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8" r:id="rId2"/>
    <p:sldId id="509" r:id="rId3"/>
    <p:sldId id="510" r:id="rId4"/>
    <p:sldId id="513" r:id="rId5"/>
    <p:sldId id="512" r:id="rId6"/>
    <p:sldId id="511" r:id="rId7"/>
    <p:sldId id="521" r:id="rId8"/>
    <p:sldId id="527" r:id="rId9"/>
    <p:sldId id="492" r:id="rId10"/>
    <p:sldId id="515" r:id="rId11"/>
    <p:sldId id="518" r:id="rId12"/>
    <p:sldId id="519" r:id="rId13"/>
    <p:sldId id="520" r:id="rId14"/>
    <p:sldId id="497" r:id="rId15"/>
    <p:sldId id="526" r:id="rId16"/>
    <p:sldId id="525" r:id="rId17"/>
    <p:sldId id="523" r:id="rId18"/>
    <p:sldId id="528" r:id="rId19"/>
    <p:sldId id="529" r:id="rId20"/>
    <p:sldId id="530" r:id="rId21"/>
    <p:sldId id="531" r:id="rId22"/>
    <p:sldId id="532" r:id="rId23"/>
    <p:sldId id="53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FC3067-D4D5-4C8C-A647-0DB20F20893D}" type="datetimeFigureOut">
              <a:rPr lang="en-US"/>
              <a:pPr>
                <a:defRPr/>
              </a:pPr>
              <a:t>2/2/12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8ED364-3C24-419C-88C0-B597D056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86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419D7-16E1-4F5A-BD93-64DFEEDB543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6019800"/>
            <a:ext cx="1371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3429000"/>
            <a:ext cx="91440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AF90-6D05-4E92-BAA1-F626172C5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E6B67A-FA52-4A6A-BDD8-6238B78713B8}" type="datetime1">
              <a:rPr lang="en-US"/>
              <a:pPr>
                <a:defRPr/>
              </a:pPr>
              <a:t>2/2/12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BBA0-CBDC-4CAA-A0EA-361A00F2E62E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CFA7-6EA1-4E7D-A819-EC1E97D9D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DF6B-DA19-4CC5-B699-8078782FA772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4C3D-E379-4B11-BD2A-F25222BBE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757C-78D9-4165-8752-F8472DF0FDD5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A436-90F8-429D-96C4-44F827D2C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CB9F-2139-4C25-B25C-9CD7F10DE5F8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38FB-7470-4CAE-98DC-A7F2AEB42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164E-2EA3-4592-8ACB-A9869A9CA90F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FE27-7752-4DF4-BA8E-DF5692FB6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191D-CEC9-410E-A50A-DA6D74DC7D59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0A722-4553-4D03-A654-1281BD117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8D46-2DCC-4CBF-99C8-A8A15E7B13BF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961E-3290-44CA-AC8F-583976EF6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B463-2770-4D7F-9760-817E153E2901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9A4D-9C73-45D6-84A3-CE79DA35E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2143-1500-481C-A2BC-767BD3E98C1B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CF26-E1C2-426A-B4DA-3E58EBD03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CC5A-5149-4C77-97F3-C913D477191C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787F-8B8F-4BA9-AF14-3C7BC5131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3616B6-E3A2-43D3-8673-E074F5F78390}" type="datetime1">
              <a:rPr lang="en-US"/>
              <a:pPr>
                <a:defRPr/>
              </a:pPr>
              <a:t>2/2/12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Plaid: Programming with States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E3D49D-993C-4C24-B905-C456DAF17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2" descr="C:\Users\aldrich\Pictures\plaid-tigh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638" y="6275388"/>
            <a:ext cx="11985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16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16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 Type System for Borrowing Permissions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Karl Naden, Rob </a:t>
            </a:r>
            <a:r>
              <a:rPr lang="en-US" dirty="0" err="1" smtClean="0"/>
              <a:t>Bocchino</a:t>
            </a:r>
            <a:endParaRPr lang="en-US" dirty="0" smtClean="0"/>
          </a:p>
          <a:p>
            <a:pPr eaLnBrk="1" hangingPunct="1"/>
            <a:r>
              <a:rPr lang="en-US" dirty="0" smtClean="0"/>
              <a:t>Jonathan Aldrich, Kevin </a:t>
            </a:r>
            <a:r>
              <a:rPr lang="en-US" dirty="0" err="1" smtClean="0"/>
              <a:t>Bierhoff</a:t>
            </a:r>
            <a:endParaRPr lang="en-US" dirty="0" smtClean="0"/>
          </a:p>
          <a:p>
            <a:pPr eaLnBrk="1" hangingPunct="1"/>
            <a:r>
              <a:rPr lang="en-US" dirty="0"/>
              <a:t>POPL </a:t>
            </a:r>
            <a:r>
              <a:rPr lang="en-US" dirty="0" smtClean="0"/>
              <a:t>– January 27, </a:t>
            </a:r>
            <a:r>
              <a:rPr lang="en-US" dirty="0"/>
              <a:t>2012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4339" name="Picture 2" descr="C:\Users\aldrich\Pictures\plaid-t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6309320"/>
            <a:ext cx="1224136" cy="51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www.yapc.org/America/previous-years/19100/images/scs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297612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C:\Users\aldrich\AppData\Local\Temp\CMU_logo_horiz_187 r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6388100"/>
            <a:ext cx="2362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172200" y="6521450"/>
            <a:ext cx="2528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libri" pitchFamily="-72" charset="0"/>
              </a:rPr>
              <a:t>School of Computer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Owning and Borrowing a Car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 descr="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2448272" cy="183620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0" y="1124744"/>
            <a:ext cx="4320480" cy="5040560"/>
          </a:xfrm>
        </p:spPr>
        <p:txBody>
          <a:bodyPr/>
          <a:lstStyle/>
          <a:p>
            <a:r>
              <a:rPr lang="en-US" dirty="0" smtClean="0"/>
              <a:t>Ownership</a:t>
            </a:r>
          </a:p>
          <a:p>
            <a:pPr lvl="1"/>
            <a:r>
              <a:rPr lang="en-US" dirty="0" smtClean="0"/>
              <a:t>Owner has </a:t>
            </a:r>
            <a:r>
              <a:rPr lang="en-US" b="1" dirty="0" smtClean="0"/>
              <a:t>unique </a:t>
            </a:r>
            <a:r>
              <a:rPr lang="en-US" dirty="0" smtClean="0"/>
              <a:t>permission</a:t>
            </a:r>
            <a:endParaRPr lang="en-US" dirty="0"/>
          </a:p>
          <a:p>
            <a:pPr lvl="1"/>
            <a:r>
              <a:rPr lang="en-US" dirty="0" smtClean="0"/>
              <a:t>Selling transfers the </a:t>
            </a:r>
            <a:r>
              <a:rPr lang="en-US" b="1" dirty="0" smtClean="0"/>
              <a:t>unique</a:t>
            </a:r>
            <a:r>
              <a:rPr lang="en-US" dirty="0" smtClean="0"/>
              <a:t> permission to another Person</a:t>
            </a:r>
          </a:p>
          <a:p>
            <a:r>
              <a:rPr lang="en-US" dirty="0"/>
              <a:t>Borrowing</a:t>
            </a:r>
          </a:p>
          <a:p>
            <a:pPr lvl="1"/>
            <a:r>
              <a:rPr lang="en-US" dirty="0"/>
              <a:t>A person without a car can temporarily borrow one taking a </a:t>
            </a:r>
            <a:r>
              <a:rPr lang="en-US" b="1" dirty="0"/>
              <a:t>local immutable</a:t>
            </a:r>
            <a:r>
              <a:rPr lang="en-US" dirty="0"/>
              <a:t> </a:t>
            </a:r>
            <a:r>
              <a:rPr lang="en-US" dirty="0" smtClean="0"/>
              <a:t>permission</a:t>
            </a:r>
          </a:p>
          <a:p>
            <a:r>
              <a:rPr lang="en-US" dirty="0" smtClean="0"/>
              <a:t>Use</a:t>
            </a:r>
          </a:p>
          <a:p>
            <a:pPr lvl="1"/>
            <a:r>
              <a:rPr lang="en-US" dirty="0"/>
              <a:t>Owners or borrowers can drive a car (</a:t>
            </a:r>
            <a:r>
              <a:rPr lang="en-US" b="1" dirty="0"/>
              <a:t>local immutable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Duplicating a key creates an </a:t>
            </a:r>
            <a:r>
              <a:rPr lang="en-US" b="1" dirty="0"/>
              <a:t>immutable </a:t>
            </a:r>
            <a:r>
              <a:rPr lang="en-US" dirty="0"/>
              <a:t>reference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2996952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merican Typewriter"/>
                <a:cs typeface="American Typewriter"/>
              </a:rPr>
              <a:t>class </a:t>
            </a:r>
            <a:r>
              <a:rPr lang="en-US" sz="2000" dirty="0">
                <a:latin typeface="American Typewriter"/>
                <a:cs typeface="American Typewriter"/>
              </a:rPr>
              <a:t>Person {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borrow</a:t>
            </a:r>
            <a:r>
              <a:rPr lang="en-US" sz="2000" dirty="0" smtClean="0">
                <a:latin typeface="American Typewriter"/>
                <a:cs typeface="American Typewriter"/>
              </a:rPr>
              <a:t>(</a:t>
            </a:r>
            <a:r>
              <a:rPr lang="en-US" sz="2000" b="1" dirty="0" smtClean="0">
                <a:latin typeface="American Typewriter"/>
                <a:cs typeface="American Typewriter"/>
              </a:rPr>
              <a:t>local immutable</a:t>
            </a:r>
            <a:r>
              <a:rPr lang="en-US" sz="2000" dirty="0" smtClean="0">
                <a:latin typeface="American Typewriter"/>
                <a:cs typeface="American Typewriter"/>
              </a:rPr>
              <a:t> </a:t>
            </a:r>
            <a:r>
              <a:rPr lang="en-US" sz="2000" dirty="0">
                <a:latin typeface="American Typewriter"/>
                <a:cs typeface="American Typewriter"/>
              </a:rPr>
              <a:t>Car c) {…}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sell(</a:t>
            </a:r>
            <a:r>
              <a:rPr lang="en-US" sz="2000" b="1" dirty="0">
                <a:latin typeface="American Typewriter"/>
                <a:cs typeface="American Typewriter"/>
              </a:rPr>
              <a:t>unique &gt;&gt; none</a:t>
            </a:r>
            <a:r>
              <a:rPr lang="en-US" sz="2000" dirty="0">
                <a:latin typeface="American Typewriter"/>
                <a:cs typeface="American Typewriter"/>
              </a:rPr>
              <a:t> Car c, 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        Person p) {…}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}</a:t>
            </a:r>
            <a:endParaRPr lang="en-US" sz="2000" b="1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class </a:t>
            </a:r>
            <a:r>
              <a:rPr lang="en-US" sz="2000" dirty="0" smtClean="0">
                <a:latin typeface="American Typewriter"/>
                <a:cs typeface="American Typewriter"/>
              </a:rPr>
              <a:t>Car {</a:t>
            </a:r>
          </a:p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    </a:t>
            </a:r>
            <a:r>
              <a:rPr lang="en-US" sz="2000" dirty="0" smtClean="0">
                <a:latin typeface="American Typewriter"/>
                <a:cs typeface="American Typewriter"/>
              </a:rPr>
              <a:t>drive() </a:t>
            </a:r>
            <a:r>
              <a:rPr lang="en-US" sz="2000" b="1" dirty="0" smtClean="0">
                <a:latin typeface="American Typewriter"/>
                <a:cs typeface="American Typewriter"/>
              </a:rPr>
              <a:t>local immutable</a:t>
            </a:r>
            <a:r>
              <a:rPr lang="en-US" sz="2000" dirty="0" smtClean="0">
                <a:latin typeface="American Typewriter"/>
                <a:cs typeface="American Typewriter"/>
              </a:rPr>
              <a:t> {…}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</a:t>
            </a:r>
            <a:r>
              <a:rPr lang="en-US" sz="2000" dirty="0" smtClean="0">
                <a:latin typeface="American Typewriter"/>
                <a:cs typeface="American Typewriter"/>
              </a:rPr>
              <a:t>   </a:t>
            </a:r>
            <a:r>
              <a:rPr lang="en-US" sz="2000" dirty="0" err="1" smtClean="0">
                <a:latin typeface="American Typewriter"/>
                <a:cs typeface="American Typewriter"/>
              </a:rPr>
              <a:t>newKey</a:t>
            </a:r>
            <a:r>
              <a:rPr lang="en-US" sz="2000" dirty="0" smtClean="0">
                <a:latin typeface="American Typewriter"/>
                <a:cs typeface="American Typewriter"/>
              </a:rPr>
              <a:t>() </a:t>
            </a:r>
            <a:r>
              <a:rPr lang="en-US" sz="2000" b="1" dirty="0" smtClean="0">
                <a:latin typeface="American Typewriter"/>
                <a:cs typeface="American Typewriter"/>
              </a:rPr>
              <a:t>immutable</a:t>
            </a:r>
            <a:r>
              <a:rPr lang="en-US" sz="2000" dirty="0" smtClean="0">
                <a:latin typeface="American Typewriter"/>
                <a:cs typeface="American Typewriter"/>
              </a:rPr>
              <a:t> {…}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32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292080" y="3140968"/>
            <a:ext cx="2376264" cy="461665"/>
            <a:chOff x="2982923" y="2628528"/>
            <a:chExt cx="2536451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3367234" y="2628528"/>
              <a:ext cx="215214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theCar:</a:t>
              </a:r>
              <a:r>
                <a:rPr lang="en-US" b="1" dirty="0" err="1" smtClean="0"/>
                <a:t>unique</a:t>
              </a:r>
              <a:endParaRPr lang="en-US" b="1" dirty="0"/>
            </a:p>
          </p:txBody>
        </p:sp>
        <p:cxnSp>
          <p:nvCxnSpPr>
            <p:cNvPr id="20" name="Straight Arrow Connector 19"/>
            <p:cNvCxnSpPr>
              <a:stCxn id="16" idx="1"/>
            </p:cNvCxnSpPr>
            <p:nvPr/>
          </p:nvCxnSpPr>
          <p:spPr>
            <a:xfrm flipH="1" flipV="1">
              <a:off x="2982923" y="2844553"/>
              <a:ext cx="384311" cy="1480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292080" y="3140968"/>
            <a:ext cx="3707904" cy="461665"/>
            <a:chOff x="3030846" y="2780928"/>
            <a:chExt cx="3957858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3415157" y="2780928"/>
              <a:ext cx="3573547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theCar:</a:t>
              </a:r>
              <a:r>
                <a:rPr lang="en-US" b="1" dirty="0" err="1" smtClean="0"/>
                <a:t>borrow</a:t>
              </a:r>
              <a:r>
                <a:rPr lang="en-US" b="1" dirty="0" smtClean="0"/>
                <a:t>(unique,1)</a:t>
              </a:r>
              <a:endParaRPr lang="en-US" b="1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 flipV="1">
              <a:off x="3030846" y="2996953"/>
              <a:ext cx="384311" cy="1480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1700808"/>
            <a:ext cx="51845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Person roger = </a:t>
            </a:r>
            <a:r>
              <a:rPr lang="en-US" sz="2000" b="1" dirty="0" smtClean="0">
                <a:latin typeface="American Typewriter"/>
                <a:cs typeface="American Typewriter"/>
              </a:rPr>
              <a:t>new</a:t>
            </a:r>
            <a:r>
              <a:rPr lang="en-US" sz="2000" dirty="0" smtClean="0">
                <a:latin typeface="American Typewriter"/>
                <a:cs typeface="American Typewriter"/>
              </a:rPr>
              <a:t> Person;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Person </a:t>
            </a:r>
            <a:r>
              <a:rPr lang="en-US" sz="2000" dirty="0" err="1" smtClean="0">
                <a:latin typeface="American Typewriter"/>
                <a:cs typeface="American Typewriter"/>
              </a:rPr>
              <a:t>sarah</a:t>
            </a:r>
            <a:r>
              <a:rPr lang="en-US" sz="2000" dirty="0" smtClean="0">
                <a:latin typeface="American Typewriter"/>
                <a:cs typeface="American Typewriter"/>
              </a:rPr>
              <a:t> = </a:t>
            </a:r>
            <a:r>
              <a:rPr lang="en-US" sz="2000" b="1" dirty="0" smtClean="0">
                <a:latin typeface="American Typewriter"/>
                <a:cs typeface="American Typewriter"/>
              </a:rPr>
              <a:t>new</a:t>
            </a:r>
            <a:r>
              <a:rPr lang="en-US" sz="2000" dirty="0" smtClean="0">
                <a:latin typeface="American Typewriter"/>
                <a:cs typeface="American Typewriter"/>
              </a:rPr>
              <a:t> Person;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Person </a:t>
            </a:r>
            <a:r>
              <a:rPr lang="en-US" sz="2000" dirty="0">
                <a:latin typeface="American Typewriter"/>
                <a:cs typeface="American Typewriter"/>
              </a:rPr>
              <a:t>j</a:t>
            </a:r>
            <a:r>
              <a:rPr lang="en-US" sz="2000" dirty="0" smtClean="0">
                <a:latin typeface="American Typewriter"/>
                <a:cs typeface="American Typewriter"/>
              </a:rPr>
              <a:t>osh = </a:t>
            </a:r>
            <a:r>
              <a:rPr lang="en-US" sz="2000" b="1" dirty="0" smtClean="0">
                <a:latin typeface="American Typewriter"/>
                <a:cs typeface="American Typewriter"/>
              </a:rPr>
              <a:t>new</a:t>
            </a:r>
            <a:r>
              <a:rPr lang="en-US" sz="2000" dirty="0" smtClean="0">
                <a:latin typeface="American Typewriter"/>
                <a:cs typeface="American Typewriter"/>
              </a:rPr>
              <a:t> Person;</a:t>
            </a:r>
          </a:p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unique</a:t>
            </a:r>
            <a:r>
              <a:rPr lang="en-US" sz="2000" dirty="0" smtClean="0">
                <a:latin typeface="American Typewriter"/>
                <a:cs typeface="American Typewriter"/>
              </a:rPr>
              <a:t> Car </a:t>
            </a:r>
            <a:r>
              <a:rPr lang="en-US" sz="2000" dirty="0" err="1" smtClean="0">
                <a:latin typeface="American Typewriter"/>
                <a:cs typeface="American Typewriter"/>
              </a:rPr>
              <a:t>theCar</a:t>
            </a:r>
            <a:r>
              <a:rPr lang="en-US" sz="2000" dirty="0" smtClean="0">
                <a:latin typeface="American Typewriter"/>
                <a:cs typeface="American Typewriter"/>
              </a:rPr>
              <a:t> = </a:t>
            </a:r>
            <a:r>
              <a:rPr lang="en-US" sz="2000" b="1" dirty="0" smtClean="0">
                <a:latin typeface="American Typewriter"/>
                <a:cs typeface="American Typewriter"/>
              </a:rPr>
              <a:t>new</a:t>
            </a:r>
            <a:r>
              <a:rPr lang="en-US" sz="2000" dirty="0" smtClean="0">
                <a:latin typeface="American Typewriter"/>
                <a:cs typeface="American Typewriter"/>
              </a:rPr>
              <a:t> Car();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	//josh’s car</a:t>
            </a: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American Typewriter"/>
                <a:cs typeface="American Typewriter"/>
              </a:rPr>
              <a:t>roger.borrow</a:t>
            </a:r>
            <a:r>
              <a:rPr lang="en-US" sz="2000" dirty="0" smtClean="0">
                <a:latin typeface="American Typewriter"/>
                <a:cs typeface="American Typewriter"/>
              </a:rPr>
              <a:t>(</a:t>
            </a:r>
            <a:r>
              <a:rPr lang="en-US" sz="2000" dirty="0" err="1" smtClean="0">
                <a:latin typeface="American Typewriter"/>
                <a:cs typeface="American Typewriter"/>
              </a:rPr>
              <a:t>theCar</a:t>
            </a:r>
            <a:r>
              <a:rPr lang="en-US" sz="2000" dirty="0" smtClean="0">
                <a:latin typeface="American Typewriter"/>
                <a:cs typeface="American Typewriter"/>
              </a:rPr>
              <a:t>); 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	</a:t>
            </a:r>
            <a:r>
              <a:rPr lang="en-US" sz="2000" dirty="0" smtClean="0">
                <a:latin typeface="American Typewriter"/>
                <a:cs typeface="American Typewriter"/>
              </a:rPr>
              <a:t>//borrow(</a:t>
            </a:r>
            <a:r>
              <a:rPr lang="en-US" sz="2000" b="1" dirty="0" smtClean="0">
                <a:latin typeface="American Typewriter"/>
                <a:cs typeface="American Typewriter"/>
              </a:rPr>
              <a:t>local immutable</a:t>
            </a:r>
            <a:r>
              <a:rPr lang="en-US" sz="2000" dirty="0" smtClean="0">
                <a:latin typeface="American Typewriter"/>
                <a:cs typeface="American Typewriter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American Typewriter"/>
                <a:cs typeface="American Typewriter"/>
              </a:rPr>
              <a:t>josh.sell</a:t>
            </a:r>
            <a:r>
              <a:rPr lang="en-US" sz="2000" dirty="0" smtClean="0">
                <a:latin typeface="American Typewriter"/>
                <a:cs typeface="American Typewriter"/>
              </a:rPr>
              <a:t>(</a:t>
            </a:r>
            <a:r>
              <a:rPr lang="en-US" sz="2000" dirty="0" err="1" smtClean="0">
                <a:latin typeface="American Typewriter"/>
                <a:cs typeface="American Typewriter"/>
              </a:rPr>
              <a:t>theCar</a:t>
            </a:r>
            <a:r>
              <a:rPr lang="en-US" sz="2000" dirty="0" smtClean="0">
                <a:latin typeface="American Typewriter"/>
                <a:cs typeface="American Typewriter"/>
              </a:rPr>
              <a:t>, </a:t>
            </a:r>
            <a:r>
              <a:rPr lang="en-US" sz="2000" dirty="0" err="1" smtClean="0">
                <a:latin typeface="American Typewriter"/>
                <a:cs typeface="American Typewriter"/>
              </a:rPr>
              <a:t>sarah</a:t>
            </a:r>
            <a:r>
              <a:rPr lang="en-US" sz="2000" dirty="0" smtClean="0">
                <a:latin typeface="American Typewriter"/>
                <a:cs typeface="American Typewriter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	</a:t>
            </a:r>
            <a:r>
              <a:rPr lang="en-US" sz="2000" dirty="0" smtClean="0">
                <a:latin typeface="American Typewriter"/>
                <a:cs typeface="American Typewriter"/>
              </a:rPr>
              <a:t>//sell(</a:t>
            </a:r>
            <a:r>
              <a:rPr lang="en-US" sz="2000" b="1" dirty="0" smtClean="0">
                <a:latin typeface="American Typewriter"/>
                <a:cs typeface="American Typewriter"/>
              </a:rPr>
              <a:t>unique</a:t>
            </a:r>
            <a:r>
              <a:rPr lang="en-US" sz="2000" dirty="0" smtClean="0">
                <a:latin typeface="American Typewriter"/>
                <a:cs typeface="American Typewriter"/>
              </a:rPr>
              <a:t> &gt;&gt; </a:t>
            </a:r>
            <a:r>
              <a:rPr lang="en-US" sz="2000" b="1" dirty="0" smtClean="0">
                <a:latin typeface="American Typewriter"/>
                <a:cs typeface="American Typewriter"/>
              </a:rPr>
              <a:t>none</a:t>
            </a:r>
            <a:r>
              <a:rPr lang="en-US" sz="2000" dirty="0" smtClean="0">
                <a:latin typeface="American Typewriter"/>
                <a:cs typeface="American Typewriter"/>
              </a:rPr>
              <a:t>, --)</a:t>
            </a:r>
          </a:p>
          <a:p>
            <a:pPr marL="0" indent="0">
              <a:buNone/>
            </a:pPr>
            <a:endParaRPr lang="en-US" sz="2200" dirty="0">
              <a:latin typeface="American Typewriter"/>
              <a:cs typeface="American Typewriter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92080" y="4263479"/>
            <a:ext cx="2376264" cy="461665"/>
            <a:chOff x="3145597" y="2780928"/>
            <a:chExt cx="253645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529908" y="2780928"/>
              <a:ext cx="215214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theCar:</a:t>
              </a:r>
              <a:r>
                <a:rPr lang="en-US" b="1" dirty="0" err="1" smtClean="0"/>
                <a:t>unique</a:t>
              </a:r>
              <a:endParaRPr lang="en-US" b="1" dirty="0"/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3145597" y="2996953"/>
              <a:ext cx="384311" cy="1480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907704" y="1196752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1196752"/>
            <a:ext cx="304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Tracked Permissions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92080" y="5343599"/>
            <a:ext cx="2304256" cy="461665"/>
            <a:chOff x="3145597" y="2780928"/>
            <a:chExt cx="2459589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529908" y="2780928"/>
              <a:ext cx="207527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theCar:</a:t>
              </a:r>
              <a:r>
                <a:rPr lang="en-US" b="1" dirty="0" err="1" smtClean="0"/>
                <a:t>none</a:t>
              </a:r>
              <a:endParaRPr lang="en-US" b="1" dirty="0"/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 flipV="1">
              <a:off x="3145597" y="2996953"/>
              <a:ext cx="384311" cy="1480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5004048" y="1268760"/>
            <a:ext cx="0" cy="453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292080" y="2060848"/>
            <a:ext cx="3813865" cy="936104"/>
            <a:chOff x="5292080" y="2060848"/>
            <a:chExt cx="3813865" cy="936104"/>
          </a:xfrm>
        </p:grpSpPr>
        <p:sp>
          <p:nvSpPr>
            <p:cNvPr id="12" name="TextBox 11"/>
            <p:cNvSpPr txBox="1"/>
            <p:nvPr/>
          </p:nvSpPr>
          <p:spPr>
            <a:xfrm>
              <a:off x="5292080" y="2060848"/>
              <a:ext cx="3813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Internal Permission Only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020272" y="2492896"/>
              <a:ext cx="0" cy="504056"/>
            </a:xfrm>
            <a:prstGeom prst="straightConnector1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051720" y="5733256"/>
            <a:ext cx="294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Typechecks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1700808"/>
            <a:ext cx="51845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merican Typewriter"/>
                <a:cs typeface="American Typewriter"/>
              </a:rPr>
              <a:t>class </a:t>
            </a:r>
            <a:r>
              <a:rPr lang="en-US" sz="2000" dirty="0" err="1">
                <a:latin typeface="American Typewriter"/>
                <a:cs typeface="American Typewriter"/>
              </a:rPr>
              <a:t>CarThief</a:t>
            </a:r>
            <a:r>
              <a:rPr lang="en-US" sz="2000" dirty="0">
                <a:latin typeface="American Typewriter"/>
                <a:cs typeface="American Typewriter"/>
              </a:rPr>
              <a:t> </a:t>
            </a:r>
            <a:r>
              <a:rPr lang="en-US" sz="2000" b="1" dirty="0" smtClean="0">
                <a:latin typeface="American Typewriter"/>
                <a:cs typeface="American Typewriter"/>
              </a:rPr>
              <a:t>extends </a:t>
            </a:r>
            <a:r>
              <a:rPr lang="en-US" sz="2000" dirty="0" smtClean="0">
                <a:latin typeface="American Typewriter"/>
                <a:cs typeface="American Typewriter"/>
              </a:rPr>
              <a:t>Person </a:t>
            </a:r>
            <a:r>
              <a:rPr lang="en-US" sz="2000" dirty="0">
                <a:latin typeface="American Typewriter"/>
                <a:cs typeface="American Typewriter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  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  borrow</a:t>
            </a:r>
            <a:r>
              <a:rPr lang="en-US" sz="2000" dirty="0">
                <a:latin typeface="American Typewriter"/>
                <a:cs typeface="American Typewriter"/>
              </a:rPr>
              <a:t>(</a:t>
            </a:r>
            <a:r>
              <a:rPr lang="en-US" sz="2000" b="1" dirty="0">
                <a:latin typeface="American Typewriter"/>
                <a:cs typeface="American Typewriter"/>
              </a:rPr>
              <a:t>local immutable </a:t>
            </a:r>
            <a:r>
              <a:rPr lang="en-US" sz="2000" dirty="0">
                <a:latin typeface="American Typewriter"/>
                <a:cs typeface="American Typewriter"/>
              </a:rPr>
              <a:t>Car c) {</a:t>
            </a:r>
          </a:p>
          <a:p>
            <a:pPr marL="0" indent="0">
              <a:buNone/>
            </a:pP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</a:t>
            </a:r>
            <a:r>
              <a:rPr lang="en-US" sz="2000" dirty="0" err="1" smtClean="0">
                <a:latin typeface="American Typewriter"/>
                <a:cs typeface="American Typewriter"/>
              </a:rPr>
              <a:t>c.makeKey</a:t>
            </a:r>
            <a:r>
              <a:rPr lang="en-US" sz="2000" dirty="0">
                <a:latin typeface="American Typewriter"/>
                <a:cs typeface="American Typewriter"/>
              </a:rPr>
              <a:t>() </a:t>
            </a:r>
            <a:endParaRPr lang="en-US" sz="20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</a:t>
            </a:r>
            <a:r>
              <a:rPr lang="en-US" sz="2000" dirty="0" smtClean="0">
                <a:latin typeface="American Typewriter"/>
                <a:cs typeface="American Typewriter"/>
              </a:rPr>
              <a:t>         /</a:t>
            </a:r>
            <a:r>
              <a:rPr lang="en-US" sz="2000" dirty="0">
                <a:latin typeface="American Typewriter"/>
                <a:cs typeface="American Typewriter"/>
              </a:rPr>
              <a:t>/</a:t>
            </a:r>
            <a:r>
              <a:rPr lang="en-US" sz="2000" dirty="0" err="1">
                <a:latin typeface="American Typewriter"/>
                <a:cs typeface="American Typewriter"/>
              </a:rPr>
              <a:t>makeKey</a:t>
            </a:r>
            <a:r>
              <a:rPr lang="en-US" sz="2000" dirty="0">
                <a:latin typeface="American Typewriter"/>
                <a:cs typeface="American Typewriter"/>
              </a:rPr>
              <a:t>() </a:t>
            </a:r>
            <a:r>
              <a:rPr lang="en-US" sz="2000" b="1" dirty="0">
                <a:latin typeface="American Typewriter"/>
                <a:cs typeface="American Typewriter"/>
              </a:rPr>
              <a:t>immutable</a:t>
            </a: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}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1196752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1196752"/>
            <a:ext cx="304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Tracked Permissions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292080" y="2895327"/>
            <a:ext cx="2808312" cy="461665"/>
            <a:chOff x="3030846" y="2895327"/>
            <a:chExt cx="2997624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3415157" y="2895327"/>
              <a:ext cx="261331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c:</a:t>
              </a:r>
              <a:r>
                <a:rPr lang="en-US" b="1" dirty="0" err="1" smtClean="0"/>
                <a:t>local</a:t>
              </a:r>
              <a:r>
                <a:rPr lang="en-US" b="1" dirty="0" smtClean="0"/>
                <a:t> immutable</a:t>
              </a:r>
              <a:endParaRPr lang="en-US" b="1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 flipV="1">
              <a:off x="3030846" y="3111352"/>
              <a:ext cx="384311" cy="1480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5004048" y="1268760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1520" y="5013176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</a:t>
            </a:r>
            <a:r>
              <a:rPr lang="en-US" b="1" dirty="0" smtClean="0"/>
              <a:t>mmutable</a:t>
            </a:r>
            <a:r>
              <a:rPr lang="en-US" dirty="0" smtClean="0"/>
              <a:t> a stronger permission than </a:t>
            </a:r>
            <a:r>
              <a:rPr lang="en-US" b="1" dirty="0" smtClean="0"/>
              <a:t>local immutable</a:t>
            </a:r>
          </a:p>
          <a:p>
            <a:pPr lvl="1"/>
            <a:r>
              <a:rPr lang="en-US" dirty="0" smtClean="0"/>
              <a:t>Cannot get an </a:t>
            </a:r>
            <a:r>
              <a:rPr lang="en-US" b="1" dirty="0" smtClean="0"/>
              <a:t>immutable</a:t>
            </a:r>
            <a:r>
              <a:rPr lang="en-US" dirty="0" smtClean="0"/>
              <a:t> from a </a:t>
            </a:r>
            <a:r>
              <a:rPr lang="en-US" b="1" dirty="0" smtClean="0"/>
              <a:t>local immutable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27784" y="3501008"/>
            <a:ext cx="644306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</a:rPr>
              <a:t>TypeError</a:t>
            </a:r>
            <a:r>
              <a:rPr lang="en-US" sz="3600" b="1" dirty="0" smtClean="0">
                <a:solidFill>
                  <a:schemeClr val="accent2"/>
                </a:solidFill>
              </a:rPr>
              <a:t> – </a:t>
            </a:r>
          </a:p>
          <a:p>
            <a:r>
              <a:rPr lang="en-US" sz="3600" b="1" dirty="0">
                <a:solidFill>
                  <a:schemeClr val="accent2"/>
                </a:solidFill>
              </a:rPr>
              <a:t>	</a:t>
            </a:r>
            <a:r>
              <a:rPr lang="en-US" sz="3600" b="1" dirty="0" smtClean="0">
                <a:solidFill>
                  <a:schemeClr val="accent2"/>
                </a:solidFill>
              </a:rPr>
              <a:t>Not enough Permission!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1" grpId="0" build="p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1700808"/>
            <a:ext cx="51845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class </a:t>
            </a:r>
            <a:r>
              <a:rPr lang="en-US" sz="2000" dirty="0" smtClean="0">
                <a:latin typeface="American Typewriter"/>
                <a:cs typeface="American Typewriter"/>
              </a:rPr>
              <a:t>Inconsiderate </a:t>
            </a:r>
            <a:r>
              <a:rPr lang="en-US" sz="2000" b="1" dirty="0" smtClean="0">
                <a:latin typeface="American Typewriter"/>
                <a:cs typeface="American Typewriter"/>
              </a:rPr>
              <a:t>extends </a:t>
            </a:r>
            <a:r>
              <a:rPr lang="en-US" sz="2000" dirty="0" smtClean="0">
                <a:latin typeface="American Typewriter"/>
                <a:cs typeface="American Typewriter"/>
              </a:rPr>
              <a:t>Person </a:t>
            </a:r>
            <a:r>
              <a:rPr lang="en-US" sz="2000" dirty="0">
                <a:latin typeface="American Typewriter"/>
                <a:cs typeface="American Typewriter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</a:t>
            </a:r>
            <a:r>
              <a:rPr lang="en-US" sz="2000" dirty="0" smtClean="0">
                <a:latin typeface="American Typewriter"/>
                <a:cs typeface="American Typewriter"/>
              </a:rPr>
              <a:t>borrow</a:t>
            </a:r>
            <a:r>
              <a:rPr lang="en-US" sz="2000" dirty="0">
                <a:latin typeface="American Typewriter"/>
                <a:cs typeface="American Typewriter"/>
              </a:rPr>
              <a:t>(</a:t>
            </a:r>
            <a:r>
              <a:rPr lang="en-US" sz="2000" b="1" dirty="0">
                <a:latin typeface="American Typewriter"/>
                <a:cs typeface="American Typewriter"/>
              </a:rPr>
              <a:t>local immutable </a:t>
            </a:r>
            <a:r>
              <a:rPr lang="en-US" sz="2000" dirty="0">
                <a:latin typeface="American Typewriter"/>
                <a:cs typeface="American Typewriter"/>
              </a:rPr>
              <a:t>Car c) {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</a:t>
            </a:r>
            <a:r>
              <a:rPr lang="en-US" sz="2000" b="1" dirty="0" smtClean="0">
                <a:latin typeface="American Typewriter"/>
                <a:cs typeface="American Typewriter"/>
              </a:rPr>
              <a:t>local </a:t>
            </a:r>
            <a:r>
              <a:rPr lang="en-US" sz="2000" b="1" dirty="0">
                <a:latin typeface="American Typewriter"/>
                <a:cs typeface="American Typewriter"/>
              </a:rPr>
              <a:t>immutable</a:t>
            </a:r>
            <a:r>
              <a:rPr lang="en-US" sz="2000" dirty="0">
                <a:latin typeface="American Typewriter"/>
                <a:cs typeface="American Typewriter"/>
              </a:rPr>
              <a:t> Car a = c</a:t>
            </a:r>
            <a:r>
              <a:rPr lang="en-US" sz="2000" dirty="0" smtClean="0">
                <a:latin typeface="American Typewriter"/>
                <a:cs typeface="American Typewriter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    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    </a:t>
            </a:r>
            <a:r>
              <a:rPr lang="en-US" sz="2000" dirty="0" err="1">
                <a:latin typeface="American Typewriter"/>
                <a:cs typeface="American Typewriter"/>
              </a:rPr>
              <a:t>a</a:t>
            </a:r>
            <a:r>
              <a:rPr lang="en-US" sz="2000" dirty="0" err="1" smtClean="0">
                <a:latin typeface="American Typewriter"/>
                <a:cs typeface="American Typewriter"/>
              </a:rPr>
              <a:t>.drive</a:t>
            </a:r>
            <a:r>
              <a:rPr lang="en-US" sz="2000" dirty="0" smtClean="0">
                <a:latin typeface="American Typewriter"/>
                <a:cs typeface="American Typewriter"/>
              </a:rPr>
              <a:t>()//drive() </a:t>
            </a:r>
            <a:r>
              <a:rPr lang="en-US" sz="2000" b="1" dirty="0" smtClean="0">
                <a:latin typeface="American Typewriter"/>
                <a:cs typeface="American Typewriter"/>
              </a:rPr>
              <a:t>local immutable</a:t>
            </a:r>
            <a:endParaRPr lang="en-US" sz="2000" b="1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    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</a:t>
            </a:r>
            <a:r>
              <a:rPr lang="en-US" sz="2000" dirty="0" err="1" smtClean="0">
                <a:latin typeface="American Typewriter"/>
                <a:cs typeface="American Typewriter"/>
              </a:rPr>
              <a:t>this.sister.borrow</a:t>
            </a:r>
            <a:r>
              <a:rPr lang="en-US" sz="2000" dirty="0">
                <a:latin typeface="American Typewriter"/>
                <a:cs typeface="American Typewriter"/>
              </a:rPr>
              <a:t>(c) </a:t>
            </a:r>
            <a:endParaRPr lang="en-US" sz="20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</a:t>
            </a:r>
            <a:r>
              <a:rPr lang="en-US" sz="2000" dirty="0" smtClean="0">
                <a:latin typeface="American Typewriter"/>
                <a:cs typeface="American Typewriter"/>
              </a:rPr>
              <a:t>      /</a:t>
            </a:r>
            <a:r>
              <a:rPr lang="en-US" sz="2000" dirty="0">
                <a:latin typeface="American Typewriter"/>
                <a:cs typeface="American Typewriter"/>
              </a:rPr>
              <a:t>/borrow(</a:t>
            </a:r>
            <a:r>
              <a:rPr lang="en-US" sz="2000" b="1" dirty="0">
                <a:latin typeface="American Typewriter"/>
                <a:cs typeface="American Typewriter"/>
              </a:rPr>
              <a:t>local </a:t>
            </a:r>
            <a:r>
              <a:rPr lang="en-US" sz="2000" b="1" dirty="0" smtClean="0">
                <a:latin typeface="American Typewriter"/>
                <a:cs typeface="American Typewriter"/>
              </a:rPr>
              <a:t>immutable</a:t>
            </a:r>
            <a:r>
              <a:rPr lang="en-US" sz="2000" dirty="0" smtClean="0">
                <a:latin typeface="American Typewriter"/>
                <a:cs typeface="American Typewriter"/>
              </a:rPr>
              <a:t>)</a:t>
            </a: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    </a:t>
            </a:r>
            <a:r>
              <a:rPr lang="en-US" sz="2000" dirty="0" smtClean="0">
                <a:latin typeface="American Typewriter"/>
                <a:cs typeface="American Typewriter"/>
              </a:rPr>
              <a:t>/</a:t>
            </a:r>
            <a:r>
              <a:rPr lang="en-US" sz="2000" dirty="0">
                <a:latin typeface="American Typewriter"/>
                <a:cs typeface="American Typewriter"/>
              </a:rPr>
              <a:t>/local variable ‘a’ leaves scope</a:t>
            </a: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  </a:t>
            </a:r>
            <a:r>
              <a:rPr lang="en-US" sz="2000" dirty="0" smtClean="0">
                <a:latin typeface="American Typewriter"/>
                <a:cs typeface="American Typewriter"/>
              </a:rPr>
              <a:t>}</a:t>
            </a:r>
            <a:endParaRPr lang="en-US" sz="20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000" dirty="0">
                <a:latin typeface="American Typewriter"/>
                <a:cs typeface="American Typewriter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7704" y="1196752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1196752"/>
            <a:ext cx="304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Tracked Permissions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292080" y="2276872"/>
            <a:ext cx="2448272" cy="400110"/>
            <a:chOff x="3030846" y="2895327"/>
            <a:chExt cx="2613313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3415157" y="2895327"/>
              <a:ext cx="222900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c:</a:t>
              </a:r>
              <a:r>
                <a:rPr lang="en-US" sz="2000" b="1" dirty="0" err="1" smtClean="0"/>
                <a:t>local</a:t>
              </a:r>
              <a:r>
                <a:rPr lang="en-US" sz="2000" b="1" dirty="0" smtClean="0"/>
                <a:t> immutable</a:t>
              </a:r>
              <a:endParaRPr lang="en-US" sz="2000" b="1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3030846" y="3095382"/>
              <a:ext cx="384311" cy="1597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5004048" y="1268760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292080" y="2708920"/>
            <a:ext cx="3024338" cy="792088"/>
            <a:chOff x="5508104" y="4077072"/>
            <a:chExt cx="3024338" cy="792088"/>
          </a:xfrm>
        </p:grpSpPr>
        <p:grpSp>
          <p:nvGrpSpPr>
            <p:cNvPr id="14" name="Group 13"/>
            <p:cNvGrpSpPr/>
            <p:nvPr/>
          </p:nvGrpSpPr>
          <p:grpSpPr>
            <a:xfrm>
              <a:off x="5508104" y="4077072"/>
              <a:ext cx="3024338" cy="432050"/>
              <a:chOff x="3606769" y="2780928"/>
              <a:chExt cx="3228212" cy="43205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991080" y="2780928"/>
                <a:ext cx="2843901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c:</a:t>
                </a:r>
                <a:r>
                  <a:rPr lang="en-US" sz="2000" b="1" dirty="0" err="1" smtClean="0"/>
                  <a:t>borrow</a:t>
                </a:r>
                <a:r>
                  <a:rPr lang="en-US" sz="2000" b="1" dirty="0" smtClean="0"/>
                  <a:t>(immutable,1)</a:t>
                </a:r>
                <a:endParaRPr lang="en-US" sz="2000" b="1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3606769" y="3212976"/>
                <a:ext cx="384311" cy="2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5868144" y="4469050"/>
              <a:ext cx="244827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a:</a:t>
              </a:r>
              <a:r>
                <a:rPr lang="en-US" sz="2000" b="1" dirty="0" err="1" smtClean="0"/>
                <a:t>local</a:t>
              </a:r>
              <a:r>
                <a:rPr lang="en-US" sz="2000" b="1" dirty="0" smtClean="0"/>
                <a:t> immutable</a:t>
              </a:r>
              <a:endParaRPr lang="en-US" sz="20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52120" y="3100898"/>
            <a:ext cx="26559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a:</a:t>
            </a:r>
            <a:r>
              <a:rPr lang="en-US" sz="2000" b="1" dirty="0" err="1" smtClean="0"/>
              <a:t>borrow</a:t>
            </a:r>
            <a:r>
              <a:rPr lang="en-US" sz="2000" b="1" dirty="0" smtClean="0"/>
              <a:t>(immutable,1)</a:t>
            </a:r>
            <a:endParaRPr lang="en-US" sz="2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92079" y="3429000"/>
            <a:ext cx="3024337" cy="792088"/>
            <a:chOff x="5508104" y="4077072"/>
            <a:chExt cx="3024337" cy="792088"/>
          </a:xfrm>
        </p:grpSpPr>
        <p:grpSp>
          <p:nvGrpSpPr>
            <p:cNvPr id="28" name="Group 27"/>
            <p:cNvGrpSpPr/>
            <p:nvPr/>
          </p:nvGrpSpPr>
          <p:grpSpPr>
            <a:xfrm>
              <a:off x="5508104" y="4077072"/>
              <a:ext cx="3024337" cy="432050"/>
              <a:chOff x="3606769" y="2780928"/>
              <a:chExt cx="3228211" cy="43205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991079" y="2780928"/>
                <a:ext cx="2843901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c:</a:t>
                </a:r>
                <a:r>
                  <a:rPr lang="en-US" sz="2000" b="1" dirty="0" err="1" smtClean="0"/>
                  <a:t>borrow</a:t>
                </a:r>
                <a:r>
                  <a:rPr lang="en-US" sz="2000" b="1" dirty="0" smtClean="0"/>
                  <a:t>(immutable,1)</a:t>
                </a:r>
                <a:endParaRPr lang="en-US" sz="2000" b="1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3606769" y="3212976"/>
                <a:ext cx="384311" cy="2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5868144" y="4469050"/>
              <a:ext cx="244827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a:</a:t>
              </a:r>
              <a:r>
                <a:rPr lang="en-US" sz="2000" b="1" dirty="0" err="1" smtClean="0"/>
                <a:t>local</a:t>
              </a:r>
              <a:r>
                <a:rPr lang="en-US" sz="2000" b="1" dirty="0" smtClean="0"/>
                <a:t> immutable</a:t>
              </a:r>
              <a:endParaRPr lang="en-US" sz="20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652120" y="3429000"/>
            <a:ext cx="26642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c:</a:t>
            </a:r>
            <a:r>
              <a:rPr lang="en-US" sz="2000" b="1" dirty="0" err="1" smtClean="0"/>
              <a:t>borrow</a:t>
            </a:r>
            <a:r>
              <a:rPr lang="en-US" sz="2000" b="1" dirty="0" smtClean="0"/>
              <a:t>(immutable,2)</a:t>
            </a:r>
            <a:endParaRPr lang="en-US" sz="20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5292080" y="4437112"/>
            <a:ext cx="3024337" cy="792088"/>
            <a:chOff x="5508104" y="4077072"/>
            <a:chExt cx="3024337" cy="792088"/>
          </a:xfrm>
        </p:grpSpPr>
        <p:grpSp>
          <p:nvGrpSpPr>
            <p:cNvPr id="37" name="Group 36"/>
            <p:cNvGrpSpPr/>
            <p:nvPr/>
          </p:nvGrpSpPr>
          <p:grpSpPr>
            <a:xfrm>
              <a:off x="5508104" y="4077072"/>
              <a:ext cx="3024337" cy="432050"/>
              <a:chOff x="3606769" y="2780928"/>
              <a:chExt cx="3228211" cy="43205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991079" y="2780928"/>
                <a:ext cx="2843901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c:</a:t>
                </a:r>
                <a:r>
                  <a:rPr lang="en-US" sz="2000" b="1" dirty="0" err="1" smtClean="0"/>
                  <a:t>borrow</a:t>
                </a:r>
                <a:r>
                  <a:rPr lang="en-US" sz="2000" b="1" dirty="0" smtClean="0"/>
                  <a:t>(immutable,1)</a:t>
                </a:r>
                <a:endParaRPr lang="en-US" sz="2000" b="1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3606769" y="3212976"/>
                <a:ext cx="384311" cy="2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5868144" y="4469050"/>
              <a:ext cx="244827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a:</a:t>
              </a:r>
              <a:r>
                <a:rPr lang="en-US" sz="2000" b="1" dirty="0" err="1" smtClean="0"/>
                <a:t>local</a:t>
              </a:r>
              <a:r>
                <a:rPr lang="en-US" sz="2000" b="1" dirty="0" smtClean="0"/>
                <a:t> immutable</a:t>
              </a:r>
              <a:endParaRPr lang="en-US" sz="20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92080" y="5445224"/>
            <a:ext cx="2448272" cy="400110"/>
            <a:chOff x="3030846" y="2895327"/>
            <a:chExt cx="2613313" cy="400110"/>
          </a:xfrm>
        </p:grpSpPr>
        <p:sp>
          <p:nvSpPr>
            <p:cNvPr id="42" name="TextBox 41"/>
            <p:cNvSpPr txBox="1"/>
            <p:nvPr/>
          </p:nvSpPr>
          <p:spPr>
            <a:xfrm>
              <a:off x="3415157" y="2895327"/>
              <a:ext cx="222900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c:</a:t>
              </a:r>
              <a:r>
                <a:rPr lang="en-US" sz="2000" b="1" dirty="0" err="1" smtClean="0"/>
                <a:t>local</a:t>
              </a:r>
              <a:r>
                <a:rPr lang="en-US" sz="2000" b="1" dirty="0" smtClean="0"/>
                <a:t> immutable</a:t>
              </a:r>
              <a:endParaRPr lang="en-US" sz="2000" b="1" dirty="0"/>
            </a:p>
          </p:txBody>
        </p:sp>
        <p:cxnSp>
          <p:nvCxnSpPr>
            <p:cNvPr id="43" name="Straight Arrow Connector 42"/>
            <p:cNvCxnSpPr>
              <a:stCxn id="42" idx="1"/>
            </p:cNvCxnSpPr>
            <p:nvPr/>
          </p:nvCxnSpPr>
          <p:spPr>
            <a:xfrm flipH="1">
              <a:off x="3030846" y="3095382"/>
              <a:ext cx="384311" cy="1597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051720" y="5445224"/>
            <a:ext cx="294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Typechecks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3" grpId="0" animBg="1"/>
      <p:bldP spid="23" grpId="1" animBg="1"/>
      <p:bldP spid="35" grpId="0" animBg="1"/>
      <p:bldP spid="35" grpId="1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Local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790056"/>
          </a:xfrm>
        </p:spPr>
        <p:txBody>
          <a:bodyPr/>
          <a:lstStyle/>
          <a:p>
            <a:r>
              <a:rPr lang="en-US" dirty="0" smtClean="0"/>
              <a:t>Programmer can keep thinking in terms of permissions</a:t>
            </a:r>
          </a:p>
          <a:p>
            <a:pPr lvl="1"/>
            <a:r>
              <a:rPr lang="en-US" dirty="0" smtClean="0"/>
              <a:t>What kind of permission should be provided?</a:t>
            </a:r>
          </a:p>
          <a:p>
            <a:pPr lvl="2"/>
            <a:r>
              <a:rPr lang="en-US" dirty="0" smtClean="0"/>
              <a:t>Do permanent aliases need to be created?</a:t>
            </a:r>
          </a:p>
          <a:p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No fractions or arithmetic</a:t>
            </a:r>
          </a:p>
          <a:p>
            <a:pPr lvl="2"/>
            <a:r>
              <a:rPr lang="en-US" dirty="0" smtClean="0"/>
              <a:t>Tracking handled by system, not by programmer</a:t>
            </a:r>
          </a:p>
          <a:p>
            <a:pPr lvl="1"/>
            <a:r>
              <a:rPr lang="en-US" dirty="0" smtClean="0"/>
              <a:t>No need to try and visualize/characterize the 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Introduction to </a:t>
            </a:r>
            <a:r>
              <a:rPr lang="en-US" b="1" dirty="0">
                <a:solidFill>
                  <a:srgbClr val="7F7F7F"/>
                </a:solidFill>
              </a:rPr>
              <a:t>l</a:t>
            </a:r>
            <a:r>
              <a:rPr lang="en-US" b="1" dirty="0" smtClean="0">
                <a:solidFill>
                  <a:srgbClr val="7F7F7F"/>
                </a:solidFill>
              </a:rPr>
              <a:t>ocal</a:t>
            </a:r>
            <a:r>
              <a:rPr lang="en-US" dirty="0" smtClean="0">
                <a:solidFill>
                  <a:srgbClr val="7F7F7F"/>
                </a:solidFill>
              </a:rPr>
              <a:t> Permissions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Using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Checking</a:t>
            </a:r>
          </a:p>
          <a:p>
            <a:r>
              <a:rPr lang="en-US" dirty="0" smtClean="0"/>
              <a:t>Unpacking Fields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 the paper and TR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7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176105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1196752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Using fields creates aliases!</a:t>
            </a:r>
          </a:p>
          <a:p>
            <a:pPr lvl="1"/>
            <a:r>
              <a:rPr lang="en-US" dirty="0" smtClean="0"/>
              <a:t>Changes permission of references in fields</a:t>
            </a:r>
          </a:p>
          <a:p>
            <a:r>
              <a:rPr lang="en-US" dirty="0" smtClean="0"/>
              <a:t>Design criteria</a:t>
            </a:r>
          </a:p>
          <a:p>
            <a:pPr lvl="1"/>
            <a:r>
              <a:rPr lang="en-US" dirty="0" smtClean="0"/>
              <a:t>Standard aliasing semantics</a:t>
            </a:r>
          </a:p>
          <a:p>
            <a:pPr lvl="1"/>
            <a:r>
              <a:rPr lang="en-US" dirty="0" smtClean="0"/>
              <a:t>No extra syntax</a:t>
            </a:r>
          </a:p>
          <a:p>
            <a:r>
              <a:rPr lang="en-US" dirty="0" smtClean="0"/>
              <a:t>Implicit unpacking</a:t>
            </a:r>
          </a:p>
          <a:p>
            <a:pPr lvl="1"/>
            <a:r>
              <a:rPr lang="en-US" dirty="0" smtClean="0"/>
              <a:t>Read and assign as normal</a:t>
            </a:r>
          </a:p>
          <a:p>
            <a:pPr lvl="1"/>
            <a:r>
              <a:rPr lang="en-US" dirty="0" smtClean="0"/>
              <a:t>Type system tracks unpacking of fields individually</a:t>
            </a:r>
            <a:endParaRPr lang="en-US" dirty="0"/>
          </a:p>
          <a:p>
            <a:pPr lvl="1"/>
            <a:endParaRPr lang="en-US" sz="1000" dirty="0" smtClean="0"/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593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0296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is the type of ‘g’ after it no longer has a </a:t>
            </a:r>
            <a:r>
              <a:rPr lang="en-US" b="1" dirty="0" smtClean="0"/>
              <a:t>unique </a:t>
            </a:r>
            <a:r>
              <a:rPr lang="en-US" dirty="0" smtClean="0"/>
              <a:t>permission in the field ‘p1’?</a:t>
            </a:r>
          </a:p>
          <a:p>
            <a:pPr lvl="1"/>
            <a:r>
              <a:rPr lang="en-US" dirty="0" smtClean="0"/>
              <a:t>Still </a:t>
            </a:r>
            <a:r>
              <a:rPr lang="en-US" b="1" dirty="0" smtClean="0"/>
              <a:t>unique, </a:t>
            </a:r>
          </a:p>
          <a:p>
            <a:pPr lvl="1"/>
            <a:r>
              <a:rPr lang="en-US" dirty="0" smtClean="0"/>
              <a:t>but not a complete Garage</a:t>
            </a:r>
          </a:p>
          <a:p>
            <a:pPr lvl="1"/>
            <a:r>
              <a:rPr lang="en-US" dirty="0" smtClean="0"/>
              <a:t>What about the Car in field ‘p2’?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1124744"/>
            <a:ext cx="89289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merican Typewriter"/>
                <a:cs typeface="American Typewriter"/>
              </a:rPr>
              <a:t>class </a:t>
            </a:r>
            <a:r>
              <a:rPr lang="en-US" dirty="0" smtClean="0">
                <a:latin typeface="American Typewriter"/>
                <a:cs typeface="American Typewriter"/>
              </a:rPr>
              <a:t>Garage {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    </a:t>
            </a:r>
            <a:r>
              <a:rPr lang="en-US" b="1" dirty="0" smtClean="0">
                <a:latin typeface="American Typewriter"/>
                <a:cs typeface="American Typewriter"/>
              </a:rPr>
              <a:t>unique</a:t>
            </a:r>
            <a:r>
              <a:rPr lang="en-US" dirty="0" smtClean="0">
                <a:latin typeface="American Typewriter"/>
                <a:cs typeface="American Typewriter"/>
              </a:rPr>
              <a:t> Car p1;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smtClean="0">
                <a:latin typeface="American Typewriter"/>
                <a:cs typeface="American Typewriter"/>
              </a:rPr>
              <a:t>   </a:t>
            </a:r>
            <a:r>
              <a:rPr lang="en-US" b="1" dirty="0" smtClean="0">
                <a:latin typeface="American Typewriter"/>
                <a:cs typeface="American Typewriter"/>
              </a:rPr>
              <a:t>unique </a:t>
            </a:r>
            <a:r>
              <a:rPr lang="en-US" dirty="0" smtClean="0">
                <a:latin typeface="American Typewriter"/>
                <a:cs typeface="American Typewriter"/>
              </a:rPr>
              <a:t>Car p2;</a:t>
            </a: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}</a:t>
            </a: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err="1" smtClean="0">
                <a:latin typeface="American Typewriter"/>
                <a:cs typeface="American Typewriter"/>
              </a:rPr>
              <a:t>josh.sell</a:t>
            </a:r>
            <a:r>
              <a:rPr lang="en-US" dirty="0" smtClean="0">
                <a:latin typeface="American Typewriter"/>
                <a:cs typeface="American Typewriter"/>
              </a:rPr>
              <a:t>(g.p1,sarah); 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//sell(</a:t>
            </a:r>
            <a:r>
              <a:rPr lang="en-US" b="1" dirty="0" smtClean="0">
                <a:latin typeface="American Typewriter"/>
                <a:cs typeface="American Typewriter"/>
              </a:rPr>
              <a:t>unique</a:t>
            </a:r>
            <a:r>
              <a:rPr lang="en-US" dirty="0" smtClean="0">
                <a:latin typeface="American Typewriter"/>
                <a:cs typeface="American Typewriter"/>
              </a:rPr>
              <a:t>&gt;&gt;</a:t>
            </a:r>
            <a:r>
              <a:rPr lang="en-US" b="1" dirty="0" smtClean="0">
                <a:latin typeface="American Typewriter"/>
                <a:cs typeface="American Typewriter"/>
              </a:rPr>
              <a:t>none</a:t>
            </a:r>
            <a:r>
              <a:rPr lang="en-US" dirty="0" smtClean="0">
                <a:latin typeface="American Typewriter"/>
                <a:cs typeface="American Typewriter"/>
              </a:rPr>
              <a:t>,--)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>
              <a:latin typeface="American Typewriter"/>
              <a:cs typeface="American Typewrite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0112" y="2607295"/>
            <a:ext cx="2808312" cy="461665"/>
            <a:chOff x="3145597" y="2780928"/>
            <a:chExt cx="2997624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529908" y="2780928"/>
              <a:ext cx="261331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g:</a:t>
              </a:r>
              <a:r>
                <a:rPr lang="en-US" b="1" dirty="0" err="1" smtClean="0"/>
                <a:t>unique</a:t>
              </a:r>
              <a:r>
                <a:rPr lang="en-US" b="1" dirty="0" smtClean="0"/>
                <a:t> </a:t>
              </a:r>
              <a:r>
                <a:rPr lang="en-US" dirty="0" smtClean="0"/>
                <a:t>Garage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3145597" y="2996952"/>
              <a:ext cx="384311" cy="14809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580112" y="3645024"/>
            <a:ext cx="1008112" cy="461665"/>
            <a:chOff x="3145597" y="2895327"/>
            <a:chExt cx="107607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3529908" y="2895327"/>
              <a:ext cx="69175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g:?</a:t>
              </a:r>
              <a:endParaRPr lang="en-US" b="1" dirty="0"/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 flipV="1">
              <a:off x="3145597" y="3111352"/>
              <a:ext cx="384311" cy="1480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436096" y="1196752"/>
            <a:ext cx="304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Tracked Permissions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04048" y="1268760"/>
            <a:ext cx="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71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build="allAtOnce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Unique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5008" y="1196752"/>
            <a:ext cx="89289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err="1" smtClean="0">
                <a:latin typeface="American Typewriter"/>
                <a:cs typeface="American Typewriter"/>
              </a:rPr>
              <a:t>josh.sell</a:t>
            </a:r>
            <a:r>
              <a:rPr lang="en-US" dirty="0" smtClean="0">
                <a:latin typeface="American Typewriter"/>
                <a:cs typeface="American Typewriter"/>
              </a:rPr>
              <a:t>(g.p1,sarah); 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     //sell(</a:t>
            </a:r>
            <a:r>
              <a:rPr lang="en-US" b="1" dirty="0" smtClean="0">
                <a:latin typeface="American Typewriter"/>
                <a:cs typeface="American Typewriter"/>
              </a:rPr>
              <a:t>unique</a:t>
            </a:r>
            <a:r>
              <a:rPr lang="en-US" dirty="0" smtClean="0">
                <a:latin typeface="American Typewriter"/>
                <a:cs typeface="American Typewriter"/>
              </a:rPr>
              <a:t>&gt;&gt;</a:t>
            </a:r>
            <a:r>
              <a:rPr lang="en-US" b="1" dirty="0" smtClean="0">
                <a:latin typeface="American Typewriter"/>
                <a:cs typeface="American Typewriter"/>
              </a:rPr>
              <a:t>none</a:t>
            </a:r>
            <a:r>
              <a:rPr lang="en-US" dirty="0" smtClean="0">
                <a:latin typeface="American Typewriter"/>
                <a:cs typeface="American Typewriter"/>
              </a:rPr>
              <a:t>,--)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g.p2.drive(); 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     //drive() </a:t>
            </a:r>
            <a:r>
              <a:rPr lang="en-US" b="1" dirty="0" smtClean="0">
                <a:latin typeface="American Typewriter"/>
                <a:cs typeface="American Typewriter"/>
              </a:rPr>
              <a:t>local immutable</a:t>
            </a:r>
          </a:p>
          <a:p>
            <a:pPr marL="0" indent="0">
              <a:buNone/>
            </a:pPr>
            <a:endParaRPr lang="en-US" b="1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g.p1 = </a:t>
            </a:r>
            <a:r>
              <a:rPr lang="en-US" b="1" dirty="0" smtClean="0">
                <a:latin typeface="American Typewriter"/>
                <a:cs typeface="American Typewriter"/>
              </a:rPr>
              <a:t>new</a:t>
            </a:r>
            <a:r>
              <a:rPr lang="en-US" dirty="0" smtClean="0">
                <a:latin typeface="American Typewriter"/>
                <a:cs typeface="American Typewriter"/>
              </a:rPr>
              <a:t> Car;</a:t>
            </a: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err="1" smtClean="0">
                <a:latin typeface="American Typewriter"/>
                <a:cs typeface="American Typewriter"/>
              </a:rPr>
              <a:t>me.sellG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g,sarah</a:t>
            </a:r>
            <a:r>
              <a:rPr lang="en-US" dirty="0" smtClean="0">
                <a:latin typeface="American Typewriter"/>
                <a:cs typeface="American Typewriter"/>
              </a:rPr>
              <a:t>); </a:t>
            </a: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     //</a:t>
            </a:r>
            <a:r>
              <a:rPr lang="en-US" dirty="0" err="1" smtClean="0">
                <a:latin typeface="American Typewriter"/>
                <a:cs typeface="American Typewriter"/>
              </a:rPr>
              <a:t>sellG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b="1" dirty="0" smtClean="0">
                <a:latin typeface="American Typewriter"/>
                <a:cs typeface="American Typewriter"/>
              </a:rPr>
              <a:t>unique</a:t>
            </a:r>
            <a:r>
              <a:rPr lang="en-US" dirty="0" smtClean="0">
                <a:latin typeface="American Typewriter"/>
                <a:cs typeface="American Typewriter"/>
              </a:rPr>
              <a:t>&gt;&gt;</a:t>
            </a:r>
            <a:r>
              <a:rPr lang="en-US" b="1" dirty="0" smtClean="0">
                <a:latin typeface="American Typewriter"/>
                <a:cs typeface="American Typewriter"/>
              </a:rPr>
              <a:t>none </a:t>
            </a:r>
            <a:r>
              <a:rPr lang="en-US" dirty="0" smtClean="0">
                <a:latin typeface="American Typewriter"/>
                <a:cs typeface="American Typewriter"/>
              </a:rPr>
              <a:t>garage,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	 </a:t>
            </a:r>
            <a:r>
              <a:rPr lang="en-US" dirty="0" smtClean="0">
                <a:latin typeface="American Typewriter"/>
                <a:cs typeface="American Typewriter"/>
              </a:rPr>
              <a:t>      Person)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64088" y="1628800"/>
            <a:ext cx="2808312" cy="461665"/>
            <a:chOff x="3145597" y="2780928"/>
            <a:chExt cx="2997624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529908" y="2780928"/>
              <a:ext cx="261331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g:</a:t>
              </a:r>
              <a:r>
                <a:rPr lang="en-US" b="1" dirty="0" err="1" smtClean="0"/>
                <a:t>unique</a:t>
              </a:r>
              <a:r>
                <a:rPr lang="en-US" b="1" dirty="0" smtClean="0"/>
                <a:t> </a:t>
              </a:r>
              <a:r>
                <a:rPr lang="en-US" dirty="0" smtClean="0"/>
                <a:t>Garage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3145597" y="2996952"/>
              <a:ext cx="384311" cy="14809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148064" y="2708920"/>
            <a:ext cx="3024337" cy="461665"/>
            <a:chOff x="3145598" y="2751311"/>
            <a:chExt cx="3228211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3529909" y="2751311"/>
              <a:ext cx="28439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g:(</a:t>
              </a:r>
              <a:r>
                <a:rPr lang="en-US" b="1" dirty="0" smtClean="0"/>
                <a:t>unique</a:t>
              </a:r>
              <a:r>
                <a:rPr lang="en-US" dirty="0" smtClean="0"/>
                <a:t>;p1:</a:t>
              </a:r>
              <a:r>
                <a:rPr lang="en-US" b="1" dirty="0" smtClean="0"/>
                <a:t>none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 flipV="1">
              <a:off x="3145598" y="2967338"/>
              <a:ext cx="384311" cy="14806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364088" y="5013176"/>
            <a:ext cx="3322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Type Error –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g not packed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48064" y="3933056"/>
            <a:ext cx="3024334" cy="461665"/>
            <a:chOff x="2982926" y="3433390"/>
            <a:chExt cx="3228208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3367235" y="3433390"/>
              <a:ext cx="28438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g:(</a:t>
              </a:r>
              <a:r>
                <a:rPr lang="en-US" b="1" dirty="0" smtClean="0"/>
                <a:t>unique</a:t>
              </a:r>
              <a:r>
                <a:rPr lang="en-US" dirty="0" smtClean="0"/>
                <a:t>;p1:</a:t>
              </a:r>
              <a:r>
                <a:rPr lang="en-US" b="1" dirty="0" smtClean="0"/>
                <a:t>none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 flipV="1">
              <a:off x="2982926" y="3649417"/>
              <a:ext cx="384309" cy="14806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907704" y="1196752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1196752"/>
            <a:ext cx="304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Tracked Permissions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04048" y="1268760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292079" y="4725144"/>
            <a:ext cx="1728192" cy="461665"/>
            <a:chOff x="2982926" y="3433390"/>
            <a:chExt cx="1844692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3367235" y="3433390"/>
              <a:ext cx="146038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g:</a:t>
              </a:r>
              <a:r>
                <a:rPr lang="en-US" b="1" dirty="0" err="1" smtClean="0"/>
                <a:t>unique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 flipV="1">
              <a:off x="2982926" y="3649417"/>
              <a:ext cx="384310" cy="14806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724128" y="1628800"/>
            <a:ext cx="266429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g:(</a:t>
            </a:r>
            <a:r>
              <a:rPr lang="en-US" b="1" dirty="0" smtClean="0"/>
              <a:t>unique</a:t>
            </a:r>
            <a:r>
              <a:rPr lang="en-US" dirty="0" smtClean="0"/>
              <a:t>;p1:</a:t>
            </a:r>
            <a:r>
              <a:rPr lang="en-US" b="1" dirty="0" smtClean="0"/>
              <a:t>none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08104" y="2708920"/>
            <a:ext cx="33039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g:(</a:t>
            </a:r>
            <a:r>
              <a:rPr lang="en-US" b="1" dirty="0" smtClean="0"/>
              <a:t>unique</a:t>
            </a:r>
            <a:r>
              <a:rPr lang="en-US" dirty="0" smtClean="0"/>
              <a:t>;p1:</a:t>
            </a:r>
            <a:r>
              <a:rPr lang="en-US" b="1" dirty="0" smtClean="0"/>
              <a:t>none,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p2:</a:t>
            </a:r>
            <a:r>
              <a:rPr lang="en-US" b="1" dirty="0" smtClean="0"/>
              <a:t>borrow(unique,1)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64088" y="5373216"/>
            <a:ext cx="294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Typechecks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92080" y="6165304"/>
            <a:ext cx="1440159" cy="461665"/>
            <a:chOff x="2982928" y="3433390"/>
            <a:chExt cx="1537242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3367235" y="3433390"/>
              <a:ext cx="1152935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g</a:t>
              </a:r>
              <a:r>
                <a:rPr lang="en-US" dirty="0" err="1" smtClean="0"/>
                <a:t>:</a:t>
              </a:r>
              <a:r>
                <a:rPr lang="en-US" b="1" dirty="0" err="1" smtClean="0"/>
                <a:t>none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flipH="1" flipV="1">
              <a:off x="2982928" y="3649417"/>
              <a:ext cx="384305" cy="14806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4248" y="2060848"/>
            <a:ext cx="2069797" cy="749697"/>
            <a:chOff x="6804248" y="1772816"/>
            <a:chExt cx="2069797" cy="749697"/>
          </a:xfrm>
        </p:grpSpPr>
        <p:sp>
          <p:nvSpPr>
            <p:cNvPr id="19" name="TextBox 18"/>
            <p:cNvSpPr txBox="1"/>
            <p:nvPr/>
          </p:nvSpPr>
          <p:spPr>
            <a:xfrm>
              <a:off x="6804248" y="2060848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Internal Only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8100392" y="1772816"/>
              <a:ext cx="360040" cy="288032"/>
            </a:xfrm>
            <a:prstGeom prst="straightConnector1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073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4" grpId="0"/>
      <p:bldP spid="14" grpId="1"/>
      <p:bldP spid="27" grpId="0" uiExpand="1" animBg="1"/>
      <p:bldP spid="27" grpId="1" uiExpand="1" animBg="1"/>
      <p:bldP spid="28" grpId="0" animBg="1"/>
      <p:bldP spid="28" grpId="1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local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1556792"/>
            <a:ext cx="89289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American Typewriter"/>
                <a:cs typeface="American Typewriter"/>
              </a:rPr>
              <a:t>borrowGarage</a:t>
            </a:r>
            <a:endParaRPr lang="en-US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smtClean="0">
                <a:latin typeface="American Typewriter"/>
                <a:cs typeface="American Typewriter"/>
              </a:rPr>
              <a:t>    (</a:t>
            </a:r>
            <a:r>
              <a:rPr lang="en-US" b="1" dirty="0" smtClean="0">
                <a:latin typeface="American Typewriter"/>
                <a:cs typeface="American Typewriter"/>
              </a:rPr>
              <a:t>local immutable </a:t>
            </a:r>
            <a:r>
              <a:rPr lang="en-US" dirty="0" smtClean="0">
                <a:latin typeface="American Typewriter"/>
                <a:cs typeface="American Typewriter"/>
              </a:rPr>
              <a:t>Garage g) {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smtClean="0">
                <a:latin typeface="American Typewriter"/>
                <a:cs typeface="American Typewriter"/>
              </a:rPr>
              <a:t>    </a:t>
            </a:r>
            <a:r>
              <a:rPr lang="en-US" b="1" dirty="0" smtClean="0">
                <a:latin typeface="American Typewriter"/>
                <a:cs typeface="American Typewriter"/>
              </a:rPr>
              <a:t>local immutable</a:t>
            </a:r>
            <a:r>
              <a:rPr lang="en-US" dirty="0" smtClean="0">
                <a:latin typeface="American Typewriter"/>
                <a:cs typeface="American Typewriter"/>
              </a:rPr>
              <a:t> Car c = g.p2;</a:t>
            </a: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smtClean="0">
                <a:latin typeface="American Typewriter"/>
                <a:cs typeface="American Typewriter"/>
              </a:rPr>
              <a:t>    </a:t>
            </a:r>
            <a:r>
              <a:rPr lang="en-US" dirty="0" err="1">
                <a:latin typeface="American Typewriter"/>
                <a:cs typeface="American Typewriter"/>
              </a:rPr>
              <a:t>c</a:t>
            </a:r>
            <a:r>
              <a:rPr lang="en-US" dirty="0" err="1" smtClean="0">
                <a:latin typeface="American Typewriter"/>
                <a:cs typeface="American Typewriter"/>
              </a:rPr>
              <a:t>.drive</a:t>
            </a:r>
            <a:r>
              <a:rPr lang="en-US" dirty="0" smtClean="0">
                <a:latin typeface="American Typewriter"/>
                <a:cs typeface="American Typewriter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	</a:t>
            </a:r>
            <a:r>
              <a:rPr lang="en-US" dirty="0" smtClean="0">
                <a:latin typeface="American Typewriter"/>
                <a:cs typeface="American Typewriter"/>
              </a:rPr>
              <a:t>//drive() </a:t>
            </a:r>
            <a:r>
              <a:rPr lang="en-US" b="1" dirty="0" smtClean="0">
                <a:latin typeface="American Typewriter"/>
                <a:cs typeface="American Typewriter"/>
              </a:rPr>
              <a:t>local immutable</a:t>
            </a:r>
          </a:p>
          <a:p>
            <a:pPr marL="0" indent="0">
              <a:buNone/>
            </a:pPr>
            <a:endParaRPr lang="en-US" b="1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smtClean="0">
                <a:latin typeface="American Typewriter"/>
                <a:cs typeface="American Typewriter"/>
              </a:rPr>
              <a:t>    // c goes out of scope</a:t>
            </a:r>
          </a:p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20072" y="2276872"/>
            <a:ext cx="2808312" cy="461665"/>
            <a:chOff x="3145597" y="2780928"/>
            <a:chExt cx="2997624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529908" y="2780928"/>
              <a:ext cx="261331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g</a:t>
              </a:r>
              <a:r>
                <a:rPr lang="en-US" dirty="0" err="1" smtClean="0"/>
                <a:t>:</a:t>
              </a:r>
              <a:r>
                <a:rPr lang="en-US" b="1" dirty="0" err="1" smtClean="0"/>
                <a:t>local</a:t>
              </a:r>
              <a:r>
                <a:rPr lang="en-US" b="1" dirty="0" smtClean="0"/>
                <a:t> immutable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3145597" y="2996953"/>
              <a:ext cx="384311" cy="1480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907704" y="1196752"/>
            <a:ext cx="92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1196752"/>
            <a:ext cx="304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Tracked Permissions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04048" y="1268760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220072" y="2996952"/>
            <a:ext cx="3744417" cy="1253753"/>
            <a:chOff x="5220072" y="2996952"/>
            <a:chExt cx="3744417" cy="1253753"/>
          </a:xfrm>
        </p:grpSpPr>
        <p:grpSp>
          <p:nvGrpSpPr>
            <p:cNvPr id="10" name="Group 9"/>
            <p:cNvGrpSpPr/>
            <p:nvPr/>
          </p:nvGrpSpPr>
          <p:grpSpPr>
            <a:xfrm>
              <a:off x="5220072" y="2996952"/>
              <a:ext cx="3744417" cy="830997"/>
              <a:chOff x="3222460" y="3039343"/>
              <a:chExt cx="3996832" cy="83099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606771" y="3039343"/>
                <a:ext cx="361252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g:(</a:t>
                </a:r>
                <a:r>
                  <a:rPr lang="en-US" b="1" dirty="0" smtClean="0"/>
                  <a:t>local immutable</a:t>
                </a:r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    p2:</a:t>
                </a:r>
                <a:r>
                  <a:rPr lang="en-US" b="1" dirty="0" smtClean="0"/>
                  <a:t>borrow(unique,1)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3222460" y="3415932"/>
                <a:ext cx="384311" cy="55459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5580112" y="3789040"/>
              <a:ext cx="244827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c</a:t>
              </a:r>
              <a:r>
                <a:rPr lang="en-US" dirty="0" err="1" smtClean="0"/>
                <a:t>:</a:t>
              </a:r>
              <a:r>
                <a:rPr lang="en-US" b="1" dirty="0" err="1" smtClean="0"/>
                <a:t>local</a:t>
              </a:r>
              <a:r>
                <a:rPr lang="en-US" b="1" dirty="0" smtClean="0"/>
                <a:t> immutable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80112" y="3789040"/>
            <a:ext cx="32403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:</a:t>
            </a:r>
            <a:r>
              <a:rPr lang="en-US" b="1" dirty="0" err="1" smtClean="0"/>
              <a:t>borrow</a:t>
            </a:r>
            <a:r>
              <a:rPr lang="en-US" b="1" dirty="0"/>
              <a:t>(</a:t>
            </a:r>
            <a:r>
              <a:rPr lang="en-US" b="1" dirty="0" smtClean="0"/>
              <a:t>immutable,1)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20072" y="4437112"/>
            <a:ext cx="3744417" cy="1253753"/>
            <a:chOff x="5220072" y="2996952"/>
            <a:chExt cx="3744417" cy="1253753"/>
          </a:xfrm>
        </p:grpSpPr>
        <p:grpSp>
          <p:nvGrpSpPr>
            <p:cNvPr id="26" name="Group 25"/>
            <p:cNvGrpSpPr/>
            <p:nvPr/>
          </p:nvGrpSpPr>
          <p:grpSpPr>
            <a:xfrm>
              <a:off x="5220072" y="2996952"/>
              <a:ext cx="3744417" cy="830997"/>
              <a:chOff x="3222460" y="3039343"/>
              <a:chExt cx="3996832" cy="83099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606771" y="3039343"/>
                <a:ext cx="361252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g:(</a:t>
                </a:r>
                <a:r>
                  <a:rPr lang="en-US" b="1" dirty="0" smtClean="0"/>
                  <a:t>local immutable</a:t>
                </a:r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    p2:</a:t>
                </a:r>
                <a:r>
                  <a:rPr lang="en-US" b="1" dirty="0" smtClean="0"/>
                  <a:t>borrow(unique,1)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3222460" y="3415932"/>
                <a:ext cx="384311" cy="55459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580112" y="3789040"/>
              <a:ext cx="244827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c</a:t>
              </a:r>
              <a:r>
                <a:rPr lang="en-US" dirty="0" err="1" smtClean="0"/>
                <a:t>:</a:t>
              </a:r>
              <a:r>
                <a:rPr lang="en-US" b="1" dirty="0" err="1" smtClean="0"/>
                <a:t>local</a:t>
              </a:r>
              <a:r>
                <a:rPr lang="en-US" b="1" dirty="0" smtClean="0"/>
                <a:t> immutable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20072" y="5661248"/>
            <a:ext cx="2808312" cy="461665"/>
            <a:chOff x="3145597" y="2780928"/>
            <a:chExt cx="2997624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3529908" y="2780928"/>
              <a:ext cx="261331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g</a:t>
              </a:r>
              <a:r>
                <a:rPr lang="en-US" dirty="0" err="1" smtClean="0"/>
                <a:t>:</a:t>
              </a:r>
              <a:r>
                <a:rPr lang="en-US" b="1" dirty="0" err="1" smtClean="0"/>
                <a:t>local</a:t>
              </a:r>
              <a:r>
                <a:rPr lang="en-US" b="1" dirty="0" smtClean="0"/>
                <a:t> immutable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flipH="1" flipV="1">
              <a:off x="3145597" y="2996953"/>
              <a:ext cx="384311" cy="14808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051720" y="5949280"/>
            <a:ext cx="294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Typechecks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2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4" grpId="0" uiExpand="1" animBg="1"/>
      <p:bldP spid="24" grpId="1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04048" y="2780928"/>
            <a:ext cx="3096344" cy="2808312"/>
            <a:chOff x="5292080" y="2492896"/>
            <a:chExt cx="3096344" cy="2808312"/>
          </a:xfrm>
        </p:grpSpPr>
        <p:grpSp>
          <p:nvGrpSpPr>
            <p:cNvPr id="25" name="Group 24"/>
            <p:cNvGrpSpPr/>
            <p:nvPr/>
          </p:nvGrpSpPr>
          <p:grpSpPr>
            <a:xfrm>
              <a:off x="5724128" y="2492896"/>
              <a:ext cx="2664296" cy="2808312"/>
              <a:chOff x="6084168" y="2780928"/>
              <a:chExt cx="2664296" cy="280831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243151" y="3242593"/>
                <a:ext cx="2505313" cy="2346647"/>
                <a:chOff x="3290823" y="2450505"/>
                <a:chExt cx="2505313" cy="2346647"/>
              </a:xfrm>
            </p:grpSpPr>
            <p:sp>
              <p:nvSpPr>
                <p:cNvPr id="6" name="Folded Corner 5"/>
                <p:cNvSpPr/>
                <p:nvPr/>
              </p:nvSpPr>
              <p:spPr>
                <a:xfrm>
                  <a:off x="4572000" y="3284984"/>
                  <a:ext cx="1224136" cy="1512168"/>
                </a:xfrm>
                <a:prstGeom prst="foldedCorner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err="1" smtClean="0"/>
                    <a:t>OpenFile</a:t>
                  </a:r>
                  <a:endParaRPr lang="en-US" sz="2000" dirty="0" smtClean="0"/>
                </a:p>
              </p:txBody>
            </p:sp>
            <p:cxnSp>
              <p:nvCxnSpPr>
                <p:cNvPr id="10" name="Straight Arrow Connector 9"/>
                <p:cNvCxnSpPr>
                  <a:stCxn id="21" idx="2"/>
                  <a:endCxn id="36" idx="0"/>
                </p:cNvCxnSpPr>
                <p:nvPr/>
              </p:nvCxnSpPr>
              <p:spPr>
                <a:xfrm>
                  <a:off x="3290823" y="2450505"/>
                  <a:ext cx="21037" cy="8344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23" idx="2"/>
                  <a:endCxn id="6" idx="0"/>
                </p:cNvCxnSpPr>
                <p:nvPr/>
              </p:nvCxnSpPr>
              <p:spPr>
                <a:xfrm>
                  <a:off x="5166913" y="2450505"/>
                  <a:ext cx="17155" cy="8344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6084168" y="2780928"/>
                <a:ext cx="31796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956376" y="2780928"/>
                <a:ext cx="325730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36" name="Folded Corner 35"/>
            <p:cNvSpPr/>
            <p:nvPr/>
          </p:nvSpPr>
          <p:spPr>
            <a:xfrm>
              <a:off x="5292080" y="3789040"/>
              <a:ext cx="1224136" cy="1512168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OpenFile</a:t>
              </a:r>
              <a:endParaRPr lang="en-US" sz="2000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95536" y="2780928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File x=…;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File y=…;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…</a:t>
            </a:r>
          </a:p>
          <a:p>
            <a:pPr marL="0" indent="0">
              <a:buNone/>
            </a:pPr>
            <a:r>
              <a:rPr lang="en-US" sz="2000" dirty="0" err="1" smtClean="0">
                <a:latin typeface="American Typewriter"/>
                <a:cs typeface="American Typewriter"/>
              </a:rPr>
              <a:t>x.close</a:t>
            </a:r>
            <a:r>
              <a:rPr lang="en-US" sz="2000" dirty="0" smtClean="0">
                <a:latin typeface="American Typewriter"/>
                <a:cs typeface="American Typewriter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…</a:t>
            </a:r>
          </a:p>
          <a:p>
            <a:pPr marL="0" indent="0">
              <a:buNone/>
            </a:pPr>
            <a:r>
              <a:rPr lang="en-US" sz="2000" dirty="0" err="1" smtClean="0">
                <a:latin typeface="American Typewriter"/>
                <a:cs typeface="American Typewriter"/>
              </a:rPr>
              <a:t>y.read</a:t>
            </a:r>
            <a:r>
              <a:rPr lang="en-US" sz="2000" dirty="0" smtClean="0">
                <a:latin typeface="American Typewriter"/>
                <a:cs typeface="American Typewriter"/>
              </a:rPr>
              <a:t>();</a:t>
            </a:r>
          </a:p>
        </p:txBody>
      </p:sp>
      <p:sp>
        <p:nvSpPr>
          <p:cNvPr id="28" name="Folded Corner 27"/>
          <p:cNvSpPr/>
          <p:nvPr/>
        </p:nvSpPr>
        <p:spPr>
          <a:xfrm>
            <a:off x="5004048" y="4077072"/>
            <a:ext cx="1215752" cy="151216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ClosedFile</a:t>
            </a:r>
            <a:endParaRPr lang="en-US" sz="1800" dirty="0" smtClean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1368152"/>
          </a:xfrm>
        </p:spPr>
        <p:txBody>
          <a:bodyPr/>
          <a:lstStyle/>
          <a:p>
            <a:r>
              <a:rPr lang="en-US" dirty="0" smtClean="0"/>
              <a:t>Trade off of aliases</a:t>
            </a:r>
          </a:p>
          <a:p>
            <a:pPr lvl="1"/>
            <a:r>
              <a:rPr lang="en-US" dirty="0" smtClean="0"/>
              <a:t>Pros: flexibility, performance, fields</a:t>
            </a:r>
          </a:p>
          <a:p>
            <a:pPr lvl="1"/>
            <a:r>
              <a:rPr lang="en-US" sz="2000" dirty="0" smtClean="0"/>
              <a:t>Cons: Global effects difficult to reason about</a:t>
            </a:r>
          </a:p>
          <a:p>
            <a:r>
              <a:rPr lang="en-US" sz="2400" dirty="0" smtClean="0"/>
              <a:t>Example : Files</a:t>
            </a:r>
            <a:endParaRPr lang="en-US" dirty="0" smtClean="0"/>
          </a:p>
        </p:txBody>
      </p:sp>
      <p:grpSp>
        <p:nvGrpSpPr>
          <p:cNvPr id="55" name="Group 54"/>
          <p:cNvGrpSpPr/>
          <p:nvPr/>
        </p:nvGrpSpPr>
        <p:grpSpPr>
          <a:xfrm>
            <a:off x="5436096" y="2780928"/>
            <a:ext cx="2197938" cy="2808312"/>
            <a:chOff x="5508104" y="1556792"/>
            <a:chExt cx="2197938" cy="2808312"/>
          </a:xfrm>
        </p:grpSpPr>
        <p:grpSp>
          <p:nvGrpSpPr>
            <p:cNvPr id="44" name="Group 43"/>
            <p:cNvGrpSpPr/>
            <p:nvPr/>
          </p:nvGrpSpPr>
          <p:grpSpPr>
            <a:xfrm>
              <a:off x="5508104" y="1556792"/>
              <a:ext cx="2197938" cy="1296144"/>
              <a:chOff x="6084168" y="2780928"/>
              <a:chExt cx="2197938" cy="129614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6243151" y="3242593"/>
                <a:ext cx="1876090" cy="834479"/>
                <a:chOff x="3290823" y="2450505"/>
                <a:chExt cx="1876090" cy="834479"/>
              </a:xfrm>
            </p:grpSpPr>
            <p:cxnSp>
              <p:nvCxnSpPr>
                <p:cNvPr id="50" name="Straight Arrow Connector 49"/>
                <p:cNvCxnSpPr>
                  <a:stCxn id="47" idx="2"/>
                  <a:endCxn id="54" idx="0"/>
                </p:cNvCxnSpPr>
                <p:nvPr/>
              </p:nvCxnSpPr>
              <p:spPr>
                <a:xfrm>
                  <a:off x="3290823" y="2450505"/>
                  <a:ext cx="952949" cy="8344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48" idx="2"/>
                  <a:endCxn id="54" idx="0"/>
                </p:cNvCxnSpPr>
                <p:nvPr/>
              </p:nvCxnSpPr>
              <p:spPr>
                <a:xfrm flipH="1">
                  <a:off x="4243772" y="2450505"/>
                  <a:ext cx="923141" cy="8344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6084168" y="2780928"/>
                <a:ext cx="31796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956376" y="2780928"/>
                <a:ext cx="325730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54" name="Folded Corner 53"/>
            <p:cNvSpPr/>
            <p:nvPr/>
          </p:nvSpPr>
          <p:spPr>
            <a:xfrm>
              <a:off x="6012160" y="2852936"/>
              <a:ext cx="1215752" cy="1512168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ClosedFile</a:t>
              </a:r>
              <a:endParaRPr lang="en-US" sz="1800" dirty="0" smtClean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19672" y="4581128"/>
            <a:ext cx="3221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Illegal Access</a:t>
            </a:r>
            <a:endParaRPr lang="en-US" sz="36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 uiExpand="1" animBg="1"/>
      <p:bldP spid="28" grpId="1" uiExpand="1" animBg="1"/>
      <p:bldP spid="35" grpId="0" build="p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Implicit Unpacking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790056"/>
          </a:xfrm>
        </p:spPr>
        <p:txBody>
          <a:bodyPr/>
          <a:lstStyle/>
          <a:p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No extra annotations</a:t>
            </a:r>
          </a:p>
          <a:p>
            <a:pPr lvl="1"/>
            <a:r>
              <a:rPr lang="en-US" dirty="0" smtClean="0"/>
              <a:t>Natural aliasing semantics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Introduction to </a:t>
            </a:r>
            <a:r>
              <a:rPr lang="en-US" b="1" dirty="0">
                <a:solidFill>
                  <a:srgbClr val="7F7F7F"/>
                </a:solidFill>
              </a:rPr>
              <a:t>l</a:t>
            </a:r>
            <a:r>
              <a:rPr lang="en-US" b="1" dirty="0" smtClean="0">
                <a:solidFill>
                  <a:srgbClr val="7F7F7F"/>
                </a:solidFill>
              </a:rPr>
              <a:t>ocal</a:t>
            </a:r>
            <a:r>
              <a:rPr lang="en-US" dirty="0" smtClean="0">
                <a:solidFill>
                  <a:srgbClr val="7F7F7F"/>
                </a:solidFill>
              </a:rPr>
              <a:t> Permissions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Using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Checking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Unpacking Fields</a:t>
            </a:r>
          </a:p>
          <a:p>
            <a:r>
              <a:rPr lang="en-US" dirty="0"/>
              <a:t>I</a:t>
            </a:r>
            <a:r>
              <a:rPr lang="en-US" dirty="0" smtClean="0"/>
              <a:t>n the paper and TR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1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Paper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6280"/>
          </a:xfrm>
        </p:spPr>
        <p:txBody>
          <a:bodyPr>
            <a:noAutofit/>
          </a:bodyPr>
          <a:lstStyle/>
          <a:p>
            <a:r>
              <a:rPr lang="en-US" dirty="0" smtClean="0"/>
              <a:t>Complete System</a:t>
            </a:r>
          </a:p>
          <a:p>
            <a:pPr lvl="1"/>
            <a:r>
              <a:rPr lang="en-US" dirty="0" smtClean="0"/>
              <a:t>Shared permissions</a:t>
            </a:r>
          </a:p>
          <a:p>
            <a:pPr lvl="1"/>
            <a:r>
              <a:rPr lang="en-US" dirty="0" smtClean="0"/>
              <a:t>Control flow (match)</a:t>
            </a:r>
          </a:p>
          <a:p>
            <a:r>
              <a:rPr lang="en-US" dirty="0" smtClean="0"/>
              <a:t>Formal System</a:t>
            </a:r>
          </a:p>
          <a:p>
            <a:pPr lvl="1"/>
            <a:r>
              <a:rPr lang="en-US" dirty="0" smtClean="0"/>
              <a:t>typing </a:t>
            </a:r>
            <a:r>
              <a:rPr lang="en-US" dirty="0"/>
              <a:t>r</a:t>
            </a:r>
            <a:r>
              <a:rPr lang="en-US" dirty="0" smtClean="0"/>
              <a:t>ules</a:t>
            </a:r>
          </a:p>
          <a:p>
            <a:r>
              <a:rPr lang="en-US" dirty="0" smtClean="0"/>
              <a:t>Soundness claims</a:t>
            </a:r>
          </a:p>
          <a:p>
            <a:pPr lvl="1"/>
            <a:r>
              <a:rPr lang="en-US" dirty="0" smtClean="0"/>
              <a:t>Proof in the TR</a:t>
            </a:r>
          </a:p>
          <a:p>
            <a:endParaRPr lang="en-US" dirty="0"/>
          </a:p>
          <a:p>
            <a:r>
              <a:rPr lang="en-US" dirty="0" smtClean="0"/>
              <a:t>Issues with published system</a:t>
            </a:r>
          </a:p>
          <a:p>
            <a:pPr lvl="1"/>
            <a:r>
              <a:rPr lang="en-US" dirty="0" smtClean="0"/>
              <a:t>Several inconsistencies found post-publication</a:t>
            </a:r>
          </a:p>
          <a:p>
            <a:pPr lvl="1"/>
            <a:r>
              <a:rPr lang="en-US" dirty="0" smtClean="0"/>
              <a:t>TR details problems and includes updated rules and proof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844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74232"/>
          </a:xfrm>
        </p:spPr>
        <p:txBody>
          <a:bodyPr>
            <a:noAutofit/>
          </a:bodyPr>
          <a:lstStyle/>
          <a:p>
            <a:r>
              <a:rPr lang="en-US" dirty="0" smtClean="0"/>
              <a:t>Contributions</a:t>
            </a:r>
          </a:p>
          <a:p>
            <a:pPr lvl="1"/>
            <a:r>
              <a:rPr lang="en-US" b="1" dirty="0" smtClean="0"/>
              <a:t>Local permissions</a:t>
            </a:r>
            <a:r>
              <a:rPr lang="en-US" dirty="0" smtClean="0"/>
              <a:t> support borrowing in consistent simple manner</a:t>
            </a:r>
          </a:p>
          <a:p>
            <a:pPr lvl="2"/>
            <a:r>
              <a:rPr lang="en-US" dirty="0" smtClean="0"/>
              <a:t>No complex fractions</a:t>
            </a:r>
          </a:p>
          <a:p>
            <a:pPr lvl="2"/>
            <a:r>
              <a:rPr lang="en-US" dirty="0" smtClean="0"/>
              <a:t>No heap visualizations</a:t>
            </a:r>
          </a:p>
          <a:p>
            <a:pPr lvl="1"/>
            <a:r>
              <a:rPr lang="en-US" dirty="0" smtClean="0"/>
              <a:t>Fields unpacked </a:t>
            </a:r>
            <a:r>
              <a:rPr lang="en-US" b="1" dirty="0" smtClean="0"/>
              <a:t>implicitly</a:t>
            </a:r>
          </a:p>
          <a:p>
            <a:pPr lvl="2"/>
            <a:r>
              <a:rPr lang="en-US" dirty="0" smtClean="0"/>
              <a:t>Normal aliasing semantics</a:t>
            </a:r>
          </a:p>
          <a:p>
            <a:pPr lvl="2"/>
            <a:r>
              <a:rPr lang="en-US" dirty="0" smtClean="0"/>
              <a:t>No extra annotations</a:t>
            </a:r>
          </a:p>
          <a:p>
            <a:pPr lvl="1"/>
            <a:r>
              <a:rPr lang="en-US" dirty="0" smtClean="0"/>
              <a:t>Sound</a:t>
            </a:r>
            <a:r>
              <a:rPr lang="en-US" b="1" dirty="0" smtClean="0"/>
              <a:t> type </a:t>
            </a:r>
            <a:r>
              <a:rPr lang="en-US" b="1" dirty="0"/>
              <a:t>system </a:t>
            </a:r>
            <a:r>
              <a:rPr lang="en-US" dirty="0" smtClean="0"/>
              <a:t>tracks access permissions</a:t>
            </a:r>
          </a:p>
          <a:p>
            <a:pPr lvl="2"/>
            <a:r>
              <a:rPr lang="en-US" dirty="0" smtClean="0"/>
              <a:t>Restore unique permission after borrowing</a:t>
            </a:r>
          </a:p>
          <a:p>
            <a:pPr lvl="2"/>
            <a:r>
              <a:rPr lang="en-US" dirty="0" smtClean="0"/>
              <a:t>Tracks unpacked fields</a:t>
            </a:r>
          </a:p>
          <a:p>
            <a:pPr lvl="2"/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695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76056" y="3645024"/>
            <a:ext cx="3386322" cy="2808312"/>
            <a:chOff x="5292080" y="2492896"/>
            <a:chExt cx="3386322" cy="2808312"/>
          </a:xfrm>
        </p:grpSpPr>
        <p:grpSp>
          <p:nvGrpSpPr>
            <p:cNvPr id="25" name="Group 24"/>
            <p:cNvGrpSpPr/>
            <p:nvPr/>
          </p:nvGrpSpPr>
          <p:grpSpPr>
            <a:xfrm>
              <a:off x="5296735" y="2492896"/>
              <a:ext cx="3381667" cy="2808312"/>
              <a:chOff x="5656775" y="2780928"/>
              <a:chExt cx="3381667" cy="280831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264188" y="3242593"/>
                <a:ext cx="2484276" cy="2346647"/>
                <a:chOff x="3311860" y="2450505"/>
                <a:chExt cx="2484276" cy="2346647"/>
              </a:xfrm>
            </p:grpSpPr>
            <p:sp>
              <p:nvSpPr>
                <p:cNvPr id="6" name="Folded Corner 5"/>
                <p:cNvSpPr/>
                <p:nvPr/>
              </p:nvSpPr>
              <p:spPr>
                <a:xfrm>
                  <a:off x="4572000" y="3284984"/>
                  <a:ext cx="1224136" cy="1512168"/>
                </a:xfrm>
                <a:prstGeom prst="foldedCorner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err="1" smtClean="0"/>
                    <a:t>OpenFile</a:t>
                  </a:r>
                  <a:endParaRPr lang="en-US" sz="2000" dirty="0" smtClean="0"/>
                </a:p>
              </p:txBody>
            </p:sp>
            <p:cxnSp>
              <p:nvCxnSpPr>
                <p:cNvPr id="10" name="Straight Arrow Connector 9"/>
                <p:cNvCxnSpPr>
                  <a:stCxn id="21" idx="2"/>
                  <a:endCxn id="36" idx="0"/>
                </p:cNvCxnSpPr>
                <p:nvPr/>
              </p:nvCxnSpPr>
              <p:spPr>
                <a:xfrm flipH="1">
                  <a:off x="3311860" y="2450505"/>
                  <a:ext cx="38332" cy="8344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23" idx="2"/>
                  <a:endCxn id="6" idx="0"/>
                </p:cNvCxnSpPr>
                <p:nvPr/>
              </p:nvCxnSpPr>
              <p:spPr>
                <a:xfrm flipH="1">
                  <a:off x="5184068" y="2450505"/>
                  <a:ext cx="973" cy="8344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5656775" y="2780928"/>
                <a:ext cx="1291489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x:</a:t>
                </a:r>
                <a:r>
                  <a:rPr lang="en-US" b="1" dirty="0" err="1"/>
                  <a:t>unique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236296" y="2780928"/>
                <a:ext cx="180214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y:</a:t>
                </a:r>
                <a:r>
                  <a:rPr lang="en-US" b="1" dirty="0" err="1"/>
                  <a:t>immutable</a:t>
                </a:r>
                <a:endParaRPr lang="en-US" dirty="0"/>
              </a:p>
            </p:txBody>
          </p:sp>
        </p:grpSp>
        <p:sp>
          <p:nvSpPr>
            <p:cNvPr id="36" name="Folded Corner 35"/>
            <p:cNvSpPr/>
            <p:nvPr/>
          </p:nvSpPr>
          <p:spPr>
            <a:xfrm>
              <a:off x="5292080" y="3789040"/>
              <a:ext cx="1224136" cy="1512168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OpenFile</a:t>
              </a:r>
              <a:endParaRPr lang="en-US" sz="2000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Permissions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55576" y="3573016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unique</a:t>
            </a:r>
            <a:r>
              <a:rPr lang="en-US" sz="2000" dirty="0" smtClean="0">
                <a:latin typeface="American Typewriter"/>
                <a:cs typeface="American Typewriter"/>
              </a:rPr>
              <a:t> File x=…;</a:t>
            </a:r>
          </a:p>
          <a:p>
            <a:pPr marL="0" indent="0">
              <a:buNone/>
            </a:pPr>
            <a:r>
              <a:rPr lang="en-US" sz="2000" b="1" dirty="0" smtClean="0">
                <a:latin typeface="American Typewriter"/>
                <a:cs typeface="American Typewriter"/>
              </a:rPr>
              <a:t>immutable</a:t>
            </a:r>
            <a:r>
              <a:rPr lang="en-US" sz="2000" dirty="0" smtClean="0">
                <a:latin typeface="American Typewriter"/>
                <a:cs typeface="American Typewriter"/>
              </a:rPr>
              <a:t> File y=…;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…</a:t>
            </a:r>
          </a:p>
          <a:p>
            <a:pPr marL="0" indent="0">
              <a:buNone/>
            </a:pPr>
            <a:r>
              <a:rPr lang="en-US" sz="2000" dirty="0" err="1" smtClean="0">
                <a:latin typeface="American Typewriter"/>
                <a:cs typeface="American Typewriter"/>
              </a:rPr>
              <a:t>x.close</a:t>
            </a:r>
            <a:r>
              <a:rPr lang="en-US" sz="2000" dirty="0" smtClean="0">
                <a:latin typeface="American Typewriter"/>
                <a:cs typeface="American Typewriter"/>
              </a:rPr>
              <a:t>(); //close() </a:t>
            </a:r>
            <a:r>
              <a:rPr lang="en-US" sz="2000" b="1" dirty="0" smtClean="0">
                <a:latin typeface="American Typewriter"/>
                <a:cs typeface="American Typewriter"/>
              </a:rPr>
              <a:t>unique</a:t>
            </a:r>
          </a:p>
          <a:p>
            <a:pPr marL="0" indent="0"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…</a:t>
            </a:r>
          </a:p>
          <a:p>
            <a:pPr marL="0" indent="0">
              <a:buNone/>
            </a:pPr>
            <a:r>
              <a:rPr lang="en-US" sz="2000" dirty="0" err="1" smtClean="0">
                <a:latin typeface="American Typewriter"/>
                <a:cs typeface="American Typewriter"/>
              </a:rPr>
              <a:t>y.read</a:t>
            </a:r>
            <a:r>
              <a:rPr lang="en-US" sz="2000" dirty="0" smtClean="0">
                <a:latin typeface="American Typewriter"/>
                <a:cs typeface="American Typewriter"/>
              </a:rPr>
              <a:t>(); //read() </a:t>
            </a:r>
            <a:r>
              <a:rPr lang="en-US" sz="2000" b="1" dirty="0" smtClean="0">
                <a:latin typeface="American Typewriter"/>
                <a:cs typeface="American Typewriter"/>
              </a:rPr>
              <a:t>immutable</a:t>
            </a:r>
          </a:p>
        </p:txBody>
      </p:sp>
      <p:sp>
        <p:nvSpPr>
          <p:cNvPr id="28" name="Folded Corner 27"/>
          <p:cNvSpPr/>
          <p:nvPr/>
        </p:nvSpPr>
        <p:spPr>
          <a:xfrm>
            <a:off x="5076056" y="4941168"/>
            <a:ext cx="1215752" cy="151216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ClosedFile</a:t>
            </a:r>
            <a:endParaRPr lang="en-US" sz="1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763688" y="5661248"/>
            <a:ext cx="115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Safe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79512" y="1143001"/>
            <a:ext cx="8712968" cy="221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Permission</a:t>
            </a:r>
            <a:r>
              <a:rPr lang="en-US" sz="2000" dirty="0" smtClean="0"/>
              <a:t> associated with each reference, indicating</a:t>
            </a:r>
          </a:p>
          <a:p>
            <a:pPr lvl="1"/>
            <a:r>
              <a:rPr lang="en-US" sz="1800" b="1" dirty="0" smtClean="0"/>
              <a:t>Actions</a:t>
            </a:r>
            <a:r>
              <a:rPr lang="en-US" sz="1800" dirty="0" smtClean="0"/>
              <a:t> that can be taken with this reference</a:t>
            </a:r>
          </a:p>
          <a:p>
            <a:pPr lvl="1"/>
            <a:r>
              <a:rPr lang="en-US" sz="1800" b="1" dirty="0" smtClean="0"/>
              <a:t>How</a:t>
            </a:r>
            <a:r>
              <a:rPr lang="en-US" sz="1800" dirty="0" smtClean="0"/>
              <a:t> </a:t>
            </a:r>
            <a:r>
              <a:rPr lang="en-US" sz="1800" b="1" dirty="0" smtClean="0"/>
              <a:t>many</a:t>
            </a:r>
            <a:r>
              <a:rPr lang="en-US" sz="1800" dirty="0" smtClean="0"/>
              <a:t> aliases might exist and their </a:t>
            </a:r>
            <a:r>
              <a:rPr lang="en-US" sz="1800" b="1" dirty="0" smtClean="0"/>
              <a:t>abilities</a:t>
            </a:r>
          </a:p>
          <a:p>
            <a:r>
              <a:rPr lang="en-US" sz="2000" dirty="0" smtClean="0"/>
              <a:t>Examples:</a:t>
            </a:r>
          </a:p>
          <a:p>
            <a:pPr lvl="1"/>
            <a:r>
              <a:rPr lang="en-US" sz="1800" b="1" dirty="0"/>
              <a:t>u</a:t>
            </a:r>
            <a:r>
              <a:rPr lang="en-US" sz="1800" b="1" dirty="0" smtClean="0"/>
              <a:t>nique</a:t>
            </a:r>
            <a:r>
              <a:rPr lang="en-US" sz="1800" dirty="0" smtClean="0"/>
              <a:t> (linear/affine) – full access, no other aliases</a:t>
            </a:r>
          </a:p>
          <a:p>
            <a:pPr lvl="1"/>
            <a:r>
              <a:rPr lang="en-US" sz="1800" b="1" dirty="0"/>
              <a:t>i</a:t>
            </a:r>
            <a:r>
              <a:rPr lang="en-US" sz="1800" b="1" dirty="0" smtClean="0"/>
              <a:t>mmutable</a:t>
            </a:r>
            <a:r>
              <a:rPr lang="en-US" sz="1800" dirty="0" smtClean="0"/>
              <a:t> (non-linear) – non-modifying access, all other aliases non-modifying</a:t>
            </a:r>
          </a:p>
          <a:p>
            <a:pPr lvl="1"/>
            <a:r>
              <a:rPr lang="en-US" sz="1800" b="1" dirty="0" smtClean="0"/>
              <a:t>shared </a:t>
            </a:r>
            <a:r>
              <a:rPr lang="en-US" sz="1800" dirty="0" smtClean="0"/>
              <a:t>(</a:t>
            </a:r>
            <a:r>
              <a:rPr lang="en-US" sz="1800" dirty="0"/>
              <a:t>non-linear) </a:t>
            </a:r>
            <a:r>
              <a:rPr lang="en-US" sz="1800" dirty="0" smtClean="0"/>
              <a:t>– many aliases with modifying access</a:t>
            </a:r>
            <a:endParaRPr lang="en-US" sz="1800" dirty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3836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 uiExpand="1" animBg="1"/>
      <p:bldP spid="26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Use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Borrowing</a:t>
            </a:r>
          </a:p>
          <a:p>
            <a:pPr lvl="1"/>
            <a:r>
              <a:rPr lang="en-US" dirty="0" smtClean="0"/>
              <a:t>Make a </a:t>
            </a:r>
            <a:r>
              <a:rPr lang="en-US" b="1" dirty="0" smtClean="0"/>
              <a:t>unique </a:t>
            </a:r>
            <a:r>
              <a:rPr lang="en-US" dirty="0" smtClean="0"/>
              <a:t>reference </a:t>
            </a:r>
            <a:r>
              <a:rPr lang="en-US" i="1" dirty="0" smtClean="0"/>
              <a:t>temporarily</a:t>
            </a:r>
            <a:r>
              <a:rPr lang="en-US" dirty="0" smtClean="0"/>
              <a:t> </a:t>
            </a:r>
            <a:r>
              <a:rPr lang="en-US" b="1" dirty="0" smtClean="0"/>
              <a:t>immutable</a:t>
            </a:r>
          </a:p>
          <a:p>
            <a:pPr lvl="1"/>
            <a:r>
              <a:rPr lang="en-US" dirty="0" smtClean="0"/>
              <a:t>must track aliases to ensure none leftover when regain </a:t>
            </a:r>
            <a:r>
              <a:rPr lang="en-US" b="1" dirty="0" smtClean="0"/>
              <a:t>unique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Fields</a:t>
            </a:r>
          </a:p>
          <a:p>
            <a:pPr marL="742950" lvl="2" indent="-342900"/>
            <a:r>
              <a:rPr lang="en-US" dirty="0"/>
              <a:t>Use permissions to objects in fields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2780928"/>
            <a:ext cx="1440160" cy="432048"/>
            <a:chOff x="193966" y="2276872"/>
            <a:chExt cx="2145786" cy="648072"/>
          </a:xfrm>
        </p:grpSpPr>
        <p:sp>
          <p:nvSpPr>
            <p:cNvPr id="7" name="Oval 6"/>
            <p:cNvSpPr/>
            <p:nvPr/>
          </p:nvSpPr>
          <p:spPr>
            <a:xfrm>
              <a:off x="1691680" y="2276872"/>
              <a:ext cx="648072" cy="6480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966" y="2348878"/>
              <a:ext cx="1160352" cy="5078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unique</a:t>
              </a:r>
              <a:endParaRPr lang="en-US" sz="1800" b="1" dirty="0"/>
            </a:p>
          </p:txBody>
        </p:sp>
        <p:cxnSp>
          <p:nvCxnSpPr>
            <p:cNvPr id="9" name="Straight Arrow Connector 8"/>
            <p:cNvCxnSpPr>
              <a:stCxn id="8" idx="3"/>
              <a:endCxn id="7" idx="2"/>
            </p:cNvCxnSpPr>
            <p:nvPr/>
          </p:nvCxnSpPr>
          <p:spPr>
            <a:xfrm flipV="1">
              <a:off x="1354318" y="2600908"/>
              <a:ext cx="337362" cy="18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419872" y="2564904"/>
            <a:ext cx="1872209" cy="1001679"/>
            <a:chOff x="5940153" y="3189674"/>
            <a:chExt cx="2513600" cy="1340453"/>
          </a:xfrm>
        </p:grpSpPr>
        <p:grpSp>
          <p:nvGrpSpPr>
            <p:cNvPr id="15" name="Group 14"/>
            <p:cNvGrpSpPr/>
            <p:nvPr/>
          </p:nvGrpSpPr>
          <p:grpSpPr>
            <a:xfrm>
              <a:off x="5940153" y="3189674"/>
              <a:ext cx="2513600" cy="1340453"/>
              <a:chOff x="5940153" y="2397586"/>
              <a:chExt cx="2513600" cy="134045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805681" y="2783032"/>
                <a:ext cx="648072" cy="6480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940153" y="2397586"/>
                <a:ext cx="1865528" cy="1340453"/>
                <a:chOff x="6300193" y="4197786"/>
                <a:chExt cx="1865528" cy="1340453"/>
              </a:xfrm>
            </p:grpSpPr>
            <p:cxnSp>
              <p:nvCxnSpPr>
                <p:cNvPr id="19" name="Straight Arrow Connector 18"/>
                <p:cNvCxnSpPr>
                  <a:stCxn id="21" idx="3"/>
                  <a:endCxn id="23" idx="2"/>
                </p:cNvCxnSpPr>
                <p:nvPr/>
              </p:nvCxnSpPr>
              <p:spPr>
                <a:xfrm>
                  <a:off x="7804990" y="4424314"/>
                  <a:ext cx="360731" cy="48295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22" idx="3"/>
                  <a:endCxn id="23" idx="2"/>
                </p:cNvCxnSpPr>
                <p:nvPr/>
              </p:nvCxnSpPr>
              <p:spPr>
                <a:xfrm flipV="1">
                  <a:off x="7831245" y="4907268"/>
                  <a:ext cx="334476" cy="4044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6300193" y="4197786"/>
                  <a:ext cx="1504797" cy="4530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immutable</a:t>
                  </a:r>
                  <a:endParaRPr lang="en-US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326449" y="5085184"/>
                  <a:ext cx="1504797" cy="4530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immutable</a:t>
                  </a:r>
                  <a:endParaRPr lang="en-US" b="1" dirty="0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 rot="5400000">
              <a:off x="6542472" y="3501008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2267744" y="2996952"/>
            <a:ext cx="1080120" cy="0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08104" y="2996952"/>
            <a:ext cx="1152128" cy="0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876256" y="2924944"/>
            <a:ext cx="1440160" cy="432048"/>
            <a:chOff x="193966" y="2276872"/>
            <a:chExt cx="2145786" cy="648072"/>
          </a:xfrm>
        </p:grpSpPr>
        <p:sp>
          <p:nvSpPr>
            <p:cNvPr id="29" name="Oval 28"/>
            <p:cNvSpPr/>
            <p:nvPr/>
          </p:nvSpPr>
          <p:spPr>
            <a:xfrm>
              <a:off x="1691680" y="2276872"/>
              <a:ext cx="648072" cy="6480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3966" y="2348878"/>
              <a:ext cx="1160352" cy="5078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unique</a:t>
              </a:r>
              <a:endParaRPr lang="en-US" sz="1800" b="1" dirty="0"/>
            </a:p>
          </p:txBody>
        </p:sp>
        <p:cxnSp>
          <p:nvCxnSpPr>
            <p:cNvPr id="31" name="Straight Arrow Connector 30"/>
            <p:cNvCxnSpPr>
              <a:stCxn id="30" idx="3"/>
              <a:endCxn id="29" idx="2"/>
            </p:cNvCxnSpPr>
            <p:nvPr/>
          </p:nvCxnSpPr>
          <p:spPr>
            <a:xfrm flipV="1">
              <a:off x="1354318" y="2600908"/>
              <a:ext cx="337362" cy="18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516216" y="2204864"/>
            <a:ext cx="1584176" cy="864096"/>
            <a:chOff x="6876256" y="2420888"/>
            <a:chExt cx="1584176" cy="864096"/>
          </a:xfrm>
        </p:grpSpPr>
        <p:grpSp>
          <p:nvGrpSpPr>
            <p:cNvPr id="4" name="Group 3"/>
            <p:cNvGrpSpPr/>
            <p:nvPr/>
          </p:nvGrpSpPr>
          <p:grpSpPr>
            <a:xfrm>
              <a:off x="6876256" y="2636912"/>
              <a:ext cx="1365242" cy="648072"/>
              <a:chOff x="6876256" y="2636912"/>
              <a:chExt cx="1365242" cy="648072"/>
            </a:xfrm>
          </p:grpSpPr>
          <p:cxnSp>
            <p:nvCxnSpPr>
              <p:cNvPr id="43" name="Straight Arrow Connector 42"/>
              <p:cNvCxnSpPr>
                <a:stCxn id="44" idx="3"/>
                <a:endCxn id="29" idx="2"/>
              </p:cNvCxnSpPr>
              <p:nvPr/>
            </p:nvCxnSpPr>
            <p:spPr>
              <a:xfrm>
                <a:off x="7997076" y="2806189"/>
                <a:ext cx="244422" cy="4787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876256" y="2636912"/>
                <a:ext cx="1120820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immutable</a:t>
                </a:r>
                <a:endParaRPr lang="en-US" b="1" dirty="0"/>
              </a:p>
            </p:txBody>
          </p:sp>
        </p:grpSp>
        <p:sp>
          <p:nvSpPr>
            <p:cNvPr id="47" name="Multiply 46"/>
            <p:cNvSpPr/>
            <p:nvPr/>
          </p:nvSpPr>
          <p:spPr>
            <a:xfrm>
              <a:off x="7524328" y="2420888"/>
              <a:ext cx="936104" cy="792088"/>
            </a:xfrm>
            <a:prstGeom prst="mathMultiply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63688" y="486916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Both essential for </a:t>
            </a:r>
            <a:r>
              <a:rPr lang="en-US" b="1" dirty="0"/>
              <a:t>use in </a:t>
            </a:r>
            <a:r>
              <a:rPr lang="en-US" b="1" dirty="0" smtClean="0"/>
              <a:t>practice!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052736"/>
            <a:ext cx="4464496" cy="2385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Borrowing </a:t>
            </a:r>
          </a:p>
          <a:p>
            <a:pPr lvl="1"/>
            <a:r>
              <a:rPr lang="en-US" dirty="0" smtClean="0"/>
              <a:t>Characterize Heap Explicitly</a:t>
            </a:r>
          </a:p>
          <a:p>
            <a:pPr lvl="2"/>
            <a:r>
              <a:rPr lang="en-US" dirty="0" smtClean="0"/>
              <a:t>Alias Types</a:t>
            </a:r>
          </a:p>
          <a:p>
            <a:pPr lvl="2"/>
            <a:r>
              <a:rPr lang="en-US" dirty="0" smtClean="0"/>
              <a:t>Shape Analysis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Fractional Permissions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powerful, but difficult to reason about</a:t>
            </a:r>
          </a:p>
          <a:p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Swap (awkward)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xplicit unpacking annotations (flexible but heavyweight)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331640" y="3573016"/>
            <a:ext cx="77048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latin typeface="American Typewriter"/>
                <a:cs typeface="American Typewriter"/>
              </a:rPr>
              <a:t>createIterator</a:t>
            </a:r>
            <a:r>
              <a:rPr lang="en-US" sz="1800" dirty="0" smtClean="0">
                <a:latin typeface="American Typewriter"/>
                <a:cs typeface="American Typewriter"/>
              </a:rPr>
              <a:t>(</a:t>
            </a:r>
            <a:r>
              <a:rPr lang="en-US" sz="1800" b="1" dirty="0" smtClean="0">
                <a:latin typeface="American Typewriter"/>
                <a:cs typeface="American Typewriter"/>
              </a:rPr>
              <a:t>immutable</a:t>
            </a:r>
            <a:r>
              <a:rPr lang="en-US" sz="1800" b="1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(x)</a:t>
            </a:r>
            <a:r>
              <a:rPr lang="en-US" sz="1800" b="1" dirty="0" smtClean="0">
                <a:latin typeface="American Typewriter"/>
                <a:cs typeface="American Typewriter"/>
              </a:rPr>
              <a:t> </a:t>
            </a:r>
            <a:r>
              <a:rPr lang="en-US" sz="1800" dirty="0" smtClean="0">
                <a:latin typeface="American Typewriter"/>
                <a:cs typeface="American Typewriter"/>
              </a:rPr>
              <a:t>&gt;&gt; </a:t>
            </a:r>
            <a:r>
              <a:rPr lang="en-US" sz="1800" b="1" dirty="0" smtClean="0">
                <a:latin typeface="American Typewriter"/>
                <a:cs typeface="American Typewriter"/>
              </a:rPr>
              <a:t>immutable</a:t>
            </a:r>
            <a:r>
              <a:rPr lang="en-US" sz="1800" b="1" dirty="0" smtClean="0">
                <a:solidFill>
                  <a:srgbClr val="C0504D"/>
                </a:solidFill>
                <a:latin typeface="American Typewriter"/>
                <a:cs typeface="American Typewriter"/>
              </a:rPr>
              <a:t>(x/2)</a:t>
            </a:r>
            <a:r>
              <a:rPr lang="en-US" sz="1800" b="1" dirty="0" smtClean="0">
                <a:latin typeface="American Typewriter"/>
                <a:cs typeface="American Typewriter"/>
              </a:rPr>
              <a:t> </a:t>
            </a:r>
            <a:r>
              <a:rPr lang="en-US" sz="1800" dirty="0" smtClean="0">
                <a:latin typeface="American Typewriter"/>
                <a:cs typeface="American Typewriter"/>
              </a:rPr>
              <a:t>Collection) {…}</a:t>
            </a:r>
            <a:endParaRPr lang="en-US" sz="18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18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1800" dirty="0" smtClean="0">
                <a:latin typeface="American Typewriter"/>
                <a:cs typeface="American Typewriter"/>
              </a:rPr>
              <a:t>Iterator it&lt;</a:t>
            </a:r>
            <a:r>
              <a:rPr lang="en-US" sz="1800" dirty="0" err="1" smtClean="0">
                <a:latin typeface="American Typewriter"/>
                <a:cs typeface="American Typewriter"/>
              </a:rPr>
              <a:t>c,</a:t>
            </a:r>
            <a:r>
              <a:rPr lang="en-US" sz="1800" b="1" dirty="0" err="1" smtClean="0">
                <a:latin typeface="American Typewriter"/>
                <a:cs typeface="American Typewriter"/>
              </a:rPr>
              <a:t>immutable</a:t>
            </a:r>
            <a:r>
              <a:rPr lang="en-US" sz="1800" b="1" dirty="0" smtClean="0">
                <a:solidFill>
                  <a:srgbClr val="C0504D"/>
                </a:solidFill>
                <a:latin typeface="American Typewriter"/>
                <a:cs typeface="American Typewriter"/>
              </a:rPr>
              <a:t>(.5)</a:t>
            </a:r>
            <a:r>
              <a:rPr lang="en-US" sz="1800" dirty="0" smtClean="0">
                <a:latin typeface="American Typewriter"/>
                <a:cs typeface="American Typewriter"/>
              </a:rPr>
              <a:t>&gt; = </a:t>
            </a:r>
            <a:r>
              <a:rPr lang="en-US" sz="1800" dirty="0" err="1" smtClean="0">
                <a:latin typeface="American Typewriter"/>
                <a:cs typeface="American Typewriter"/>
              </a:rPr>
              <a:t>createIterator</a:t>
            </a:r>
            <a:r>
              <a:rPr lang="en-US" sz="1800" dirty="0" smtClean="0">
                <a:latin typeface="American Typewriter"/>
                <a:cs typeface="American Typewriter"/>
              </a:rPr>
              <a:t>(c) </a:t>
            </a:r>
          </a:p>
        </p:txBody>
      </p:sp>
    </p:spTree>
    <p:extLst>
      <p:ext uri="{BB962C8B-B14F-4D97-AF65-F5344CB8AC3E}">
        <p14:creationId xmlns:p14="http://schemas.microsoft.com/office/powerpoint/2010/main" val="73111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Local </a:t>
            </a:r>
            <a:r>
              <a:rPr lang="en-US" dirty="0" smtClean="0"/>
              <a:t>permissions:</a:t>
            </a:r>
          </a:p>
          <a:p>
            <a:pPr lvl="1"/>
            <a:r>
              <a:rPr lang="en-US" dirty="0" smtClean="0"/>
              <a:t>Permission-based borrowing</a:t>
            </a:r>
          </a:p>
          <a:p>
            <a:pPr lvl="2"/>
            <a:r>
              <a:rPr lang="en-US" dirty="0" smtClean="0"/>
              <a:t>No artificial arithmetic</a:t>
            </a:r>
          </a:p>
          <a:p>
            <a:pPr lvl="2"/>
            <a:r>
              <a:rPr lang="en-US" dirty="0" smtClean="0"/>
              <a:t>No explicit heap model</a:t>
            </a:r>
          </a:p>
          <a:p>
            <a:pPr lvl="1"/>
            <a:r>
              <a:rPr lang="en-US" dirty="0" smtClean="0"/>
              <a:t>Type system to track permission flow</a:t>
            </a:r>
          </a:p>
          <a:p>
            <a:pPr lvl="2"/>
            <a:r>
              <a:rPr lang="en-US" dirty="0" smtClean="0"/>
              <a:t>Counting of aliases under the covers</a:t>
            </a:r>
          </a:p>
          <a:p>
            <a:r>
              <a:rPr lang="en-US" dirty="0" smtClean="0"/>
              <a:t>Field Unpacking</a:t>
            </a:r>
          </a:p>
          <a:p>
            <a:pPr lvl="1"/>
            <a:r>
              <a:rPr lang="en-US" dirty="0" smtClean="0"/>
              <a:t>Standard aliasing semantics</a:t>
            </a:r>
          </a:p>
          <a:p>
            <a:pPr lvl="1"/>
            <a:r>
              <a:rPr lang="en-US" dirty="0" smtClean="0"/>
              <a:t>No additional syntax for field reads or assignments</a:t>
            </a:r>
          </a:p>
          <a:p>
            <a:pPr lvl="1"/>
            <a:r>
              <a:rPr lang="en-US" dirty="0" smtClean="0"/>
              <a:t>Implicit unpacking handled by type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8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b="1" dirty="0"/>
              <a:t>l</a:t>
            </a:r>
            <a:r>
              <a:rPr lang="en-US" b="1" dirty="0" smtClean="0"/>
              <a:t>ocal</a:t>
            </a:r>
            <a:r>
              <a:rPr lang="en-US" dirty="0" smtClean="0"/>
              <a:t> Permissions</a:t>
            </a:r>
          </a:p>
          <a:p>
            <a:pPr lvl="1"/>
            <a:r>
              <a:rPr lang="en-US" dirty="0" smtClean="0"/>
              <a:t>Using</a:t>
            </a:r>
          </a:p>
          <a:p>
            <a:pPr lvl="1"/>
            <a:r>
              <a:rPr lang="en-US" dirty="0" smtClean="0"/>
              <a:t>Checking</a:t>
            </a:r>
          </a:p>
          <a:p>
            <a:r>
              <a:rPr lang="en-US" dirty="0" smtClean="0"/>
              <a:t>Unpacking Fields</a:t>
            </a:r>
          </a:p>
          <a:p>
            <a:r>
              <a:rPr lang="en-US" dirty="0"/>
              <a:t>I</a:t>
            </a:r>
            <a:r>
              <a:rPr lang="en-US" dirty="0" smtClean="0"/>
              <a:t>n the paper and TR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9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b="1" dirty="0"/>
              <a:t>l</a:t>
            </a:r>
            <a:r>
              <a:rPr lang="en-US" b="1" dirty="0" smtClean="0"/>
              <a:t>ocal</a:t>
            </a:r>
            <a:r>
              <a:rPr lang="en-US" dirty="0" smtClean="0"/>
              <a:t> Permissions</a:t>
            </a:r>
          </a:p>
          <a:p>
            <a:pPr lvl="1"/>
            <a:r>
              <a:rPr lang="en-US" dirty="0" smtClean="0"/>
              <a:t>Using</a:t>
            </a:r>
          </a:p>
          <a:p>
            <a:pPr lvl="1"/>
            <a:r>
              <a:rPr lang="en-US" dirty="0" smtClean="0"/>
              <a:t>Checking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Unpacking Fields</a:t>
            </a:r>
          </a:p>
          <a:p>
            <a:r>
              <a:rPr lang="en-US" dirty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n the paper and TR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Conclusion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2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Permissions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6A436-90F8-429D-96C4-44F827D2CD6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176105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1196752"/>
            <a:ext cx="83529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criteria: Permission-based borrowing</a:t>
            </a:r>
          </a:p>
          <a:p>
            <a:pPr lvl="1"/>
            <a:r>
              <a:rPr lang="en-US" dirty="0" smtClean="0"/>
              <a:t>Extend ideas of permissions: Abilities and Guarantees</a:t>
            </a:r>
          </a:p>
          <a:p>
            <a:r>
              <a:rPr lang="en-US" b="1" dirty="0" smtClean="0"/>
              <a:t>Local </a:t>
            </a:r>
            <a:r>
              <a:rPr lang="en-US" dirty="0" smtClean="0"/>
              <a:t>modifier to non-linear permissions</a:t>
            </a:r>
          </a:p>
          <a:p>
            <a:pPr lvl="1"/>
            <a:r>
              <a:rPr lang="en-US" dirty="0" smtClean="0"/>
              <a:t>Same access and aliasing guarantees</a:t>
            </a:r>
          </a:p>
          <a:p>
            <a:pPr lvl="1"/>
            <a:r>
              <a:rPr lang="en-US" dirty="0" smtClean="0"/>
              <a:t>Additional promise to only create </a:t>
            </a:r>
            <a:r>
              <a:rPr lang="en-US" i="1" dirty="0" smtClean="0"/>
              <a:t>temporary</a:t>
            </a:r>
            <a:r>
              <a:rPr lang="en-US" dirty="0" smtClean="0"/>
              <a:t> aliases </a:t>
            </a:r>
          </a:p>
          <a:p>
            <a:pPr lvl="2"/>
            <a:r>
              <a:rPr lang="en-US" sz="2000" dirty="0" smtClean="0"/>
              <a:t>Cannot store to a field</a:t>
            </a:r>
            <a:endParaRPr lang="en-US" dirty="0" smtClean="0"/>
          </a:p>
          <a:p>
            <a:pPr lvl="2"/>
            <a:endParaRPr lang="en-US" sz="1800" dirty="0" smtClean="0"/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67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pla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plaid</Template>
  <TotalTime>40289</TotalTime>
  <Words>1224</Words>
  <Application>Microsoft Macintosh PowerPoint</Application>
  <PresentationFormat>On-screen Show (4:3)</PresentationFormat>
  <Paragraphs>354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plaid</vt:lpstr>
      <vt:lpstr>A Type System for Borrowing Permissions</vt:lpstr>
      <vt:lpstr>Aliasing</vt:lpstr>
      <vt:lpstr>Access Permissions</vt:lpstr>
      <vt:lpstr>Permission Use Patterns</vt:lpstr>
      <vt:lpstr>Existing Solutions</vt:lpstr>
      <vt:lpstr>Contributions</vt:lpstr>
      <vt:lpstr>Outline</vt:lpstr>
      <vt:lpstr>Outline</vt:lpstr>
      <vt:lpstr>Local Permissions</vt:lpstr>
      <vt:lpstr>Owning and Borrowing a Car</vt:lpstr>
      <vt:lpstr>Borrowing Solution</vt:lpstr>
      <vt:lpstr>Incorrect Use</vt:lpstr>
      <vt:lpstr>Correct Use</vt:lpstr>
      <vt:lpstr>Benefits of Local</vt:lpstr>
      <vt:lpstr>Outline</vt:lpstr>
      <vt:lpstr>Fields</vt:lpstr>
      <vt:lpstr>Fields</vt:lpstr>
      <vt:lpstr>Unpacking Unique</vt:lpstr>
      <vt:lpstr>Unpacking local</vt:lpstr>
      <vt:lpstr>Benefits of Implicit Unpacking</vt:lpstr>
      <vt:lpstr>Outline</vt:lpstr>
      <vt:lpstr>More in the Paper</vt:lpstr>
      <vt:lpstr>Conclusion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:   Programming with First-Class Typestate Abstractions</dc:title>
  <dc:creator>Jonathan Aldrich</dc:creator>
  <cp:lastModifiedBy>Karl Naden</cp:lastModifiedBy>
  <cp:revision>655</cp:revision>
  <cp:lastPrinted>2012-01-17T15:32:13Z</cp:lastPrinted>
  <dcterms:created xsi:type="dcterms:W3CDTF">2011-10-21T02:40:49Z</dcterms:created>
  <dcterms:modified xsi:type="dcterms:W3CDTF">2012-02-02T17:07:34Z</dcterms:modified>
</cp:coreProperties>
</file>