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62" r:id="rId4"/>
    <p:sldId id="261" r:id="rId5"/>
    <p:sldId id="264" r:id="rId6"/>
    <p:sldId id="263" r:id="rId7"/>
    <p:sldId id="265" r:id="rId8"/>
    <p:sldId id="277" r:id="rId9"/>
    <p:sldId id="280" r:id="rId10"/>
    <p:sldId id="276" r:id="rId11"/>
    <p:sldId id="278" r:id="rId12"/>
    <p:sldId id="259" r:id="rId13"/>
    <p:sldId id="268" r:id="rId14"/>
    <p:sldId id="260" r:id="rId15"/>
    <p:sldId id="269" r:id="rId16"/>
    <p:sldId id="271" r:id="rId17"/>
    <p:sldId id="272" r:id="rId18"/>
    <p:sldId id="273" r:id="rId19"/>
    <p:sldId id="274" r:id="rId20"/>
    <p:sldId id="275" r:id="rId21"/>
    <p:sldId id="28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0" d="100"/>
          <a:sy n="100" d="100"/>
        </p:scale>
        <p:origin x="-36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4832E8-41F9-2348-861E-3B9CE0AE81C5}" type="datetimeFigureOut">
              <a:rPr lang="en-US" smtClean="0"/>
              <a:pPr/>
              <a:t>11/17/12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A1FD56-5609-204D-B6C6-B458A4C4B5CA}" type="slidenum">
              <a:rPr lang="en-US" smtClean="0"/>
              <a:pPr/>
              <a:t>‹#›</a:t>
            </a:fld>
            <a:endParaRPr lang="en-US"/>
          </a:p>
        </p:txBody>
      </p:sp>
    </p:spTree>
    <p:extLst>
      <p:ext uri="{BB962C8B-B14F-4D97-AF65-F5344CB8AC3E}">
        <p14:creationId xmlns:p14="http://schemas.microsoft.com/office/powerpoint/2010/main" val="27475509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might not need to show the “Show ad” arrow since it is implicitly covered by</a:t>
            </a:r>
            <a:r>
              <a:rPr lang="en-US" baseline="0" dirty="0" smtClean="0"/>
              <a:t> the </a:t>
            </a:r>
            <a:r>
              <a:rPr lang="en-US" baseline="0" dirty="0" err="1" smtClean="0"/>
              <a:t>search-results+ad-Money</a:t>
            </a:r>
            <a:r>
              <a:rPr lang="en-US" baseline="0" dirty="0" smtClean="0"/>
              <a:t> path through the searcher. </a:t>
            </a:r>
            <a:r>
              <a:rPr lang="en-US" dirty="0" smtClean="0"/>
              <a:t>  </a:t>
            </a:r>
            <a:endParaRPr lang="en-US" dirty="0"/>
          </a:p>
        </p:txBody>
      </p:sp>
      <p:sp>
        <p:nvSpPr>
          <p:cNvPr id="4" name="Slide Number Placeholder 3"/>
          <p:cNvSpPr>
            <a:spLocks noGrp="1"/>
          </p:cNvSpPr>
          <p:nvPr>
            <p:ph type="sldNum" sz="quarter" idx="10"/>
          </p:nvPr>
        </p:nvSpPr>
        <p:spPr/>
        <p:txBody>
          <a:bodyPr/>
          <a:lstStyle/>
          <a:p>
            <a:fld id="{05FE133B-2C95-634F-BAD2-9FE9F85C070B}"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Google </a:t>
            </a:r>
            <a:r>
              <a:rPr lang="en-US" dirty="0" err="1" smtClean="0"/>
              <a:t>AdSense</a:t>
            </a:r>
            <a:r>
              <a:rPr lang="en-US" baseline="0" dirty="0" smtClean="0"/>
              <a:t> is a different way to show ads on other people’s pages.</a:t>
            </a:r>
            <a:endParaRPr lang="en-US" dirty="0"/>
          </a:p>
        </p:txBody>
      </p:sp>
      <p:sp>
        <p:nvSpPr>
          <p:cNvPr id="4" name="Slide Number Placeholder 3"/>
          <p:cNvSpPr>
            <a:spLocks noGrp="1"/>
          </p:cNvSpPr>
          <p:nvPr>
            <p:ph type="sldNum" sz="quarter" idx="10"/>
          </p:nvPr>
        </p:nvSpPr>
        <p:spPr/>
        <p:txBody>
          <a:bodyPr/>
          <a:lstStyle/>
          <a:p>
            <a:fld id="{05FE133B-2C95-634F-BAD2-9FE9F85C070B}"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a:t>
            </a:r>
            <a:r>
              <a:rPr dirty="0" smtClean="0"/>
              <a:t>Sample Hunt Statement: Urban Transport Alternatives</a:t>
            </a:r>
            <a:r>
              <a:rPr lang="en-US" dirty="0" smtClean="0"/>
              <a:t> under Exploratory Phase</a:t>
            </a:r>
            <a:r>
              <a:rPr lang="en-US" baseline="0" dirty="0" smtClean="0"/>
              <a:t> readings on black board for a description of this service.</a:t>
            </a:r>
          </a:p>
          <a:p>
            <a:endParaRPr lang="en-US" baseline="0" dirty="0" smtClean="0"/>
          </a:p>
          <a:p>
            <a:r>
              <a:rPr lang="en-US" baseline="0" dirty="0" smtClean="0"/>
              <a:t>The Free Spaces simply don’t have a </a:t>
            </a:r>
            <a:r>
              <a:rPr lang="en-US" baseline="0" dirty="0" err="1" smtClean="0"/>
              <a:t>donater</a:t>
            </a:r>
            <a:r>
              <a:rPr lang="en-US" baseline="0" dirty="0" smtClean="0"/>
              <a:t>. HOV Access is granted by the highway authorities simply to encourage car pooling so as to avoid future highway construction.</a:t>
            </a:r>
            <a:endParaRPr lang="en-US" dirty="0"/>
          </a:p>
        </p:txBody>
      </p:sp>
      <p:sp>
        <p:nvSpPr>
          <p:cNvPr id="4" name="Slide Number Placeholder 3"/>
          <p:cNvSpPr>
            <a:spLocks noGrp="1"/>
          </p:cNvSpPr>
          <p:nvPr>
            <p:ph type="sldNum" sz="quarter" idx="10"/>
          </p:nvPr>
        </p:nvSpPr>
        <p:spPr/>
        <p:txBody>
          <a:bodyPr/>
          <a:lstStyle/>
          <a:p>
            <a:fld id="{05FE133B-2C95-634F-BAD2-9FE9F85C070B}" type="slidenum">
              <a:rPr lang="en-US" smtClean="0"/>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NuRide</a:t>
            </a:r>
            <a:r>
              <a:rPr lang="en-US" baseline="0" dirty="0" smtClean="0"/>
              <a:t> is a (perhaps the only) profit-making ridesharing service in NYC, Washington, Austin, and other places. They get the coupons from local merchants for free and charge employers or cities a fixed fee to run the service.</a:t>
            </a:r>
            <a:endParaRPr lang="en-US" dirty="0"/>
          </a:p>
        </p:txBody>
      </p:sp>
      <p:sp>
        <p:nvSpPr>
          <p:cNvPr id="4" name="Slide Number Placeholder 3"/>
          <p:cNvSpPr>
            <a:spLocks noGrp="1"/>
          </p:cNvSpPr>
          <p:nvPr>
            <p:ph type="sldNum" sz="quarter" idx="10"/>
          </p:nvPr>
        </p:nvSpPr>
        <p:spPr/>
        <p:txBody>
          <a:bodyPr/>
          <a:lstStyle/>
          <a:p>
            <a:fld id="{05FE133B-2C95-634F-BAD2-9FE9F85C070B}" type="slidenum">
              <a:rPr lang="en-US" smtClean="0"/>
              <a:pPr/>
              <a:t>19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service is an alternative urban transport</a:t>
            </a:r>
            <a:r>
              <a:rPr lang="en-US" baseline="0" dirty="0" smtClean="0"/>
              <a:t> service but doesn’t depend much on phones. Furthermore, the value flow is very simple since the employer is supporting it, partly to make employees happier. Of course, if the employer is paying parts of the employees travel costs, it may be </a:t>
            </a:r>
            <a:r>
              <a:rPr lang="en-US" baseline="0" smtClean="0"/>
              <a:t>a bigger win.</a:t>
            </a:r>
            <a:endParaRPr lang="en-US"/>
          </a:p>
        </p:txBody>
      </p:sp>
      <p:sp>
        <p:nvSpPr>
          <p:cNvPr id="4" name="Slide Number Placeholder 3"/>
          <p:cNvSpPr>
            <a:spLocks noGrp="1"/>
          </p:cNvSpPr>
          <p:nvPr>
            <p:ph type="sldNum" sz="quarter" idx="10"/>
          </p:nvPr>
        </p:nvSpPr>
        <p:spPr/>
        <p:txBody>
          <a:bodyPr/>
          <a:lstStyle/>
          <a:p>
            <a:fld id="{05FE133B-2C95-634F-BAD2-9FE9F85C070B}"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BB80A-53F9-6947-842F-D1898EFA97E2}" type="datetimeFigureOut">
              <a:rPr lang="en-US" smtClean="0"/>
              <a:pPr/>
              <a:t>11/17/12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E23650-52E9-4F46-9FCB-D2A3555CE8A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BB80A-53F9-6947-842F-D1898EFA97E2}" type="datetimeFigureOut">
              <a:rPr lang="en-US" smtClean="0"/>
              <a:pPr/>
              <a:t>11/17/12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23650-52E9-4F46-9FCB-D2A3555CE8A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Value </a:t>
            </a:r>
            <a:r>
              <a:rPr lang="en-US" dirty="0" smtClean="0"/>
              <a:t>Ecosystems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27" name="TextBox 26"/>
          <p:cNvSpPr txBox="1"/>
          <p:nvPr/>
        </p:nvSpPr>
        <p:spPr>
          <a:xfrm>
            <a:off x="1295400" y="2902058"/>
            <a:ext cx="1371600" cy="461665"/>
          </a:xfrm>
          <a:prstGeom prst="rect">
            <a:avLst/>
          </a:prstGeom>
          <a:noFill/>
          <a:ln>
            <a:solidFill>
              <a:schemeClr val="tx1"/>
            </a:solidFill>
          </a:ln>
        </p:spPr>
        <p:txBody>
          <a:bodyPr wrap="square" rtlCol="0">
            <a:spAutoFit/>
          </a:bodyPr>
          <a:lstStyle/>
          <a:p>
            <a:r>
              <a:rPr lang="en-US" sz="2400" dirty="0" smtClean="0"/>
              <a:t>Student</a:t>
            </a:r>
            <a:endParaRPr lang="en-US" sz="2400" dirty="0"/>
          </a:p>
        </p:txBody>
      </p:sp>
      <p:sp>
        <p:nvSpPr>
          <p:cNvPr id="28" name="TextBox 27"/>
          <p:cNvSpPr txBox="1"/>
          <p:nvPr/>
        </p:nvSpPr>
        <p:spPr>
          <a:xfrm>
            <a:off x="6769769" y="2902058"/>
            <a:ext cx="1459831" cy="461665"/>
          </a:xfrm>
          <a:prstGeom prst="rect">
            <a:avLst/>
          </a:prstGeom>
          <a:noFill/>
          <a:ln>
            <a:solidFill>
              <a:schemeClr val="tx1"/>
            </a:solidFill>
          </a:ln>
        </p:spPr>
        <p:txBody>
          <a:bodyPr wrap="square" rtlCol="0">
            <a:spAutoFit/>
          </a:bodyPr>
          <a:lstStyle/>
          <a:p>
            <a:r>
              <a:rPr lang="en-US" sz="2400" dirty="0" smtClean="0"/>
              <a:t>Microsoft</a:t>
            </a:r>
            <a:endParaRPr lang="en-US" sz="2400" dirty="0"/>
          </a:p>
        </p:txBody>
      </p:sp>
      <p:cxnSp>
        <p:nvCxnSpPr>
          <p:cNvPr id="15" name="Straight Arrow Connector 14"/>
          <p:cNvCxnSpPr/>
          <p:nvPr/>
        </p:nvCxnSpPr>
        <p:spPr>
          <a:xfrm flipH="1">
            <a:off x="2667000" y="3275012"/>
            <a:ext cx="135255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Freeform 15"/>
          <p:cNvSpPr/>
          <p:nvPr/>
        </p:nvSpPr>
        <p:spPr>
          <a:xfrm>
            <a:off x="2292490" y="2305635"/>
            <a:ext cx="4473151" cy="697548"/>
          </a:xfrm>
          <a:custGeom>
            <a:avLst/>
            <a:gdLst>
              <a:gd name="connsiteX0" fmla="*/ 0 w 4473151"/>
              <a:gd name="connsiteY0" fmla="*/ 585727 h 697548"/>
              <a:gd name="connsiteX1" fmla="*/ 2196637 w 4473151"/>
              <a:gd name="connsiteY1" fmla="*/ 18637 h 697548"/>
              <a:gd name="connsiteX2" fmla="*/ 4473151 w 4473151"/>
              <a:gd name="connsiteY2" fmla="*/ 697548 h 697548"/>
            </a:gdLst>
            <a:ahLst/>
            <a:cxnLst>
              <a:cxn ang="0">
                <a:pos x="connsiteX0" y="connsiteY0"/>
              </a:cxn>
              <a:cxn ang="0">
                <a:pos x="connsiteX1" y="connsiteY1"/>
              </a:cxn>
              <a:cxn ang="0">
                <a:pos x="connsiteX2" y="connsiteY2"/>
              </a:cxn>
            </a:cxnLst>
            <a:rect l="l" t="t" r="r" b="b"/>
            <a:pathLst>
              <a:path w="4473151" h="697548">
                <a:moveTo>
                  <a:pt x="0" y="585727"/>
                </a:moveTo>
                <a:cubicBezTo>
                  <a:pt x="725556" y="292863"/>
                  <a:pt x="1451112" y="0"/>
                  <a:pt x="2196637" y="18637"/>
                </a:cubicBezTo>
                <a:cubicBezTo>
                  <a:pt x="2942162" y="37274"/>
                  <a:pt x="3707656" y="367411"/>
                  <a:pt x="4473151" y="697548"/>
                </a:cubicBezTo>
              </a:path>
            </a:pathLst>
          </a:custGeom>
          <a:ln>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40" name="TextBox 39"/>
          <p:cNvSpPr txBox="1"/>
          <p:nvPr/>
        </p:nvSpPr>
        <p:spPr>
          <a:xfrm>
            <a:off x="4019551" y="3050683"/>
            <a:ext cx="1181100" cy="830997"/>
          </a:xfrm>
          <a:prstGeom prst="rect">
            <a:avLst/>
          </a:prstGeom>
          <a:solidFill>
            <a:schemeClr val="bg1"/>
          </a:solidFill>
          <a:ln>
            <a:solidFill>
              <a:schemeClr val="tx1"/>
            </a:solidFill>
          </a:ln>
        </p:spPr>
        <p:txBody>
          <a:bodyPr wrap="square" rtlCol="0">
            <a:spAutoFit/>
          </a:bodyPr>
          <a:lstStyle/>
          <a:p>
            <a:r>
              <a:rPr lang="en-US" sz="2400" dirty="0" smtClean="0"/>
              <a:t>  CMU</a:t>
            </a:r>
          </a:p>
          <a:p>
            <a:endParaRPr lang="en-US" sz="2400" dirty="0" smtClean="0"/>
          </a:p>
          <a:p>
            <a:endParaRPr lang="en-US" sz="2400" dirty="0"/>
          </a:p>
        </p:txBody>
      </p:sp>
      <p:cxnSp>
        <p:nvCxnSpPr>
          <p:cNvPr id="18" name="Straight Arrow Connector 17"/>
          <p:cNvCxnSpPr/>
          <p:nvPr/>
        </p:nvCxnSpPr>
        <p:spPr>
          <a:xfrm>
            <a:off x="5200651" y="3275012"/>
            <a:ext cx="1564990" cy="1588"/>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rot="20424577">
            <a:off x="2443138" y="2136358"/>
            <a:ext cx="1797316" cy="338554"/>
          </a:xfrm>
          <a:prstGeom prst="rect">
            <a:avLst/>
          </a:prstGeom>
          <a:noFill/>
          <a:ln>
            <a:noFill/>
          </a:ln>
        </p:spPr>
        <p:txBody>
          <a:bodyPr wrap="square" rtlCol="0">
            <a:spAutoFit/>
          </a:bodyPr>
          <a:lstStyle/>
          <a:p>
            <a:r>
              <a:rPr lang="en-US" sz="1600" dirty="0" smtClean="0"/>
              <a:t>Work/$</a:t>
            </a:r>
            <a:endParaRPr lang="en-US" sz="1600" dirty="0"/>
          </a:p>
        </p:txBody>
      </p:sp>
      <p:sp>
        <p:nvSpPr>
          <p:cNvPr id="20" name="TextBox 19"/>
          <p:cNvSpPr txBox="1"/>
          <p:nvPr/>
        </p:nvSpPr>
        <p:spPr>
          <a:xfrm>
            <a:off x="2843055" y="2881406"/>
            <a:ext cx="1176496" cy="338554"/>
          </a:xfrm>
          <a:prstGeom prst="rect">
            <a:avLst/>
          </a:prstGeom>
          <a:noFill/>
          <a:ln>
            <a:noFill/>
          </a:ln>
        </p:spPr>
        <p:txBody>
          <a:bodyPr wrap="square" rtlCol="0">
            <a:spAutoFit/>
          </a:bodyPr>
          <a:lstStyle/>
          <a:p>
            <a:r>
              <a:rPr lang="en-US" sz="1600" dirty="0" smtClean="0"/>
              <a:t>Knowledge</a:t>
            </a:r>
            <a:endParaRPr lang="en-US" sz="1600" dirty="0"/>
          </a:p>
        </p:txBody>
      </p:sp>
      <p:sp>
        <p:nvSpPr>
          <p:cNvPr id="22" name="TextBox 21"/>
          <p:cNvSpPr txBox="1"/>
          <p:nvPr/>
        </p:nvSpPr>
        <p:spPr>
          <a:xfrm>
            <a:off x="5410200" y="2938046"/>
            <a:ext cx="1797316" cy="338554"/>
          </a:xfrm>
          <a:prstGeom prst="rect">
            <a:avLst/>
          </a:prstGeom>
          <a:noFill/>
          <a:ln>
            <a:noFill/>
          </a:ln>
        </p:spPr>
        <p:txBody>
          <a:bodyPr wrap="square" rtlCol="0">
            <a:spAutoFit/>
          </a:bodyPr>
          <a:lstStyle/>
          <a:p>
            <a:r>
              <a:rPr lang="en-US" sz="1600" dirty="0" smtClean="0"/>
              <a:t>Research/$</a:t>
            </a:r>
            <a:endParaRPr lang="en-US" sz="1600" dirty="0"/>
          </a:p>
        </p:txBody>
      </p:sp>
      <p:sp>
        <p:nvSpPr>
          <p:cNvPr id="23" name="TextBox 22"/>
          <p:cNvSpPr txBox="1"/>
          <p:nvPr/>
        </p:nvSpPr>
        <p:spPr>
          <a:xfrm>
            <a:off x="1295400" y="4072592"/>
            <a:ext cx="1371600" cy="461665"/>
          </a:xfrm>
          <a:prstGeom prst="rect">
            <a:avLst/>
          </a:prstGeom>
          <a:noFill/>
          <a:ln>
            <a:solidFill>
              <a:schemeClr val="tx1"/>
            </a:solidFill>
          </a:ln>
        </p:spPr>
        <p:txBody>
          <a:bodyPr wrap="square" rtlCol="0">
            <a:spAutoFit/>
          </a:bodyPr>
          <a:lstStyle/>
          <a:p>
            <a:r>
              <a:rPr lang="en-US" sz="2400" dirty="0" smtClean="0"/>
              <a:t>Parent</a:t>
            </a:r>
            <a:endParaRPr lang="en-US" sz="2400" dirty="0"/>
          </a:p>
        </p:txBody>
      </p:sp>
      <p:cxnSp>
        <p:nvCxnSpPr>
          <p:cNvPr id="25" name="Straight Arrow Connector 24"/>
          <p:cNvCxnSpPr>
            <a:stCxn id="23" idx="3"/>
          </p:cNvCxnSpPr>
          <p:nvPr/>
        </p:nvCxnSpPr>
        <p:spPr>
          <a:xfrm flipV="1">
            <a:off x="2667000" y="3733800"/>
            <a:ext cx="1352551" cy="5696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rot="20289103">
            <a:off x="3088973" y="4069805"/>
            <a:ext cx="611712" cy="338554"/>
          </a:xfrm>
          <a:prstGeom prst="rect">
            <a:avLst/>
          </a:prstGeom>
          <a:noFill/>
          <a:ln>
            <a:noFill/>
          </a:ln>
        </p:spPr>
        <p:txBody>
          <a:bodyPr wrap="square" rtlCol="0">
            <a:spAutoFit/>
          </a:bodyPr>
          <a:lstStyle/>
          <a:p>
            <a:r>
              <a:rPr lang="en-US" sz="1600" dirty="0" smtClean="0"/>
              <a:t>$</a:t>
            </a:r>
            <a:endParaRPr lang="en-US" sz="1600" dirty="0"/>
          </a:p>
        </p:txBody>
      </p:sp>
      <p:cxnSp>
        <p:nvCxnSpPr>
          <p:cNvPr id="30" name="Straight Arrow Connector 29"/>
          <p:cNvCxnSpPr/>
          <p:nvPr/>
        </p:nvCxnSpPr>
        <p:spPr>
          <a:xfrm rot="5400000">
            <a:off x="1474366" y="3718157"/>
            <a:ext cx="708869"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1849738" y="3543126"/>
            <a:ext cx="1177323" cy="338554"/>
          </a:xfrm>
          <a:prstGeom prst="rect">
            <a:avLst/>
          </a:prstGeom>
          <a:noFill/>
          <a:ln>
            <a:noFill/>
          </a:ln>
        </p:spPr>
        <p:txBody>
          <a:bodyPr wrap="square" rtlCol="0">
            <a:spAutoFit/>
          </a:bodyPr>
          <a:lstStyle/>
          <a:p>
            <a:r>
              <a:rPr lang="en-US" sz="1600" dirty="0" smtClean="0"/>
              <a:t>Gratitude?</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27" name="TextBox 26"/>
          <p:cNvSpPr txBox="1"/>
          <p:nvPr/>
        </p:nvSpPr>
        <p:spPr>
          <a:xfrm>
            <a:off x="1295400" y="2902058"/>
            <a:ext cx="1371600" cy="461665"/>
          </a:xfrm>
          <a:prstGeom prst="rect">
            <a:avLst/>
          </a:prstGeom>
          <a:noFill/>
          <a:ln>
            <a:solidFill>
              <a:schemeClr val="tx1"/>
            </a:solidFill>
          </a:ln>
        </p:spPr>
        <p:txBody>
          <a:bodyPr wrap="square" rtlCol="0">
            <a:spAutoFit/>
          </a:bodyPr>
          <a:lstStyle/>
          <a:p>
            <a:r>
              <a:rPr lang="en-US" sz="2400" dirty="0" smtClean="0"/>
              <a:t>Student</a:t>
            </a:r>
            <a:endParaRPr lang="en-US" sz="2400" dirty="0"/>
          </a:p>
        </p:txBody>
      </p:sp>
      <p:sp>
        <p:nvSpPr>
          <p:cNvPr id="28" name="TextBox 27"/>
          <p:cNvSpPr txBox="1"/>
          <p:nvPr/>
        </p:nvSpPr>
        <p:spPr>
          <a:xfrm>
            <a:off x="6769769" y="2902058"/>
            <a:ext cx="1459831" cy="461665"/>
          </a:xfrm>
          <a:prstGeom prst="rect">
            <a:avLst/>
          </a:prstGeom>
          <a:noFill/>
          <a:ln>
            <a:solidFill>
              <a:schemeClr val="tx1"/>
            </a:solidFill>
          </a:ln>
        </p:spPr>
        <p:txBody>
          <a:bodyPr wrap="square" rtlCol="0">
            <a:spAutoFit/>
          </a:bodyPr>
          <a:lstStyle/>
          <a:p>
            <a:r>
              <a:rPr lang="en-US" sz="2400" dirty="0" smtClean="0"/>
              <a:t>Microsoft</a:t>
            </a:r>
            <a:endParaRPr lang="en-US" sz="2400" dirty="0"/>
          </a:p>
        </p:txBody>
      </p:sp>
      <p:cxnSp>
        <p:nvCxnSpPr>
          <p:cNvPr id="15" name="Straight Arrow Connector 14"/>
          <p:cNvCxnSpPr/>
          <p:nvPr/>
        </p:nvCxnSpPr>
        <p:spPr>
          <a:xfrm flipH="1">
            <a:off x="2667000" y="3275012"/>
            <a:ext cx="135255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Freeform 15"/>
          <p:cNvSpPr/>
          <p:nvPr/>
        </p:nvSpPr>
        <p:spPr>
          <a:xfrm>
            <a:off x="2292490" y="2305635"/>
            <a:ext cx="4473151" cy="697548"/>
          </a:xfrm>
          <a:custGeom>
            <a:avLst/>
            <a:gdLst>
              <a:gd name="connsiteX0" fmla="*/ 0 w 4473151"/>
              <a:gd name="connsiteY0" fmla="*/ 585727 h 697548"/>
              <a:gd name="connsiteX1" fmla="*/ 2196637 w 4473151"/>
              <a:gd name="connsiteY1" fmla="*/ 18637 h 697548"/>
              <a:gd name="connsiteX2" fmla="*/ 4473151 w 4473151"/>
              <a:gd name="connsiteY2" fmla="*/ 697548 h 697548"/>
            </a:gdLst>
            <a:ahLst/>
            <a:cxnLst>
              <a:cxn ang="0">
                <a:pos x="connsiteX0" y="connsiteY0"/>
              </a:cxn>
              <a:cxn ang="0">
                <a:pos x="connsiteX1" y="connsiteY1"/>
              </a:cxn>
              <a:cxn ang="0">
                <a:pos x="connsiteX2" y="connsiteY2"/>
              </a:cxn>
            </a:cxnLst>
            <a:rect l="l" t="t" r="r" b="b"/>
            <a:pathLst>
              <a:path w="4473151" h="697548">
                <a:moveTo>
                  <a:pt x="0" y="585727"/>
                </a:moveTo>
                <a:cubicBezTo>
                  <a:pt x="725556" y="292863"/>
                  <a:pt x="1451112" y="0"/>
                  <a:pt x="2196637" y="18637"/>
                </a:cubicBezTo>
                <a:cubicBezTo>
                  <a:pt x="2942162" y="37274"/>
                  <a:pt x="3707656" y="367411"/>
                  <a:pt x="4473151" y="697548"/>
                </a:cubicBezTo>
              </a:path>
            </a:pathLst>
          </a:custGeom>
          <a:ln>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40" name="TextBox 39"/>
          <p:cNvSpPr txBox="1"/>
          <p:nvPr/>
        </p:nvSpPr>
        <p:spPr>
          <a:xfrm>
            <a:off x="4019551" y="2766428"/>
            <a:ext cx="1181100" cy="1938992"/>
          </a:xfrm>
          <a:prstGeom prst="rect">
            <a:avLst/>
          </a:prstGeom>
          <a:solidFill>
            <a:schemeClr val="bg1"/>
          </a:solidFill>
          <a:ln>
            <a:solidFill>
              <a:schemeClr val="tx1"/>
            </a:solidFill>
          </a:ln>
        </p:spPr>
        <p:txBody>
          <a:bodyPr wrap="square" rtlCol="0">
            <a:spAutoFit/>
          </a:bodyPr>
          <a:lstStyle/>
          <a:p>
            <a:endParaRPr lang="en-US" sz="2400" dirty="0" smtClean="0"/>
          </a:p>
          <a:p>
            <a:endParaRPr lang="en-US" sz="2400" dirty="0" smtClean="0"/>
          </a:p>
          <a:p>
            <a:r>
              <a:rPr lang="en-US" sz="2400" dirty="0" smtClean="0"/>
              <a:t>  CMU</a:t>
            </a:r>
          </a:p>
          <a:p>
            <a:endParaRPr lang="en-US" sz="2400" dirty="0" smtClean="0"/>
          </a:p>
          <a:p>
            <a:endParaRPr lang="en-US" sz="2400" dirty="0" smtClean="0"/>
          </a:p>
          <a:p>
            <a:endParaRPr lang="en-US" sz="2400" dirty="0"/>
          </a:p>
        </p:txBody>
      </p:sp>
      <p:cxnSp>
        <p:nvCxnSpPr>
          <p:cNvPr id="18" name="Straight Arrow Connector 17"/>
          <p:cNvCxnSpPr/>
          <p:nvPr/>
        </p:nvCxnSpPr>
        <p:spPr>
          <a:xfrm>
            <a:off x="5200651" y="3275012"/>
            <a:ext cx="1564990" cy="1588"/>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rot="20424577">
            <a:off x="2443138" y="2136358"/>
            <a:ext cx="1797316" cy="338554"/>
          </a:xfrm>
          <a:prstGeom prst="rect">
            <a:avLst/>
          </a:prstGeom>
          <a:noFill/>
          <a:ln>
            <a:noFill/>
          </a:ln>
        </p:spPr>
        <p:txBody>
          <a:bodyPr wrap="square" rtlCol="0">
            <a:spAutoFit/>
          </a:bodyPr>
          <a:lstStyle/>
          <a:p>
            <a:r>
              <a:rPr lang="en-US" sz="1600" dirty="0" smtClean="0"/>
              <a:t>Work/$</a:t>
            </a:r>
            <a:endParaRPr lang="en-US" sz="1600" dirty="0"/>
          </a:p>
        </p:txBody>
      </p:sp>
      <p:sp>
        <p:nvSpPr>
          <p:cNvPr id="20" name="TextBox 19"/>
          <p:cNvSpPr txBox="1"/>
          <p:nvPr/>
        </p:nvSpPr>
        <p:spPr>
          <a:xfrm>
            <a:off x="2743200" y="2861846"/>
            <a:ext cx="1797316" cy="338554"/>
          </a:xfrm>
          <a:prstGeom prst="rect">
            <a:avLst/>
          </a:prstGeom>
          <a:noFill/>
          <a:ln>
            <a:noFill/>
          </a:ln>
        </p:spPr>
        <p:txBody>
          <a:bodyPr wrap="square" rtlCol="0">
            <a:spAutoFit/>
          </a:bodyPr>
          <a:lstStyle/>
          <a:p>
            <a:r>
              <a:rPr lang="en-US" sz="1600" dirty="0" smtClean="0"/>
              <a:t>Knowledge/$</a:t>
            </a:r>
            <a:endParaRPr lang="en-US" sz="1600" dirty="0"/>
          </a:p>
        </p:txBody>
      </p:sp>
      <p:sp>
        <p:nvSpPr>
          <p:cNvPr id="22" name="TextBox 21"/>
          <p:cNvSpPr txBox="1"/>
          <p:nvPr/>
        </p:nvSpPr>
        <p:spPr>
          <a:xfrm>
            <a:off x="5410200" y="2938046"/>
            <a:ext cx="1797316" cy="338554"/>
          </a:xfrm>
          <a:prstGeom prst="rect">
            <a:avLst/>
          </a:prstGeom>
          <a:noFill/>
          <a:ln>
            <a:noFill/>
          </a:ln>
        </p:spPr>
        <p:txBody>
          <a:bodyPr wrap="square" rtlCol="0">
            <a:spAutoFit/>
          </a:bodyPr>
          <a:lstStyle/>
          <a:p>
            <a:r>
              <a:rPr lang="en-US" sz="1600" dirty="0" smtClean="0"/>
              <a:t>Research/$</a:t>
            </a:r>
            <a:endParaRPr lang="en-US" sz="1600" dirty="0"/>
          </a:p>
        </p:txBody>
      </p:sp>
      <p:sp>
        <p:nvSpPr>
          <p:cNvPr id="23" name="TextBox 22"/>
          <p:cNvSpPr txBox="1"/>
          <p:nvPr/>
        </p:nvSpPr>
        <p:spPr>
          <a:xfrm>
            <a:off x="1295400" y="4072592"/>
            <a:ext cx="1371600" cy="461665"/>
          </a:xfrm>
          <a:prstGeom prst="rect">
            <a:avLst/>
          </a:prstGeom>
          <a:noFill/>
          <a:ln>
            <a:solidFill>
              <a:schemeClr val="tx1"/>
            </a:solidFill>
          </a:ln>
        </p:spPr>
        <p:txBody>
          <a:bodyPr wrap="square" rtlCol="0">
            <a:spAutoFit/>
          </a:bodyPr>
          <a:lstStyle/>
          <a:p>
            <a:r>
              <a:rPr lang="en-US" sz="2400" dirty="0" smtClean="0"/>
              <a:t>Parent</a:t>
            </a:r>
            <a:endParaRPr lang="en-US" sz="2400" dirty="0"/>
          </a:p>
        </p:txBody>
      </p:sp>
      <p:cxnSp>
        <p:nvCxnSpPr>
          <p:cNvPr id="25" name="Straight Arrow Connector 24"/>
          <p:cNvCxnSpPr>
            <a:stCxn id="23" idx="3"/>
          </p:cNvCxnSpPr>
          <p:nvPr/>
        </p:nvCxnSpPr>
        <p:spPr>
          <a:xfrm flipV="1">
            <a:off x="2667000" y="3733800"/>
            <a:ext cx="1352551" cy="5696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rot="20289103">
            <a:off x="3088973" y="4069805"/>
            <a:ext cx="611712" cy="338554"/>
          </a:xfrm>
          <a:prstGeom prst="rect">
            <a:avLst/>
          </a:prstGeom>
          <a:noFill/>
          <a:ln>
            <a:noFill/>
          </a:ln>
        </p:spPr>
        <p:txBody>
          <a:bodyPr wrap="square" rtlCol="0">
            <a:spAutoFit/>
          </a:bodyPr>
          <a:lstStyle/>
          <a:p>
            <a:r>
              <a:rPr lang="en-US" sz="1600" dirty="0" smtClean="0"/>
              <a:t>$</a:t>
            </a:r>
            <a:endParaRPr lang="en-US" sz="1600" dirty="0"/>
          </a:p>
        </p:txBody>
      </p:sp>
      <p:cxnSp>
        <p:nvCxnSpPr>
          <p:cNvPr id="30" name="Straight Arrow Connector 29"/>
          <p:cNvCxnSpPr/>
          <p:nvPr/>
        </p:nvCxnSpPr>
        <p:spPr>
          <a:xfrm rot="5400000">
            <a:off x="1474366" y="3718157"/>
            <a:ext cx="708869"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1870622" y="3466182"/>
            <a:ext cx="611712" cy="338554"/>
          </a:xfrm>
          <a:prstGeom prst="rect">
            <a:avLst/>
          </a:prstGeom>
          <a:noFill/>
          <a:ln>
            <a:noFill/>
          </a:ln>
        </p:spPr>
        <p:txBody>
          <a:bodyPr wrap="square" rtlCol="0">
            <a:spAutoFit/>
          </a:bodyPr>
          <a:lstStyle/>
          <a:p>
            <a:r>
              <a:rPr lang="en-US" sz="1600" dirty="0" smtClean="0"/>
              <a:t>?</a:t>
            </a:r>
            <a:endParaRPr lang="en-US" sz="1600" dirty="0"/>
          </a:p>
        </p:txBody>
      </p:sp>
      <p:sp>
        <p:nvSpPr>
          <p:cNvPr id="32" name="TextBox 31"/>
          <p:cNvSpPr txBox="1"/>
          <p:nvPr/>
        </p:nvSpPr>
        <p:spPr>
          <a:xfrm>
            <a:off x="6765640" y="4073386"/>
            <a:ext cx="1921159" cy="461665"/>
          </a:xfrm>
          <a:prstGeom prst="rect">
            <a:avLst/>
          </a:prstGeom>
          <a:noFill/>
          <a:ln>
            <a:solidFill>
              <a:schemeClr val="tx1"/>
            </a:solidFill>
          </a:ln>
        </p:spPr>
        <p:txBody>
          <a:bodyPr wrap="square" rtlCol="0">
            <a:spAutoFit/>
          </a:bodyPr>
          <a:lstStyle/>
          <a:p>
            <a:r>
              <a:rPr lang="en-US" sz="2400" dirty="0" smtClean="0"/>
              <a:t>Government</a:t>
            </a:r>
            <a:endParaRPr lang="en-US" sz="2400" dirty="0"/>
          </a:p>
        </p:txBody>
      </p:sp>
      <p:cxnSp>
        <p:nvCxnSpPr>
          <p:cNvPr id="33" name="Straight Arrow Connector 32"/>
          <p:cNvCxnSpPr/>
          <p:nvPr/>
        </p:nvCxnSpPr>
        <p:spPr>
          <a:xfrm>
            <a:off x="5200651" y="3732212"/>
            <a:ext cx="1564990" cy="571213"/>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rot="1143046">
            <a:off x="5757550" y="3617302"/>
            <a:ext cx="463906" cy="338554"/>
          </a:xfrm>
          <a:prstGeom prst="rect">
            <a:avLst/>
          </a:prstGeom>
          <a:noFill/>
          <a:ln>
            <a:noFill/>
          </a:ln>
        </p:spPr>
        <p:txBody>
          <a:bodyPr wrap="square" rtlCol="0">
            <a:spAutoFit/>
          </a:bodyPr>
          <a:lstStyle/>
          <a:p>
            <a:r>
              <a:rPr lang="en-US" sz="1600" dirty="0" smtClean="0"/>
              <a:t>$</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Value Exchange</a:t>
            </a:r>
            <a:endParaRPr lang="en-US" dirty="0"/>
          </a:p>
        </p:txBody>
      </p:sp>
      <p:sp>
        <p:nvSpPr>
          <p:cNvPr id="4" name="TextBox 3"/>
          <p:cNvSpPr txBox="1"/>
          <p:nvPr/>
        </p:nvSpPr>
        <p:spPr>
          <a:xfrm>
            <a:off x="2971801" y="2348805"/>
            <a:ext cx="1066800" cy="369332"/>
          </a:xfrm>
          <a:prstGeom prst="rect">
            <a:avLst/>
          </a:prstGeom>
          <a:noFill/>
          <a:ln>
            <a:solidFill>
              <a:schemeClr val="tx1"/>
            </a:solidFill>
          </a:ln>
        </p:spPr>
        <p:txBody>
          <a:bodyPr wrap="square" rtlCol="0">
            <a:spAutoFit/>
          </a:bodyPr>
          <a:lstStyle/>
          <a:p>
            <a:r>
              <a:rPr lang="en-US" dirty="0" smtClean="0"/>
              <a:t>Human</a:t>
            </a:r>
            <a:endParaRPr lang="en-US" dirty="0"/>
          </a:p>
        </p:txBody>
      </p:sp>
      <p:sp>
        <p:nvSpPr>
          <p:cNvPr id="5" name="TextBox 4"/>
          <p:cNvSpPr txBox="1"/>
          <p:nvPr/>
        </p:nvSpPr>
        <p:spPr>
          <a:xfrm>
            <a:off x="4724401" y="2426493"/>
            <a:ext cx="1066800" cy="369332"/>
          </a:xfrm>
          <a:prstGeom prst="rect">
            <a:avLst/>
          </a:prstGeom>
          <a:noFill/>
          <a:ln>
            <a:solidFill>
              <a:schemeClr val="tx1"/>
            </a:solidFill>
          </a:ln>
        </p:spPr>
        <p:txBody>
          <a:bodyPr wrap="square" rtlCol="0">
            <a:spAutoFit/>
          </a:bodyPr>
          <a:lstStyle/>
          <a:p>
            <a:r>
              <a:rPr lang="en-US" dirty="0" smtClean="0"/>
              <a:t>Bacteria</a:t>
            </a:r>
            <a:endParaRPr lang="en-US" dirty="0"/>
          </a:p>
        </p:txBody>
      </p:sp>
      <p:cxnSp>
        <p:nvCxnSpPr>
          <p:cNvPr id="7" name="Curved Connector 6"/>
          <p:cNvCxnSpPr/>
          <p:nvPr/>
        </p:nvCxnSpPr>
        <p:spPr>
          <a:xfrm>
            <a:off x="4038601" y="2348805"/>
            <a:ext cx="685800" cy="152400"/>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Curved Connector 11"/>
          <p:cNvCxnSpPr/>
          <p:nvPr/>
        </p:nvCxnSpPr>
        <p:spPr>
          <a:xfrm rot="10800000">
            <a:off x="4038601" y="2577405"/>
            <a:ext cx="685800" cy="140732"/>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000500" y="2010251"/>
            <a:ext cx="838201" cy="338554"/>
          </a:xfrm>
          <a:prstGeom prst="rect">
            <a:avLst/>
          </a:prstGeom>
          <a:noFill/>
        </p:spPr>
        <p:txBody>
          <a:bodyPr wrap="square" rtlCol="0">
            <a:spAutoFit/>
          </a:bodyPr>
          <a:lstStyle/>
          <a:p>
            <a:r>
              <a:rPr lang="en-US" sz="1600" dirty="0" smtClean="0"/>
              <a:t>Shelter</a:t>
            </a:r>
            <a:endParaRPr lang="en-US" sz="1600" dirty="0"/>
          </a:p>
        </p:txBody>
      </p:sp>
      <p:sp>
        <p:nvSpPr>
          <p:cNvPr id="14" name="TextBox 13"/>
          <p:cNvSpPr txBox="1"/>
          <p:nvPr/>
        </p:nvSpPr>
        <p:spPr>
          <a:xfrm>
            <a:off x="3923506" y="2718137"/>
            <a:ext cx="1295401" cy="338554"/>
          </a:xfrm>
          <a:prstGeom prst="rect">
            <a:avLst/>
          </a:prstGeom>
          <a:noFill/>
        </p:spPr>
        <p:txBody>
          <a:bodyPr wrap="square" rtlCol="0">
            <a:spAutoFit/>
          </a:bodyPr>
          <a:lstStyle/>
          <a:p>
            <a:r>
              <a:rPr lang="en-US" sz="1600" dirty="0" smtClean="0"/>
              <a:t>Digestion</a:t>
            </a:r>
            <a:endParaRPr lang="en-US" sz="1600" dirty="0"/>
          </a:p>
        </p:txBody>
      </p:sp>
      <p:sp>
        <p:nvSpPr>
          <p:cNvPr id="27" name="TextBox 26"/>
          <p:cNvSpPr txBox="1"/>
          <p:nvPr/>
        </p:nvSpPr>
        <p:spPr>
          <a:xfrm>
            <a:off x="2285999" y="4137392"/>
            <a:ext cx="1066800" cy="646331"/>
          </a:xfrm>
          <a:prstGeom prst="rect">
            <a:avLst/>
          </a:prstGeom>
          <a:noFill/>
          <a:ln>
            <a:solidFill>
              <a:schemeClr val="tx1"/>
            </a:solidFill>
          </a:ln>
        </p:spPr>
        <p:txBody>
          <a:bodyPr wrap="square" rtlCol="0">
            <a:spAutoFit/>
          </a:bodyPr>
          <a:lstStyle/>
          <a:p>
            <a:r>
              <a:rPr lang="en-US" dirty="0" smtClean="0"/>
              <a:t>Male Flower</a:t>
            </a:r>
            <a:endParaRPr lang="en-US" dirty="0"/>
          </a:p>
        </p:txBody>
      </p:sp>
      <p:sp>
        <p:nvSpPr>
          <p:cNvPr id="28" name="TextBox 27"/>
          <p:cNvSpPr txBox="1"/>
          <p:nvPr/>
        </p:nvSpPr>
        <p:spPr>
          <a:xfrm>
            <a:off x="5791200" y="4169658"/>
            <a:ext cx="1066800" cy="646331"/>
          </a:xfrm>
          <a:prstGeom prst="rect">
            <a:avLst/>
          </a:prstGeom>
          <a:noFill/>
          <a:ln>
            <a:solidFill>
              <a:schemeClr val="tx1"/>
            </a:solidFill>
          </a:ln>
        </p:spPr>
        <p:txBody>
          <a:bodyPr wrap="square" rtlCol="0">
            <a:spAutoFit/>
          </a:bodyPr>
          <a:lstStyle/>
          <a:p>
            <a:r>
              <a:rPr lang="en-US" dirty="0" smtClean="0"/>
              <a:t>Female Flower</a:t>
            </a:r>
            <a:endParaRPr lang="en-US" dirty="0"/>
          </a:p>
        </p:txBody>
      </p:sp>
      <p:cxnSp>
        <p:nvCxnSpPr>
          <p:cNvPr id="41" name="Curved Connector 40"/>
          <p:cNvCxnSpPr>
            <a:endCxn id="28" idx="1"/>
          </p:cNvCxnSpPr>
          <p:nvPr/>
        </p:nvCxnSpPr>
        <p:spPr>
          <a:xfrm>
            <a:off x="3352800" y="4169658"/>
            <a:ext cx="2438400" cy="323166"/>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3352800" y="3845004"/>
            <a:ext cx="990601" cy="338554"/>
          </a:xfrm>
          <a:prstGeom prst="rect">
            <a:avLst/>
          </a:prstGeom>
          <a:noFill/>
        </p:spPr>
        <p:txBody>
          <a:bodyPr wrap="square" rtlCol="0">
            <a:spAutoFit/>
          </a:bodyPr>
          <a:lstStyle/>
          <a:p>
            <a:r>
              <a:rPr lang="en-US" sz="1600" dirty="0" smtClean="0"/>
              <a:t>gametes</a:t>
            </a:r>
            <a:endParaRPr lang="en-US" sz="1600" dirty="0"/>
          </a:p>
        </p:txBody>
      </p:sp>
      <p:cxnSp>
        <p:nvCxnSpPr>
          <p:cNvPr id="38" name="Straight Arrow Connector 37"/>
          <p:cNvCxnSpPr/>
          <p:nvPr/>
        </p:nvCxnSpPr>
        <p:spPr>
          <a:xfrm flipV="1">
            <a:off x="3352799" y="4538990"/>
            <a:ext cx="685802" cy="878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3733800" y="4614446"/>
            <a:ext cx="838201" cy="338554"/>
          </a:xfrm>
          <a:prstGeom prst="rect">
            <a:avLst/>
          </a:prstGeom>
          <a:noFill/>
        </p:spPr>
        <p:txBody>
          <a:bodyPr wrap="square" rtlCol="0">
            <a:spAutoFit/>
          </a:bodyPr>
          <a:lstStyle/>
          <a:p>
            <a:r>
              <a:rPr lang="en-US" sz="1600" dirty="0" smtClean="0"/>
              <a:t>pollen</a:t>
            </a:r>
            <a:endParaRPr lang="en-US" sz="1600" dirty="0"/>
          </a:p>
        </p:txBody>
      </p:sp>
      <p:cxnSp>
        <p:nvCxnSpPr>
          <p:cNvPr id="49" name="Straight Arrow Connector 48"/>
          <p:cNvCxnSpPr/>
          <p:nvPr/>
        </p:nvCxnSpPr>
        <p:spPr>
          <a:xfrm rot="10800000">
            <a:off x="5106198" y="4253553"/>
            <a:ext cx="685003"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5106198" y="3954453"/>
            <a:ext cx="838201" cy="338554"/>
          </a:xfrm>
          <a:prstGeom prst="rect">
            <a:avLst/>
          </a:prstGeom>
          <a:noFill/>
        </p:spPr>
        <p:txBody>
          <a:bodyPr wrap="square" rtlCol="0">
            <a:spAutoFit/>
          </a:bodyPr>
          <a:lstStyle/>
          <a:p>
            <a:r>
              <a:rPr lang="en-US" sz="1600" dirty="0" smtClean="0"/>
              <a:t>pollen</a:t>
            </a:r>
            <a:endParaRPr lang="en-US" sz="1600" dirty="0"/>
          </a:p>
        </p:txBody>
      </p:sp>
      <p:sp>
        <p:nvSpPr>
          <p:cNvPr id="40" name="TextBox 39"/>
          <p:cNvSpPr txBox="1"/>
          <p:nvPr/>
        </p:nvSpPr>
        <p:spPr>
          <a:xfrm>
            <a:off x="4039396" y="4169658"/>
            <a:ext cx="1066800" cy="369332"/>
          </a:xfrm>
          <a:prstGeom prst="rect">
            <a:avLst/>
          </a:prstGeom>
          <a:noFill/>
          <a:ln>
            <a:solidFill>
              <a:schemeClr val="tx1"/>
            </a:solidFill>
          </a:ln>
        </p:spPr>
        <p:txBody>
          <a:bodyPr wrap="square" rtlCol="0">
            <a:spAutoFit/>
          </a:bodyPr>
          <a:lstStyle/>
          <a:p>
            <a:r>
              <a:rPr lang="en-US" dirty="0" smtClean="0"/>
              <a:t>Bee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Advertising</a:t>
            </a:r>
            <a:endParaRPr lang="en-US" dirty="0"/>
          </a:p>
        </p:txBody>
      </p:sp>
      <p:cxnSp>
        <p:nvCxnSpPr>
          <p:cNvPr id="29" name="Curved Connector 28"/>
          <p:cNvCxnSpPr/>
          <p:nvPr/>
        </p:nvCxnSpPr>
        <p:spPr>
          <a:xfrm>
            <a:off x="4762501" y="2445589"/>
            <a:ext cx="1485899" cy="176606"/>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4838700" y="2107035"/>
            <a:ext cx="1600200" cy="338554"/>
          </a:xfrm>
          <a:prstGeom prst="rect">
            <a:avLst/>
          </a:prstGeom>
          <a:solidFill>
            <a:schemeClr val="bg1"/>
          </a:solidFill>
        </p:spPr>
        <p:txBody>
          <a:bodyPr wrap="square" rtlCol="0">
            <a:spAutoFit/>
          </a:bodyPr>
          <a:lstStyle/>
          <a:p>
            <a:r>
              <a:rPr lang="en-US" sz="1600" dirty="0" smtClean="0"/>
              <a:t>News + ads? / $</a:t>
            </a:r>
            <a:endParaRPr lang="en-US" sz="1600" dirty="0"/>
          </a:p>
        </p:txBody>
      </p:sp>
      <p:sp>
        <p:nvSpPr>
          <p:cNvPr id="32" name="TextBox 31"/>
          <p:cNvSpPr txBox="1"/>
          <p:nvPr/>
        </p:nvSpPr>
        <p:spPr>
          <a:xfrm>
            <a:off x="3543300" y="3190712"/>
            <a:ext cx="990601" cy="338554"/>
          </a:xfrm>
          <a:prstGeom prst="rect">
            <a:avLst/>
          </a:prstGeom>
          <a:solidFill>
            <a:schemeClr val="bg1"/>
          </a:solidFill>
        </p:spPr>
        <p:txBody>
          <a:bodyPr wrap="square" rtlCol="0">
            <a:spAutoFit/>
          </a:bodyPr>
          <a:lstStyle/>
          <a:p>
            <a:r>
              <a:rPr lang="en-US" sz="1600" dirty="0" smtClean="0"/>
              <a:t>Goods /$</a:t>
            </a:r>
            <a:endParaRPr lang="en-US" sz="1600" dirty="0"/>
          </a:p>
        </p:txBody>
      </p:sp>
      <p:cxnSp>
        <p:nvCxnSpPr>
          <p:cNvPr id="41" name="Curved Connector 40"/>
          <p:cNvCxnSpPr/>
          <p:nvPr/>
        </p:nvCxnSpPr>
        <p:spPr>
          <a:xfrm flipV="1">
            <a:off x="2514600" y="2622195"/>
            <a:ext cx="1066800" cy="789801"/>
          </a:xfrm>
          <a:prstGeom prst="curvedConnector3">
            <a:avLst>
              <a:gd name="adj1" fmla="val 50000"/>
            </a:avLst>
          </a:prstGeom>
          <a:ln w="28575"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3543300" y="2215501"/>
            <a:ext cx="1295400" cy="623627"/>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Newspaper</a:t>
            </a:r>
            <a:endParaRPr lang="en-US" dirty="0"/>
          </a:p>
        </p:txBody>
      </p:sp>
      <p:sp>
        <p:nvSpPr>
          <p:cNvPr id="24" name="Rectangle 23"/>
          <p:cNvSpPr/>
          <p:nvPr/>
        </p:nvSpPr>
        <p:spPr>
          <a:xfrm>
            <a:off x="1905000" y="3359989"/>
            <a:ext cx="1219200" cy="623627"/>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Merchant</a:t>
            </a:r>
            <a:endParaRPr lang="en-US" dirty="0"/>
          </a:p>
        </p:txBody>
      </p:sp>
      <p:sp>
        <p:nvSpPr>
          <p:cNvPr id="25" name="Oval 24"/>
          <p:cNvSpPr/>
          <p:nvPr/>
        </p:nvSpPr>
        <p:spPr>
          <a:xfrm>
            <a:off x="6096000" y="2445589"/>
            <a:ext cx="1524000" cy="914400"/>
          </a:xfrm>
          <a:prstGeom prst="ellipse">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Reader</a:t>
            </a:r>
            <a:endParaRPr lang="en-US" dirty="0"/>
          </a:p>
        </p:txBody>
      </p:sp>
      <p:cxnSp>
        <p:nvCxnSpPr>
          <p:cNvPr id="36" name="Curved Connector 35"/>
          <p:cNvCxnSpPr>
            <a:stCxn id="24" idx="3"/>
          </p:cNvCxnSpPr>
          <p:nvPr/>
        </p:nvCxnSpPr>
        <p:spPr>
          <a:xfrm flipV="1">
            <a:off x="3124200" y="2940979"/>
            <a:ext cx="2971800" cy="730824"/>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rot="19236873">
            <a:off x="2810111" y="2493507"/>
            <a:ext cx="463875" cy="338554"/>
          </a:xfrm>
          <a:prstGeom prst="rect">
            <a:avLst/>
          </a:prstGeom>
          <a:solidFill>
            <a:schemeClr val="bg1"/>
          </a:solidFill>
        </p:spPr>
        <p:txBody>
          <a:bodyPr wrap="square" rtlCol="0">
            <a:spAutoFit/>
          </a:bodyPr>
          <a:lstStyle/>
          <a:p>
            <a:r>
              <a:rPr lang="en-US" sz="1600" dirty="0" smtClean="0"/>
              <a:t>$</a:t>
            </a:r>
            <a:endParaRPr lang="en-US" sz="1600" dirty="0"/>
          </a:p>
        </p:txBody>
      </p:sp>
      <p:sp>
        <p:nvSpPr>
          <p:cNvPr id="19" name="TextBox 18"/>
          <p:cNvSpPr txBox="1"/>
          <p:nvPr/>
        </p:nvSpPr>
        <p:spPr>
          <a:xfrm>
            <a:off x="914400" y="4724400"/>
            <a:ext cx="7315200" cy="646331"/>
          </a:xfrm>
          <a:prstGeom prst="rect">
            <a:avLst/>
          </a:prstGeom>
          <a:noFill/>
        </p:spPr>
        <p:txBody>
          <a:bodyPr wrap="square" rtlCol="0">
            <a:spAutoFit/>
          </a:bodyPr>
          <a:lstStyle/>
          <a:p>
            <a:r>
              <a:rPr lang="en-US" dirty="0" smtClean="0"/>
              <a:t>Notation: “?” means an item might not have value. For example, an ad has value to the reader only if she wants to buy the item advertized.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Washington</a:t>
            </a:r>
            <a:endParaRPr lang="en-US" dirty="0"/>
          </a:p>
        </p:txBody>
      </p:sp>
      <p:sp>
        <p:nvSpPr>
          <p:cNvPr id="27" name="TextBox 26"/>
          <p:cNvSpPr txBox="1"/>
          <p:nvPr/>
        </p:nvSpPr>
        <p:spPr>
          <a:xfrm>
            <a:off x="685800" y="3075801"/>
            <a:ext cx="1828799" cy="369332"/>
          </a:xfrm>
          <a:prstGeom prst="rect">
            <a:avLst/>
          </a:prstGeom>
          <a:noFill/>
          <a:ln>
            <a:solidFill>
              <a:schemeClr val="tx1"/>
            </a:solidFill>
          </a:ln>
        </p:spPr>
        <p:txBody>
          <a:bodyPr wrap="square" rtlCol="0">
            <a:spAutoFit/>
          </a:bodyPr>
          <a:lstStyle/>
          <a:p>
            <a:r>
              <a:rPr lang="en-US" dirty="0" smtClean="0"/>
              <a:t>Special Interest</a:t>
            </a:r>
            <a:endParaRPr lang="en-US" dirty="0"/>
          </a:p>
        </p:txBody>
      </p:sp>
      <p:sp>
        <p:nvSpPr>
          <p:cNvPr id="28" name="TextBox 27"/>
          <p:cNvSpPr txBox="1"/>
          <p:nvPr/>
        </p:nvSpPr>
        <p:spPr>
          <a:xfrm>
            <a:off x="4343400" y="2177534"/>
            <a:ext cx="1600200" cy="369332"/>
          </a:xfrm>
          <a:prstGeom prst="rect">
            <a:avLst/>
          </a:prstGeom>
          <a:noFill/>
          <a:ln>
            <a:solidFill>
              <a:schemeClr val="tx1"/>
            </a:solidFill>
          </a:ln>
        </p:spPr>
        <p:txBody>
          <a:bodyPr wrap="square" rtlCol="0">
            <a:spAutoFit/>
          </a:bodyPr>
          <a:lstStyle/>
          <a:p>
            <a:r>
              <a:rPr lang="en-US" dirty="0" smtClean="0"/>
              <a:t>Congressman</a:t>
            </a:r>
            <a:endParaRPr lang="en-US" dirty="0"/>
          </a:p>
        </p:txBody>
      </p:sp>
      <p:cxnSp>
        <p:nvCxnSpPr>
          <p:cNvPr id="29" name="Curved Connector 28"/>
          <p:cNvCxnSpPr/>
          <p:nvPr/>
        </p:nvCxnSpPr>
        <p:spPr>
          <a:xfrm>
            <a:off x="3657601" y="2133600"/>
            <a:ext cx="685800" cy="152400"/>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657600" y="1795046"/>
            <a:ext cx="1600200" cy="338554"/>
          </a:xfrm>
          <a:prstGeom prst="rect">
            <a:avLst/>
          </a:prstGeom>
          <a:noFill/>
        </p:spPr>
        <p:txBody>
          <a:bodyPr wrap="square" rtlCol="0">
            <a:spAutoFit/>
          </a:bodyPr>
          <a:lstStyle/>
          <a:p>
            <a:r>
              <a:rPr lang="en-US" sz="1600" dirty="0" smtClean="0"/>
              <a:t>$ + Staff work</a:t>
            </a:r>
            <a:endParaRPr lang="en-US" sz="1600" dirty="0"/>
          </a:p>
        </p:txBody>
      </p:sp>
      <p:sp>
        <p:nvSpPr>
          <p:cNvPr id="40" name="TextBox 39"/>
          <p:cNvSpPr txBox="1"/>
          <p:nvPr/>
        </p:nvSpPr>
        <p:spPr>
          <a:xfrm>
            <a:off x="2362200" y="2101334"/>
            <a:ext cx="1295401" cy="369332"/>
          </a:xfrm>
          <a:prstGeom prst="rect">
            <a:avLst/>
          </a:prstGeom>
          <a:noFill/>
          <a:ln>
            <a:solidFill>
              <a:schemeClr val="tx1"/>
            </a:solidFill>
          </a:ln>
        </p:spPr>
        <p:txBody>
          <a:bodyPr wrap="square" rtlCol="0">
            <a:spAutoFit/>
          </a:bodyPr>
          <a:lstStyle/>
          <a:p>
            <a:r>
              <a:rPr lang="en-US" dirty="0" smtClean="0"/>
              <a:t>Lobbyist</a:t>
            </a:r>
            <a:endParaRPr lang="en-US" dirty="0"/>
          </a:p>
        </p:txBody>
      </p:sp>
      <p:cxnSp>
        <p:nvCxnSpPr>
          <p:cNvPr id="41" name="Curved Connector 40"/>
          <p:cNvCxnSpPr/>
          <p:nvPr/>
        </p:nvCxnSpPr>
        <p:spPr>
          <a:xfrm flipV="1">
            <a:off x="1295400" y="2286000"/>
            <a:ext cx="1066800" cy="789801"/>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1485899" y="2333656"/>
            <a:ext cx="838201" cy="338554"/>
          </a:xfrm>
          <a:prstGeom prst="rect">
            <a:avLst/>
          </a:prstGeom>
          <a:noFill/>
        </p:spPr>
        <p:txBody>
          <a:bodyPr wrap="square" rtlCol="0">
            <a:spAutoFit/>
          </a:bodyPr>
          <a:lstStyle/>
          <a:p>
            <a:r>
              <a:rPr lang="en-US" sz="1600" dirty="0" smtClean="0"/>
              <a:t>$</a:t>
            </a:r>
            <a:endParaRPr lang="en-US" sz="1600" dirty="0"/>
          </a:p>
        </p:txBody>
      </p:sp>
      <p:cxnSp>
        <p:nvCxnSpPr>
          <p:cNvPr id="39" name="Shape 38"/>
          <p:cNvCxnSpPr>
            <a:stCxn id="28" idx="2"/>
          </p:cNvCxnSpPr>
          <p:nvPr/>
        </p:nvCxnSpPr>
        <p:spPr>
          <a:xfrm rot="5400000">
            <a:off x="3543305" y="1556271"/>
            <a:ext cx="609600" cy="2590790"/>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rot="21014769">
            <a:off x="2845343" y="2626717"/>
            <a:ext cx="2286000" cy="338554"/>
          </a:xfrm>
          <a:prstGeom prst="rect">
            <a:avLst/>
          </a:prstGeom>
          <a:noFill/>
        </p:spPr>
        <p:txBody>
          <a:bodyPr wrap="square" rtlCol="0">
            <a:spAutoFit/>
          </a:bodyPr>
          <a:lstStyle/>
          <a:p>
            <a:r>
              <a:rPr lang="en-US" sz="1600" dirty="0" smtClean="0"/>
              <a:t>Favorable Legislation ?</a:t>
            </a:r>
            <a:endParaRPr lang="en-US" sz="1600" dirty="0"/>
          </a:p>
        </p:txBody>
      </p:sp>
      <p:sp>
        <p:nvSpPr>
          <p:cNvPr id="12" name="TextBox 11"/>
          <p:cNvSpPr txBox="1"/>
          <p:nvPr/>
        </p:nvSpPr>
        <p:spPr>
          <a:xfrm>
            <a:off x="7848600" y="3260467"/>
            <a:ext cx="838200" cy="369332"/>
          </a:xfrm>
          <a:prstGeom prst="rect">
            <a:avLst/>
          </a:prstGeom>
          <a:noFill/>
          <a:ln>
            <a:solidFill>
              <a:schemeClr val="tx1"/>
            </a:solidFill>
          </a:ln>
        </p:spPr>
        <p:txBody>
          <a:bodyPr wrap="square" rtlCol="0">
            <a:spAutoFit/>
          </a:bodyPr>
          <a:lstStyle/>
          <a:p>
            <a:r>
              <a:rPr lang="en-US" dirty="0" smtClean="0"/>
              <a:t>Citizen</a:t>
            </a:r>
            <a:endParaRPr lang="en-US" dirty="0"/>
          </a:p>
        </p:txBody>
      </p:sp>
      <p:sp>
        <p:nvSpPr>
          <p:cNvPr id="15" name="TextBox 14"/>
          <p:cNvSpPr txBox="1"/>
          <p:nvPr/>
        </p:nvSpPr>
        <p:spPr>
          <a:xfrm>
            <a:off x="6172200" y="1947446"/>
            <a:ext cx="838201" cy="338554"/>
          </a:xfrm>
          <a:prstGeom prst="rect">
            <a:avLst/>
          </a:prstGeom>
          <a:noFill/>
        </p:spPr>
        <p:txBody>
          <a:bodyPr wrap="square" rtlCol="0">
            <a:spAutoFit/>
          </a:bodyPr>
          <a:lstStyle/>
          <a:p>
            <a:r>
              <a:rPr lang="en-US" sz="1600" dirty="0" smtClean="0"/>
              <a:t>$</a:t>
            </a:r>
            <a:endParaRPr lang="en-US" sz="1600" dirty="0"/>
          </a:p>
        </p:txBody>
      </p:sp>
      <p:sp>
        <p:nvSpPr>
          <p:cNvPr id="17" name="TextBox 16"/>
          <p:cNvSpPr txBox="1"/>
          <p:nvPr/>
        </p:nvSpPr>
        <p:spPr>
          <a:xfrm>
            <a:off x="7010400" y="2066189"/>
            <a:ext cx="838200" cy="369332"/>
          </a:xfrm>
          <a:prstGeom prst="rect">
            <a:avLst/>
          </a:prstGeom>
          <a:noFill/>
          <a:ln>
            <a:solidFill>
              <a:schemeClr val="tx1"/>
            </a:solidFill>
          </a:ln>
        </p:spPr>
        <p:txBody>
          <a:bodyPr wrap="square" rtlCol="0">
            <a:spAutoFit/>
          </a:bodyPr>
          <a:lstStyle/>
          <a:p>
            <a:r>
              <a:rPr lang="en-US" dirty="0" smtClean="0"/>
              <a:t>Media</a:t>
            </a:r>
            <a:endParaRPr lang="en-US" dirty="0"/>
          </a:p>
        </p:txBody>
      </p:sp>
      <p:cxnSp>
        <p:nvCxnSpPr>
          <p:cNvPr id="19" name="Straight Arrow Connector 18"/>
          <p:cNvCxnSpPr>
            <a:stCxn id="28" idx="3"/>
            <a:endCxn id="17" idx="1"/>
          </p:cNvCxnSpPr>
          <p:nvPr/>
        </p:nvCxnSpPr>
        <p:spPr>
          <a:xfrm flipV="1">
            <a:off x="5943600" y="2250855"/>
            <a:ext cx="1066800" cy="1113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endCxn id="12" idx="0"/>
          </p:cNvCxnSpPr>
          <p:nvPr/>
        </p:nvCxnSpPr>
        <p:spPr>
          <a:xfrm rot="16200000" flipH="1">
            <a:off x="7531377" y="2524144"/>
            <a:ext cx="824946" cy="6477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Freeform 23"/>
          <p:cNvSpPr/>
          <p:nvPr/>
        </p:nvSpPr>
        <p:spPr>
          <a:xfrm>
            <a:off x="5630098" y="2553337"/>
            <a:ext cx="2199667" cy="903487"/>
          </a:xfrm>
          <a:custGeom>
            <a:avLst/>
            <a:gdLst>
              <a:gd name="connsiteX0" fmla="*/ 0 w 2199667"/>
              <a:gd name="connsiteY0" fmla="*/ 0 h 903487"/>
              <a:gd name="connsiteX1" fmla="*/ 824875 w 2199667"/>
              <a:gd name="connsiteY1" fmla="*/ 759453 h 903487"/>
              <a:gd name="connsiteX2" fmla="*/ 2199667 w 2199667"/>
              <a:gd name="connsiteY2" fmla="*/ 864206 h 903487"/>
            </a:gdLst>
            <a:ahLst/>
            <a:cxnLst>
              <a:cxn ang="0">
                <a:pos x="connsiteX0" y="connsiteY0"/>
              </a:cxn>
              <a:cxn ang="0">
                <a:pos x="connsiteX1" y="connsiteY1"/>
              </a:cxn>
              <a:cxn ang="0">
                <a:pos x="connsiteX2" y="connsiteY2"/>
              </a:cxn>
            </a:cxnLst>
            <a:rect l="l" t="t" r="r" b="b"/>
            <a:pathLst>
              <a:path w="2199667" h="903487">
                <a:moveTo>
                  <a:pt x="0" y="0"/>
                </a:moveTo>
                <a:cubicBezTo>
                  <a:pt x="229132" y="307709"/>
                  <a:pt x="458264" y="615419"/>
                  <a:pt x="824875" y="759453"/>
                </a:cubicBezTo>
                <a:cubicBezTo>
                  <a:pt x="1191486" y="903487"/>
                  <a:pt x="1695576" y="883846"/>
                  <a:pt x="2199667" y="864206"/>
                </a:cubicBezTo>
              </a:path>
            </a:pathLst>
          </a:custGeom>
          <a:ln>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5" name="TextBox 24"/>
          <p:cNvSpPr txBox="1"/>
          <p:nvPr/>
        </p:nvSpPr>
        <p:spPr>
          <a:xfrm rot="2009824">
            <a:off x="5110586" y="3443719"/>
            <a:ext cx="2897743" cy="338554"/>
          </a:xfrm>
          <a:prstGeom prst="rect">
            <a:avLst/>
          </a:prstGeom>
          <a:noFill/>
        </p:spPr>
        <p:txBody>
          <a:bodyPr wrap="square" rtlCol="0">
            <a:spAutoFit/>
          </a:bodyPr>
          <a:lstStyle/>
          <a:p>
            <a:r>
              <a:rPr lang="en-US" sz="1600" dirty="0" smtClean="0"/>
              <a:t>Favorable Legislation ? /Vote</a:t>
            </a:r>
            <a:endParaRPr lang="en-US" sz="1600" dirty="0"/>
          </a:p>
        </p:txBody>
      </p:sp>
      <p:sp>
        <p:nvSpPr>
          <p:cNvPr id="26" name="TextBox 25"/>
          <p:cNvSpPr txBox="1"/>
          <p:nvPr/>
        </p:nvSpPr>
        <p:spPr>
          <a:xfrm rot="2781178">
            <a:off x="7861115" y="2613023"/>
            <a:ext cx="838201" cy="338554"/>
          </a:xfrm>
          <a:prstGeom prst="rect">
            <a:avLst/>
          </a:prstGeom>
          <a:noFill/>
        </p:spPr>
        <p:txBody>
          <a:bodyPr wrap="square" rtlCol="0">
            <a:spAutoFit/>
          </a:bodyPr>
          <a:lstStyle/>
          <a:p>
            <a:r>
              <a:rPr lang="en-US" sz="1600" dirty="0" smtClean="0"/>
              <a:t>Ads ?</a:t>
            </a: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Google Search</a:t>
            </a:r>
            <a:endParaRPr lang="en-US" dirty="0"/>
          </a:p>
        </p:txBody>
      </p:sp>
      <p:sp>
        <p:nvSpPr>
          <p:cNvPr id="4" name="Rectangle 3"/>
          <p:cNvSpPr/>
          <p:nvPr/>
        </p:nvSpPr>
        <p:spPr>
          <a:xfrm>
            <a:off x="3962400" y="2286000"/>
            <a:ext cx="2590800" cy="16764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Google Ad Words</a:t>
            </a:r>
            <a:endParaRPr lang="en-US" dirty="0"/>
          </a:p>
        </p:txBody>
      </p:sp>
      <p:sp>
        <p:nvSpPr>
          <p:cNvPr id="5" name="Rectangle 4"/>
          <p:cNvSpPr/>
          <p:nvPr/>
        </p:nvSpPr>
        <p:spPr>
          <a:xfrm>
            <a:off x="4038600" y="2895600"/>
            <a:ext cx="1066800"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en-US" dirty="0" smtClean="0"/>
              <a:t>Ads in Search</a:t>
            </a:r>
            <a:endParaRPr lang="en-US" dirty="0"/>
          </a:p>
        </p:txBody>
      </p:sp>
      <p:sp>
        <p:nvSpPr>
          <p:cNvPr id="6" name="Rectangle 5"/>
          <p:cNvSpPr/>
          <p:nvPr/>
        </p:nvSpPr>
        <p:spPr>
          <a:xfrm>
            <a:off x="5410200" y="2895600"/>
            <a:ext cx="1066800"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en-US" dirty="0" smtClean="0"/>
              <a:t>Page Rank</a:t>
            </a:r>
            <a:endParaRPr lang="en-US" dirty="0"/>
          </a:p>
        </p:txBody>
      </p:sp>
      <p:sp>
        <p:nvSpPr>
          <p:cNvPr id="7" name="Rectangle 6"/>
          <p:cNvSpPr/>
          <p:nvPr/>
        </p:nvSpPr>
        <p:spPr>
          <a:xfrm>
            <a:off x="1143000" y="2438400"/>
            <a:ext cx="1295400" cy="11430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Product/Service Company</a:t>
            </a:r>
            <a:endParaRPr lang="en-US" dirty="0"/>
          </a:p>
        </p:txBody>
      </p:sp>
      <p:sp>
        <p:nvSpPr>
          <p:cNvPr id="13" name="Oval 12"/>
          <p:cNvSpPr/>
          <p:nvPr/>
        </p:nvSpPr>
        <p:spPr>
          <a:xfrm>
            <a:off x="2438400" y="5334000"/>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Searcher</a:t>
            </a:r>
            <a:endParaRPr lang="en-US" dirty="0"/>
          </a:p>
        </p:txBody>
      </p:sp>
      <p:sp>
        <p:nvSpPr>
          <p:cNvPr id="14" name="Oval 13"/>
          <p:cNvSpPr/>
          <p:nvPr/>
        </p:nvSpPr>
        <p:spPr>
          <a:xfrm>
            <a:off x="6019800" y="5334000"/>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Web site maker</a:t>
            </a:r>
            <a:endParaRPr lang="en-US" dirty="0"/>
          </a:p>
        </p:txBody>
      </p:sp>
      <p:cxnSp>
        <p:nvCxnSpPr>
          <p:cNvPr id="32" name="Straight Arrow Connector 31"/>
          <p:cNvCxnSpPr/>
          <p:nvPr/>
        </p:nvCxnSpPr>
        <p:spPr>
          <a:xfrm rot="5400000" flipH="1" flipV="1">
            <a:off x="3924300" y="3848100"/>
            <a:ext cx="1828800" cy="1752600"/>
          </a:xfrm>
          <a:prstGeom prst="straightConnector1">
            <a:avLst/>
          </a:prstGeom>
          <a:ln>
            <a:solidFill>
              <a:schemeClr val="accent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rot="16200000" flipV="1">
            <a:off x="5657850" y="4438650"/>
            <a:ext cx="1524000" cy="266700"/>
          </a:xfrm>
          <a:prstGeom prst="straightConnector1">
            <a:avLst/>
          </a:prstGeom>
          <a:ln>
            <a:solidFill>
              <a:schemeClr val="accent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endCxn id="13" idx="7"/>
          </p:cNvCxnSpPr>
          <p:nvPr/>
        </p:nvCxnSpPr>
        <p:spPr>
          <a:xfrm rot="5400000">
            <a:off x="3364753" y="4184463"/>
            <a:ext cx="1657911" cy="9089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2438400" y="4113311"/>
            <a:ext cx="838200" cy="307777"/>
          </a:xfrm>
          <a:prstGeom prst="rect">
            <a:avLst/>
          </a:prstGeom>
          <a:noFill/>
        </p:spPr>
        <p:txBody>
          <a:bodyPr wrap="square" rtlCol="0">
            <a:spAutoFit/>
          </a:bodyPr>
          <a:lstStyle/>
          <a:p>
            <a:r>
              <a:rPr lang="en-US" sz="1400" dirty="0" smtClean="0"/>
              <a:t>Goods/$</a:t>
            </a:r>
            <a:endParaRPr lang="en-US" sz="1400" dirty="0"/>
          </a:p>
        </p:txBody>
      </p:sp>
      <p:sp>
        <p:nvSpPr>
          <p:cNvPr id="56" name="TextBox 55"/>
          <p:cNvSpPr txBox="1"/>
          <p:nvPr/>
        </p:nvSpPr>
        <p:spPr>
          <a:xfrm rot="17918811">
            <a:off x="3130973" y="4416315"/>
            <a:ext cx="1745563" cy="307777"/>
          </a:xfrm>
          <a:prstGeom prst="rect">
            <a:avLst/>
          </a:prstGeom>
          <a:noFill/>
        </p:spPr>
        <p:txBody>
          <a:bodyPr wrap="square" rtlCol="0">
            <a:spAutoFit/>
          </a:bodyPr>
          <a:lstStyle/>
          <a:p>
            <a:r>
              <a:rPr lang="en-US" sz="1400" dirty="0" smtClean="0"/>
              <a:t>search results + ads?</a:t>
            </a:r>
            <a:endParaRPr lang="en-US" sz="1400" dirty="0"/>
          </a:p>
        </p:txBody>
      </p:sp>
      <p:sp>
        <p:nvSpPr>
          <p:cNvPr id="57" name="TextBox 56"/>
          <p:cNvSpPr txBox="1"/>
          <p:nvPr/>
        </p:nvSpPr>
        <p:spPr>
          <a:xfrm>
            <a:off x="4422307" y="4992469"/>
            <a:ext cx="1670986" cy="738664"/>
          </a:xfrm>
          <a:prstGeom prst="rect">
            <a:avLst/>
          </a:prstGeom>
          <a:noFill/>
        </p:spPr>
        <p:txBody>
          <a:bodyPr wrap="square" rtlCol="0">
            <a:spAutoFit/>
          </a:bodyPr>
          <a:lstStyle/>
          <a:p>
            <a:r>
              <a:rPr lang="en-US" sz="1400" dirty="0" smtClean="0"/>
              <a:t>search terms and selections make search better</a:t>
            </a:r>
            <a:endParaRPr lang="en-US" sz="1400" dirty="0"/>
          </a:p>
        </p:txBody>
      </p:sp>
      <p:sp>
        <p:nvSpPr>
          <p:cNvPr id="58" name="TextBox 57"/>
          <p:cNvSpPr txBox="1"/>
          <p:nvPr/>
        </p:nvSpPr>
        <p:spPr>
          <a:xfrm>
            <a:off x="6477000" y="4421088"/>
            <a:ext cx="1295400" cy="523220"/>
          </a:xfrm>
          <a:prstGeom prst="rect">
            <a:avLst/>
          </a:prstGeom>
          <a:noFill/>
        </p:spPr>
        <p:txBody>
          <a:bodyPr wrap="square" rtlCol="0">
            <a:spAutoFit/>
          </a:bodyPr>
          <a:lstStyle/>
          <a:p>
            <a:r>
              <a:rPr lang="en-US" sz="1400" dirty="0" smtClean="0"/>
              <a:t>links make search better</a:t>
            </a:r>
            <a:endParaRPr lang="en-US" sz="1400" dirty="0"/>
          </a:p>
        </p:txBody>
      </p:sp>
      <p:cxnSp>
        <p:nvCxnSpPr>
          <p:cNvPr id="33" name="Straight Arrow Connector 32"/>
          <p:cNvCxnSpPr/>
          <p:nvPr/>
        </p:nvCxnSpPr>
        <p:spPr>
          <a:xfrm rot="16200000" flipH="1">
            <a:off x="1638300" y="4000500"/>
            <a:ext cx="17526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rot="10800000">
            <a:off x="2438399" y="3051077"/>
            <a:ext cx="1524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2667000" y="2744888"/>
            <a:ext cx="1143000" cy="307777"/>
          </a:xfrm>
          <a:prstGeom prst="rect">
            <a:avLst/>
          </a:prstGeom>
          <a:noFill/>
        </p:spPr>
        <p:txBody>
          <a:bodyPr wrap="square" rtlCol="0">
            <a:spAutoFit/>
          </a:bodyPr>
          <a:lstStyle/>
          <a:p>
            <a:r>
              <a:rPr lang="en-US" sz="1400" dirty="0" smtClean="0"/>
              <a:t>Show ad/$</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Google </a:t>
            </a:r>
            <a:r>
              <a:rPr lang="en-US" dirty="0" err="1" smtClean="0"/>
              <a:t>AdSense</a:t>
            </a:r>
            <a:endParaRPr lang="en-US" dirty="0"/>
          </a:p>
        </p:txBody>
      </p:sp>
      <p:sp>
        <p:nvSpPr>
          <p:cNvPr id="4" name="Rectangle 3"/>
          <p:cNvSpPr/>
          <p:nvPr/>
        </p:nvSpPr>
        <p:spPr>
          <a:xfrm>
            <a:off x="3276600" y="2267507"/>
            <a:ext cx="2130893" cy="16764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Google</a:t>
            </a:r>
            <a:endParaRPr lang="en-US" dirty="0"/>
          </a:p>
        </p:txBody>
      </p:sp>
      <p:sp>
        <p:nvSpPr>
          <p:cNvPr id="7" name="Rectangle 6"/>
          <p:cNvSpPr/>
          <p:nvPr/>
        </p:nvSpPr>
        <p:spPr>
          <a:xfrm>
            <a:off x="457200" y="2438400"/>
            <a:ext cx="1295400" cy="11430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Product/Service Company</a:t>
            </a:r>
            <a:endParaRPr lang="en-US" dirty="0"/>
          </a:p>
        </p:txBody>
      </p:sp>
      <p:cxnSp>
        <p:nvCxnSpPr>
          <p:cNvPr id="12" name="Straight Arrow Connector 11"/>
          <p:cNvCxnSpPr/>
          <p:nvPr/>
        </p:nvCxnSpPr>
        <p:spPr>
          <a:xfrm rot="10800000">
            <a:off x="1752600" y="2590801"/>
            <a:ext cx="1600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5029200" y="5467910"/>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Browser</a:t>
            </a:r>
            <a:endParaRPr lang="en-US" dirty="0"/>
          </a:p>
        </p:txBody>
      </p:sp>
      <p:cxnSp>
        <p:nvCxnSpPr>
          <p:cNvPr id="39" name="Straight Arrow Connector 38"/>
          <p:cNvCxnSpPr>
            <a:endCxn id="13" idx="7"/>
          </p:cNvCxnSpPr>
          <p:nvPr/>
        </p:nvCxnSpPr>
        <p:spPr>
          <a:xfrm rot="10800000" flipV="1">
            <a:off x="6330016" y="3943907"/>
            <a:ext cx="1670985" cy="16579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a:off x="1752600" y="3276600"/>
            <a:ext cx="1600200" cy="76200"/>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rot="10800000">
            <a:off x="990600" y="3656111"/>
            <a:ext cx="4038600" cy="2212658"/>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191000" y="4482643"/>
            <a:ext cx="838200" cy="523220"/>
          </a:xfrm>
          <a:prstGeom prst="rect">
            <a:avLst/>
          </a:prstGeom>
          <a:noFill/>
        </p:spPr>
        <p:txBody>
          <a:bodyPr wrap="square" rtlCol="0">
            <a:spAutoFit/>
          </a:bodyPr>
          <a:lstStyle/>
          <a:p>
            <a:r>
              <a:rPr lang="en-US" sz="1400" dirty="0" smtClean="0"/>
              <a:t>product/service?</a:t>
            </a:r>
            <a:endParaRPr lang="en-US" sz="1400" dirty="0"/>
          </a:p>
        </p:txBody>
      </p:sp>
      <p:sp>
        <p:nvSpPr>
          <p:cNvPr id="48" name="TextBox 47"/>
          <p:cNvSpPr txBox="1"/>
          <p:nvPr/>
        </p:nvSpPr>
        <p:spPr>
          <a:xfrm>
            <a:off x="1828800" y="3348334"/>
            <a:ext cx="1143000" cy="307777"/>
          </a:xfrm>
          <a:prstGeom prst="rect">
            <a:avLst/>
          </a:prstGeom>
          <a:noFill/>
        </p:spPr>
        <p:txBody>
          <a:bodyPr wrap="square" rtlCol="0">
            <a:spAutoFit/>
          </a:bodyPr>
          <a:lstStyle/>
          <a:p>
            <a:r>
              <a:rPr lang="en-US" sz="1400" dirty="0" smtClean="0"/>
              <a:t>Pay per click </a:t>
            </a:r>
            <a:endParaRPr lang="en-US" sz="1400" dirty="0"/>
          </a:p>
        </p:txBody>
      </p:sp>
      <p:sp>
        <p:nvSpPr>
          <p:cNvPr id="49" name="TextBox 48"/>
          <p:cNvSpPr txBox="1"/>
          <p:nvPr/>
        </p:nvSpPr>
        <p:spPr>
          <a:xfrm>
            <a:off x="1638301" y="1915180"/>
            <a:ext cx="1523999" cy="523220"/>
          </a:xfrm>
          <a:prstGeom prst="rect">
            <a:avLst/>
          </a:prstGeom>
          <a:noFill/>
        </p:spPr>
        <p:txBody>
          <a:bodyPr wrap="square" rtlCol="0">
            <a:spAutoFit/>
          </a:bodyPr>
          <a:lstStyle/>
          <a:p>
            <a:r>
              <a:rPr lang="en-US" sz="1400" dirty="0" smtClean="0"/>
              <a:t>show ads to relevant people</a:t>
            </a:r>
            <a:endParaRPr lang="en-US" sz="1400" dirty="0"/>
          </a:p>
        </p:txBody>
      </p:sp>
      <p:sp>
        <p:nvSpPr>
          <p:cNvPr id="28" name="Rectangle 27"/>
          <p:cNvSpPr/>
          <p:nvPr/>
        </p:nvSpPr>
        <p:spPr>
          <a:xfrm>
            <a:off x="6934200" y="2286000"/>
            <a:ext cx="1981200" cy="16764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Web Site Owner</a:t>
            </a:r>
            <a:endParaRPr lang="en-US" dirty="0"/>
          </a:p>
        </p:txBody>
      </p:sp>
      <p:cxnSp>
        <p:nvCxnSpPr>
          <p:cNvPr id="31" name="Straight Arrow Connector 30"/>
          <p:cNvCxnSpPr/>
          <p:nvPr/>
        </p:nvCxnSpPr>
        <p:spPr>
          <a:xfrm>
            <a:off x="5407493" y="3467100"/>
            <a:ext cx="1374306" cy="1588"/>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rot="10800000">
            <a:off x="5372102" y="2589212"/>
            <a:ext cx="1562099" cy="31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5257800" y="1762780"/>
            <a:ext cx="1523999" cy="523220"/>
          </a:xfrm>
          <a:prstGeom prst="rect">
            <a:avLst/>
          </a:prstGeom>
          <a:noFill/>
        </p:spPr>
        <p:txBody>
          <a:bodyPr wrap="square" rtlCol="0">
            <a:spAutoFit/>
          </a:bodyPr>
          <a:lstStyle/>
          <a:p>
            <a:r>
              <a:rPr lang="en-US" sz="1400" dirty="0" smtClean="0"/>
              <a:t>show ads related to page content</a:t>
            </a:r>
            <a:endParaRPr lang="en-US" sz="1400" dirty="0"/>
          </a:p>
        </p:txBody>
      </p:sp>
      <p:sp>
        <p:nvSpPr>
          <p:cNvPr id="38" name="TextBox 37"/>
          <p:cNvSpPr txBox="1"/>
          <p:nvPr/>
        </p:nvSpPr>
        <p:spPr>
          <a:xfrm>
            <a:off x="5600700" y="3790018"/>
            <a:ext cx="1143000" cy="307777"/>
          </a:xfrm>
          <a:prstGeom prst="rect">
            <a:avLst/>
          </a:prstGeom>
          <a:noFill/>
        </p:spPr>
        <p:txBody>
          <a:bodyPr wrap="square" rtlCol="0">
            <a:spAutoFit/>
          </a:bodyPr>
          <a:lstStyle/>
          <a:p>
            <a:r>
              <a:rPr lang="en-US" sz="1400" dirty="0" smtClean="0"/>
              <a:t>Pay per click </a:t>
            </a:r>
            <a:endParaRPr lang="en-US" sz="1400" dirty="0"/>
          </a:p>
        </p:txBody>
      </p:sp>
      <p:sp>
        <p:nvSpPr>
          <p:cNvPr id="42" name="TextBox 41"/>
          <p:cNvSpPr txBox="1"/>
          <p:nvPr/>
        </p:nvSpPr>
        <p:spPr>
          <a:xfrm>
            <a:off x="6934200" y="5005863"/>
            <a:ext cx="1447799" cy="307777"/>
          </a:xfrm>
          <a:prstGeom prst="rect">
            <a:avLst/>
          </a:prstGeom>
          <a:noFill/>
        </p:spPr>
        <p:txBody>
          <a:bodyPr wrap="square" rtlCol="0">
            <a:spAutoFit/>
          </a:bodyPr>
          <a:lstStyle/>
          <a:p>
            <a:r>
              <a:rPr lang="en-US" sz="1400" dirty="0" smtClean="0"/>
              <a:t>Content + ads</a:t>
            </a:r>
            <a:endParaRPr lang="en-US" sz="1400" dirty="0"/>
          </a:p>
        </p:txBody>
      </p:sp>
      <p:cxnSp>
        <p:nvCxnSpPr>
          <p:cNvPr id="46" name="Straight Arrow Connector 45"/>
          <p:cNvCxnSpPr>
            <a:endCxn id="13" idx="1"/>
          </p:cNvCxnSpPr>
          <p:nvPr/>
        </p:nvCxnSpPr>
        <p:spPr>
          <a:xfrm>
            <a:off x="1638301" y="3581400"/>
            <a:ext cx="3614084" cy="20204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Straight Arrow Connector 62"/>
          <p:cNvCxnSpPr/>
          <p:nvPr/>
        </p:nvCxnSpPr>
        <p:spPr>
          <a:xfrm rot="10800000">
            <a:off x="918594" y="2947273"/>
            <a:ext cx="3653412" cy="2996332"/>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6019800" y="2286000"/>
            <a:ext cx="2057400" cy="12954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Google Maps</a:t>
            </a:r>
            <a:endParaRPr lang="en-US" dirty="0"/>
          </a:p>
        </p:txBody>
      </p:sp>
      <p:cxnSp>
        <p:nvCxnSpPr>
          <p:cNvPr id="41" name="Straight Arrow Connector 40"/>
          <p:cNvCxnSpPr/>
          <p:nvPr/>
        </p:nvCxnSpPr>
        <p:spPr>
          <a:xfrm flipV="1">
            <a:off x="4495800" y="3009900"/>
            <a:ext cx="1524000" cy="342900"/>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rot="5400000" flipH="1" flipV="1">
            <a:off x="5374801" y="3810001"/>
            <a:ext cx="2209798" cy="1752600"/>
          </a:xfrm>
          <a:prstGeom prst="straightConnector1">
            <a:avLst/>
          </a:prstGeom>
          <a:ln>
            <a:solidFill>
              <a:schemeClr val="accent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rot="16200000" flipV="1">
            <a:off x="3971646" y="4562753"/>
            <a:ext cx="1200712" cy="609603"/>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3200400" y="3009900"/>
            <a:ext cx="1295400" cy="11430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Buses,</a:t>
            </a:r>
          </a:p>
          <a:p>
            <a:pPr algn="ctr"/>
            <a:r>
              <a:rPr lang="en-US" dirty="0" smtClean="0"/>
              <a:t>Taxis,</a:t>
            </a:r>
          </a:p>
          <a:p>
            <a:pPr algn="ctr"/>
            <a:r>
              <a:rPr lang="en-US" dirty="0" smtClean="0"/>
              <a:t>Limos</a:t>
            </a:r>
          </a:p>
        </p:txBody>
      </p:sp>
      <p:sp>
        <p:nvSpPr>
          <p:cNvPr id="13" name="Oval 12"/>
          <p:cNvSpPr/>
          <p:nvPr/>
        </p:nvSpPr>
        <p:spPr>
          <a:xfrm>
            <a:off x="4495800" y="5334000"/>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Traveler</a:t>
            </a:r>
            <a:endParaRPr lang="en-US" dirty="0"/>
          </a:p>
        </p:txBody>
      </p:sp>
      <p:cxnSp>
        <p:nvCxnSpPr>
          <p:cNvPr id="39" name="Straight Arrow Connector 38"/>
          <p:cNvCxnSpPr>
            <a:endCxn id="13" idx="7"/>
          </p:cNvCxnSpPr>
          <p:nvPr/>
        </p:nvCxnSpPr>
        <p:spPr>
          <a:xfrm rot="5400000">
            <a:off x="5307854" y="4070164"/>
            <a:ext cx="1886509" cy="9089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3543301" y="4421088"/>
            <a:ext cx="838200" cy="307777"/>
          </a:xfrm>
          <a:prstGeom prst="rect">
            <a:avLst/>
          </a:prstGeom>
          <a:noFill/>
        </p:spPr>
        <p:txBody>
          <a:bodyPr wrap="square" rtlCol="0">
            <a:spAutoFit/>
          </a:bodyPr>
          <a:lstStyle/>
          <a:p>
            <a:r>
              <a:rPr lang="en-US" sz="1400" dirty="0" smtClean="0"/>
              <a:t>ride</a:t>
            </a:r>
            <a:endParaRPr lang="en-US" sz="1400" dirty="0"/>
          </a:p>
        </p:txBody>
      </p:sp>
      <p:sp>
        <p:nvSpPr>
          <p:cNvPr id="57" name="TextBox 56"/>
          <p:cNvSpPr txBox="1"/>
          <p:nvPr/>
        </p:nvSpPr>
        <p:spPr>
          <a:xfrm>
            <a:off x="6479707" y="4992469"/>
            <a:ext cx="1670986" cy="523220"/>
          </a:xfrm>
          <a:prstGeom prst="rect">
            <a:avLst/>
          </a:prstGeom>
          <a:noFill/>
        </p:spPr>
        <p:txBody>
          <a:bodyPr wrap="square" rtlCol="0">
            <a:spAutoFit/>
          </a:bodyPr>
          <a:lstStyle/>
          <a:p>
            <a:r>
              <a:rPr lang="en-US" sz="1400" dirty="0" smtClean="0"/>
              <a:t>Travel demand information</a:t>
            </a:r>
            <a:endParaRPr lang="en-US" sz="1400" dirty="0"/>
          </a:p>
        </p:txBody>
      </p:sp>
      <p:sp>
        <p:nvSpPr>
          <p:cNvPr id="28" name="Title 27"/>
          <p:cNvSpPr>
            <a:spLocks noGrp="1"/>
          </p:cNvSpPr>
          <p:nvPr>
            <p:ph type="title"/>
          </p:nvPr>
        </p:nvSpPr>
        <p:spPr/>
        <p:txBody>
          <a:bodyPr/>
          <a:lstStyle/>
          <a:p>
            <a:r>
              <a:rPr lang="en-US" dirty="0" smtClean="0"/>
              <a:t>Google Transit Value Flow</a:t>
            </a:r>
            <a:endParaRPr lang="en-US" dirty="0"/>
          </a:p>
        </p:txBody>
      </p:sp>
      <p:sp>
        <p:nvSpPr>
          <p:cNvPr id="50" name="TextBox 49"/>
          <p:cNvSpPr txBox="1"/>
          <p:nvPr/>
        </p:nvSpPr>
        <p:spPr>
          <a:xfrm>
            <a:off x="5406139" y="4267199"/>
            <a:ext cx="1227322" cy="523220"/>
          </a:xfrm>
          <a:prstGeom prst="rect">
            <a:avLst/>
          </a:prstGeom>
          <a:noFill/>
        </p:spPr>
        <p:txBody>
          <a:bodyPr wrap="square" rtlCol="0">
            <a:spAutoFit/>
          </a:bodyPr>
          <a:lstStyle/>
          <a:p>
            <a:r>
              <a:rPr lang="en-US" sz="1400" dirty="0" smtClean="0"/>
              <a:t>Plan + </a:t>
            </a:r>
          </a:p>
          <a:p>
            <a:r>
              <a:rPr lang="en-US" sz="1400" dirty="0" smtClean="0"/>
              <a:t>Local ads</a:t>
            </a:r>
            <a:endParaRPr lang="en-US" sz="1400" dirty="0"/>
          </a:p>
        </p:txBody>
      </p:sp>
      <p:cxnSp>
        <p:nvCxnSpPr>
          <p:cNvPr id="31" name="Straight Arrow Connector 30"/>
          <p:cNvCxnSpPr/>
          <p:nvPr/>
        </p:nvCxnSpPr>
        <p:spPr>
          <a:xfrm flipV="1">
            <a:off x="4495800" y="3582990"/>
            <a:ext cx="1524000" cy="3061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684945" y="3735290"/>
            <a:ext cx="1447796" cy="307777"/>
          </a:xfrm>
          <a:prstGeom prst="rect">
            <a:avLst/>
          </a:prstGeom>
          <a:noFill/>
        </p:spPr>
        <p:txBody>
          <a:bodyPr wrap="square" rtlCol="0">
            <a:spAutoFit/>
          </a:bodyPr>
          <a:lstStyle/>
          <a:p>
            <a:r>
              <a:rPr lang="en-US" sz="1400" dirty="0" smtClean="0"/>
              <a:t>Schedules + ads</a:t>
            </a:r>
            <a:endParaRPr lang="en-US" sz="1400" dirty="0"/>
          </a:p>
        </p:txBody>
      </p:sp>
      <p:cxnSp>
        <p:nvCxnSpPr>
          <p:cNvPr id="51" name="Straight Arrow Connector 50"/>
          <p:cNvCxnSpPr>
            <a:stCxn id="7" idx="2"/>
          </p:cNvCxnSpPr>
          <p:nvPr/>
        </p:nvCxnSpPr>
        <p:spPr>
          <a:xfrm rot="16200000" flipH="1">
            <a:off x="3609017" y="4391982"/>
            <a:ext cx="1315010" cy="836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5" name="Rectangle 54"/>
          <p:cNvSpPr/>
          <p:nvPr/>
        </p:nvSpPr>
        <p:spPr>
          <a:xfrm>
            <a:off x="609600" y="2286000"/>
            <a:ext cx="1295400" cy="5715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Merchants</a:t>
            </a:r>
          </a:p>
        </p:txBody>
      </p:sp>
      <p:cxnSp>
        <p:nvCxnSpPr>
          <p:cNvPr id="58" name="Straight Arrow Connector 57"/>
          <p:cNvCxnSpPr/>
          <p:nvPr/>
        </p:nvCxnSpPr>
        <p:spPr>
          <a:xfrm>
            <a:off x="1905000" y="2457450"/>
            <a:ext cx="4038600" cy="1588"/>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p:nvPr/>
        </p:nvCxnSpPr>
        <p:spPr>
          <a:xfrm>
            <a:off x="1447800" y="2857500"/>
            <a:ext cx="3124206" cy="2781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1973078" y="3045023"/>
            <a:ext cx="1227322" cy="307777"/>
          </a:xfrm>
          <a:prstGeom prst="rect">
            <a:avLst/>
          </a:prstGeom>
          <a:noFill/>
        </p:spPr>
        <p:txBody>
          <a:bodyPr wrap="square" rtlCol="0">
            <a:spAutoFit/>
          </a:bodyPr>
          <a:lstStyle/>
          <a:p>
            <a:r>
              <a:rPr lang="en-US" sz="1400" dirty="0" smtClean="0"/>
              <a:t>Goods</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Straight Arrow Connector 36"/>
          <p:cNvCxnSpPr/>
          <p:nvPr/>
        </p:nvCxnSpPr>
        <p:spPr>
          <a:xfrm rot="5400000" flipH="1" flipV="1">
            <a:off x="4982647" y="4597983"/>
            <a:ext cx="1353108" cy="421808"/>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rot="10800000">
            <a:off x="3884849" y="6023622"/>
            <a:ext cx="818766" cy="22830"/>
          </a:xfrm>
          <a:prstGeom prst="straightConnector1">
            <a:avLst/>
          </a:prstGeom>
          <a:ln w="762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3618146" y="5718822"/>
            <a:ext cx="95114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4761144" y="1751956"/>
            <a:ext cx="2057400" cy="2290466"/>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Rideshare</a:t>
            </a:r>
            <a:endParaRPr lang="en-US" dirty="0"/>
          </a:p>
        </p:txBody>
      </p:sp>
      <p:cxnSp>
        <p:nvCxnSpPr>
          <p:cNvPr id="41" name="Straight Arrow Connector 40"/>
          <p:cNvCxnSpPr/>
          <p:nvPr/>
        </p:nvCxnSpPr>
        <p:spPr>
          <a:xfrm>
            <a:off x="3122845" y="2670722"/>
            <a:ext cx="1983907" cy="1588"/>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13" idx="7"/>
          </p:cNvCxnSpPr>
          <p:nvPr/>
        </p:nvCxnSpPr>
        <p:spPr>
          <a:xfrm rot="5400000" flipH="1" flipV="1">
            <a:off x="5398362" y="4514166"/>
            <a:ext cx="1505510" cy="562024"/>
          </a:xfrm>
          <a:prstGeom prst="straightConnector1">
            <a:avLst/>
          </a:prstGeom>
          <a:ln>
            <a:solidFill>
              <a:schemeClr val="accent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rot="16200000" flipH="1">
            <a:off x="1615613" y="4325887"/>
            <a:ext cx="1833365" cy="342900"/>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sp>
        <p:nvSpPr>
          <p:cNvPr id="5" name="Rectangle 4"/>
          <p:cNvSpPr/>
          <p:nvPr/>
        </p:nvSpPr>
        <p:spPr>
          <a:xfrm>
            <a:off x="5221051" y="2062811"/>
            <a:ext cx="1066800"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en-US" dirty="0" smtClean="0"/>
              <a:t>Ads on site</a:t>
            </a:r>
            <a:endParaRPr lang="en-US" dirty="0"/>
          </a:p>
        </p:txBody>
      </p:sp>
      <p:sp>
        <p:nvSpPr>
          <p:cNvPr id="7" name="Rectangle 6"/>
          <p:cNvSpPr/>
          <p:nvPr/>
        </p:nvSpPr>
        <p:spPr>
          <a:xfrm>
            <a:off x="1941746" y="2437656"/>
            <a:ext cx="1295400" cy="11430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Parking Garage</a:t>
            </a:r>
          </a:p>
        </p:txBody>
      </p:sp>
      <p:cxnSp>
        <p:nvCxnSpPr>
          <p:cNvPr id="12" name="Straight Arrow Connector 11"/>
          <p:cNvCxnSpPr/>
          <p:nvPr/>
        </p:nvCxnSpPr>
        <p:spPr>
          <a:xfrm rot="10800000">
            <a:off x="3237147" y="2879677"/>
            <a:ext cx="198390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4569290" y="5414022"/>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Rider</a:t>
            </a:r>
            <a:endParaRPr lang="en-US" dirty="0"/>
          </a:p>
        </p:txBody>
      </p:sp>
      <p:cxnSp>
        <p:nvCxnSpPr>
          <p:cNvPr id="39" name="Straight Arrow Connector 38"/>
          <p:cNvCxnSpPr>
            <a:stCxn id="30" idx="2"/>
          </p:cNvCxnSpPr>
          <p:nvPr/>
        </p:nvCxnSpPr>
        <p:spPr>
          <a:xfrm rot="5400000">
            <a:off x="4692802" y="4380175"/>
            <a:ext cx="1475602" cy="6476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2588090" y="4347221"/>
            <a:ext cx="1030056" cy="307777"/>
          </a:xfrm>
          <a:prstGeom prst="rect">
            <a:avLst/>
          </a:prstGeom>
          <a:noFill/>
        </p:spPr>
        <p:txBody>
          <a:bodyPr wrap="square" rtlCol="0">
            <a:spAutoFit/>
          </a:bodyPr>
          <a:lstStyle/>
          <a:p>
            <a:r>
              <a:rPr lang="en-US" sz="1400" dirty="0" smtClean="0"/>
              <a:t>Discount</a:t>
            </a:r>
            <a:endParaRPr lang="en-US" sz="1400" dirty="0"/>
          </a:p>
        </p:txBody>
      </p:sp>
      <p:sp>
        <p:nvSpPr>
          <p:cNvPr id="48" name="TextBox 47"/>
          <p:cNvSpPr txBox="1"/>
          <p:nvPr/>
        </p:nvSpPr>
        <p:spPr>
          <a:xfrm>
            <a:off x="3426290" y="2364533"/>
            <a:ext cx="1143000" cy="307777"/>
          </a:xfrm>
          <a:prstGeom prst="rect">
            <a:avLst/>
          </a:prstGeom>
          <a:noFill/>
        </p:spPr>
        <p:txBody>
          <a:bodyPr wrap="square" rtlCol="0">
            <a:spAutoFit/>
          </a:bodyPr>
          <a:lstStyle/>
          <a:p>
            <a:r>
              <a:rPr lang="en-US" sz="1400" dirty="0" smtClean="0"/>
              <a:t>buy ads</a:t>
            </a:r>
            <a:endParaRPr lang="en-US" sz="1400" dirty="0"/>
          </a:p>
        </p:txBody>
      </p:sp>
      <p:sp>
        <p:nvSpPr>
          <p:cNvPr id="57" name="TextBox 56"/>
          <p:cNvSpPr txBox="1"/>
          <p:nvPr/>
        </p:nvSpPr>
        <p:spPr>
          <a:xfrm>
            <a:off x="6437544" y="4808887"/>
            <a:ext cx="1670986" cy="523220"/>
          </a:xfrm>
          <a:prstGeom prst="rect">
            <a:avLst/>
          </a:prstGeom>
          <a:noFill/>
        </p:spPr>
        <p:txBody>
          <a:bodyPr wrap="square" rtlCol="0">
            <a:spAutoFit/>
          </a:bodyPr>
          <a:lstStyle/>
          <a:p>
            <a:r>
              <a:rPr lang="en-US" sz="1400" dirty="0" smtClean="0"/>
              <a:t>Travel demand information</a:t>
            </a:r>
            <a:endParaRPr lang="en-US" sz="1400" dirty="0"/>
          </a:p>
        </p:txBody>
      </p:sp>
      <p:sp>
        <p:nvSpPr>
          <p:cNvPr id="28" name="Title 27"/>
          <p:cNvSpPr>
            <a:spLocks noGrp="1"/>
          </p:cNvSpPr>
          <p:nvPr>
            <p:ph type="title"/>
          </p:nvPr>
        </p:nvSpPr>
        <p:spPr>
          <a:xfrm>
            <a:off x="454490" y="544425"/>
            <a:ext cx="8229600" cy="1143000"/>
          </a:xfrm>
        </p:spPr>
        <p:txBody>
          <a:bodyPr>
            <a:normAutofit/>
          </a:bodyPr>
          <a:lstStyle/>
          <a:p>
            <a:r>
              <a:rPr lang="en-US" dirty="0" smtClean="0"/>
              <a:t>Ridesharing</a:t>
            </a:r>
            <a:endParaRPr lang="en-US" dirty="0"/>
          </a:p>
        </p:txBody>
      </p:sp>
      <p:sp>
        <p:nvSpPr>
          <p:cNvPr id="46" name="TextBox 45"/>
          <p:cNvSpPr txBox="1"/>
          <p:nvPr/>
        </p:nvSpPr>
        <p:spPr>
          <a:xfrm>
            <a:off x="3252809" y="2881266"/>
            <a:ext cx="1285150" cy="307777"/>
          </a:xfrm>
          <a:prstGeom prst="rect">
            <a:avLst/>
          </a:prstGeom>
          <a:noFill/>
        </p:spPr>
        <p:txBody>
          <a:bodyPr wrap="square" rtlCol="0">
            <a:spAutoFit/>
          </a:bodyPr>
          <a:lstStyle/>
          <a:p>
            <a:r>
              <a:rPr lang="en-US" sz="1400" dirty="0" smtClean="0"/>
              <a:t>Potential fees</a:t>
            </a:r>
            <a:endParaRPr lang="en-US" sz="1400" dirty="0"/>
          </a:p>
        </p:txBody>
      </p:sp>
      <p:sp>
        <p:nvSpPr>
          <p:cNvPr id="50" name="TextBox 49"/>
          <p:cNvSpPr txBox="1"/>
          <p:nvPr/>
        </p:nvSpPr>
        <p:spPr>
          <a:xfrm>
            <a:off x="4303945" y="4501110"/>
            <a:ext cx="998722" cy="307777"/>
          </a:xfrm>
          <a:prstGeom prst="rect">
            <a:avLst/>
          </a:prstGeom>
          <a:noFill/>
        </p:spPr>
        <p:txBody>
          <a:bodyPr wrap="square" rtlCol="0">
            <a:spAutoFit/>
          </a:bodyPr>
          <a:lstStyle/>
          <a:p>
            <a:r>
              <a:rPr lang="en-US" sz="1400" dirty="0" smtClean="0"/>
              <a:t>Plan + ads</a:t>
            </a:r>
            <a:endParaRPr lang="en-US" sz="1400" dirty="0"/>
          </a:p>
        </p:txBody>
      </p:sp>
      <p:sp>
        <p:nvSpPr>
          <p:cNvPr id="29" name="Oval 28"/>
          <p:cNvSpPr/>
          <p:nvPr/>
        </p:nvSpPr>
        <p:spPr>
          <a:xfrm>
            <a:off x="2360845" y="5414022"/>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Driver</a:t>
            </a:r>
            <a:endParaRPr lang="en-US" dirty="0"/>
          </a:p>
        </p:txBody>
      </p:sp>
      <p:sp>
        <p:nvSpPr>
          <p:cNvPr id="49" name="TextBox 48"/>
          <p:cNvSpPr txBox="1"/>
          <p:nvPr/>
        </p:nvSpPr>
        <p:spPr>
          <a:xfrm>
            <a:off x="3884845" y="5441822"/>
            <a:ext cx="764707" cy="307777"/>
          </a:xfrm>
          <a:prstGeom prst="rect">
            <a:avLst/>
          </a:prstGeom>
          <a:noFill/>
        </p:spPr>
        <p:txBody>
          <a:bodyPr wrap="square" rtlCol="0">
            <a:spAutoFit/>
          </a:bodyPr>
          <a:lstStyle/>
          <a:p>
            <a:r>
              <a:rPr lang="en-US" sz="1400" dirty="0" smtClean="0"/>
              <a:t>ride</a:t>
            </a:r>
            <a:endParaRPr lang="en-US" sz="1400" dirty="0"/>
          </a:p>
        </p:txBody>
      </p:sp>
      <p:sp>
        <p:nvSpPr>
          <p:cNvPr id="66" name="TextBox 65"/>
          <p:cNvSpPr txBox="1"/>
          <p:nvPr/>
        </p:nvSpPr>
        <p:spPr>
          <a:xfrm>
            <a:off x="4155605" y="6174533"/>
            <a:ext cx="764707" cy="307777"/>
          </a:xfrm>
          <a:prstGeom prst="rect">
            <a:avLst/>
          </a:prstGeom>
          <a:noFill/>
        </p:spPr>
        <p:txBody>
          <a:bodyPr wrap="square" rtlCol="0">
            <a:spAutoFit/>
          </a:bodyPr>
          <a:lstStyle/>
          <a:p>
            <a:r>
              <a:rPr lang="en-US" sz="1400" dirty="0" smtClean="0"/>
              <a:t>tip</a:t>
            </a:r>
            <a:endParaRPr lang="en-US" sz="1400" dirty="0"/>
          </a:p>
        </p:txBody>
      </p:sp>
      <p:cxnSp>
        <p:nvCxnSpPr>
          <p:cNvPr id="77" name="Straight Arrow Connector 76"/>
          <p:cNvCxnSpPr/>
          <p:nvPr/>
        </p:nvCxnSpPr>
        <p:spPr>
          <a:xfrm rot="5400000">
            <a:off x="1925870" y="1932635"/>
            <a:ext cx="86995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414609" y="1687425"/>
            <a:ext cx="838200" cy="523220"/>
          </a:xfrm>
          <a:prstGeom prst="rect">
            <a:avLst/>
          </a:prstGeom>
          <a:noFill/>
        </p:spPr>
        <p:txBody>
          <a:bodyPr wrap="square" rtlCol="0">
            <a:spAutoFit/>
          </a:bodyPr>
          <a:lstStyle/>
          <a:p>
            <a:r>
              <a:rPr lang="en-US" sz="1400" dirty="0" smtClean="0"/>
              <a:t>Free Spaces?</a:t>
            </a:r>
            <a:endParaRPr lang="en-US" sz="1400" dirty="0"/>
          </a:p>
        </p:txBody>
      </p:sp>
      <p:cxnSp>
        <p:nvCxnSpPr>
          <p:cNvPr id="42" name="Straight Arrow Connector 41"/>
          <p:cNvCxnSpPr>
            <a:endCxn id="29" idx="0"/>
          </p:cNvCxnSpPr>
          <p:nvPr/>
        </p:nvCxnSpPr>
        <p:spPr>
          <a:xfrm rot="10800000" flipV="1">
            <a:off x="3122846" y="3380820"/>
            <a:ext cx="2121315" cy="20332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5221051" y="3051822"/>
            <a:ext cx="1066800"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en-US" dirty="0" smtClean="0"/>
              <a:t>Route Matcher</a:t>
            </a:r>
          </a:p>
        </p:txBody>
      </p:sp>
      <p:cxnSp>
        <p:nvCxnSpPr>
          <p:cNvPr id="31" name="Straight Arrow Connector 30"/>
          <p:cNvCxnSpPr>
            <a:endCxn id="29" idx="2"/>
          </p:cNvCxnSpPr>
          <p:nvPr/>
        </p:nvCxnSpPr>
        <p:spPr>
          <a:xfrm>
            <a:off x="1295400" y="5749599"/>
            <a:ext cx="1065445" cy="1216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1103546" y="5892564"/>
            <a:ext cx="838200" cy="523220"/>
          </a:xfrm>
          <a:prstGeom prst="rect">
            <a:avLst/>
          </a:prstGeom>
          <a:noFill/>
        </p:spPr>
        <p:txBody>
          <a:bodyPr wrap="square" rtlCol="0">
            <a:spAutoFit/>
          </a:bodyPr>
          <a:lstStyle/>
          <a:p>
            <a:r>
              <a:rPr lang="en-US" sz="1400" dirty="0" smtClean="0"/>
              <a:t>HOV access</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Arrow Connector 34"/>
          <p:cNvCxnSpPr/>
          <p:nvPr/>
        </p:nvCxnSpPr>
        <p:spPr>
          <a:xfrm>
            <a:off x="3618146" y="5718822"/>
            <a:ext cx="95114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4761144" y="1751956"/>
            <a:ext cx="2057400" cy="2290466"/>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err="1" smtClean="0"/>
              <a:t>NuRide</a:t>
            </a:r>
            <a:endParaRPr lang="en-US" dirty="0"/>
          </a:p>
        </p:txBody>
      </p:sp>
      <p:cxnSp>
        <p:nvCxnSpPr>
          <p:cNvPr id="41" name="Straight Arrow Connector 40"/>
          <p:cNvCxnSpPr/>
          <p:nvPr/>
        </p:nvCxnSpPr>
        <p:spPr>
          <a:xfrm>
            <a:off x="3122845" y="2670722"/>
            <a:ext cx="1983907" cy="1588"/>
          </a:xfrm>
          <a:prstGeom prst="straightConnector1">
            <a:avLst/>
          </a:prstGeom>
          <a:ln w="5715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5" name="Rectangle 4"/>
          <p:cNvSpPr/>
          <p:nvPr/>
        </p:nvSpPr>
        <p:spPr>
          <a:xfrm>
            <a:off x="5221051" y="2062811"/>
            <a:ext cx="1066800"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en-US" dirty="0" smtClean="0"/>
              <a:t>Ads on site</a:t>
            </a:r>
            <a:endParaRPr lang="en-US" dirty="0"/>
          </a:p>
        </p:txBody>
      </p:sp>
      <p:sp>
        <p:nvSpPr>
          <p:cNvPr id="7" name="Rectangle 6"/>
          <p:cNvSpPr/>
          <p:nvPr/>
        </p:nvSpPr>
        <p:spPr>
          <a:xfrm>
            <a:off x="1941746" y="2437656"/>
            <a:ext cx="1295400" cy="11430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Merchant</a:t>
            </a:r>
          </a:p>
        </p:txBody>
      </p:sp>
      <p:sp>
        <p:nvSpPr>
          <p:cNvPr id="13" name="Oval 12"/>
          <p:cNvSpPr/>
          <p:nvPr/>
        </p:nvSpPr>
        <p:spPr>
          <a:xfrm>
            <a:off x="4569290" y="5414022"/>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Rider</a:t>
            </a:r>
            <a:endParaRPr lang="en-US" dirty="0"/>
          </a:p>
        </p:txBody>
      </p:sp>
      <p:cxnSp>
        <p:nvCxnSpPr>
          <p:cNvPr id="39" name="Straight Arrow Connector 38"/>
          <p:cNvCxnSpPr>
            <a:stCxn id="30" idx="2"/>
          </p:cNvCxnSpPr>
          <p:nvPr/>
        </p:nvCxnSpPr>
        <p:spPr>
          <a:xfrm rot="5400000">
            <a:off x="4692802" y="4380175"/>
            <a:ext cx="1475602" cy="6476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3426290" y="2364533"/>
            <a:ext cx="1143000" cy="307777"/>
          </a:xfrm>
          <a:prstGeom prst="rect">
            <a:avLst/>
          </a:prstGeom>
          <a:noFill/>
        </p:spPr>
        <p:txBody>
          <a:bodyPr wrap="square" rtlCol="0">
            <a:spAutoFit/>
          </a:bodyPr>
          <a:lstStyle/>
          <a:p>
            <a:r>
              <a:rPr lang="en-US" sz="1400" dirty="0" smtClean="0"/>
              <a:t>+ads</a:t>
            </a:r>
            <a:endParaRPr lang="en-US" sz="1400" dirty="0"/>
          </a:p>
        </p:txBody>
      </p:sp>
      <p:sp>
        <p:nvSpPr>
          <p:cNvPr id="28" name="Title 27"/>
          <p:cNvSpPr>
            <a:spLocks noGrp="1"/>
          </p:cNvSpPr>
          <p:nvPr>
            <p:ph type="title"/>
          </p:nvPr>
        </p:nvSpPr>
        <p:spPr>
          <a:xfrm>
            <a:off x="588815" y="274638"/>
            <a:ext cx="8229600" cy="1143000"/>
          </a:xfrm>
        </p:spPr>
        <p:txBody>
          <a:bodyPr/>
          <a:lstStyle/>
          <a:p>
            <a:r>
              <a:rPr lang="en-US" dirty="0" err="1" smtClean="0"/>
              <a:t>NuRide</a:t>
            </a:r>
            <a:r>
              <a:rPr lang="en-US" dirty="0" smtClean="0"/>
              <a:t> Value Flow</a:t>
            </a:r>
            <a:endParaRPr lang="en-US" dirty="0"/>
          </a:p>
        </p:txBody>
      </p:sp>
      <p:sp>
        <p:nvSpPr>
          <p:cNvPr id="50" name="TextBox 49"/>
          <p:cNvSpPr txBox="1"/>
          <p:nvPr/>
        </p:nvSpPr>
        <p:spPr>
          <a:xfrm>
            <a:off x="4420951" y="4501109"/>
            <a:ext cx="998722" cy="523220"/>
          </a:xfrm>
          <a:prstGeom prst="rect">
            <a:avLst/>
          </a:prstGeom>
          <a:noFill/>
        </p:spPr>
        <p:txBody>
          <a:bodyPr wrap="square" rtlCol="0">
            <a:spAutoFit/>
          </a:bodyPr>
          <a:lstStyle/>
          <a:p>
            <a:r>
              <a:rPr lang="en-US" sz="1400" dirty="0" err="1" smtClean="0"/>
              <a:t>Plans+ads+coupons</a:t>
            </a:r>
            <a:endParaRPr lang="en-US" sz="1400" dirty="0"/>
          </a:p>
        </p:txBody>
      </p:sp>
      <p:sp>
        <p:nvSpPr>
          <p:cNvPr id="29" name="Oval 28"/>
          <p:cNvSpPr/>
          <p:nvPr/>
        </p:nvSpPr>
        <p:spPr>
          <a:xfrm>
            <a:off x="2360845" y="5414022"/>
            <a:ext cx="15240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Driver</a:t>
            </a:r>
            <a:endParaRPr lang="en-US" dirty="0"/>
          </a:p>
        </p:txBody>
      </p:sp>
      <p:sp>
        <p:nvSpPr>
          <p:cNvPr id="49" name="TextBox 48"/>
          <p:cNvSpPr txBox="1"/>
          <p:nvPr/>
        </p:nvSpPr>
        <p:spPr>
          <a:xfrm>
            <a:off x="3884845" y="5441822"/>
            <a:ext cx="764707" cy="307777"/>
          </a:xfrm>
          <a:prstGeom prst="rect">
            <a:avLst/>
          </a:prstGeom>
          <a:noFill/>
        </p:spPr>
        <p:txBody>
          <a:bodyPr wrap="square" rtlCol="0">
            <a:spAutoFit/>
          </a:bodyPr>
          <a:lstStyle/>
          <a:p>
            <a:r>
              <a:rPr lang="en-US" sz="1400" dirty="0" smtClean="0"/>
              <a:t>ride</a:t>
            </a:r>
            <a:endParaRPr lang="en-US" sz="1400" dirty="0"/>
          </a:p>
        </p:txBody>
      </p:sp>
      <p:cxnSp>
        <p:nvCxnSpPr>
          <p:cNvPr id="42" name="Straight Arrow Connector 41"/>
          <p:cNvCxnSpPr>
            <a:endCxn id="29" idx="7"/>
          </p:cNvCxnSpPr>
          <p:nvPr/>
        </p:nvCxnSpPr>
        <p:spPr>
          <a:xfrm rot="5400000">
            <a:off x="3521483" y="3470798"/>
            <a:ext cx="2217313" cy="19369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5221051" y="3051822"/>
            <a:ext cx="1066800"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t" anchorCtr="0"/>
          <a:lstStyle/>
          <a:p>
            <a:pPr algn="ctr"/>
            <a:r>
              <a:rPr lang="en-US" dirty="0" smtClean="0"/>
              <a:t>Matcher</a:t>
            </a:r>
          </a:p>
        </p:txBody>
      </p:sp>
      <p:cxnSp>
        <p:nvCxnSpPr>
          <p:cNvPr id="33" name="Straight Arrow Connector 32"/>
          <p:cNvCxnSpPr/>
          <p:nvPr/>
        </p:nvCxnSpPr>
        <p:spPr>
          <a:xfrm rot="10800000" flipV="1">
            <a:off x="3237146" y="3051822"/>
            <a:ext cx="1523998" cy="2787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426290" y="3272879"/>
            <a:ext cx="1173606" cy="523220"/>
          </a:xfrm>
          <a:prstGeom prst="rect">
            <a:avLst/>
          </a:prstGeom>
          <a:noFill/>
        </p:spPr>
        <p:txBody>
          <a:bodyPr wrap="square" rtlCol="0">
            <a:spAutoFit/>
          </a:bodyPr>
          <a:lstStyle/>
          <a:p>
            <a:r>
              <a:rPr lang="en-US" sz="1400" dirty="0" smtClean="0"/>
              <a:t>Coupon distribution</a:t>
            </a:r>
            <a:endParaRPr lang="en-US" sz="1400" dirty="0"/>
          </a:p>
        </p:txBody>
      </p:sp>
      <p:sp>
        <p:nvSpPr>
          <p:cNvPr id="36" name="Rectangle 35"/>
          <p:cNvSpPr/>
          <p:nvPr/>
        </p:nvSpPr>
        <p:spPr>
          <a:xfrm>
            <a:off x="2133600" y="5024329"/>
            <a:ext cx="4303944" cy="145798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Arrow Connector 39"/>
          <p:cNvCxnSpPr/>
          <p:nvPr/>
        </p:nvCxnSpPr>
        <p:spPr>
          <a:xfrm rot="5400000" flipH="1" flipV="1">
            <a:off x="1639009" y="4302494"/>
            <a:ext cx="1443673" cy="1"/>
          </a:xfrm>
          <a:prstGeom prst="straightConnector1">
            <a:avLst/>
          </a:prstGeom>
          <a:ln w="762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rot="5400000">
            <a:off x="2173764" y="4302492"/>
            <a:ext cx="1443673"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896395" y="4193332"/>
            <a:ext cx="1143000" cy="307777"/>
          </a:xfrm>
          <a:prstGeom prst="rect">
            <a:avLst/>
          </a:prstGeom>
          <a:noFill/>
        </p:spPr>
        <p:txBody>
          <a:bodyPr wrap="square" rtlCol="0">
            <a:spAutoFit/>
          </a:bodyPr>
          <a:lstStyle/>
          <a:p>
            <a:r>
              <a:rPr lang="en-US" sz="1400" dirty="0" smtClean="0"/>
              <a:t>Goods</a:t>
            </a:r>
            <a:endParaRPr lang="en-US" sz="1400" dirty="0"/>
          </a:p>
        </p:txBody>
      </p:sp>
      <p:sp>
        <p:nvSpPr>
          <p:cNvPr id="53" name="TextBox 52"/>
          <p:cNvSpPr txBox="1"/>
          <p:nvPr/>
        </p:nvSpPr>
        <p:spPr>
          <a:xfrm>
            <a:off x="1370246" y="4042422"/>
            <a:ext cx="1143000" cy="307777"/>
          </a:xfrm>
          <a:prstGeom prst="rect">
            <a:avLst/>
          </a:prstGeom>
          <a:noFill/>
        </p:spPr>
        <p:txBody>
          <a:bodyPr wrap="square" rtlCol="0">
            <a:spAutoFit/>
          </a:bodyPr>
          <a:lstStyle/>
          <a:p>
            <a:r>
              <a:rPr lang="en-US" sz="1400" dirty="0" smtClean="0"/>
              <a:t>+coupons</a:t>
            </a:r>
            <a:endParaRPr lang="en-US" sz="1400" dirty="0"/>
          </a:p>
        </p:txBody>
      </p:sp>
      <p:sp>
        <p:nvSpPr>
          <p:cNvPr id="54" name="Rectangle 53"/>
          <p:cNvSpPr/>
          <p:nvPr/>
        </p:nvSpPr>
        <p:spPr>
          <a:xfrm>
            <a:off x="7523015" y="1751956"/>
            <a:ext cx="1295400" cy="1143000"/>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Employers or City</a:t>
            </a:r>
          </a:p>
        </p:txBody>
      </p:sp>
      <p:cxnSp>
        <p:nvCxnSpPr>
          <p:cNvPr id="56" name="Straight Arrow Connector 55"/>
          <p:cNvCxnSpPr/>
          <p:nvPr/>
        </p:nvCxnSpPr>
        <p:spPr>
          <a:xfrm rot="10800000">
            <a:off x="6818545" y="2062811"/>
            <a:ext cx="704471" cy="1588"/>
          </a:xfrm>
          <a:prstGeom prst="straightConnector1">
            <a:avLst/>
          </a:prstGeom>
          <a:ln w="762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rot="5400000" flipH="1" flipV="1">
            <a:off x="7240589" y="3432822"/>
            <a:ext cx="106521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7773989" y="3069011"/>
            <a:ext cx="1173606" cy="523220"/>
          </a:xfrm>
          <a:prstGeom prst="rect">
            <a:avLst/>
          </a:prstGeom>
          <a:noFill/>
        </p:spPr>
        <p:txBody>
          <a:bodyPr wrap="square" rtlCol="0">
            <a:spAutoFit/>
          </a:bodyPr>
          <a:lstStyle/>
          <a:p>
            <a:r>
              <a:rPr lang="en-US" sz="1400" dirty="0" smtClean="0"/>
              <a:t>Reduced congestion</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Flow</a:t>
            </a:r>
            <a:endParaRPr lang="en-US" dirty="0"/>
          </a:p>
        </p:txBody>
      </p:sp>
      <p:sp>
        <p:nvSpPr>
          <p:cNvPr id="4" name="TextBox 3"/>
          <p:cNvSpPr txBox="1"/>
          <p:nvPr/>
        </p:nvSpPr>
        <p:spPr>
          <a:xfrm>
            <a:off x="2895600" y="2253734"/>
            <a:ext cx="1066800" cy="369332"/>
          </a:xfrm>
          <a:prstGeom prst="rect">
            <a:avLst/>
          </a:prstGeom>
          <a:noFill/>
          <a:ln>
            <a:solidFill>
              <a:schemeClr val="tx1"/>
            </a:solidFill>
          </a:ln>
        </p:spPr>
        <p:txBody>
          <a:bodyPr wrap="square" rtlCol="0">
            <a:spAutoFit/>
          </a:bodyPr>
          <a:lstStyle/>
          <a:p>
            <a:r>
              <a:rPr lang="en-US" dirty="0" smtClean="0"/>
              <a:t>Goat</a:t>
            </a:r>
            <a:endParaRPr lang="en-US" dirty="0"/>
          </a:p>
        </p:txBody>
      </p:sp>
      <p:sp>
        <p:nvSpPr>
          <p:cNvPr id="5" name="TextBox 4"/>
          <p:cNvSpPr txBox="1"/>
          <p:nvPr/>
        </p:nvSpPr>
        <p:spPr>
          <a:xfrm>
            <a:off x="5257800" y="3091934"/>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cxnSp>
        <p:nvCxnSpPr>
          <p:cNvPr id="37" name="Straight Arrow Connector 36"/>
          <p:cNvCxnSpPr>
            <a:stCxn id="4" idx="3"/>
          </p:cNvCxnSpPr>
          <p:nvPr/>
        </p:nvCxnSpPr>
        <p:spPr>
          <a:xfrm>
            <a:off x="3962400" y="2438400"/>
            <a:ext cx="1295400" cy="838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rot="1920921">
            <a:off x="4191000" y="2438399"/>
            <a:ext cx="1066800" cy="369332"/>
          </a:xfrm>
          <a:prstGeom prst="rect">
            <a:avLst/>
          </a:prstGeom>
          <a:noFill/>
          <a:ln>
            <a:noFill/>
          </a:ln>
        </p:spPr>
        <p:txBody>
          <a:bodyPr wrap="square" rtlCol="0">
            <a:spAutoFit/>
          </a:bodyPr>
          <a:lstStyle/>
          <a:p>
            <a:r>
              <a:rPr lang="en-US" dirty="0" smtClean="0"/>
              <a:t>Fertilizer</a:t>
            </a:r>
            <a:endParaRPr lang="en-US" dirty="0"/>
          </a:p>
        </p:txBody>
      </p:sp>
      <p:sp>
        <p:nvSpPr>
          <p:cNvPr id="39" name="TextBox 38"/>
          <p:cNvSpPr txBox="1"/>
          <p:nvPr/>
        </p:nvSpPr>
        <p:spPr>
          <a:xfrm>
            <a:off x="2362200" y="4267200"/>
            <a:ext cx="4953000" cy="1200328"/>
          </a:xfrm>
          <a:prstGeom prst="rect">
            <a:avLst/>
          </a:prstGeom>
          <a:noFill/>
        </p:spPr>
        <p:txBody>
          <a:bodyPr wrap="square" rtlCol="0">
            <a:spAutoFit/>
          </a:bodyPr>
          <a:lstStyle/>
          <a:p>
            <a:r>
              <a:rPr lang="en-US" sz="2400" dirty="0" smtClean="0"/>
              <a:t>Value flows naturally “downhill” when the giver values the thing less than the receiver.</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Arrow Connector 18"/>
          <p:cNvCxnSpPr/>
          <p:nvPr/>
        </p:nvCxnSpPr>
        <p:spPr>
          <a:xfrm rot="16200000" flipH="1">
            <a:off x="3480627" y="4109513"/>
            <a:ext cx="776147" cy="661627"/>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rot="5400000">
            <a:off x="5303024" y="2459449"/>
            <a:ext cx="1611868" cy="174835"/>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904114" y="3364466"/>
            <a:ext cx="1295400" cy="701935"/>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smtClean="0"/>
              <a:t>Employer</a:t>
            </a:r>
          </a:p>
        </p:txBody>
      </p:sp>
      <p:sp>
        <p:nvSpPr>
          <p:cNvPr id="28" name="Title 27"/>
          <p:cNvSpPr>
            <a:spLocks noGrp="1"/>
          </p:cNvSpPr>
          <p:nvPr>
            <p:ph type="title"/>
          </p:nvPr>
        </p:nvSpPr>
        <p:spPr>
          <a:xfrm>
            <a:off x="702824" y="597932"/>
            <a:ext cx="8229600" cy="1143000"/>
          </a:xfrm>
        </p:spPr>
        <p:txBody>
          <a:bodyPr>
            <a:normAutofit/>
          </a:bodyPr>
          <a:lstStyle/>
          <a:p>
            <a:r>
              <a:rPr lang="en-US" sz="4000" dirty="0" smtClean="0"/>
              <a:t>Telecommuting</a:t>
            </a:r>
            <a:endParaRPr lang="en-US" sz="4000" dirty="0"/>
          </a:p>
        </p:txBody>
      </p:sp>
      <p:sp>
        <p:nvSpPr>
          <p:cNvPr id="29" name="Oval 28"/>
          <p:cNvSpPr/>
          <p:nvPr/>
        </p:nvSpPr>
        <p:spPr>
          <a:xfrm>
            <a:off x="5129576" y="3445135"/>
            <a:ext cx="1564807"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Employee</a:t>
            </a:r>
            <a:endParaRPr lang="en-US" dirty="0"/>
          </a:p>
        </p:txBody>
      </p:sp>
      <p:cxnSp>
        <p:nvCxnSpPr>
          <p:cNvPr id="77" name="Straight Arrow Connector 76"/>
          <p:cNvCxnSpPr/>
          <p:nvPr/>
        </p:nvCxnSpPr>
        <p:spPr>
          <a:xfrm rot="5400000">
            <a:off x="2888238" y="2859445"/>
            <a:ext cx="86995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3376977" y="2226032"/>
            <a:ext cx="838200" cy="954107"/>
          </a:xfrm>
          <a:prstGeom prst="rect">
            <a:avLst/>
          </a:prstGeom>
          <a:noFill/>
        </p:spPr>
        <p:txBody>
          <a:bodyPr wrap="square" rtlCol="0">
            <a:spAutoFit/>
          </a:bodyPr>
          <a:lstStyle/>
          <a:p>
            <a:r>
              <a:rPr lang="en-US" sz="1400" dirty="0" smtClean="0"/>
              <a:t>Free Spaces in Lots &amp; Offices?</a:t>
            </a:r>
            <a:endParaRPr lang="en-US" sz="1400" dirty="0"/>
          </a:p>
        </p:txBody>
      </p:sp>
      <p:sp>
        <p:nvSpPr>
          <p:cNvPr id="37" name="TextBox 36"/>
          <p:cNvSpPr txBox="1"/>
          <p:nvPr/>
        </p:nvSpPr>
        <p:spPr>
          <a:xfrm>
            <a:off x="5540166" y="1371600"/>
            <a:ext cx="2308434" cy="369332"/>
          </a:xfrm>
          <a:prstGeom prst="rect">
            <a:avLst/>
          </a:prstGeom>
          <a:noFill/>
        </p:spPr>
        <p:txBody>
          <a:bodyPr wrap="square" rtlCol="0">
            <a:spAutoFit/>
          </a:bodyPr>
          <a:lstStyle/>
          <a:p>
            <a:r>
              <a:rPr lang="en-US" dirty="0" smtClean="0"/>
              <a:t>Lower commuting cost</a:t>
            </a:r>
            <a:endParaRPr lang="en-US" dirty="0"/>
          </a:p>
        </p:txBody>
      </p:sp>
      <p:sp>
        <p:nvSpPr>
          <p:cNvPr id="18" name="Rectangle 17"/>
          <p:cNvSpPr/>
          <p:nvPr/>
        </p:nvSpPr>
        <p:spPr>
          <a:xfrm>
            <a:off x="3979423" y="4904601"/>
            <a:ext cx="1295400" cy="701935"/>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algn="ctr"/>
            <a:r>
              <a:rPr lang="en-US" dirty="0" err="1" smtClean="0"/>
              <a:t>Webex</a:t>
            </a:r>
            <a:r>
              <a:rPr lang="en-US" dirty="0" smtClean="0"/>
              <a:t> (e.g.)</a:t>
            </a:r>
          </a:p>
        </p:txBody>
      </p:sp>
      <p:cxnSp>
        <p:nvCxnSpPr>
          <p:cNvPr id="22" name="Straight Arrow Connector 21"/>
          <p:cNvCxnSpPr/>
          <p:nvPr/>
        </p:nvCxnSpPr>
        <p:spPr>
          <a:xfrm rot="16200000" flipV="1">
            <a:off x="3937069" y="4328846"/>
            <a:ext cx="838200" cy="3133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rot="5400000" flipH="1" flipV="1">
            <a:off x="4665224" y="4295002"/>
            <a:ext cx="762000" cy="4571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215177" y="4359535"/>
            <a:ext cx="2308434" cy="369332"/>
          </a:xfrm>
          <a:prstGeom prst="rect">
            <a:avLst/>
          </a:prstGeom>
          <a:noFill/>
        </p:spPr>
        <p:txBody>
          <a:bodyPr wrap="square" rtlCol="0">
            <a:spAutoFit/>
          </a:bodyPr>
          <a:lstStyle/>
          <a:p>
            <a:r>
              <a:rPr lang="en-US" dirty="0" smtClean="0"/>
              <a:t>Communication</a:t>
            </a:r>
            <a:endParaRPr lang="en-US" dirty="0"/>
          </a:p>
        </p:txBody>
      </p:sp>
      <p:cxnSp>
        <p:nvCxnSpPr>
          <p:cNvPr id="14" name="Straight Arrow Connector 13"/>
          <p:cNvCxnSpPr/>
          <p:nvPr/>
        </p:nvCxnSpPr>
        <p:spPr>
          <a:xfrm rot="16200000" flipH="1">
            <a:off x="1712755" y="2305335"/>
            <a:ext cx="1126770" cy="968165"/>
          </a:xfrm>
          <a:prstGeom prst="straightConnector1">
            <a:avLst/>
          </a:prstGeom>
          <a:ln w="127000">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37840" y="1833265"/>
            <a:ext cx="2308434" cy="369332"/>
          </a:xfrm>
          <a:prstGeom prst="rect">
            <a:avLst/>
          </a:prstGeom>
          <a:noFill/>
        </p:spPr>
        <p:txBody>
          <a:bodyPr wrap="square" rtlCol="0">
            <a:spAutoFit/>
          </a:bodyPr>
          <a:lstStyle/>
          <a:p>
            <a:r>
              <a:rPr lang="en-US" dirty="0" smtClean="0"/>
              <a:t>Lower travel subsidy</a:t>
            </a:r>
            <a:endParaRPr lang="en-US" dirty="0"/>
          </a:p>
        </p:txBody>
      </p:sp>
      <p:cxnSp>
        <p:nvCxnSpPr>
          <p:cNvPr id="20" name="Straight Arrow Connector 19"/>
          <p:cNvCxnSpPr>
            <a:stCxn id="29" idx="2"/>
            <a:endCxn id="7" idx="3"/>
          </p:cNvCxnSpPr>
          <p:nvPr/>
        </p:nvCxnSpPr>
        <p:spPr>
          <a:xfrm rot="10800000">
            <a:off x="4199514" y="3715435"/>
            <a:ext cx="930062" cy="1869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4303953" y="3364466"/>
            <a:ext cx="1027342" cy="369332"/>
          </a:xfrm>
          <a:prstGeom prst="rect">
            <a:avLst/>
          </a:prstGeom>
          <a:noFill/>
        </p:spPr>
        <p:txBody>
          <a:bodyPr wrap="square" rtlCol="0">
            <a:spAutoFit/>
          </a:bodyPr>
          <a:lstStyle/>
          <a:p>
            <a:r>
              <a:rPr lang="en-US" dirty="0" smtClean="0"/>
              <a:t>Loyalty?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Bands2Fans</a:t>
            </a:r>
            <a:endParaRPr lang="en-US" dirty="0"/>
          </a:p>
        </p:txBody>
      </p:sp>
      <p:sp>
        <p:nvSpPr>
          <p:cNvPr id="27" name="TextBox 26"/>
          <p:cNvSpPr txBox="1"/>
          <p:nvPr/>
        </p:nvSpPr>
        <p:spPr>
          <a:xfrm>
            <a:off x="1295400" y="2969567"/>
            <a:ext cx="1371600" cy="461665"/>
          </a:xfrm>
          <a:prstGeom prst="rect">
            <a:avLst/>
          </a:prstGeom>
          <a:noFill/>
          <a:ln>
            <a:solidFill>
              <a:schemeClr val="tx1"/>
            </a:solidFill>
          </a:ln>
        </p:spPr>
        <p:txBody>
          <a:bodyPr wrap="square" rtlCol="0">
            <a:spAutoFit/>
          </a:bodyPr>
          <a:lstStyle/>
          <a:p>
            <a:r>
              <a:rPr lang="en-US" sz="2400" dirty="0" smtClean="0"/>
              <a:t>Fan</a:t>
            </a:r>
            <a:endParaRPr lang="en-US" sz="2400" dirty="0"/>
          </a:p>
        </p:txBody>
      </p:sp>
      <p:cxnSp>
        <p:nvCxnSpPr>
          <p:cNvPr id="15" name="Straight Arrow Connector 14"/>
          <p:cNvCxnSpPr/>
          <p:nvPr/>
        </p:nvCxnSpPr>
        <p:spPr>
          <a:xfrm flipH="1">
            <a:off x="2667000" y="3275012"/>
            <a:ext cx="135255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4019551" y="2766428"/>
            <a:ext cx="1181100" cy="2308324"/>
          </a:xfrm>
          <a:prstGeom prst="rect">
            <a:avLst/>
          </a:prstGeom>
          <a:solidFill>
            <a:schemeClr val="bg1"/>
          </a:solidFill>
          <a:ln>
            <a:solidFill>
              <a:schemeClr val="tx1"/>
            </a:solidFill>
          </a:ln>
        </p:spPr>
        <p:txBody>
          <a:bodyPr wrap="square" rtlCol="0">
            <a:spAutoFit/>
          </a:bodyPr>
          <a:lstStyle/>
          <a:p>
            <a:endParaRPr lang="en-US" sz="2400" dirty="0" smtClean="0"/>
          </a:p>
          <a:p>
            <a:endParaRPr lang="en-US" sz="2400" dirty="0" smtClean="0"/>
          </a:p>
          <a:p>
            <a:r>
              <a:rPr lang="en-US" sz="2400" dirty="0" smtClean="0"/>
              <a:t>  </a:t>
            </a:r>
            <a:r>
              <a:rPr lang="en-US" sz="2400" dirty="0" smtClean="0"/>
              <a:t>Band</a:t>
            </a:r>
            <a:endParaRPr lang="en-US" sz="2400" dirty="0" smtClean="0"/>
          </a:p>
          <a:p>
            <a:endParaRPr lang="en-US" sz="2400" dirty="0" smtClean="0"/>
          </a:p>
          <a:p>
            <a:endParaRPr lang="en-US" sz="2400" dirty="0" smtClean="0"/>
          </a:p>
          <a:p>
            <a:endParaRPr lang="en-US" sz="2400" dirty="0"/>
          </a:p>
        </p:txBody>
      </p:sp>
      <p:sp>
        <p:nvSpPr>
          <p:cNvPr id="20" name="TextBox 19"/>
          <p:cNvSpPr txBox="1"/>
          <p:nvPr/>
        </p:nvSpPr>
        <p:spPr>
          <a:xfrm>
            <a:off x="2743200" y="2861846"/>
            <a:ext cx="1797316" cy="338554"/>
          </a:xfrm>
          <a:prstGeom prst="rect">
            <a:avLst/>
          </a:prstGeom>
          <a:noFill/>
          <a:ln>
            <a:noFill/>
          </a:ln>
        </p:spPr>
        <p:txBody>
          <a:bodyPr wrap="square" rtlCol="0">
            <a:spAutoFit/>
          </a:bodyPr>
          <a:lstStyle/>
          <a:p>
            <a:r>
              <a:rPr lang="en-US" sz="1600" smtClean="0"/>
              <a:t>Concert,CDs</a:t>
            </a:r>
            <a:r>
              <a:rPr lang="en-US" sz="1600" smtClean="0"/>
              <a:t>/</a:t>
            </a:r>
            <a:r>
              <a:rPr lang="en-US" sz="1600" dirty="0" smtClean="0"/>
              <a:t>$</a:t>
            </a:r>
            <a:endParaRPr lang="en-US" sz="1600" dirty="0"/>
          </a:p>
        </p:txBody>
      </p:sp>
    </p:spTree>
    <p:extLst>
      <p:ext uri="{BB962C8B-B14F-4D97-AF65-F5344CB8AC3E}">
        <p14:creationId xmlns:p14="http://schemas.microsoft.com/office/powerpoint/2010/main" val="713887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Exchange</a:t>
            </a:r>
            <a:endParaRPr lang="en-US" dirty="0"/>
          </a:p>
        </p:txBody>
      </p:sp>
      <p:sp>
        <p:nvSpPr>
          <p:cNvPr id="4" name="TextBox 3"/>
          <p:cNvSpPr txBox="1"/>
          <p:nvPr/>
        </p:nvSpPr>
        <p:spPr>
          <a:xfrm>
            <a:off x="2895600" y="2549410"/>
            <a:ext cx="1066800" cy="369332"/>
          </a:xfrm>
          <a:prstGeom prst="rect">
            <a:avLst/>
          </a:prstGeom>
          <a:noFill/>
          <a:ln>
            <a:solidFill>
              <a:schemeClr val="tx1"/>
            </a:solidFill>
          </a:ln>
        </p:spPr>
        <p:txBody>
          <a:bodyPr wrap="square" rtlCol="0">
            <a:spAutoFit/>
          </a:bodyPr>
          <a:lstStyle/>
          <a:p>
            <a:r>
              <a:rPr lang="en-US" dirty="0" smtClean="0"/>
              <a:t>Goat</a:t>
            </a:r>
            <a:endParaRPr lang="en-US" dirty="0"/>
          </a:p>
        </p:txBody>
      </p:sp>
      <p:sp>
        <p:nvSpPr>
          <p:cNvPr id="5" name="TextBox 4"/>
          <p:cNvSpPr txBox="1"/>
          <p:nvPr/>
        </p:nvSpPr>
        <p:spPr>
          <a:xfrm>
            <a:off x="5257800" y="3408306"/>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cxnSp>
        <p:nvCxnSpPr>
          <p:cNvPr id="37" name="Straight Arrow Connector 36"/>
          <p:cNvCxnSpPr>
            <a:stCxn id="4" idx="3"/>
          </p:cNvCxnSpPr>
          <p:nvPr/>
        </p:nvCxnSpPr>
        <p:spPr>
          <a:xfrm>
            <a:off x="3962400" y="2734076"/>
            <a:ext cx="1295400" cy="838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rot="1920921">
            <a:off x="3821224" y="3131306"/>
            <a:ext cx="1066800" cy="923330"/>
          </a:xfrm>
          <a:prstGeom prst="rect">
            <a:avLst/>
          </a:prstGeom>
          <a:noFill/>
          <a:ln>
            <a:noFill/>
          </a:ln>
        </p:spPr>
        <p:txBody>
          <a:bodyPr wrap="square" rtlCol="0">
            <a:spAutoFit/>
          </a:bodyPr>
          <a:lstStyle/>
          <a:p>
            <a:r>
              <a:rPr lang="en-US" dirty="0" smtClean="0"/>
              <a:t>Fertilizer, Milk,</a:t>
            </a:r>
          </a:p>
          <a:p>
            <a:r>
              <a:rPr lang="en-US" dirty="0" smtClean="0"/>
              <a:t>Meat</a:t>
            </a:r>
            <a:endParaRPr lang="en-US" dirty="0"/>
          </a:p>
        </p:txBody>
      </p:sp>
      <p:sp>
        <p:nvSpPr>
          <p:cNvPr id="8" name="Freeform 7"/>
          <p:cNvSpPr/>
          <p:nvPr/>
        </p:nvSpPr>
        <p:spPr>
          <a:xfrm>
            <a:off x="3961934" y="2608695"/>
            <a:ext cx="1549627" cy="790732"/>
          </a:xfrm>
          <a:custGeom>
            <a:avLst/>
            <a:gdLst>
              <a:gd name="connsiteX0" fmla="*/ 1549627 w 1549627"/>
              <a:gd name="connsiteY0" fmla="*/ 790732 h 790732"/>
              <a:gd name="connsiteX1" fmla="*/ 1222129 w 1549627"/>
              <a:gd name="connsiteY1" fmla="*/ 279552 h 790732"/>
              <a:gd name="connsiteX2" fmla="*/ 0 w 1549627"/>
              <a:gd name="connsiteY2" fmla="*/ 0 h 790732"/>
            </a:gdLst>
            <a:ahLst/>
            <a:cxnLst>
              <a:cxn ang="0">
                <a:pos x="connsiteX0" y="connsiteY0"/>
              </a:cxn>
              <a:cxn ang="0">
                <a:pos x="connsiteX1" y="connsiteY1"/>
              </a:cxn>
              <a:cxn ang="0">
                <a:pos x="connsiteX2" y="connsiteY2"/>
              </a:cxn>
            </a:cxnLst>
            <a:rect l="l" t="t" r="r" b="b"/>
            <a:pathLst>
              <a:path w="1549627" h="790732">
                <a:moveTo>
                  <a:pt x="1549627" y="790732"/>
                </a:moveTo>
                <a:cubicBezTo>
                  <a:pt x="1515013" y="601036"/>
                  <a:pt x="1480400" y="411341"/>
                  <a:pt x="1222129" y="279552"/>
                </a:cubicBezTo>
                <a:cubicBezTo>
                  <a:pt x="963858" y="147763"/>
                  <a:pt x="481929" y="73881"/>
                  <a:pt x="0" y="0"/>
                </a:cubicBezTo>
              </a:path>
            </a:pathLst>
          </a:custGeom>
          <a:ln>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9" name="TextBox 8"/>
          <p:cNvSpPr txBox="1"/>
          <p:nvPr/>
        </p:nvSpPr>
        <p:spPr>
          <a:xfrm rot="1217291">
            <a:off x="4560621" y="2087822"/>
            <a:ext cx="1180347" cy="646331"/>
          </a:xfrm>
          <a:prstGeom prst="rect">
            <a:avLst/>
          </a:prstGeom>
          <a:noFill/>
          <a:ln>
            <a:noFill/>
          </a:ln>
        </p:spPr>
        <p:txBody>
          <a:bodyPr wrap="square" rtlCol="0">
            <a:spAutoFit/>
          </a:bodyPr>
          <a:lstStyle/>
          <a:p>
            <a:r>
              <a:rPr lang="en-US" dirty="0" smtClean="0"/>
              <a:t>Food, Shelter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Barter Schemes</a:t>
            </a:r>
            <a:endParaRPr lang="en-US" dirty="0"/>
          </a:p>
        </p:txBody>
      </p:sp>
      <p:sp>
        <p:nvSpPr>
          <p:cNvPr id="4" name="TextBox 3"/>
          <p:cNvSpPr txBox="1"/>
          <p:nvPr/>
        </p:nvSpPr>
        <p:spPr>
          <a:xfrm>
            <a:off x="1524000" y="1981200"/>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sp>
        <p:nvSpPr>
          <p:cNvPr id="5" name="TextBox 4"/>
          <p:cNvSpPr txBox="1"/>
          <p:nvPr/>
        </p:nvSpPr>
        <p:spPr>
          <a:xfrm>
            <a:off x="3276600" y="1981200"/>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cxnSp>
        <p:nvCxnSpPr>
          <p:cNvPr id="7" name="Curved Connector 6"/>
          <p:cNvCxnSpPr/>
          <p:nvPr/>
        </p:nvCxnSpPr>
        <p:spPr>
          <a:xfrm>
            <a:off x="2590800" y="1981200"/>
            <a:ext cx="685800" cy="152400"/>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Curved Connector 11"/>
          <p:cNvCxnSpPr/>
          <p:nvPr/>
        </p:nvCxnSpPr>
        <p:spPr>
          <a:xfrm rot="10800000">
            <a:off x="2590800" y="2209800"/>
            <a:ext cx="685800" cy="140732"/>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743201" y="1718846"/>
            <a:ext cx="838201" cy="338554"/>
          </a:xfrm>
          <a:prstGeom prst="rect">
            <a:avLst/>
          </a:prstGeom>
          <a:noFill/>
        </p:spPr>
        <p:txBody>
          <a:bodyPr wrap="square" rtlCol="0">
            <a:spAutoFit/>
          </a:bodyPr>
          <a:lstStyle/>
          <a:p>
            <a:r>
              <a:rPr lang="en-US" sz="1600" dirty="0" smtClean="0"/>
              <a:t>Goat</a:t>
            </a:r>
            <a:endParaRPr lang="en-US" sz="1600" dirty="0"/>
          </a:p>
        </p:txBody>
      </p:sp>
      <p:sp>
        <p:nvSpPr>
          <p:cNvPr id="14" name="TextBox 13"/>
          <p:cNvSpPr txBox="1"/>
          <p:nvPr/>
        </p:nvSpPr>
        <p:spPr>
          <a:xfrm>
            <a:off x="2590799" y="2243554"/>
            <a:ext cx="838201" cy="338554"/>
          </a:xfrm>
          <a:prstGeom prst="rect">
            <a:avLst/>
          </a:prstGeom>
          <a:noFill/>
        </p:spPr>
        <p:txBody>
          <a:bodyPr wrap="square" rtlCol="0">
            <a:spAutoFit/>
          </a:bodyPr>
          <a:lstStyle/>
          <a:p>
            <a:r>
              <a:rPr lang="en-US" sz="1600" dirty="0" smtClean="0"/>
              <a:t>Labor</a:t>
            </a:r>
            <a:endParaRPr lang="en-US" sz="1600" dirty="0"/>
          </a:p>
        </p:txBody>
      </p:sp>
      <p:sp>
        <p:nvSpPr>
          <p:cNvPr id="15" name="TextBox 14"/>
          <p:cNvSpPr txBox="1"/>
          <p:nvPr/>
        </p:nvSpPr>
        <p:spPr>
          <a:xfrm>
            <a:off x="1524001" y="3124200"/>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sp>
        <p:nvSpPr>
          <p:cNvPr id="16" name="TextBox 15"/>
          <p:cNvSpPr txBox="1"/>
          <p:nvPr/>
        </p:nvSpPr>
        <p:spPr>
          <a:xfrm>
            <a:off x="3276601" y="3124200"/>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cxnSp>
        <p:nvCxnSpPr>
          <p:cNvPr id="17" name="Curved Connector 16"/>
          <p:cNvCxnSpPr/>
          <p:nvPr/>
        </p:nvCxnSpPr>
        <p:spPr>
          <a:xfrm>
            <a:off x="2590801" y="3124200"/>
            <a:ext cx="685800" cy="152400"/>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Curved Connector 17"/>
          <p:cNvCxnSpPr/>
          <p:nvPr/>
        </p:nvCxnSpPr>
        <p:spPr>
          <a:xfrm rot="10800000">
            <a:off x="2590801" y="3352800"/>
            <a:ext cx="685800" cy="140732"/>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743201" y="2895600"/>
            <a:ext cx="838201" cy="338554"/>
          </a:xfrm>
          <a:prstGeom prst="rect">
            <a:avLst/>
          </a:prstGeom>
          <a:noFill/>
        </p:spPr>
        <p:txBody>
          <a:bodyPr wrap="square" rtlCol="0">
            <a:spAutoFit/>
          </a:bodyPr>
          <a:lstStyle/>
          <a:p>
            <a:r>
              <a:rPr lang="en-US" sz="1600" dirty="0" smtClean="0"/>
              <a:t>Goat</a:t>
            </a:r>
            <a:endParaRPr lang="en-US" sz="1600" dirty="0"/>
          </a:p>
        </p:txBody>
      </p:sp>
      <p:sp>
        <p:nvSpPr>
          <p:cNvPr id="20" name="TextBox 19"/>
          <p:cNvSpPr txBox="1"/>
          <p:nvPr/>
        </p:nvSpPr>
        <p:spPr>
          <a:xfrm>
            <a:off x="2743200" y="3386554"/>
            <a:ext cx="457200" cy="338554"/>
          </a:xfrm>
          <a:prstGeom prst="rect">
            <a:avLst/>
          </a:prstGeom>
          <a:noFill/>
        </p:spPr>
        <p:txBody>
          <a:bodyPr wrap="square" rtlCol="0">
            <a:spAutoFit/>
          </a:bodyPr>
          <a:lstStyle/>
          <a:p>
            <a:r>
              <a:rPr lang="en-US" sz="1600" dirty="0" smtClean="0"/>
              <a:t>$</a:t>
            </a:r>
            <a:endParaRPr lang="en-US" sz="1600" dirty="0"/>
          </a:p>
        </p:txBody>
      </p:sp>
      <p:sp>
        <p:nvSpPr>
          <p:cNvPr id="21" name="TextBox 20"/>
          <p:cNvSpPr txBox="1"/>
          <p:nvPr/>
        </p:nvSpPr>
        <p:spPr>
          <a:xfrm>
            <a:off x="1524000" y="5799892"/>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sp>
        <p:nvSpPr>
          <p:cNvPr id="22" name="TextBox 21"/>
          <p:cNvSpPr txBox="1"/>
          <p:nvPr/>
        </p:nvSpPr>
        <p:spPr>
          <a:xfrm>
            <a:off x="3276600" y="5799892"/>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cxnSp>
        <p:nvCxnSpPr>
          <p:cNvPr id="23" name="Curved Connector 22"/>
          <p:cNvCxnSpPr/>
          <p:nvPr/>
        </p:nvCxnSpPr>
        <p:spPr>
          <a:xfrm>
            <a:off x="2590800" y="5799892"/>
            <a:ext cx="685800" cy="152400"/>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Curved Connector 23"/>
          <p:cNvCxnSpPr/>
          <p:nvPr/>
        </p:nvCxnSpPr>
        <p:spPr>
          <a:xfrm rot="10800000">
            <a:off x="2590800" y="6028492"/>
            <a:ext cx="685800" cy="140732"/>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743200" y="5571292"/>
            <a:ext cx="838201" cy="338554"/>
          </a:xfrm>
          <a:prstGeom prst="rect">
            <a:avLst/>
          </a:prstGeom>
          <a:noFill/>
        </p:spPr>
        <p:txBody>
          <a:bodyPr wrap="square" rtlCol="0">
            <a:spAutoFit/>
          </a:bodyPr>
          <a:lstStyle/>
          <a:p>
            <a:r>
              <a:rPr lang="en-US" sz="1600" dirty="0" smtClean="0"/>
              <a:t>$ now</a:t>
            </a:r>
            <a:endParaRPr lang="en-US" sz="1600" dirty="0"/>
          </a:p>
        </p:txBody>
      </p:sp>
      <p:sp>
        <p:nvSpPr>
          <p:cNvPr id="26" name="TextBox 25"/>
          <p:cNvSpPr txBox="1"/>
          <p:nvPr/>
        </p:nvSpPr>
        <p:spPr>
          <a:xfrm>
            <a:off x="2743198" y="6062246"/>
            <a:ext cx="1447801" cy="338554"/>
          </a:xfrm>
          <a:prstGeom prst="rect">
            <a:avLst/>
          </a:prstGeom>
          <a:noFill/>
        </p:spPr>
        <p:txBody>
          <a:bodyPr wrap="square" rtlCol="0">
            <a:spAutoFit/>
          </a:bodyPr>
          <a:lstStyle/>
          <a:p>
            <a:r>
              <a:rPr lang="en-US" sz="1600" dirty="0" smtClean="0"/>
              <a:t>$ later</a:t>
            </a:r>
            <a:endParaRPr lang="en-US" sz="1600" dirty="0"/>
          </a:p>
        </p:txBody>
      </p:sp>
      <p:sp>
        <p:nvSpPr>
          <p:cNvPr id="45" name="TextBox 44"/>
          <p:cNvSpPr txBox="1"/>
          <p:nvPr/>
        </p:nvSpPr>
        <p:spPr>
          <a:xfrm>
            <a:off x="5105400" y="1981200"/>
            <a:ext cx="3581400" cy="369332"/>
          </a:xfrm>
          <a:prstGeom prst="rect">
            <a:avLst/>
          </a:prstGeom>
          <a:noFill/>
        </p:spPr>
        <p:txBody>
          <a:bodyPr wrap="square" rtlCol="0">
            <a:spAutoFit/>
          </a:bodyPr>
          <a:lstStyle/>
          <a:p>
            <a:r>
              <a:rPr lang="en-US" dirty="0" smtClean="0"/>
              <a:t>Fundamentally everything is barter.</a:t>
            </a:r>
            <a:endParaRPr lang="en-US" dirty="0"/>
          </a:p>
        </p:txBody>
      </p:sp>
      <p:sp>
        <p:nvSpPr>
          <p:cNvPr id="46" name="TextBox 45"/>
          <p:cNvSpPr txBox="1"/>
          <p:nvPr/>
        </p:nvSpPr>
        <p:spPr>
          <a:xfrm>
            <a:off x="5257800" y="5692914"/>
            <a:ext cx="2819399" cy="369332"/>
          </a:xfrm>
          <a:prstGeom prst="rect">
            <a:avLst/>
          </a:prstGeom>
          <a:noFill/>
        </p:spPr>
        <p:txBody>
          <a:bodyPr wrap="square" rtlCol="0">
            <a:spAutoFit/>
          </a:bodyPr>
          <a:lstStyle/>
          <a:p>
            <a:r>
              <a:rPr lang="en-US" dirty="0" smtClean="0"/>
              <a:t>Loans.</a:t>
            </a:r>
            <a:endParaRPr lang="en-US" dirty="0"/>
          </a:p>
        </p:txBody>
      </p:sp>
      <p:sp>
        <p:nvSpPr>
          <p:cNvPr id="47" name="TextBox 46"/>
          <p:cNvSpPr txBox="1"/>
          <p:nvPr/>
        </p:nvSpPr>
        <p:spPr>
          <a:xfrm>
            <a:off x="5105400" y="3049488"/>
            <a:ext cx="3352799" cy="646331"/>
          </a:xfrm>
          <a:prstGeom prst="rect">
            <a:avLst/>
          </a:prstGeom>
          <a:noFill/>
        </p:spPr>
        <p:txBody>
          <a:bodyPr wrap="square" rtlCol="0">
            <a:spAutoFit/>
          </a:bodyPr>
          <a:lstStyle/>
          <a:p>
            <a:r>
              <a:rPr lang="en-US" dirty="0" smtClean="0"/>
              <a:t>Money was invented to make barter easier.</a:t>
            </a:r>
            <a:endParaRPr lang="en-US" dirty="0"/>
          </a:p>
        </p:txBody>
      </p:sp>
      <p:sp>
        <p:nvSpPr>
          <p:cNvPr id="36" name="TextBox 35"/>
          <p:cNvSpPr txBox="1"/>
          <p:nvPr/>
        </p:nvSpPr>
        <p:spPr>
          <a:xfrm>
            <a:off x="1524000" y="4341912"/>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sp>
        <p:nvSpPr>
          <p:cNvPr id="37" name="TextBox 36"/>
          <p:cNvSpPr txBox="1"/>
          <p:nvPr/>
        </p:nvSpPr>
        <p:spPr>
          <a:xfrm>
            <a:off x="3581400" y="4341912"/>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cxnSp>
        <p:nvCxnSpPr>
          <p:cNvPr id="38" name="Curved Connector 37"/>
          <p:cNvCxnSpPr/>
          <p:nvPr/>
        </p:nvCxnSpPr>
        <p:spPr>
          <a:xfrm>
            <a:off x="2590799" y="4494312"/>
            <a:ext cx="990601" cy="152400"/>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2743200" y="4113312"/>
            <a:ext cx="838201" cy="338554"/>
          </a:xfrm>
          <a:prstGeom prst="rect">
            <a:avLst/>
          </a:prstGeom>
          <a:noFill/>
        </p:spPr>
        <p:txBody>
          <a:bodyPr wrap="square" rtlCol="0">
            <a:spAutoFit/>
          </a:bodyPr>
          <a:lstStyle/>
          <a:p>
            <a:r>
              <a:rPr lang="en-US" sz="1600" dirty="0" smtClean="0"/>
              <a:t>Goat/$</a:t>
            </a:r>
            <a:endParaRPr lang="en-US" sz="1600" dirty="0"/>
          </a:p>
        </p:txBody>
      </p:sp>
      <p:sp>
        <p:nvSpPr>
          <p:cNvPr id="51" name="TextBox 50"/>
          <p:cNvSpPr txBox="1"/>
          <p:nvPr/>
        </p:nvSpPr>
        <p:spPr>
          <a:xfrm>
            <a:off x="5105399" y="4267200"/>
            <a:ext cx="3352799" cy="369332"/>
          </a:xfrm>
          <a:prstGeom prst="rect">
            <a:avLst/>
          </a:prstGeom>
          <a:noFill/>
        </p:spPr>
        <p:txBody>
          <a:bodyPr wrap="square" rtlCol="0">
            <a:spAutoFit/>
          </a:bodyPr>
          <a:lstStyle/>
          <a:p>
            <a:r>
              <a:rPr lang="en-US" dirty="0" smtClean="0"/>
              <a:t>Abbreviation to reduce arrows.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Chains</a:t>
            </a:r>
            <a:endParaRPr lang="en-US" dirty="0"/>
          </a:p>
        </p:txBody>
      </p:sp>
      <p:sp>
        <p:nvSpPr>
          <p:cNvPr id="4" name="TextBox 3"/>
          <p:cNvSpPr txBox="1"/>
          <p:nvPr/>
        </p:nvSpPr>
        <p:spPr>
          <a:xfrm>
            <a:off x="2260790" y="3343675"/>
            <a:ext cx="1066800" cy="369332"/>
          </a:xfrm>
          <a:prstGeom prst="rect">
            <a:avLst/>
          </a:prstGeom>
          <a:noFill/>
          <a:ln>
            <a:solidFill>
              <a:schemeClr val="tx1"/>
            </a:solidFill>
          </a:ln>
        </p:spPr>
        <p:txBody>
          <a:bodyPr wrap="square" rtlCol="0">
            <a:spAutoFit/>
          </a:bodyPr>
          <a:lstStyle/>
          <a:p>
            <a:r>
              <a:rPr lang="en-US" dirty="0" smtClean="0"/>
              <a:t>Carnegie</a:t>
            </a:r>
            <a:endParaRPr lang="en-US" dirty="0"/>
          </a:p>
        </p:txBody>
      </p:sp>
      <p:sp>
        <p:nvSpPr>
          <p:cNvPr id="5" name="TextBox 4"/>
          <p:cNvSpPr txBox="1"/>
          <p:nvPr/>
        </p:nvSpPr>
        <p:spPr>
          <a:xfrm>
            <a:off x="5816410" y="3345263"/>
            <a:ext cx="1066800" cy="369332"/>
          </a:xfrm>
          <a:prstGeom prst="rect">
            <a:avLst/>
          </a:prstGeom>
          <a:noFill/>
          <a:ln>
            <a:solidFill>
              <a:schemeClr val="tx1"/>
            </a:solidFill>
          </a:ln>
        </p:spPr>
        <p:txBody>
          <a:bodyPr wrap="square" rtlCol="0">
            <a:spAutoFit/>
          </a:bodyPr>
          <a:lstStyle/>
          <a:p>
            <a:r>
              <a:rPr lang="en-US" dirty="0" smtClean="0"/>
              <a:t>Dealer</a:t>
            </a:r>
            <a:endParaRPr lang="en-US" dirty="0"/>
          </a:p>
        </p:txBody>
      </p:sp>
      <p:cxnSp>
        <p:nvCxnSpPr>
          <p:cNvPr id="37" name="Straight Arrow Connector 36"/>
          <p:cNvCxnSpPr>
            <a:stCxn id="4" idx="3"/>
          </p:cNvCxnSpPr>
          <p:nvPr/>
        </p:nvCxnSpPr>
        <p:spPr>
          <a:xfrm>
            <a:off x="3327590" y="3528341"/>
            <a:ext cx="71101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33400" y="3896086"/>
            <a:ext cx="1066800" cy="369332"/>
          </a:xfrm>
          <a:prstGeom prst="rect">
            <a:avLst/>
          </a:prstGeom>
          <a:noFill/>
          <a:ln>
            <a:solidFill>
              <a:schemeClr val="tx1"/>
            </a:solidFill>
          </a:ln>
        </p:spPr>
        <p:txBody>
          <a:bodyPr wrap="square" rtlCol="0">
            <a:spAutoFit/>
          </a:bodyPr>
          <a:lstStyle/>
          <a:p>
            <a:r>
              <a:rPr lang="en-US" dirty="0" smtClean="0"/>
              <a:t>Wasabi</a:t>
            </a:r>
            <a:endParaRPr lang="en-US" dirty="0"/>
          </a:p>
        </p:txBody>
      </p:sp>
      <p:sp>
        <p:nvSpPr>
          <p:cNvPr id="13" name="TextBox 12"/>
          <p:cNvSpPr txBox="1"/>
          <p:nvPr/>
        </p:nvSpPr>
        <p:spPr>
          <a:xfrm>
            <a:off x="457200" y="2847374"/>
            <a:ext cx="1066800" cy="369332"/>
          </a:xfrm>
          <a:prstGeom prst="rect">
            <a:avLst/>
          </a:prstGeom>
          <a:noFill/>
          <a:ln>
            <a:solidFill>
              <a:schemeClr val="tx1"/>
            </a:solidFill>
          </a:ln>
        </p:spPr>
        <p:txBody>
          <a:bodyPr wrap="square" rtlCol="0">
            <a:spAutoFit/>
          </a:bodyPr>
          <a:lstStyle/>
          <a:p>
            <a:r>
              <a:rPr lang="en-US" dirty="0" smtClean="0"/>
              <a:t>Frick</a:t>
            </a:r>
            <a:endParaRPr lang="en-US" dirty="0"/>
          </a:p>
        </p:txBody>
      </p:sp>
      <p:sp>
        <p:nvSpPr>
          <p:cNvPr id="14" name="TextBox 13"/>
          <p:cNvSpPr txBox="1"/>
          <p:nvPr/>
        </p:nvSpPr>
        <p:spPr>
          <a:xfrm>
            <a:off x="4038600" y="3345263"/>
            <a:ext cx="1066800" cy="369332"/>
          </a:xfrm>
          <a:prstGeom prst="rect">
            <a:avLst/>
          </a:prstGeom>
          <a:noFill/>
          <a:ln>
            <a:solidFill>
              <a:schemeClr val="tx1"/>
            </a:solidFill>
          </a:ln>
        </p:spPr>
        <p:txBody>
          <a:bodyPr wrap="square" rtlCol="0">
            <a:spAutoFit/>
          </a:bodyPr>
          <a:lstStyle/>
          <a:p>
            <a:r>
              <a:rPr lang="en-US" dirty="0" smtClean="0"/>
              <a:t>Ford</a:t>
            </a:r>
            <a:endParaRPr lang="en-US" dirty="0"/>
          </a:p>
        </p:txBody>
      </p:sp>
      <p:sp>
        <p:nvSpPr>
          <p:cNvPr id="15" name="TextBox 14"/>
          <p:cNvSpPr txBox="1"/>
          <p:nvPr/>
        </p:nvSpPr>
        <p:spPr>
          <a:xfrm>
            <a:off x="7911910" y="3339817"/>
            <a:ext cx="1066800" cy="369332"/>
          </a:xfrm>
          <a:prstGeom prst="rect">
            <a:avLst/>
          </a:prstGeom>
          <a:noFill/>
          <a:ln>
            <a:solidFill>
              <a:schemeClr val="tx1"/>
            </a:solidFill>
          </a:ln>
        </p:spPr>
        <p:txBody>
          <a:bodyPr wrap="square" rtlCol="0">
            <a:spAutoFit/>
          </a:bodyPr>
          <a:lstStyle/>
          <a:p>
            <a:r>
              <a:rPr lang="en-US" dirty="0" smtClean="0"/>
              <a:t>Driver</a:t>
            </a:r>
            <a:endParaRPr lang="en-US" dirty="0"/>
          </a:p>
        </p:txBody>
      </p:sp>
      <p:cxnSp>
        <p:nvCxnSpPr>
          <p:cNvPr id="17" name="Straight Arrow Connector 16"/>
          <p:cNvCxnSpPr/>
          <p:nvPr/>
        </p:nvCxnSpPr>
        <p:spPr>
          <a:xfrm flipV="1">
            <a:off x="1600200" y="3711420"/>
            <a:ext cx="660590" cy="4017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13" idx="3"/>
            <a:endCxn id="4" idx="1"/>
          </p:cNvCxnSpPr>
          <p:nvPr/>
        </p:nvCxnSpPr>
        <p:spPr>
          <a:xfrm>
            <a:off x="1524000" y="3032040"/>
            <a:ext cx="736790" cy="4963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105400" y="3526753"/>
            <a:ext cx="71101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6883210" y="3525165"/>
            <a:ext cx="1028700" cy="47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rot="1951162">
            <a:off x="1615841" y="2933581"/>
            <a:ext cx="1066800" cy="307777"/>
          </a:xfrm>
          <a:prstGeom prst="rect">
            <a:avLst/>
          </a:prstGeom>
          <a:noFill/>
          <a:ln>
            <a:noFill/>
          </a:ln>
        </p:spPr>
        <p:txBody>
          <a:bodyPr wrap="square" rtlCol="0">
            <a:spAutoFit/>
          </a:bodyPr>
          <a:lstStyle/>
          <a:p>
            <a:r>
              <a:rPr lang="en-US" sz="1400" dirty="0" smtClean="0"/>
              <a:t>Coal/$</a:t>
            </a:r>
          </a:p>
          <a:p>
            <a:endParaRPr lang="en-US" sz="1400" dirty="0"/>
          </a:p>
        </p:txBody>
      </p:sp>
      <p:sp>
        <p:nvSpPr>
          <p:cNvPr id="28" name="TextBox 27"/>
          <p:cNvSpPr txBox="1"/>
          <p:nvPr/>
        </p:nvSpPr>
        <p:spPr>
          <a:xfrm rot="19764945">
            <a:off x="1727389" y="3959322"/>
            <a:ext cx="1066800" cy="307777"/>
          </a:xfrm>
          <a:prstGeom prst="rect">
            <a:avLst/>
          </a:prstGeom>
          <a:noFill/>
          <a:ln>
            <a:noFill/>
          </a:ln>
        </p:spPr>
        <p:txBody>
          <a:bodyPr wrap="square" rtlCol="0">
            <a:spAutoFit/>
          </a:bodyPr>
          <a:lstStyle/>
          <a:p>
            <a:r>
              <a:rPr lang="en-US" sz="1400" dirty="0" smtClean="0"/>
              <a:t>Iron Ore /$</a:t>
            </a:r>
            <a:endParaRPr lang="en-US" sz="1400" dirty="0"/>
          </a:p>
        </p:txBody>
      </p:sp>
      <p:sp>
        <p:nvSpPr>
          <p:cNvPr id="29" name="TextBox 28"/>
          <p:cNvSpPr txBox="1"/>
          <p:nvPr/>
        </p:nvSpPr>
        <p:spPr>
          <a:xfrm>
            <a:off x="3327590" y="3032040"/>
            <a:ext cx="1066800" cy="307777"/>
          </a:xfrm>
          <a:prstGeom prst="rect">
            <a:avLst/>
          </a:prstGeom>
          <a:noFill/>
          <a:ln>
            <a:noFill/>
          </a:ln>
        </p:spPr>
        <p:txBody>
          <a:bodyPr wrap="square" rtlCol="0">
            <a:spAutoFit/>
          </a:bodyPr>
          <a:lstStyle/>
          <a:p>
            <a:r>
              <a:rPr lang="en-US" sz="1400" dirty="0" smtClean="0"/>
              <a:t>Steel/$</a:t>
            </a:r>
          </a:p>
          <a:p>
            <a:endParaRPr lang="en-US" sz="1400" dirty="0"/>
          </a:p>
        </p:txBody>
      </p:sp>
      <p:sp>
        <p:nvSpPr>
          <p:cNvPr id="30" name="TextBox 29"/>
          <p:cNvSpPr txBox="1"/>
          <p:nvPr/>
        </p:nvSpPr>
        <p:spPr>
          <a:xfrm>
            <a:off x="5283010" y="3032040"/>
            <a:ext cx="1066800" cy="307777"/>
          </a:xfrm>
          <a:prstGeom prst="rect">
            <a:avLst/>
          </a:prstGeom>
          <a:noFill/>
          <a:ln>
            <a:noFill/>
          </a:ln>
        </p:spPr>
        <p:txBody>
          <a:bodyPr wrap="square" rtlCol="0">
            <a:spAutoFit/>
          </a:bodyPr>
          <a:lstStyle/>
          <a:p>
            <a:r>
              <a:rPr lang="en-US" sz="1400" dirty="0" smtClean="0"/>
              <a:t>Car/$</a:t>
            </a:r>
          </a:p>
          <a:p>
            <a:endParaRPr lang="en-US" sz="1400" dirty="0"/>
          </a:p>
        </p:txBody>
      </p:sp>
      <p:sp>
        <p:nvSpPr>
          <p:cNvPr id="31" name="TextBox 30"/>
          <p:cNvSpPr txBox="1"/>
          <p:nvPr/>
        </p:nvSpPr>
        <p:spPr>
          <a:xfrm>
            <a:off x="6883210" y="3032040"/>
            <a:ext cx="1346390" cy="307777"/>
          </a:xfrm>
          <a:prstGeom prst="rect">
            <a:avLst/>
          </a:prstGeom>
          <a:noFill/>
          <a:ln>
            <a:noFill/>
          </a:ln>
        </p:spPr>
        <p:txBody>
          <a:bodyPr wrap="square" rtlCol="0">
            <a:spAutoFit/>
          </a:bodyPr>
          <a:lstStyle/>
          <a:p>
            <a:r>
              <a:rPr lang="en-US" sz="1400" dirty="0" smtClean="0"/>
              <a:t>Car + Service/$</a:t>
            </a:r>
          </a:p>
          <a:p>
            <a:endParaRPr lang="en-US" sz="1400" dirty="0"/>
          </a:p>
        </p:txBody>
      </p:sp>
      <p:sp>
        <p:nvSpPr>
          <p:cNvPr id="33" name="Right Brace 32"/>
          <p:cNvSpPr/>
          <p:nvPr/>
        </p:nvSpPr>
        <p:spPr>
          <a:xfrm rot="16200000">
            <a:off x="2095501" y="844551"/>
            <a:ext cx="762002" cy="3124200"/>
          </a:xfrm>
          <a:prstGeom prst="rightBrace">
            <a:avLst/>
          </a:prstGeom>
          <a:ln>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34" name="Right Brace 33"/>
          <p:cNvSpPr/>
          <p:nvPr/>
        </p:nvSpPr>
        <p:spPr>
          <a:xfrm rot="16200000">
            <a:off x="6502209" y="904273"/>
            <a:ext cx="762002" cy="3124200"/>
          </a:xfrm>
          <a:prstGeom prst="rightBrace">
            <a:avLst/>
          </a:prstGeom>
          <a:ln>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35" name="TextBox 34"/>
          <p:cNvSpPr txBox="1"/>
          <p:nvPr/>
        </p:nvSpPr>
        <p:spPr>
          <a:xfrm>
            <a:off x="1616744" y="1563984"/>
            <a:ext cx="1879790" cy="461665"/>
          </a:xfrm>
          <a:prstGeom prst="rect">
            <a:avLst/>
          </a:prstGeom>
          <a:noFill/>
          <a:ln>
            <a:noFill/>
          </a:ln>
        </p:spPr>
        <p:txBody>
          <a:bodyPr wrap="square" rtlCol="0">
            <a:spAutoFit/>
          </a:bodyPr>
          <a:lstStyle/>
          <a:p>
            <a:r>
              <a:rPr lang="en-US" sz="2400" dirty="0" smtClean="0"/>
              <a:t>Supply Chain</a:t>
            </a:r>
            <a:endParaRPr lang="en-US" sz="2400" dirty="0"/>
          </a:p>
        </p:txBody>
      </p:sp>
      <p:sp>
        <p:nvSpPr>
          <p:cNvPr id="39" name="TextBox 38"/>
          <p:cNvSpPr txBox="1"/>
          <p:nvPr/>
        </p:nvSpPr>
        <p:spPr>
          <a:xfrm>
            <a:off x="6349810" y="1571526"/>
            <a:ext cx="1879790" cy="461665"/>
          </a:xfrm>
          <a:prstGeom prst="rect">
            <a:avLst/>
          </a:prstGeom>
          <a:noFill/>
          <a:ln>
            <a:noFill/>
          </a:ln>
        </p:spPr>
        <p:txBody>
          <a:bodyPr wrap="square" rtlCol="0">
            <a:spAutoFit/>
          </a:bodyPr>
          <a:lstStyle/>
          <a:p>
            <a:r>
              <a:rPr lang="en-US" sz="2400" dirty="0" smtClean="0"/>
              <a:t>Value Chain</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Mediation</a:t>
            </a:r>
            <a:endParaRPr lang="en-US" dirty="0"/>
          </a:p>
        </p:txBody>
      </p:sp>
      <p:sp>
        <p:nvSpPr>
          <p:cNvPr id="27" name="TextBox 26"/>
          <p:cNvSpPr txBox="1"/>
          <p:nvPr/>
        </p:nvSpPr>
        <p:spPr>
          <a:xfrm>
            <a:off x="2362201" y="2329934"/>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sp>
        <p:nvSpPr>
          <p:cNvPr id="28" name="TextBox 27"/>
          <p:cNvSpPr txBox="1"/>
          <p:nvPr/>
        </p:nvSpPr>
        <p:spPr>
          <a:xfrm>
            <a:off x="5867402" y="2362200"/>
            <a:ext cx="1066800" cy="369332"/>
          </a:xfrm>
          <a:prstGeom prst="rect">
            <a:avLst/>
          </a:prstGeom>
          <a:noFill/>
          <a:ln>
            <a:solidFill>
              <a:schemeClr val="tx1"/>
            </a:solidFill>
          </a:ln>
        </p:spPr>
        <p:txBody>
          <a:bodyPr wrap="square" rtlCol="0">
            <a:spAutoFit/>
          </a:bodyPr>
          <a:lstStyle/>
          <a:p>
            <a:r>
              <a:rPr lang="en-US" dirty="0" smtClean="0"/>
              <a:t>Farmer</a:t>
            </a:r>
            <a:endParaRPr lang="en-US" dirty="0"/>
          </a:p>
        </p:txBody>
      </p:sp>
      <p:cxnSp>
        <p:nvCxnSpPr>
          <p:cNvPr id="41" name="Curved Connector 40"/>
          <p:cNvCxnSpPr/>
          <p:nvPr/>
        </p:nvCxnSpPr>
        <p:spPr>
          <a:xfrm>
            <a:off x="3429002" y="2362200"/>
            <a:ext cx="2438399" cy="109954"/>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 name="Curved Connector 41"/>
          <p:cNvCxnSpPr/>
          <p:nvPr/>
        </p:nvCxnSpPr>
        <p:spPr>
          <a:xfrm rot="10800000">
            <a:off x="3389784" y="2590800"/>
            <a:ext cx="2438399" cy="108466"/>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3581400" y="1991380"/>
            <a:ext cx="838201" cy="338554"/>
          </a:xfrm>
          <a:prstGeom prst="rect">
            <a:avLst/>
          </a:prstGeom>
          <a:noFill/>
        </p:spPr>
        <p:txBody>
          <a:bodyPr wrap="square" rtlCol="0">
            <a:spAutoFit/>
          </a:bodyPr>
          <a:lstStyle/>
          <a:p>
            <a:r>
              <a:rPr lang="en-US" sz="1600" dirty="0" smtClean="0"/>
              <a:t>$ now</a:t>
            </a:r>
            <a:endParaRPr lang="en-US" sz="1600" dirty="0"/>
          </a:p>
        </p:txBody>
      </p:sp>
      <p:sp>
        <p:nvSpPr>
          <p:cNvPr id="48" name="TextBox 47"/>
          <p:cNvSpPr txBox="1"/>
          <p:nvPr/>
        </p:nvSpPr>
        <p:spPr>
          <a:xfrm>
            <a:off x="2514602" y="3581400"/>
            <a:ext cx="4419600" cy="1569660"/>
          </a:xfrm>
          <a:prstGeom prst="rect">
            <a:avLst/>
          </a:prstGeom>
          <a:noFill/>
        </p:spPr>
        <p:txBody>
          <a:bodyPr wrap="square" rtlCol="0">
            <a:spAutoFit/>
          </a:bodyPr>
          <a:lstStyle/>
          <a:p>
            <a:r>
              <a:rPr lang="en-US" sz="2400" dirty="0" smtClean="0"/>
              <a:t>What value does a bank provide?</a:t>
            </a:r>
          </a:p>
          <a:p>
            <a:pPr marL="168275" indent="-168275">
              <a:buFont typeface="Arial"/>
              <a:buChar char="•"/>
            </a:pPr>
            <a:r>
              <a:rPr lang="en-US" dirty="0" smtClean="0"/>
              <a:t>Aggregation: Many farmers on each side </a:t>
            </a:r>
          </a:p>
          <a:p>
            <a:pPr marL="168275" indent="-168275">
              <a:buFont typeface="Arial"/>
              <a:buChar char="•"/>
            </a:pPr>
            <a:r>
              <a:rPr lang="en-US" dirty="0" smtClean="0"/>
              <a:t>Timing</a:t>
            </a:r>
          </a:p>
          <a:p>
            <a:pPr marL="168275" indent="-168275">
              <a:buFont typeface="Arial"/>
              <a:buChar char="•"/>
            </a:pPr>
            <a:r>
              <a:rPr lang="en-US" dirty="0" smtClean="0"/>
              <a:t>Information</a:t>
            </a:r>
          </a:p>
          <a:p>
            <a:pPr marL="168275" indent="-168275">
              <a:buFont typeface="Arial"/>
              <a:buChar char="•"/>
            </a:pPr>
            <a:r>
              <a:rPr lang="en-US" dirty="0" smtClean="0"/>
              <a:t>Makes a market </a:t>
            </a:r>
            <a:endParaRPr lang="en-US" dirty="0"/>
          </a:p>
        </p:txBody>
      </p:sp>
      <p:sp>
        <p:nvSpPr>
          <p:cNvPr id="40" name="TextBox 39"/>
          <p:cNvSpPr txBox="1"/>
          <p:nvPr/>
        </p:nvSpPr>
        <p:spPr>
          <a:xfrm>
            <a:off x="4305300" y="2329935"/>
            <a:ext cx="723900" cy="369332"/>
          </a:xfrm>
          <a:prstGeom prst="rect">
            <a:avLst/>
          </a:prstGeom>
          <a:solidFill>
            <a:srgbClr val="FFFFFF"/>
          </a:solidFill>
          <a:ln>
            <a:solidFill>
              <a:schemeClr val="tx1"/>
            </a:solidFill>
          </a:ln>
        </p:spPr>
        <p:txBody>
          <a:bodyPr wrap="square" rtlCol="0">
            <a:spAutoFit/>
          </a:bodyPr>
          <a:lstStyle/>
          <a:p>
            <a:r>
              <a:rPr lang="en-US" dirty="0" smtClean="0"/>
              <a:t>Bank</a:t>
            </a:r>
            <a:endParaRPr lang="en-US" dirty="0"/>
          </a:p>
        </p:txBody>
      </p:sp>
      <p:sp>
        <p:nvSpPr>
          <p:cNvPr id="39" name="TextBox 38"/>
          <p:cNvSpPr txBox="1"/>
          <p:nvPr/>
        </p:nvSpPr>
        <p:spPr>
          <a:xfrm>
            <a:off x="5062195" y="2731532"/>
            <a:ext cx="805206" cy="338554"/>
          </a:xfrm>
          <a:prstGeom prst="rect">
            <a:avLst/>
          </a:prstGeom>
          <a:noFill/>
        </p:spPr>
        <p:txBody>
          <a:bodyPr wrap="square" rtlCol="0">
            <a:spAutoFit/>
          </a:bodyPr>
          <a:lstStyle/>
          <a:p>
            <a:r>
              <a:rPr lang="en-US" sz="1600" dirty="0" smtClean="0"/>
              <a:t>$ later</a:t>
            </a:r>
            <a:endParaRPr lang="en-US" sz="1600" dirty="0"/>
          </a:p>
        </p:txBody>
      </p:sp>
      <p:sp>
        <p:nvSpPr>
          <p:cNvPr id="13" name="TextBox 12"/>
          <p:cNvSpPr txBox="1"/>
          <p:nvPr/>
        </p:nvSpPr>
        <p:spPr>
          <a:xfrm>
            <a:off x="5037726" y="2023646"/>
            <a:ext cx="838201" cy="338554"/>
          </a:xfrm>
          <a:prstGeom prst="rect">
            <a:avLst/>
          </a:prstGeom>
          <a:noFill/>
        </p:spPr>
        <p:txBody>
          <a:bodyPr wrap="square" rtlCol="0">
            <a:spAutoFit/>
          </a:bodyPr>
          <a:lstStyle/>
          <a:p>
            <a:r>
              <a:rPr lang="en-US" sz="1600" dirty="0" smtClean="0"/>
              <a:t>$ now</a:t>
            </a:r>
            <a:endParaRPr lang="en-US" sz="1600" dirty="0"/>
          </a:p>
        </p:txBody>
      </p:sp>
      <p:sp>
        <p:nvSpPr>
          <p:cNvPr id="14" name="TextBox 13"/>
          <p:cNvSpPr txBox="1"/>
          <p:nvPr/>
        </p:nvSpPr>
        <p:spPr>
          <a:xfrm>
            <a:off x="3429003" y="2731532"/>
            <a:ext cx="805206" cy="338554"/>
          </a:xfrm>
          <a:prstGeom prst="rect">
            <a:avLst/>
          </a:prstGeom>
          <a:noFill/>
        </p:spPr>
        <p:txBody>
          <a:bodyPr wrap="square" rtlCol="0">
            <a:spAutoFit/>
          </a:bodyPr>
          <a:lstStyle/>
          <a:p>
            <a:r>
              <a:rPr lang="en-US" sz="1600" dirty="0" smtClean="0"/>
              <a:t>$ later</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27" name="TextBox 26"/>
          <p:cNvSpPr txBox="1"/>
          <p:nvPr/>
        </p:nvSpPr>
        <p:spPr>
          <a:xfrm>
            <a:off x="2590800" y="2902058"/>
            <a:ext cx="1371600" cy="461665"/>
          </a:xfrm>
          <a:prstGeom prst="rect">
            <a:avLst/>
          </a:prstGeom>
          <a:noFill/>
          <a:ln>
            <a:solidFill>
              <a:schemeClr val="tx1"/>
            </a:solidFill>
          </a:ln>
        </p:spPr>
        <p:txBody>
          <a:bodyPr wrap="square" rtlCol="0">
            <a:spAutoFit/>
          </a:bodyPr>
          <a:lstStyle/>
          <a:p>
            <a:r>
              <a:rPr lang="en-US" sz="2400" dirty="0" smtClean="0"/>
              <a:t>Student</a:t>
            </a:r>
            <a:endParaRPr lang="en-US" sz="2400" dirty="0"/>
          </a:p>
        </p:txBody>
      </p:sp>
      <p:cxnSp>
        <p:nvCxnSpPr>
          <p:cNvPr id="15" name="Straight Arrow Connector 14"/>
          <p:cNvCxnSpPr/>
          <p:nvPr/>
        </p:nvCxnSpPr>
        <p:spPr>
          <a:xfrm flipH="1">
            <a:off x="3962400" y="3200400"/>
            <a:ext cx="135255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5314950" y="2938046"/>
            <a:ext cx="1314449" cy="461665"/>
          </a:xfrm>
          <a:prstGeom prst="rect">
            <a:avLst/>
          </a:prstGeom>
          <a:solidFill>
            <a:schemeClr val="bg1"/>
          </a:solidFill>
          <a:ln>
            <a:solidFill>
              <a:schemeClr val="tx1"/>
            </a:solidFill>
          </a:ln>
        </p:spPr>
        <p:txBody>
          <a:bodyPr wrap="square" rtlCol="0">
            <a:spAutoFit/>
          </a:bodyPr>
          <a:lstStyle/>
          <a:p>
            <a:r>
              <a:rPr lang="en-US" sz="2400" dirty="0" smtClean="0"/>
              <a:t>  School</a:t>
            </a:r>
          </a:p>
          <a:p>
            <a:endParaRPr lang="en-US" sz="2400" dirty="0"/>
          </a:p>
        </p:txBody>
      </p:sp>
      <p:sp>
        <p:nvSpPr>
          <p:cNvPr id="20" name="TextBox 19"/>
          <p:cNvSpPr txBox="1"/>
          <p:nvPr/>
        </p:nvSpPr>
        <p:spPr>
          <a:xfrm>
            <a:off x="4038600" y="2861846"/>
            <a:ext cx="1797316" cy="338554"/>
          </a:xfrm>
          <a:prstGeom prst="rect">
            <a:avLst/>
          </a:prstGeom>
          <a:noFill/>
          <a:ln>
            <a:noFill/>
          </a:ln>
        </p:spPr>
        <p:txBody>
          <a:bodyPr wrap="square" rtlCol="0">
            <a:spAutoFit/>
          </a:bodyPr>
          <a:lstStyle/>
          <a:p>
            <a:r>
              <a:rPr lang="en-US" sz="1600" dirty="0" smtClean="0"/>
              <a:t>Knowledge/$</a:t>
            </a:r>
            <a:endParaRPr lang="en-US" sz="1600" dirty="0"/>
          </a:p>
        </p:txBody>
      </p:sp>
      <p:sp>
        <p:nvSpPr>
          <p:cNvPr id="7" name="TextBox 6"/>
          <p:cNvSpPr txBox="1"/>
          <p:nvPr/>
        </p:nvSpPr>
        <p:spPr>
          <a:xfrm>
            <a:off x="1143000" y="4343400"/>
            <a:ext cx="5638800" cy="646331"/>
          </a:xfrm>
          <a:prstGeom prst="rect">
            <a:avLst/>
          </a:prstGeom>
          <a:noFill/>
        </p:spPr>
        <p:txBody>
          <a:bodyPr wrap="square" rtlCol="0">
            <a:spAutoFit/>
          </a:bodyPr>
          <a:lstStyle/>
          <a:p>
            <a:r>
              <a:rPr lang="en-US" i="1" dirty="0" smtClean="0"/>
              <a:t>To reduce arrow proliferation I say “A/B” to indicate a two-way flow where “B” goes backwards.</a:t>
            </a:r>
            <a:endParaRPr lang="en-US" i="1"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27" name="TextBox 26"/>
          <p:cNvSpPr txBox="1"/>
          <p:nvPr/>
        </p:nvSpPr>
        <p:spPr>
          <a:xfrm>
            <a:off x="1295400" y="2902058"/>
            <a:ext cx="1371600" cy="461665"/>
          </a:xfrm>
          <a:prstGeom prst="rect">
            <a:avLst/>
          </a:prstGeom>
          <a:noFill/>
          <a:ln>
            <a:solidFill>
              <a:schemeClr val="tx1"/>
            </a:solidFill>
          </a:ln>
        </p:spPr>
        <p:txBody>
          <a:bodyPr wrap="square" rtlCol="0">
            <a:spAutoFit/>
          </a:bodyPr>
          <a:lstStyle/>
          <a:p>
            <a:r>
              <a:rPr lang="en-US" sz="2400" dirty="0" smtClean="0"/>
              <a:t>Student</a:t>
            </a:r>
            <a:endParaRPr lang="en-US" sz="2400" dirty="0"/>
          </a:p>
        </p:txBody>
      </p:sp>
      <p:sp>
        <p:nvSpPr>
          <p:cNvPr id="28" name="TextBox 27"/>
          <p:cNvSpPr txBox="1"/>
          <p:nvPr/>
        </p:nvSpPr>
        <p:spPr>
          <a:xfrm>
            <a:off x="6769769" y="2902058"/>
            <a:ext cx="1740568" cy="461665"/>
          </a:xfrm>
          <a:prstGeom prst="rect">
            <a:avLst/>
          </a:prstGeom>
          <a:noFill/>
          <a:ln>
            <a:solidFill>
              <a:schemeClr val="tx1"/>
            </a:solidFill>
          </a:ln>
        </p:spPr>
        <p:txBody>
          <a:bodyPr wrap="square" rtlCol="0">
            <a:spAutoFit/>
          </a:bodyPr>
          <a:lstStyle/>
          <a:p>
            <a:r>
              <a:rPr lang="en-US" sz="2400" dirty="0" smtClean="0"/>
              <a:t>Microsoft</a:t>
            </a:r>
            <a:endParaRPr lang="en-US" sz="2400" dirty="0"/>
          </a:p>
        </p:txBody>
      </p:sp>
      <p:cxnSp>
        <p:nvCxnSpPr>
          <p:cNvPr id="15" name="Straight Arrow Connector 14"/>
          <p:cNvCxnSpPr/>
          <p:nvPr/>
        </p:nvCxnSpPr>
        <p:spPr>
          <a:xfrm flipH="1">
            <a:off x="2667000" y="3200400"/>
            <a:ext cx="135255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Freeform 15"/>
          <p:cNvSpPr/>
          <p:nvPr/>
        </p:nvSpPr>
        <p:spPr>
          <a:xfrm>
            <a:off x="2292490" y="2305635"/>
            <a:ext cx="4473151" cy="697548"/>
          </a:xfrm>
          <a:custGeom>
            <a:avLst/>
            <a:gdLst>
              <a:gd name="connsiteX0" fmla="*/ 0 w 4473151"/>
              <a:gd name="connsiteY0" fmla="*/ 585727 h 697548"/>
              <a:gd name="connsiteX1" fmla="*/ 2196637 w 4473151"/>
              <a:gd name="connsiteY1" fmla="*/ 18637 h 697548"/>
              <a:gd name="connsiteX2" fmla="*/ 4473151 w 4473151"/>
              <a:gd name="connsiteY2" fmla="*/ 697548 h 697548"/>
            </a:gdLst>
            <a:ahLst/>
            <a:cxnLst>
              <a:cxn ang="0">
                <a:pos x="connsiteX0" y="connsiteY0"/>
              </a:cxn>
              <a:cxn ang="0">
                <a:pos x="connsiteX1" y="connsiteY1"/>
              </a:cxn>
              <a:cxn ang="0">
                <a:pos x="connsiteX2" y="connsiteY2"/>
              </a:cxn>
            </a:cxnLst>
            <a:rect l="l" t="t" r="r" b="b"/>
            <a:pathLst>
              <a:path w="4473151" h="697548">
                <a:moveTo>
                  <a:pt x="0" y="585727"/>
                </a:moveTo>
                <a:cubicBezTo>
                  <a:pt x="725556" y="292863"/>
                  <a:pt x="1451112" y="0"/>
                  <a:pt x="2196637" y="18637"/>
                </a:cubicBezTo>
                <a:cubicBezTo>
                  <a:pt x="2942162" y="37274"/>
                  <a:pt x="3707656" y="367411"/>
                  <a:pt x="4473151" y="697548"/>
                </a:cubicBezTo>
              </a:path>
            </a:pathLst>
          </a:custGeom>
          <a:ln>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40" name="TextBox 39"/>
          <p:cNvSpPr txBox="1"/>
          <p:nvPr/>
        </p:nvSpPr>
        <p:spPr>
          <a:xfrm>
            <a:off x="4019551" y="2938046"/>
            <a:ext cx="1181100" cy="461665"/>
          </a:xfrm>
          <a:prstGeom prst="rect">
            <a:avLst/>
          </a:prstGeom>
          <a:solidFill>
            <a:schemeClr val="bg1"/>
          </a:solidFill>
          <a:ln>
            <a:solidFill>
              <a:schemeClr val="tx1"/>
            </a:solidFill>
          </a:ln>
        </p:spPr>
        <p:txBody>
          <a:bodyPr wrap="square" rtlCol="0">
            <a:spAutoFit/>
          </a:bodyPr>
          <a:lstStyle/>
          <a:p>
            <a:r>
              <a:rPr lang="en-US" sz="2400" dirty="0" smtClean="0"/>
              <a:t>  CMU</a:t>
            </a:r>
          </a:p>
          <a:p>
            <a:endParaRPr lang="en-US" sz="2400" dirty="0"/>
          </a:p>
        </p:txBody>
      </p:sp>
      <p:cxnSp>
        <p:nvCxnSpPr>
          <p:cNvPr id="18" name="Straight Arrow Connector 17"/>
          <p:cNvCxnSpPr/>
          <p:nvPr/>
        </p:nvCxnSpPr>
        <p:spPr>
          <a:xfrm>
            <a:off x="5200651" y="3275012"/>
            <a:ext cx="1564990" cy="1588"/>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rot="20424577">
            <a:off x="2443138" y="2136358"/>
            <a:ext cx="1797316" cy="338554"/>
          </a:xfrm>
          <a:prstGeom prst="rect">
            <a:avLst/>
          </a:prstGeom>
          <a:noFill/>
          <a:ln>
            <a:noFill/>
          </a:ln>
        </p:spPr>
        <p:txBody>
          <a:bodyPr wrap="square" rtlCol="0">
            <a:spAutoFit/>
          </a:bodyPr>
          <a:lstStyle/>
          <a:p>
            <a:r>
              <a:rPr lang="en-US" sz="1600" dirty="0" smtClean="0"/>
              <a:t>Work/</a:t>
            </a:r>
            <a:r>
              <a:rPr lang="en-US" sz="1600" dirty="0" smtClean="0"/>
              <a:t>$ (later)</a:t>
            </a:r>
            <a:endParaRPr lang="en-US" sz="1600" dirty="0"/>
          </a:p>
        </p:txBody>
      </p:sp>
      <p:sp>
        <p:nvSpPr>
          <p:cNvPr id="20" name="TextBox 19"/>
          <p:cNvSpPr txBox="1"/>
          <p:nvPr/>
        </p:nvSpPr>
        <p:spPr>
          <a:xfrm>
            <a:off x="2743200" y="2861846"/>
            <a:ext cx="1797316" cy="338554"/>
          </a:xfrm>
          <a:prstGeom prst="rect">
            <a:avLst/>
          </a:prstGeom>
          <a:noFill/>
          <a:ln>
            <a:noFill/>
          </a:ln>
        </p:spPr>
        <p:txBody>
          <a:bodyPr wrap="square" rtlCol="0">
            <a:spAutoFit/>
          </a:bodyPr>
          <a:lstStyle/>
          <a:p>
            <a:r>
              <a:rPr lang="en-US" sz="1600" dirty="0" smtClean="0"/>
              <a:t>Knowledge/$</a:t>
            </a:r>
            <a:endParaRPr lang="en-US" sz="1600" dirty="0"/>
          </a:p>
        </p:txBody>
      </p:sp>
      <p:sp>
        <p:nvSpPr>
          <p:cNvPr id="22" name="TextBox 21"/>
          <p:cNvSpPr txBox="1"/>
          <p:nvPr/>
        </p:nvSpPr>
        <p:spPr>
          <a:xfrm>
            <a:off x="5410200" y="2938046"/>
            <a:ext cx="1797316" cy="338554"/>
          </a:xfrm>
          <a:prstGeom prst="rect">
            <a:avLst/>
          </a:prstGeom>
          <a:noFill/>
          <a:ln>
            <a:noFill/>
          </a:ln>
        </p:spPr>
        <p:txBody>
          <a:bodyPr wrap="square" rtlCol="0">
            <a:spAutoFit/>
          </a:bodyPr>
          <a:lstStyle/>
          <a:p>
            <a:r>
              <a:rPr lang="en-US" sz="1600" dirty="0" smtClean="0"/>
              <a:t>Research/$</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with Goal Details</a:t>
            </a:r>
            <a:endParaRPr lang="en-US" dirty="0"/>
          </a:p>
        </p:txBody>
      </p:sp>
      <p:sp>
        <p:nvSpPr>
          <p:cNvPr id="27" name="TextBox 26"/>
          <p:cNvSpPr txBox="1"/>
          <p:nvPr/>
        </p:nvSpPr>
        <p:spPr>
          <a:xfrm>
            <a:off x="1295400" y="2902058"/>
            <a:ext cx="1371600" cy="461665"/>
          </a:xfrm>
          <a:prstGeom prst="rect">
            <a:avLst/>
          </a:prstGeom>
          <a:noFill/>
          <a:ln>
            <a:solidFill>
              <a:schemeClr val="tx1"/>
            </a:solidFill>
          </a:ln>
        </p:spPr>
        <p:txBody>
          <a:bodyPr wrap="square" rtlCol="0">
            <a:spAutoFit/>
          </a:bodyPr>
          <a:lstStyle/>
          <a:p>
            <a:r>
              <a:rPr lang="en-US" sz="2400" dirty="0" smtClean="0"/>
              <a:t>Student</a:t>
            </a:r>
            <a:endParaRPr lang="en-US" sz="2400" dirty="0"/>
          </a:p>
        </p:txBody>
      </p:sp>
      <p:sp>
        <p:nvSpPr>
          <p:cNvPr id="28" name="TextBox 27"/>
          <p:cNvSpPr txBox="1"/>
          <p:nvPr/>
        </p:nvSpPr>
        <p:spPr>
          <a:xfrm>
            <a:off x="6769769" y="2902058"/>
            <a:ext cx="1740568" cy="461665"/>
          </a:xfrm>
          <a:prstGeom prst="rect">
            <a:avLst/>
          </a:prstGeom>
          <a:noFill/>
          <a:ln>
            <a:solidFill>
              <a:schemeClr val="tx1"/>
            </a:solidFill>
          </a:ln>
        </p:spPr>
        <p:txBody>
          <a:bodyPr wrap="square" rtlCol="0">
            <a:spAutoFit/>
          </a:bodyPr>
          <a:lstStyle/>
          <a:p>
            <a:r>
              <a:rPr lang="en-US" sz="2400" dirty="0" smtClean="0"/>
              <a:t>Microsoft</a:t>
            </a:r>
            <a:endParaRPr lang="en-US" sz="2400" dirty="0"/>
          </a:p>
        </p:txBody>
      </p:sp>
      <p:cxnSp>
        <p:nvCxnSpPr>
          <p:cNvPr id="15" name="Straight Arrow Connector 14"/>
          <p:cNvCxnSpPr/>
          <p:nvPr/>
        </p:nvCxnSpPr>
        <p:spPr>
          <a:xfrm flipH="1">
            <a:off x="2667000" y="3200400"/>
            <a:ext cx="135255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Freeform 15"/>
          <p:cNvSpPr/>
          <p:nvPr/>
        </p:nvSpPr>
        <p:spPr>
          <a:xfrm>
            <a:off x="2292490" y="2305635"/>
            <a:ext cx="4473151" cy="697548"/>
          </a:xfrm>
          <a:custGeom>
            <a:avLst/>
            <a:gdLst>
              <a:gd name="connsiteX0" fmla="*/ 0 w 4473151"/>
              <a:gd name="connsiteY0" fmla="*/ 585727 h 697548"/>
              <a:gd name="connsiteX1" fmla="*/ 2196637 w 4473151"/>
              <a:gd name="connsiteY1" fmla="*/ 18637 h 697548"/>
              <a:gd name="connsiteX2" fmla="*/ 4473151 w 4473151"/>
              <a:gd name="connsiteY2" fmla="*/ 697548 h 697548"/>
            </a:gdLst>
            <a:ahLst/>
            <a:cxnLst>
              <a:cxn ang="0">
                <a:pos x="connsiteX0" y="connsiteY0"/>
              </a:cxn>
              <a:cxn ang="0">
                <a:pos x="connsiteX1" y="connsiteY1"/>
              </a:cxn>
              <a:cxn ang="0">
                <a:pos x="connsiteX2" y="connsiteY2"/>
              </a:cxn>
            </a:cxnLst>
            <a:rect l="l" t="t" r="r" b="b"/>
            <a:pathLst>
              <a:path w="4473151" h="697548">
                <a:moveTo>
                  <a:pt x="0" y="585727"/>
                </a:moveTo>
                <a:cubicBezTo>
                  <a:pt x="725556" y="292863"/>
                  <a:pt x="1451112" y="0"/>
                  <a:pt x="2196637" y="18637"/>
                </a:cubicBezTo>
                <a:cubicBezTo>
                  <a:pt x="2942162" y="37274"/>
                  <a:pt x="3707656" y="367411"/>
                  <a:pt x="4473151" y="697548"/>
                </a:cubicBezTo>
              </a:path>
            </a:pathLst>
          </a:custGeom>
          <a:ln>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40" name="TextBox 39"/>
          <p:cNvSpPr txBox="1"/>
          <p:nvPr/>
        </p:nvSpPr>
        <p:spPr>
          <a:xfrm>
            <a:off x="4019551" y="2938046"/>
            <a:ext cx="1181100" cy="461665"/>
          </a:xfrm>
          <a:prstGeom prst="rect">
            <a:avLst/>
          </a:prstGeom>
          <a:solidFill>
            <a:schemeClr val="bg1"/>
          </a:solidFill>
          <a:ln>
            <a:solidFill>
              <a:schemeClr val="tx1"/>
            </a:solidFill>
          </a:ln>
        </p:spPr>
        <p:txBody>
          <a:bodyPr wrap="square" rtlCol="0">
            <a:spAutoFit/>
          </a:bodyPr>
          <a:lstStyle/>
          <a:p>
            <a:r>
              <a:rPr lang="en-US" sz="2400" dirty="0" smtClean="0"/>
              <a:t>  CMU</a:t>
            </a:r>
          </a:p>
          <a:p>
            <a:endParaRPr lang="en-US" sz="2400" dirty="0"/>
          </a:p>
        </p:txBody>
      </p:sp>
      <p:cxnSp>
        <p:nvCxnSpPr>
          <p:cNvPr id="18" name="Straight Arrow Connector 17"/>
          <p:cNvCxnSpPr/>
          <p:nvPr/>
        </p:nvCxnSpPr>
        <p:spPr>
          <a:xfrm>
            <a:off x="5200651" y="3275012"/>
            <a:ext cx="1564990" cy="1588"/>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rot="20424577">
            <a:off x="2443138" y="2136358"/>
            <a:ext cx="1797316" cy="338554"/>
          </a:xfrm>
          <a:prstGeom prst="rect">
            <a:avLst/>
          </a:prstGeom>
          <a:noFill/>
          <a:ln>
            <a:noFill/>
          </a:ln>
        </p:spPr>
        <p:txBody>
          <a:bodyPr wrap="square" rtlCol="0">
            <a:spAutoFit/>
          </a:bodyPr>
          <a:lstStyle/>
          <a:p>
            <a:r>
              <a:rPr lang="en-US" sz="1600" dirty="0" smtClean="0"/>
              <a:t>Work/</a:t>
            </a:r>
            <a:r>
              <a:rPr lang="en-US" sz="1600" dirty="0" smtClean="0"/>
              <a:t>$ (later)</a:t>
            </a:r>
            <a:endParaRPr lang="en-US" sz="1600" dirty="0"/>
          </a:p>
        </p:txBody>
      </p:sp>
      <p:sp>
        <p:nvSpPr>
          <p:cNvPr id="20" name="TextBox 19"/>
          <p:cNvSpPr txBox="1"/>
          <p:nvPr/>
        </p:nvSpPr>
        <p:spPr>
          <a:xfrm>
            <a:off x="2743200" y="2861846"/>
            <a:ext cx="1797316" cy="338554"/>
          </a:xfrm>
          <a:prstGeom prst="rect">
            <a:avLst/>
          </a:prstGeom>
          <a:noFill/>
          <a:ln>
            <a:noFill/>
          </a:ln>
        </p:spPr>
        <p:txBody>
          <a:bodyPr wrap="square" rtlCol="0">
            <a:spAutoFit/>
          </a:bodyPr>
          <a:lstStyle/>
          <a:p>
            <a:r>
              <a:rPr lang="en-US" sz="1600" dirty="0" smtClean="0"/>
              <a:t>Knowledge/$</a:t>
            </a:r>
            <a:endParaRPr lang="en-US" sz="1600" dirty="0"/>
          </a:p>
        </p:txBody>
      </p:sp>
      <p:sp>
        <p:nvSpPr>
          <p:cNvPr id="22" name="TextBox 21"/>
          <p:cNvSpPr txBox="1"/>
          <p:nvPr/>
        </p:nvSpPr>
        <p:spPr>
          <a:xfrm>
            <a:off x="5410200" y="2938046"/>
            <a:ext cx="1797316" cy="338554"/>
          </a:xfrm>
          <a:prstGeom prst="rect">
            <a:avLst/>
          </a:prstGeom>
          <a:noFill/>
          <a:ln>
            <a:noFill/>
          </a:ln>
        </p:spPr>
        <p:txBody>
          <a:bodyPr wrap="square" rtlCol="0">
            <a:spAutoFit/>
          </a:bodyPr>
          <a:lstStyle/>
          <a:p>
            <a:r>
              <a:rPr lang="en-US" sz="1600" dirty="0" smtClean="0"/>
              <a:t>Research/$</a:t>
            </a:r>
            <a:endParaRPr 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322901558"/>
              </p:ext>
            </p:extLst>
          </p:nvPr>
        </p:nvGraphicFramePr>
        <p:xfrm>
          <a:off x="1111516" y="3962400"/>
          <a:ext cx="6096000" cy="2494280"/>
        </p:xfrm>
        <a:graphic>
          <a:graphicData uri="http://schemas.openxmlformats.org/drawingml/2006/table">
            <a:tbl>
              <a:tblPr firstRow="1" bandRow="1">
                <a:tableStyleId>{5C22544A-7EE6-4342-B048-85BDC9FD1C3A}</a:tableStyleId>
              </a:tblPr>
              <a:tblGrid>
                <a:gridCol w="2165084"/>
                <a:gridCol w="3930916"/>
              </a:tblGrid>
              <a:tr h="370840">
                <a:tc>
                  <a:txBody>
                    <a:bodyPr/>
                    <a:lstStyle/>
                    <a:p>
                      <a:r>
                        <a:rPr lang="en-US" dirty="0" smtClean="0"/>
                        <a:t>Persona</a:t>
                      </a:r>
                      <a:endParaRPr lang="en-US" dirty="0"/>
                    </a:p>
                  </a:txBody>
                  <a:tcPr/>
                </a:tc>
                <a:tc>
                  <a:txBody>
                    <a:bodyPr/>
                    <a:lstStyle/>
                    <a:p>
                      <a:r>
                        <a:rPr lang="en-US" dirty="0" smtClean="0"/>
                        <a:t>Goals</a:t>
                      </a:r>
                      <a:endParaRPr lang="en-US" dirty="0"/>
                    </a:p>
                  </a:txBody>
                  <a:tcPr/>
                </a:tc>
              </a:tr>
              <a:tr h="370840">
                <a:tc>
                  <a:txBody>
                    <a:bodyPr/>
                    <a:lstStyle/>
                    <a:p>
                      <a:r>
                        <a:rPr lang="en-US" dirty="0" smtClean="0"/>
                        <a:t>Student</a:t>
                      </a:r>
                      <a:endParaRPr lang="en-US" dirty="0"/>
                    </a:p>
                  </a:txBody>
                  <a:tcPr/>
                </a:tc>
                <a:tc>
                  <a:txBody>
                    <a:bodyPr/>
                    <a:lstStyle/>
                    <a:p>
                      <a:r>
                        <a:rPr lang="en-US" dirty="0" smtClean="0"/>
                        <a:t>Career,</a:t>
                      </a:r>
                      <a:r>
                        <a:rPr lang="en-US" baseline="0" dirty="0" smtClean="0"/>
                        <a:t> Spouse, Fun, Money, Status, ?</a:t>
                      </a:r>
                      <a:endParaRPr lang="en-US" dirty="0"/>
                    </a:p>
                  </a:txBody>
                  <a:tcPr/>
                </a:tc>
              </a:tr>
              <a:tr h="370840">
                <a:tc>
                  <a:txBody>
                    <a:bodyPr/>
                    <a:lstStyle/>
                    <a:p>
                      <a:r>
                        <a:rPr lang="en-US" dirty="0" smtClean="0"/>
                        <a:t>CMU: Professor</a:t>
                      </a:r>
                      <a:endParaRPr lang="en-US" dirty="0"/>
                    </a:p>
                  </a:txBody>
                  <a:tcPr/>
                </a:tc>
                <a:tc>
                  <a:txBody>
                    <a:bodyPr/>
                    <a:lstStyle/>
                    <a:p>
                      <a:r>
                        <a:rPr lang="en-US" dirty="0" smtClean="0"/>
                        <a:t>Influence,</a:t>
                      </a:r>
                      <a:r>
                        <a:rPr lang="en-US" baseline="0" dirty="0" smtClean="0"/>
                        <a:t> </a:t>
                      </a:r>
                      <a:r>
                        <a:rPr lang="en-US" dirty="0" smtClean="0"/>
                        <a:t>Fame,</a:t>
                      </a:r>
                      <a:r>
                        <a:rPr lang="en-US" baseline="0" dirty="0" smtClean="0"/>
                        <a:t> Understanding </a:t>
                      </a:r>
                      <a:endParaRPr lang="en-US" dirty="0"/>
                    </a:p>
                  </a:txBody>
                  <a:tcPr/>
                </a:tc>
              </a:tr>
              <a:tr h="370840">
                <a:tc>
                  <a:txBody>
                    <a:bodyPr/>
                    <a:lstStyle/>
                    <a:p>
                      <a:r>
                        <a:rPr lang="en-US" dirty="0" smtClean="0"/>
                        <a:t>CMU: Provost</a:t>
                      </a:r>
                      <a:endParaRPr lang="en-US" dirty="0"/>
                    </a:p>
                  </a:txBody>
                  <a:tcPr/>
                </a:tc>
                <a:tc>
                  <a:txBody>
                    <a:bodyPr/>
                    <a:lstStyle/>
                    <a:p>
                      <a:r>
                        <a:rPr lang="en-US" dirty="0" smtClean="0"/>
                        <a:t>Money, Brand</a:t>
                      </a:r>
                      <a:endParaRPr lang="en-US" dirty="0"/>
                    </a:p>
                  </a:txBody>
                  <a:tcPr/>
                </a:tc>
              </a:tr>
              <a:tr h="370840">
                <a:tc>
                  <a:txBody>
                    <a:bodyPr/>
                    <a:lstStyle/>
                    <a:p>
                      <a:r>
                        <a:rPr lang="en-US" dirty="0" smtClean="0"/>
                        <a:t>Microsoft: Manager</a:t>
                      </a:r>
                      <a:endParaRPr lang="en-US" dirty="0"/>
                    </a:p>
                  </a:txBody>
                  <a:tcPr/>
                </a:tc>
                <a:tc>
                  <a:txBody>
                    <a:bodyPr/>
                    <a:lstStyle/>
                    <a:p>
                      <a:r>
                        <a:rPr lang="en-US" dirty="0" smtClean="0"/>
                        <a:t>Acquire</a:t>
                      </a:r>
                      <a:r>
                        <a:rPr lang="en-US" baseline="0" dirty="0" smtClean="0"/>
                        <a:t> talent, Answer questions</a:t>
                      </a:r>
                      <a:endParaRPr lang="en-US" dirty="0"/>
                    </a:p>
                  </a:txBody>
                  <a:tcPr/>
                </a:tc>
              </a:tr>
              <a:tr h="370840">
                <a:tc>
                  <a:txBody>
                    <a:bodyPr/>
                    <a:lstStyle/>
                    <a:p>
                      <a:r>
                        <a:rPr lang="en-US" dirty="0" smtClean="0"/>
                        <a:t>Microsoft: University Relations</a:t>
                      </a:r>
                      <a:r>
                        <a:rPr lang="en-US" baseline="0" dirty="0" smtClean="0"/>
                        <a:t> Director</a:t>
                      </a:r>
                      <a:endParaRPr lang="en-US" dirty="0"/>
                    </a:p>
                  </a:txBody>
                  <a:tcPr/>
                </a:tc>
                <a:tc>
                  <a:txBody>
                    <a:bodyPr/>
                    <a:lstStyle/>
                    <a:p>
                      <a:r>
                        <a:rPr lang="en-US" dirty="0" smtClean="0"/>
                        <a:t>Access,</a:t>
                      </a:r>
                      <a:r>
                        <a:rPr lang="en-US" baseline="0" dirty="0" smtClean="0"/>
                        <a:t> Prestige</a:t>
                      </a:r>
                      <a:endParaRPr lang="en-US" dirty="0"/>
                    </a:p>
                  </a:txBody>
                  <a:tcPr/>
                </a:tc>
              </a:tr>
            </a:tbl>
          </a:graphicData>
        </a:graphic>
      </p:graphicFrame>
    </p:spTree>
    <p:extLst>
      <p:ext uri="{BB962C8B-B14F-4D97-AF65-F5344CB8AC3E}">
        <p14:creationId xmlns:p14="http://schemas.microsoft.com/office/powerpoint/2010/main" val="70513320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25903</TotalTime>
  <Words>769</Words>
  <Application>Microsoft Macintosh PowerPoint</Application>
  <PresentationFormat>On-screen Show (4:3)</PresentationFormat>
  <Paragraphs>241</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Value Ecosystems</vt:lpstr>
      <vt:lpstr>Value Flow</vt:lpstr>
      <vt:lpstr>Value Exchange</vt:lpstr>
      <vt:lpstr>Simple Barter Schemes</vt:lpstr>
      <vt:lpstr>Chains</vt:lpstr>
      <vt:lpstr>Mediation</vt:lpstr>
      <vt:lpstr>Education</vt:lpstr>
      <vt:lpstr>Education</vt:lpstr>
      <vt:lpstr>Education with Goal Details</vt:lpstr>
      <vt:lpstr>Education</vt:lpstr>
      <vt:lpstr>Education</vt:lpstr>
      <vt:lpstr>Biological Value Exchange</vt:lpstr>
      <vt:lpstr>Advertising</vt:lpstr>
      <vt:lpstr>Washington</vt:lpstr>
      <vt:lpstr>Google Search</vt:lpstr>
      <vt:lpstr>Google AdSense</vt:lpstr>
      <vt:lpstr>Google Transit Value Flow</vt:lpstr>
      <vt:lpstr>Ridesharing</vt:lpstr>
      <vt:lpstr>NuRide Value Flow</vt:lpstr>
      <vt:lpstr>Telecommuting</vt:lpstr>
      <vt:lpstr>Bands2Fans</vt:lpstr>
    </vt:vector>
  </TitlesOfParts>
  <Company>CM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Diagrams</dc:title>
  <dc:creator>Jim</dc:creator>
  <cp:lastModifiedBy>Jim Morris</cp:lastModifiedBy>
  <cp:revision>341</cp:revision>
  <dcterms:created xsi:type="dcterms:W3CDTF">2012-01-24T03:48:12Z</dcterms:created>
  <dcterms:modified xsi:type="dcterms:W3CDTF">2012-11-30T00:18:56Z</dcterms:modified>
</cp:coreProperties>
</file>