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267" r:id="rId3"/>
    <p:sldId id="277" r:id="rId4"/>
    <p:sldId id="259" r:id="rId5"/>
    <p:sldId id="260" r:id="rId6"/>
    <p:sldId id="261" r:id="rId7"/>
    <p:sldId id="287" r:id="rId8"/>
    <p:sldId id="265" r:id="rId9"/>
    <p:sldId id="295" r:id="rId10"/>
    <p:sldId id="278" r:id="rId11"/>
    <p:sldId id="275" r:id="rId12"/>
    <p:sldId id="280" r:id="rId13"/>
    <p:sldId id="269" r:id="rId14"/>
    <p:sldId id="288" r:id="rId15"/>
    <p:sldId id="290" r:id="rId16"/>
    <p:sldId id="291" r:id="rId17"/>
    <p:sldId id="292" r:id="rId18"/>
    <p:sldId id="286" r:id="rId19"/>
    <p:sldId id="294"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390" autoAdjust="0"/>
  </p:normalViewPr>
  <p:slideViewPr>
    <p:cSldViewPr snapToObjects="1">
      <p:cViewPr varScale="1">
        <p:scale>
          <a:sx n="82" d="100"/>
          <a:sy n="82" d="100"/>
        </p:scale>
        <p:origin x="-1064" y="-1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Workbook2"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pieChart>
        <c:varyColors val="1"/>
        <c:ser>
          <c:idx val="0"/>
          <c:order val="0"/>
          <c:cat>
            <c:strRef>
              <c:f>Sheet1!$A$1:$A$8</c:f>
              <c:strCache>
                <c:ptCount val="8"/>
                <c:pt idx="0">
                  <c:v>Constraints</c:v>
                </c:pt>
                <c:pt idx="1">
                  <c:v>Location</c:v>
                </c:pt>
                <c:pt idx="2">
                  <c:v>Platforms</c:v>
                </c:pt>
                <c:pt idx="3">
                  <c:v>Personal</c:v>
                </c:pt>
                <c:pt idx="4">
                  <c:v>Connectivity</c:v>
                </c:pt>
                <c:pt idx="5">
                  <c:v>Coexistence</c:v>
                </c:pt>
                <c:pt idx="6">
                  <c:v>Social</c:v>
                </c:pt>
                <c:pt idx="7">
                  <c:v>Global</c:v>
                </c:pt>
              </c:strCache>
            </c:strRef>
          </c:cat>
          <c:val>
            <c:numRef>
              <c:f>Sheet1!$B$1:$B$8</c:f>
              <c:numCache>
                <c:formatCode>General</c:formatCode>
                <c:ptCount val="8"/>
                <c:pt idx="0">
                  <c:v>40.0</c:v>
                </c:pt>
                <c:pt idx="1">
                  <c:v>18.0</c:v>
                </c:pt>
                <c:pt idx="2">
                  <c:v>17.0</c:v>
                </c:pt>
                <c:pt idx="3">
                  <c:v>5.0</c:v>
                </c:pt>
                <c:pt idx="4">
                  <c:v>8.0</c:v>
                </c:pt>
                <c:pt idx="5">
                  <c:v>3.0</c:v>
                </c:pt>
                <c:pt idx="6">
                  <c:v>7.0</c:v>
                </c:pt>
                <c:pt idx="7">
                  <c:v>2.0</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31965988626422"/>
          <c:y val="0.109723756578708"/>
          <c:w val="0.216645122484689"/>
          <c:h val="0.824818460866024"/>
        </c:manualLayout>
      </c:layout>
      <c:overlay val="0"/>
      <c:txPr>
        <a:bodyPr/>
        <a:lstStyle/>
        <a:p>
          <a:pPr>
            <a:defRPr sz="1800"/>
          </a:pPr>
          <a:endParaRPr lang="en-US"/>
        </a:p>
      </c:txPr>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EFE4EB-97DF-D542-85E6-95E99847BD65}" type="datetimeFigureOut">
              <a:rPr lang="en-US" smtClean="0"/>
              <a:pPr/>
              <a:t>11/29/12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C745EB-3CE0-FF43-8725-56AAE83B4F41}" type="slidenum">
              <a:rPr lang="en-US" smtClean="0"/>
              <a:pPr/>
              <a:t>‹#›</a:t>
            </a:fld>
            <a:endParaRPr lang="en-US"/>
          </a:p>
        </p:txBody>
      </p:sp>
    </p:spTree>
    <p:extLst>
      <p:ext uri="{BB962C8B-B14F-4D97-AF65-F5344CB8AC3E}">
        <p14:creationId xmlns:p14="http://schemas.microsoft.com/office/powerpoint/2010/main" val="23070562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www.google.com/url?q=http://en.wikipedia.org/wiki/Software_as_a_service&amp;sa=D&amp;sntz=1&amp;usg=AFQjCNFznCLlmNgrRS107ZLZtx1LRYbeEA"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745EB-3CE0-FF43-8725-56AAE83B4F41}"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Rather</a:t>
            </a:r>
            <a:r>
              <a:rPr lang="en-US" baseline="0" dirty="0" smtClean="0"/>
              <a:t> than struggle with a tiny keyboard and screen, s</a:t>
            </a:r>
            <a:r>
              <a:rPr lang="en-US" dirty="0" smtClean="0"/>
              <a:t>mart phones should communicate with voice.</a:t>
            </a:r>
            <a:r>
              <a:rPr lang="en-US" baseline="0" dirty="0" smtClean="0"/>
              <a:t> </a:t>
            </a:r>
            <a:endParaRPr lang="en-US" dirty="0" smtClean="0"/>
          </a:p>
          <a:p>
            <a:endParaRPr lang="en-US" dirty="0" smtClean="0"/>
          </a:p>
          <a:p>
            <a:r>
              <a:rPr lang="en-US" dirty="0" smtClean="0"/>
              <a:t>Speech</a:t>
            </a:r>
            <a:r>
              <a:rPr lang="en-US" baseline="0" dirty="0" smtClean="0"/>
              <a:t> communication might have evolved for communication when hands and eyes are busy. We expect a human companion to hear our faintest words, whisper to us, or shout at us, depending on the context.</a:t>
            </a:r>
          </a:p>
          <a:p>
            <a:endParaRPr lang="en-US" baseline="0" dirty="0" smtClean="0"/>
          </a:p>
          <a:p>
            <a:r>
              <a:rPr lang="en-US" baseline="0" dirty="0" smtClean="0"/>
              <a:t>Today’s telephone response system are not bad at recognition but they lack personal context. </a:t>
            </a:r>
          </a:p>
          <a:p>
            <a:r>
              <a:rPr lang="en-US" baseline="0" dirty="0" smtClean="0"/>
              <a:t> </a:t>
            </a:r>
          </a:p>
        </p:txBody>
      </p:sp>
      <p:sp>
        <p:nvSpPr>
          <p:cNvPr id="4" name="Slide Number Placeholder 3"/>
          <p:cNvSpPr>
            <a:spLocks noGrp="1"/>
          </p:cNvSpPr>
          <p:nvPr>
            <p:ph type="sldNum" sz="quarter" idx="10"/>
          </p:nvPr>
        </p:nvSpPr>
        <p:spPr/>
        <p:txBody>
          <a:bodyPr/>
          <a:lstStyle/>
          <a:p>
            <a:fld id="{4DC745EB-3CE0-FF43-8725-56AAE83B4F41}"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Maybe we can solve the obnoxious cell </a:t>
            </a:r>
            <a:r>
              <a:rPr lang="en-US" baseline="0" dirty="0" err="1" smtClean="0"/>
              <a:t>phoner</a:t>
            </a:r>
            <a:r>
              <a:rPr lang="en-US" baseline="0" dirty="0" smtClean="0"/>
              <a:t> problem, too.</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This is a major opportunity for speech recognition and generation which has rarely been able to beat a keyboard and screen. Furthermore, its recognizers and generator can be speaker-dependent. The biggest challenge is making the dialog adaptive, error-correcting and natural. I hope to learn from </a:t>
            </a:r>
            <a:r>
              <a:rPr lang="en-US" baseline="0" dirty="0" err="1" smtClean="0"/>
              <a:t>Cassell</a:t>
            </a:r>
            <a:r>
              <a:rPr lang="en-US" baseline="0" dirty="0" smtClean="0"/>
              <a:t> how to test voice interfaces “</a:t>
            </a:r>
            <a:r>
              <a:rPr lang="en-US" baseline="0" dirty="0" err="1" smtClean="0"/>
              <a:t>intersubjective</a:t>
            </a:r>
            <a:r>
              <a:rPr lang="en-US" baseline="0" dirty="0" smtClean="0"/>
              <a:t>”.</a:t>
            </a:r>
          </a:p>
          <a:p>
            <a:r>
              <a:rPr lang="en-US" baseline="0" dirty="0" smtClean="0"/>
              <a:t> </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4DC745EB-3CE0-FF43-8725-56AAE83B4F41}"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If the owner will wear glasses captured video can be used to enhance the device’s knowledge of where it is and what the owner is seeing.  </a:t>
            </a:r>
          </a:p>
          <a:p>
            <a:r>
              <a:rPr lang="en-US" baseline="0" dirty="0" smtClean="0"/>
              <a:t>Fancier hardware can also project onto the lenses, but must be controlled so as not to be intrusive.</a:t>
            </a:r>
          </a:p>
          <a:p>
            <a:endParaRPr lang="en-US" baseline="0" dirty="0" smtClean="0"/>
          </a:p>
          <a:p>
            <a:r>
              <a:rPr lang="en-US" baseline="0" dirty="0" smtClean="0"/>
              <a:t>A fantasy scenario: I arrive at a Tokyo metro station and my companion knows where I’m trying to go. Using GPS and video it “sees” where I am and whispers</a:t>
            </a:r>
          </a:p>
          <a:p>
            <a:r>
              <a:rPr lang="en-US" baseline="0" dirty="0" smtClean="0"/>
              <a:t>“Can you see the sign that says “Sinjuku” with “</a:t>
            </a:r>
            <a:r>
              <a:rPr lang="en-US" baseline="0" dirty="0" err="1" smtClean="0"/>
              <a:t>Akihibara</a:t>
            </a:r>
            <a:r>
              <a:rPr lang="en-US" baseline="0" dirty="0" smtClean="0"/>
              <a:t>” to its right?” I whisper “Yes.” It says, “Go under the Akihabara” sign and turn right down the hall for 50 feet”. Later it  whispers, “You walked past your train, and the person in front of you is </a:t>
            </a:r>
            <a:r>
              <a:rPr lang="en-US" baseline="0" dirty="0" err="1" smtClean="0"/>
              <a:t>Wanatabe</a:t>
            </a:r>
            <a:r>
              <a:rPr lang="en-US" baseline="0" dirty="0" smtClean="0"/>
              <a:t> san”. </a:t>
            </a:r>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 won’t even pretend to know about this compared to others. My secret weapon is knowing </a:t>
            </a:r>
            <a:r>
              <a:rPr lang="en-US" baseline="0" dirty="0" err="1" smtClean="0"/>
              <a:t>Kanade</a:t>
            </a:r>
            <a:r>
              <a:rPr lang="en-US" baseline="0" dirty="0" smtClean="0"/>
              <a:t> et al.</a:t>
            </a:r>
          </a:p>
          <a:p>
            <a:endParaRPr lang="en-US" baseline="0" dirty="0" smtClean="0"/>
          </a:p>
          <a:p>
            <a:r>
              <a:rPr lang="en-US" baseline="0" dirty="0" smtClean="0"/>
              <a:t>I assume those cameras on soldiers helmets are doing </a:t>
            </a:r>
            <a:r>
              <a:rPr lang="en-US" baseline="0" dirty="0" err="1" smtClean="0"/>
              <a:t>somethiing</a:t>
            </a:r>
            <a:r>
              <a:rPr lang="en-US" baseline="0" dirty="0" smtClean="0"/>
              <a:t>.</a:t>
            </a:r>
          </a:p>
          <a:p>
            <a:endParaRPr lang="en-US" baseline="0" dirty="0" smtClean="0"/>
          </a:p>
          <a:p>
            <a:r>
              <a:rPr lang="en-US" baseline="0" dirty="0" smtClean="0"/>
              <a:t>The idea is to store as many images of people, places, and things as we can and leverage all the work that will be done for more general purposes.</a:t>
            </a:r>
          </a:p>
        </p:txBody>
      </p:sp>
      <p:sp>
        <p:nvSpPr>
          <p:cNvPr id="4" name="Slide Number Placeholder 3"/>
          <p:cNvSpPr>
            <a:spLocks noGrp="1"/>
          </p:cNvSpPr>
          <p:nvPr>
            <p:ph type="sldNum" sz="quarter" idx="10"/>
          </p:nvPr>
        </p:nvSpPr>
        <p:spPr/>
        <p:txBody>
          <a:bodyPr/>
          <a:lstStyle/>
          <a:p>
            <a:fld id="{4DC745EB-3CE0-FF43-8725-56AAE83B4F41}"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745EB-3CE0-FF43-8725-56AAE83B4F41}"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C745EB-3CE0-FF43-8725-56AAE83B4F41}"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indent="0">
              <a:buNone/>
            </a:pPr>
            <a:r>
              <a:rPr lang="en-US" dirty="0" smtClean="0"/>
              <a:t>A development team—product designers, engineers, service support—creates a rudimentary service and releases it to a population of owners. The service monitors and reports usage in real time. The team uses the information to drive development, measuring popularity of features, user interface preferences, performance, and bugs. Changes and upgrades are released to the population as soon as they are ready. The population is segmented and sampled to perform comparative analysis and limit impact of mistakes.</a:t>
            </a:r>
          </a:p>
          <a:p>
            <a:r>
              <a:rPr lang="en-US" i="1" dirty="0" smtClean="0"/>
              <a:t>State of Technology</a:t>
            </a:r>
            <a:endParaRPr lang="en-US" dirty="0" smtClean="0"/>
          </a:p>
          <a:p>
            <a:pPr lvl="1"/>
            <a:r>
              <a:rPr lang="en-US" dirty="0" smtClean="0"/>
              <a:t>Connectivity has also enabled a </a:t>
            </a:r>
            <a:r>
              <a:rPr lang="en-US" dirty="0" smtClean="0">
                <a:hlinkClick r:id="rId3"/>
              </a:rPr>
              <a:t>Software as a Service</a:t>
            </a:r>
            <a:r>
              <a:rPr lang="en-US" dirty="0" smtClean="0"/>
              <a:t> distribution model that makes testing, monitoring, and upgrading easy.  The “golden CD” method, defining a software version that will be frozen for months, can be abandoned. </a:t>
            </a:r>
          </a:p>
          <a:p>
            <a:pPr lvl="1"/>
            <a:r>
              <a:rPr lang="en-US" dirty="0" smtClean="0"/>
              <a:t>The principles of good software engineering are still important, but applying them to mobile is more difficult. An industry CEO said, “Mobile is a backwater with respect to modern software engineering</a:t>
            </a:r>
            <a:r>
              <a:rPr lang="en-US" strike="sngStrike" dirty="0" smtClean="0"/>
              <a:t>     </a:t>
            </a:r>
            <a:r>
              <a:rPr lang="en-US" dirty="0" smtClean="0"/>
              <a:t>two decades behind. … Programming environments focus on individual developers, rudimentary team support, and version control.  Nobody uses test-driven development.”  The tools and platforms scene is chaotic and confusing. </a:t>
            </a:r>
          </a:p>
          <a:p>
            <a:pPr lvl="1"/>
            <a:r>
              <a:rPr lang="en-US" dirty="0" smtClean="0"/>
              <a:t>The reign of the browser as a universal platform is over because owners prefer native apps to browser-mediated ones.</a:t>
            </a:r>
          </a:p>
          <a:p>
            <a:r>
              <a:rPr lang="en-US" i="1" dirty="0" smtClean="0"/>
              <a:t>Missing Research</a:t>
            </a:r>
            <a:endParaRPr lang="en-US" dirty="0" smtClean="0"/>
          </a:p>
          <a:p>
            <a:pPr lvl="1"/>
            <a:r>
              <a:rPr lang="en-US" dirty="0" smtClean="0"/>
              <a:t>A new app should have far more owner monitoring than simple functionality. In other words, it’s first task is market research, inducing subjects to give information by providing a little functionality. We need a framework that makes the monitoring straightforward. </a:t>
            </a:r>
          </a:p>
          <a:p>
            <a:pPr lvl="1"/>
            <a:r>
              <a:rPr lang="en-US" dirty="0" smtClean="0"/>
              <a:t>Programming for mobile apps today requires writing code in many languages: e.g., Objective-C and/or html and </a:t>
            </a:r>
            <a:r>
              <a:rPr lang="en-US" dirty="0" err="1" smtClean="0"/>
              <a:t>Javascript</a:t>
            </a:r>
            <a:r>
              <a:rPr lang="en-US" dirty="0" smtClean="0"/>
              <a:t> for the phone, XML for the data exchange, </a:t>
            </a:r>
            <a:r>
              <a:rPr lang="en-US" dirty="0" err="1" smtClean="0"/>
              <a:t>php</a:t>
            </a:r>
            <a:r>
              <a:rPr lang="en-US" dirty="0" smtClean="0"/>
              <a:t> and </a:t>
            </a:r>
            <a:r>
              <a:rPr lang="en-US" dirty="0" err="1" smtClean="0"/>
              <a:t>sql</a:t>
            </a:r>
            <a:r>
              <a:rPr lang="en-US" dirty="0" smtClean="0"/>
              <a:t> and Java for the backend. We need a single language that is effective across all platforms, and provides built-in support for aspects that now must be handled by hand and by large and complex APIs, </a:t>
            </a:r>
            <a:r>
              <a:rPr lang="en-US" dirty="0" err="1" smtClean="0"/>
              <a:t>s</a:t>
            </a:r>
            <a:r>
              <a:rPr lang="en-US" dirty="0" smtClean="0"/>
              <a:t>: such as reliability, security, communication, etc.</a:t>
            </a:r>
          </a:p>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18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sz="1200" b="1" dirty="0" smtClean="0"/>
              <a:t>Here are nine new developments associated with Mobility:</a:t>
            </a:r>
          </a:p>
          <a:p>
            <a:pPr lvl="0"/>
            <a:endParaRPr lang="en-US" sz="1200" b="1" dirty="0" smtClean="0"/>
          </a:p>
          <a:p>
            <a:pPr lvl="0"/>
            <a:r>
              <a:rPr lang="en-US" sz="1200" b="1" dirty="0" smtClean="0"/>
              <a:t>Constraints.</a:t>
            </a:r>
            <a:r>
              <a:rPr lang="en-US" sz="1200" dirty="0" smtClean="0"/>
              <a:t> Software engineering inside a phone must cope with limited power, screens, bandwidth, and computing power.</a:t>
            </a:r>
          </a:p>
          <a:p>
            <a:pPr lvl="0"/>
            <a:endParaRPr lang="en-US" sz="1200" b="1" dirty="0" smtClean="0"/>
          </a:p>
          <a:p>
            <a:pPr lvl="0"/>
            <a:r>
              <a:rPr lang="en-US" sz="1200" b="1" dirty="0" smtClean="0"/>
              <a:t>Location.</a:t>
            </a:r>
            <a:r>
              <a:rPr lang="en-US" sz="1200" dirty="0" smtClean="0"/>
              <a:t> The location of the phone and the conditions there are important to what it does. Input can be abbreviated and output sharpened by using a phone’s location. Phones can be used as a global sensor net to augment internet databases.</a:t>
            </a:r>
          </a:p>
          <a:p>
            <a:pPr lvl="0"/>
            <a:endParaRPr lang="en-US" sz="1200" b="1" dirty="0" smtClean="0"/>
          </a:p>
          <a:p>
            <a:pPr lvl="0"/>
            <a:r>
              <a:rPr lang="en-US" sz="1200" b="1" dirty="0" smtClean="0"/>
              <a:t>Platforms.</a:t>
            </a:r>
            <a:r>
              <a:rPr lang="en-US" sz="1200" dirty="0" smtClean="0"/>
              <a:t> There is a complicated, evolving ecosystem involving competing handsets, carriers, and middleware services. Many</a:t>
            </a:r>
            <a:r>
              <a:rPr lang="en-US" sz="1200" baseline="0" dirty="0" smtClean="0"/>
              <a:t> engineers and companies are working to sort it out and attempting to obviate the differences. It is made more difficulty by owners’* preference for native apps over browser-mediated services.</a:t>
            </a:r>
            <a:r>
              <a:rPr lang="en-US" sz="120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smtClean="0"/>
              <a:t>It seems that 75% of effort</a:t>
            </a:r>
            <a:r>
              <a:rPr lang="en-US" baseline="0" dirty="0" smtClean="0"/>
              <a:t> has gone into difficult engineering problems and the exploitation of location-specific information. </a:t>
            </a:r>
            <a:r>
              <a:rPr lang="en-US" dirty="0" smtClean="0"/>
              <a:t>The</a:t>
            </a:r>
            <a:r>
              <a:rPr lang="en-US" baseline="0" dirty="0" smtClean="0"/>
              <a:t> natural approach to smart phones has been to move computer applications to them, so the most effort has gone into adapting those apps to the severe constraints. As Moore’s Law solves some of these problems we should turn our attention to area that exploit other unique aspects of mobile computing. That is where entirely new and profitable apps will arise from. </a:t>
            </a:r>
            <a:endParaRPr lang="en-US" dirty="0" smtClean="0"/>
          </a:p>
          <a:p>
            <a:pPr lvl="0"/>
            <a:endParaRPr lang="en-US" sz="1200" b="1" dirty="0" smtClean="0"/>
          </a:p>
          <a:p>
            <a:pPr lvl="0"/>
            <a:r>
              <a:rPr lang="en-US" sz="1200" b="1" dirty="0" smtClean="0"/>
              <a:t>Personal.</a:t>
            </a:r>
            <a:r>
              <a:rPr lang="en-US" sz="1200" dirty="0" smtClean="0"/>
              <a:t> Phones are perceived as extensions of their owners. This makes style and customization important. Phones are</a:t>
            </a:r>
            <a:r>
              <a:rPr lang="en-US" sz="1200" i="1" dirty="0" smtClean="0"/>
              <a:t> companions</a:t>
            </a:r>
            <a:r>
              <a:rPr lang="en-US" sz="1200" dirty="0" smtClean="0"/>
              <a:t>.</a:t>
            </a:r>
          </a:p>
          <a:p>
            <a:pPr lvl="0"/>
            <a:endParaRPr lang="en-US" sz="1200" b="1" dirty="0" smtClean="0"/>
          </a:p>
          <a:p>
            <a:pPr lvl="0"/>
            <a:r>
              <a:rPr lang="en-US" sz="1200" b="1" dirty="0" smtClean="0"/>
              <a:t>Connectivity.</a:t>
            </a:r>
            <a:r>
              <a:rPr lang="en-US" sz="1200" dirty="0" smtClean="0"/>
              <a:t> The major development that has enabled mobile computing is the phone-driven spread of connectivity which is actually more significant.</a:t>
            </a:r>
          </a:p>
          <a:p>
            <a:pPr lvl="0"/>
            <a:endParaRPr lang="en-US" sz="1200" b="1" dirty="0" smtClean="0"/>
          </a:p>
          <a:p>
            <a:pPr lvl="0"/>
            <a:r>
              <a:rPr lang="en-US" sz="1200" b="1" dirty="0" smtClean="0"/>
              <a:t>Coexistence.</a:t>
            </a:r>
            <a:r>
              <a:rPr lang="en-US" sz="1200" dirty="0" smtClean="0"/>
              <a:t> User interface designers assume they have the undivided attention of the owner. Now, the owner is not paying attention to the device and, even when she is, wants the interaction to be very simple.</a:t>
            </a:r>
          </a:p>
          <a:p>
            <a:pPr lvl="0"/>
            <a:endParaRPr lang="en-US" sz="1200" b="1" dirty="0" smtClean="0"/>
          </a:p>
          <a:p>
            <a:pPr lvl="0"/>
            <a:r>
              <a:rPr lang="en-US" sz="1200" b="1" dirty="0" smtClean="0"/>
              <a:t>Social.</a:t>
            </a:r>
            <a:r>
              <a:rPr lang="en-US" sz="1200" dirty="0" smtClean="0"/>
              <a:t> Communication by phone, not computing, is the app that sells the device. </a:t>
            </a:r>
          </a:p>
          <a:p>
            <a:pPr lvl="0"/>
            <a:endParaRPr lang="en-US" sz="1200" b="1" dirty="0" smtClean="0"/>
          </a:p>
          <a:p>
            <a:pPr lvl="0"/>
            <a:r>
              <a:rPr lang="en-US" sz="1200" b="1" dirty="0" smtClean="0"/>
              <a:t>Global.</a:t>
            </a:r>
            <a:r>
              <a:rPr lang="en-US" sz="1200" dirty="0" smtClean="0"/>
              <a:t> Because cell phones have become the standard phone in many developing countries, many innovations are found there.</a:t>
            </a:r>
          </a:p>
          <a:p>
            <a:pPr lvl="0"/>
            <a:endParaRPr lang="en-US" sz="1200" dirty="0" smtClean="0"/>
          </a:p>
          <a:p>
            <a:pPr lvl="0">
              <a:buFontTx/>
              <a:buChar char="•"/>
            </a:pPr>
            <a:r>
              <a:rPr lang="en-US" sz="1200" baseline="0" dirty="0" smtClean="0"/>
              <a:t>I</a:t>
            </a:r>
            <a:r>
              <a:rPr lang="en-US" sz="1200" dirty="0" smtClean="0"/>
              <a:t> say “owner” instead of “user” to emphasize</a:t>
            </a:r>
            <a:r>
              <a:rPr lang="en-US" sz="1200" baseline="0" dirty="0" smtClean="0"/>
              <a:t> the exclusivity of one’s phone.</a:t>
            </a:r>
          </a:p>
          <a:p>
            <a:pPr lvl="0">
              <a:buFontTx/>
              <a:buChar char="•"/>
            </a:pPr>
            <a:endParaRPr lang="en-US" sz="1200" baseline="0" dirty="0" smtClean="0"/>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DC745EB-3CE0-FF43-8725-56AAE83B4F41}"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you’re traveling, you phone is your only resource. Recall that R2D2’s first job</a:t>
            </a:r>
            <a:r>
              <a:rPr lang="en-US" baseline="0" dirty="0" smtClean="0"/>
              <a:t> was as the navigator for Anakin Skywalker. Car GPS’s are great, but there are many more traveling modes, beyond driving a car, to be supported.   </a:t>
            </a:r>
            <a:r>
              <a:rPr lang="en-US" dirty="0" smtClean="0"/>
              <a:t>A cell phone should help one to travel short distances and long, indoors and out. You</a:t>
            </a:r>
            <a:r>
              <a:rPr lang="en-US" baseline="0" dirty="0" smtClean="0"/>
              <a:t> </a:t>
            </a:r>
            <a:r>
              <a:rPr lang="en-US" dirty="0" smtClean="0"/>
              <a:t>designate a place and get a plan employing one or more modes—walking, driving, public transit, taxis, biking, or hitchhiking. The trip, along with possible transfers of modes, is monitored, adjustments made, and safety assured.</a:t>
            </a:r>
          </a:p>
          <a:p>
            <a:endParaRPr lang="en-US" dirty="0" smtClean="0"/>
          </a:p>
          <a:p>
            <a:r>
              <a:rPr lang="en-US" dirty="0" smtClean="0"/>
              <a:t>The companion</a:t>
            </a:r>
            <a:r>
              <a:rPr lang="en-US" baseline="0" dirty="0" smtClean="0"/>
              <a:t> might be proactive about things to do as well as where to go.</a:t>
            </a:r>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Like the executive assistants of old, my device knows where I am and where it is; e.g. I’m driving at 65 on I95 and it’s in my pocket. It can often understand my situation; e.g. I’m going to a meeting with Fred at 10:00. It should know the priority I currently attach to requests for attention, e.g. messages from Fred are important; one from the staff are not. My device uses a variety of signals to alert me to different sorts of communication, converts their form to fit my situation; e.g. translate a changed meeting place to voice and play it without hesitation. Similarly, the gatekeeper prepares my communications and requests for attention to appropriate forms, needing a minimum of specification, e.g. “Call Sally, and ask her to call when free.”</a:t>
            </a:r>
          </a:p>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indent="0">
              <a:buNone/>
            </a:pPr>
            <a:r>
              <a:rPr lang="en-US" sz="1200" dirty="0" smtClean="0"/>
              <a:t>This one is especially appropriate for a university.</a:t>
            </a:r>
          </a:p>
          <a:p>
            <a:pPr marL="0" indent="0">
              <a:buNone/>
            </a:pPr>
            <a:r>
              <a:rPr lang="en-US" sz="1200" dirty="0" smtClean="0"/>
              <a:t>Every student is given a virtual roommate when they enroll in the college. This roommate is an intelligent agent that holds many techniques and much knowledge that the student might need in their classes and career. It becomes a customized, life-long companion and assistant.</a:t>
            </a:r>
          </a:p>
          <a:p>
            <a:pPr lvl="0">
              <a:buFont typeface="Arial"/>
              <a:buChar char="•"/>
            </a:pPr>
            <a:r>
              <a:rPr lang="en-US" sz="1200" dirty="0" smtClean="0"/>
              <a:t>It attends all the classes, labs, and projects with (or without) the student and takes perfect notes.</a:t>
            </a:r>
          </a:p>
          <a:p>
            <a:pPr lvl="0">
              <a:buFont typeface="Arial"/>
              <a:buChar char="•"/>
            </a:pPr>
            <a:r>
              <a:rPr lang="en-US" sz="1200" dirty="0" smtClean="0"/>
              <a:t>It has been through many courses before, has done the assignments, and taken the exams.</a:t>
            </a:r>
          </a:p>
          <a:p>
            <a:pPr lvl="0">
              <a:buFont typeface="Arial"/>
              <a:buChar char="•"/>
            </a:pPr>
            <a:r>
              <a:rPr lang="en-US" sz="1200" dirty="0" smtClean="0"/>
              <a:t>It can critique essays, solve differential equation, and tackle many other tasks that people used to do by hand.</a:t>
            </a:r>
          </a:p>
          <a:p>
            <a:pPr lvl="0">
              <a:buFont typeface="Arial"/>
              <a:buChar char="•"/>
            </a:pPr>
            <a:r>
              <a:rPr lang="en-US" sz="1200" dirty="0" smtClean="0"/>
              <a:t>It speaks many languages.</a:t>
            </a:r>
          </a:p>
          <a:p>
            <a:pPr lvl="0">
              <a:buFont typeface="Arial"/>
              <a:buChar char="•"/>
            </a:pPr>
            <a:r>
              <a:rPr lang="en-US" sz="1200" dirty="0" smtClean="0"/>
              <a:t>It has an encyclopedic knowledge of the past as well as current events.</a:t>
            </a:r>
          </a:p>
          <a:p>
            <a:pPr lvl="0">
              <a:buFont typeface="Arial"/>
              <a:buChar char="•"/>
            </a:pPr>
            <a:r>
              <a:rPr lang="en-US" sz="1200" dirty="0" smtClean="0"/>
              <a:t>It performs as a teaching assistant and coach for each course the student takes.</a:t>
            </a:r>
          </a:p>
          <a:p>
            <a:pPr lvl="0">
              <a:buFont typeface="Arial"/>
              <a:buChar char="•"/>
            </a:pPr>
            <a:r>
              <a:rPr lang="en-US" sz="1200" dirty="0" smtClean="0"/>
              <a:t>It tracks the student’s performance and comments constructively on progress.</a:t>
            </a:r>
          </a:p>
          <a:p>
            <a:pPr lvl="0">
              <a:buFont typeface="Arial"/>
              <a:buChar char="•"/>
            </a:pPr>
            <a:r>
              <a:rPr lang="en-US" sz="1200" dirty="0" smtClean="0"/>
              <a:t>It goes with the student on all vacations and lives with him or her after graduation.</a:t>
            </a:r>
          </a:p>
          <a:p>
            <a:pPr lvl="0">
              <a:buFont typeface="Arial"/>
              <a:buChar char="•"/>
            </a:pPr>
            <a:r>
              <a:rPr lang="en-US" sz="1200" dirty="0" smtClean="0"/>
              <a:t>It remembers everything the student learned or didn’t.</a:t>
            </a:r>
          </a:p>
          <a:p>
            <a:pPr lvl="0">
              <a:buFont typeface="Arial"/>
              <a:buChar char="•"/>
            </a:pPr>
            <a:r>
              <a:rPr lang="en-US" sz="1200" dirty="0" smtClean="0"/>
              <a:t>It stays connected with the college and all the students’ friends and acquaintances.</a:t>
            </a:r>
          </a:p>
          <a:p>
            <a:pPr lvl="0">
              <a:buFont typeface="Arial"/>
              <a:buChar char="•"/>
            </a:pPr>
            <a:r>
              <a:rPr lang="en-US" sz="1200" dirty="0" smtClean="0"/>
              <a:t>It remembers whom to call upon for help when the graduate needs it.</a:t>
            </a:r>
          </a:p>
          <a:p>
            <a:pPr lvl="0">
              <a:buFont typeface="Arial"/>
              <a:buChar char="•"/>
            </a:pPr>
            <a:r>
              <a:rPr lang="en-US" sz="1200" dirty="0" smtClean="0"/>
              <a:t>It can even get the student a date or find her a job, using its connections.</a:t>
            </a:r>
          </a:p>
          <a:p>
            <a:pPr lvl="0">
              <a:buFontTx/>
              <a:buNone/>
            </a:pPr>
            <a:r>
              <a:rPr lang="en-US" sz="1200" dirty="0" smtClean="0"/>
              <a:t> </a:t>
            </a:r>
          </a:p>
          <a:p>
            <a:r>
              <a:rPr lang="en-US" sz="1200" dirty="0" smtClean="0"/>
              <a:t>Graduates can rely on it as they go into the world. Their virtual roommate hooks them into a life-long source of knowledge and power that encompasses the college, the internet, and a network of people.</a:t>
            </a:r>
            <a:r>
              <a:rPr lang="en-US" sz="1200" baseline="0" dirty="0" smtClean="0"/>
              <a:t> </a:t>
            </a:r>
            <a:r>
              <a:rPr lang="en-US" sz="1200" dirty="0" smtClean="0"/>
              <a:t>It crystallizes how schools deliver value. Beyond basic thinking and communication skills, it makes the student the beneficiary of a huge network of information, tools, and people. Their participation customizes it and their continued connection keeps it current.  </a:t>
            </a:r>
          </a:p>
          <a:p>
            <a:endParaRPr lang="en-US" sz="1200" i="1" dirty="0" smtClean="0"/>
          </a:p>
        </p:txBody>
      </p:sp>
      <p:sp>
        <p:nvSpPr>
          <p:cNvPr id="4" name="Slide Number Placeholder 3"/>
          <p:cNvSpPr>
            <a:spLocks noGrp="1"/>
          </p:cNvSpPr>
          <p:nvPr>
            <p:ph type="sldNum" sz="quarter" idx="10"/>
          </p:nvPr>
        </p:nvSpPr>
        <p:spPr/>
        <p:txBody>
          <a:bodyPr/>
          <a:lstStyle/>
          <a:p>
            <a:fld id="{4DC745EB-3CE0-FF43-8725-56AAE83B4F41}"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My phone remembers where my possessions are, e.g. my glasses. The challenge</a:t>
            </a:r>
            <a:r>
              <a:rPr lang="en-US" baseline="0" dirty="0" smtClean="0"/>
              <a:t> is finding a low-cost, owner-friendly design.</a:t>
            </a:r>
            <a:endParaRPr lang="en-US" dirty="0" smtClean="0"/>
          </a:p>
          <a:p>
            <a:pPr lvl="1"/>
            <a:r>
              <a:rPr lang="en-US" dirty="0" smtClean="0"/>
              <a:t>One can buy dongles that attach to objects like key chains.</a:t>
            </a:r>
            <a:r>
              <a:rPr lang="en-US" baseline="0" dirty="0" smtClean="0"/>
              <a:t> But we need </a:t>
            </a:r>
            <a:r>
              <a:rPr lang="en-US" dirty="0" smtClean="0"/>
              <a:t>sensing with very small, barely\</a:t>
            </a:r>
            <a:r>
              <a:rPr lang="en-US" dirty="0" err="1" smtClean="0"/>
              <a:t>y</a:t>
            </a:r>
            <a:r>
              <a:rPr lang="en-US" dirty="0" smtClean="0"/>
              <a:t> visible tags. The most likely technology is RFID.</a:t>
            </a:r>
          </a:p>
        </p:txBody>
      </p:sp>
      <p:sp>
        <p:nvSpPr>
          <p:cNvPr id="4" name="Slide Number Placeholder 3"/>
          <p:cNvSpPr>
            <a:spLocks noGrp="1"/>
          </p:cNvSpPr>
          <p:nvPr>
            <p:ph type="sldNum" sz="quarter" idx="10"/>
          </p:nvPr>
        </p:nvSpPr>
        <p:spPr/>
        <p:txBody>
          <a:bodyPr/>
          <a:lstStyle/>
          <a:p>
            <a:fld id="{4DC745EB-3CE0-FF43-8725-56AAE83B4F41}"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None/>
            </a:pPr>
            <a:r>
              <a:rPr lang="en-US" dirty="0" smtClean="0"/>
              <a:t>The manager gathers information from a large, distributed population; e.g. all the people in the potential path of a weather disturbance. Some is owner-mediated, e.g. a picture of a collapsed house; some is automatic, e.g. temperature. It integrates the information with historic data bases and uses it to dispatch appropriate resources. It works</a:t>
            </a:r>
            <a:r>
              <a:rPr lang="en-US" baseline="0" dirty="0" smtClean="0"/>
              <a:t> because </a:t>
            </a:r>
            <a:r>
              <a:rPr lang="en-US" dirty="0" err="1" smtClean="0"/>
              <a:t>Barack</a:t>
            </a:r>
            <a:r>
              <a:rPr lang="en-US" dirty="0" smtClean="0"/>
              <a:t> </a:t>
            </a:r>
            <a:r>
              <a:rPr lang="en-US" dirty="0" err="1" smtClean="0"/>
              <a:t>Obama</a:t>
            </a:r>
            <a:r>
              <a:rPr lang="en-US" baseline="0" dirty="0" smtClean="0"/>
              <a:t> is at the controls.</a:t>
            </a:r>
            <a:endParaRPr lang="en-US" dirty="0" smtClean="0"/>
          </a:p>
          <a:p>
            <a:pPr lvl="1"/>
            <a:endParaRPr lang="en-US" dirty="0" smtClean="0"/>
          </a:p>
          <a:p>
            <a:pPr lvl="1"/>
            <a:r>
              <a:rPr lang="en-US" dirty="0" smtClean="0"/>
              <a:t>Using phones to gather information is new. Heretofore the only reporting a client sent to a server was mediated by a user sitting with a computer.</a:t>
            </a:r>
          </a:p>
          <a:p>
            <a:pPr lvl="1"/>
            <a:r>
              <a:rPr lang="en-US" dirty="0" smtClean="0"/>
              <a:t>Connection to the cloud allows computationally demanding apps not possible on a personal computer. Using ad hoc networks,</a:t>
            </a:r>
            <a:r>
              <a:rPr lang="en-US" baseline="0" dirty="0" smtClean="0"/>
              <a:t> created post-event is necessary.</a:t>
            </a:r>
            <a:endParaRPr lang="en-US" dirty="0" smtClean="0"/>
          </a:p>
          <a:p>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many </a:t>
            </a:r>
            <a:r>
              <a:rPr lang="en-US" baseline="0" dirty="0" smtClean="0"/>
              <a:t> people in the developing work cell phones are the first PHONE they have ever used. We can only imagine how big a deal this is. Furthermore, developing countries are very innovative in the uses they make because they are using them to create other kinds of infrastructure, e.g. international banking via cell phone minutes.</a:t>
            </a:r>
          </a:p>
          <a:p>
            <a:endParaRPr lang="en-US" baseline="0" dirty="0" smtClean="0"/>
          </a:p>
          <a:p>
            <a:r>
              <a:rPr lang="en-US" baseline="0" dirty="0" smtClean="0"/>
              <a:t>Another major attraction of the developing world, especially China, is the emergence of a large middle class—defined as people with disposable income. </a:t>
            </a:r>
            <a:endParaRPr lang="en-US" dirty="0"/>
          </a:p>
        </p:txBody>
      </p:sp>
      <p:sp>
        <p:nvSpPr>
          <p:cNvPr id="4" name="Slide Number Placeholder 3"/>
          <p:cNvSpPr>
            <a:spLocks noGrp="1"/>
          </p:cNvSpPr>
          <p:nvPr>
            <p:ph type="sldNum" sz="quarter" idx="10"/>
          </p:nvPr>
        </p:nvSpPr>
        <p:spPr/>
        <p:txBody>
          <a:bodyPr/>
          <a:lstStyle/>
          <a:p>
            <a:fld id="{4DC745EB-3CE0-FF43-8725-56AAE83B4F41}"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BD9A9DE-5D23-F64B-968D-DD97D680D1F9}" type="datetimeFigureOut">
              <a:rPr lang="en-US" smtClean="0"/>
              <a:pPr/>
              <a:t>11/29/12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9A9DE-5D23-F64B-968D-DD97D680D1F9}" type="datetimeFigureOut">
              <a:rPr lang="en-US" smtClean="0"/>
              <a:pPr/>
              <a:t>11/29/12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9A9DE-5D23-F64B-968D-DD97D680D1F9}" type="datetimeFigureOut">
              <a:rPr lang="en-US" smtClean="0"/>
              <a:pPr/>
              <a:t>11/29/12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BD9A9DE-5D23-F64B-968D-DD97D680D1F9}" type="datetimeFigureOut">
              <a:rPr lang="en-US" smtClean="0"/>
              <a:pPr/>
              <a:t>11/29/12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BD9A9DE-5D23-F64B-968D-DD97D680D1F9}" type="datetimeFigureOut">
              <a:rPr lang="en-US" smtClean="0"/>
              <a:pPr/>
              <a:t>11/29/12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BD9A9DE-5D23-F64B-968D-DD97D680D1F9}" type="datetimeFigureOut">
              <a:rPr lang="en-US" smtClean="0"/>
              <a:pPr/>
              <a:t>11/29/12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BD9A9DE-5D23-F64B-968D-DD97D680D1F9}" type="datetimeFigureOut">
              <a:rPr lang="en-US" smtClean="0"/>
              <a:pPr/>
              <a:t>11/29/12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BD9A9DE-5D23-F64B-968D-DD97D680D1F9}" type="datetimeFigureOut">
              <a:rPr lang="en-US" smtClean="0"/>
              <a:pPr/>
              <a:t>11/29/12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D9A9DE-5D23-F64B-968D-DD97D680D1F9}" type="datetimeFigureOut">
              <a:rPr lang="en-US" smtClean="0"/>
              <a:pPr/>
              <a:t>11/29/12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9A9DE-5D23-F64B-968D-DD97D680D1F9}" type="datetimeFigureOut">
              <a:rPr lang="en-US" smtClean="0"/>
              <a:pPr/>
              <a:t>11/29/12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D9A9DE-5D23-F64B-968D-DD97D680D1F9}" type="datetimeFigureOut">
              <a:rPr lang="en-US" smtClean="0"/>
              <a:pPr/>
              <a:t>11/29/12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DBD376-0074-AF41-A58E-804A5689DD1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D9A9DE-5D23-F64B-968D-DD97D680D1F9}" type="datetimeFigureOut">
              <a:rPr lang="en-US" smtClean="0"/>
              <a:pPr/>
              <a:t>11/29/12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DBD376-0074-AF41-A58E-804A5689DD1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tiff"/><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q=http://www.redpin.org/&amp;sa=D&amp;sntz=1&amp;usg=AFQjCNGl8_CXMUHWNJn0tvzyPZ9CxNfKrg" TargetMode="External"/><Relationship Id="rId4" Type="http://schemas.openxmlformats.org/officeDocument/2006/relationships/hyperlink" Target="http://www.google.com/url?q=http://www-psych.stanford.edu/~bt/space/papers/cogmaps1993tversky.pdf&amp;sa=D&amp;sntz=1&amp;usg=AFQjCNFOz_dklNg9ETxxk3EYF-lfjglC7Q" TargetMode="External"/><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t&amp;source=web&amp;cd=2&amp;ved=0CBcQFjAB&amp;url=http://interruptions.net/literature/Fogarty-TOCHI05.pdf&amp;ei=oxxBTOSfKoqesQPml_W0DA&amp;usg=AFQjCNHpP0iQms3EyqMz7iJ3l8drBuX4pQ&amp;sig2=Wkg-uOMrwbm1n207IJgWhA" TargetMode="External"/><Relationship Id="rId4" Type="http://schemas.openxmlformats.org/officeDocument/2006/relationships/hyperlink" Target="http://www.google.com/url?q=http://www.b-alert.com/augcog/honeywell_classification_paper.pdf&amp;sa=D&amp;sntz=1&amp;usg=AFQjCNHXyHNd5BQmbfEqDbIHJUDrco9w1Q" TargetMode="External"/><Relationship Id="rId5" Type="http://schemas.openxmlformats.org/officeDocument/2006/relationships/hyperlink" Target="http://www.google.com/url?sa=t&amp;source=web&amp;cd=1&amp;ved=0CBUQFjAA&amp;url=http://citeseerx.ist.psu.edu/viewdoc/download?doi=10.1.1.91.9328&amp;rep=rep1&amp;type=pdf&amp;ei=JiVBTJqvLo76swO47vXHDA&amp;usg=AFQjCNHmDHlmo-sw2WA2KYKWdpzEttfWtg&amp;sig2=U_lzp1SmRoZkDQa" TargetMode="External"/><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1.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chart" Target="../charts/char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45985" y="533400"/>
            <a:ext cx="8229600" cy="1470025"/>
          </a:xfrm>
        </p:spPr>
        <p:txBody>
          <a:bodyPr>
            <a:normAutofit fontScale="90000"/>
          </a:bodyPr>
          <a:lstStyle/>
          <a:p>
            <a:r>
              <a:rPr lang="en-US" b="1" dirty="0" smtClean="0"/>
              <a:t>Thinking </a:t>
            </a:r>
            <a:r>
              <a:rPr lang="en-US" b="1" dirty="0"/>
              <a:t>Outside the </a:t>
            </a:r>
            <a:r>
              <a:rPr lang="en-US" b="1" dirty="0" smtClean="0"/>
              <a:t>Phone</a:t>
            </a:r>
            <a:br>
              <a:rPr lang="en-US" b="1" dirty="0" smtClean="0"/>
            </a:br>
            <a:r>
              <a:rPr lang="en-US" dirty="0" smtClean="0"/>
              <a:t>The Companion Metaphor</a:t>
            </a:r>
            <a:br>
              <a:rPr lang="en-US" dirty="0" smtClean="0"/>
            </a:br>
            <a:endParaRPr lang="en-US" dirty="0"/>
          </a:p>
        </p:txBody>
      </p:sp>
      <p:pic>
        <p:nvPicPr>
          <p:cNvPr id="5" name="Picture 4" descr="AsboElvisRossParry_450x300.jpg"/>
          <p:cNvPicPr>
            <a:picLocks noChangeAspect="1"/>
          </p:cNvPicPr>
          <p:nvPr/>
        </p:nvPicPr>
        <p:blipFill>
          <a:blip r:embed="rId3"/>
          <a:stretch>
            <a:fillRect/>
          </a:stretch>
        </p:blipFill>
        <p:spPr>
          <a:xfrm>
            <a:off x="1371600" y="2057400"/>
            <a:ext cx="6515100" cy="43434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Five Technology Innovations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1. Voice Interface</a:t>
            </a:r>
            <a:endParaRPr lang="en-US" dirty="0"/>
          </a:p>
        </p:txBody>
      </p:sp>
      <p:pic>
        <p:nvPicPr>
          <p:cNvPr id="5" name="Picture 4"/>
          <p:cNvPicPr>
            <a:picLocks noChangeAspect="1"/>
          </p:cNvPicPr>
          <p:nvPr/>
        </p:nvPicPr>
        <p:blipFill>
          <a:blip r:embed="rId3"/>
          <a:stretch>
            <a:fillRect/>
          </a:stretch>
        </p:blipFill>
        <p:spPr>
          <a:xfrm>
            <a:off x="1066800" y="1600200"/>
            <a:ext cx="6781800" cy="506026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Voice Interface</a:t>
            </a:r>
            <a:r>
              <a:rPr lang="en-US" dirty="0" smtClean="0"/>
              <a:t/>
            </a:r>
            <a:br>
              <a:rPr lang="en-US" dirty="0" smtClean="0"/>
            </a:br>
            <a:endParaRPr lang="en-US" dirty="0"/>
          </a:p>
        </p:txBody>
      </p:sp>
      <p:sp>
        <p:nvSpPr>
          <p:cNvPr id="3" name="Content Placeholder 2"/>
          <p:cNvSpPr>
            <a:spLocks noGrp="1"/>
          </p:cNvSpPr>
          <p:nvPr>
            <p:ph idx="1"/>
          </p:nvPr>
        </p:nvSpPr>
        <p:spPr>
          <a:xfrm>
            <a:off x="457200" y="1417638"/>
            <a:ext cx="8458200" cy="5287962"/>
          </a:xfrm>
        </p:spPr>
        <p:txBody>
          <a:bodyPr>
            <a:normAutofit/>
          </a:bodyPr>
          <a:lstStyle/>
          <a:p>
            <a:r>
              <a:rPr lang="en-US" i="1" dirty="0" smtClean="0"/>
              <a:t>State </a:t>
            </a:r>
            <a:r>
              <a:rPr lang="en-US" i="1" dirty="0"/>
              <a:t>of Technology</a:t>
            </a:r>
            <a:endParaRPr lang="en-US" dirty="0" smtClean="0"/>
          </a:p>
          <a:p>
            <a:pPr lvl="1"/>
            <a:r>
              <a:rPr lang="en-US" dirty="0" smtClean="0"/>
              <a:t>Voice recognition and generation are good enough. </a:t>
            </a:r>
          </a:p>
          <a:p>
            <a:pPr lvl="1"/>
            <a:r>
              <a:rPr lang="en-US" dirty="0" smtClean="0"/>
              <a:t>Phone response systems are good but clueless.</a:t>
            </a:r>
          </a:p>
          <a:p>
            <a:r>
              <a:rPr lang="en-US" i="1" dirty="0" smtClean="0"/>
              <a:t>Research</a:t>
            </a:r>
            <a:endParaRPr lang="en-US" dirty="0" smtClean="0"/>
          </a:p>
          <a:p>
            <a:pPr lvl="1"/>
            <a:r>
              <a:rPr lang="en-US" dirty="0" smtClean="0"/>
              <a:t>Speaker-dependent dialog</a:t>
            </a:r>
          </a:p>
          <a:p>
            <a:pPr lvl="1"/>
            <a:r>
              <a:rPr lang="en-US" dirty="0" smtClean="0"/>
              <a:t>Make agent “natural”.</a:t>
            </a:r>
          </a:p>
          <a:p>
            <a:pPr lvl="1"/>
            <a:r>
              <a:rPr lang="en-US" dirty="0" smtClean="0"/>
              <a:t>Support sub-vocalization.</a:t>
            </a:r>
          </a:p>
          <a:p>
            <a:pPr marL="342900" lvl="1" indent="-342900">
              <a:buFont typeface="Arial"/>
              <a:buChar char="•"/>
            </a:pPr>
            <a:r>
              <a:rPr lang="en-US" dirty="0" smtClean="0"/>
              <a:t>Experts: </a:t>
            </a:r>
            <a:r>
              <a:rPr lang="en-US" dirty="0" err="1" smtClean="0"/>
              <a:t>Cassell</a:t>
            </a:r>
            <a:r>
              <a:rPr lang="en-US" dirty="0" smtClean="0"/>
              <a:t>, ML, </a:t>
            </a:r>
            <a:r>
              <a:rPr lang="en-US" dirty="0" err="1" smtClean="0"/>
              <a:t>Rudnicky</a:t>
            </a:r>
            <a:r>
              <a:rPr lang="en-US" dirty="0" smtClean="0"/>
              <a:t>, </a:t>
            </a:r>
            <a:r>
              <a:rPr lang="en-US" dirty="0" err="1" smtClean="0"/>
              <a:t>Waibel</a:t>
            </a:r>
            <a:r>
              <a:rPr lang="en-US" dirty="0" smtClean="0"/>
              <a:t>, Zhang</a:t>
            </a:r>
          </a:p>
          <a:p>
            <a:endParaRPr lang="en-US" dirty="0" smtClean="0"/>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 Vision Interface</a:t>
            </a:r>
            <a:endParaRPr lang="en-US" dirty="0"/>
          </a:p>
        </p:txBody>
      </p:sp>
      <p:pic>
        <p:nvPicPr>
          <p:cNvPr id="6" name="Picture 5" descr="article-2165818-13D20F57000005DC-504_634x723.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417638"/>
            <a:ext cx="3876050" cy="4420164"/>
          </a:xfrm>
          <a:prstGeom prst="rect">
            <a:avLst/>
          </a:prstGeom>
        </p:spPr>
      </p:pic>
      <p:pic>
        <p:nvPicPr>
          <p:cNvPr id="7" name="Picture 6" descr="p23-mann.tiff"/>
          <p:cNvPicPr>
            <a:picLocks noChangeAspect="1"/>
          </p:cNvPicPr>
          <p:nvPr/>
        </p:nvPicPr>
        <p:blipFill>
          <a:blip r:embed="rId4"/>
          <a:stretch>
            <a:fillRect/>
          </a:stretch>
        </p:blipFill>
        <p:spPr>
          <a:xfrm>
            <a:off x="1219200" y="1417638"/>
            <a:ext cx="2025285" cy="44201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Vision Interface</a:t>
            </a:r>
            <a:r>
              <a:rPr lang="en-US" dirty="0" smtClean="0"/>
              <a:t/>
            </a:r>
            <a:br>
              <a:rPr lang="en-US" dirty="0" smtClean="0"/>
            </a:br>
            <a:endParaRPr lang="en-US" dirty="0"/>
          </a:p>
        </p:txBody>
      </p:sp>
      <p:sp>
        <p:nvSpPr>
          <p:cNvPr id="3" name="Content Placeholder 2"/>
          <p:cNvSpPr>
            <a:spLocks noGrp="1"/>
          </p:cNvSpPr>
          <p:nvPr>
            <p:ph idx="1"/>
          </p:nvPr>
        </p:nvSpPr>
        <p:spPr>
          <a:xfrm>
            <a:off x="457200" y="1417638"/>
            <a:ext cx="8458200" cy="5287962"/>
          </a:xfrm>
        </p:spPr>
        <p:txBody>
          <a:bodyPr>
            <a:normAutofit/>
          </a:bodyPr>
          <a:lstStyle/>
          <a:p>
            <a:r>
              <a:rPr lang="en-US" i="1" dirty="0" smtClean="0"/>
              <a:t>State </a:t>
            </a:r>
            <a:r>
              <a:rPr lang="en-US" i="1" dirty="0"/>
              <a:t>of Technology</a:t>
            </a:r>
            <a:endParaRPr lang="en-US" dirty="0" smtClean="0"/>
          </a:p>
          <a:p>
            <a:pPr lvl="1"/>
            <a:r>
              <a:rPr lang="en-US" dirty="0" err="1" smtClean="0"/>
              <a:t>iPhoto</a:t>
            </a:r>
            <a:r>
              <a:rPr lang="en-US" dirty="0" smtClean="0"/>
              <a:t> face-recognition trick is startling.</a:t>
            </a:r>
          </a:p>
          <a:p>
            <a:pPr lvl="1"/>
            <a:r>
              <a:rPr lang="en-US" dirty="0" smtClean="0"/>
              <a:t>The Army must know a lot….</a:t>
            </a:r>
          </a:p>
          <a:p>
            <a:pPr lvl="1"/>
            <a:r>
              <a:rPr lang="en-US" dirty="0" smtClean="0"/>
              <a:t>Local company, </a:t>
            </a:r>
            <a:r>
              <a:rPr lang="en-US" dirty="0" err="1" smtClean="0"/>
              <a:t>Pittpat.com</a:t>
            </a:r>
            <a:endParaRPr lang="en-US" dirty="0" smtClean="0"/>
          </a:p>
          <a:p>
            <a:r>
              <a:rPr lang="en-US" i="1" dirty="0" smtClean="0"/>
              <a:t>Research</a:t>
            </a:r>
            <a:endParaRPr lang="en-US" dirty="0" smtClean="0"/>
          </a:p>
          <a:p>
            <a:pPr lvl="1"/>
            <a:r>
              <a:rPr lang="en-US" dirty="0" smtClean="0"/>
              <a:t>Machine learning for recognition.</a:t>
            </a:r>
          </a:p>
          <a:p>
            <a:pPr lvl="1"/>
            <a:r>
              <a:rPr lang="en-US" dirty="0" smtClean="0"/>
              <a:t>Acceptable devices.</a:t>
            </a:r>
          </a:p>
          <a:p>
            <a:pPr marL="342900" lvl="1" indent="-342900">
              <a:buFont typeface="Arial"/>
              <a:buChar char="•"/>
            </a:pPr>
            <a:r>
              <a:rPr lang="en-US" dirty="0" smtClean="0"/>
              <a:t>Experts: </a:t>
            </a:r>
            <a:r>
              <a:rPr lang="en-US" dirty="0" err="1" smtClean="0"/>
              <a:t>Efros</a:t>
            </a:r>
            <a:r>
              <a:rPr lang="en-US" dirty="0" smtClean="0"/>
              <a:t>, ML, RI</a:t>
            </a:r>
          </a:p>
          <a:p>
            <a:endParaRPr lang="en-US" dirty="0" smtClean="0"/>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Location and Mapping</a:t>
            </a:r>
            <a:r>
              <a:rPr lang="en-US" dirty="0" smtClean="0"/>
              <a:t/>
            </a:r>
            <a:br>
              <a:rPr lang="en-US" dirty="0" smtClean="0"/>
            </a:br>
            <a:endParaRPr lang="en-US" dirty="0"/>
          </a:p>
        </p:txBody>
      </p:sp>
      <p:sp>
        <p:nvSpPr>
          <p:cNvPr id="3" name="Content Placeholder 2"/>
          <p:cNvSpPr>
            <a:spLocks noGrp="1"/>
          </p:cNvSpPr>
          <p:nvPr>
            <p:ph idx="1"/>
          </p:nvPr>
        </p:nvSpPr>
        <p:spPr>
          <a:xfrm>
            <a:off x="457200" y="1417638"/>
            <a:ext cx="8458200" cy="5287962"/>
          </a:xfrm>
        </p:spPr>
        <p:txBody>
          <a:bodyPr>
            <a:normAutofit fontScale="70000" lnSpcReduction="20000"/>
          </a:bodyPr>
          <a:lstStyle/>
          <a:p>
            <a:r>
              <a:rPr lang="en-US" i="1" dirty="0" smtClean="0"/>
              <a:t>State </a:t>
            </a:r>
            <a:r>
              <a:rPr lang="en-US" i="1" dirty="0"/>
              <a:t>of Technology</a:t>
            </a:r>
            <a:endParaRPr lang="en-US" dirty="0"/>
          </a:p>
          <a:p>
            <a:pPr lvl="1"/>
            <a:r>
              <a:rPr lang="en-US" dirty="0"/>
              <a:t>GPS-based systems for drivers are generally successful. </a:t>
            </a:r>
          </a:p>
          <a:p>
            <a:pPr lvl="1"/>
            <a:r>
              <a:rPr lang="en-US" dirty="0"/>
              <a:t>Tom-tom</a:t>
            </a:r>
            <a:r>
              <a:rPr lang="en-US" dirty="0" smtClean="0"/>
              <a:t> uses </a:t>
            </a:r>
            <a:r>
              <a:rPr lang="en-US" dirty="0"/>
              <a:t>crowd sourcing to collect traffic </a:t>
            </a:r>
            <a:r>
              <a:rPr lang="en-US" dirty="0" smtClean="0"/>
              <a:t>data</a:t>
            </a:r>
          </a:p>
          <a:p>
            <a:pPr lvl="1"/>
            <a:r>
              <a:rPr lang="en-US" dirty="0" smtClean="0"/>
              <a:t>Nokia</a:t>
            </a:r>
            <a:r>
              <a:rPr lang="en-US" dirty="0"/>
              <a:t>/Berkeley experiment has done the same</a:t>
            </a:r>
            <a:r>
              <a:rPr lang="en-US" dirty="0" smtClean="0"/>
              <a:t>.</a:t>
            </a:r>
          </a:p>
          <a:p>
            <a:pPr lvl="1"/>
            <a:r>
              <a:rPr lang="en-US" i="1" dirty="0" smtClean="0"/>
              <a:t>Foursquare</a:t>
            </a:r>
            <a:r>
              <a:rPr lang="en-US" dirty="0" smtClean="0"/>
              <a:t>, </a:t>
            </a:r>
            <a:r>
              <a:rPr lang="en-US" i="1" dirty="0" smtClean="0"/>
              <a:t>Places</a:t>
            </a:r>
            <a:r>
              <a:rPr lang="en-US" dirty="0" smtClean="0"/>
              <a:t>, etc. are succeeding. </a:t>
            </a:r>
          </a:p>
          <a:p>
            <a:pPr lvl="1"/>
            <a:r>
              <a:rPr lang="en-US" i="1" dirty="0" smtClean="0"/>
              <a:t>Point Inside </a:t>
            </a:r>
            <a:r>
              <a:rPr lang="en-US" dirty="0" smtClean="0"/>
              <a:t>navigates malls.</a:t>
            </a:r>
          </a:p>
          <a:p>
            <a:r>
              <a:rPr lang="en-US" i="1" dirty="0" smtClean="0"/>
              <a:t>Missing </a:t>
            </a:r>
            <a:r>
              <a:rPr lang="en-US" i="1" dirty="0"/>
              <a:t>Research</a:t>
            </a:r>
            <a:endParaRPr lang="en-US" dirty="0" smtClean="0"/>
          </a:p>
          <a:p>
            <a:pPr lvl="1"/>
            <a:r>
              <a:rPr lang="en-US" dirty="0" smtClean="0"/>
              <a:t>The last mile is a problem. </a:t>
            </a:r>
            <a:r>
              <a:rPr lang="en-US" dirty="0" err="1" smtClean="0"/>
              <a:t>Wifi</a:t>
            </a:r>
            <a:r>
              <a:rPr lang="en-US" dirty="0" smtClean="0"/>
              <a:t> and Bluetooth (</a:t>
            </a:r>
            <a:r>
              <a:rPr lang="en-US" dirty="0" smtClean="0">
                <a:hlinkClick r:id="rId3"/>
              </a:rPr>
              <a:t>Redpin</a:t>
            </a:r>
            <a:r>
              <a:rPr lang="en-US" dirty="0" smtClean="0"/>
              <a:t>) are not very dependable (but check recent paper by </a:t>
            </a:r>
            <a:r>
              <a:rPr lang="en-US" dirty="0" err="1" smtClean="0"/>
              <a:t>Biswas</a:t>
            </a:r>
            <a:r>
              <a:rPr lang="en-US" dirty="0" smtClean="0"/>
              <a:t> &amp; </a:t>
            </a:r>
            <a:r>
              <a:rPr lang="en-US" dirty="0" err="1" smtClean="0"/>
              <a:t>Veloso</a:t>
            </a:r>
            <a:r>
              <a:rPr lang="en-US" dirty="0" smtClean="0"/>
              <a:t>).</a:t>
            </a:r>
          </a:p>
          <a:p>
            <a:pPr lvl="1"/>
            <a:r>
              <a:rPr lang="en-US" dirty="0" smtClean="0"/>
              <a:t>Maps </a:t>
            </a:r>
            <a:r>
              <a:rPr lang="en-US" dirty="0"/>
              <a:t>can be difficult to </a:t>
            </a:r>
            <a:r>
              <a:rPr lang="en-US" dirty="0" smtClean="0"/>
              <a:t>obtain (but see paper by Rosenthal, </a:t>
            </a:r>
            <a:r>
              <a:rPr lang="en-US" dirty="0" err="1" smtClean="0"/>
              <a:t>Biswas</a:t>
            </a:r>
            <a:r>
              <a:rPr lang="en-US" dirty="0" smtClean="0"/>
              <a:t>, and </a:t>
            </a:r>
            <a:r>
              <a:rPr lang="en-US" dirty="0" err="1" smtClean="0"/>
              <a:t>Veloso</a:t>
            </a:r>
            <a:r>
              <a:rPr lang="en-US" dirty="0" smtClean="0"/>
              <a:t>). </a:t>
            </a:r>
          </a:p>
          <a:p>
            <a:pPr lvl="1"/>
            <a:r>
              <a:rPr lang="en-US" dirty="0" smtClean="0"/>
              <a:t>Accumulating </a:t>
            </a:r>
            <a:r>
              <a:rPr lang="en-US" dirty="0"/>
              <a:t>traveler experience using crowd sourcing might be better, if owners can be induced to contribute</a:t>
            </a:r>
            <a:r>
              <a:rPr lang="en-US" dirty="0" smtClean="0"/>
              <a:t>.</a:t>
            </a:r>
          </a:p>
          <a:p>
            <a:pPr lvl="1"/>
            <a:r>
              <a:rPr lang="en-US" dirty="0" smtClean="0">
                <a:hlinkClick r:id="rId4"/>
              </a:rPr>
              <a:t>Furthermore</a:t>
            </a:r>
            <a:r>
              <a:rPr lang="en-US" dirty="0"/>
              <a:t>, maps are not the most cognitively aligned tools for  way finding; learning local landmarks and other methods need to be tried</a:t>
            </a:r>
            <a:r>
              <a:rPr lang="en-US" dirty="0" smtClean="0"/>
              <a:t>.</a:t>
            </a:r>
          </a:p>
          <a:p>
            <a:pPr marL="342900" lvl="1" indent="-342900">
              <a:buFont typeface="Arial"/>
              <a:buChar char="•"/>
            </a:pPr>
            <a:r>
              <a:rPr lang="en-US" dirty="0" smtClean="0"/>
              <a:t>Experts: von </a:t>
            </a:r>
            <a:r>
              <a:rPr lang="en-US" dirty="0" err="1"/>
              <a:t>Ahn</a:t>
            </a:r>
            <a:r>
              <a:rPr lang="en-US" dirty="0"/>
              <a:t>, </a:t>
            </a:r>
            <a:r>
              <a:rPr lang="en-US" dirty="0" err="1"/>
              <a:t>Bareiss</a:t>
            </a:r>
            <a:r>
              <a:rPr lang="en-US" dirty="0"/>
              <a:t>,</a:t>
            </a:r>
            <a:r>
              <a:rPr lang="en-US" dirty="0" smtClean="0"/>
              <a:t> </a:t>
            </a:r>
            <a:r>
              <a:rPr lang="en-US" dirty="0" err="1" smtClean="0"/>
              <a:t>Biswas</a:t>
            </a:r>
            <a:r>
              <a:rPr lang="en-US" dirty="0" smtClean="0"/>
              <a:t>, </a:t>
            </a:r>
            <a:r>
              <a:rPr lang="en-US" dirty="0" err="1" smtClean="0"/>
              <a:t>Cassell</a:t>
            </a:r>
            <a:r>
              <a:rPr lang="en-US" dirty="0" smtClean="0"/>
              <a:t>, </a:t>
            </a:r>
            <a:r>
              <a:rPr lang="en-US" dirty="0" err="1" smtClean="0"/>
              <a:t>Forlizzi</a:t>
            </a:r>
            <a:r>
              <a:rPr lang="en-US" dirty="0" smtClean="0"/>
              <a:t>, </a:t>
            </a:r>
            <a:r>
              <a:rPr lang="en-US" dirty="0" err="1" smtClean="0"/>
              <a:t>Griss</a:t>
            </a:r>
            <a:r>
              <a:rPr lang="en-US" dirty="0" smtClean="0"/>
              <a:t>, </a:t>
            </a:r>
            <a:r>
              <a:rPr lang="en-US" dirty="0" err="1" smtClean="0"/>
              <a:t>Veloso</a:t>
            </a:r>
            <a:r>
              <a:rPr lang="en-US" dirty="0" smtClean="0"/>
              <a:t>, Zhang</a:t>
            </a:r>
          </a:p>
          <a:p>
            <a:pPr lvl="1"/>
            <a:endParaRPr lang="en-US" dirty="0" smtClean="0"/>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Disposition &amp; Priority Sensing</a:t>
            </a:r>
            <a:endParaRPr lang="en-US" dirty="0"/>
          </a:p>
        </p:txBody>
      </p:sp>
      <p:sp>
        <p:nvSpPr>
          <p:cNvPr id="3" name="Content Placeholder 2"/>
          <p:cNvSpPr>
            <a:spLocks noGrp="1"/>
          </p:cNvSpPr>
          <p:nvPr>
            <p:ph idx="1"/>
          </p:nvPr>
        </p:nvSpPr>
        <p:spPr>
          <a:xfrm>
            <a:off x="457200" y="1417638"/>
            <a:ext cx="8229600" cy="4525963"/>
          </a:xfrm>
        </p:spPr>
        <p:txBody>
          <a:bodyPr>
            <a:noAutofit/>
          </a:bodyPr>
          <a:lstStyle/>
          <a:p>
            <a:r>
              <a:rPr lang="en-US" sz="1800" i="1" dirty="0" smtClean="0"/>
              <a:t>State of Technology</a:t>
            </a:r>
            <a:endParaRPr lang="en-US" sz="1800" dirty="0" smtClean="0"/>
          </a:p>
          <a:p>
            <a:pPr lvl="1"/>
            <a:r>
              <a:rPr lang="en-US" sz="1800" u="sng" dirty="0" err="1" smtClean="0"/>
              <a:t>Interruptibility</a:t>
            </a:r>
            <a:r>
              <a:rPr lang="en-US" sz="1800" dirty="0" smtClean="0"/>
              <a:t>. Research on </a:t>
            </a:r>
            <a:r>
              <a:rPr lang="en-US" sz="1800" dirty="0" smtClean="0">
                <a:hlinkClick r:id="rId3"/>
              </a:rPr>
              <a:t>interruptibility</a:t>
            </a:r>
            <a:r>
              <a:rPr lang="en-US" sz="1800" dirty="0" smtClean="0"/>
              <a:t> needs to be adapted to mobile situations. There is interesting </a:t>
            </a:r>
            <a:r>
              <a:rPr lang="en-US" sz="1800" dirty="0" smtClean="0">
                <a:hlinkClick r:id="rId4"/>
              </a:rPr>
              <a:t>work</a:t>
            </a:r>
            <a:r>
              <a:rPr lang="en-US" sz="1800" dirty="0" smtClean="0"/>
              <a:t> based on EEG readings.</a:t>
            </a:r>
          </a:p>
          <a:p>
            <a:pPr lvl="1"/>
            <a:r>
              <a:rPr lang="en-US" sz="1800" u="sng" dirty="0" smtClean="0"/>
              <a:t>Prioritization.</a:t>
            </a:r>
            <a:r>
              <a:rPr lang="en-US" sz="1800" dirty="0" smtClean="0"/>
              <a:t> There has been extensive research on email filtering, learning from owners’ actions what messages to show them. </a:t>
            </a:r>
            <a:r>
              <a:rPr lang="en-US" sz="1800" dirty="0" err="1" smtClean="0"/>
              <a:t>Gmail</a:t>
            </a:r>
            <a:r>
              <a:rPr lang="en-US" sz="1800" dirty="0" smtClean="0"/>
              <a:t> represents the start of the art.</a:t>
            </a:r>
          </a:p>
          <a:p>
            <a:pPr lvl="1"/>
            <a:r>
              <a:rPr lang="en-US" sz="1800" dirty="0" smtClean="0"/>
              <a:t>What did Aura and Radar learn?</a:t>
            </a:r>
          </a:p>
          <a:p>
            <a:pPr lvl="1"/>
            <a:r>
              <a:rPr lang="en-US" sz="1800" dirty="0" err="1" smtClean="0"/>
              <a:t>SenSay</a:t>
            </a:r>
            <a:r>
              <a:rPr lang="en-US" sz="1800" dirty="0" smtClean="0"/>
              <a:t>, successful student project</a:t>
            </a:r>
          </a:p>
          <a:p>
            <a:pPr lvl="1"/>
            <a:r>
              <a:rPr lang="en-US" sz="1800" dirty="0" smtClean="0"/>
              <a:t>Recent work by Stephanie Rosenthal</a:t>
            </a:r>
          </a:p>
          <a:p>
            <a:r>
              <a:rPr lang="en-US" sz="1800" i="1" dirty="0" smtClean="0"/>
              <a:t>Missing Research</a:t>
            </a:r>
            <a:endParaRPr lang="en-US" sz="1800" dirty="0" smtClean="0"/>
          </a:p>
          <a:p>
            <a:pPr lvl="1"/>
            <a:r>
              <a:rPr lang="en-US" sz="1800" dirty="0" smtClean="0"/>
              <a:t>Both </a:t>
            </a:r>
            <a:r>
              <a:rPr lang="en-US" sz="1800" dirty="0" err="1" smtClean="0"/>
              <a:t>interruptibility</a:t>
            </a:r>
            <a:r>
              <a:rPr lang="en-US" sz="1800" dirty="0" smtClean="0"/>
              <a:t> and prioritization need to be conditioned on here and now. </a:t>
            </a:r>
          </a:p>
          <a:p>
            <a:pPr lvl="1"/>
            <a:r>
              <a:rPr lang="en-US" sz="1800" dirty="0" smtClean="0"/>
              <a:t>Develop new owner/device interaction modes using </a:t>
            </a:r>
            <a:r>
              <a:rPr lang="en-US" sz="1800" dirty="0" smtClean="0">
                <a:hlinkClick r:id="rId5"/>
              </a:rPr>
              <a:t>attachments</a:t>
            </a:r>
            <a:r>
              <a:rPr lang="en-US" sz="1800" dirty="0" smtClean="0"/>
              <a:t> to the owner’s body. Biometric monitors, sold as a health enhancers, can be used.</a:t>
            </a:r>
          </a:p>
          <a:p>
            <a:r>
              <a:rPr lang="en-US" sz="1800" dirty="0" smtClean="0"/>
              <a:t>Experts: </a:t>
            </a:r>
            <a:r>
              <a:rPr lang="en-US" sz="1800" dirty="0" err="1" smtClean="0"/>
              <a:t>Dabbish</a:t>
            </a:r>
            <a:r>
              <a:rPr lang="en-US" sz="1800" dirty="0" smtClean="0"/>
              <a:t>, </a:t>
            </a:r>
            <a:r>
              <a:rPr lang="en-US" sz="1800" dirty="0" err="1" smtClean="0"/>
              <a:t>Dey</a:t>
            </a:r>
            <a:r>
              <a:rPr lang="en-US" sz="1800" dirty="0" smtClean="0"/>
              <a:t>, </a:t>
            </a:r>
            <a:r>
              <a:rPr lang="en-US" sz="1800" dirty="0" err="1" smtClean="0"/>
              <a:t>Griss</a:t>
            </a:r>
            <a:r>
              <a:rPr lang="en-US" sz="1800" dirty="0" smtClean="0"/>
              <a:t>, Hudson, </a:t>
            </a:r>
            <a:r>
              <a:rPr lang="en-US" sz="1800" dirty="0" err="1" smtClean="0"/>
              <a:t>Pomerleau</a:t>
            </a:r>
            <a:r>
              <a:rPr lang="en-US" sz="1800" dirty="0" smtClean="0"/>
              <a:t>, </a:t>
            </a:r>
            <a:r>
              <a:rPr lang="en-US" sz="1800" dirty="0" err="1" smtClean="0"/>
              <a:t>Siewiorek</a:t>
            </a:r>
            <a:r>
              <a:rPr lang="en-US" sz="1800" dirty="0" smtClean="0"/>
              <a:t>, </a:t>
            </a:r>
            <a:r>
              <a:rPr lang="en-US" sz="1800" dirty="0" err="1" smtClean="0"/>
              <a:t>Smailagic</a:t>
            </a:r>
            <a:endParaRPr lang="en-US" sz="1800" dirty="0" smtClean="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4. Brain Interface?!</a:t>
            </a:r>
            <a:endParaRPr lang="en-US" dirty="0"/>
          </a:p>
        </p:txBody>
      </p:sp>
      <p:pic>
        <p:nvPicPr>
          <p:cNvPr id="7" name="Picture 6" descr="Intel Wants Brain Implants in Its Customers' Heads by 2020 | Popular Science_Page_1.jpg"/>
          <p:cNvPicPr>
            <a:picLocks noChangeAspect="1"/>
          </p:cNvPicPr>
          <p:nvPr/>
        </p:nvPicPr>
        <p:blipFill>
          <a:blip r:embed="rId3"/>
          <a:stretch>
            <a:fillRect/>
          </a:stretch>
        </p:blipFill>
        <p:spPr>
          <a:xfrm>
            <a:off x="762000" y="1219200"/>
            <a:ext cx="7924800" cy="5104642"/>
          </a:xfrm>
          <a:prstGeom prst="rect">
            <a:avLst/>
          </a:prstGeom>
        </p:spPr>
      </p:pic>
      <p:sp>
        <p:nvSpPr>
          <p:cNvPr id="9" name="Oval 8"/>
          <p:cNvSpPr/>
          <p:nvPr/>
        </p:nvSpPr>
        <p:spPr>
          <a:xfrm>
            <a:off x="4823888" y="5009098"/>
            <a:ext cx="914400" cy="457200"/>
          </a:xfrm>
          <a:prstGeom prst="ellipse">
            <a:avLst/>
          </a:prstGeom>
          <a:noFill/>
          <a:ln w="57150" cap="flat" cmpd="sng" algn="ctr">
            <a:solidFill>
              <a:schemeClr val="accent2"/>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762000" y="6323842"/>
            <a:ext cx="7696200" cy="369332"/>
          </a:xfrm>
          <a:prstGeom prst="rect">
            <a:avLst/>
          </a:prstGeom>
          <a:noFill/>
        </p:spPr>
        <p:txBody>
          <a:bodyPr wrap="square" rtlCol="0">
            <a:spAutoFit/>
          </a:bodyPr>
          <a:lstStyle/>
          <a:p>
            <a:r>
              <a:rPr lang="en-US" dirty="0" smtClean="0"/>
              <a:t>Also see John Brockman’s </a:t>
            </a:r>
            <a:r>
              <a:rPr lang="en-US" i="1" dirty="0" smtClean="0"/>
              <a:t>This Will Change Everything</a:t>
            </a:r>
            <a:endParaRPr lang="en-US" i="1" dirty="0"/>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 Zero-latency Development</a:t>
            </a:r>
            <a:endParaRPr lang="en-US" dirty="0"/>
          </a:p>
        </p:txBody>
      </p:sp>
      <p:sp>
        <p:nvSpPr>
          <p:cNvPr id="3" name="Content Placeholder 2"/>
          <p:cNvSpPr>
            <a:spLocks noGrp="1"/>
          </p:cNvSpPr>
          <p:nvPr>
            <p:ph idx="1"/>
          </p:nvPr>
        </p:nvSpPr>
        <p:spPr>
          <a:xfrm>
            <a:off x="457200" y="1417638"/>
            <a:ext cx="8229600" cy="5257800"/>
          </a:xfrm>
        </p:spPr>
        <p:txBody>
          <a:bodyPr>
            <a:normAutofit/>
          </a:bodyPr>
          <a:lstStyle/>
          <a:p>
            <a:r>
              <a:rPr lang="en-US" dirty="0" smtClean="0"/>
              <a:t>Software as a Service</a:t>
            </a:r>
          </a:p>
          <a:p>
            <a:pPr lvl="1"/>
            <a:r>
              <a:rPr lang="en-US" dirty="0" smtClean="0"/>
              <a:t>Control of infrastructure and performance</a:t>
            </a:r>
          </a:p>
          <a:p>
            <a:pPr lvl="1"/>
            <a:r>
              <a:rPr lang="en-US" dirty="0" smtClean="0"/>
              <a:t>Daily feedback and updates</a:t>
            </a:r>
          </a:p>
          <a:p>
            <a:r>
              <a:rPr lang="en-US" dirty="0" smtClean="0"/>
              <a:t>Google’s User Testing</a:t>
            </a:r>
          </a:p>
          <a:p>
            <a:pPr lvl="1"/>
            <a:r>
              <a:rPr lang="en-US" dirty="0" smtClean="0"/>
              <a:t>Controlled experiments on small % of live users</a:t>
            </a:r>
          </a:p>
          <a:p>
            <a:pPr lvl="1"/>
            <a:r>
              <a:rPr lang="en-US" dirty="0" smtClean="0"/>
              <a:t>Measure user desires, too.</a:t>
            </a:r>
          </a:p>
          <a:p>
            <a:r>
              <a:rPr lang="en-US" dirty="0" smtClean="0"/>
              <a:t>Idea: 90% of new app is measurement code.</a:t>
            </a:r>
          </a:p>
          <a:p>
            <a:pPr lvl="1"/>
            <a:r>
              <a:rPr lang="en-US" dirty="0" smtClean="0"/>
              <a:t>Developer inserts app with probes.</a:t>
            </a:r>
          </a:p>
          <a:p>
            <a:pPr lvl="1"/>
            <a:r>
              <a:rPr lang="en-US" dirty="0" smtClean="0"/>
              <a:t>Develop app daily</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End</a:t>
            </a:r>
            <a:endParaRPr lang="en-US" dirty="0"/>
          </a:p>
        </p:txBody>
      </p:sp>
      <p:sp>
        <p:nvSpPr>
          <p:cNvPr id="7" name="Subtitle 6"/>
          <p:cNvSpPr>
            <a:spLocks noGrp="1"/>
          </p:cNvSpPr>
          <p:nvPr>
            <p:ph type="subTitle" idx="1"/>
          </p:nvPr>
        </p:nvSpPr>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Where has attention been focused?</a:t>
            </a:r>
            <a:endParaRPr lang="en-US" b="1" dirty="0"/>
          </a:p>
        </p:txBody>
      </p:sp>
      <p:graphicFrame>
        <p:nvGraphicFramePr>
          <p:cNvPr id="8" name="Chart 7"/>
          <p:cNvGraphicFramePr/>
          <p:nvPr/>
        </p:nvGraphicFramePr>
        <p:xfrm>
          <a:off x="0" y="1119979"/>
          <a:ext cx="9144000" cy="57380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smtClean="0"/>
              <a:t>Six Killer Apps</a:t>
            </a:r>
            <a:endParaRPr lang="en-US" dirty="0"/>
          </a:p>
        </p:txBody>
      </p:sp>
      <p:sp>
        <p:nvSpPr>
          <p:cNvPr id="7" name="Subtitle 6"/>
          <p:cNvSpPr>
            <a:spLocks noGrp="1"/>
          </p:cNvSpPr>
          <p:nvPr>
            <p:ph type="subTitle" idx="1"/>
          </p:nvPr>
        </p:nvSpPr>
        <p:spPr/>
        <p:txBody>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1. The Travel Companion</a:t>
            </a:r>
            <a:r>
              <a:rPr lang="en-US" dirty="0" smtClean="0"/>
              <a:t/>
            </a:r>
            <a:br>
              <a:rPr lang="en-US" dirty="0" smtClean="0"/>
            </a:br>
            <a:endParaRPr lang="en-US" dirty="0"/>
          </a:p>
        </p:txBody>
      </p:sp>
      <p:pic>
        <p:nvPicPr>
          <p:cNvPr id="6" name="Picture 5" descr="489015506_80861504e3_o.jpg"/>
          <p:cNvPicPr>
            <a:picLocks noChangeAspect="1"/>
          </p:cNvPicPr>
          <p:nvPr/>
        </p:nvPicPr>
        <p:blipFill>
          <a:blip r:embed="rId3"/>
          <a:stretch>
            <a:fillRect/>
          </a:stretch>
        </p:blipFill>
        <p:spPr>
          <a:xfrm>
            <a:off x="1371600" y="1417638"/>
            <a:ext cx="6934200" cy="520065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2. The Attention Mediator</a:t>
            </a:r>
            <a:r>
              <a:rPr lang="en-US" dirty="0" smtClean="0"/>
              <a:t/>
            </a:r>
            <a:br>
              <a:rPr lang="en-US" dirty="0" smtClean="0"/>
            </a:br>
            <a:endParaRPr lang="en-US" dirty="0"/>
          </a:p>
        </p:txBody>
      </p:sp>
      <p:pic>
        <p:nvPicPr>
          <p:cNvPr id="4" name="Picture 3" descr="images-3.jpg"/>
          <p:cNvPicPr>
            <a:picLocks noChangeAspect="1"/>
          </p:cNvPicPr>
          <p:nvPr/>
        </p:nvPicPr>
        <p:blipFill>
          <a:blip r:embed="rId3"/>
          <a:stretch>
            <a:fillRect/>
          </a:stretch>
        </p:blipFill>
        <p:spPr>
          <a:xfrm>
            <a:off x="457200" y="1295400"/>
            <a:ext cx="7391400" cy="485644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3. The </a:t>
            </a:r>
            <a:r>
              <a:rPr lang="en-US" b="1" dirty="0"/>
              <a:t>Virtual Roommate</a:t>
            </a:r>
            <a:r>
              <a:rPr lang="en-US" dirty="0"/>
              <a:t>  </a:t>
            </a:r>
            <a:br>
              <a:rPr lang="en-US" dirty="0"/>
            </a:br>
            <a:endParaRPr lang="en-US" dirty="0"/>
          </a:p>
        </p:txBody>
      </p:sp>
      <p:pic>
        <p:nvPicPr>
          <p:cNvPr id="4" name="Picture 3" descr="images-4.jpg"/>
          <p:cNvPicPr>
            <a:picLocks noChangeAspect="1"/>
          </p:cNvPicPr>
          <p:nvPr/>
        </p:nvPicPr>
        <p:blipFill>
          <a:blip r:embed="rId3"/>
          <a:stretch>
            <a:fillRect/>
          </a:stretch>
        </p:blipFill>
        <p:spPr>
          <a:xfrm>
            <a:off x="1066800" y="1219200"/>
            <a:ext cx="7315200" cy="52448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4. Possession </a:t>
            </a:r>
            <a:r>
              <a:rPr lang="en-US" b="1" dirty="0"/>
              <a:t>Finder</a:t>
            </a:r>
            <a:r>
              <a:rPr lang="en-US" dirty="0"/>
              <a:t/>
            </a:r>
            <a:br>
              <a:rPr lang="en-US" dirty="0"/>
            </a:br>
            <a:endParaRPr lang="en-US" dirty="0"/>
          </a:p>
        </p:txBody>
      </p:sp>
      <p:pic>
        <p:nvPicPr>
          <p:cNvPr id="4" name="Picture 3" descr="images.jpg"/>
          <p:cNvPicPr>
            <a:picLocks noChangeAspect="1"/>
          </p:cNvPicPr>
          <p:nvPr/>
        </p:nvPicPr>
        <p:blipFill>
          <a:blip r:embed="rId3"/>
          <a:stretch>
            <a:fillRect/>
          </a:stretch>
        </p:blipFill>
        <p:spPr>
          <a:xfrm>
            <a:off x="2971800" y="1417638"/>
            <a:ext cx="3429000" cy="50600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5. Emergency Manager</a:t>
            </a:r>
            <a:r>
              <a:rPr lang="en-US" dirty="0" smtClean="0"/>
              <a:t/>
            </a:r>
            <a:br>
              <a:rPr lang="en-US" dirty="0" smtClean="0"/>
            </a:br>
            <a:endParaRPr lang="en-US" dirty="0"/>
          </a:p>
        </p:txBody>
      </p:sp>
      <p:pic>
        <p:nvPicPr>
          <p:cNvPr id="4" name="Picture 3" descr="images-8.jpg"/>
          <p:cNvPicPr>
            <a:picLocks noChangeAspect="1"/>
          </p:cNvPicPr>
          <p:nvPr/>
        </p:nvPicPr>
        <p:blipFill>
          <a:blip r:embed="rId3"/>
          <a:stretch>
            <a:fillRect/>
          </a:stretch>
        </p:blipFill>
        <p:spPr>
          <a:xfrm>
            <a:off x="1600200" y="1417637"/>
            <a:ext cx="5638800" cy="52211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6. Telephone!</a:t>
            </a:r>
            <a:endParaRPr lang="en-US" dirty="0"/>
          </a:p>
        </p:txBody>
      </p:sp>
      <p:pic>
        <p:nvPicPr>
          <p:cNvPr id="6" name="Picture 5" descr="imgres.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6600" y="1676400"/>
            <a:ext cx="2780150" cy="4177821"/>
          </a:xfrm>
          <a:prstGeom prst="rect">
            <a:avLst/>
          </a:prstGeom>
        </p:spPr>
      </p:pic>
    </p:spTree>
    <p:extLst>
      <p:ext uri="{BB962C8B-B14F-4D97-AF65-F5344CB8AC3E}">
        <p14:creationId xmlns:p14="http://schemas.microsoft.com/office/powerpoint/2010/main" val="134857562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9422</TotalTime>
  <Words>2476</Words>
  <Application>Microsoft Macintosh PowerPoint</Application>
  <PresentationFormat>On-screen Show (4:3)</PresentationFormat>
  <Paragraphs>166</Paragraphs>
  <Slides>19</Slides>
  <Notes>18</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Thinking Outside the Phone The Companion Metaphor </vt:lpstr>
      <vt:lpstr>Where has attention been focused?</vt:lpstr>
      <vt:lpstr>Six Killer Apps</vt:lpstr>
      <vt:lpstr>1. The Travel Companion </vt:lpstr>
      <vt:lpstr>2. The Attention Mediator </vt:lpstr>
      <vt:lpstr>3. The Virtual Roommate   </vt:lpstr>
      <vt:lpstr>4. Possession Finder </vt:lpstr>
      <vt:lpstr>5. Emergency Manager </vt:lpstr>
      <vt:lpstr>6. Telephone!</vt:lpstr>
      <vt:lpstr>Five Technology Innovations</vt:lpstr>
      <vt:lpstr>1. Voice Interface</vt:lpstr>
      <vt:lpstr>1. Voice Interface </vt:lpstr>
      <vt:lpstr>2. Vision Interface</vt:lpstr>
      <vt:lpstr>2. Vision Interface </vt:lpstr>
      <vt:lpstr>3. Location and Mapping </vt:lpstr>
      <vt:lpstr>4. Disposition &amp; Priority Sensing</vt:lpstr>
      <vt:lpstr>4. Brain Interface?!</vt:lpstr>
      <vt:lpstr>5. Zero-latency Development</vt:lpstr>
      <vt:lpstr>End</vt:lpstr>
    </vt:vector>
  </TitlesOfParts>
  <Company>CM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Mobility: Thinking Outside the Phone  </dc:title>
  <dc:creator>Jim</dc:creator>
  <cp:lastModifiedBy>Jim Morris</cp:lastModifiedBy>
  <cp:revision>140</cp:revision>
  <cp:lastPrinted>2010-08-25T15:16:09Z</cp:lastPrinted>
  <dcterms:created xsi:type="dcterms:W3CDTF">2011-09-06T02:17:56Z</dcterms:created>
  <dcterms:modified xsi:type="dcterms:W3CDTF">2012-11-30T15:45:27Z</dcterms:modified>
</cp:coreProperties>
</file>