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4" r:id="rId4"/>
    <p:sldId id="265" r:id="rId5"/>
    <p:sldId id="259" r:id="rId6"/>
    <p:sldId id="263" r:id="rId7"/>
    <p:sldId id="260" r:id="rId8"/>
    <p:sldId id="261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20B05-C520-4C4F-9D8D-6CC91191D100}" type="datetimeFigureOut">
              <a:rPr lang="en-US" smtClean="0"/>
              <a:t>1/17/13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863CC-AFBE-A44B-BFC8-4767ADB856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112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863CC-AFBE-A44B-BFC8-4767ADB8569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745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863CC-AFBE-A44B-BFC8-4767ADB8569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745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863CC-AFBE-A44B-BFC8-4767ADB8569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745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863CC-AFBE-A44B-BFC8-4767ADB8569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745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863CC-AFBE-A44B-BFC8-4767ADB8569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745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863CC-AFBE-A44B-BFC8-4767ADB8569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745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863CC-AFBE-A44B-BFC8-4767ADB8569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745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863CC-AFBE-A44B-BFC8-4767ADB8569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745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F0E6-6E9D-3E49-9B8F-5715963CEDC1}" type="datetimeFigureOut">
              <a:rPr lang="en-US" smtClean="0"/>
              <a:t>1/17/13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1120-6FC3-964F-ADEB-79975D0ED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40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F0E6-6E9D-3E49-9B8F-5715963CEDC1}" type="datetimeFigureOut">
              <a:rPr lang="en-US" smtClean="0"/>
              <a:t>1/17/13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1120-6FC3-964F-ADEB-79975D0ED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387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F0E6-6E9D-3E49-9B8F-5715963CEDC1}" type="datetimeFigureOut">
              <a:rPr lang="en-US" smtClean="0"/>
              <a:t>1/17/13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1120-6FC3-964F-ADEB-79975D0ED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67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F0E6-6E9D-3E49-9B8F-5715963CEDC1}" type="datetimeFigureOut">
              <a:rPr lang="en-US" smtClean="0"/>
              <a:t>1/17/13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1120-6FC3-964F-ADEB-79975D0ED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364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F0E6-6E9D-3E49-9B8F-5715963CEDC1}" type="datetimeFigureOut">
              <a:rPr lang="en-US" smtClean="0"/>
              <a:t>1/17/13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1120-6FC3-964F-ADEB-79975D0ED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305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F0E6-6E9D-3E49-9B8F-5715963CEDC1}" type="datetimeFigureOut">
              <a:rPr lang="en-US" smtClean="0"/>
              <a:t>1/17/13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1120-6FC3-964F-ADEB-79975D0ED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07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F0E6-6E9D-3E49-9B8F-5715963CEDC1}" type="datetimeFigureOut">
              <a:rPr lang="en-US" smtClean="0"/>
              <a:t>1/17/13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1120-6FC3-964F-ADEB-79975D0ED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730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F0E6-6E9D-3E49-9B8F-5715963CEDC1}" type="datetimeFigureOut">
              <a:rPr lang="en-US" smtClean="0"/>
              <a:t>1/17/13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1120-6FC3-964F-ADEB-79975D0ED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109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F0E6-6E9D-3E49-9B8F-5715963CEDC1}" type="datetimeFigureOut">
              <a:rPr lang="en-US" smtClean="0"/>
              <a:t>1/17/13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1120-6FC3-964F-ADEB-79975D0ED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965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F0E6-6E9D-3E49-9B8F-5715963CEDC1}" type="datetimeFigureOut">
              <a:rPr lang="en-US" smtClean="0"/>
              <a:t>1/17/13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1120-6FC3-964F-ADEB-79975D0ED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602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F0E6-6E9D-3E49-9B8F-5715963CEDC1}" type="datetimeFigureOut">
              <a:rPr lang="en-US" smtClean="0"/>
              <a:t>1/17/13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1120-6FC3-964F-ADEB-79975D0ED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874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EF0E6-6E9D-3E49-9B8F-5715963CEDC1}" type="datetimeFigureOut">
              <a:rPr lang="en-US" smtClean="0"/>
              <a:t>1/17/13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11120-6FC3-964F-ADEB-79975D0ED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258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Political, Social, Economic, and Technological</a:t>
            </a:r>
            <a:br>
              <a:rPr lang="en-US" dirty="0" smtClean="0"/>
            </a:br>
            <a:r>
              <a:rPr lang="en-US" dirty="0" smtClean="0"/>
              <a:t>Factors of Innovation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856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0200" y="33338"/>
            <a:ext cx="5334000" cy="9953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100AD, Roman Empire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654779"/>
              </p:ext>
            </p:extLst>
          </p:nvPr>
        </p:nvGraphicFramePr>
        <p:xfrm>
          <a:off x="1100641" y="1028700"/>
          <a:ext cx="6787209" cy="566673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62403"/>
                <a:gridCol w="2262403"/>
                <a:gridCol w="2262403"/>
              </a:tblGrid>
              <a:tr h="6375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Problems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Opportunities</a:t>
                      </a:r>
                      <a:endParaRPr lang="en-US" dirty="0"/>
                    </a:p>
                  </a:txBody>
                  <a:tcPr/>
                </a:tc>
              </a:tr>
              <a:tr h="637540">
                <a:tc>
                  <a:txBody>
                    <a:bodyPr/>
                    <a:lstStyle/>
                    <a:p>
                      <a:r>
                        <a:rPr lang="en-US" dirty="0" smtClean="0"/>
                        <a:t>Political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Dictatorship</a:t>
                      </a:r>
                    </a:p>
                    <a:p>
                      <a:r>
                        <a:rPr lang="en-US" dirty="0" smtClean="0"/>
                        <a:t>Slow decline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Peace</a:t>
                      </a:r>
                    </a:p>
                    <a:p>
                      <a:r>
                        <a:rPr lang="en-US" dirty="0" smtClean="0"/>
                        <a:t>Common laws</a:t>
                      </a:r>
                    </a:p>
                    <a:p>
                      <a:r>
                        <a:rPr lang="en-US" dirty="0" smtClean="0"/>
                        <a:t>Local control</a:t>
                      </a:r>
                    </a:p>
                    <a:p>
                      <a:r>
                        <a:rPr lang="en-US" dirty="0" smtClean="0"/>
                        <a:t>Military hierarchy</a:t>
                      </a:r>
                      <a:endParaRPr lang="en-US" dirty="0"/>
                    </a:p>
                  </a:txBody>
                  <a:tcPr/>
                </a:tc>
              </a:tr>
              <a:tr h="6375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Economic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-177800"/>
                      <a:r>
                        <a:rPr lang="en-US" dirty="0" smtClean="0"/>
                        <a:t>Wealth disparity</a:t>
                      </a:r>
                    </a:p>
                    <a:p>
                      <a:pPr marL="177800" indent="-177800"/>
                      <a:r>
                        <a:rPr lang="en-US" dirty="0" smtClean="0"/>
                        <a:t>GDP/person</a:t>
                      </a:r>
                      <a:r>
                        <a:rPr lang="en-US" baseline="0" dirty="0" smtClean="0"/>
                        <a:t> 60% higher in Italia</a:t>
                      </a:r>
                      <a:endParaRPr lang="en-US" dirty="0" smtClean="0"/>
                    </a:p>
                    <a:p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GDP/person = $640 Coinage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6375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Social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Tiny elite</a:t>
                      </a:r>
                      <a:r>
                        <a:rPr lang="en-US" baseline="0" dirty="0" smtClean="0"/>
                        <a:t> over all</a:t>
                      </a:r>
                    </a:p>
                    <a:p>
                      <a:r>
                        <a:rPr lang="en-US" baseline="0" dirty="0" smtClean="0"/>
                        <a:t>Slavery</a:t>
                      </a:r>
                    </a:p>
                    <a:p>
                      <a:r>
                        <a:rPr lang="en-US" baseline="0" dirty="0" smtClean="0"/>
                        <a:t>Class-based justice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Sexism</a:t>
                      </a:r>
                    </a:p>
                    <a:p>
                      <a:r>
                        <a:rPr lang="en-US" baseline="0" dirty="0" smtClean="0"/>
                        <a:t>Polytheism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Common Language</a:t>
                      </a:r>
                    </a:p>
                    <a:p>
                      <a:r>
                        <a:rPr lang="en-US" dirty="0" smtClean="0"/>
                        <a:t>Travel</a:t>
                      </a:r>
                    </a:p>
                    <a:p>
                      <a:r>
                        <a:rPr lang="en-US" baseline="0" dirty="0" smtClean="0"/>
                        <a:t>Urbanization</a:t>
                      </a:r>
                    </a:p>
                    <a:p>
                      <a:r>
                        <a:rPr lang="en-US" baseline="0" dirty="0" smtClean="0"/>
                        <a:t>Literacy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Religious tolerance</a:t>
                      </a:r>
                    </a:p>
                  </a:txBody>
                  <a:tcPr/>
                </a:tc>
              </a:tr>
              <a:tr h="637540">
                <a:tc>
                  <a:txBody>
                    <a:bodyPr/>
                    <a:lstStyle/>
                    <a:p>
                      <a:r>
                        <a:rPr lang="en-US" dirty="0" smtClean="0"/>
                        <a:t>Technological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Little manufacturing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roads, water, sewage, fire protection, mining, agriculture,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writing, ships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Roman_Empire_Trajan_117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068" y="0"/>
            <a:ext cx="1914932" cy="116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23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0100" y="-119062"/>
            <a:ext cx="2705100" cy="9953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1500, Europe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999452"/>
              </p:ext>
            </p:extLst>
          </p:nvPr>
        </p:nvGraphicFramePr>
        <p:xfrm>
          <a:off x="1011741" y="1028700"/>
          <a:ext cx="6787209" cy="539241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680659"/>
                <a:gridCol w="2844147"/>
                <a:gridCol w="2262403"/>
              </a:tblGrid>
              <a:tr h="6375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Problems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Opportunities</a:t>
                      </a:r>
                      <a:endParaRPr lang="en-US" dirty="0"/>
                    </a:p>
                  </a:txBody>
                  <a:tcPr/>
                </a:tc>
              </a:tr>
              <a:tr h="637540">
                <a:tc>
                  <a:txBody>
                    <a:bodyPr/>
                    <a:lstStyle/>
                    <a:p>
                      <a:r>
                        <a:rPr lang="en-US" dirty="0" smtClean="0"/>
                        <a:t>Political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indent="-114300"/>
                      <a:r>
                        <a:rPr lang="en-US" dirty="0" smtClean="0"/>
                        <a:t>Ottoman Empire controls Middle East and Mediterranean</a:t>
                      </a:r>
                    </a:p>
                    <a:p>
                      <a:pPr marL="114300" indent="-114300"/>
                      <a:r>
                        <a:rPr lang="en-US" dirty="0" smtClean="0"/>
                        <a:t>Religious</a:t>
                      </a:r>
                      <a:r>
                        <a:rPr lang="en-US" baseline="0" dirty="0" smtClean="0"/>
                        <a:t> Wars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Rise of the West</a:t>
                      </a:r>
                    </a:p>
                    <a:p>
                      <a:r>
                        <a:rPr lang="en-US" dirty="0" smtClean="0"/>
                        <a:t>Protestantism</a:t>
                      </a:r>
                      <a:endParaRPr lang="en-US" dirty="0"/>
                    </a:p>
                  </a:txBody>
                  <a:tcPr/>
                </a:tc>
              </a:tr>
              <a:tr h="6375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Economic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tabLst/>
                      </a:pPr>
                      <a:r>
                        <a:rPr lang="en-US" baseline="0" dirty="0" smtClean="0"/>
                        <a:t>Need for Gold and Silver</a:t>
                      </a:r>
                    </a:p>
                    <a:p>
                      <a:pPr marL="228600" indent="-228600">
                        <a:tabLst/>
                      </a:pPr>
                      <a:r>
                        <a:rPr lang="en-US" baseline="0" dirty="0" smtClean="0"/>
                        <a:t>Land controlled by state, church, aristocracy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indent="-114300"/>
                      <a:r>
                        <a:rPr lang="en-US" dirty="0" smtClean="0"/>
                        <a:t>Growth of cities and economy</a:t>
                      </a:r>
                    </a:p>
                    <a:p>
                      <a:pPr marL="114300" indent="-114300"/>
                      <a:r>
                        <a:rPr lang="en-US" dirty="0" smtClean="0"/>
                        <a:t>End of Black Plague</a:t>
                      </a:r>
                      <a:endParaRPr lang="en-US" dirty="0"/>
                    </a:p>
                  </a:txBody>
                  <a:tcPr/>
                </a:tc>
              </a:tr>
              <a:tr h="6375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Social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Stratified Society</a:t>
                      </a:r>
                    </a:p>
                    <a:p>
                      <a:r>
                        <a:rPr lang="en-US" baseline="0" dirty="0" smtClean="0"/>
                        <a:t>Peasant Revolts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Town</a:t>
                      </a:r>
                      <a:r>
                        <a:rPr lang="en-US" baseline="0" dirty="0" smtClean="0"/>
                        <a:t>s growing</a:t>
                      </a:r>
                    </a:p>
                    <a:p>
                      <a:r>
                        <a:rPr lang="en-US" dirty="0" smtClean="0"/>
                        <a:t>Taste for Asian</a:t>
                      </a:r>
                      <a:r>
                        <a:rPr lang="en-US" baseline="0" dirty="0" smtClean="0"/>
                        <a:t> goods</a:t>
                      </a:r>
                    </a:p>
                  </a:txBody>
                  <a:tcPr/>
                </a:tc>
              </a:tr>
              <a:tr h="637540">
                <a:tc>
                  <a:txBody>
                    <a:bodyPr/>
                    <a:lstStyle/>
                    <a:p>
                      <a:r>
                        <a:rPr lang="en-US" dirty="0" smtClean="0"/>
                        <a:t>Technological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Defense of cities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Plague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indent="-50800"/>
                      <a:r>
                        <a:rPr lang="en-US" dirty="0" smtClean="0"/>
                        <a:t>Copernicus</a:t>
                      </a:r>
                    </a:p>
                    <a:p>
                      <a:pPr marL="114300" indent="-50800"/>
                      <a:r>
                        <a:rPr lang="en-US" dirty="0" smtClean="0"/>
                        <a:t>Celestial</a:t>
                      </a:r>
                      <a:r>
                        <a:rPr lang="en-US" baseline="0" dirty="0" smtClean="0"/>
                        <a:t> Navigation</a:t>
                      </a:r>
                    </a:p>
                    <a:p>
                      <a:pPr marL="114300" indent="-50800"/>
                      <a:r>
                        <a:rPr lang="en-US" baseline="0" dirty="0" smtClean="0"/>
                        <a:t>Leonardo da Vinci</a:t>
                      </a:r>
                    </a:p>
                    <a:p>
                      <a:pPr marL="114300" indent="-50800"/>
                      <a:r>
                        <a:rPr lang="en-US" baseline="0" dirty="0" smtClean="0"/>
                        <a:t>Printing</a:t>
                      </a:r>
                    </a:p>
                    <a:p>
                      <a:pPr marL="114300" indent="-50800"/>
                      <a:r>
                        <a:rPr lang="en-US" baseline="0" dirty="0" smtClean="0"/>
                        <a:t>Sailing: caravel, tacking</a:t>
                      </a:r>
                    </a:p>
                    <a:p>
                      <a:pPr marL="114300" indent="-50800"/>
                      <a:r>
                        <a:rPr lang="en-US" baseline="0" dirty="0" smtClean="0"/>
                        <a:t>Gunpowder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0" y="5362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0" y="-119062"/>
            <a:ext cx="2274450" cy="166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14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-119062"/>
            <a:ext cx="3924300" cy="9953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1750, Atlantic Ocean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456472"/>
              </p:ext>
            </p:extLst>
          </p:nvPr>
        </p:nvGraphicFramePr>
        <p:xfrm>
          <a:off x="1011741" y="1028700"/>
          <a:ext cx="6787209" cy="5392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0659"/>
                <a:gridCol w="2844147"/>
                <a:gridCol w="2262403"/>
              </a:tblGrid>
              <a:tr h="6375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Problems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Opportunities</a:t>
                      </a:r>
                      <a:endParaRPr lang="en-US" dirty="0"/>
                    </a:p>
                  </a:txBody>
                  <a:tcPr/>
                </a:tc>
              </a:tr>
              <a:tr h="637540">
                <a:tc>
                  <a:txBody>
                    <a:bodyPr/>
                    <a:lstStyle/>
                    <a:p>
                      <a:r>
                        <a:rPr lang="en-US" dirty="0" smtClean="0"/>
                        <a:t>Political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indent="-114300"/>
                      <a:r>
                        <a:rPr lang="en-US" dirty="0" smtClean="0"/>
                        <a:t>Seven Years’ War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indent="-50800"/>
                      <a:r>
                        <a:rPr lang="en-US" dirty="0" smtClean="0"/>
                        <a:t>Exte</a:t>
                      </a:r>
                      <a:r>
                        <a:rPr lang="en-US" baseline="0" dirty="0" smtClean="0"/>
                        <a:t>nsive Colonization</a:t>
                      </a:r>
                    </a:p>
                    <a:p>
                      <a:pPr marL="114300" indent="-50800"/>
                      <a:r>
                        <a:rPr lang="en-US" baseline="0" dirty="0" smtClean="0"/>
                        <a:t>Decline of Ottomans</a:t>
                      </a:r>
                    </a:p>
                    <a:p>
                      <a:pPr marL="114300" indent="-114300"/>
                      <a:r>
                        <a:rPr lang="en-US" dirty="0" smtClean="0"/>
                        <a:t>Rise of 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British</a:t>
                      </a:r>
                      <a:r>
                        <a:rPr lang="en-US" baseline="0" dirty="0" smtClean="0"/>
                        <a:t> Empire</a:t>
                      </a:r>
                      <a:endParaRPr lang="en-US" dirty="0" smtClean="0"/>
                    </a:p>
                  </a:txBody>
                  <a:tcPr/>
                </a:tc>
              </a:tr>
              <a:tr h="6375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Economic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tabLst/>
                      </a:pPr>
                      <a:r>
                        <a:rPr lang="en-US" baseline="0" dirty="0" smtClean="0"/>
                        <a:t>Lack of people in America</a:t>
                      </a:r>
                    </a:p>
                    <a:p>
                      <a:pPr marL="228600" indent="-228600">
                        <a:tabLst/>
                      </a:pPr>
                      <a:r>
                        <a:rPr lang="en-US" baseline="0" dirty="0" smtClean="0"/>
                        <a:t>Lack of land and raw material in Europe</a:t>
                      </a:r>
                    </a:p>
                    <a:p>
                      <a:pPr marL="228600" indent="-228600">
                        <a:tabLst/>
                      </a:pPr>
                      <a:r>
                        <a:rPr lang="en-US" baseline="0" dirty="0" smtClean="0"/>
                        <a:t>Lack of technology in Africa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indent="-114300"/>
                      <a:r>
                        <a:rPr lang="en-US" dirty="0" smtClean="0"/>
                        <a:t>Beginning</a:t>
                      </a:r>
                      <a:r>
                        <a:rPr lang="en-US" baseline="0" dirty="0" smtClean="0"/>
                        <a:t> of industrial revolution</a:t>
                      </a:r>
                      <a:endParaRPr lang="en-US" dirty="0"/>
                    </a:p>
                  </a:txBody>
                  <a:tcPr/>
                </a:tc>
              </a:tr>
              <a:tr h="6375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Social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-177800"/>
                      <a:r>
                        <a:rPr lang="en-US" baseline="0" dirty="0" smtClean="0"/>
                        <a:t>Population pressure in Europe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Agriculture still dominant</a:t>
                      </a:r>
                    </a:p>
                  </a:txBody>
                  <a:tcPr/>
                </a:tc>
              </a:tr>
              <a:tr h="637540">
                <a:tc>
                  <a:txBody>
                    <a:bodyPr/>
                    <a:lstStyle/>
                    <a:p>
                      <a:r>
                        <a:rPr lang="en-US" dirty="0" smtClean="0"/>
                        <a:t>Technological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Few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mechanical</a:t>
                      </a:r>
                      <a:r>
                        <a:rPr lang="en-US" baseline="0" dirty="0" smtClean="0"/>
                        <a:t> aids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indent="-50800"/>
                      <a:r>
                        <a:rPr lang="en-US" dirty="0" smtClean="0"/>
                        <a:t>Sailing ships</a:t>
                      </a:r>
                    </a:p>
                    <a:p>
                      <a:pPr marL="114300" indent="-50800"/>
                      <a:r>
                        <a:rPr lang="en-US" dirty="0" smtClean="0"/>
                        <a:t>New crops</a:t>
                      </a:r>
                    </a:p>
                    <a:p>
                      <a:pPr marL="114300" indent="-50800"/>
                      <a:r>
                        <a:rPr lang="en-US" dirty="0" smtClean="0"/>
                        <a:t>Animal husbandry</a:t>
                      </a:r>
                    </a:p>
                    <a:p>
                      <a:pPr marL="114300" indent="-50800"/>
                      <a:r>
                        <a:rPr lang="en-US" dirty="0" smtClean="0"/>
                        <a:t>Steam</a:t>
                      </a:r>
                      <a:r>
                        <a:rPr lang="en-US" baseline="0" dirty="0" smtClean="0"/>
                        <a:t> Power</a:t>
                      </a:r>
                    </a:p>
                    <a:p>
                      <a:pPr marL="114300" indent="-50800"/>
                      <a:r>
                        <a:rPr lang="en-US" baseline="0" dirty="0" smtClean="0"/>
                        <a:t>Mechanical Devices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3247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2084" y="33338"/>
            <a:ext cx="2065276" cy="9953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1850, US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961313"/>
              </p:ext>
            </p:extLst>
          </p:nvPr>
        </p:nvGraphicFramePr>
        <p:xfrm>
          <a:off x="1412590" y="1362678"/>
          <a:ext cx="6413499" cy="4018279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584347"/>
                <a:gridCol w="2295052"/>
                <a:gridCol w="2534100"/>
              </a:tblGrid>
              <a:tr h="6375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Problems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Opportunities</a:t>
                      </a:r>
                      <a:endParaRPr lang="en-US" dirty="0"/>
                    </a:p>
                  </a:txBody>
                  <a:tcPr/>
                </a:tc>
              </a:tr>
              <a:tr h="637540">
                <a:tc>
                  <a:txBody>
                    <a:bodyPr/>
                    <a:lstStyle/>
                    <a:p>
                      <a:r>
                        <a:rPr lang="en-US" dirty="0" smtClean="0"/>
                        <a:t>Political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North/South</a:t>
                      </a:r>
                      <a:r>
                        <a:rPr lang="en-US" baseline="0" dirty="0" smtClean="0"/>
                        <a:t> Tension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Land  Grants</a:t>
                      </a:r>
                      <a:endParaRPr lang="en-US" dirty="0"/>
                    </a:p>
                  </a:txBody>
                  <a:tcPr/>
                </a:tc>
              </a:tr>
              <a:tr h="6375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Economic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Access</a:t>
                      </a:r>
                      <a:r>
                        <a:rPr lang="en-US" baseline="0" dirty="0" smtClean="0"/>
                        <a:t> to hinterland</a:t>
                      </a:r>
                      <a:endParaRPr lang="en-US" dirty="0" smtClean="0"/>
                    </a:p>
                    <a:p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Industrial Revolution</a:t>
                      </a:r>
                      <a:r>
                        <a:rPr lang="en-US" baseline="0" dirty="0" smtClean="0"/>
                        <a:t> Increasing trade and specialization.</a:t>
                      </a:r>
                      <a:endParaRPr lang="en-US" dirty="0" smtClean="0"/>
                    </a:p>
                  </a:txBody>
                  <a:tcPr/>
                </a:tc>
              </a:tr>
              <a:tr h="6375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Social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marR="0" indent="-177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Many farmers everywhere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California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Gold Rush Westward expansion</a:t>
                      </a:r>
                    </a:p>
                  </a:txBody>
                  <a:tcPr/>
                </a:tc>
              </a:tr>
              <a:tr h="637540">
                <a:tc>
                  <a:txBody>
                    <a:bodyPr/>
                    <a:lstStyle/>
                    <a:p>
                      <a:r>
                        <a:rPr lang="en-US" dirty="0" smtClean="0"/>
                        <a:t>Technological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Access to </a:t>
                      </a:r>
                      <a:r>
                        <a:rPr lang="en-US" baseline="0" dirty="0" smtClean="0"/>
                        <a:t>coal and raw materials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Bessemer</a:t>
                      </a:r>
                      <a:r>
                        <a:rPr lang="en-US" baseline="0" dirty="0" smtClean="0"/>
                        <a:t> process for </a:t>
                      </a:r>
                      <a:r>
                        <a:rPr lang="en-US" dirty="0" smtClean="0"/>
                        <a:t>Steel</a:t>
                      </a:r>
                    </a:p>
                    <a:p>
                      <a:r>
                        <a:rPr lang="en-US" dirty="0" smtClean="0"/>
                        <a:t>Telegraph</a:t>
                      </a:r>
                    </a:p>
                    <a:p>
                      <a:r>
                        <a:rPr lang="en-US" dirty="0" smtClean="0"/>
                        <a:t>Steam</a:t>
                      </a:r>
                      <a:r>
                        <a:rPr lang="en-US" baseline="0" dirty="0" smtClean="0"/>
                        <a:t> power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0994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2084" y="33338"/>
            <a:ext cx="2065276" cy="9953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1900, US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752287"/>
              </p:ext>
            </p:extLst>
          </p:nvPr>
        </p:nvGraphicFramePr>
        <p:xfrm>
          <a:off x="1412590" y="1362678"/>
          <a:ext cx="6413499" cy="5392419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584347"/>
                <a:gridCol w="2019563"/>
                <a:gridCol w="2809589"/>
              </a:tblGrid>
              <a:tr h="6375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Problems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Opportunities</a:t>
                      </a:r>
                      <a:endParaRPr lang="en-US" dirty="0"/>
                    </a:p>
                  </a:txBody>
                  <a:tcPr/>
                </a:tc>
              </a:tr>
              <a:tr h="637540">
                <a:tc>
                  <a:txBody>
                    <a:bodyPr/>
                    <a:lstStyle/>
                    <a:p>
                      <a:r>
                        <a:rPr lang="en-US" dirty="0" smtClean="0"/>
                        <a:t>Political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Gilded Age</a:t>
                      </a:r>
                    </a:p>
                    <a:p>
                      <a:r>
                        <a:rPr lang="en-US" baseline="0" dirty="0" smtClean="0"/>
                        <a:t>Six Assassinations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Start of Progressive</a:t>
                      </a:r>
                      <a:r>
                        <a:rPr lang="en-US" baseline="0" dirty="0" smtClean="0"/>
                        <a:t> Era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6375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Economic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marR="0" indent="-177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Farmers resent gold standard</a:t>
                      </a:r>
                    </a:p>
                    <a:p>
                      <a:pPr marL="177800" marR="0" indent="-177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Financial panics</a:t>
                      </a:r>
                    </a:p>
                    <a:p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Significant GDP</a:t>
                      </a:r>
                      <a:r>
                        <a:rPr lang="en-US" baseline="0" dirty="0" smtClean="0"/>
                        <a:t> growth</a:t>
                      </a:r>
                      <a:endParaRPr lang="en-US" dirty="0" smtClean="0"/>
                    </a:p>
                    <a:p>
                      <a:pPr marL="228600" marR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Oil cheaper</a:t>
                      </a:r>
                      <a:r>
                        <a:rPr lang="en-US" baseline="0" dirty="0" smtClean="0"/>
                        <a:t> than electricity</a:t>
                      </a:r>
                    </a:p>
                    <a:p>
                      <a:pPr marL="228600" marR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Unemployment between 1.5% and 5.2%</a:t>
                      </a:r>
                      <a:endParaRPr lang="en-US" dirty="0" smtClean="0"/>
                    </a:p>
                  </a:txBody>
                  <a:tcPr/>
                </a:tc>
              </a:tr>
              <a:tr h="6375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Social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marR="0" indent="-177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Bad working conditions</a:t>
                      </a:r>
                    </a:p>
                    <a:p>
                      <a:pPr marL="177800" marR="0" indent="-177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Strikes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Coast-to-coast</a:t>
                      </a:r>
                      <a:r>
                        <a:rPr lang="en-US" baseline="0" dirty="0" smtClean="0"/>
                        <a:t> settlement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Silent Movies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Increasing travel</a:t>
                      </a:r>
                      <a:endParaRPr lang="en-US" dirty="0" smtClean="0"/>
                    </a:p>
                  </a:txBody>
                  <a:tcPr/>
                </a:tc>
              </a:tr>
              <a:tr h="637540">
                <a:tc>
                  <a:txBody>
                    <a:bodyPr/>
                    <a:lstStyle/>
                    <a:p>
                      <a:r>
                        <a:rPr lang="en-US" dirty="0" smtClean="0"/>
                        <a:t>Technological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Oil</a:t>
                      </a:r>
                      <a:r>
                        <a:rPr lang="en-US" baseline="0" dirty="0" smtClean="0"/>
                        <a:t>-based heat and light</a:t>
                      </a:r>
                    </a:p>
                    <a:p>
                      <a:r>
                        <a:rPr lang="en-US" dirty="0" smtClean="0"/>
                        <a:t>Radio</a:t>
                      </a:r>
                    </a:p>
                    <a:p>
                      <a:r>
                        <a:rPr lang="en-US" dirty="0" smtClean="0"/>
                        <a:t>Kodak</a:t>
                      </a:r>
                    </a:p>
                    <a:p>
                      <a:r>
                        <a:rPr lang="en-US" dirty="0" smtClean="0"/>
                        <a:t>Wright</a:t>
                      </a:r>
                      <a:r>
                        <a:rPr lang="en-US" baseline="0" dirty="0" smtClean="0"/>
                        <a:t> brothers fly</a:t>
                      </a:r>
                    </a:p>
                    <a:p>
                      <a:r>
                        <a:rPr lang="en-US" baseline="0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baseline="0" dirty="0" smtClean="0"/>
                        <a:t> cross-country car trip</a:t>
                      </a:r>
                    </a:p>
                    <a:p>
                      <a:r>
                        <a:rPr lang="en-US" baseline="0" dirty="0" smtClean="0"/>
                        <a:t>Mass production</a:t>
                      </a:r>
                    </a:p>
                    <a:p>
                      <a:r>
                        <a:rPr lang="en-US" baseline="0" dirty="0" smtClean="0"/>
                        <a:t>European leadership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3622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2084" y="33338"/>
            <a:ext cx="2065276" cy="9953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1945, US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767180"/>
              </p:ext>
            </p:extLst>
          </p:nvPr>
        </p:nvGraphicFramePr>
        <p:xfrm>
          <a:off x="1412590" y="1362678"/>
          <a:ext cx="6413499" cy="51180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584347"/>
                <a:gridCol w="2295052"/>
                <a:gridCol w="2534100"/>
              </a:tblGrid>
              <a:tr h="6375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Problems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Opportunities</a:t>
                      </a:r>
                      <a:endParaRPr lang="en-US" dirty="0"/>
                    </a:p>
                  </a:txBody>
                  <a:tcPr/>
                </a:tc>
              </a:tr>
              <a:tr h="637540">
                <a:tc>
                  <a:txBody>
                    <a:bodyPr/>
                    <a:lstStyle/>
                    <a:p>
                      <a:r>
                        <a:rPr lang="en-US" dirty="0" smtClean="0"/>
                        <a:t>Political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World War 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National Unity</a:t>
                      </a:r>
                    </a:p>
                    <a:p>
                      <a:pPr marL="177800" indent="-177800">
                        <a:tabLst/>
                      </a:pPr>
                      <a:r>
                        <a:rPr lang="en-US" dirty="0" smtClean="0"/>
                        <a:t>Centralize</a:t>
                      </a:r>
                      <a:r>
                        <a:rPr lang="en-US" baseline="0" dirty="0" smtClean="0"/>
                        <a:t>d Government Planning</a:t>
                      </a:r>
                      <a:endParaRPr lang="en-US" dirty="0"/>
                    </a:p>
                  </a:txBody>
                  <a:tcPr/>
                </a:tc>
              </a:tr>
              <a:tr h="6375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Economic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marR="0" indent="-1143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Increasing</a:t>
                      </a:r>
                      <a:r>
                        <a:rPr lang="en-US" baseline="0" dirty="0" smtClean="0"/>
                        <a:t> Debt</a:t>
                      </a:r>
                    </a:p>
                    <a:p>
                      <a:pPr marL="177800" marR="0" indent="-1143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Potential unemployment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0" indent="-635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War mobilization</a:t>
                      </a:r>
                    </a:p>
                    <a:p>
                      <a:pPr marL="63500" marR="0" indent="-635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Postwar</a:t>
                      </a:r>
                      <a:r>
                        <a:rPr lang="en-US" baseline="0" dirty="0" smtClean="0"/>
                        <a:t> consumer boom</a:t>
                      </a:r>
                    </a:p>
                    <a:p>
                      <a:pPr marL="63500" marR="0" indent="-635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Government tech investment</a:t>
                      </a:r>
                    </a:p>
                    <a:p>
                      <a:pPr marL="63500" marR="0" indent="-635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Big business</a:t>
                      </a:r>
                      <a:endParaRPr lang="en-US" dirty="0" smtClean="0"/>
                    </a:p>
                  </a:txBody>
                  <a:tcPr/>
                </a:tc>
              </a:tr>
              <a:tr h="6375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Social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marR="0" indent="-177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Housing shortage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Baby Boom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University research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GI</a:t>
                      </a:r>
                      <a:r>
                        <a:rPr lang="en-US" baseline="0" dirty="0" smtClean="0"/>
                        <a:t> Bill scholarships</a:t>
                      </a:r>
                      <a:endParaRPr lang="en-US" dirty="0" smtClean="0"/>
                    </a:p>
                  </a:txBody>
                  <a:tcPr/>
                </a:tc>
              </a:tr>
              <a:tr h="637540">
                <a:tc>
                  <a:txBody>
                    <a:bodyPr/>
                    <a:lstStyle/>
                    <a:p>
                      <a:r>
                        <a:rPr lang="en-US" dirty="0" smtClean="0"/>
                        <a:t>Technological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-114300"/>
                      <a:r>
                        <a:rPr lang="en-US" dirty="0" smtClean="0"/>
                        <a:t>Encrypted</a:t>
                      </a:r>
                      <a:r>
                        <a:rPr lang="en-US" baseline="0" dirty="0" smtClean="0"/>
                        <a:t> r</a:t>
                      </a:r>
                      <a:r>
                        <a:rPr lang="en-US" dirty="0" smtClean="0"/>
                        <a:t>adio communication</a:t>
                      </a:r>
                    </a:p>
                    <a:p>
                      <a:pPr marL="177800" indent="-114300"/>
                      <a:r>
                        <a:rPr lang="en-US" dirty="0" smtClean="0"/>
                        <a:t>Air Warfare</a:t>
                      </a:r>
                    </a:p>
                    <a:p>
                      <a:pPr marL="177800" marR="0" indent="-1143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Atom Bomb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smtClean="0"/>
                        <a:t>Design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indent="-114300"/>
                      <a:r>
                        <a:rPr lang="en-US" dirty="0" smtClean="0"/>
                        <a:t>Electronics</a:t>
                      </a:r>
                    </a:p>
                    <a:p>
                      <a:pPr marL="114300" marR="0" indent="-1143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Transistor</a:t>
                      </a:r>
                      <a:endParaRPr lang="en-US" dirty="0" smtClean="0"/>
                    </a:p>
                    <a:p>
                      <a:pPr marL="114300" marR="0" indent="-1143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von Neumann’s </a:t>
                      </a:r>
                      <a:r>
                        <a:rPr lang="en-US" dirty="0" smtClean="0"/>
                        <a:t>EDVAC</a:t>
                      </a:r>
                      <a:r>
                        <a:rPr lang="en-US" baseline="0" dirty="0" smtClean="0"/>
                        <a:t> design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7786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2084" y="33338"/>
            <a:ext cx="2065276" cy="9953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Now, US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936805"/>
              </p:ext>
            </p:extLst>
          </p:nvPr>
        </p:nvGraphicFramePr>
        <p:xfrm>
          <a:off x="1412590" y="858456"/>
          <a:ext cx="6413499" cy="566673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84347"/>
                <a:gridCol w="2295052"/>
                <a:gridCol w="2534100"/>
              </a:tblGrid>
              <a:tr h="6375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Problems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Opportunities</a:t>
                      </a:r>
                      <a:endParaRPr lang="en-US" dirty="0"/>
                    </a:p>
                  </a:txBody>
                  <a:tcPr/>
                </a:tc>
              </a:tr>
              <a:tr h="637540">
                <a:tc>
                  <a:txBody>
                    <a:bodyPr/>
                    <a:lstStyle/>
                    <a:p>
                      <a:r>
                        <a:rPr lang="en-US" dirty="0" smtClean="0"/>
                        <a:t>Political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/>
                      <a:r>
                        <a:rPr lang="en-US" dirty="0" smtClean="0"/>
                        <a:t>Liberal/Conservative</a:t>
                      </a:r>
                      <a:r>
                        <a:rPr lang="en-US" baseline="0" dirty="0" smtClean="0"/>
                        <a:t> Split</a:t>
                      </a:r>
                    </a:p>
                    <a:p>
                      <a:pPr marL="228600" indent="-228600"/>
                      <a:r>
                        <a:rPr lang="en-US" baseline="0" dirty="0" smtClean="0"/>
                        <a:t>Terrorism Threat</a:t>
                      </a:r>
                    </a:p>
                    <a:p>
                      <a:pPr marL="228600" indent="-228600"/>
                      <a:r>
                        <a:rPr lang="en-US" baseline="0" dirty="0" smtClean="0"/>
                        <a:t>Money in Politics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Militarization</a:t>
                      </a:r>
                    </a:p>
                    <a:p>
                      <a:r>
                        <a:rPr lang="en-US" dirty="0" smtClean="0"/>
                        <a:t>Transparency</a:t>
                      </a:r>
                      <a:endParaRPr lang="en-US" dirty="0"/>
                    </a:p>
                  </a:txBody>
                  <a:tcPr/>
                </a:tc>
              </a:tr>
              <a:tr h="6375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Economic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Unemployment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Government deficits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Unequal wealth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Stimulus money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Multi-Millionaires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Green Energy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Venture Capital</a:t>
                      </a:r>
                    </a:p>
                  </a:txBody>
                  <a:tcPr/>
                </a:tc>
              </a:tr>
              <a:tr h="6375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Social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marR="0" indent="-177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End of Dating</a:t>
                      </a:r>
                    </a:p>
                    <a:p>
                      <a:pPr marL="177800" marR="0" indent="-177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smtClean="0"/>
                        <a:t>Low Fertility</a:t>
                      </a:r>
                      <a:endParaRPr lang="en-US" baseline="0" dirty="0" smtClean="0"/>
                    </a:p>
                    <a:p>
                      <a:pPr marL="177800" marR="0" indent="-177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Housing</a:t>
                      </a:r>
                      <a:endParaRPr lang="en-US" baseline="0" dirty="0" smtClean="0"/>
                    </a:p>
                    <a:p>
                      <a:pPr marL="177800" marR="0" indent="-177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Polarization</a:t>
                      </a:r>
                    </a:p>
                    <a:p>
                      <a:pPr marL="177800" marR="0" indent="-177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Isolation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Retiring Baby Boomers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Rise</a:t>
                      </a:r>
                      <a:r>
                        <a:rPr lang="en-US" baseline="0" dirty="0" smtClean="0"/>
                        <a:t> of </a:t>
                      </a:r>
                      <a:r>
                        <a:rPr lang="en-US" baseline="0" dirty="0" err="1" smtClean="0"/>
                        <a:t>Millennials</a:t>
                      </a:r>
                      <a:endParaRPr lang="en-US" baseline="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Mobility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Two income families</a:t>
                      </a:r>
                    </a:p>
                  </a:txBody>
                  <a:tcPr/>
                </a:tc>
              </a:tr>
              <a:tr h="637540">
                <a:tc>
                  <a:txBody>
                    <a:bodyPr/>
                    <a:lstStyle/>
                    <a:p>
                      <a:r>
                        <a:rPr lang="en-US" dirty="0" smtClean="0"/>
                        <a:t>Technological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Weather Events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Internet</a:t>
                      </a:r>
                    </a:p>
                    <a:p>
                      <a:r>
                        <a:rPr lang="en-US" dirty="0" smtClean="0"/>
                        <a:t>Mobile</a:t>
                      </a:r>
                      <a:r>
                        <a:rPr lang="en-US" baseline="0" dirty="0" smtClean="0"/>
                        <a:t> Phones, Sensors</a:t>
                      </a:r>
                    </a:p>
                    <a:p>
                      <a:r>
                        <a:rPr lang="en-US" baseline="0" dirty="0" smtClean="0"/>
                        <a:t>Biotech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Fracking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8297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2084" y="33338"/>
            <a:ext cx="2065276" cy="9953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Now, Africa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80621"/>
              </p:ext>
            </p:extLst>
          </p:nvPr>
        </p:nvGraphicFramePr>
        <p:xfrm>
          <a:off x="1412590" y="1379156"/>
          <a:ext cx="6413499" cy="402081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84347"/>
                <a:gridCol w="2295052"/>
                <a:gridCol w="2534100"/>
              </a:tblGrid>
              <a:tr h="6375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Problems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Opportunities</a:t>
                      </a:r>
                      <a:endParaRPr lang="en-US" dirty="0"/>
                    </a:p>
                  </a:txBody>
                  <a:tcPr/>
                </a:tc>
              </a:tr>
              <a:tr h="637540">
                <a:tc>
                  <a:txBody>
                    <a:bodyPr/>
                    <a:lstStyle/>
                    <a:p>
                      <a:r>
                        <a:rPr lang="en-US" dirty="0" smtClean="0"/>
                        <a:t>Political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Colonial</a:t>
                      </a:r>
                      <a:r>
                        <a:rPr lang="en-US" baseline="0" dirty="0" smtClean="0"/>
                        <a:t> legacy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Border</a:t>
                      </a:r>
                      <a:r>
                        <a:rPr lang="en-US" baseline="0" dirty="0" smtClean="0"/>
                        <a:t> wars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4950" indent="-234950"/>
                      <a:r>
                        <a:rPr lang="en-US" dirty="0" smtClean="0"/>
                        <a:t>Growing stable democracies</a:t>
                      </a:r>
                    </a:p>
                    <a:p>
                      <a:r>
                        <a:rPr lang="en-US" dirty="0" smtClean="0"/>
                        <a:t>Arab</a:t>
                      </a:r>
                      <a:r>
                        <a:rPr lang="en-US" baseline="0" dirty="0" smtClean="0"/>
                        <a:t> Spring</a:t>
                      </a:r>
                    </a:p>
                  </a:txBody>
                  <a:tcPr/>
                </a:tc>
              </a:tr>
              <a:tr h="6375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Economic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Government deficits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Unemployment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Corruption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Natural resources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Emerging middleclass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Tourism</a:t>
                      </a:r>
                    </a:p>
                  </a:txBody>
                  <a:tcPr/>
                </a:tc>
              </a:tr>
              <a:tr h="6375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Social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marR="0" indent="-177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Poor education</a:t>
                      </a:r>
                    </a:p>
                    <a:p>
                      <a:pPr marL="177800" marR="0" indent="-177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Youth/Birth</a:t>
                      </a:r>
                      <a:r>
                        <a:rPr lang="en-US" baseline="0" dirty="0" smtClean="0"/>
                        <a:t> Rate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Art</a:t>
                      </a:r>
                      <a:endParaRPr lang="en-US" dirty="0" smtClean="0"/>
                    </a:p>
                  </a:txBody>
                  <a:tcPr/>
                </a:tc>
              </a:tr>
              <a:tr h="637540">
                <a:tc>
                  <a:txBody>
                    <a:bodyPr/>
                    <a:lstStyle/>
                    <a:p>
                      <a:r>
                        <a:rPr lang="en-US" dirty="0" smtClean="0"/>
                        <a:t>Technological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Transport</a:t>
                      </a:r>
                    </a:p>
                    <a:p>
                      <a:r>
                        <a:rPr lang="en-US" dirty="0" smtClean="0"/>
                        <a:t>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Internet</a:t>
                      </a:r>
                    </a:p>
                    <a:p>
                      <a:r>
                        <a:rPr lang="en-US" dirty="0" smtClean="0"/>
                        <a:t>Mobile</a:t>
                      </a:r>
                      <a:r>
                        <a:rPr lang="en-US" baseline="0" dirty="0" smtClean="0"/>
                        <a:t> Phones, Sensors</a:t>
                      </a:r>
                    </a:p>
                    <a:p>
                      <a:pPr marL="234950" indent="-234950"/>
                      <a:r>
                        <a:rPr lang="en-US" baseline="0" dirty="0" smtClean="0"/>
                        <a:t>No legacy systems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8743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11244</TotalTime>
  <Words>505</Words>
  <Application>Microsoft Macintosh PowerPoint</Application>
  <PresentationFormat>On-screen Show (4:3)</PresentationFormat>
  <Paragraphs>216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Political, Social, Economic, and Technological Factors of Innovation</vt:lpstr>
      <vt:lpstr>100AD, Roman Empire</vt:lpstr>
      <vt:lpstr>1500, Europe</vt:lpstr>
      <vt:lpstr>1750, Atlantic Ocean</vt:lpstr>
      <vt:lpstr>1850, US</vt:lpstr>
      <vt:lpstr>1900, US</vt:lpstr>
      <vt:lpstr>1945, US</vt:lpstr>
      <vt:lpstr>Now, US</vt:lpstr>
      <vt:lpstr>Now, Africa</vt:lpstr>
    </vt:vector>
  </TitlesOfParts>
  <Company>Carnegie Mellon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Political, Social, Econcomic, and Technological Factors of Innovation</dc:title>
  <dc:creator>Jim Morris</dc:creator>
  <cp:lastModifiedBy>Jim Morris</cp:lastModifiedBy>
  <cp:revision>42</cp:revision>
  <dcterms:created xsi:type="dcterms:W3CDTF">2012-11-03T15:28:03Z</dcterms:created>
  <dcterms:modified xsi:type="dcterms:W3CDTF">2013-01-18T03:59:15Z</dcterms:modified>
</cp:coreProperties>
</file>