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20B05-C520-4C4F-9D8D-6CC91191D100}" type="datetimeFigureOut">
              <a:rPr lang="en-US" smtClean="0"/>
              <a:t>11/3/12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D863CC-AFBE-A44B-BFC8-4767ADB8569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112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I’ve focused</a:t>
            </a:r>
            <a:r>
              <a:rPr lang="en-US" baseline="0" dirty="0" smtClean="0"/>
              <a:t> on the things that were relatively new or changing. What was the innovation? Christianity as envisioned by Paul of Tarsus.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D863CC-AFBE-A44B-BFC8-4767ADB8569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745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D863CC-AFBE-A44B-BFC8-4767ADB8569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745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EF0E6-6E9D-3E49-9B8F-5715963CEDC1}" type="datetimeFigureOut">
              <a:rPr lang="en-US" smtClean="0"/>
              <a:t>11/3/12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11120-6FC3-964F-ADEB-79975D0ED8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409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EF0E6-6E9D-3E49-9B8F-5715963CEDC1}" type="datetimeFigureOut">
              <a:rPr lang="en-US" smtClean="0"/>
              <a:t>11/3/12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11120-6FC3-964F-ADEB-79975D0ED8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387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EF0E6-6E9D-3E49-9B8F-5715963CEDC1}" type="datetimeFigureOut">
              <a:rPr lang="en-US" smtClean="0"/>
              <a:t>11/3/12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11120-6FC3-964F-ADEB-79975D0ED8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673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EF0E6-6E9D-3E49-9B8F-5715963CEDC1}" type="datetimeFigureOut">
              <a:rPr lang="en-US" smtClean="0"/>
              <a:t>11/3/12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11120-6FC3-964F-ADEB-79975D0ED8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364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EF0E6-6E9D-3E49-9B8F-5715963CEDC1}" type="datetimeFigureOut">
              <a:rPr lang="en-US" smtClean="0"/>
              <a:t>11/3/12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11120-6FC3-964F-ADEB-79975D0ED8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305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EF0E6-6E9D-3E49-9B8F-5715963CEDC1}" type="datetimeFigureOut">
              <a:rPr lang="en-US" smtClean="0"/>
              <a:t>11/3/12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11120-6FC3-964F-ADEB-79975D0ED8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07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EF0E6-6E9D-3E49-9B8F-5715963CEDC1}" type="datetimeFigureOut">
              <a:rPr lang="en-US" smtClean="0"/>
              <a:t>11/3/12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11120-6FC3-964F-ADEB-79975D0ED8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730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EF0E6-6E9D-3E49-9B8F-5715963CEDC1}" type="datetimeFigureOut">
              <a:rPr lang="en-US" smtClean="0"/>
              <a:t>11/3/12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11120-6FC3-964F-ADEB-79975D0ED8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109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EF0E6-6E9D-3E49-9B8F-5715963CEDC1}" type="datetimeFigureOut">
              <a:rPr lang="en-US" smtClean="0"/>
              <a:t>11/3/12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11120-6FC3-964F-ADEB-79975D0ED8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965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EF0E6-6E9D-3E49-9B8F-5715963CEDC1}" type="datetimeFigureOut">
              <a:rPr lang="en-US" smtClean="0"/>
              <a:t>11/3/12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11120-6FC3-964F-ADEB-79975D0ED8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602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EF0E6-6E9D-3E49-9B8F-5715963CEDC1}" type="datetimeFigureOut">
              <a:rPr lang="en-US" smtClean="0"/>
              <a:t>11/3/12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11120-6FC3-964F-ADEB-79975D0ED8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874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EF0E6-6E9D-3E49-9B8F-5715963CEDC1}" type="datetimeFigureOut">
              <a:rPr lang="en-US" smtClean="0"/>
              <a:t>11/3/12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11120-6FC3-964F-ADEB-79975D0ED8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258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Political, Social, Economic, and Technological</a:t>
            </a:r>
            <a:br>
              <a:rPr lang="en-US" dirty="0" smtClean="0"/>
            </a:br>
            <a:r>
              <a:rPr lang="en-US" dirty="0" smtClean="0"/>
              <a:t>Factors of Innovation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856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0200" y="33338"/>
            <a:ext cx="5334000" cy="995362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100AD, Roman Empire</a:t>
            </a:r>
            <a:endParaRPr 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367069"/>
              </p:ext>
            </p:extLst>
          </p:nvPr>
        </p:nvGraphicFramePr>
        <p:xfrm>
          <a:off x="1524000" y="1117600"/>
          <a:ext cx="6413499" cy="5666739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137833"/>
                <a:gridCol w="2137833"/>
                <a:gridCol w="2137833"/>
              </a:tblGrid>
              <a:tr h="6375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Problems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Opportunities</a:t>
                      </a:r>
                      <a:endParaRPr lang="en-US" dirty="0"/>
                    </a:p>
                  </a:txBody>
                  <a:tcPr/>
                </a:tc>
              </a:tr>
              <a:tr h="637540">
                <a:tc>
                  <a:txBody>
                    <a:bodyPr/>
                    <a:lstStyle/>
                    <a:p>
                      <a:r>
                        <a:rPr lang="en-US" dirty="0" smtClean="0"/>
                        <a:t>Political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Dictatorship</a:t>
                      </a:r>
                    </a:p>
                    <a:p>
                      <a:r>
                        <a:rPr lang="en-US" dirty="0" smtClean="0"/>
                        <a:t>Slow decline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Peace</a:t>
                      </a:r>
                    </a:p>
                    <a:p>
                      <a:r>
                        <a:rPr lang="en-US" dirty="0" smtClean="0"/>
                        <a:t>Common laws</a:t>
                      </a:r>
                    </a:p>
                    <a:p>
                      <a:r>
                        <a:rPr lang="en-US" dirty="0" smtClean="0"/>
                        <a:t>Local control</a:t>
                      </a:r>
                    </a:p>
                    <a:p>
                      <a:r>
                        <a:rPr lang="en-US" dirty="0" smtClean="0"/>
                        <a:t>Military hierarchy</a:t>
                      </a:r>
                      <a:endParaRPr lang="en-US" dirty="0"/>
                    </a:p>
                  </a:txBody>
                  <a:tcPr/>
                </a:tc>
              </a:tr>
              <a:tr h="637540">
                <a:tc>
                  <a:txBody>
                    <a:bodyPr/>
                    <a:lstStyle/>
                    <a:p>
                      <a:r>
                        <a:rPr lang="en-US" dirty="0" smtClean="0"/>
                        <a:t>Social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1%</a:t>
                      </a:r>
                      <a:r>
                        <a:rPr lang="en-US" baseline="0" dirty="0" smtClean="0"/>
                        <a:t> vs. 99% </a:t>
                      </a:r>
                    </a:p>
                    <a:p>
                      <a:r>
                        <a:rPr lang="en-US" baseline="0" dirty="0" smtClean="0"/>
                        <a:t>Slavery</a:t>
                      </a:r>
                    </a:p>
                    <a:p>
                      <a:r>
                        <a:rPr lang="en-US" baseline="0" dirty="0" smtClean="0"/>
                        <a:t>Class-based justice</a:t>
                      </a:r>
                    </a:p>
                    <a:p>
                      <a:r>
                        <a:rPr lang="en-US" baseline="0" dirty="0" smtClean="0"/>
                        <a:t>Polytheism</a:t>
                      </a:r>
                    </a:p>
                    <a:p>
                      <a:r>
                        <a:rPr lang="en-US" baseline="0" dirty="0" smtClean="0"/>
                        <a:t>Sexism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Common Language</a:t>
                      </a:r>
                    </a:p>
                    <a:p>
                      <a:r>
                        <a:rPr lang="en-US" dirty="0" smtClean="0"/>
                        <a:t>Travel</a:t>
                      </a:r>
                    </a:p>
                    <a:p>
                      <a:r>
                        <a:rPr lang="en-US" baseline="0" dirty="0" smtClean="0"/>
                        <a:t>Urbanization</a:t>
                      </a:r>
                    </a:p>
                    <a:p>
                      <a:r>
                        <a:rPr lang="en-US" baseline="0" dirty="0" smtClean="0"/>
                        <a:t>Literacy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Religious tolerance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637540">
                <a:tc>
                  <a:txBody>
                    <a:bodyPr/>
                    <a:lstStyle/>
                    <a:p>
                      <a:r>
                        <a:rPr lang="en-US" dirty="0" smtClean="0"/>
                        <a:t>Economic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/>
                      <a:r>
                        <a:rPr lang="en-US" dirty="0" smtClean="0"/>
                        <a:t>Wealth disparity</a:t>
                      </a:r>
                    </a:p>
                    <a:p>
                      <a:pPr marL="177800" indent="-177800"/>
                      <a:r>
                        <a:rPr lang="en-US" dirty="0" smtClean="0"/>
                        <a:t>GDP/person</a:t>
                      </a:r>
                      <a:r>
                        <a:rPr lang="en-US" baseline="0" dirty="0" smtClean="0"/>
                        <a:t> 60% higher in Italia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GDP/person = $640 Coinage</a:t>
                      </a:r>
                      <a:endParaRPr lang="en-US" dirty="0"/>
                    </a:p>
                  </a:txBody>
                  <a:tcPr/>
                </a:tc>
              </a:tr>
              <a:tr h="637540">
                <a:tc>
                  <a:txBody>
                    <a:bodyPr/>
                    <a:lstStyle/>
                    <a:p>
                      <a:r>
                        <a:rPr lang="en-US" dirty="0" smtClean="0"/>
                        <a:t>Technological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Little manufacturing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roads, water, sewage, fire protection, mining, agriculture,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writing, ships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6" descr="Roman_Empire_Trajan_117A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9068" y="0"/>
            <a:ext cx="1914932" cy="1163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923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0200" y="33338"/>
            <a:ext cx="2959100" cy="9953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1945</a:t>
            </a:r>
            <a:endParaRPr 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317427"/>
              </p:ext>
            </p:extLst>
          </p:nvPr>
        </p:nvGraphicFramePr>
        <p:xfrm>
          <a:off x="876300" y="1117600"/>
          <a:ext cx="7670799" cy="5118099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511300"/>
                <a:gridCol w="2781300"/>
                <a:gridCol w="3378199"/>
              </a:tblGrid>
              <a:tr h="6375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Problems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Opportunities</a:t>
                      </a:r>
                      <a:endParaRPr lang="en-US" dirty="0"/>
                    </a:p>
                  </a:txBody>
                  <a:tcPr/>
                </a:tc>
              </a:tr>
              <a:tr h="637540">
                <a:tc>
                  <a:txBody>
                    <a:bodyPr/>
                    <a:lstStyle/>
                    <a:p>
                      <a:r>
                        <a:rPr lang="en-US" dirty="0" smtClean="0"/>
                        <a:t>Political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World War II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/>
                      <a:r>
                        <a:rPr lang="en-US" dirty="0" smtClean="0"/>
                        <a:t>US</a:t>
                      </a:r>
                      <a:r>
                        <a:rPr lang="en-US" baseline="0" dirty="0" smtClean="0"/>
                        <a:t> Strength</a:t>
                      </a:r>
                    </a:p>
                    <a:p>
                      <a:pPr marL="228600" marR="0" indent="-2286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Government command and control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637540">
                <a:tc>
                  <a:txBody>
                    <a:bodyPr/>
                    <a:lstStyle/>
                    <a:p>
                      <a:r>
                        <a:rPr lang="en-US" dirty="0" smtClean="0"/>
                        <a:t>Social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Anti-Semitism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/>
                      <a:r>
                        <a:rPr lang="en-US" dirty="0" smtClean="0"/>
                        <a:t>National</a:t>
                      </a:r>
                      <a:r>
                        <a:rPr lang="en-US" baseline="0" dirty="0" smtClean="0"/>
                        <a:t> Unity</a:t>
                      </a:r>
                    </a:p>
                    <a:p>
                      <a:pPr marL="228600" indent="-228600"/>
                      <a:r>
                        <a:rPr lang="en-US" baseline="0" dirty="0" smtClean="0"/>
                        <a:t>Military Mobilization</a:t>
                      </a:r>
                    </a:p>
                    <a:p>
                      <a:pPr marL="228600" indent="-228600"/>
                      <a:r>
                        <a:rPr lang="en-US" baseline="0" dirty="0" smtClean="0"/>
                        <a:t>European intellectual immigrants to US</a:t>
                      </a:r>
                      <a:endParaRPr lang="en-US" dirty="0"/>
                    </a:p>
                  </a:txBody>
                  <a:tcPr/>
                </a:tc>
              </a:tr>
              <a:tr h="637540">
                <a:tc>
                  <a:txBody>
                    <a:bodyPr/>
                    <a:lstStyle/>
                    <a:p>
                      <a:r>
                        <a:rPr lang="en-US" dirty="0" smtClean="0"/>
                        <a:t>Economic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/>
                      <a:r>
                        <a:rPr lang="en-US" dirty="0" smtClean="0"/>
                        <a:t>Rapid industrial</a:t>
                      </a:r>
                      <a:r>
                        <a:rPr lang="en-US" baseline="0" dirty="0" smtClean="0"/>
                        <a:t> mobilization</a:t>
                      </a:r>
                    </a:p>
                    <a:p>
                      <a:pPr marL="177800" indent="-177800"/>
                      <a:r>
                        <a:rPr lang="en-US" dirty="0" smtClean="0"/>
                        <a:t>War Debts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/>
                      <a:r>
                        <a:rPr lang="en-US" dirty="0" smtClean="0"/>
                        <a:t>Comparative</a:t>
                      </a:r>
                      <a:r>
                        <a:rPr lang="en-US" baseline="0" dirty="0" smtClean="0"/>
                        <a:t> US strength</a:t>
                      </a:r>
                    </a:p>
                    <a:p>
                      <a:pPr marL="228600" indent="-228600"/>
                      <a:r>
                        <a:rPr lang="en-US" dirty="0" smtClean="0"/>
                        <a:t>Pent up demand</a:t>
                      </a:r>
                      <a:endParaRPr lang="en-US" dirty="0"/>
                    </a:p>
                  </a:txBody>
                  <a:tcPr/>
                </a:tc>
              </a:tr>
              <a:tr h="637540">
                <a:tc>
                  <a:txBody>
                    <a:bodyPr/>
                    <a:lstStyle/>
                    <a:p>
                      <a:r>
                        <a:rPr lang="en-US" dirty="0" smtClean="0"/>
                        <a:t>Technological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tabLst>
                          <a:tab pos="228600" algn="l"/>
                        </a:tabLst>
                      </a:pPr>
                      <a:r>
                        <a:rPr lang="en-US" dirty="0" smtClean="0"/>
                        <a:t>Physics</a:t>
                      </a:r>
                      <a:r>
                        <a:rPr lang="en-US" baseline="0" dirty="0" smtClean="0"/>
                        <a:t> calculations</a:t>
                      </a:r>
                    </a:p>
                    <a:p>
                      <a:pPr marL="228600" indent="-228600">
                        <a:tabLst>
                          <a:tab pos="228600" algn="l"/>
                        </a:tabLst>
                      </a:pPr>
                      <a:r>
                        <a:rPr lang="en-US" baseline="0" dirty="0" smtClean="0"/>
                        <a:t>Encrypted submarine communication</a:t>
                      </a:r>
                    </a:p>
                    <a:p>
                      <a:pPr marL="228600" indent="-228600">
                        <a:tabLst>
                          <a:tab pos="228600" algn="l"/>
                        </a:tabLst>
                      </a:pPr>
                      <a:r>
                        <a:rPr lang="en-US" baseline="0" dirty="0" smtClean="0"/>
                        <a:t>Air warfare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Electronics</a:t>
                      </a:r>
                    </a:p>
                    <a:p>
                      <a:r>
                        <a:rPr lang="en-US" dirty="0" smtClean="0"/>
                        <a:t>Nuclear</a:t>
                      </a:r>
                      <a:r>
                        <a:rPr lang="en-US" baseline="0" dirty="0" smtClean="0"/>
                        <a:t> fission</a:t>
                      </a:r>
                    </a:p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4915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2827</TotalTime>
  <Words>160</Words>
  <Application>Microsoft Macintosh PowerPoint</Application>
  <PresentationFormat>On-screen Show (4:3)</PresentationFormat>
  <Paragraphs>56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Political, Social, Economic, and Technological Factors of Innovation</vt:lpstr>
      <vt:lpstr>100AD, Roman Empire</vt:lpstr>
      <vt:lpstr>1945</vt:lpstr>
    </vt:vector>
  </TitlesOfParts>
  <Company>Carnegie Mellon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Political, Social, Econcomic, and Technological Factors of Innovation</dc:title>
  <dc:creator>Jim Morris</dc:creator>
  <cp:lastModifiedBy>Jim Morris</cp:lastModifiedBy>
  <cp:revision>10</cp:revision>
  <dcterms:created xsi:type="dcterms:W3CDTF">2012-11-03T15:28:03Z</dcterms:created>
  <dcterms:modified xsi:type="dcterms:W3CDTF">2012-11-05T14:35:56Z</dcterms:modified>
</cp:coreProperties>
</file>