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r:id="rId1"/>
  </p:sldMasterIdLst>
  <p:notesMasterIdLst>
    <p:notesMasterId r:id="rId7"/>
  </p:notesMasterIdLst>
  <p:sldIdLst>
    <p:sldId id="545" r:id="rId2"/>
    <p:sldId id="558" r:id="rId3"/>
    <p:sldId id="580" r:id="rId4"/>
    <p:sldId id="581" r:id="rId5"/>
    <p:sldId id="58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58" autoAdjust="0"/>
    <p:restoredTop sz="82700" autoAdjust="0"/>
  </p:normalViewPr>
  <p:slideViewPr>
    <p:cSldViewPr>
      <p:cViewPr>
        <p:scale>
          <a:sx n="100" d="100"/>
          <a:sy n="100" d="100"/>
        </p:scale>
        <p:origin x="-2696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034DA5-E182-3940-9D69-A7EB75600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574966-BF17-7A41-95DA-E895BD97E1BD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6477000"/>
            <a:ext cx="2590800" cy="381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6096000"/>
            <a:ext cx="762000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7" name="Picture 14" descr="template logo"/>
          <p:cNvPicPr>
            <a:picLocks noChangeAspect="1" noChangeArrowheads="1"/>
          </p:cNvPicPr>
          <p:nvPr userDrawn="1"/>
        </p:nvPicPr>
        <p:blipFill>
          <a:blip r:embed="rId2"/>
          <a:srcRect l="35298" t="17647" r="52591" b="66690"/>
          <a:stretch>
            <a:fillRect/>
          </a:stretch>
        </p:blipFill>
        <p:spPr bwMode="auto">
          <a:xfrm>
            <a:off x="76200" y="6121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438400"/>
            <a:ext cx="7772400" cy="1600200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4038600"/>
            <a:ext cx="5181600" cy="1143000"/>
          </a:xfrm>
        </p:spPr>
        <p:txBody>
          <a:bodyPr/>
          <a:lstStyle>
            <a:lvl1pPr>
              <a:spcBef>
                <a:spcPct val="0"/>
              </a:spcBef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" pitchFamily="-65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-6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-65" charset="0"/>
              </a:defRPr>
            </a:lvl1pPr>
          </a:lstStyle>
          <a:p>
            <a:pPr>
              <a:defRPr/>
            </a:pPr>
            <a:fld id="{2BF39825-56C3-4747-8D6B-12357765F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CAB80-5511-6C47-AA0A-17D4F6303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457200"/>
            <a:ext cx="21526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457200"/>
            <a:ext cx="63055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12B36-99DC-3F44-8C49-D9158C9F1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0772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43200" y="1981200"/>
            <a:ext cx="3009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5500" y="1981200"/>
            <a:ext cx="3009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BCCCC-1316-3F4E-932E-181A13E0C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0772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200" y="1981200"/>
            <a:ext cx="3009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5500" y="1981200"/>
            <a:ext cx="3009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30AC5-0B94-9040-9232-33C7EE691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0772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743200" y="1981200"/>
            <a:ext cx="61722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41656-1DE1-204A-B71E-FC2EC7FFB3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40C40-FFE5-644D-AA7F-B11DC7B2C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6FC6C-6C86-F444-8E64-9FFBFB3288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200" y="1981200"/>
            <a:ext cx="3009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5500" y="1981200"/>
            <a:ext cx="3009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FECCE-6E1F-9741-B7E0-124B50506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72C7D-1A5D-7541-B6BE-C82E1122A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A8656-5870-7647-BB42-CD519A4DB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918FB-9E87-AD4F-8939-8B1FEC028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844FD-207A-924E-ABDC-A9C42DF3A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A6C9C-207F-0D48-8225-81029A6DE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1676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457200"/>
            <a:ext cx="8077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3200" y="1981200"/>
            <a:ext cx="6172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Georgia"/>
                <a:cs typeface="Georgi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Georgia"/>
                <a:cs typeface="Georgi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cs typeface="Georgia"/>
              </a:defRPr>
            </a:lvl1pPr>
          </a:lstStyle>
          <a:p>
            <a:pPr>
              <a:defRPr/>
            </a:pPr>
            <a:fld id="{6C1D29D3-632B-C84A-84C4-DE94677365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477000"/>
            <a:ext cx="2590800" cy="381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2590800" y="6477000"/>
            <a:ext cx="6553200" cy="3810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152400" y="6477000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dirty="0" smtClean="0">
                <a:solidFill>
                  <a:schemeClr val="bg1"/>
                </a:solidFill>
                <a:latin typeface="Georgia"/>
                <a:cs typeface="Georgia"/>
              </a:rPr>
              <a:t>05.899 &amp; 499</a:t>
            </a:r>
            <a:endParaRPr lang="en-US" sz="14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2743200" y="6477000"/>
            <a:ext cx="6172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tabLst>
                <a:tab pos="4064000" algn="r"/>
                <a:tab pos="5943600" algn="r"/>
              </a:tabLst>
              <a:defRPr/>
            </a:pPr>
            <a:r>
              <a:rPr lang="en-US" sz="1400" dirty="0" smtClean="0">
                <a:latin typeface="Georgia"/>
                <a:cs typeface="Georgia"/>
              </a:rPr>
              <a:t>Designing Mobile </a:t>
            </a:r>
            <a:r>
              <a:rPr lang="en-US" sz="1400" smtClean="0">
                <a:latin typeface="Georgia"/>
                <a:cs typeface="Georgia"/>
              </a:rPr>
              <a:t>Services		</a:t>
            </a:r>
            <a:r>
              <a:rPr lang="en-US" sz="1400" dirty="0">
                <a:latin typeface="Georgia"/>
                <a:cs typeface="Georgia"/>
              </a:rPr>
              <a:t> </a:t>
            </a:r>
            <a:fld id="{2A71DA69-954A-0342-9409-D31BCD5F7BF2}" type="slidenum">
              <a:rPr lang="en-US" sz="1400">
                <a:latin typeface="Georgia"/>
                <a:cs typeface="Georgia"/>
              </a:rPr>
              <a:pPr>
                <a:spcBef>
                  <a:spcPct val="50000"/>
                </a:spcBef>
                <a:tabLst>
                  <a:tab pos="4064000" algn="r"/>
                  <a:tab pos="5943600" algn="r"/>
                </a:tabLst>
                <a:defRPr/>
              </a:pPr>
              <a:t>‹#›</a:t>
            </a:fld>
            <a:endParaRPr lang="en-US" sz="1400" dirty="0">
              <a:latin typeface="Georgia"/>
              <a:cs typeface="Georgi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/>
          <a:ea typeface="ＭＳ Ｐゴシック" pitchFamily="-65" charset="-128"/>
          <a:cs typeface="Georgi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</a:defRPr>
      </a:lvl9pPr>
    </p:titleStyle>
    <p:bodyStyle>
      <a:lvl1pPr marL="0" indent="0" algn="l" rtl="0" eaLnBrk="0" fontAlgn="base" hangingPunct="0">
        <a:spcBef>
          <a:spcPct val="60000"/>
        </a:spcBef>
        <a:spcAft>
          <a:spcPct val="0"/>
        </a:spcAft>
        <a:defRPr sz="2400"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-65" charset="2"/>
        <a:buChar char="§"/>
        <a:defRPr sz="2000"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5800" y="2590800"/>
            <a:ext cx="7772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eaLnBrk="1" hangingPunct="1"/>
            <a:endParaRPr lang="en-US" sz="6600">
              <a:solidFill>
                <a:schemeClr val="bg1"/>
              </a:solidFill>
              <a:latin typeface="Bernhard Modern Std Italic" pitchFamily="-65" charset="0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05.899/499 | Designing Mobile Services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Improv</a:t>
            </a:r>
            <a:r>
              <a:rPr lang="en-US" dirty="0" smtClean="0"/>
              <a:t> Brainstorming</a:t>
            </a:r>
            <a:endParaRPr lang="en-US" dirty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4038600"/>
            <a:ext cx="6096000" cy="2819400"/>
          </a:xfrm>
        </p:spPr>
        <p:txBody>
          <a:bodyPr/>
          <a:lstStyle/>
          <a:p>
            <a:pPr marL="0" indent="0" eaLnBrk="1" hangingPunct="1"/>
            <a:r>
              <a:rPr lang="en-US" dirty="0" smtClean="0"/>
              <a:t>Jim Morris</a:t>
            </a:r>
          </a:p>
          <a:p>
            <a:pPr marL="0" indent="0" eaLnBrk="1" hangingPunct="1"/>
            <a:endParaRPr lang="en-US" sz="2200" dirty="0" smtClean="0"/>
          </a:p>
          <a:p>
            <a:pPr marL="0" indent="0" eaLnBrk="1" hangingPunct="1"/>
            <a:r>
              <a:rPr lang="en-US" sz="4400" dirty="0" smtClean="0"/>
              <a:t> </a:t>
            </a:r>
          </a:p>
          <a:p>
            <a:pPr marL="0" indent="0" eaLnBrk="1" hangingPunct="1"/>
            <a:r>
              <a:rPr lang="en-US" sz="1800" dirty="0" smtClean="0"/>
              <a:t>Spring Semester 2012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Elizabeth Gerber, “Using Improvisation to Enhance the </a:t>
            </a:r>
            <a:r>
              <a:rPr lang="en-US" dirty="0" smtClean="0"/>
              <a:t>Effectiveness of Brainstorming”, CHI Conference, 2009</a:t>
            </a:r>
            <a:endParaRPr lang="en-US" dirty="0" smtClean="0"/>
          </a:p>
          <a:p>
            <a:r>
              <a:rPr lang="en-US" dirty="0" smtClean="0"/>
              <a:t>She was a Design PhD student from Stanford who learned </a:t>
            </a:r>
            <a:r>
              <a:rPr lang="en-US" dirty="0" err="1" smtClean="0"/>
              <a:t>Improv</a:t>
            </a:r>
            <a:r>
              <a:rPr lang="en-US" dirty="0" smtClean="0"/>
              <a:t> from Patricia </a:t>
            </a:r>
            <a:r>
              <a:rPr lang="en-US" dirty="0" err="1" smtClean="0"/>
              <a:t>Madson</a:t>
            </a:r>
            <a:r>
              <a:rPr lang="en-US" dirty="0" smtClean="0"/>
              <a:t>. She worked extensively with Silicon Valley companies. She’s generally an activist.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Brainstorming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indent="228600">
              <a:buFont typeface="Arial"/>
              <a:buChar char="•"/>
            </a:pPr>
            <a:r>
              <a:rPr lang="en-US" sz="1800" dirty="0" smtClean="0"/>
              <a:t>Withhold judgment.</a:t>
            </a:r>
          </a:p>
          <a:p>
            <a:pPr indent="228600">
              <a:buFont typeface="Arial"/>
              <a:buChar char="•"/>
            </a:pPr>
            <a:r>
              <a:rPr lang="en-US" sz="1800" dirty="0" smtClean="0"/>
              <a:t>Build on ideas of others.</a:t>
            </a:r>
          </a:p>
          <a:p>
            <a:pPr indent="228600">
              <a:buFont typeface="Arial"/>
              <a:buChar char="•"/>
            </a:pPr>
            <a:r>
              <a:rPr lang="en-US" sz="1800" dirty="0" smtClean="0"/>
              <a:t>Generate lots of ideas.</a:t>
            </a:r>
          </a:p>
          <a:p>
            <a:pPr indent="228600">
              <a:buFont typeface="Arial"/>
              <a:buChar char="•"/>
            </a:pPr>
            <a:r>
              <a:rPr lang="en-US" sz="1800" dirty="0" smtClean="0"/>
              <a:t>Free wheel.</a:t>
            </a:r>
          </a:p>
          <a:p>
            <a:pPr indent="228600">
              <a:buFont typeface="Arial"/>
              <a:buChar char="•"/>
            </a:pPr>
            <a:r>
              <a:rPr lang="en-US" sz="1800" dirty="0" smtClean="0"/>
              <a:t>Use a coach.</a:t>
            </a:r>
          </a:p>
          <a:p>
            <a:pPr indent="228600">
              <a:buFont typeface="Arial"/>
              <a:buChar char="•"/>
            </a:pPr>
            <a:endParaRPr lang="en-US" sz="1800" dirty="0" smtClean="0"/>
          </a:p>
          <a:p>
            <a:pPr indent="228600">
              <a:buFont typeface="+mj-lt"/>
              <a:buAutoNum type="arabicPeriod"/>
            </a:pPr>
            <a:r>
              <a:rPr lang="en-US" sz="1800" dirty="0" smtClean="0"/>
              <a:t>Each person suggests idea.</a:t>
            </a:r>
          </a:p>
          <a:p>
            <a:pPr indent="228600">
              <a:buFont typeface="+mj-lt"/>
              <a:buAutoNum type="arabicPeriod"/>
            </a:pPr>
            <a:r>
              <a:rPr lang="en-US" sz="1800" dirty="0" smtClean="0"/>
              <a:t>Write them down.</a:t>
            </a:r>
          </a:p>
          <a:p>
            <a:pPr indent="228600">
              <a:buFont typeface="+mj-lt"/>
              <a:buAutoNum type="arabicPeriod"/>
            </a:pPr>
            <a:r>
              <a:rPr lang="en-US" sz="1800" dirty="0" smtClean="0"/>
              <a:t>Discuss until time out.</a:t>
            </a:r>
            <a:endParaRPr lang="en-US" sz="1800" dirty="0" smtClean="0"/>
          </a:p>
          <a:p>
            <a:endParaRPr lang="en-US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Improv</a:t>
            </a:r>
            <a:r>
              <a:rPr lang="en-US" dirty="0" smtClean="0"/>
              <a:t> Variation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1200150" lvl="1" indent="-457200">
              <a:buAutoNum type="arabicPeriod"/>
            </a:pPr>
            <a:r>
              <a:rPr lang="en-US" dirty="0" smtClean="0"/>
              <a:t>One person suggests something.</a:t>
            </a:r>
          </a:p>
          <a:p>
            <a:pPr marL="1200150" lvl="1" indent="-457200">
              <a:buAutoNum type="arabicPeriod"/>
            </a:pPr>
            <a:r>
              <a:rPr lang="en-US" dirty="0" smtClean="0"/>
              <a:t>Someone else embellishes.</a:t>
            </a:r>
          </a:p>
          <a:p>
            <a:pPr marL="1200150" lvl="1" indent="-457200">
              <a:buAutoNum type="arabicPeriod"/>
            </a:pPr>
            <a:r>
              <a:rPr lang="en-US" dirty="0" smtClean="0"/>
              <a:t>Repeat until clarity or exhaustion.</a:t>
            </a:r>
          </a:p>
          <a:p>
            <a:pPr marL="457200" indent="-457200"/>
            <a:r>
              <a:rPr lang="en-US" dirty="0" smtClean="0"/>
              <a:t>Repeat until time out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</a:t>
            </a:r>
            <a:r>
              <a:rPr lang="en-US" dirty="0" err="1" smtClean="0"/>
              <a:t>improv</a:t>
            </a:r>
            <a:r>
              <a:rPr lang="en-US" dirty="0" smtClean="0"/>
              <a:t> brainstorming better.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81000" y="1828800"/>
            <a:ext cx="8534400" cy="4114800"/>
          </a:xfrm>
        </p:spPr>
        <p:txBody>
          <a:bodyPr/>
          <a:lstStyle/>
          <a:p>
            <a:r>
              <a:rPr lang="en-US" dirty="0" smtClean="0"/>
              <a:t>In regular brainstorming…</a:t>
            </a:r>
          </a:p>
          <a:p>
            <a:pPr marL="228600" indent="-228600">
              <a:buFont typeface="Arial"/>
              <a:buChar char="•"/>
            </a:pPr>
            <a:r>
              <a:rPr lang="en-US" dirty="0" smtClean="0"/>
              <a:t>Each person is trying to think of an idea while other is saying one—not listening.</a:t>
            </a:r>
          </a:p>
          <a:p>
            <a:pPr marL="228600" indent="-228600">
              <a:buFont typeface="Arial"/>
              <a:buChar char="•"/>
            </a:pPr>
            <a:r>
              <a:rPr lang="en-US" dirty="0" smtClean="0"/>
              <a:t>Each idea is still associated with a person—who will win?</a:t>
            </a:r>
          </a:p>
          <a:p>
            <a:pPr marL="228600" indent="-228600"/>
            <a:r>
              <a:rPr lang="en-US" dirty="0" smtClean="0"/>
              <a:t>In </a:t>
            </a:r>
            <a:r>
              <a:rPr lang="en-US" dirty="0" err="1" smtClean="0"/>
              <a:t>improv</a:t>
            </a:r>
            <a:r>
              <a:rPr lang="en-US" dirty="0" smtClean="0"/>
              <a:t> brainstorming…</a:t>
            </a:r>
          </a:p>
          <a:p>
            <a:pPr marL="228600" indent="-228600">
              <a:buFont typeface="Arial"/>
              <a:buChar char="•"/>
            </a:pPr>
            <a:r>
              <a:rPr lang="en-US" dirty="0" smtClean="0"/>
              <a:t>Everyone focuses on same ideas.</a:t>
            </a:r>
          </a:p>
          <a:p>
            <a:pPr marL="228600" indent="-228600">
              <a:buFont typeface="Arial"/>
              <a:buChar char="•"/>
            </a:pPr>
            <a:r>
              <a:rPr lang="en-US" dirty="0" smtClean="0"/>
              <a:t>Same number of possibilities can be considered.</a:t>
            </a:r>
          </a:p>
          <a:p>
            <a:pPr marL="228600" indent="-228600">
              <a:buFont typeface="Arial"/>
              <a:buChar char="•"/>
            </a:pPr>
            <a:r>
              <a:rPr lang="en-US" dirty="0" smtClean="0"/>
              <a:t>Ownership of ideas is communal.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3200"/>
            <a:ext cx="8077200" cy="1219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Has anyone ever </a:t>
            </a:r>
            <a:r>
              <a:rPr lang="en-US" b="1" i="1" dirty="0" smtClean="0">
                <a:solidFill>
                  <a:schemeClr val="tx1"/>
                </a:solidFill>
              </a:rPr>
              <a:t>proved</a:t>
            </a:r>
            <a:r>
              <a:rPr lang="en-US" dirty="0" smtClean="0">
                <a:solidFill>
                  <a:schemeClr val="tx1"/>
                </a:solidFill>
              </a:rPr>
              <a:t> this?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FFFFFF"/>
      </a:dk2>
      <a:lt2>
        <a:srgbClr val="000000"/>
      </a:lt2>
      <a:accent1>
        <a:srgbClr val="4F514C"/>
      </a:accent1>
      <a:accent2>
        <a:srgbClr val="BF4C00"/>
      </a:accent2>
      <a:accent3>
        <a:srgbClr val="FFFFFF"/>
      </a:accent3>
      <a:accent4>
        <a:srgbClr val="000000"/>
      </a:accent4>
      <a:accent5>
        <a:srgbClr val="B2B3B2"/>
      </a:accent5>
      <a:accent6>
        <a:srgbClr val="AD4400"/>
      </a:accent6>
      <a:hlink>
        <a:srgbClr val="260599"/>
      </a:hlink>
      <a:folHlink>
        <a:srgbClr val="6A8E00"/>
      </a:folHlink>
    </a:clrScheme>
    <a:fontScheme name="Blank Presentation">
      <a:majorFont>
        <a:latin typeface="Taz Light"/>
        <a:ea typeface=""/>
        <a:cs typeface=""/>
      </a:majorFont>
      <a:minorFont>
        <a:latin typeface="Taz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46323</TotalTime>
  <Words>194</Words>
  <Application>Microsoft Macintosh PowerPoint</Application>
  <PresentationFormat>On-screen Show (4:3)</PresentationFormat>
  <Paragraphs>34</Paragraphs>
  <Slides>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05.899/499 | Designing Mobile Services Improv Brainstorming</vt:lpstr>
      <vt:lpstr>Source</vt:lpstr>
      <vt:lpstr>What’s New</vt:lpstr>
      <vt:lpstr>Why is improv brainstorming better.</vt:lpstr>
      <vt:lpstr>Has anyone ever proved this?</vt:lpstr>
    </vt:vector>
  </TitlesOfParts>
  <Company>Ө耀Ӥ훼ٔᶼ뿿큀Ӻ鴰]翘Ө훼뿿퀰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SCS</dc:creator>
  <cp:keywords/>
  <cp:lastModifiedBy>Jim</cp:lastModifiedBy>
  <cp:revision>136</cp:revision>
  <dcterms:created xsi:type="dcterms:W3CDTF">2012-01-18T23:43:32Z</dcterms:created>
  <dcterms:modified xsi:type="dcterms:W3CDTF">2012-01-19T00:31:37Z</dcterms:modified>
</cp:coreProperties>
</file>