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13.xml" ContentType="application/vnd.openxmlformats-officedocument.presentationml.slideLayout+xml"/>
  <Default Extension="bin" ContentType="application/vnd.openxmlformats-officedocument.presentationml.printerSettings"/>
  <Override PartName="/docProps/core.xml" ContentType="application/vnd.openxmlformats-package.core-properties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r:id="rId1"/>
  </p:sldMasterIdLst>
  <p:notesMasterIdLst>
    <p:notesMasterId r:id="rId15"/>
  </p:notesMasterIdLst>
  <p:sldIdLst>
    <p:sldId id="545" r:id="rId2"/>
    <p:sldId id="555" r:id="rId3"/>
    <p:sldId id="558" r:id="rId4"/>
    <p:sldId id="584" r:id="rId5"/>
    <p:sldId id="559" r:id="rId6"/>
    <p:sldId id="565" r:id="rId7"/>
    <p:sldId id="561" r:id="rId8"/>
    <p:sldId id="564" r:id="rId9"/>
    <p:sldId id="585" r:id="rId10"/>
    <p:sldId id="566" r:id="rId11"/>
    <p:sldId id="569" r:id="rId12"/>
    <p:sldId id="578" r:id="rId13"/>
    <p:sldId id="580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" pitchFamily="-65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" pitchFamily="-65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" pitchFamily="-65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" pitchFamily="-65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" pitchFamily="-65" charset="0"/>
        <a:ea typeface="+mn-ea"/>
        <a:cs typeface="+mn-cs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Times" pitchFamily="-65" charset="0"/>
        <a:ea typeface="+mn-ea"/>
        <a:cs typeface="+mn-cs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Times" pitchFamily="-65" charset="0"/>
        <a:ea typeface="+mn-ea"/>
        <a:cs typeface="+mn-cs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Times" pitchFamily="-65" charset="0"/>
        <a:ea typeface="+mn-ea"/>
        <a:cs typeface="+mn-cs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Times" pitchFamily="-65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006" autoAdjust="0"/>
    <p:restoredTop sz="82700" autoAdjust="0"/>
  </p:normalViewPr>
  <p:slideViewPr>
    <p:cSldViewPr>
      <p:cViewPr>
        <p:scale>
          <a:sx n="100" d="100"/>
          <a:sy n="100" d="100"/>
        </p:scale>
        <p:origin x="-2736" y="-9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printerSettings" Target="printerSettings/printerSettings1.bin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19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75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F034DA5-E182-3940-9D69-A7EB756006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574966-BF17-7A41-95DA-E895BD97E1BD}" type="slidenum">
              <a:rPr lang="en-US"/>
              <a:pPr/>
              <a:t>1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034DA5-E182-3940-9D69-A7EB7560069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6477000"/>
            <a:ext cx="2590800" cy="381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6096000"/>
            <a:ext cx="762000" cy="762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pic>
        <p:nvPicPr>
          <p:cNvPr id="7" name="Picture 14" descr="template logo"/>
          <p:cNvPicPr>
            <a:picLocks noChangeAspect="1" noChangeArrowheads="1"/>
          </p:cNvPicPr>
          <p:nvPr userDrawn="1"/>
        </p:nvPicPr>
        <p:blipFill>
          <a:blip r:embed="rId2"/>
          <a:srcRect l="35298" t="17647" r="52591" b="66690"/>
          <a:stretch>
            <a:fillRect/>
          </a:stretch>
        </p:blipFill>
        <p:spPr bwMode="auto">
          <a:xfrm>
            <a:off x="76200" y="61214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438400"/>
            <a:ext cx="7772400" cy="1600200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4038600"/>
            <a:ext cx="5181600" cy="1143000"/>
          </a:xfrm>
        </p:spPr>
        <p:txBody>
          <a:bodyPr/>
          <a:lstStyle>
            <a:lvl1pPr>
              <a:spcBef>
                <a:spcPct val="0"/>
              </a:spcBef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pitchFamily="-65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pitchFamily="-65" charset="0"/>
              </a:defRPr>
            </a:lvl1pPr>
          </a:lstStyle>
          <a:p>
            <a:pPr>
              <a:defRPr/>
            </a:pPr>
            <a:fld id="{2BF39825-56C3-4747-8D6B-12357765F6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AB80-5511-6C47-AA0A-17D4F6303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457200"/>
            <a:ext cx="215265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457200"/>
            <a:ext cx="630555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B12B36-99DC-3F44-8C49-D9158C9F18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0772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743200" y="1981200"/>
            <a:ext cx="30099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05500" y="1981200"/>
            <a:ext cx="30099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BCCCC-1316-3F4E-932E-181A13E0C8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0772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3200" y="1981200"/>
            <a:ext cx="30099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5500" y="1981200"/>
            <a:ext cx="30099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30AC5-0B94-9040-9232-33C7EE6918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0772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743200" y="1981200"/>
            <a:ext cx="61722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41656-1DE1-204A-B71E-FC2EC7FFB3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40C40-FFE5-644D-AA7F-B11DC7B2CE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6FC6C-6C86-F444-8E64-9FFBFB328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3200" y="1981200"/>
            <a:ext cx="3009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05500" y="1981200"/>
            <a:ext cx="3009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FECCE-6E1F-9741-B7E0-124B50506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72C7D-1A5D-7541-B6BE-C82E1122A0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A8656-5870-7647-BB42-CD519A4DB4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B918FB-9E87-AD4F-8939-8B1FEC028A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E844FD-207A-924E-ABDC-A9C42DF3AB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A6C9C-207F-0D48-8225-81029A6DE0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1676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457200"/>
            <a:ext cx="8077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3200" y="1981200"/>
            <a:ext cx="6172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Georgia"/>
                <a:cs typeface="Georgi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Georgia"/>
                <a:cs typeface="Georgi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cs typeface="Georgia"/>
              </a:defRPr>
            </a:lvl1pPr>
          </a:lstStyle>
          <a:p>
            <a:pPr>
              <a:defRPr/>
            </a:pPr>
            <a:fld id="{6C1D29D3-632B-C84A-84C4-DE94677365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6477000"/>
            <a:ext cx="2590800" cy="381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2590800" y="6477000"/>
            <a:ext cx="6553200" cy="381000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1036" name="Text Box 12"/>
          <p:cNvSpPr txBox="1">
            <a:spLocks noChangeArrowheads="1"/>
          </p:cNvSpPr>
          <p:nvPr/>
        </p:nvSpPr>
        <p:spPr bwMode="auto">
          <a:xfrm>
            <a:off x="152400" y="6477000"/>
            <a:ext cx="2362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dirty="0" smtClean="0">
                <a:solidFill>
                  <a:schemeClr val="bg1"/>
                </a:solidFill>
                <a:latin typeface="Georgia"/>
                <a:cs typeface="Georgia"/>
              </a:rPr>
              <a:t>05.899 &amp; 499</a:t>
            </a:r>
            <a:endParaRPr lang="en-US" sz="1400" dirty="0">
              <a:solidFill>
                <a:schemeClr val="bg1"/>
              </a:solidFill>
              <a:latin typeface="Georgia"/>
              <a:cs typeface="Georgia"/>
            </a:endParaRPr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2743200" y="6477000"/>
            <a:ext cx="6172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tabLst>
                <a:tab pos="4064000" algn="r"/>
                <a:tab pos="5943600" algn="r"/>
              </a:tabLst>
              <a:defRPr/>
            </a:pPr>
            <a:r>
              <a:rPr lang="en-US" sz="1400" dirty="0" smtClean="0">
                <a:latin typeface="Georgia"/>
                <a:cs typeface="Georgia"/>
              </a:rPr>
              <a:t>Designing Mobile Services	Spring 2012	</a:t>
            </a:r>
            <a:r>
              <a:rPr lang="en-US" sz="1400" dirty="0">
                <a:latin typeface="Georgia"/>
                <a:cs typeface="Georgia"/>
              </a:rPr>
              <a:t> </a:t>
            </a:r>
            <a:fld id="{2A71DA69-954A-0342-9409-D31BCD5F7BF2}" type="slidenum">
              <a:rPr lang="en-US" sz="1400">
                <a:latin typeface="Georgia"/>
                <a:cs typeface="Georgia"/>
              </a:rPr>
              <a:pPr>
                <a:spcBef>
                  <a:spcPct val="50000"/>
                </a:spcBef>
                <a:tabLst>
                  <a:tab pos="4064000" algn="r"/>
                  <a:tab pos="5943600" algn="r"/>
                </a:tabLst>
                <a:defRPr/>
              </a:pPr>
              <a:t>‹#›</a:t>
            </a:fld>
            <a:endParaRPr lang="en-US" sz="1400" dirty="0">
              <a:latin typeface="Georgia"/>
              <a:cs typeface="Georgi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  <p:sldLayoutId r:id="rId13"/>
    <p:sldLayoutId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eorgia"/>
          <a:ea typeface="ＭＳ Ｐゴシック" pitchFamily="-65" charset="-128"/>
          <a:cs typeface="Georgi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z Light" pitchFamily="-65" charset="0"/>
          <a:ea typeface="ＭＳ Ｐゴシック" pitchFamily="-65" charset="-128"/>
          <a:cs typeface="ＭＳ Ｐゴシック" pitchFamily="-6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z Light" pitchFamily="-65" charset="0"/>
          <a:ea typeface="ＭＳ Ｐゴシック" pitchFamily="-65" charset="-128"/>
          <a:cs typeface="ＭＳ Ｐゴシック" pitchFamily="-6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z Light" pitchFamily="-65" charset="0"/>
          <a:ea typeface="ＭＳ Ｐゴシック" pitchFamily="-65" charset="-128"/>
          <a:cs typeface="ＭＳ Ｐゴシック" pitchFamily="-6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z Light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z Light" pitchFamily="-65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z Light" pitchFamily="-65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z Light" pitchFamily="-65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z Light" pitchFamily="-65" charset="0"/>
        </a:defRPr>
      </a:lvl9pPr>
    </p:titleStyle>
    <p:bodyStyle>
      <a:lvl1pPr marL="0" indent="0" algn="l" rtl="0" eaLnBrk="0" fontAlgn="base" hangingPunct="0">
        <a:spcBef>
          <a:spcPct val="60000"/>
        </a:spcBef>
        <a:spcAft>
          <a:spcPct val="0"/>
        </a:spcAft>
        <a:defRPr sz="2400">
          <a:solidFill>
            <a:schemeClr val="tx1"/>
          </a:solidFill>
          <a:latin typeface="Georgia"/>
          <a:ea typeface="ＭＳ Ｐゴシック" pitchFamily="-65" charset="-128"/>
          <a:cs typeface="Georgia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-65" charset="2"/>
        <a:buChar char="§"/>
        <a:defRPr sz="2000">
          <a:solidFill>
            <a:schemeClr val="tx1"/>
          </a:solidFill>
          <a:latin typeface="Georgia"/>
          <a:ea typeface="ＭＳ Ｐゴシック" pitchFamily="-65" charset="-128"/>
          <a:cs typeface="Georgi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Georgia"/>
          <a:ea typeface="ＭＳ Ｐゴシック" pitchFamily="-65" charset="-128"/>
          <a:cs typeface="Georgi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Georgia"/>
          <a:ea typeface="ＭＳ Ｐゴシック" pitchFamily="-65" charset="-128"/>
          <a:cs typeface="Georgi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Georgia"/>
          <a:ea typeface="ＭＳ Ｐゴシック" pitchFamily="-65" charset="-128"/>
          <a:cs typeface="Georgi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65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65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65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eg"/><Relationship Id="rId5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685800" y="2590800"/>
            <a:ext cx="7772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eaLnBrk="1" hangingPunct="1"/>
            <a:endParaRPr lang="en-US" sz="6600">
              <a:solidFill>
                <a:schemeClr val="bg1"/>
              </a:solidFill>
              <a:latin typeface="Bernhard Modern Std Italic" pitchFamily="-65" charset="0"/>
            </a:endParaRPr>
          </a:p>
        </p:txBody>
      </p:sp>
      <p:sp>
        <p:nvSpPr>
          <p:cNvPr id="17411" name="Rectangle 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2000" dirty="0" smtClean="0"/>
              <a:t>05.899/499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Designing Mobile </a:t>
            </a:r>
            <a:br>
              <a:rPr lang="en-US" dirty="0" smtClean="0"/>
            </a:br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1741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4038600"/>
            <a:ext cx="6096000" cy="2819400"/>
          </a:xfrm>
        </p:spPr>
        <p:txBody>
          <a:bodyPr/>
          <a:lstStyle/>
          <a:p>
            <a:pPr marL="0" indent="0" eaLnBrk="1" hangingPunct="1"/>
            <a:r>
              <a:rPr lang="en-US" dirty="0" smtClean="0"/>
              <a:t>Jim Morris</a:t>
            </a:r>
          </a:p>
          <a:p>
            <a:pPr marL="0" indent="0" eaLnBrk="1" hangingPunct="1"/>
            <a:r>
              <a:rPr lang="en-US" dirty="0" smtClean="0"/>
              <a:t>John </a:t>
            </a:r>
            <a:r>
              <a:rPr lang="en-US" dirty="0"/>
              <a:t>Zimmerman</a:t>
            </a:r>
            <a:endParaRPr lang="en-US" dirty="0" smtClean="0"/>
          </a:p>
          <a:p>
            <a:pPr marL="0" indent="0" eaLnBrk="1" hangingPunct="1"/>
            <a:endParaRPr lang="en-US" sz="2200" dirty="0" smtClean="0"/>
          </a:p>
          <a:p>
            <a:pPr marL="0" indent="0" eaLnBrk="1" hangingPunct="1"/>
            <a:r>
              <a:rPr lang="en-US" sz="4400" dirty="0" smtClean="0"/>
              <a:t> </a:t>
            </a:r>
          </a:p>
          <a:p>
            <a:pPr marL="0" indent="0" eaLnBrk="1" hangingPunct="1"/>
            <a:r>
              <a:rPr lang="en-US" sz="1800" dirty="0" smtClean="0"/>
              <a:t>Spring Semester 2012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7239000" cy="4114800"/>
          </a:xfrm>
        </p:spPr>
        <p:txBody>
          <a:bodyPr/>
          <a:lstStyle/>
          <a:p>
            <a:pPr>
              <a:tabLst>
                <a:tab pos="5029200" algn="l"/>
              </a:tabLst>
            </a:pPr>
            <a:r>
              <a:rPr lang="en-US" dirty="0" smtClean="0"/>
              <a:t>Exploration presentation and report    		20%</a:t>
            </a:r>
          </a:p>
          <a:p>
            <a:pPr>
              <a:tabLst>
                <a:tab pos="5029200" algn="l"/>
              </a:tabLst>
            </a:pPr>
            <a:r>
              <a:rPr lang="en-US" dirty="0" smtClean="0"/>
              <a:t>Discovery presentation and report    			20%</a:t>
            </a:r>
          </a:p>
          <a:p>
            <a:pPr>
              <a:tabLst>
                <a:tab pos="5029200" algn="l"/>
              </a:tabLst>
            </a:pPr>
            <a:r>
              <a:rPr lang="en-US" dirty="0" smtClean="0"/>
              <a:t>Generative presentation and report  			20%</a:t>
            </a:r>
          </a:p>
          <a:p>
            <a:pPr>
              <a:tabLst>
                <a:tab pos="5029200" algn="l"/>
              </a:tabLst>
            </a:pPr>
            <a:r>
              <a:rPr lang="en-US" dirty="0" smtClean="0"/>
              <a:t>Final presentation, video sketch, and report    	30%</a:t>
            </a:r>
          </a:p>
          <a:p>
            <a:pPr>
              <a:tabLst>
                <a:tab pos="5029200" algn="l"/>
              </a:tabLst>
            </a:pPr>
            <a:r>
              <a:rPr lang="en-US" dirty="0" smtClean="0"/>
              <a:t>Class Participation    			10%</a:t>
            </a:r>
          </a:p>
          <a:p>
            <a:pPr>
              <a:tabLst>
                <a:tab pos="5029200" algn="l"/>
              </a:tabLst>
            </a:pPr>
            <a:r>
              <a:rPr lang="en-US" dirty="0" smtClean="0"/>
              <a:t>Peer Evaluation			±10%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presentations (899)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1828800"/>
            <a:ext cx="6172200" cy="4114800"/>
          </a:xfrm>
        </p:spPr>
        <p:txBody>
          <a:bodyPr/>
          <a:lstStyle/>
          <a:p>
            <a:r>
              <a:rPr lang="en-US" dirty="0" smtClean="0"/>
              <a:t>Graduate students will read and critique assigned papers</a:t>
            </a:r>
          </a:p>
          <a:p>
            <a:r>
              <a:rPr lang="en-US" dirty="0" smtClean="0"/>
              <a:t>Presentations …</a:t>
            </a:r>
          </a:p>
          <a:p>
            <a:pPr lvl="1"/>
            <a:r>
              <a:rPr lang="en-US" dirty="0" smtClean="0"/>
              <a:t>Should NEVER be more than 5 minutes. </a:t>
            </a:r>
          </a:p>
          <a:p>
            <a:pPr lvl="1"/>
            <a:r>
              <a:rPr lang="en-US" dirty="0" smtClean="0"/>
              <a:t>Should NOT be a summary of the material … instead, presenters need to identify key issues and communicate them to their classmates in a way that makes the information operational within the context of the current project.</a:t>
            </a:r>
          </a:p>
          <a:p>
            <a:pPr lvl="1"/>
            <a:r>
              <a:rPr lang="en-US" dirty="0" smtClean="0"/>
              <a:t>Should provide students with an introduction to the paper.</a:t>
            </a:r>
          </a:p>
          <a:p>
            <a:r>
              <a:rPr lang="en-US" dirty="0" smtClean="0"/>
              <a:t>See template in </a:t>
            </a:r>
            <a:r>
              <a:rPr lang="en-US" dirty="0" err="1" smtClean="0"/>
              <a:t>Dropbox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 List/Add/Drop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Everyone’s in.</a:t>
            </a:r>
          </a:p>
          <a:p>
            <a:r>
              <a:rPr lang="en-US" dirty="0" smtClean="0"/>
              <a:t>Drop soon so teams can be adjusted.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2590800" y="6324600"/>
            <a:ext cx="6553200" cy="5334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65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Tasks for Thursday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2057400" y="2057400"/>
            <a:ext cx="5638800" cy="4114800"/>
          </a:xfrm>
        </p:spPr>
        <p:txBody>
          <a:bodyPr/>
          <a:lstStyle/>
          <a:p>
            <a:pPr marL="571500" indent="-508000">
              <a:buFont typeface="Arial"/>
              <a:buChar char="•"/>
            </a:pPr>
            <a:r>
              <a:rPr lang="en-US" dirty="0" smtClean="0"/>
              <a:t>Find </a:t>
            </a:r>
            <a:r>
              <a:rPr lang="en-US" dirty="0" err="1" smtClean="0"/>
              <a:t>Dropbox</a:t>
            </a:r>
            <a:r>
              <a:rPr lang="en-US" dirty="0" smtClean="0"/>
              <a:t>.</a:t>
            </a:r>
          </a:p>
          <a:p>
            <a:pPr marL="571500" indent="-508000">
              <a:buFont typeface="Arial"/>
              <a:buChar char="•"/>
            </a:pPr>
            <a:r>
              <a:rPr lang="en-US" dirty="0" smtClean="0"/>
              <a:t>Find Orientation schedule.</a:t>
            </a:r>
          </a:p>
          <a:p>
            <a:pPr marL="571500" indent="-508000">
              <a:buFont typeface="Arial"/>
              <a:buChar char="•"/>
            </a:pPr>
            <a:r>
              <a:rPr lang="en-US" dirty="0" smtClean="0"/>
              <a:t>Add your folder to Students folder.</a:t>
            </a:r>
          </a:p>
          <a:p>
            <a:pPr marL="571500" indent="-508000">
              <a:buFont typeface="Arial"/>
              <a:buChar char="•"/>
            </a:pPr>
            <a:r>
              <a:rPr lang="en-US" dirty="0" smtClean="0"/>
              <a:t>Fill out survey.</a:t>
            </a:r>
          </a:p>
          <a:p>
            <a:pPr marL="571500" indent="-508000">
              <a:buFont typeface="Arial"/>
              <a:buChar char="•"/>
            </a:pPr>
            <a:r>
              <a:rPr lang="en-US" dirty="0" smtClean="0"/>
              <a:t>Send permission statement to </a:t>
            </a:r>
            <a:r>
              <a:rPr lang="en-US" dirty="0" err="1" smtClean="0"/>
              <a:t>james.morris@cmu.edu</a:t>
            </a:r>
            <a:r>
              <a:rPr lang="en-US" dirty="0" smtClean="0"/>
              <a:t>.</a:t>
            </a:r>
          </a:p>
          <a:p>
            <a:pPr marL="571500" indent="-508000">
              <a:buFont typeface="Arial"/>
              <a:buChar char="•"/>
            </a:pPr>
            <a:r>
              <a:rPr lang="en-US" dirty="0" smtClean="0"/>
              <a:t>Read.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did they do it?</a:t>
            </a:r>
            <a:endParaRPr lang="en-US" dirty="0"/>
          </a:p>
        </p:txBody>
      </p:sp>
      <p:pic>
        <p:nvPicPr>
          <p:cNvPr id="6" name="Content Placeholder 5" descr="personal.jpe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368800" y="2692400"/>
            <a:ext cx="2921000" cy="26924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3800" y="1981200"/>
            <a:ext cx="5257801" cy="368046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733800" y="5638800"/>
            <a:ext cx="5257800" cy="457200"/>
          </a:xfrm>
          <a:prstGeom prst="rect">
            <a:avLst/>
          </a:prstGeom>
          <a:solidFill>
            <a:schemeClr val="accent1">
              <a:alpha val="76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effectLst>
                  <a:outerShdw blurRad="12700" dist="12700" dir="2700000" algn="tl" rotWithShape="0">
                    <a:srgbClr val="000000">
                      <a:alpha val="80000"/>
                    </a:srgbClr>
                  </a:outerShdw>
                </a:effectLst>
                <a:latin typeface="Georgia"/>
                <a:cs typeface="Georgia"/>
              </a:rPr>
              <a:t>Image source</a:t>
            </a:r>
            <a:r>
              <a:rPr lang="en-US" sz="1200" dirty="0" smtClean="0">
                <a:solidFill>
                  <a:schemeClr val="bg1"/>
                </a:solidFill>
                <a:effectLst>
                  <a:outerShdw blurRad="12700" dist="12700" dir="2700000" algn="tl" rotWithShape="0">
                    <a:srgbClr val="000000">
                      <a:alpha val="80000"/>
                    </a:srgbClr>
                  </a:outerShdw>
                </a:effectLst>
                <a:latin typeface="Georgia"/>
                <a:cs typeface="Georgia"/>
              </a:rPr>
              <a:t>: http://www.bittenandbound.com/2010/12/15/time-mag-2010-person-of-the-year-mark-zuckerberg-cover-photo/</a:t>
            </a:r>
            <a:endParaRPr lang="en-US" sz="1200" dirty="0">
              <a:solidFill>
                <a:schemeClr val="bg1"/>
              </a:solidFill>
              <a:effectLst>
                <a:outerShdw blurRad="12700" dist="12700" dir="2700000" algn="tl" rotWithShape="0">
                  <a:srgbClr val="000000">
                    <a:alpha val="80000"/>
                  </a:srgbClr>
                </a:outerShdw>
              </a:effectLst>
              <a:latin typeface="Georgia"/>
              <a:cs typeface="Georgia"/>
            </a:endParaRPr>
          </a:p>
        </p:txBody>
      </p:sp>
      <p:pic>
        <p:nvPicPr>
          <p:cNvPr id="9" name="Picture 8" descr="jobs_covers_05 (1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" y="1752600"/>
            <a:ext cx="3435996" cy="449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in the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Growth of service sector, and recasting of products as services</a:t>
            </a:r>
          </a:p>
          <a:p>
            <a:r>
              <a:rPr lang="en-US" dirty="0" smtClean="0"/>
              <a:t>Arrival of social computing</a:t>
            </a:r>
          </a:p>
          <a:p>
            <a:r>
              <a:rPr lang="en-US" dirty="0" smtClean="0"/>
              <a:t>Explosive growth of mobiles</a:t>
            </a:r>
          </a:p>
          <a:p>
            <a:r>
              <a:rPr lang="en-US" dirty="0" smtClean="0"/>
              <a:t>Lower barriers to startup, especially for mobile service companies</a:t>
            </a:r>
            <a:br>
              <a:rPr lang="en-US" dirty="0" smtClean="0"/>
            </a:br>
            <a:r>
              <a:rPr lang="en-US" dirty="0" smtClean="0"/>
              <a:t>App store, Android marketplace, Amazon hosting, Sales force, Google docs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828800"/>
            <a:ext cx="6172200" cy="4419600"/>
          </a:xfrm>
        </p:spPr>
        <p:txBody>
          <a:bodyPr/>
          <a:lstStyle/>
          <a:p>
            <a:pPr marL="292100" indent="-292100">
              <a:buFont typeface="Arial"/>
              <a:buChar char="•"/>
            </a:pPr>
            <a:r>
              <a:rPr lang="en-US" b="1" dirty="0" smtClean="0"/>
              <a:t>Attitudes</a:t>
            </a:r>
            <a:endParaRPr lang="en-US" dirty="0" smtClean="0"/>
          </a:p>
          <a:p>
            <a:pPr marL="1035050" lvl="1" indent="-292100">
              <a:buFont typeface="Arial"/>
              <a:buChar char="•"/>
            </a:pPr>
            <a:r>
              <a:rPr lang="en-US" i="1" dirty="0" smtClean="0"/>
              <a:t>Be an active searcher and learner</a:t>
            </a:r>
            <a:endParaRPr lang="en-US" dirty="0" smtClean="0"/>
          </a:p>
          <a:p>
            <a:pPr marL="1035050" lvl="1" indent="-292100">
              <a:buFont typeface="Arial"/>
              <a:buChar char="•"/>
            </a:pPr>
            <a:r>
              <a:rPr lang="en-US" i="1" dirty="0" smtClean="0"/>
              <a:t>Adopt an </a:t>
            </a:r>
            <a:r>
              <a:rPr lang="en-US" i="1" dirty="0" err="1" smtClean="0"/>
              <a:t>improv</a:t>
            </a:r>
            <a:r>
              <a:rPr lang="en-US" i="1" dirty="0" smtClean="0"/>
              <a:t> approach to teamwork</a:t>
            </a:r>
            <a:r>
              <a:rPr lang="en-US" dirty="0" smtClean="0"/>
              <a:t>. </a:t>
            </a:r>
          </a:p>
          <a:p>
            <a:pPr marL="292100" indent="-292100">
              <a:buFont typeface="Arial"/>
              <a:buChar char="•"/>
            </a:pPr>
            <a:r>
              <a:rPr lang="en-US" dirty="0" smtClean="0"/>
              <a:t> </a:t>
            </a:r>
            <a:r>
              <a:rPr lang="en-US" b="1" dirty="0" smtClean="0"/>
              <a:t>Skills</a:t>
            </a:r>
            <a:endParaRPr lang="en-US" dirty="0" smtClean="0"/>
          </a:p>
          <a:p>
            <a:pPr marL="1035050" lvl="1" indent="-292100">
              <a:buFont typeface="Arial"/>
              <a:buChar char="•"/>
            </a:pPr>
            <a:r>
              <a:rPr lang="en-US" i="1" dirty="0" smtClean="0"/>
              <a:t>Value analysis</a:t>
            </a:r>
            <a:endParaRPr lang="en-US" dirty="0" smtClean="0"/>
          </a:p>
          <a:p>
            <a:pPr marL="1035050" lvl="1" indent="-292100">
              <a:buFont typeface="Arial"/>
              <a:buChar char="•"/>
            </a:pPr>
            <a:r>
              <a:rPr lang="en-US" i="1" dirty="0" smtClean="0"/>
              <a:t>Reality checking</a:t>
            </a:r>
            <a:endParaRPr lang="en-US" dirty="0" smtClean="0"/>
          </a:p>
          <a:p>
            <a:pPr marL="1035050" lvl="1" indent="-292100">
              <a:buFont typeface="Arial"/>
              <a:buChar char="•"/>
            </a:pPr>
            <a:r>
              <a:rPr lang="en-US" i="1" dirty="0" smtClean="0"/>
              <a:t>Planning</a:t>
            </a:r>
            <a:endParaRPr lang="en-US" dirty="0" smtClean="0"/>
          </a:p>
          <a:p>
            <a:pPr marL="1035050" lvl="1" indent="-292100">
              <a:buFont typeface="Arial"/>
              <a:buChar char="•"/>
            </a:pPr>
            <a:r>
              <a:rPr lang="en-US" i="1" dirty="0" smtClean="0"/>
              <a:t>Presentations.</a:t>
            </a:r>
            <a:endParaRPr lang="en-US" dirty="0" smtClean="0"/>
          </a:p>
          <a:p>
            <a:pPr marL="292100" indent="-292100">
              <a:buFont typeface="Arial"/>
              <a:buChar char="•"/>
            </a:pPr>
            <a:r>
              <a:rPr lang="en-US" dirty="0" smtClean="0"/>
              <a:t> </a:t>
            </a:r>
            <a:r>
              <a:rPr lang="en-US" b="1" dirty="0" smtClean="0"/>
              <a:t>Understanding</a:t>
            </a:r>
            <a:endParaRPr lang="en-US" dirty="0" smtClean="0"/>
          </a:p>
          <a:p>
            <a:pPr marL="1035050" lvl="1" indent="-292100">
              <a:buFont typeface="Arial"/>
              <a:buChar char="•"/>
            </a:pPr>
            <a:r>
              <a:rPr lang="en-US" i="1" dirty="0" smtClean="0"/>
              <a:t>Services</a:t>
            </a:r>
            <a:endParaRPr lang="en-US" dirty="0" smtClean="0"/>
          </a:p>
          <a:p>
            <a:pPr marL="1035050" lvl="1" indent="-292100">
              <a:buFont typeface="Arial"/>
              <a:buChar char="•"/>
            </a:pPr>
            <a:r>
              <a:rPr lang="en-US" i="1" dirty="0" smtClean="0"/>
              <a:t>Mobility</a:t>
            </a:r>
            <a:endParaRPr lang="en-US" dirty="0" smtClean="0"/>
          </a:p>
          <a:p>
            <a:pPr marL="292100" indent="-292100">
              <a:buFont typeface="Arial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600" dirty="0" smtClean="0"/>
              <a:t>Design a mobile service that is …</a:t>
            </a:r>
          </a:p>
          <a:p>
            <a:pPr lvl="0"/>
            <a:r>
              <a:rPr lang="en-US" sz="3200" dirty="0" smtClean="0"/>
              <a:t>Desirable</a:t>
            </a:r>
          </a:p>
          <a:p>
            <a:r>
              <a:rPr lang="en-US" sz="3200" dirty="0" smtClean="0"/>
              <a:t>Technically feasible</a:t>
            </a:r>
          </a:p>
          <a:p>
            <a:pPr lvl="0"/>
            <a:r>
              <a:rPr lang="en-US" sz="3200" dirty="0" smtClean="0"/>
              <a:t>Economically viable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Phases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828800"/>
            <a:ext cx="6172200" cy="4267200"/>
          </a:xfrm>
        </p:spPr>
        <p:txBody>
          <a:bodyPr/>
          <a:lstStyle/>
          <a:p>
            <a:r>
              <a:rPr lang="en-US" dirty="0" smtClean="0"/>
              <a:t>Orientation: Learn new approaches.</a:t>
            </a:r>
          </a:p>
          <a:p>
            <a:r>
              <a:rPr lang="en-US" dirty="0" smtClean="0"/>
              <a:t>Exploration: Analyze value ecosystems.</a:t>
            </a:r>
          </a:p>
          <a:p>
            <a:r>
              <a:rPr lang="en-US" dirty="0" smtClean="0"/>
              <a:t>Generation: Generate some service concepts.</a:t>
            </a:r>
          </a:p>
          <a:p>
            <a:r>
              <a:rPr lang="en-US" dirty="0" smtClean="0"/>
              <a:t>Refinement: Evaluate one in terms of user experience, financial viability, and technical viability.</a:t>
            </a:r>
          </a:p>
          <a:p>
            <a:r>
              <a:rPr lang="en-US" dirty="0" smtClean="0"/>
              <a:t>Delivery: Pitch your idea to s public audience with a video sketch of the user experience.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Orientation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Arial"/>
              <a:buChar char="•"/>
            </a:pPr>
            <a:r>
              <a:rPr lang="en-US" sz="3200" dirty="0" smtClean="0"/>
              <a:t>Form teams</a:t>
            </a:r>
          </a:p>
          <a:p>
            <a:pPr marL="457200" lvl="0" indent="-457200">
              <a:buFont typeface="Arial"/>
              <a:buChar char="•"/>
            </a:pPr>
            <a:r>
              <a:rPr lang="en-US" sz="3200" dirty="0" smtClean="0"/>
              <a:t>Understand two new techniques to be used throughout the course.</a:t>
            </a:r>
          </a:p>
          <a:p>
            <a:pPr marL="1085850" lvl="1" indent="-342900">
              <a:buFont typeface="Arial"/>
              <a:buChar char="•"/>
            </a:pPr>
            <a:r>
              <a:rPr lang="en-US" sz="2800" dirty="0" smtClean="0"/>
              <a:t>Improvisation</a:t>
            </a:r>
          </a:p>
          <a:p>
            <a:pPr marL="1085850" lvl="1" indent="-342900">
              <a:buFont typeface="Arial"/>
              <a:buChar char="•"/>
            </a:pPr>
            <a:r>
              <a:rPr lang="en-US" sz="2800" dirty="0" smtClean="0"/>
              <a:t>Value Analysis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Seminar/studio/team project course</a:t>
            </a:r>
            <a:endParaRPr lang="en-US" dirty="0" smtClean="0"/>
          </a:p>
          <a:p>
            <a:pPr marL="457200" indent="-457200">
              <a:buAutoNum type="arabicPeriod"/>
            </a:pPr>
            <a:r>
              <a:rPr lang="en-US" dirty="0" smtClean="0"/>
              <a:t>Students do a lot of talking and doing.</a:t>
            </a:r>
          </a:p>
          <a:p>
            <a:pPr marL="457200" indent="-457200">
              <a:buAutoNum type="arabicPeriod"/>
            </a:pPr>
            <a:r>
              <a:rPr lang="en-US" dirty="0" smtClean="0"/>
              <a:t>Read </a:t>
            </a:r>
            <a:r>
              <a:rPr lang="en-US" dirty="0" smtClean="0"/>
              <a:t>and </a:t>
            </a:r>
            <a:r>
              <a:rPr lang="en-US" dirty="0" smtClean="0"/>
              <a:t>discuss.</a:t>
            </a:r>
          </a:p>
          <a:p>
            <a:pPr marL="457200" indent="-457200">
              <a:buAutoNum type="arabicPeriod"/>
            </a:pPr>
            <a:r>
              <a:rPr lang="en-US" dirty="0" smtClean="0"/>
              <a:t>Present and critique your work in </a:t>
            </a:r>
            <a:r>
              <a:rPr lang="en-US" dirty="0" smtClean="0"/>
              <a:t>progress.</a:t>
            </a:r>
          </a:p>
          <a:p>
            <a:pPr marL="457200" indent="-457200">
              <a:buAutoNum type="arabicPeriod"/>
            </a:pPr>
            <a:r>
              <a:rPr lang="en-US" dirty="0" smtClean="0"/>
              <a:t>Work on an interdisciplinary five- person team</a:t>
            </a:r>
          </a:p>
          <a:p>
            <a:pPr marL="457200" indent="-457200"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with Posterity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“I grant Carnegie Mellon’s Human Computer Interaction Institute the non-exclusive right to use all the materials I submit for the course Design of Mobile Services for the purposes of advertising, describing, </a:t>
            </a:r>
            <a:r>
              <a:rPr lang="en-US" smtClean="0"/>
              <a:t>and </a:t>
            </a:r>
            <a:r>
              <a:rPr lang="en-US" smtClean="0"/>
              <a:t>instructing </a:t>
            </a:r>
            <a:r>
              <a:rPr lang="en-US" dirty="0" smtClean="0"/>
              <a:t>in other versions of the course.”</a:t>
            </a:r>
          </a:p>
          <a:p>
            <a:r>
              <a:rPr lang="en-US" dirty="0" smtClean="0"/>
              <a:t>Look in Samples subdirectories for last year’s work.</a:t>
            </a:r>
          </a:p>
          <a:p>
            <a:pPr marL="457200" indent="-457200"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4F514C"/>
      </a:accent1>
      <a:accent2>
        <a:srgbClr val="BF4C00"/>
      </a:accent2>
      <a:accent3>
        <a:srgbClr val="FFFFFF"/>
      </a:accent3>
      <a:accent4>
        <a:srgbClr val="000000"/>
      </a:accent4>
      <a:accent5>
        <a:srgbClr val="B2B3B2"/>
      </a:accent5>
      <a:accent6>
        <a:srgbClr val="AD4400"/>
      </a:accent6>
      <a:hlink>
        <a:srgbClr val="260599"/>
      </a:hlink>
      <a:folHlink>
        <a:srgbClr val="6A8E00"/>
      </a:folHlink>
    </a:clrScheme>
    <a:fontScheme name="Blank Presentation">
      <a:majorFont>
        <a:latin typeface="Taz Light"/>
        <a:ea typeface=""/>
        <a:cs typeface=""/>
      </a:majorFont>
      <a:minorFont>
        <a:latin typeface="Taz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65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46452</TotalTime>
  <Words>527</Words>
  <Application>Microsoft Macintosh PowerPoint</Application>
  <PresentationFormat>On-screen Show (4:3)</PresentationFormat>
  <Paragraphs>76</Paragraphs>
  <Slides>13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Blank Presentation</vt:lpstr>
      <vt:lpstr>05.899/499 Designing Mobile  Services</vt:lpstr>
      <vt:lpstr>How did they do it?</vt:lpstr>
      <vt:lpstr>Changes in the world</vt:lpstr>
      <vt:lpstr>Learning Objectives</vt:lpstr>
      <vt:lpstr>Main Task</vt:lpstr>
      <vt:lpstr>5 Phases</vt:lpstr>
      <vt:lpstr>1. Orientation</vt:lpstr>
      <vt:lpstr>Course style</vt:lpstr>
      <vt:lpstr>Sharing with Posterity</vt:lpstr>
      <vt:lpstr>Grading</vt:lpstr>
      <vt:lpstr>Reading presentations (899)</vt:lpstr>
      <vt:lpstr>Wait List/Add/Drop</vt:lpstr>
      <vt:lpstr>Tasks for Thursday</vt:lpstr>
    </vt:vector>
  </TitlesOfParts>
  <Company>Ө耀Ӥ훼ٔᶼ뿿큀Ӻ鴰]翘Ө훼뿿퀰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SCS</dc:creator>
  <cp:keywords/>
  <cp:lastModifiedBy>Jim</cp:lastModifiedBy>
  <cp:revision>145</cp:revision>
  <dcterms:created xsi:type="dcterms:W3CDTF">2012-01-17T16:33:21Z</dcterms:created>
  <dcterms:modified xsi:type="dcterms:W3CDTF">2012-01-17T16:37:47Z</dcterms:modified>
</cp:coreProperties>
</file>