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7"/>
  </p:notesMasterIdLst>
  <p:sldIdLst>
    <p:sldId id="545" r:id="rId2"/>
    <p:sldId id="558" r:id="rId3"/>
    <p:sldId id="555" r:id="rId4"/>
    <p:sldId id="556" r:id="rId5"/>
    <p:sldId id="557" r:id="rId6"/>
    <p:sldId id="554" r:id="rId7"/>
    <p:sldId id="549" r:id="rId8"/>
    <p:sldId id="573" r:id="rId9"/>
    <p:sldId id="574" r:id="rId10"/>
    <p:sldId id="575" r:id="rId11"/>
    <p:sldId id="576" r:id="rId12"/>
    <p:sldId id="577" r:id="rId13"/>
    <p:sldId id="559" r:id="rId14"/>
    <p:sldId id="560" r:id="rId15"/>
    <p:sldId id="561" r:id="rId16"/>
    <p:sldId id="562" r:id="rId17"/>
    <p:sldId id="563" r:id="rId18"/>
    <p:sldId id="564" r:id="rId19"/>
    <p:sldId id="565" r:id="rId20"/>
    <p:sldId id="566" r:id="rId21"/>
    <p:sldId id="567" r:id="rId22"/>
    <p:sldId id="568" r:id="rId23"/>
    <p:sldId id="569" r:id="rId24"/>
    <p:sldId id="571" r:id="rId25"/>
    <p:sldId id="570" r:id="rId26"/>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pitchFamily="-65" charset="0"/>
        <a:ea typeface="+mn-ea"/>
        <a:cs typeface="+mn-cs"/>
      </a:defRPr>
    </a:lvl1pPr>
    <a:lvl2pPr marL="457200" algn="l" rtl="0" eaLnBrk="0" fontAlgn="base" hangingPunct="0">
      <a:spcBef>
        <a:spcPct val="0"/>
      </a:spcBef>
      <a:spcAft>
        <a:spcPct val="0"/>
      </a:spcAft>
      <a:defRPr sz="2000" kern="1200">
        <a:solidFill>
          <a:schemeClr val="tx1"/>
        </a:solidFill>
        <a:latin typeface="Times" pitchFamily="-65" charset="0"/>
        <a:ea typeface="+mn-ea"/>
        <a:cs typeface="+mn-cs"/>
      </a:defRPr>
    </a:lvl2pPr>
    <a:lvl3pPr marL="914400" algn="l" rtl="0" eaLnBrk="0" fontAlgn="base" hangingPunct="0">
      <a:spcBef>
        <a:spcPct val="0"/>
      </a:spcBef>
      <a:spcAft>
        <a:spcPct val="0"/>
      </a:spcAft>
      <a:defRPr sz="2000" kern="1200">
        <a:solidFill>
          <a:schemeClr val="tx1"/>
        </a:solidFill>
        <a:latin typeface="Times" pitchFamily="-65" charset="0"/>
        <a:ea typeface="+mn-ea"/>
        <a:cs typeface="+mn-cs"/>
      </a:defRPr>
    </a:lvl3pPr>
    <a:lvl4pPr marL="1371600" algn="l" rtl="0" eaLnBrk="0" fontAlgn="base" hangingPunct="0">
      <a:spcBef>
        <a:spcPct val="0"/>
      </a:spcBef>
      <a:spcAft>
        <a:spcPct val="0"/>
      </a:spcAft>
      <a:defRPr sz="2000" kern="1200">
        <a:solidFill>
          <a:schemeClr val="tx1"/>
        </a:solidFill>
        <a:latin typeface="Times" pitchFamily="-65" charset="0"/>
        <a:ea typeface="+mn-ea"/>
        <a:cs typeface="+mn-cs"/>
      </a:defRPr>
    </a:lvl4pPr>
    <a:lvl5pPr marL="1828800" algn="l" rtl="0" eaLnBrk="0" fontAlgn="base" hangingPunct="0">
      <a:spcBef>
        <a:spcPct val="0"/>
      </a:spcBef>
      <a:spcAft>
        <a:spcPct val="0"/>
      </a:spcAft>
      <a:defRPr sz="2000" kern="1200">
        <a:solidFill>
          <a:schemeClr val="tx1"/>
        </a:solidFill>
        <a:latin typeface="Times" pitchFamily="-65" charset="0"/>
        <a:ea typeface="+mn-ea"/>
        <a:cs typeface="+mn-cs"/>
      </a:defRPr>
    </a:lvl5pPr>
    <a:lvl6pPr marL="2286000" algn="l" defTabSz="457200" rtl="0" eaLnBrk="1" latinLnBrk="0" hangingPunct="1">
      <a:defRPr sz="2000" kern="1200">
        <a:solidFill>
          <a:schemeClr val="tx1"/>
        </a:solidFill>
        <a:latin typeface="Times" pitchFamily="-65" charset="0"/>
        <a:ea typeface="+mn-ea"/>
        <a:cs typeface="+mn-cs"/>
      </a:defRPr>
    </a:lvl6pPr>
    <a:lvl7pPr marL="2743200" algn="l" defTabSz="457200" rtl="0" eaLnBrk="1" latinLnBrk="0" hangingPunct="1">
      <a:defRPr sz="2000" kern="1200">
        <a:solidFill>
          <a:schemeClr val="tx1"/>
        </a:solidFill>
        <a:latin typeface="Times" pitchFamily="-65" charset="0"/>
        <a:ea typeface="+mn-ea"/>
        <a:cs typeface="+mn-cs"/>
      </a:defRPr>
    </a:lvl7pPr>
    <a:lvl8pPr marL="3200400" algn="l" defTabSz="457200" rtl="0" eaLnBrk="1" latinLnBrk="0" hangingPunct="1">
      <a:defRPr sz="2000" kern="1200">
        <a:solidFill>
          <a:schemeClr val="tx1"/>
        </a:solidFill>
        <a:latin typeface="Times" pitchFamily="-65" charset="0"/>
        <a:ea typeface="+mn-ea"/>
        <a:cs typeface="+mn-cs"/>
      </a:defRPr>
    </a:lvl8pPr>
    <a:lvl9pPr marL="3657600" algn="l" defTabSz="457200" rtl="0" eaLnBrk="1" latinLnBrk="0" hangingPunct="1">
      <a:defRPr sz="2000" kern="1200">
        <a:solidFill>
          <a:schemeClr val="tx1"/>
        </a:solidFill>
        <a:latin typeface="Times"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58" autoAdjust="0"/>
    <p:restoredTop sz="82700" autoAdjust="0"/>
  </p:normalViewPr>
  <p:slideViewPr>
    <p:cSldViewPr>
      <p:cViewPr>
        <p:scale>
          <a:sx n="100" d="100"/>
          <a:sy n="100" d="100"/>
        </p:scale>
        <p:origin x="-259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75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75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034DA5-E182-3940-9D69-A7EB756006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7574966-BF17-7A41-95DA-E895BD97E1BD}"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034DA5-E182-3940-9D69-A7EB75600694}"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http://hubpages.com/slide/Eco-Friendly-Technology-That-Will-Change-the-World/2635536</a:t>
            </a:r>
            <a:endParaRPr lang="en-US" dirty="0"/>
          </a:p>
        </p:txBody>
      </p:sp>
      <p:sp>
        <p:nvSpPr>
          <p:cNvPr id="4" name="Slide Number Placeholder 3"/>
          <p:cNvSpPr>
            <a:spLocks noGrp="1"/>
          </p:cNvSpPr>
          <p:nvPr>
            <p:ph type="sldNum" sz="quarter" idx="10"/>
          </p:nvPr>
        </p:nvSpPr>
        <p:spPr/>
        <p:txBody>
          <a:bodyPr/>
          <a:lstStyle/>
          <a:p>
            <a:pPr>
              <a:defRPr/>
            </a:pPr>
            <a:fld id="{1F034DA5-E182-3940-9D69-A7EB7560069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you’re traveling, you phone is your only resource. Recall that R2D2’s first job</a:t>
            </a:r>
            <a:r>
              <a:rPr lang="en-US" baseline="0" dirty="0" smtClean="0"/>
              <a:t> was as the navigator for Anakin Skywalker. Car GPS’s are great, but there are many more traveling modes, beyond driving a car, to be supported.   </a:t>
            </a:r>
            <a:r>
              <a:rPr lang="en-US" dirty="0" smtClean="0"/>
              <a:t>A cell phone should help one to travel short distances and long, indoors and out. You</a:t>
            </a:r>
            <a:r>
              <a:rPr lang="en-US" baseline="0" dirty="0" smtClean="0"/>
              <a:t> </a:t>
            </a:r>
            <a:r>
              <a:rPr lang="en-US" dirty="0" smtClean="0"/>
              <a:t>designate a place and get a plan employing one or more modes—walking, driving, public transit, taxis, biking, or hitchhiking. The trip, along with possible transfers of modes, is monitored, adjustments made, and safety assured.</a:t>
            </a:r>
          </a:p>
          <a:p>
            <a:endParaRPr lang="en-US" dirty="0" smtClean="0"/>
          </a:p>
          <a:p>
            <a:r>
              <a:rPr lang="en-US" dirty="0" smtClean="0"/>
              <a:t>The companion</a:t>
            </a:r>
            <a:r>
              <a:rPr lang="en-US" baseline="0" dirty="0" smtClean="0"/>
              <a:t> might be proactive about things to do as well as where to go.</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 the executive assistants of old, my device knows where I am and where it is; e.g. I’m driving at 65 on I95 and it’s in my pocket. It can often understand my situation; e.g. I’m going to a meeting with Fred at 10:00. It should know the priority I currently attach to requests for attention, e.g. messages from Fred are important; one from the staff are not. My device uses a variety of signals to alert me to different sorts of communication, converts their form to fit my situation; e.g. translate a changed meeting place to voice and play it without hesitation. Similarly, the gatekeeper prepares my communications and requests for attention to appropriate forms, needing a minimum of specification, e.g. “Call Sally, and ask her to call when free.”</a:t>
            </a:r>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sz="1200" dirty="0" smtClean="0"/>
              <a:t>This one is especially appropriate for a university.</a:t>
            </a:r>
          </a:p>
          <a:p>
            <a:pPr marL="0" indent="0">
              <a:buNone/>
            </a:pPr>
            <a:r>
              <a:rPr lang="en-US" sz="1200" dirty="0" smtClean="0"/>
              <a:t>Every student is given a virtual roommate when they enroll in the college. This roommate is an intelligent agent that holds many techniques and much knowledge that the student might need in their classes and career. It becomes a customized, life-long companion and assistant.</a:t>
            </a:r>
          </a:p>
          <a:p>
            <a:pPr lvl="0">
              <a:buFont typeface="Arial"/>
              <a:buChar char="•"/>
            </a:pPr>
            <a:r>
              <a:rPr lang="en-US" sz="1200" dirty="0" smtClean="0"/>
              <a:t>It attends all the classes, labs, and projects with (or without) the student and takes perfect notes.</a:t>
            </a:r>
          </a:p>
          <a:p>
            <a:pPr lvl="0">
              <a:buFont typeface="Arial"/>
              <a:buChar char="•"/>
            </a:pPr>
            <a:r>
              <a:rPr lang="en-US" sz="1200" dirty="0" smtClean="0"/>
              <a:t>It has been through many courses before, has done the assignments, and taken the exams.</a:t>
            </a:r>
          </a:p>
          <a:p>
            <a:pPr lvl="0">
              <a:buFont typeface="Arial"/>
              <a:buChar char="•"/>
            </a:pPr>
            <a:r>
              <a:rPr lang="en-US" sz="1200" dirty="0" smtClean="0"/>
              <a:t>It can critique essays, solve differential equation, and tackle many other tasks that people used to do by hand.</a:t>
            </a:r>
          </a:p>
          <a:p>
            <a:pPr lvl="0">
              <a:buFont typeface="Arial"/>
              <a:buChar char="•"/>
            </a:pPr>
            <a:r>
              <a:rPr lang="en-US" sz="1200" dirty="0" smtClean="0"/>
              <a:t>It speaks many languages.</a:t>
            </a:r>
          </a:p>
          <a:p>
            <a:pPr lvl="0">
              <a:buFont typeface="Arial"/>
              <a:buChar char="•"/>
            </a:pPr>
            <a:r>
              <a:rPr lang="en-US" sz="1200" dirty="0" smtClean="0"/>
              <a:t>It has an encyclopedic knowledge of the past as well as current events.</a:t>
            </a:r>
          </a:p>
          <a:p>
            <a:pPr lvl="0">
              <a:buFont typeface="Arial"/>
              <a:buChar char="•"/>
            </a:pPr>
            <a:r>
              <a:rPr lang="en-US" sz="1200" dirty="0" smtClean="0"/>
              <a:t>It performs as a teaching assistant and coach for each course the student takes.</a:t>
            </a:r>
          </a:p>
          <a:p>
            <a:pPr lvl="0">
              <a:buFont typeface="Arial"/>
              <a:buChar char="•"/>
            </a:pPr>
            <a:r>
              <a:rPr lang="en-US" sz="1200" dirty="0" smtClean="0"/>
              <a:t>It tracks the student’s performance and comments constructively on progress.</a:t>
            </a:r>
          </a:p>
          <a:p>
            <a:pPr lvl="0">
              <a:buFont typeface="Arial"/>
              <a:buChar char="•"/>
            </a:pPr>
            <a:r>
              <a:rPr lang="en-US" sz="1200" dirty="0" smtClean="0"/>
              <a:t>It goes with the student on all vacations and lives with him or her after graduation.</a:t>
            </a:r>
          </a:p>
          <a:p>
            <a:pPr lvl="0">
              <a:buFont typeface="Arial"/>
              <a:buChar char="•"/>
            </a:pPr>
            <a:r>
              <a:rPr lang="en-US" sz="1200" dirty="0" smtClean="0"/>
              <a:t>It remembers everything the student learned or didn’t.</a:t>
            </a:r>
          </a:p>
          <a:p>
            <a:pPr lvl="0">
              <a:buFont typeface="Arial"/>
              <a:buChar char="•"/>
            </a:pPr>
            <a:r>
              <a:rPr lang="en-US" sz="1200" dirty="0" smtClean="0"/>
              <a:t>It stays connected with the college and all the students’ friends and acquaintances.</a:t>
            </a:r>
          </a:p>
          <a:p>
            <a:pPr lvl="0">
              <a:buFont typeface="Arial"/>
              <a:buChar char="•"/>
            </a:pPr>
            <a:r>
              <a:rPr lang="en-US" sz="1200" dirty="0" smtClean="0"/>
              <a:t>It remembers whom to call upon for help when the graduate needs it.</a:t>
            </a:r>
          </a:p>
          <a:p>
            <a:pPr lvl="0">
              <a:buFont typeface="Arial"/>
              <a:buChar char="•"/>
            </a:pPr>
            <a:r>
              <a:rPr lang="en-US" sz="1200" dirty="0" smtClean="0"/>
              <a:t>It can even get the student a date or find her a job, using its connections.</a:t>
            </a:r>
          </a:p>
          <a:p>
            <a:pPr lvl="0">
              <a:buFontTx/>
              <a:buNone/>
            </a:pPr>
            <a:r>
              <a:rPr lang="en-US" sz="1200" dirty="0" smtClean="0"/>
              <a:t> </a:t>
            </a:r>
          </a:p>
          <a:p>
            <a:r>
              <a:rPr lang="en-US" sz="1200" dirty="0" smtClean="0"/>
              <a:t>Graduates can rely on it as they go into the world. Their virtual roommate hooks them into a life-long source of knowledge and power that encompasses the college, the internet, and a network of people.</a:t>
            </a:r>
            <a:r>
              <a:rPr lang="en-US" sz="1200" baseline="0" dirty="0" smtClean="0"/>
              <a:t> </a:t>
            </a:r>
            <a:r>
              <a:rPr lang="en-US" sz="1200" dirty="0" smtClean="0"/>
              <a:t>It crystallizes how schools deliver value. Beyond basic thinking and communication skills, it makes the student the beneficiary of a huge network of information, tools, and people. Their participation customizes it and their continued connection keeps it current.  </a:t>
            </a:r>
          </a:p>
          <a:p>
            <a:endParaRPr lang="en-US" sz="1200" i="1"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My phone remembers where my possessions are, e.g. my glasses. The challenge</a:t>
            </a:r>
            <a:r>
              <a:rPr lang="en-US" baseline="0" dirty="0" smtClean="0"/>
              <a:t> is finding a low-cost, owner-friendly design.</a:t>
            </a:r>
            <a:endParaRPr lang="en-US" dirty="0" smtClean="0"/>
          </a:p>
          <a:p>
            <a:pPr lvl="1"/>
            <a:r>
              <a:rPr lang="en-US" dirty="0" smtClean="0"/>
              <a:t>One can buy dongles that attach to objects like key chains.</a:t>
            </a:r>
            <a:r>
              <a:rPr lang="en-US" baseline="0" dirty="0" smtClean="0"/>
              <a:t> But we need </a:t>
            </a:r>
            <a:r>
              <a:rPr lang="en-US" dirty="0" smtClean="0"/>
              <a:t>sensing with very small, barely\</a:t>
            </a:r>
            <a:r>
              <a:rPr lang="en-US" dirty="0" err="1" smtClean="0"/>
              <a:t>y</a:t>
            </a:r>
            <a:r>
              <a:rPr lang="en-US" dirty="0" smtClean="0"/>
              <a:t> visible tags. The most likely technology is RFID.</a:t>
            </a:r>
          </a:p>
        </p:txBody>
      </p:sp>
      <p:sp>
        <p:nvSpPr>
          <p:cNvPr id="4" name="Slide Number Placeholder 3"/>
          <p:cNvSpPr>
            <a:spLocks noGrp="1"/>
          </p:cNvSpPr>
          <p:nvPr>
            <p:ph type="sldNum" sz="quarter" idx="10"/>
          </p:nvPr>
        </p:nvSpPr>
        <p:spPr/>
        <p:txBody>
          <a:bodyPr/>
          <a:lstStyle/>
          <a:p>
            <a:fld id="{4DC745EB-3CE0-FF43-8725-56AAE83B4F4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The manager gathers information from a large, distributed population; e.g. all the people in the potential path of a weather disturbance. Some is owner-mediated, e.g. a picture of a collapsed house; some is automatic, e.g. temperature. It integrates the information with historic data bases and uses it to dispatch appropriate resources. It works</a:t>
            </a:r>
            <a:r>
              <a:rPr lang="en-US" baseline="0" dirty="0" smtClean="0"/>
              <a:t> because </a:t>
            </a:r>
            <a:r>
              <a:rPr lang="en-US" dirty="0" err="1" smtClean="0"/>
              <a:t>Barack</a:t>
            </a:r>
            <a:r>
              <a:rPr lang="en-US" dirty="0" smtClean="0"/>
              <a:t> </a:t>
            </a:r>
            <a:r>
              <a:rPr lang="en-US" dirty="0" err="1" smtClean="0"/>
              <a:t>Obama</a:t>
            </a:r>
            <a:r>
              <a:rPr lang="en-US" baseline="0" dirty="0" smtClean="0"/>
              <a:t> is at the controls.</a:t>
            </a:r>
            <a:endParaRPr lang="en-US" dirty="0" smtClean="0"/>
          </a:p>
          <a:p>
            <a:pPr lvl="1"/>
            <a:endParaRPr lang="en-US" dirty="0" smtClean="0"/>
          </a:p>
          <a:p>
            <a:pPr lvl="1"/>
            <a:r>
              <a:rPr lang="en-US" dirty="0" smtClean="0"/>
              <a:t>Using phones to gather information is new. Heretofore the only reporting a client sent to a server was mediated by a user sitting with a computer.</a:t>
            </a:r>
          </a:p>
          <a:p>
            <a:pPr lvl="1"/>
            <a:r>
              <a:rPr lang="en-US" dirty="0" smtClean="0"/>
              <a:t>Connection to the cloud allows computationally demanding apps not possible on a personal computer. Using ad hoc networks,</a:t>
            </a:r>
            <a:r>
              <a:rPr lang="en-US" baseline="0" dirty="0" smtClean="0"/>
              <a:t> created post-event is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2"/>
          </a:solidFill>
          <a:ln w="9525">
            <a:noFill/>
            <a:miter lim="800000"/>
            <a:headEnd/>
            <a:tailEnd/>
          </a:ln>
          <a:effectLst/>
        </p:spPr>
        <p:txBody>
          <a:bodyPr wrap="none" anchor="ctr">
            <a:prstTxWarp prst="textNoShape">
              <a:avLst/>
            </a:prstTxWarp>
          </a:bodyPr>
          <a:lstStyle/>
          <a:p>
            <a:pPr>
              <a:defRPr/>
            </a:pPr>
            <a:endParaRPr lang="en-US"/>
          </a:p>
        </p:txBody>
      </p:sp>
      <p:sp>
        <p:nvSpPr>
          <p:cNvPr id="5" name="Rectangle 4"/>
          <p:cNvSpPr>
            <a:spLocks noChangeArrowheads="1"/>
          </p:cNvSpPr>
          <p:nvPr userDrawn="1"/>
        </p:nvSpPr>
        <p:spPr bwMode="auto">
          <a:xfrm>
            <a:off x="0" y="6477000"/>
            <a:ext cx="2590800" cy="381000"/>
          </a:xfrm>
          <a:prstGeom prst="rect">
            <a:avLst/>
          </a:prstGeom>
          <a:solidFill>
            <a:schemeClr val="accent2"/>
          </a:solidFill>
          <a:ln w="9525">
            <a:noFill/>
            <a:miter lim="800000"/>
            <a:headEnd/>
            <a:tailEnd/>
          </a:ln>
          <a:effectLst/>
        </p:spPr>
        <p:txBody>
          <a:bodyPr wrap="none" anchor="ctr">
            <a:prstTxWarp prst="textNoShape">
              <a:avLst/>
            </a:prstTxWarp>
          </a:bodyPr>
          <a:lstStyle/>
          <a:p>
            <a:pPr>
              <a:defRPr/>
            </a:pPr>
            <a:endParaRPr lang="en-US"/>
          </a:p>
        </p:txBody>
      </p:sp>
      <p:sp>
        <p:nvSpPr>
          <p:cNvPr id="6" name="Rectangle 5"/>
          <p:cNvSpPr>
            <a:spLocks noChangeArrowheads="1"/>
          </p:cNvSpPr>
          <p:nvPr userDrawn="1"/>
        </p:nvSpPr>
        <p:spPr bwMode="auto">
          <a:xfrm>
            <a:off x="0" y="6096000"/>
            <a:ext cx="762000" cy="762000"/>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p>
        </p:txBody>
      </p:sp>
      <p:pic>
        <p:nvPicPr>
          <p:cNvPr id="7" name="Picture 14" descr="template logo"/>
          <p:cNvPicPr>
            <a:picLocks noChangeAspect="1" noChangeArrowheads="1"/>
          </p:cNvPicPr>
          <p:nvPr userDrawn="1"/>
        </p:nvPicPr>
        <p:blipFill>
          <a:blip r:embed="rId2"/>
          <a:srcRect l="35298" t="17647" r="52591" b="66690"/>
          <a:stretch>
            <a:fillRect/>
          </a:stretch>
        </p:blipFill>
        <p:spPr bwMode="auto">
          <a:xfrm>
            <a:off x="76200" y="6121400"/>
            <a:ext cx="685800" cy="685800"/>
          </a:xfrm>
          <a:prstGeom prst="rect">
            <a:avLst/>
          </a:prstGeom>
          <a:noFill/>
          <a:ln w="9525">
            <a:noFill/>
            <a:miter lim="800000"/>
            <a:headEnd/>
            <a:tailEnd/>
          </a:ln>
        </p:spPr>
      </p:pic>
      <p:sp>
        <p:nvSpPr>
          <p:cNvPr id="3076" name="Rectangle 4"/>
          <p:cNvSpPr>
            <a:spLocks noGrp="1" noChangeArrowheads="1"/>
          </p:cNvSpPr>
          <p:nvPr>
            <p:ph type="ctrTitle"/>
          </p:nvPr>
        </p:nvSpPr>
        <p:spPr>
          <a:xfrm>
            <a:off x="685800" y="2438400"/>
            <a:ext cx="7772400" cy="1600200"/>
          </a:xfrm>
        </p:spPr>
        <p:txBody>
          <a:bodyPr/>
          <a:lstStyle>
            <a:lvl1pPr>
              <a:defRPr sz="6000"/>
            </a:lvl1pPr>
          </a:lstStyle>
          <a:p>
            <a:r>
              <a:rPr lang="en-US"/>
              <a:t>Click to edit Master title style</a:t>
            </a:r>
          </a:p>
        </p:txBody>
      </p:sp>
      <p:sp>
        <p:nvSpPr>
          <p:cNvPr id="3077" name="Rectangle 5"/>
          <p:cNvSpPr>
            <a:spLocks noGrp="1" noChangeArrowheads="1"/>
          </p:cNvSpPr>
          <p:nvPr>
            <p:ph type="subTitle" idx="1"/>
          </p:nvPr>
        </p:nvSpPr>
        <p:spPr>
          <a:xfrm>
            <a:off x="2590800" y="4038600"/>
            <a:ext cx="5181600" cy="1143000"/>
          </a:xfrm>
        </p:spPr>
        <p:txBody>
          <a:bodyPr/>
          <a:lstStyle>
            <a:lvl1pPr>
              <a:spcBef>
                <a:spcPct val="0"/>
              </a:spcBef>
              <a:defRPr>
                <a:solidFill>
                  <a:schemeClr val="tx2"/>
                </a:solidFill>
              </a:defRPr>
            </a:lvl1pPr>
          </a:lstStyle>
          <a:p>
            <a:r>
              <a:rPr lang="en-US"/>
              <a:t>Click to edit Master subtitle style</a:t>
            </a:r>
          </a:p>
        </p:txBody>
      </p:sp>
      <p:sp>
        <p:nvSpPr>
          <p:cNvPr id="8" name="Rectangle 6"/>
          <p:cNvSpPr>
            <a:spLocks noGrp="1" noChangeArrowheads="1"/>
          </p:cNvSpPr>
          <p:nvPr>
            <p:ph type="dt" sz="half" idx="10"/>
          </p:nvPr>
        </p:nvSpPr>
        <p:spPr/>
        <p:txBody>
          <a:bodyPr/>
          <a:lstStyle>
            <a:lvl1pPr>
              <a:defRPr>
                <a:latin typeface="Times" pitchFamily="-65" charset="0"/>
              </a:defRPr>
            </a:lvl1pPr>
          </a:lstStyle>
          <a:p>
            <a:pPr>
              <a:defRPr/>
            </a:pPr>
            <a:endParaRPr lang="en-US" dirty="0"/>
          </a:p>
        </p:txBody>
      </p:sp>
      <p:sp>
        <p:nvSpPr>
          <p:cNvPr id="9" name="Rectangle 7"/>
          <p:cNvSpPr>
            <a:spLocks noGrp="1" noChangeArrowheads="1"/>
          </p:cNvSpPr>
          <p:nvPr>
            <p:ph type="ftr" sz="quarter" idx="11"/>
          </p:nvPr>
        </p:nvSpPr>
        <p:spPr/>
        <p:txBody>
          <a:bodyPr/>
          <a:lstStyle>
            <a:lvl1pPr>
              <a:defRPr>
                <a:latin typeface="Times" pitchFamily="-65" charset="0"/>
              </a:defRPr>
            </a:lvl1pPr>
          </a:lstStyle>
          <a:p>
            <a:pPr>
              <a:defRPr/>
            </a:pPr>
            <a:endParaRPr lang="en-US"/>
          </a:p>
        </p:txBody>
      </p:sp>
      <p:sp>
        <p:nvSpPr>
          <p:cNvPr id="10" name="Rectangle 8"/>
          <p:cNvSpPr>
            <a:spLocks noGrp="1" noChangeArrowheads="1"/>
          </p:cNvSpPr>
          <p:nvPr>
            <p:ph type="sldNum" sz="quarter" idx="12"/>
          </p:nvPr>
        </p:nvSpPr>
        <p:spPr/>
        <p:txBody>
          <a:bodyPr/>
          <a:lstStyle>
            <a:lvl1pPr>
              <a:defRPr>
                <a:latin typeface="Times" pitchFamily="-65" charset="0"/>
              </a:defRPr>
            </a:lvl1pPr>
          </a:lstStyle>
          <a:p>
            <a:pPr>
              <a:defRPr/>
            </a:pPr>
            <a:fld id="{2BF39825-56C3-4747-8D6B-12357765F6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AB80-5511-6C47-AA0A-17D4F6303B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B12B36-99DC-3F44-8C49-D9158C9F18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077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1981200"/>
            <a:ext cx="3009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3009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BCCCC-1316-3F4E-932E-181A13E0C8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0772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981200"/>
            <a:ext cx="3009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05500" y="1981200"/>
            <a:ext cx="3009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30AC5-0B94-9040-9232-33C7EE6918A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0772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1981200"/>
            <a:ext cx="6172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41656-1DE1-204A-B71E-FC2EC7FFB3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40C40-FFE5-644D-AA7F-B11DC7B2CE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6FC6C-6C86-F444-8E64-9FFBFB3288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981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2FECCE-6E1F-9741-B7E0-124B50506C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C72C7D-1A5D-7541-B6BE-C82E1122A0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FA8656-5870-7647-BB42-CD519A4DB4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B918FB-9E87-AD4F-8939-8B1FEC028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E844FD-207A-924E-ABDC-A9C42DF3AB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6A6C9C-207F-0D48-8225-81029A6DE0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676400"/>
          </a:xfrm>
          <a:prstGeom prst="rect">
            <a:avLst/>
          </a:prstGeom>
          <a:solidFill>
            <a:schemeClr val="accent1"/>
          </a:solidFill>
          <a:ln w="9525">
            <a:noFill/>
            <a:miter lim="800000"/>
            <a:headEnd/>
            <a:tailEnd/>
          </a:ln>
          <a:effectLst/>
        </p:spPr>
        <p:txBody>
          <a:bodyPr wrap="none" anchor="ctr">
            <a:prstTxWarp prst="textNoShape">
              <a:avLst/>
            </a:prstTxWarp>
          </a:bodyPr>
          <a:lstStyle/>
          <a:p>
            <a:pPr>
              <a:defRPr/>
            </a:pPr>
            <a:endParaRPr lang="en-US">
              <a:latin typeface="Georgia"/>
              <a:cs typeface="Georgia"/>
            </a:endParaRPr>
          </a:p>
        </p:txBody>
      </p:sp>
      <p:sp>
        <p:nvSpPr>
          <p:cNvPr id="1027" name="Rectangle 2"/>
          <p:cNvSpPr>
            <a:spLocks noGrp="1" noChangeArrowheads="1"/>
          </p:cNvSpPr>
          <p:nvPr>
            <p:ph type="title"/>
          </p:nvPr>
        </p:nvSpPr>
        <p:spPr bwMode="auto">
          <a:xfrm>
            <a:off x="304800" y="457200"/>
            <a:ext cx="80772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743200" y="1981200"/>
            <a:ext cx="6172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a:cs typeface="Georgi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a:cs typeface="Georgi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a:cs typeface="Georgia"/>
              </a:defRPr>
            </a:lvl1pPr>
          </a:lstStyle>
          <a:p>
            <a:pPr>
              <a:defRPr/>
            </a:pPr>
            <a:fld id="{6C1D29D3-632B-C84A-84C4-DE94677365FB}" type="slidenum">
              <a:rPr lang="en-US" smtClean="0"/>
              <a:pPr>
                <a:defRPr/>
              </a:pPr>
              <a:t>‹#›</a:t>
            </a:fld>
            <a:endParaRPr lang="en-US"/>
          </a:p>
        </p:txBody>
      </p:sp>
      <p:sp>
        <p:nvSpPr>
          <p:cNvPr id="1034" name="Rectangle 10"/>
          <p:cNvSpPr>
            <a:spLocks noChangeArrowheads="1"/>
          </p:cNvSpPr>
          <p:nvPr/>
        </p:nvSpPr>
        <p:spPr bwMode="auto">
          <a:xfrm>
            <a:off x="0" y="6477000"/>
            <a:ext cx="2590800" cy="381000"/>
          </a:xfrm>
          <a:prstGeom prst="rect">
            <a:avLst/>
          </a:prstGeom>
          <a:solidFill>
            <a:schemeClr val="accent2"/>
          </a:solidFill>
          <a:ln w="9525">
            <a:noFill/>
            <a:miter lim="800000"/>
            <a:headEnd/>
            <a:tailEnd/>
          </a:ln>
          <a:effectLst/>
        </p:spPr>
        <p:txBody>
          <a:bodyPr wrap="none" anchor="ctr">
            <a:prstTxWarp prst="textNoShape">
              <a:avLst/>
            </a:prstTxWarp>
          </a:bodyPr>
          <a:lstStyle/>
          <a:p>
            <a:pPr>
              <a:defRPr/>
            </a:pPr>
            <a:endParaRPr lang="en-US">
              <a:latin typeface="Georgia"/>
              <a:cs typeface="Georgia"/>
            </a:endParaRPr>
          </a:p>
        </p:txBody>
      </p:sp>
      <p:sp>
        <p:nvSpPr>
          <p:cNvPr id="1035" name="Rectangle 11"/>
          <p:cNvSpPr>
            <a:spLocks noChangeArrowheads="1"/>
          </p:cNvSpPr>
          <p:nvPr/>
        </p:nvSpPr>
        <p:spPr bwMode="auto">
          <a:xfrm>
            <a:off x="2590800" y="6477000"/>
            <a:ext cx="6553200" cy="381000"/>
          </a:xfrm>
          <a:prstGeom prst="rect">
            <a:avLst/>
          </a:prstGeom>
          <a:solidFill>
            <a:srgbClr val="C0C0C0"/>
          </a:solidFill>
          <a:ln w="9525">
            <a:noFill/>
            <a:miter lim="800000"/>
            <a:headEnd/>
            <a:tailEnd/>
          </a:ln>
          <a:effectLst/>
        </p:spPr>
        <p:txBody>
          <a:bodyPr wrap="none" anchor="ctr">
            <a:prstTxWarp prst="textNoShape">
              <a:avLst/>
            </a:prstTxWarp>
          </a:bodyPr>
          <a:lstStyle/>
          <a:p>
            <a:pPr>
              <a:defRPr/>
            </a:pPr>
            <a:endParaRPr lang="en-US">
              <a:latin typeface="Georgia"/>
              <a:cs typeface="Georgia"/>
            </a:endParaRPr>
          </a:p>
        </p:txBody>
      </p:sp>
      <p:sp>
        <p:nvSpPr>
          <p:cNvPr id="1036" name="Text Box 12"/>
          <p:cNvSpPr txBox="1">
            <a:spLocks noChangeArrowheads="1"/>
          </p:cNvSpPr>
          <p:nvPr/>
        </p:nvSpPr>
        <p:spPr bwMode="auto">
          <a:xfrm>
            <a:off x="152400" y="6477000"/>
            <a:ext cx="2362200" cy="3048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1400" dirty="0" smtClean="0">
                <a:solidFill>
                  <a:schemeClr val="bg1"/>
                </a:solidFill>
                <a:latin typeface="Georgia"/>
                <a:cs typeface="Georgia"/>
              </a:rPr>
              <a:t>05.899 &amp; 499</a:t>
            </a:r>
            <a:endParaRPr lang="en-US" sz="1400" dirty="0">
              <a:solidFill>
                <a:schemeClr val="bg1"/>
              </a:solidFill>
              <a:latin typeface="Georgia"/>
              <a:cs typeface="Georgia"/>
            </a:endParaRPr>
          </a:p>
        </p:txBody>
      </p:sp>
      <p:sp>
        <p:nvSpPr>
          <p:cNvPr id="1037" name="Text Box 13"/>
          <p:cNvSpPr txBox="1">
            <a:spLocks noChangeArrowheads="1"/>
          </p:cNvSpPr>
          <p:nvPr/>
        </p:nvSpPr>
        <p:spPr bwMode="auto">
          <a:xfrm>
            <a:off x="2743200" y="6477000"/>
            <a:ext cx="6172200" cy="307777"/>
          </a:xfrm>
          <a:prstGeom prst="rect">
            <a:avLst/>
          </a:prstGeom>
          <a:noFill/>
          <a:ln w="9525">
            <a:noFill/>
            <a:miter lim="800000"/>
            <a:headEnd/>
            <a:tailEnd/>
          </a:ln>
          <a:effectLst/>
        </p:spPr>
        <p:txBody>
          <a:bodyPr>
            <a:prstTxWarp prst="textNoShape">
              <a:avLst/>
            </a:prstTxWarp>
            <a:spAutoFit/>
          </a:bodyPr>
          <a:lstStyle/>
          <a:p>
            <a:pPr>
              <a:spcBef>
                <a:spcPct val="50000"/>
              </a:spcBef>
              <a:tabLst>
                <a:tab pos="4064000" algn="r"/>
                <a:tab pos="5943600" algn="r"/>
              </a:tabLst>
              <a:defRPr/>
            </a:pPr>
            <a:r>
              <a:rPr lang="en-US" sz="1400" dirty="0" smtClean="0">
                <a:latin typeface="Georgia"/>
                <a:cs typeface="Georgia"/>
              </a:rPr>
              <a:t>Designing Mobile Services	Spring 2011	</a:t>
            </a:r>
            <a:r>
              <a:rPr lang="en-US" sz="1400" dirty="0">
                <a:latin typeface="Georgia"/>
                <a:cs typeface="Georgia"/>
              </a:rPr>
              <a:t> </a:t>
            </a:r>
            <a:fld id="{2A71DA69-954A-0342-9409-D31BCD5F7BF2}" type="slidenum">
              <a:rPr lang="en-US" sz="1400">
                <a:latin typeface="Georgia"/>
                <a:cs typeface="Georgia"/>
              </a:rPr>
              <a:pPr>
                <a:spcBef>
                  <a:spcPct val="50000"/>
                </a:spcBef>
                <a:tabLst>
                  <a:tab pos="4064000" algn="r"/>
                  <a:tab pos="5943600" algn="r"/>
                </a:tabLst>
                <a:defRPr/>
              </a:pPr>
              <a:t>‹#›</a:t>
            </a:fld>
            <a:endParaRPr lang="en-US" sz="1400" dirty="0">
              <a:latin typeface="Georgia"/>
              <a:cs typeface="Georgia"/>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xStyles>
    <p:titleStyle>
      <a:lvl1pPr algn="l" rtl="0" eaLnBrk="0" fontAlgn="base" hangingPunct="0">
        <a:spcBef>
          <a:spcPct val="0"/>
        </a:spcBef>
        <a:spcAft>
          <a:spcPct val="0"/>
        </a:spcAft>
        <a:defRPr sz="4400">
          <a:solidFill>
            <a:schemeClr val="tx2"/>
          </a:solidFill>
          <a:latin typeface="Georgia"/>
          <a:ea typeface="ＭＳ Ｐゴシック" pitchFamily="-65" charset="-128"/>
          <a:cs typeface="Georgia"/>
        </a:defRPr>
      </a:lvl1pPr>
      <a:lvl2pPr algn="l" rtl="0" eaLnBrk="0" fontAlgn="base" hangingPunct="0">
        <a:spcBef>
          <a:spcPct val="0"/>
        </a:spcBef>
        <a:spcAft>
          <a:spcPct val="0"/>
        </a:spcAft>
        <a:defRPr sz="4400">
          <a:solidFill>
            <a:schemeClr val="tx2"/>
          </a:solidFill>
          <a:latin typeface="Taz Light"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Taz Light"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Taz Light"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Taz Light" pitchFamily="-65" charset="0"/>
          <a:ea typeface="ＭＳ Ｐゴシック" pitchFamily="-65" charset="-128"/>
          <a:cs typeface="ＭＳ Ｐゴシック" pitchFamily="-65" charset="-128"/>
        </a:defRPr>
      </a:lvl5pPr>
      <a:lvl6pPr marL="457200" algn="l" rtl="0" fontAlgn="base">
        <a:spcBef>
          <a:spcPct val="0"/>
        </a:spcBef>
        <a:spcAft>
          <a:spcPct val="0"/>
        </a:spcAft>
        <a:defRPr sz="4400">
          <a:solidFill>
            <a:schemeClr val="tx2"/>
          </a:solidFill>
          <a:latin typeface="Taz Light" pitchFamily="-65" charset="0"/>
        </a:defRPr>
      </a:lvl6pPr>
      <a:lvl7pPr marL="914400" algn="l" rtl="0" fontAlgn="base">
        <a:spcBef>
          <a:spcPct val="0"/>
        </a:spcBef>
        <a:spcAft>
          <a:spcPct val="0"/>
        </a:spcAft>
        <a:defRPr sz="4400">
          <a:solidFill>
            <a:schemeClr val="tx2"/>
          </a:solidFill>
          <a:latin typeface="Taz Light" pitchFamily="-65" charset="0"/>
        </a:defRPr>
      </a:lvl7pPr>
      <a:lvl8pPr marL="1371600" algn="l" rtl="0" fontAlgn="base">
        <a:spcBef>
          <a:spcPct val="0"/>
        </a:spcBef>
        <a:spcAft>
          <a:spcPct val="0"/>
        </a:spcAft>
        <a:defRPr sz="4400">
          <a:solidFill>
            <a:schemeClr val="tx2"/>
          </a:solidFill>
          <a:latin typeface="Taz Light" pitchFamily="-65" charset="0"/>
        </a:defRPr>
      </a:lvl8pPr>
      <a:lvl9pPr marL="1828800" algn="l" rtl="0" fontAlgn="base">
        <a:spcBef>
          <a:spcPct val="0"/>
        </a:spcBef>
        <a:spcAft>
          <a:spcPct val="0"/>
        </a:spcAft>
        <a:defRPr sz="4400">
          <a:solidFill>
            <a:schemeClr val="tx2"/>
          </a:solidFill>
          <a:latin typeface="Taz Light" pitchFamily="-65" charset="0"/>
        </a:defRPr>
      </a:lvl9pPr>
    </p:titleStyle>
    <p:bodyStyle>
      <a:lvl1pPr marL="0" indent="0" algn="l" rtl="0" eaLnBrk="0" fontAlgn="base" hangingPunct="0">
        <a:spcBef>
          <a:spcPct val="60000"/>
        </a:spcBef>
        <a:spcAft>
          <a:spcPct val="0"/>
        </a:spcAft>
        <a:defRPr sz="2400">
          <a:solidFill>
            <a:schemeClr val="tx1"/>
          </a:solidFill>
          <a:latin typeface="Georgia"/>
          <a:ea typeface="ＭＳ Ｐゴシック" pitchFamily="-65" charset="-128"/>
          <a:cs typeface="Georgia"/>
        </a:defRPr>
      </a:lvl1pPr>
      <a:lvl2pPr marL="742950" indent="-285750" algn="l" rtl="0" eaLnBrk="0" fontAlgn="base" hangingPunct="0">
        <a:spcBef>
          <a:spcPct val="20000"/>
        </a:spcBef>
        <a:spcAft>
          <a:spcPct val="0"/>
        </a:spcAft>
        <a:buFont typeface="Wingdings" pitchFamily="-65" charset="2"/>
        <a:buChar char="§"/>
        <a:defRPr sz="2000">
          <a:solidFill>
            <a:schemeClr val="tx1"/>
          </a:solidFill>
          <a:latin typeface="Georgia"/>
          <a:ea typeface="ＭＳ Ｐゴシック" pitchFamily="-65" charset="-128"/>
          <a:cs typeface="Georgia"/>
        </a:defRPr>
      </a:lvl2pPr>
      <a:lvl3pPr marL="1143000" indent="-228600" algn="l" rtl="0" eaLnBrk="0" fontAlgn="base" hangingPunct="0">
        <a:spcBef>
          <a:spcPct val="20000"/>
        </a:spcBef>
        <a:spcAft>
          <a:spcPct val="0"/>
        </a:spcAft>
        <a:buChar char="•"/>
        <a:defRPr>
          <a:solidFill>
            <a:schemeClr val="tx1"/>
          </a:solidFill>
          <a:latin typeface="Georgia"/>
          <a:ea typeface="ＭＳ Ｐゴシック" pitchFamily="-65" charset="-128"/>
          <a:cs typeface="Georgia"/>
        </a:defRPr>
      </a:lvl3pPr>
      <a:lvl4pPr marL="1600200" indent="-228600" algn="l" rtl="0" eaLnBrk="0" fontAlgn="base" hangingPunct="0">
        <a:spcBef>
          <a:spcPct val="20000"/>
        </a:spcBef>
        <a:spcAft>
          <a:spcPct val="0"/>
        </a:spcAft>
        <a:buChar char="–"/>
        <a:defRPr sz="1600">
          <a:solidFill>
            <a:schemeClr val="tx1"/>
          </a:solidFill>
          <a:latin typeface="Georgia"/>
          <a:ea typeface="ＭＳ Ｐゴシック" pitchFamily="-65" charset="-128"/>
          <a:cs typeface="Georgia"/>
        </a:defRPr>
      </a:lvl4pPr>
      <a:lvl5pPr marL="2057400" indent="-228600" algn="l" rtl="0" eaLnBrk="0" fontAlgn="base" hangingPunct="0">
        <a:spcBef>
          <a:spcPct val="20000"/>
        </a:spcBef>
        <a:spcAft>
          <a:spcPct val="0"/>
        </a:spcAft>
        <a:buChar char="»"/>
        <a:defRPr sz="1600">
          <a:solidFill>
            <a:schemeClr val="tx1"/>
          </a:solidFill>
          <a:latin typeface="Georgia"/>
          <a:ea typeface="ＭＳ Ｐゴシック" pitchFamily="-65" charset="-128"/>
          <a:cs typeface="Georgia"/>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2590800"/>
            <a:ext cx="7772400" cy="1600200"/>
          </a:xfrm>
          <a:prstGeom prst="rect">
            <a:avLst/>
          </a:prstGeom>
          <a:noFill/>
          <a:ln w="9525">
            <a:noFill/>
            <a:miter lim="800000"/>
            <a:headEnd/>
            <a:tailEnd/>
          </a:ln>
        </p:spPr>
        <p:txBody>
          <a:bodyPr anchor="b">
            <a:prstTxWarp prst="textNoShape">
              <a:avLst/>
            </a:prstTxWarp>
          </a:bodyPr>
          <a:lstStyle/>
          <a:p>
            <a:pPr eaLnBrk="1" hangingPunct="1"/>
            <a:endParaRPr lang="en-US" sz="6600">
              <a:solidFill>
                <a:schemeClr val="bg1"/>
              </a:solidFill>
              <a:latin typeface="Bernhard Modern Std Italic" pitchFamily="-65" charset="0"/>
            </a:endParaRPr>
          </a:p>
        </p:txBody>
      </p:sp>
      <p:sp>
        <p:nvSpPr>
          <p:cNvPr id="17411" name="Rectangle 5"/>
          <p:cNvSpPr>
            <a:spLocks noGrp="1" noChangeArrowheads="1"/>
          </p:cNvSpPr>
          <p:nvPr>
            <p:ph type="ctrTitle"/>
          </p:nvPr>
        </p:nvSpPr>
        <p:spPr/>
        <p:txBody>
          <a:bodyPr/>
          <a:lstStyle/>
          <a:p>
            <a:pPr eaLnBrk="1" hangingPunct="1"/>
            <a:r>
              <a:rPr lang="en-US" sz="2000" dirty="0" smtClean="0"/>
              <a:t>05.899/499</a:t>
            </a:r>
            <a:r>
              <a:rPr lang="en-US" dirty="0" smtClean="0"/>
              <a:t/>
            </a:r>
            <a:br>
              <a:rPr lang="en-US" dirty="0" smtClean="0"/>
            </a:br>
            <a:r>
              <a:rPr lang="en-US" dirty="0" smtClean="0"/>
              <a:t>Designing Mobile </a:t>
            </a:r>
            <a:br>
              <a:rPr lang="en-US" dirty="0" smtClean="0"/>
            </a:br>
            <a:r>
              <a:rPr lang="en-US" dirty="0" smtClean="0"/>
              <a:t>Services</a:t>
            </a:r>
            <a:endParaRPr lang="en-US" dirty="0"/>
          </a:p>
        </p:txBody>
      </p:sp>
      <p:sp>
        <p:nvSpPr>
          <p:cNvPr id="17412" name="Rectangle 6"/>
          <p:cNvSpPr>
            <a:spLocks noGrp="1" noChangeArrowheads="1"/>
          </p:cNvSpPr>
          <p:nvPr>
            <p:ph type="subTitle" idx="1"/>
          </p:nvPr>
        </p:nvSpPr>
        <p:spPr>
          <a:xfrm>
            <a:off x="2590800" y="4038600"/>
            <a:ext cx="6096000" cy="2819400"/>
          </a:xfrm>
        </p:spPr>
        <p:txBody>
          <a:bodyPr/>
          <a:lstStyle/>
          <a:p>
            <a:pPr marL="0" indent="0" eaLnBrk="1" hangingPunct="1"/>
            <a:r>
              <a:rPr lang="en-US" dirty="0" smtClean="0"/>
              <a:t>Jim Morris</a:t>
            </a:r>
          </a:p>
          <a:p>
            <a:pPr marL="0" indent="0" eaLnBrk="1" hangingPunct="1"/>
            <a:r>
              <a:rPr lang="en-US" dirty="0" smtClean="0"/>
              <a:t>John </a:t>
            </a:r>
            <a:r>
              <a:rPr lang="en-US" dirty="0"/>
              <a:t>Zimmerman</a:t>
            </a:r>
            <a:endParaRPr lang="en-US" dirty="0" smtClean="0"/>
          </a:p>
          <a:p>
            <a:pPr marL="0" indent="0" eaLnBrk="1" hangingPunct="1"/>
            <a:endParaRPr lang="en-US" sz="2200" dirty="0" smtClean="0"/>
          </a:p>
          <a:p>
            <a:pPr marL="0" indent="0" eaLnBrk="1" hangingPunct="1"/>
            <a:r>
              <a:rPr lang="en-US" sz="4400" dirty="0" smtClean="0"/>
              <a:t> </a:t>
            </a:r>
          </a:p>
          <a:p>
            <a:pPr marL="0" indent="0" eaLnBrk="1" hangingPunct="1"/>
            <a:r>
              <a:rPr lang="en-US" sz="1800" dirty="0" smtClean="0"/>
              <a:t>Spring Semester 2011</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dirty="0" smtClean="0"/>
              <a:t>The </a:t>
            </a:r>
            <a:r>
              <a:rPr lang="en-US" b="1" dirty="0"/>
              <a:t>Virtual Roommate</a:t>
            </a:r>
            <a:r>
              <a:rPr lang="en-US" dirty="0"/>
              <a:t>  </a:t>
            </a:r>
            <a:br>
              <a:rPr lang="en-US" dirty="0"/>
            </a:br>
            <a:endParaRPr lang="en-US" dirty="0"/>
          </a:p>
        </p:txBody>
      </p:sp>
      <p:pic>
        <p:nvPicPr>
          <p:cNvPr id="4" name="Picture 3" descr="images-4.jpg"/>
          <p:cNvPicPr>
            <a:picLocks noChangeAspect="1"/>
          </p:cNvPicPr>
          <p:nvPr/>
        </p:nvPicPr>
        <p:blipFill>
          <a:blip r:embed="rId3"/>
          <a:stretch>
            <a:fillRect/>
          </a:stretch>
        </p:blipFill>
        <p:spPr>
          <a:xfrm>
            <a:off x="1447800" y="1723846"/>
            <a:ext cx="6629400" cy="47531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smtClean="0"/>
              <a:t>Possession </a:t>
            </a:r>
            <a:r>
              <a:rPr lang="en-US" b="1" dirty="0"/>
              <a:t>Finder</a:t>
            </a:r>
            <a:r>
              <a:rPr lang="en-US" dirty="0"/>
              <a:t/>
            </a:r>
            <a:br>
              <a:rPr lang="en-US" dirty="0"/>
            </a:br>
            <a:endParaRPr lang="en-US" dirty="0"/>
          </a:p>
        </p:txBody>
      </p:sp>
      <p:pic>
        <p:nvPicPr>
          <p:cNvPr id="4" name="Picture 3" descr="images.jpg"/>
          <p:cNvPicPr>
            <a:picLocks noChangeAspect="1"/>
          </p:cNvPicPr>
          <p:nvPr/>
        </p:nvPicPr>
        <p:blipFill>
          <a:blip r:embed="rId3"/>
          <a:stretch>
            <a:fillRect/>
          </a:stretch>
        </p:blipFill>
        <p:spPr>
          <a:xfrm>
            <a:off x="3048000" y="1676399"/>
            <a:ext cx="3276600" cy="48351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smtClean="0"/>
              <a:t>Emergency </a:t>
            </a:r>
            <a:r>
              <a:rPr lang="en-US" b="1" dirty="0" smtClean="0"/>
              <a:t>Manager</a:t>
            </a:r>
            <a:r>
              <a:rPr lang="en-US" dirty="0" smtClean="0"/>
              <a:t/>
            </a:r>
            <a:br>
              <a:rPr lang="en-US" dirty="0" smtClean="0"/>
            </a:br>
            <a:endParaRPr lang="en-US" dirty="0"/>
          </a:p>
        </p:txBody>
      </p:sp>
      <p:pic>
        <p:nvPicPr>
          <p:cNvPr id="4" name="Picture 3" descr="images-8.jpg"/>
          <p:cNvPicPr>
            <a:picLocks noChangeAspect="1"/>
          </p:cNvPicPr>
          <p:nvPr/>
        </p:nvPicPr>
        <p:blipFill>
          <a:blip r:embed="rId3"/>
          <a:stretch>
            <a:fillRect/>
          </a:stretch>
        </p:blipFill>
        <p:spPr>
          <a:xfrm>
            <a:off x="1905000" y="1676400"/>
            <a:ext cx="5181600" cy="47977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lstStyle/>
          <a:p>
            <a:pPr lvl="0"/>
            <a:r>
              <a:rPr lang="en-US" dirty="0" smtClean="0"/>
              <a:t>Design a mobile service that is …</a:t>
            </a:r>
          </a:p>
          <a:p>
            <a:pPr lvl="0"/>
            <a:r>
              <a:rPr lang="en-US" sz="3200" dirty="0" smtClean="0"/>
              <a:t>Desirable</a:t>
            </a:r>
          </a:p>
          <a:p>
            <a:pPr lvl="0"/>
            <a:r>
              <a:rPr lang="en-US" sz="3200" dirty="0" smtClean="0"/>
              <a:t>Economically viable</a:t>
            </a:r>
          </a:p>
          <a:p>
            <a:pPr lvl="0"/>
            <a:r>
              <a:rPr lang="en-US" sz="3200" dirty="0" smtClean="0"/>
              <a:t>Technically feasible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- 1</a:t>
            </a:r>
            <a:endParaRPr lang="en-US" dirty="0"/>
          </a:p>
        </p:txBody>
      </p:sp>
      <p:sp>
        <p:nvSpPr>
          <p:cNvPr id="3" name="Content Placeholder 2"/>
          <p:cNvSpPr>
            <a:spLocks noGrp="1"/>
          </p:cNvSpPr>
          <p:nvPr>
            <p:ph idx="1"/>
          </p:nvPr>
        </p:nvSpPr>
        <p:spPr/>
        <p:txBody>
          <a:bodyPr/>
          <a:lstStyle/>
          <a:p>
            <a:pPr lvl="0"/>
            <a:r>
              <a:rPr lang="en-US" sz="3200" dirty="0" smtClean="0"/>
              <a:t>Discover a service opportunity in terms of user experience, </a:t>
            </a:r>
            <a:br>
              <a:rPr lang="en-US" sz="3200" dirty="0" smtClean="0"/>
            </a:br>
            <a:r>
              <a:rPr lang="en-US" sz="3200" dirty="0" smtClean="0">
                <a:solidFill>
                  <a:schemeClr val="accent6"/>
                </a:solidFill>
              </a:rPr>
              <a:t>co-production of value</a:t>
            </a:r>
            <a:r>
              <a:rPr lang="en-US" sz="3200" dirty="0" smtClean="0"/>
              <a:t>, customer competence, and market gap.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How-2</a:t>
            </a:r>
            <a:endParaRPr lang="en-US" dirty="0"/>
          </a:p>
        </p:txBody>
      </p:sp>
      <p:sp>
        <p:nvSpPr>
          <p:cNvPr id="3" name="Content Placeholder 2"/>
          <p:cNvSpPr>
            <a:spLocks noGrp="1"/>
          </p:cNvSpPr>
          <p:nvPr>
            <p:ph idx="1"/>
          </p:nvPr>
        </p:nvSpPr>
        <p:spPr/>
        <p:txBody>
          <a:bodyPr/>
          <a:lstStyle/>
          <a:p>
            <a:pPr lvl="0"/>
            <a:r>
              <a:rPr lang="en-US" sz="3200" dirty="0" smtClean="0"/>
              <a:t>Generate a business model that describes the systemic interaction between stakeholders including the </a:t>
            </a:r>
            <a:r>
              <a:rPr lang="en-US" sz="3200" dirty="0" smtClean="0">
                <a:solidFill>
                  <a:srgbClr val="AD4400"/>
                </a:solidFill>
              </a:rPr>
              <a:t>flows of value </a:t>
            </a:r>
            <a:r>
              <a:rPr lang="en-US" sz="3200" dirty="0" smtClean="0"/>
              <a:t>and </a:t>
            </a:r>
            <a:r>
              <a:rPr lang="en-US" sz="3200" dirty="0" smtClean="0">
                <a:solidFill>
                  <a:srgbClr val="AD4400"/>
                </a:solidFill>
              </a:rPr>
              <a:t>revenue</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How-3</a:t>
            </a:r>
            <a:endParaRPr lang="en-US" dirty="0"/>
          </a:p>
        </p:txBody>
      </p:sp>
      <p:sp>
        <p:nvSpPr>
          <p:cNvPr id="3" name="Content Placeholder 2"/>
          <p:cNvSpPr>
            <a:spLocks noGrp="1"/>
          </p:cNvSpPr>
          <p:nvPr>
            <p:ph idx="1"/>
          </p:nvPr>
        </p:nvSpPr>
        <p:spPr/>
        <p:txBody>
          <a:bodyPr/>
          <a:lstStyle/>
          <a:p>
            <a:pPr lvl="0"/>
            <a:r>
              <a:rPr lang="en-US" sz="3200" dirty="0" smtClean="0"/>
              <a:t>Generate a system architecture that describes server/client relationship and system/network performance constraints and risks.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How-4</a:t>
            </a:r>
            <a:endParaRPr lang="en-US" dirty="0"/>
          </a:p>
        </p:txBody>
      </p:sp>
      <p:sp>
        <p:nvSpPr>
          <p:cNvPr id="3" name="Content Placeholder 2"/>
          <p:cNvSpPr>
            <a:spLocks noGrp="1"/>
          </p:cNvSpPr>
          <p:nvPr>
            <p:ph idx="1"/>
          </p:nvPr>
        </p:nvSpPr>
        <p:spPr/>
        <p:txBody>
          <a:bodyPr/>
          <a:lstStyle/>
          <a:p>
            <a:pPr lvl="0"/>
            <a:r>
              <a:rPr lang="en-US" sz="3200" dirty="0" smtClean="0"/>
              <a:t>Create an effective pitch of your a mobile service startup for an appropriate funder.</a:t>
            </a:r>
          </a:p>
          <a:p>
            <a:pPr lvl="0"/>
            <a:endParaRPr lang="en-US" dirty="0" smtClean="0"/>
          </a:p>
          <a:p>
            <a:pPr lvl="0"/>
            <a:r>
              <a:rPr lang="en-US" dirty="0" smtClean="0"/>
              <a:t>By the end of class you should be ready to go out and raise the capital to launch a startup.</a:t>
            </a:r>
            <a:endParaRPr lang="en-US" sz="20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a:t>
            </a:r>
            <a:endParaRPr lang="en-US" dirty="0"/>
          </a:p>
        </p:txBody>
      </p:sp>
      <p:sp>
        <p:nvSpPr>
          <p:cNvPr id="3" name="Content Placeholder 2"/>
          <p:cNvSpPr>
            <a:spLocks noGrp="1"/>
          </p:cNvSpPr>
          <p:nvPr>
            <p:ph idx="1"/>
          </p:nvPr>
        </p:nvSpPr>
        <p:spPr/>
        <p:txBody>
          <a:bodyPr/>
          <a:lstStyle/>
          <a:p>
            <a:r>
              <a:rPr lang="en-US" dirty="0" smtClean="0"/>
              <a:t>Seminar/studio/team project course</a:t>
            </a:r>
          </a:p>
          <a:p>
            <a:pPr marL="457200" indent="-457200">
              <a:buAutoNum type="arabicPeriod"/>
            </a:pPr>
            <a:r>
              <a:rPr lang="en-US" dirty="0" smtClean="0"/>
              <a:t>Read and discuss</a:t>
            </a:r>
          </a:p>
          <a:p>
            <a:pPr marL="457200" indent="-457200">
              <a:buAutoNum type="arabicPeriod"/>
            </a:pPr>
            <a:r>
              <a:rPr lang="en-US" dirty="0" smtClean="0"/>
              <a:t>Present and critique your work in progress</a:t>
            </a:r>
          </a:p>
          <a:p>
            <a:pPr marL="457200" indent="-457200">
              <a:buAutoNum type="arabicPeriod"/>
            </a:pPr>
            <a:r>
              <a:rPr lang="en-US" dirty="0" smtClean="0"/>
              <a:t>Work on an interdisciplinary 5 person team</a:t>
            </a:r>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Phases</a:t>
            </a:r>
            <a:endParaRPr lang="en-US" dirty="0"/>
          </a:p>
        </p:txBody>
      </p:sp>
      <p:sp>
        <p:nvSpPr>
          <p:cNvPr id="3" name="Content Placeholder 2"/>
          <p:cNvSpPr>
            <a:spLocks noGrp="1"/>
          </p:cNvSpPr>
          <p:nvPr>
            <p:ph idx="1"/>
          </p:nvPr>
        </p:nvSpPr>
        <p:spPr/>
        <p:txBody>
          <a:bodyPr/>
          <a:lstStyle/>
          <a:p>
            <a:r>
              <a:rPr lang="en-US" dirty="0" smtClean="0"/>
              <a:t>Orientation: gain breadth of domain</a:t>
            </a:r>
          </a:p>
          <a:p>
            <a:r>
              <a:rPr lang="en-US" dirty="0" smtClean="0"/>
              <a:t>Discovery: find an opportunity</a:t>
            </a:r>
          </a:p>
          <a:p>
            <a:r>
              <a:rPr lang="en-US" dirty="0" smtClean="0"/>
              <a:t>Generative: generate many concepts and framings</a:t>
            </a:r>
          </a:p>
          <a:p>
            <a:r>
              <a:rPr lang="en-US" dirty="0" smtClean="0"/>
              <a:t>Refinement: evaluate in terms of user experience, financial viability, and technical viability</a:t>
            </a:r>
          </a:p>
          <a:p>
            <a:r>
              <a:rPr lang="en-US" dirty="0" smtClean="0"/>
              <a:t>Delivery: Pitch your idea with video sketch of the user experience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world</a:t>
            </a:r>
            <a:endParaRPr lang="en-US" dirty="0"/>
          </a:p>
        </p:txBody>
      </p:sp>
      <p:sp>
        <p:nvSpPr>
          <p:cNvPr id="3" name="Content Placeholder 2"/>
          <p:cNvSpPr>
            <a:spLocks noGrp="1"/>
          </p:cNvSpPr>
          <p:nvPr>
            <p:ph idx="1"/>
          </p:nvPr>
        </p:nvSpPr>
        <p:spPr/>
        <p:txBody>
          <a:bodyPr/>
          <a:lstStyle/>
          <a:p>
            <a:r>
              <a:rPr lang="en-US" dirty="0" smtClean="0"/>
              <a:t>Growth of service sector, and recasting of products as services</a:t>
            </a:r>
            <a:br>
              <a:rPr lang="en-US" dirty="0" smtClean="0"/>
            </a:br>
            <a:r>
              <a:rPr lang="en-US" dirty="0" smtClean="0"/>
              <a:t>Ex: Software as a Service</a:t>
            </a:r>
          </a:p>
          <a:p>
            <a:r>
              <a:rPr lang="en-US" dirty="0" smtClean="0"/>
              <a:t>Arrival of social computing</a:t>
            </a:r>
          </a:p>
          <a:p>
            <a:r>
              <a:rPr lang="en-US" dirty="0" smtClean="0"/>
              <a:t>Explosive growth of mobiles</a:t>
            </a:r>
          </a:p>
          <a:p>
            <a:r>
              <a:rPr lang="en-US" dirty="0" smtClean="0"/>
              <a:t>Lower barriers to startup, especially for mobile service companies</a:t>
            </a:r>
            <a:br>
              <a:rPr lang="en-US" dirty="0" smtClean="0"/>
            </a:br>
            <a:r>
              <a:rPr lang="en-US" dirty="0" smtClean="0"/>
              <a:t>App store, Android marketplace, Amazon hosting, Sales force, Google docs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Grading/Deliverables</a:t>
            </a:r>
            <a:endParaRPr lang="en-US" dirty="0"/>
          </a:p>
        </p:txBody>
      </p:sp>
      <p:sp>
        <p:nvSpPr>
          <p:cNvPr id="3" name="Content Placeholder 2"/>
          <p:cNvSpPr>
            <a:spLocks noGrp="1"/>
          </p:cNvSpPr>
          <p:nvPr>
            <p:ph idx="1"/>
          </p:nvPr>
        </p:nvSpPr>
        <p:spPr/>
        <p:txBody>
          <a:bodyPr/>
          <a:lstStyle/>
          <a:p>
            <a:pPr>
              <a:tabLst>
                <a:tab pos="5029200" algn="l"/>
              </a:tabLst>
            </a:pPr>
            <a:r>
              <a:rPr lang="en-US" dirty="0" smtClean="0"/>
              <a:t>Hunt statement pitch    	5%</a:t>
            </a:r>
          </a:p>
          <a:p>
            <a:pPr>
              <a:tabLst>
                <a:tab pos="5029200" algn="l"/>
              </a:tabLst>
            </a:pPr>
            <a:r>
              <a:rPr lang="en-US" dirty="0" smtClean="0"/>
              <a:t>Discovery presentation and report    	20%</a:t>
            </a:r>
          </a:p>
          <a:p>
            <a:pPr>
              <a:tabLst>
                <a:tab pos="5029200" algn="l"/>
              </a:tabLst>
            </a:pPr>
            <a:r>
              <a:rPr lang="en-US" dirty="0" smtClean="0"/>
              <a:t>Generative presentation and report  	25%</a:t>
            </a:r>
          </a:p>
          <a:p>
            <a:pPr>
              <a:tabLst>
                <a:tab pos="5029200" algn="l"/>
              </a:tabLst>
            </a:pPr>
            <a:r>
              <a:rPr lang="en-US" dirty="0" smtClean="0"/>
              <a:t>Final presentation and report    	25%</a:t>
            </a:r>
          </a:p>
          <a:p>
            <a:pPr>
              <a:tabLst>
                <a:tab pos="5029200" algn="l"/>
              </a:tabLst>
            </a:pPr>
            <a:r>
              <a:rPr lang="en-US" dirty="0" smtClean="0"/>
              <a:t>Video sketch    	10%</a:t>
            </a:r>
          </a:p>
          <a:p>
            <a:pPr>
              <a:tabLst>
                <a:tab pos="5029200" algn="l"/>
              </a:tabLst>
            </a:pPr>
            <a:r>
              <a:rPr lang="en-US" dirty="0" smtClean="0"/>
              <a:t>Class Participation    	10%</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participation</a:t>
            </a:r>
            <a:endParaRPr lang="en-US" dirty="0"/>
          </a:p>
        </p:txBody>
      </p:sp>
      <p:sp>
        <p:nvSpPr>
          <p:cNvPr id="3" name="Content Placeholder 2"/>
          <p:cNvSpPr>
            <a:spLocks noGrp="1"/>
          </p:cNvSpPr>
          <p:nvPr>
            <p:ph idx="1"/>
          </p:nvPr>
        </p:nvSpPr>
        <p:spPr/>
        <p:txBody>
          <a:bodyPr/>
          <a:lstStyle/>
          <a:p>
            <a:r>
              <a:rPr lang="en-US" dirty="0" smtClean="0"/>
              <a:t>Coming to class on time and with a positive attitude</a:t>
            </a:r>
          </a:p>
          <a:p>
            <a:r>
              <a:rPr lang="en-US" dirty="0" smtClean="0"/>
              <a:t>Participating in discussions of readings</a:t>
            </a:r>
          </a:p>
          <a:p>
            <a:r>
              <a:rPr lang="en-US" dirty="0" smtClean="0"/>
              <a:t>Reading group presentations (899)</a:t>
            </a:r>
          </a:p>
          <a:p>
            <a:r>
              <a:rPr lang="en-US" dirty="0" smtClean="0"/>
              <a:t>Critiquing of other teams’ work including problems, suggested solutions to problems, and kudos for exceptionally good work</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grading</a:t>
            </a:r>
            <a:endParaRPr lang="en-US" dirty="0"/>
          </a:p>
        </p:txBody>
      </p:sp>
      <p:sp>
        <p:nvSpPr>
          <p:cNvPr id="3" name="Content Placeholder 2"/>
          <p:cNvSpPr>
            <a:spLocks noGrp="1"/>
          </p:cNvSpPr>
          <p:nvPr>
            <p:ph idx="1"/>
          </p:nvPr>
        </p:nvSpPr>
        <p:spPr/>
        <p:txBody>
          <a:bodyPr/>
          <a:lstStyle/>
          <a:p>
            <a:r>
              <a:rPr lang="en-US" dirty="0" smtClean="0"/>
              <a:t>You earn what your team earns</a:t>
            </a:r>
          </a:p>
          <a:p>
            <a:r>
              <a:rPr lang="en-US" dirty="0" smtClean="0"/>
              <a:t>Peer evaluations influence by 10%</a:t>
            </a:r>
          </a:p>
          <a:p>
            <a:pPr lvl="1"/>
            <a:r>
              <a:rPr lang="en-US" dirty="0" smtClean="0"/>
              <a:t>Group participation</a:t>
            </a:r>
          </a:p>
          <a:p>
            <a:pPr lvl="1"/>
            <a:r>
              <a:rPr lang="en-US" dirty="0" smtClean="0"/>
              <a:t>Time management and effort</a:t>
            </a:r>
          </a:p>
          <a:p>
            <a:pPr lvl="1"/>
            <a:r>
              <a:rPr lang="en-US" dirty="0" smtClean="0"/>
              <a:t>Team culture</a:t>
            </a:r>
          </a:p>
          <a:p>
            <a:pPr lvl="1"/>
            <a:r>
              <a:rPr lang="en-US" dirty="0" smtClean="0"/>
              <a:t>Application of skills</a:t>
            </a:r>
          </a:p>
          <a:p>
            <a:pPr lvl="1"/>
            <a:r>
              <a:rPr lang="en-US" dirty="0" smtClean="0"/>
              <a:t>Communication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groups (899)</a:t>
            </a:r>
            <a:endParaRPr lang="en-US" dirty="0"/>
          </a:p>
        </p:txBody>
      </p:sp>
      <p:sp>
        <p:nvSpPr>
          <p:cNvPr id="3" name="Content Placeholder 2"/>
          <p:cNvSpPr>
            <a:spLocks noGrp="1"/>
          </p:cNvSpPr>
          <p:nvPr>
            <p:ph idx="1"/>
          </p:nvPr>
        </p:nvSpPr>
        <p:spPr/>
        <p:txBody>
          <a:bodyPr/>
          <a:lstStyle/>
          <a:p>
            <a:r>
              <a:rPr lang="en-US" dirty="0" smtClean="0"/>
              <a:t>Pairs of grads will read and share the contents of assigned papers</a:t>
            </a:r>
          </a:p>
          <a:p>
            <a:r>
              <a:rPr lang="en-US" dirty="0" smtClean="0"/>
              <a:t>Presentations …</a:t>
            </a:r>
          </a:p>
          <a:p>
            <a:pPr lvl="1"/>
            <a:r>
              <a:rPr lang="en-US" dirty="0" smtClean="0"/>
              <a:t>Should NEVER be more than 5 minutes </a:t>
            </a:r>
          </a:p>
          <a:p>
            <a:pPr lvl="1"/>
            <a:r>
              <a:rPr lang="en-US" dirty="0" smtClean="0"/>
              <a:t>Should NOT be a summary of the material … instead, presenters need to identify key issues and communicate them to their classmates in a way that makes the information operational within the context of the current project</a:t>
            </a:r>
          </a:p>
          <a:p>
            <a:pPr lvl="1"/>
            <a:r>
              <a:rPr lang="en-US" dirty="0" smtClean="0"/>
              <a:t>Provide students with an opportunity to critically disagree with an author</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 statement</a:t>
            </a:r>
            <a:endParaRPr lang="en-US" dirty="0"/>
          </a:p>
        </p:txBody>
      </p:sp>
      <p:sp>
        <p:nvSpPr>
          <p:cNvPr id="3" name="Content Placeholder 2"/>
          <p:cNvSpPr>
            <a:spLocks noGrp="1"/>
          </p:cNvSpPr>
          <p:nvPr>
            <p:ph idx="1"/>
          </p:nvPr>
        </p:nvSpPr>
        <p:spPr/>
        <p:txBody>
          <a:bodyPr/>
          <a:lstStyle/>
          <a:p>
            <a:r>
              <a:rPr lang="en-US" sz="1800" dirty="0" smtClean="0"/>
              <a:t>Designers can help themselves focus by creating a </a:t>
            </a:r>
            <a:r>
              <a:rPr lang="en-US" sz="1800" b="1" dirty="0" smtClean="0"/>
              <a:t>hunt</a:t>
            </a:r>
            <a:r>
              <a:rPr lang="en-US" sz="1800" dirty="0" smtClean="0"/>
              <a:t> </a:t>
            </a:r>
            <a:r>
              <a:rPr lang="en-US" sz="1800" b="1" dirty="0" smtClean="0"/>
              <a:t>statement</a:t>
            </a:r>
            <a:r>
              <a:rPr lang="en-US" sz="1800" dirty="0" smtClean="0"/>
              <a:t> before going out into the field. A hunt statement is a tool for narrowing down what the designer is researching and why. Hunt statements typically take this form: I am going to research X so that I can do Y. X is often an activity, and Y is usually a project goal or subject area. Here's an example: I am going to research how doctors use laptops on the job so that I can design a laptop for them. Hunt statements should be developed before doing research so that there is a purpose to each piece of research. The more specific the hunt statement, the better.</a:t>
            </a:r>
          </a:p>
          <a:p>
            <a:r>
              <a:rPr lang="en-US" sz="2000" i="1" dirty="0" smtClean="0"/>
              <a:t>Designing for Interaction</a:t>
            </a:r>
            <a:br>
              <a:rPr lang="en-US" sz="2000" i="1" dirty="0" smtClean="0"/>
            </a:br>
            <a:r>
              <a:rPr lang="en-US" sz="2000" i="1" dirty="0" smtClean="0"/>
              <a:t> </a:t>
            </a:r>
            <a:r>
              <a:rPr lang="en-US" sz="2000" dirty="0" smtClean="0"/>
              <a:t>by Dan </a:t>
            </a:r>
            <a:r>
              <a:rPr lang="en-US" sz="2000" dirty="0" err="1" smtClean="0"/>
              <a:t>Saffer</a:t>
            </a:r>
            <a:r>
              <a:rPr lang="en-US" sz="1800" dirty="0" smtClean="0"/>
              <a:t/>
            </a:r>
            <a:br>
              <a:rPr lang="en-US" sz="1800" dirty="0" smtClean="0"/>
            </a:br>
            <a:r>
              <a:rPr lang="en-US" sz="1200" dirty="0" smtClean="0"/>
              <a:t>http://</a:t>
            </a:r>
            <a:r>
              <a:rPr lang="en-US" sz="1200" dirty="0" err="1" smtClean="0"/>
              <a:t>www.peachpit.com/articles/article.aspx?p</a:t>
            </a:r>
            <a:r>
              <a:rPr lang="en-US" sz="1200" dirty="0" smtClean="0"/>
              <a:t>=1389669&amp;seqNum=2</a:t>
            </a:r>
          </a:p>
          <a:p>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Assignment 1</a:t>
            </a:r>
            <a:r>
              <a:rPr lang="en-US" dirty="0" smtClean="0"/>
              <a:t/>
            </a:r>
            <a:br>
              <a:rPr lang="en-US" dirty="0" smtClean="0"/>
            </a:br>
            <a:r>
              <a:rPr lang="en-US" dirty="0" smtClean="0"/>
              <a:t>Hunt statement Pitch</a:t>
            </a:r>
            <a:endParaRPr lang="en-US" dirty="0"/>
          </a:p>
        </p:txBody>
      </p:sp>
      <p:sp>
        <p:nvSpPr>
          <p:cNvPr id="3" name="Content Placeholder 2"/>
          <p:cNvSpPr>
            <a:spLocks noGrp="1"/>
          </p:cNvSpPr>
          <p:nvPr>
            <p:ph idx="1"/>
          </p:nvPr>
        </p:nvSpPr>
        <p:spPr/>
        <p:txBody>
          <a:bodyPr/>
          <a:lstStyle/>
          <a:p>
            <a:pPr lvl="1"/>
            <a:r>
              <a:rPr lang="en-US" dirty="0" smtClean="0"/>
              <a:t>&gt; 2 minute pitch</a:t>
            </a:r>
          </a:p>
          <a:p>
            <a:pPr lvl="1"/>
            <a:r>
              <a:rPr lang="en-US" dirty="0" smtClean="0"/>
              <a:t>Title for speculative service</a:t>
            </a:r>
          </a:p>
          <a:p>
            <a:pPr lvl="1"/>
            <a:r>
              <a:rPr lang="en-US" dirty="0" smtClean="0"/>
              <a:t>Hunt statement</a:t>
            </a:r>
          </a:p>
          <a:p>
            <a:pPr lvl="1"/>
            <a:r>
              <a:rPr lang="en-US" dirty="0" smtClean="0"/>
              <a:t>Rationale for selection</a:t>
            </a:r>
          </a:p>
          <a:p>
            <a:pPr lvl="1"/>
            <a:r>
              <a:rPr lang="en-US" dirty="0" smtClean="0"/>
              <a:t>Personal interest in this topic</a:t>
            </a:r>
          </a:p>
          <a:p>
            <a:pPr lvl="1"/>
            <a:endParaRPr lang="en-US" dirty="0" smtClean="0"/>
          </a:p>
          <a:p>
            <a:r>
              <a:rPr lang="en-US" dirty="0" smtClean="0"/>
              <a:t>Based on pitches, student ratings of pitches, and skill sets, instructors will assign teams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isn’t this you?</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590799" y="1981200"/>
            <a:ext cx="6422571" cy="4495800"/>
          </a:xfrm>
          <a:prstGeom prst="rect">
            <a:avLst/>
          </a:prstGeom>
        </p:spPr>
      </p:pic>
      <p:sp>
        <p:nvSpPr>
          <p:cNvPr id="7" name="TextBox 6"/>
          <p:cNvSpPr txBox="1"/>
          <p:nvPr/>
        </p:nvSpPr>
        <p:spPr>
          <a:xfrm>
            <a:off x="2590800" y="6019800"/>
            <a:ext cx="6400800" cy="461665"/>
          </a:xfrm>
          <a:prstGeom prst="rect">
            <a:avLst/>
          </a:prstGeom>
          <a:solidFill>
            <a:schemeClr val="accent1">
              <a:alpha val="76000"/>
            </a:schemeClr>
          </a:solidFill>
        </p:spPr>
        <p:txBody>
          <a:bodyPr wrap="square">
            <a:spAutoFit/>
          </a:bodyPr>
          <a:lstStyle/>
          <a:p>
            <a:pPr>
              <a:defRPr/>
            </a:pPr>
            <a:r>
              <a:rPr lang="en-US" sz="1200" dirty="0">
                <a:solidFill>
                  <a:schemeClr val="bg1"/>
                </a:solidFill>
                <a:effectLst>
                  <a:outerShdw blurRad="12700" dist="12700" dir="2700000" algn="tl" rotWithShape="0">
                    <a:srgbClr val="000000">
                      <a:alpha val="80000"/>
                    </a:srgbClr>
                  </a:outerShdw>
                </a:effectLst>
                <a:latin typeface="Georgia"/>
                <a:cs typeface="Georgia"/>
              </a:rPr>
              <a:t>Image source</a:t>
            </a:r>
            <a:r>
              <a:rPr lang="en-US" sz="1200" dirty="0" smtClean="0">
                <a:solidFill>
                  <a:schemeClr val="bg1"/>
                </a:solidFill>
                <a:effectLst>
                  <a:outerShdw blurRad="12700" dist="12700" dir="2700000" algn="tl" rotWithShape="0">
                    <a:srgbClr val="000000">
                      <a:alpha val="80000"/>
                    </a:srgbClr>
                  </a:outerShdw>
                </a:effectLst>
                <a:latin typeface="Georgia"/>
                <a:cs typeface="Georgia"/>
              </a:rPr>
              <a:t>: http://www.bittenandbound.com/2010/12/15/time-mag-2010-person-of-the-year-mark-zuckerberg-cover-photo/</a:t>
            </a:r>
            <a:endParaRPr lang="en-US" sz="1200" dirty="0">
              <a:solidFill>
                <a:schemeClr val="bg1"/>
              </a:solidFill>
              <a:effectLst>
                <a:outerShdw blurRad="12700" dist="12700" dir="2700000" algn="tl" rotWithShape="0">
                  <a:srgbClr val="000000">
                    <a:alpha val="80000"/>
                  </a:srgbClr>
                </a:outerShdw>
              </a:effectLst>
              <a:latin typeface="Georgia"/>
              <a:cs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class is about invention</a:t>
            </a:r>
            <a:endParaRPr lang="en-US" dirty="0"/>
          </a:p>
        </p:txBody>
      </p:sp>
      <p:sp>
        <p:nvSpPr>
          <p:cNvPr id="3" name="Content Placeholder 2"/>
          <p:cNvSpPr>
            <a:spLocks noGrp="1"/>
          </p:cNvSpPr>
          <p:nvPr>
            <p:ph idx="1"/>
          </p:nvPr>
        </p:nvSpPr>
        <p:spPr>
          <a:xfrm>
            <a:off x="304800" y="1981200"/>
            <a:ext cx="2057400" cy="4114800"/>
          </a:xfrm>
        </p:spPr>
        <p:txBody>
          <a:bodyPr/>
          <a:lstStyle/>
          <a:p>
            <a:r>
              <a:rPr lang="en-US" sz="1600" dirty="0" err="1" smtClean="0"/>
              <a:t>Goan</a:t>
            </a:r>
            <a:r>
              <a:rPr lang="en-US" sz="1600" dirty="0" smtClean="0"/>
              <a:t> trash powered street light</a:t>
            </a:r>
            <a:endParaRPr lang="en-US" sz="1600" dirty="0"/>
          </a:p>
        </p:txBody>
      </p:sp>
      <p:pic>
        <p:nvPicPr>
          <p:cNvPr id="4" name="Picture 3"/>
          <p:cNvPicPr>
            <a:picLocks noChangeAspect="1"/>
          </p:cNvPicPr>
          <p:nvPr/>
        </p:nvPicPr>
        <p:blipFill>
          <a:blip r:embed="rId3"/>
          <a:stretch>
            <a:fillRect/>
          </a:stretch>
        </p:blipFill>
        <p:spPr>
          <a:xfrm>
            <a:off x="2590800" y="1983351"/>
            <a:ext cx="5715000" cy="4493649"/>
          </a:xfrm>
          <a:prstGeom prst="rect">
            <a:avLst/>
          </a:prstGeom>
        </p:spPr>
      </p:pic>
      <p:sp>
        <p:nvSpPr>
          <p:cNvPr id="5" name="TextBox 4"/>
          <p:cNvSpPr txBox="1"/>
          <p:nvPr/>
        </p:nvSpPr>
        <p:spPr>
          <a:xfrm>
            <a:off x="2590800" y="6019800"/>
            <a:ext cx="5715000" cy="461665"/>
          </a:xfrm>
          <a:prstGeom prst="rect">
            <a:avLst/>
          </a:prstGeom>
          <a:solidFill>
            <a:schemeClr val="accent1">
              <a:alpha val="76000"/>
            </a:schemeClr>
          </a:solidFill>
        </p:spPr>
        <p:txBody>
          <a:bodyPr wrap="square">
            <a:spAutoFit/>
          </a:bodyPr>
          <a:lstStyle/>
          <a:p>
            <a:pPr>
              <a:defRPr/>
            </a:pPr>
            <a:r>
              <a:rPr lang="en-US" sz="1200" dirty="0">
                <a:solidFill>
                  <a:schemeClr val="bg1"/>
                </a:solidFill>
                <a:effectLst>
                  <a:outerShdw blurRad="12700" dist="12700" dir="2700000" algn="tl" rotWithShape="0">
                    <a:srgbClr val="000000">
                      <a:alpha val="80000"/>
                    </a:srgbClr>
                  </a:outerShdw>
                </a:effectLst>
                <a:latin typeface="Georgia"/>
                <a:cs typeface="Georgia"/>
              </a:rPr>
              <a:t>Image source</a:t>
            </a:r>
            <a:r>
              <a:rPr lang="en-US" sz="1200" dirty="0" smtClean="0">
                <a:solidFill>
                  <a:schemeClr val="bg1"/>
                </a:solidFill>
                <a:effectLst>
                  <a:outerShdw blurRad="12700" dist="12700" dir="2700000" algn="tl" rotWithShape="0">
                    <a:srgbClr val="000000">
                      <a:alpha val="80000"/>
                    </a:srgbClr>
                  </a:outerShdw>
                </a:effectLst>
                <a:latin typeface="Georgia"/>
                <a:cs typeface="Georgia"/>
              </a:rPr>
              <a:t>: http://hubpages.com/slide/Eco-Friendly-Technology-That-Will-Change-the-World/2635536</a:t>
            </a:r>
            <a:r>
              <a:rPr lang="en-US" sz="1200" dirty="0" smtClean="0">
                <a:solidFill>
                  <a:schemeClr val="bg1"/>
                </a:solidFill>
                <a:effectLst>
                  <a:outerShdw blurRad="12700" dist="12700" dir="2700000" algn="tl" rotWithShape="0">
                    <a:srgbClr val="000000">
                      <a:alpha val="80000"/>
                    </a:srgbClr>
                  </a:outerShdw>
                </a:effectLst>
                <a:latin typeface="Taz"/>
                <a:cs typeface="Taz"/>
              </a:rPr>
              <a:t> </a:t>
            </a:r>
            <a:endParaRPr lang="en-US" sz="1200" dirty="0">
              <a:solidFill>
                <a:schemeClr val="bg1"/>
              </a:solidFill>
              <a:effectLst>
                <a:outerShdw blurRad="12700" dist="12700" dir="2700000" algn="tl" rotWithShape="0">
                  <a:srgbClr val="000000">
                    <a:alpha val="80000"/>
                  </a:srgbClr>
                </a:outerShdw>
              </a:effectLst>
              <a:latin typeface="Taz"/>
              <a:cs typeface="Taz"/>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change the world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90800" y="1962150"/>
            <a:ext cx="6019800" cy="4514850"/>
          </a:xfrm>
          <a:prstGeom prst="rect">
            <a:avLst/>
          </a:prstGeom>
        </p:spPr>
      </p:pic>
      <p:sp>
        <p:nvSpPr>
          <p:cNvPr id="5" name="TextBox 4"/>
          <p:cNvSpPr txBox="1"/>
          <p:nvPr/>
        </p:nvSpPr>
        <p:spPr>
          <a:xfrm>
            <a:off x="2590800" y="6200001"/>
            <a:ext cx="6019800" cy="276999"/>
          </a:xfrm>
          <a:prstGeom prst="rect">
            <a:avLst/>
          </a:prstGeom>
          <a:solidFill>
            <a:schemeClr val="accent1">
              <a:alpha val="76000"/>
            </a:schemeClr>
          </a:solidFill>
        </p:spPr>
        <p:txBody>
          <a:bodyPr wrap="square">
            <a:spAutoFit/>
          </a:bodyPr>
          <a:lstStyle/>
          <a:p>
            <a:pPr>
              <a:defRPr/>
            </a:pPr>
            <a:r>
              <a:rPr lang="en-US" sz="1200" dirty="0">
                <a:solidFill>
                  <a:schemeClr val="bg1"/>
                </a:solidFill>
                <a:effectLst>
                  <a:outerShdw blurRad="12700" dist="12700" dir="2700000" algn="tl" rotWithShape="0">
                    <a:srgbClr val="000000">
                      <a:alpha val="80000"/>
                    </a:srgbClr>
                  </a:outerShdw>
                </a:effectLst>
                <a:latin typeface="Georgia"/>
                <a:cs typeface="Georgia"/>
              </a:rPr>
              <a:t>Image source</a:t>
            </a:r>
            <a:r>
              <a:rPr lang="en-US" sz="1200" dirty="0" smtClean="0">
                <a:solidFill>
                  <a:schemeClr val="bg1"/>
                </a:solidFill>
                <a:effectLst>
                  <a:outerShdw blurRad="12700" dist="12700" dir="2700000" algn="tl" rotWithShape="0">
                    <a:srgbClr val="000000">
                      <a:alpha val="80000"/>
                    </a:srgbClr>
                  </a:outerShdw>
                </a:effectLst>
                <a:latin typeface="Georgia"/>
                <a:cs typeface="Georgia"/>
              </a:rPr>
              <a:t>: http://www.flickr.com/photos/sara/215916577/ </a:t>
            </a:r>
            <a:endParaRPr lang="en-US" sz="1200" dirty="0">
              <a:solidFill>
                <a:schemeClr val="bg1"/>
              </a:solidFill>
              <a:effectLst>
                <a:outerShdw blurRad="12700" dist="12700" dir="2700000" algn="tl" rotWithShape="0">
                  <a:srgbClr val="000000">
                    <a:alpha val="80000"/>
                  </a:srgbClr>
                </a:outerShdw>
              </a:effectLst>
              <a:latin typeface="Georgia"/>
              <a:cs typeface="Georgi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Class overview (john)</a:t>
            </a:r>
          </a:p>
          <a:p>
            <a:r>
              <a:rPr lang="en-US" dirty="0" smtClean="0"/>
              <a:t>Jim’s 5 target areas for </a:t>
            </a:r>
            <a:r>
              <a:rPr lang="en-US" smtClean="0"/>
              <a:t>mobile (</a:t>
            </a:r>
            <a:r>
              <a:rPr lang="en-US" dirty="0" err="1" smtClean="0"/>
              <a:t>J</a:t>
            </a:r>
            <a:r>
              <a:rPr lang="en-US" smtClean="0"/>
              <a:t>im</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38400"/>
            <a:ext cx="8229600" cy="1600200"/>
          </a:xfrm>
        </p:spPr>
        <p:txBody>
          <a:bodyPr/>
          <a:lstStyle/>
          <a:p>
            <a:r>
              <a:rPr lang="en-US" dirty="0" smtClean="0"/>
              <a:t>class overview</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smtClean="0"/>
              <a:t>Travel Companion</a:t>
            </a:r>
            <a:r>
              <a:rPr lang="en-US" dirty="0" smtClean="0"/>
              <a:t/>
            </a:r>
            <a:br>
              <a:rPr lang="en-US" dirty="0" smtClean="0"/>
            </a:br>
            <a:endParaRPr lang="en-US" dirty="0"/>
          </a:p>
        </p:txBody>
      </p:sp>
      <p:pic>
        <p:nvPicPr>
          <p:cNvPr id="6" name="Picture 5" descr="489015506_80861504e3_o.jpg"/>
          <p:cNvPicPr>
            <a:picLocks noChangeAspect="1"/>
          </p:cNvPicPr>
          <p:nvPr/>
        </p:nvPicPr>
        <p:blipFill>
          <a:blip r:embed="rId3"/>
          <a:stretch>
            <a:fillRect/>
          </a:stretch>
        </p:blipFill>
        <p:spPr>
          <a:xfrm>
            <a:off x="1447800" y="1828800"/>
            <a:ext cx="6248400" cy="4686300"/>
          </a:xfrm>
          <a:prstGeom prst="rect">
            <a:avLst/>
          </a:prstGeom>
        </p:spPr>
      </p:pic>
      <p:pic>
        <p:nvPicPr>
          <p:cNvPr id="4" name="Picture 3" descr="489015506_80861504e3_o.jpg"/>
          <p:cNvPicPr>
            <a:picLocks noChangeAspect="1"/>
          </p:cNvPicPr>
          <p:nvPr/>
        </p:nvPicPr>
        <p:blipFill>
          <a:blip r:embed="rId3"/>
          <a:stretch>
            <a:fillRect/>
          </a:stretch>
        </p:blipFill>
        <p:spPr>
          <a:xfrm>
            <a:off x="1447800" y="1676400"/>
            <a:ext cx="6248400" cy="4686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smtClean="0"/>
              <a:t>Attention Mediator</a:t>
            </a:r>
            <a:r>
              <a:rPr lang="en-US" dirty="0" smtClean="0"/>
              <a:t/>
            </a:r>
            <a:br>
              <a:rPr lang="en-US" dirty="0" smtClean="0"/>
            </a:br>
            <a:endParaRPr lang="en-US" dirty="0"/>
          </a:p>
        </p:txBody>
      </p:sp>
      <p:pic>
        <p:nvPicPr>
          <p:cNvPr id="4" name="Picture 3" descr="images-3.jpg"/>
          <p:cNvPicPr>
            <a:picLocks noChangeAspect="1"/>
          </p:cNvPicPr>
          <p:nvPr/>
        </p:nvPicPr>
        <p:blipFill>
          <a:blip r:embed="rId3"/>
          <a:stretch>
            <a:fillRect/>
          </a:stretch>
        </p:blipFill>
        <p:spPr>
          <a:xfrm>
            <a:off x="838200" y="1676400"/>
            <a:ext cx="7239000" cy="47563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FFFFFF"/>
      </a:dk2>
      <a:lt2>
        <a:srgbClr val="000000"/>
      </a:lt2>
      <a:accent1>
        <a:srgbClr val="4F514C"/>
      </a:accent1>
      <a:accent2>
        <a:srgbClr val="BF4C00"/>
      </a:accent2>
      <a:accent3>
        <a:srgbClr val="FFFFFF"/>
      </a:accent3>
      <a:accent4>
        <a:srgbClr val="000000"/>
      </a:accent4>
      <a:accent5>
        <a:srgbClr val="B2B3B2"/>
      </a:accent5>
      <a:accent6>
        <a:srgbClr val="AD4400"/>
      </a:accent6>
      <a:hlink>
        <a:srgbClr val="260599"/>
      </a:hlink>
      <a:folHlink>
        <a:srgbClr val="6A8E00"/>
      </a:folHlink>
    </a:clrScheme>
    <a:fontScheme name="Blank Presentation">
      <a:majorFont>
        <a:latin typeface="Taz Light"/>
        <a:ea typeface=""/>
        <a:cs typeface=""/>
      </a:majorFont>
      <a:minorFont>
        <a:latin typeface="Taz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46251</TotalTime>
  <Words>1676</Words>
  <Application>Microsoft Macintosh PowerPoint</Application>
  <PresentationFormat>On-screen Show (4:3)</PresentationFormat>
  <Paragraphs>125</Paragraphs>
  <Slides>25</Slides>
  <Notes>8</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Blank Presentation</vt:lpstr>
      <vt:lpstr>05.899/499 Designing Mobile  Services</vt:lpstr>
      <vt:lpstr>Changes in the world</vt:lpstr>
      <vt:lpstr>Why isn’t this you?</vt:lpstr>
      <vt:lpstr>This class is about invention</vt:lpstr>
      <vt:lpstr>You can change the world</vt:lpstr>
      <vt:lpstr>Overview</vt:lpstr>
      <vt:lpstr>class overview</vt:lpstr>
      <vt:lpstr>The Travel Companion </vt:lpstr>
      <vt:lpstr>The Attention Mediator </vt:lpstr>
      <vt:lpstr> The Virtual Roommate   </vt:lpstr>
      <vt:lpstr>The Possession Finder </vt:lpstr>
      <vt:lpstr>The Emergency Manager </vt:lpstr>
      <vt:lpstr>Course objectives</vt:lpstr>
      <vt:lpstr>How - 1</vt:lpstr>
      <vt:lpstr>How-2</vt:lpstr>
      <vt:lpstr>How-3</vt:lpstr>
      <vt:lpstr>How-4</vt:lpstr>
      <vt:lpstr>Course structure</vt:lpstr>
      <vt:lpstr>5 Phases</vt:lpstr>
      <vt:lpstr>Grading/Deliverables</vt:lpstr>
      <vt:lpstr>Class participation</vt:lpstr>
      <vt:lpstr>Team grading</vt:lpstr>
      <vt:lpstr>Reading groups (899)</vt:lpstr>
      <vt:lpstr>Hunt statement</vt:lpstr>
      <vt:lpstr>Assignment 1 Hunt statement Pitch</vt:lpstr>
    </vt:vector>
  </TitlesOfParts>
  <Company>Ө耀Ӥ훼ٔᶼ뿿큀Ӻ鴰]翘Ө훼뿿퀰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SCS</dc:creator>
  <cp:keywords/>
  <cp:lastModifiedBy>Jim</cp:lastModifiedBy>
  <cp:revision>125</cp:revision>
  <dcterms:created xsi:type="dcterms:W3CDTF">2011-01-10T02:57:39Z</dcterms:created>
  <dcterms:modified xsi:type="dcterms:W3CDTF">2011-01-10T03:13:25Z</dcterms:modified>
</cp:coreProperties>
</file>