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2"/>
  </p:notesMasterIdLst>
  <p:sldIdLst>
    <p:sldId id="256" r:id="rId2"/>
    <p:sldId id="272" r:id="rId3"/>
    <p:sldId id="257" r:id="rId4"/>
    <p:sldId id="265" r:id="rId5"/>
    <p:sldId id="266" r:id="rId6"/>
    <p:sldId id="267" r:id="rId7"/>
    <p:sldId id="268" r:id="rId8"/>
    <p:sldId id="269" r:id="rId9"/>
    <p:sldId id="271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snapVertSplitter="1" vertBarState="minimized">
    <p:restoredLeft sz="15620"/>
    <p:restoredTop sz="94660"/>
  </p:normalViewPr>
  <p:slideViewPr>
    <p:cSldViewPr snapToObjects="1">
      <p:cViewPr varScale="1">
        <p:scale>
          <a:sx n="159" d="100"/>
          <a:sy n="159" d="100"/>
        </p:scale>
        <p:origin x="-19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FCE6DB-43C0-D84B-9FD7-4CB2047AB19E}" type="datetimeFigureOut">
              <a:rPr lang="en-US" smtClean="0"/>
              <a:pPr/>
              <a:t>3/21/11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E133B-2C95-634F-BAD2-9FE9F85C07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E133B-2C95-634F-BAD2-9FE9F85C070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BB80A-53F9-6947-842F-D1898EFA97E2}" type="datetimeFigureOut">
              <a:rPr lang="en-US" smtClean="0"/>
              <a:pPr/>
              <a:t>3/21/11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23650-52E9-4F46-9FCB-D2A3555CE8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br>
              <a:rPr lang="en-US" dirty="0" smtClean="0"/>
            </a:br>
            <a:r>
              <a:rPr lang="en-US" dirty="0" smtClean="0"/>
              <a:t>and Wire Frames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6"/>
          <p:cNvGrpSpPr/>
          <p:nvPr/>
        </p:nvGrpSpPr>
        <p:grpSpPr>
          <a:xfrm>
            <a:off x="1144521" y="1389965"/>
            <a:ext cx="2380491" cy="369332"/>
            <a:chOff x="5562599" y="2209800"/>
            <a:chExt cx="1451519" cy="369332"/>
          </a:xfrm>
        </p:grpSpPr>
        <p:sp>
          <p:nvSpPr>
            <p:cNvPr id="78" name="TextBox 5"/>
            <p:cNvSpPr txBox="1"/>
            <p:nvPr/>
          </p:nvSpPr>
          <p:spPr>
            <a:xfrm>
              <a:off x="5562599" y="2209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Email:</a:t>
              </a:r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043327" y="2209800"/>
              <a:ext cx="970791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" name="Group 57"/>
          <p:cNvGrpSpPr/>
          <p:nvPr/>
        </p:nvGrpSpPr>
        <p:grpSpPr>
          <a:xfrm>
            <a:off x="1191308" y="641866"/>
            <a:ext cx="2189985" cy="369332"/>
            <a:chOff x="5562600" y="2209800"/>
            <a:chExt cx="1905000" cy="369332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7781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Name: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58"/>
          <p:cNvGrpSpPr/>
          <p:nvPr/>
        </p:nvGrpSpPr>
        <p:grpSpPr>
          <a:xfrm>
            <a:off x="1015789" y="2516831"/>
            <a:ext cx="2318716" cy="369332"/>
            <a:chOff x="3832303" y="2971800"/>
            <a:chExt cx="1172736" cy="369332"/>
          </a:xfrm>
        </p:grpSpPr>
        <p:sp>
          <p:nvSpPr>
            <p:cNvPr id="74" name="TextBox 15"/>
            <p:cNvSpPr txBox="1"/>
            <p:nvPr/>
          </p:nvSpPr>
          <p:spPr>
            <a:xfrm>
              <a:off x="3832303" y="2971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Birthday:*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59"/>
          <p:cNvGrpSpPr/>
          <p:nvPr/>
        </p:nvGrpSpPr>
        <p:grpSpPr>
          <a:xfrm>
            <a:off x="1086607" y="1953398"/>
            <a:ext cx="2438405" cy="369332"/>
            <a:chOff x="5715000" y="2895600"/>
            <a:chExt cx="2286000" cy="369332"/>
          </a:xfrm>
        </p:grpSpPr>
        <p:sp>
          <p:nvSpPr>
            <p:cNvPr id="72" name="TextBox 17"/>
            <p:cNvSpPr txBox="1"/>
            <p:nvPr/>
          </p:nvSpPr>
          <p:spPr>
            <a:xfrm>
              <a:off x="5715000" y="2895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Cell Phone: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39711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9" name="TextBox 30"/>
          <p:cNvSpPr txBox="1"/>
          <p:nvPr/>
        </p:nvSpPr>
        <p:spPr>
          <a:xfrm>
            <a:off x="3823463" y="228600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Profile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3886200" y="1389965"/>
            <a:ext cx="38100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886200" y="1953398"/>
            <a:ext cx="38100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dirty="0" smtClean="0">
                <a:solidFill>
                  <a:schemeClr val="tx1"/>
                </a:solidFill>
              </a:rPr>
              <a:t>(X)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4267200" y="1491733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 smtClean="0"/>
              <a:t>Use for real-time</a:t>
            </a:r>
          </a:p>
          <a:p>
            <a:r>
              <a:rPr lang="en-US" sz="1200" dirty="0" smtClean="0"/>
              <a:t>communication</a:t>
            </a:r>
            <a:endParaRPr lang="en-US" sz="1200" dirty="0"/>
          </a:p>
        </p:txBody>
      </p:sp>
      <p:sp>
        <p:nvSpPr>
          <p:cNvPr id="29" name="Rectangle 28"/>
          <p:cNvSpPr/>
          <p:nvPr/>
        </p:nvSpPr>
        <p:spPr>
          <a:xfrm>
            <a:off x="1295400" y="3604735"/>
            <a:ext cx="3505200" cy="2438400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392174" y="3191469"/>
            <a:ext cx="179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drive*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801868" y="3288267"/>
            <a:ext cx="26594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1392173" y="3713201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took less than </a:t>
            </a:r>
            <a:endParaRPr lang="en-US" dirty="0"/>
          </a:p>
        </p:txBody>
      </p:sp>
      <p:sp>
        <p:nvSpPr>
          <p:cNvPr id="35" name="TextBox 15"/>
          <p:cNvSpPr txBox="1"/>
          <p:nvPr/>
        </p:nvSpPr>
        <p:spPr>
          <a:xfrm>
            <a:off x="3975861" y="2516831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Gender*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182868" y="3713201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830702" y="4018537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minutes.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1392174" y="4402810"/>
            <a:ext cx="272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charge the rider $</a:t>
            </a:r>
            <a:endParaRPr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963155" y="4402810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392174" y="4772142"/>
            <a:ext cx="74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plus $</a:t>
            </a:r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133600" y="4835603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(0.00)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48000" y="4747735"/>
            <a:ext cx="108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 mile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4947163" y="3604735"/>
            <a:ext cx="3505200" cy="2394466"/>
          </a:xfrm>
          <a:prstGeom prst="rect">
            <a:avLst/>
          </a:prstGeom>
          <a:solidFill>
            <a:srgbClr val="000000">
              <a:alpha val="15000"/>
            </a:srgb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5062228" y="3235403"/>
            <a:ext cx="1790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ride*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6471922" y="3332201"/>
            <a:ext cx="265940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5062227" y="3757135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it took less than 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6852922" y="3757135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500756" y="4062471"/>
            <a:ext cx="1942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extra minutes.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910583" y="4387869"/>
            <a:ext cx="27226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would pay the driver $</a:t>
            </a:r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7315200" y="4366735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(1.00)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062228" y="4816076"/>
            <a:ext cx="7414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plus $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5803654" y="4879537"/>
            <a:ext cx="780287" cy="369332"/>
          </a:xfrm>
          <a:prstGeom prst="rect">
            <a:avLst/>
          </a:prstGeom>
          <a:solidFill>
            <a:srgbClr val="FFFFFF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>
                <a:solidFill>
                  <a:srgbClr val="000000"/>
                </a:solidFill>
              </a:rPr>
              <a:t>(0.00)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629400" y="4791669"/>
            <a:ext cx="1084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per mile</a:t>
            </a:r>
            <a:endParaRPr lang="en-US" dirty="0"/>
          </a:p>
        </p:txBody>
      </p:sp>
      <p:sp>
        <p:nvSpPr>
          <p:cNvPr id="58" name="TextBox 26"/>
          <p:cNvSpPr txBox="1"/>
          <p:nvPr/>
        </p:nvSpPr>
        <p:spPr>
          <a:xfrm>
            <a:off x="5199888" y="2670424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Female</a:t>
            </a:r>
            <a:endParaRPr lang="en-US" dirty="0"/>
          </a:p>
        </p:txBody>
      </p:sp>
      <p:sp>
        <p:nvSpPr>
          <p:cNvPr id="59" name="Oval 58"/>
          <p:cNvSpPr/>
          <p:nvPr/>
        </p:nvSpPr>
        <p:spPr>
          <a:xfrm>
            <a:off x="4901709" y="2768415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26"/>
          <p:cNvSpPr txBox="1"/>
          <p:nvPr/>
        </p:nvSpPr>
        <p:spPr>
          <a:xfrm>
            <a:off x="5188440" y="2332165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Male</a:t>
            </a:r>
            <a:endParaRPr lang="en-US" dirty="0"/>
          </a:p>
        </p:txBody>
      </p:sp>
      <p:sp>
        <p:nvSpPr>
          <p:cNvPr id="61" name="Oval 60"/>
          <p:cNvSpPr/>
          <p:nvPr/>
        </p:nvSpPr>
        <p:spPr>
          <a:xfrm>
            <a:off x="4890261" y="2430156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15"/>
          <p:cNvSpPr txBox="1"/>
          <p:nvPr/>
        </p:nvSpPr>
        <p:spPr>
          <a:xfrm>
            <a:off x="1601721" y="5433535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Prefer </a:t>
            </a:r>
            <a:endParaRPr lang="en-US" dirty="0"/>
          </a:p>
        </p:txBody>
      </p:sp>
      <p:sp>
        <p:nvSpPr>
          <p:cNvPr id="70" name="TextBox 26"/>
          <p:cNvSpPr txBox="1"/>
          <p:nvPr/>
        </p:nvSpPr>
        <p:spPr>
          <a:xfrm>
            <a:off x="2825748" y="5587128"/>
            <a:ext cx="1822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Female Riders</a:t>
            </a:r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2527569" y="5685119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TextBox 26"/>
          <p:cNvSpPr txBox="1"/>
          <p:nvPr/>
        </p:nvSpPr>
        <p:spPr>
          <a:xfrm>
            <a:off x="2814300" y="5248869"/>
            <a:ext cx="154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Male Riders</a:t>
            </a:r>
            <a:endParaRPr lang="en-US" dirty="0"/>
          </a:p>
        </p:txBody>
      </p:sp>
      <p:sp>
        <p:nvSpPr>
          <p:cNvPr id="81" name="Oval 80"/>
          <p:cNvSpPr/>
          <p:nvPr/>
        </p:nvSpPr>
        <p:spPr>
          <a:xfrm>
            <a:off x="2516121" y="5346860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TextBox 15"/>
          <p:cNvSpPr txBox="1"/>
          <p:nvPr/>
        </p:nvSpPr>
        <p:spPr>
          <a:xfrm>
            <a:off x="5212342" y="5432342"/>
            <a:ext cx="1371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Prefer </a:t>
            </a:r>
            <a:endParaRPr lang="en-US" dirty="0"/>
          </a:p>
        </p:txBody>
      </p:sp>
      <p:sp>
        <p:nvSpPr>
          <p:cNvPr id="83" name="TextBox 26"/>
          <p:cNvSpPr txBox="1"/>
          <p:nvPr/>
        </p:nvSpPr>
        <p:spPr>
          <a:xfrm>
            <a:off x="6436368" y="5585935"/>
            <a:ext cx="20159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Female Drivers</a:t>
            </a:r>
            <a:endParaRPr lang="en-US" dirty="0"/>
          </a:p>
        </p:txBody>
      </p:sp>
      <p:sp>
        <p:nvSpPr>
          <p:cNvPr id="84" name="Oval 83"/>
          <p:cNvSpPr/>
          <p:nvPr/>
        </p:nvSpPr>
        <p:spPr>
          <a:xfrm>
            <a:off x="6138190" y="5683926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26"/>
          <p:cNvSpPr txBox="1"/>
          <p:nvPr/>
        </p:nvSpPr>
        <p:spPr>
          <a:xfrm>
            <a:off x="6424921" y="5247676"/>
            <a:ext cx="154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Male Drivers</a:t>
            </a:r>
            <a:endParaRPr lang="en-US" dirty="0"/>
          </a:p>
        </p:txBody>
      </p:sp>
      <p:sp>
        <p:nvSpPr>
          <p:cNvPr id="86" name="Oval 85"/>
          <p:cNvSpPr/>
          <p:nvPr/>
        </p:nvSpPr>
        <p:spPr>
          <a:xfrm>
            <a:off x="6126742" y="5345667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ounded Rectangle 86"/>
          <p:cNvSpPr/>
          <p:nvPr/>
        </p:nvSpPr>
        <p:spPr>
          <a:xfrm>
            <a:off x="685800" y="0"/>
            <a:ext cx="8305800" cy="6858000"/>
          </a:xfrm>
          <a:prstGeom prst="roundRect">
            <a:avLst/>
          </a:prstGeom>
          <a:noFill/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ounded Rectangle 87"/>
          <p:cNvSpPr/>
          <p:nvPr/>
        </p:nvSpPr>
        <p:spPr>
          <a:xfrm>
            <a:off x="3182868" y="6248400"/>
            <a:ext cx="3242053" cy="381000"/>
          </a:xfrm>
          <a:prstGeom prst="roundRect">
            <a:avLst/>
          </a:prstGeom>
          <a:solidFill>
            <a:srgbClr val="000000">
              <a:alpha val="15000"/>
            </a:srgb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Submit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94" name="Group 57"/>
          <p:cNvGrpSpPr/>
          <p:nvPr/>
        </p:nvGrpSpPr>
        <p:grpSpPr>
          <a:xfrm>
            <a:off x="4114800" y="609600"/>
            <a:ext cx="3200400" cy="646331"/>
            <a:chOff x="5562600" y="2209800"/>
            <a:chExt cx="1905000" cy="646331"/>
          </a:xfrm>
        </p:grpSpPr>
        <p:sp>
          <p:nvSpPr>
            <p:cNvPr id="95" name="TextBox 9"/>
            <p:cNvSpPr txBox="1"/>
            <p:nvPr/>
          </p:nvSpPr>
          <p:spPr>
            <a:xfrm>
              <a:off x="5562600" y="2209800"/>
              <a:ext cx="9547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Password:</a:t>
              </a:r>
              <a:endParaRPr lang="en-US" dirty="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97" name="Rounded Rectangle 96"/>
          <p:cNvSpPr/>
          <p:nvPr/>
        </p:nvSpPr>
        <p:spPr>
          <a:xfrm>
            <a:off x="5803654" y="1630233"/>
            <a:ext cx="2648709" cy="3810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Set Billing Information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516981" y="1715293"/>
            <a:ext cx="4110038" cy="3203575"/>
            <a:chOff x="1600200" y="3428999"/>
            <a:chExt cx="4110038" cy="3203575"/>
          </a:xfrm>
        </p:grpSpPr>
        <p:sp>
          <p:nvSpPr>
            <p:cNvPr id="5" name="Text Box 4"/>
            <p:cNvSpPr txBox="1">
              <a:spLocks noChangeArrowheads="1"/>
            </p:cNvSpPr>
            <p:nvPr/>
          </p:nvSpPr>
          <p:spPr bwMode="auto">
            <a:xfrm>
              <a:off x="4572000" y="3433763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Riders</a:t>
              </a:r>
            </a:p>
          </p:txBody>
        </p:sp>
        <p:sp>
          <p:nvSpPr>
            <p:cNvPr id="6" name="AutoShape 5"/>
            <p:cNvSpPr>
              <a:spLocks noChangeArrowheads="1"/>
            </p:cNvSpPr>
            <p:nvPr/>
          </p:nvSpPr>
          <p:spPr bwMode="auto">
            <a:xfrm>
              <a:off x="1828800" y="3890963"/>
              <a:ext cx="3638550" cy="447675"/>
            </a:xfrm>
            <a:prstGeom prst="roundRect">
              <a:avLst>
                <a:gd name="adj" fmla="val 16667"/>
              </a:avLst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7" name="Text Box 6"/>
            <p:cNvSpPr txBox="1">
              <a:spLocks noChangeArrowheads="1"/>
            </p:cNvSpPr>
            <p:nvPr/>
          </p:nvSpPr>
          <p:spPr bwMode="auto">
            <a:xfrm>
              <a:off x="1828800" y="4576763"/>
              <a:ext cx="681038" cy="6794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Taxis &amp; Vans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828800" y="5491163"/>
              <a:ext cx="681038" cy="9080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Trains &amp; Buses</a:t>
              </a:r>
            </a:p>
          </p:txBody>
        </p: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971800" y="4805363"/>
              <a:ext cx="1600200" cy="113665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Information System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implemented in the cloud</a:t>
              </a:r>
            </a:p>
          </p:txBody>
        </p:sp>
        <p:sp>
          <p:nvSpPr>
            <p:cNvPr id="11" name="Text Box 10"/>
            <p:cNvSpPr txBox="1">
              <a:spLocks noChangeArrowheads="1"/>
            </p:cNvSpPr>
            <p:nvPr/>
          </p:nvSpPr>
          <p:spPr bwMode="auto">
            <a:xfrm>
              <a:off x="1828800" y="3433763"/>
              <a:ext cx="6858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Drivers</a:t>
              </a: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4800600" y="5260975"/>
              <a:ext cx="909638" cy="452438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/>
                  <a:ea typeface="Times New Roman" pitchFamily="-109" charset="0"/>
                  <a:cs typeface="Arial"/>
                </a:rPr>
                <a:t>Operators</a:t>
              </a:r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 flipH="1">
              <a:off x="2743200" y="5032375"/>
              <a:ext cx="2286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4114800" y="4348163"/>
              <a:ext cx="457200" cy="4572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>
              <a:outerShdw blurRad="38100" dist="25400" dir="5400000" algn="ctr" rotWithShape="0">
                <a:srgbClr val="000000">
                  <a:alpha val="35001"/>
                </a:srgbClr>
              </a:outerShdw>
            </a:effectLst>
          </p:spPr>
          <p:txBody>
            <a:bodyPr vert="horz" wrap="square" lIns="91440" tIns="91440" rIns="91440" bIns="9144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atin typeface="Arial"/>
                <a:cs typeface="Arial"/>
              </a:endParaRPr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3309938" y="3962400"/>
              <a:ext cx="80486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200" dirty="0" smtClean="0">
                  <a:latin typeface="Arial"/>
                  <a:cs typeface="Arial"/>
                </a:rPr>
                <a:t>Civilians</a:t>
              </a:r>
              <a:endParaRPr lang="en-US" sz="1200" dirty="0">
                <a:latin typeface="Arial"/>
                <a:cs typeface="Arial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4572000" y="5491163"/>
              <a:ext cx="228600" cy="1588"/>
            </a:xfrm>
            <a:prstGeom prst="straightConnector1">
              <a:avLst/>
            </a:prstGeom>
            <a:ln w="12700" cap="flat" cmpd="sng" algn="ctr">
              <a:solidFill>
                <a:schemeClr val="tx1"/>
              </a:solidFill>
              <a:prstDash val="solid"/>
              <a:round/>
              <a:headEnd type="arrow" w="med" len="sm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ounded Rectangle 17"/>
            <p:cNvSpPr/>
            <p:nvPr/>
          </p:nvSpPr>
          <p:spPr>
            <a:xfrm>
              <a:off x="1600200" y="3428999"/>
              <a:ext cx="1143000" cy="3203575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324350" y="3433764"/>
              <a:ext cx="1143000" cy="914400"/>
            </a:xfrm>
            <a:prstGeom prst="roundRect">
              <a:avLst/>
            </a:prstGeom>
            <a:noFill/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val 38"/>
          <p:cNvSpPr/>
          <p:nvPr/>
        </p:nvSpPr>
        <p:spPr>
          <a:xfrm>
            <a:off x="152400" y="1667708"/>
            <a:ext cx="1828800" cy="91440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Rider/Driver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75"/>
            <a:ext cx="8229600" cy="1143000"/>
          </a:xfrm>
        </p:spPr>
        <p:txBody>
          <a:bodyPr/>
          <a:lstStyle/>
          <a:p>
            <a:r>
              <a:rPr lang="en-US" dirty="0" smtClean="0"/>
              <a:t>Major Modules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7696200" y="85944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Cloud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5867407" y="3078164"/>
            <a:ext cx="800102" cy="4571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Google Maps</a:t>
            </a:r>
            <a:endParaRPr lang="en-US" sz="1400" i="1" dirty="0"/>
          </a:p>
        </p:txBody>
      </p:sp>
      <p:sp>
        <p:nvSpPr>
          <p:cNvPr id="60" name="Magnetic Disk 59"/>
          <p:cNvSpPr/>
          <p:nvPr/>
        </p:nvSpPr>
        <p:spPr>
          <a:xfrm>
            <a:off x="4114800" y="1267402"/>
            <a:ext cx="1219201" cy="1143000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Personal 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1" name="Magnetic Disk 60"/>
          <p:cNvSpPr/>
          <p:nvPr/>
        </p:nvSpPr>
        <p:spPr>
          <a:xfrm>
            <a:off x="6934200" y="1417638"/>
            <a:ext cx="1219201" cy="882361"/>
          </a:xfrm>
          <a:prstGeom prst="flowChartMagneticDisk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Routing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Data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4876800" y="1044109"/>
            <a:ext cx="4114800" cy="3075998"/>
          </a:xfrm>
          <a:prstGeom prst="ellipse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endCxn id="61" idx="2"/>
          </p:cNvCxnSpPr>
          <p:nvPr/>
        </p:nvCxnSpPr>
        <p:spPr>
          <a:xfrm flipV="1">
            <a:off x="5334001" y="1858819"/>
            <a:ext cx="1600199" cy="2887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59" idx="1"/>
          </p:cNvCxnSpPr>
          <p:nvPr/>
        </p:nvCxnSpPr>
        <p:spPr>
          <a:xfrm>
            <a:off x="3962403" y="3078164"/>
            <a:ext cx="1905004" cy="2286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2133603" y="1281401"/>
            <a:ext cx="1828800" cy="2009198"/>
            <a:chOff x="2438400" y="1267402"/>
            <a:chExt cx="1828800" cy="2009198"/>
          </a:xfrm>
        </p:grpSpPr>
        <p:sp>
          <p:nvSpPr>
            <p:cNvPr id="53" name="Rectangle 52"/>
            <p:cNvSpPr/>
            <p:nvPr/>
          </p:nvSpPr>
          <p:spPr>
            <a:xfrm>
              <a:off x="2590801" y="1417638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Phone Interfaces</a:t>
              </a:r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590801" y="2286000"/>
              <a:ext cx="1371602" cy="715962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r>
                <a:rPr lang="en-US" dirty="0" smtClean="0"/>
                <a:t>Browser Interface</a:t>
              </a:r>
              <a:endParaRPr lang="en-US" dirty="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2438400" y="1267402"/>
              <a:ext cx="1828800" cy="200919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533400" y="4180344"/>
            <a:ext cx="8458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buFont typeface="Arial"/>
              <a:buChar char="•"/>
            </a:pPr>
            <a:r>
              <a:rPr lang="en-US" sz="1400" dirty="0" smtClean="0"/>
              <a:t>Drivers and Riders use a common interface that can run on either a phone (</a:t>
            </a:r>
            <a:r>
              <a:rPr lang="en-US" sz="1400" dirty="0" err="1" smtClean="0"/>
              <a:t>iPhone</a:t>
            </a:r>
            <a:r>
              <a:rPr lang="en-US" sz="1400" dirty="0" smtClean="0"/>
              <a:t>, Android, SMS) or a browser (</a:t>
            </a:r>
            <a:r>
              <a:rPr lang="en-US" sz="1400" dirty="0" err="1" smtClean="0"/>
              <a:t>Firefox</a:t>
            </a:r>
            <a:r>
              <a:rPr lang="en-US" sz="1400" dirty="0" smtClean="0"/>
              <a:t>, Explorer, Chrome). We can start with just a browser, usable on smart phones.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Requests for service and profile modification are recorded in the personal data base which is kept synchronized between the interface device and the cloud.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Matches are performed in the Routing Data module which uses Google Maps for basic services but maintains a large graph of all trips planned or requested.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Google Maps is also used to create presentations for the interfaces.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Italics designates outsourced modules.</a:t>
            </a:r>
          </a:p>
          <a:p>
            <a:pPr marL="114300" indent="-114300">
              <a:buFont typeface="Arial"/>
              <a:buChar char="•"/>
            </a:pPr>
            <a:r>
              <a:rPr lang="en-US" sz="1400" dirty="0" smtClean="0"/>
              <a:t>Not all connections are shown. </a:t>
            </a:r>
            <a:endParaRPr lang="en-US" sz="1400" dirty="0"/>
          </a:p>
        </p:txBody>
      </p:sp>
      <p:sp>
        <p:nvSpPr>
          <p:cNvPr id="17" name="Rectangle 16"/>
          <p:cNvSpPr/>
          <p:nvPr/>
        </p:nvSpPr>
        <p:spPr>
          <a:xfrm>
            <a:off x="7734301" y="2468274"/>
            <a:ext cx="838199" cy="50352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dirty="0" smtClean="0"/>
              <a:t>Billing System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1981200" y="1993902"/>
            <a:ext cx="15240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962403" y="2410402"/>
            <a:ext cx="457197" cy="17170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667509" y="2971801"/>
            <a:ext cx="762000" cy="510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SMS Service</a:t>
            </a:r>
            <a:endParaRPr lang="en-US" sz="1400" i="1" dirty="0"/>
          </a:p>
        </p:txBody>
      </p:sp>
      <p:sp>
        <p:nvSpPr>
          <p:cNvPr id="33" name="Rectangle 32"/>
          <p:cNvSpPr/>
          <p:nvPr/>
        </p:nvSpPr>
        <p:spPr>
          <a:xfrm>
            <a:off x="6667509" y="3482182"/>
            <a:ext cx="762000" cy="43628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Mail Service</a:t>
            </a:r>
            <a:endParaRPr lang="en-US" sz="1400" i="1" dirty="0"/>
          </a:p>
        </p:txBody>
      </p:sp>
      <p:sp>
        <p:nvSpPr>
          <p:cNvPr id="38" name="Rectangle 37"/>
          <p:cNvSpPr/>
          <p:nvPr/>
        </p:nvSpPr>
        <p:spPr>
          <a:xfrm>
            <a:off x="5600702" y="2202655"/>
            <a:ext cx="1066800" cy="71596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dirty="0" smtClean="0"/>
              <a:t>Trip Manager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rot="10800000">
            <a:off x="3657606" y="2147606"/>
            <a:ext cx="1943096" cy="43450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6667502" y="2461420"/>
            <a:ext cx="952498" cy="5103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1400" i="1" dirty="0" smtClean="0"/>
              <a:t>Traffic Monitor</a:t>
            </a:r>
            <a:endParaRPr lang="en-US" sz="1400" i="1" dirty="0"/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6667502" y="2202655"/>
            <a:ext cx="266698" cy="2077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BoE Data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Each user requires a negligible amount of data, easily held on a smart phone: contact information, current co-ordinates, social network, preferences, current plans, past trips</a:t>
            </a:r>
          </a:p>
          <a:p>
            <a:r>
              <a:rPr lang="en-US" dirty="0" smtClean="0"/>
              <a:t>The Routing Data base might be big.</a:t>
            </a:r>
          </a:p>
          <a:p>
            <a:pPr lvl="1"/>
            <a:r>
              <a:rPr lang="en-US" dirty="0" smtClean="0"/>
              <a:t>For every existing street segment or planned traverse of a street segment, 10</a:t>
            </a:r>
            <a:r>
              <a:rPr lang="en-US" baseline="30000" dirty="0" smtClean="0"/>
              <a:t>3</a:t>
            </a:r>
            <a:r>
              <a:rPr lang="en-US" dirty="0" smtClean="0"/>
              <a:t> bytes</a:t>
            </a:r>
          </a:p>
          <a:p>
            <a:pPr lvl="1"/>
            <a:r>
              <a:rPr lang="en-US" dirty="0" smtClean="0"/>
              <a:t>Manhattan has over 125 cross streets and 12 avenues, so it has over 2*125*12 = 3,000 street segments</a:t>
            </a:r>
          </a:p>
          <a:p>
            <a:pPr lvl="1"/>
            <a:r>
              <a:rPr lang="en-US" dirty="0" smtClean="0"/>
              <a:t>Suppose 10% of our N customers have 20-block trips in the data base at any time. 2*N planned segment traverses.</a:t>
            </a:r>
          </a:p>
          <a:p>
            <a:pPr lvl="1"/>
            <a:r>
              <a:rPr lang="en-US" dirty="0" smtClean="0"/>
              <a:t>10</a:t>
            </a:r>
            <a:r>
              <a:rPr lang="en-US" baseline="30000" dirty="0" smtClean="0"/>
              <a:t>3</a:t>
            </a:r>
            <a:r>
              <a:rPr lang="en-US" dirty="0" smtClean="0"/>
              <a:t>*(3000+2*N) = 3*10</a:t>
            </a:r>
            <a:r>
              <a:rPr lang="en-US" baseline="30000" dirty="0" smtClean="0"/>
              <a:t>6</a:t>
            </a:r>
            <a:r>
              <a:rPr lang="en-US" dirty="0" smtClean="0"/>
              <a:t>+2*10</a:t>
            </a:r>
            <a:r>
              <a:rPr lang="en-US" baseline="30000" dirty="0" smtClean="0"/>
              <a:t>3</a:t>
            </a:r>
            <a:r>
              <a:rPr lang="en-US" dirty="0" smtClean="0"/>
              <a:t>*N = 3*10</a:t>
            </a:r>
            <a:r>
              <a:rPr lang="en-US" baseline="30000" dirty="0" smtClean="0"/>
              <a:t>6</a:t>
            </a:r>
            <a:r>
              <a:rPr lang="en-US" dirty="0" smtClean="0"/>
              <a:t>+2*10</a:t>
            </a:r>
            <a:r>
              <a:rPr lang="en-US" baseline="30000" dirty="0" smtClean="0"/>
              <a:t>6</a:t>
            </a:r>
            <a:r>
              <a:rPr lang="en-US" dirty="0" smtClean="0"/>
              <a:t>*(N/10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>= 3 + 2*</a:t>
            </a:r>
            <a:r>
              <a:rPr lang="en-US" dirty="0" err="1" smtClean="0"/>
              <a:t>n</a:t>
            </a:r>
            <a:r>
              <a:rPr lang="en-US" dirty="0" smtClean="0"/>
              <a:t> MB for </a:t>
            </a:r>
            <a:r>
              <a:rPr lang="en-US" dirty="0" err="1" smtClean="0"/>
              <a:t>n</a:t>
            </a:r>
            <a:r>
              <a:rPr lang="en-US" dirty="0" smtClean="0"/>
              <a:t> thousand users. </a:t>
            </a:r>
          </a:p>
          <a:p>
            <a:pPr lvl="1"/>
            <a:r>
              <a:rPr lang="en-US" dirty="0" smtClean="0"/>
              <a:t>For 1 million users, about 2GB—still not much.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BoE Processing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We’d like instantaneous response for active users,  but network delays will probably dominate, so programming convenience is probably the more important consideration. Dedicate a virtual processor to each one. </a:t>
            </a:r>
          </a:p>
          <a:p>
            <a:r>
              <a:rPr lang="en-US" dirty="0" smtClean="0"/>
              <a:t>Suppose .01% of 10</a:t>
            </a:r>
            <a:r>
              <a:rPr lang="en-US" baseline="30000" dirty="0" smtClean="0"/>
              <a:t>6</a:t>
            </a:r>
            <a:r>
              <a:rPr lang="en-US" dirty="0" smtClean="0"/>
              <a:t> users are active at a time. Requires 100 processes = 100 </a:t>
            </a:r>
            <a:r>
              <a:rPr lang="en-US" dirty="0" err="1" smtClean="0"/>
              <a:t>Heroku</a:t>
            </a:r>
            <a:r>
              <a:rPr lang="en-US" dirty="0" smtClean="0"/>
              <a:t> </a:t>
            </a:r>
            <a:r>
              <a:rPr lang="en-US" dirty="0" err="1" smtClean="0"/>
              <a:t>Dynos</a:t>
            </a:r>
            <a:r>
              <a:rPr lang="en-US" dirty="0" smtClean="0"/>
              <a:t> and 100 </a:t>
            </a:r>
            <a:r>
              <a:rPr lang="en-US" dirty="0" err="1" smtClean="0"/>
              <a:t>Heroku</a:t>
            </a:r>
            <a:r>
              <a:rPr lang="en-US" dirty="0" smtClean="0"/>
              <a:t> Workers. About $6,000 per month.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668524" y="526197"/>
            <a:ext cx="2667000" cy="54864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935226" y="1680865"/>
            <a:ext cx="2209797" cy="369332"/>
            <a:chOff x="5562600" y="2209800"/>
            <a:chExt cx="1347437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5562600" y="2209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Start time: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248399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(now)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935224" y="1179731"/>
            <a:ext cx="1905000" cy="369332"/>
            <a:chOff x="5562600" y="2209800"/>
            <a:chExt cx="1905000" cy="369332"/>
          </a:xfrm>
        </p:grpSpPr>
        <p:sp>
          <p:nvSpPr>
            <p:cNvPr id="10" name="TextBox 9"/>
            <p:cNvSpPr txBox="1"/>
            <p:nvPr/>
          </p:nvSpPr>
          <p:spPr>
            <a:xfrm>
              <a:off x="5562600" y="2209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Date:</a:t>
              </a:r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(today)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916936" y="2715399"/>
            <a:ext cx="1923287" cy="369332"/>
            <a:chOff x="3832303" y="2971800"/>
            <a:chExt cx="1172736" cy="369332"/>
          </a:xfrm>
        </p:grpSpPr>
        <p:sp>
          <p:nvSpPr>
            <p:cNvPr id="16" name="TextBox 15"/>
            <p:cNvSpPr txBox="1"/>
            <p:nvPr/>
          </p:nvSpPr>
          <p:spPr>
            <a:xfrm>
              <a:off x="3832303" y="2971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End place:</a:t>
              </a:r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916937" y="2290465"/>
            <a:ext cx="2417063" cy="369332"/>
            <a:chOff x="5715000" y="2895600"/>
            <a:chExt cx="2417063" cy="369332"/>
          </a:xfrm>
        </p:grpSpPr>
        <p:sp>
          <p:nvSpPr>
            <p:cNvPr id="18" name="TextBox 17"/>
            <p:cNvSpPr txBox="1"/>
            <p:nvPr/>
          </p:nvSpPr>
          <p:spPr>
            <a:xfrm>
              <a:off x="5715000" y="2895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Start place: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28688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(here)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916936" y="3544669"/>
            <a:ext cx="2286001" cy="646331"/>
            <a:chOff x="5562600" y="2209800"/>
            <a:chExt cx="1161584" cy="646331"/>
          </a:xfrm>
        </p:grpSpPr>
        <p:sp>
          <p:nvSpPr>
            <p:cNvPr id="22" name="TextBox 21"/>
            <p:cNvSpPr txBox="1"/>
            <p:nvPr/>
          </p:nvSpPr>
          <p:spPr>
            <a:xfrm>
              <a:off x="5562600" y="2209800"/>
              <a:ext cx="8363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Return start </a:t>
              </a:r>
            </a:p>
            <a:p>
              <a:r>
                <a:rPr lang="en-US" dirty="0" smtClean="0"/>
                <a:t>    time:*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6248399" y="2209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935227" y="4155996"/>
            <a:ext cx="105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Repeat*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306825" y="4091464"/>
            <a:ext cx="83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Daily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4230625" y="4428530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MTWTF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288536" y="4797862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Weekly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990357" y="4926926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990357" y="4525328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002024" y="4220528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316227" y="581799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Ride Offer</a:t>
            </a:r>
            <a:endParaRPr lang="en-US" b="1" dirty="0"/>
          </a:p>
        </p:txBody>
      </p:sp>
      <p:sp>
        <p:nvSpPr>
          <p:cNvPr id="34" name="Rounded Rectangle 33"/>
          <p:cNvSpPr/>
          <p:nvPr/>
        </p:nvSpPr>
        <p:spPr>
          <a:xfrm>
            <a:off x="3278124" y="5334000"/>
            <a:ext cx="1447800" cy="369332"/>
          </a:xfrm>
          <a:prstGeom prst="roundRect">
            <a:avLst/>
          </a:prstGeom>
          <a:solidFill>
            <a:srgbClr val="000000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Offer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FFFFFF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3200400" y="3140333"/>
            <a:ext cx="1752599" cy="369332"/>
          </a:xfrm>
          <a:prstGeom prst="roundRect">
            <a:avLst/>
          </a:prstGeom>
          <a:solidFill>
            <a:srgbClr val="000000">
              <a:alpha val="15000"/>
            </a:srgbClr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</a:rPr>
              <a:t>Specify </a:t>
            </a:r>
            <a:r>
              <a:rPr lang="en-US" dirty="0" smtClean="0">
                <a:ln>
                  <a:solidFill>
                    <a:srgbClr val="000000"/>
                  </a:solidFill>
                </a:ln>
                <a:solidFill>
                  <a:srgbClr val="000000">
                    <a:alpha val="15000"/>
                  </a:srgbClr>
                </a:solidFill>
              </a:rPr>
              <a:t>Route</a:t>
            </a:r>
            <a:endParaRPr lang="en-US" dirty="0">
              <a:ln>
                <a:solidFill>
                  <a:srgbClr val="000000"/>
                </a:solidFill>
              </a:ln>
              <a:solidFill>
                <a:srgbClr val="000000">
                  <a:alpha val="15000"/>
                </a:srgb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3334513" y="1447800"/>
            <a:ext cx="2667000" cy="52578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543297" y="2329934"/>
            <a:ext cx="2458215" cy="369332"/>
            <a:chOff x="5562600" y="2209800"/>
            <a:chExt cx="1347437" cy="369332"/>
          </a:xfrm>
        </p:grpSpPr>
        <p:sp>
          <p:nvSpPr>
            <p:cNvPr id="78" name="TextBox 5"/>
            <p:cNvSpPr txBox="1"/>
            <p:nvPr/>
          </p:nvSpPr>
          <p:spPr>
            <a:xfrm>
              <a:off x="5562600" y="2209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Start time:</a:t>
              </a:r>
              <a:endParaRPr lang="en-US" sz="16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248399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(now)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543299" y="1828800"/>
            <a:ext cx="2209799" cy="369332"/>
            <a:chOff x="5562600" y="2209800"/>
            <a:chExt cx="1905000" cy="369332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685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Date:</a:t>
              </a:r>
              <a:endParaRPr lang="en-US" sz="16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(today)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525013" y="3549134"/>
            <a:ext cx="2286000" cy="369332"/>
            <a:chOff x="3832303" y="2971800"/>
            <a:chExt cx="1172736" cy="369332"/>
          </a:xfrm>
        </p:grpSpPr>
        <p:sp>
          <p:nvSpPr>
            <p:cNvPr id="74" name="TextBox 15"/>
            <p:cNvSpPr txBox="1"/>
            <p:nvPr/>
          </p:nvSpPr>
          <p:spPr>
            <a:xfrm>
              <a:off x="3832303" y="2971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End place:</a:t>
              </a:r>
              <a:endParaRPr lang="en-US" sz="16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525008" y="2939534"/>
            <a:ext cx="2372811" cy="369332"/>
            <a:chOff x="5715000" y="2895600"/>
            <a:chExt cx="2372811" cy="369332"/>
          </a:xfrm>
        </p:grpSpPr>
        <p:sp>
          <p:nvSpPr>
            <p:cNvPr id="72" name="TextBox 17"/>
            <p:cNvSpPr txBox="1"/>
            <p:nvPr/>
          </p:nvSpPr>
          <p:spPr>
            <a:xfrm>
              <a:off x="5715000" y="2895600"/>
              <a:ext cx="2286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Start place:</a:t>
              </a:r>
              <a:endParaRPr lang="en-US" sz="1600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984436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600" dirty="0" smtClean="0">
                  <a:solidFill>
                    <a:srgbClr val="000000"/>
                  </a:solidFill>
                </a:rPr>
                <a:t>(here)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525012" y="4520624"/>
            <a:ext cx="2286001" cy="584776"/>
            <a:chOff x="5562600" y="2209800"/>
            <a:chExt cx="1161584" cy="584776"/>
          </a:xfrm>
        </p:grpSpPr>
        <p:sp>
          <p:nvSpPr>
            <p:cNvPr id="70" name="TextBox 21"/>
            <p:cNvSpPr txBox="1"/>
            <p:nvPr/>
          </p:nvSpPr>
          <p:spPr>
            <a:xfrm>
              <a:off x="5562600" y="2209800"/>
              <a:ext cx="83634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Return start </a:t>
              </a:r>
            </a:p>
            <a:p>
              <a:r>
                <a:rPr lang="en-US" sz="1600" dirty="0" smtClean="0"/>
                <a:t>    time:*</a:t>
              </a:r>
              <a:endParaRPr lang="en-US" sz="1600" dirty="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248399" y="2209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62" name="TextBox 23"/>
          <p:cNvSpPr txBox="1"/>
          <p:nvPr/>
        </p:nvSpPr>
        <p:spPr>
          <a:xfrm>
            <a:off x="3543303" y="5065931"/>
            <a:ext cx="1055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Repeat*</a:t>
            </a:r>
            <a:endParaRPr lang="en-US" sz="1600" dirty="0"/>
          </a:p>
        </p:txBody>
      </p:sp>
      <p:sp>
        <p:nvSpPr>
          <p:cNvPr id="63" name="TextBox 24"/>
          <p:cNvSpPr txBox="1"/>
          <p:nvPr/>
        </p:nvSpPr>
        <p:spPr>
          <a:xfrm>
            <a:off x="4914901" y="5001399"/>
            <a:ext cx="8381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Daily</a:t>
            </a:r>
            <a:endParaRPr lang="en-US" sz="1600" dirty="0"/>
          </a:p>
        </p:txBody>
      </p:sp>
      <p:sp>
        <p:nvSpPr>
          <p:cNvPr id="64" name="TextBox 25"/>
          <p:cNvSpPr txBox="1"/>
          <p:nvPr/>
        </p:nvSpPr>
        <p:spPr>
          <a:xfrm>
            <a:off x="4838701" y="5338465"/>
            <a:ext cx="9905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MTWTF</a:t>
            </a:r>
            <a:endParaRPr lang="en-US" sz="1600" dirty="0"/>
          </a:p>
        </p:txBody>
      </p:sp>
      <p:sp>
        <p:nvSpPr>
          <p:cNvPr id="65" name="TextBox 26"/>
          <p:cNvSpPr txBox="1"/>
          <p:nvPr/>
        </p:nvSpPr>
        <p:spPr>
          <a:xfrm>
            <a:off x="4896612" y="5707797"/>
            <a:ext cx="97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Weekly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4598433" y="5836861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67" name="Rectangle 66"/>
          <p:cNvSpPr/>
          <p:nvPr/>
        </p:nvSpPr>
        <p:spPr>
          <a:xfrm>
            <a:off x="4598433" y="543526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68" name="Rectangle 67"/>
          <p:cNvSpPr/>
          <p:nvPr/>
        </p:nvSpPr>
        <p:spPr>
          <a:xfrm>
            <a:off x="4610100" y="513046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600"/>
          </a:p>
        </p:txBody>
      </p:sp>
      <p:sp>
        <p:nvSpPr>
          <p:cNvPr id="69" name="TextBox 30"/>
          <p:cNvSpPr txBox="1"/>
          <p:nvPr/>
        </p:nvSpPr>
        <p:spPr>
          <a:xfrm>
            <a:off x="3924303" y="1491734"/>
            <a:ext cx="1638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dirty="0" smtClean="0"/>
              <a:t>Ride Request</a:t>
            </a:r>
            <a:endParaRPr lang="en-US" sz="1600" b="1" dirty="0"/>
          </a:p>
        </p:txBody>
      </p:sp>
      <p:sp>
        <p:nvSpPr>
          <p:cNvPr id="27" name="Rounded Rectangle 26"/>
          <p:cNvSpPr/>
          <p:nvPr/>
        </p:nvSpPr>
        <p:spPr>
          <a:xfrm>
            <a:off x="3924303" y="6248400"/>
            <a:ext cx="1409697" cy="304800"/>
          </a:xfrm>
          <a:prstGeom prst="roundRect">
            <a:avLst/>
          </a:prstGeom>
          <a:solidFill>
            <a:srgbClr val="000000">
              <a:alpha val="15000"/>
            </a:srgbClr>
          </a:solidFill>
          <a:ln w="381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00"/>
                </a:solidFill>
              </a:rPr>
              <a:t>Request</a:t>
            </a:r>
            <a:endParaRPr lang="en-US" sz="1600" dirty="0">
              <a:solidFill>
                <a:srgbClr val="000000"/>
              </a:solidFill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543303" y="4040088"/>
            <a:ext cx="2286000" cy="369332"/>
            <a:chOff x="3832303" y="2971800"/>
            <a:chExt cx="1172736" cy="369332"/>
          </a:xfrm>
        </p:grpSpPr>
        <p:sp>
          <p:nvSpPr>
            <p:cNvPr id="43" name="TextBox 15"/>
            <p:cNvSpPr txBox="1"/>
            <p:nvPr/>
          </p:nvSpPr>
          <p:spPr>
            <a:xfrm>
              <a:off x="3832303" y="2971800"/>
              <a:ext cx="83634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600" dirty="0" smtClean="0"/>
                <a:t>Offer:           $</a:t>
              </a:r>
              <a:endParaRPr lang="en-US" sz="1600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6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3316224" y="1417638"/>
            <a:ext cx="2667000" cy="49530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3" name="Group 56"/>
          <p:cNvGrpSpPr/>
          <p:nvPr/>
        </p:nvGrpSpPr>
        <p:grpSpPr>
          <a:xfrm>
            <a:off x="3525013" y="2653099"/>
            <a:ext cx="2380491" cy="369332"/>
            <a:chOff x="5562599" y="2209800"/>
            <a:chExt cx="1451519" cy="369332"/>
          </a:xfrm>
        </p:grpSpPr>
        <p:sp>
          <p:nvSpPr>
            <p:cNvPr id="78" name="TextBox 5"/>
            <p:cNvSpPr txBox="1"/>
            <p:nvPr/>
          </p:nvSpPr>
          <p:spPr>
            <a:xfrm>
              <a:off x="5562599" y="2209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352480" y="2209800"/>
              <a:ext cx="661638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(preset)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4" name="Group 57"/>
          <p:cNvGrpSpPr/>
          <p:nvPr/>
        </p:nvGrpSpPr>
        <p:grpSpPr>
          <a:xfrm>
            <a:off x="3525013" y="2089666"/>
            <a:ext cx="1905000" cy="369332"/>
            <a:chOff x="5562600" y="2209800"/>
            <a:chExt cx="1905000" cy="369332"/>
          </a:xfrm>
        </p:grpSpPr>
        <p:sp>
          <p:nvSpPr>
            <p:cNvPr id="76" name="TextBox 9"/>
            <p:cNvSpPr txBox="1"/>
            <p:nvPr/>
          </p:nvSpPr>
          <p:spPr>
            <a:xfrm>
              <a:off x="5562600" y="22098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248400" y="2209800"/>
              <a:ext cx="1219200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(preset)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5" name="Group 58"/>
          <p:cNvGrpSpPr/>
          <p:nvPr/>
        </p:nvGrpSpPr>
        <p:grpSpPr>
          <a:xfrm>
            <a:off x="3525013" y="3779965"/>
            <a:ext cx="1923287" cy="369332"/>
            <a:chOff x="3832303" y="2971800"/>
            <a:chExt cx="1172736" cy="369332"/>
          </a:xfrm>
        </p:grpSpPr>
        <p:sp>
          <p:nvSpPr>
            <p:cNvPr id="74" name="TextBox 15"/>
            <p:cNvSpPr txBox="1"/>
            <p:nvPr/>
          </p:nvSpPr>
          <p:spPr>
            <a:xfrm>
              <a:off x="3832303" y="2971800"/>
              <a:ext cx="8363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529254" y="2971800"/>
              <a:ext cx="47578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" name="Group 59"/>
          <p:cNvGrpSpPr/>
          <p:nvPr/>
        </p:nvGrpSpPr>
        <p:grpSpPr>
          <a:xfrm>
            <a:off x="3525013" y="3216532"/>
            <a:ext cx="2286000" cy="369332"/>
            <a:chOff x="5715000" y="2895600"/>
            <a:chExt cx="2286000" cy="369332"/>
          </a:xfrm>
        </p:grpSpPr>
        <p:sp>
          <p:nvSpPr>
            <p:cNvPr id="72" name="TextBox 17"/>
            <p:cNvSpPr txBox="1"/>
            <p:nvPr/>
          </p:nvSpPr>
          <p:spPr>
            <a:xfrm>
              <a:off x="5715000" y="2895600"/>
              <a:ext cx="2286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dirty="0" smtClean="0"/>
                <a:t>Xxx: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839711" y="2895600"/>
              <a:ext cx="1103375" cy="369332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dirty="0" smtClean="0">
                  <a:solidFill>
                    <a:srgbClr val="000000"/>
                  </a:solidFill>
                </a:rPr>
                <a:t>(preset)</a:t>
              </a:r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62" name="TextBox 23"/>
          <p:cNvSpPr txBox="1"/>
          <p:nvPr/>
        </p:nvSpPr>
        <p:spPr>
          <a:xfrm>
            <a:off x="3525013" y="4343400"/>
            <a:ext cx="1055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4" name="TextBox 25"/>
          <p:cNvSpPr txBox="1"/>
          <p:nvPr/>
        </p:nvSpPr>
        <p:spPr>
          <a:xfrm>
            <a:off x="4878326" y="5097005"/>
            <a:ext cx="99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9" name="TextBox 30"/>
          <p:cNvSpPr txBox="1"/>
          <p:nvPr/>
        </p:nvSpPr>
        <p:spPr>
          <a:xfrm>
            <a:off x="3924303" y="1491734"/>
            <a:ext cx="1523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Title</a:t>
            </a:r>
            <a:endParaRPr lang="en-US" b="1" dirty="0"/>
          </a:p>
        </p:txBody>
      </p:sp>
      <p:sp>
        <p:nvSpPr>
          <p:cNvPr id="63" name="TextBox 24"/>
          <p:cNvSpPr txBox="1"/>
          <p:nvPr/>
        </p:nvSpPr>
        <p:spPr>
          <a:xfrm>
            <a:off x="4876800" y="4343400"/>
            <a:ext cx="838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5" name="TextBox 26"/>
          <p:cNvSpPr txBox="1"/>
          <p:nvPr/>
        </p:nvSpPr>
        <p:spPr>
          <a:xfrm>
            <a:off x="4896612" y="4727673"/>
            <a:ext cx="97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Xxx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4598433" y="5178863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598433" y="4472465"/>
            <a:ext cx="240268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4598433" y="4825664"/>
            <a:ext cx="240268" cy="240268"/>
          </a:xfrm>
          <a:prstGeom prst="ellipse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733800" y="5638800"/>
            <a:ext cx="1981198" cy="457200"/>
          </a:xfrm>
          <a:prstGeom prst="roundRect">
            <a:avLst/>
          </a:prstGeom>
          <a:solidFill>
            <a:schemeClr val="tx1">
              <a:alpha val="15000"/>
            </a:schemeClr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XXX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ounded Rectangle 55"/>
          <p:cNvSpPr/>
          <p:nvPr/>
        </p:nvSpPr>
        <p:spPr>
          <a:xfrm>
            <a:off x="3316224" y="1417638"/>
            <a:ext cx="2667000" cy="4953000"/>
          </a:xfrm>
          <a:prstGeom prst="roundRect">
            <a:avLst/>
          </a:prstGeom>
          <a:solidFill>
            <a:srgbClr val="FFFF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8" name="TextBox 5"/>
          <p:cNvSpPr txBox="1"/>
          <p:nvPr/>
        </p:nvSpPr>
        <p:spPr>
          <a:xfrm>
            <a:off x="3316225" y="1841718"/>
            <a:ext cx="258843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Date: &lt;rider’s date&gt;</a:t>
            </a:r>
          </a:p>
          <a:p>
            <a:r>
              <a:rPr lang="en-US" sz="1600" dirty="0" smtClean="0"/>
              <a:t>Time: &lt;rider’s time&gt;</a:t>
            </a:r>
          </a:p>
          <a:p>
            <a:r>
              <a:rPr lang="en-US" sz="1600" dirty="0" smtClean="0"/>
              <a:t>Start:&lt;rider’s place&gt;</a:t>
            </a:r>
          </a:p>
          <a:p>
            <a:r>
              <a:rPr lang="en-US" sz="1600" dirty="0" smtClean="0"/>
              <a:t>End: &lt;rider’s destination&gt;</a:t>
            </a:r>
          </a:p>
          <a:p>
            <a:r>
              <a:rPr lang="en-US" sz="1600" dirty="0" smtClean="0"/>
              <a:t>Name:&lt;rider’s name&gt;*</a:t>
            </a:r>
          </a:p>
          <a:p>
            <a:r>
              <a:rPr lang="en-US" sz="1600" dirty="0" smtClean="0"/>
              <a:t>Cell: &lt;rider’s cell&gt;*</a:t>
            </a:r>
          </a:p>
          <a:p>
            <a:r>
              <a:rPr lang="en-US" sz="1600" dirty="0" smtClean="0"/>
              <a:t>Email: &lt;rider’s email&gt;*</a:t>
            </a:r>
          </a:p>
          <a:p>
            <a:endParaRPr lang="en-US" sz="1600" dirty="0"/>
          </a:p>
        </p:txBody>
      </p:sp>
      <p:sp>
        <p:nvSpPr>
          <p:cNvPr id="62" name="TextBox 23"/>
          <p:cNvSpPr txBox="1"/>
          <p:nvPr/>
        </p:nvSpPr>
        <p:spPr>
          <a:xfrm>
            <a:off x="3733799" y="3632242"/>
            <a:ext cx="1055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Send</a:t>
            </a:r>
            <a:endParaRPr lang="en-US" sz="1600" dirty="0"/>
          </a:p>
        </p:txBody>
      </p:sp>
      <p:sp>
        <p:nvSpPr>
          <p:cNvPr id="64" name="TextBox 25"/>
          <p:cNvSpPr txBox="1"/>
          <p:nvPr/>
        </p:nvSpPr>
        <p:spPr>
          <a:xfrm>
            <a:off x="4764026" y="4385846"/>
            <a:ext cx="11048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My email</a:t>
            </a:r>
            <a:endParaRPr lang="en-US" sz="1600" dirty="0"/>
          </a:p>
        </p:txBody>
      </p:sp>
      <p:sp>
        <p:nvSpPr>
          <p:cNvPr id="69" name="TextBox 30"/>
          <p:cNvSpPr txBox="1"/>
          <p:nvPr/>
        </p:nvSpPr>
        <p:spPr>
          <a:xfrm>
            <a:off x="3316224" y="1491734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 smtClean="0"/>
              <a:t>Ride Request for You</a:t>
            </a:r>
            <a:endParaRPr lang="en-US" b="1" dirty="0"/>
          </a:p>
        </p:txBody>
      </p:sp>
      <p:sp>
        <p:nvSpPr>
          <p:cNvPr id="63" name="TextBox 24"/>
          <p:cNvSpPr txBox="1"/>
          <p:nvPr/>
        </p:nvSpPr>
        <p:spPr>
          <a:xfrm>
            <a:off x="4762500" y="3632241"/>
            <a:ext cx="110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My Name</a:t>
            </a:r>
            <a:endParaRPr lang="en-US" sz="1600" dirty="0"/>
          </a:p>
        </p:txBody>
      </p:sp>
      <p:sp>
        <p:nvSpPr>
          <p:cNvPr id="65" name="TextBox 26"/>
          <p:cNvSpPr txBox="1"/>
          <p:nvPr/>
        </p:nvSpPr>
        <p:spPr>
          <a:xfrm>
            <a:off x="4782312" y="4016514"/>
            <a:ext cx="972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My cell</a:t>
            </a:r>
            <a:endParaRPr lang="en-US" sz="1600" dirty="0"/>
          </a:p>
        </p:txBody>
      </p:sp>
      <p:sp>
        <p:nvSpPr>
          <p:cNvPr id="66" name="Rectangle 65"/>
          <p:cNvSpPr/>
          <p:nvPr/>
        </p:nvSpPr>
        <p:spPr>
          <a:xfrm>
            <a:off x="4484133" y="4467704"/>
            <a:ext cx="240267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8" name="Rectangle 67"/>
          <p:cNvSpPr/>
          <p:nvPr/>
        </p:nvSpPr>
        <p:spPr>
          <a:xfrm>
            <a:off x="4484133" y="3761306"/>
            <a:ext cx="240267" cy="209489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0" name="Rounded Rectangle 29"/>
          <p:cNvSpPr/>
          <p:nvPr/>
        </p:nvSpPr>
        <p:spPr>
          <a:xfrm>
            <a:off x="3733798" y="5215354"/>
            <a:ext cx="750334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Yes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484132" y="4124848"/>
            <a:ext cx="240268" cy="23022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4229099" y="5791200"/>
            <a:ext cx="990602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Maybe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" name="TextBox 9"/>
          <p:cNvSpPr txBox="1"/>
          <p:nvPr/>
        </p:nvSpPr>
        <p:spPr>
          <a:xfrm>
            <a:off x="4898140" y="4766846"/>
            <a:ext cx="10850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/>
              <a:t>Message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3733799" y="4832866"/>
            <a:ext cx="1164341" cy="24026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32" name="Rounded Rectangle 31"/>
          <p:cNvSpPr/>
          <p:nvPr/>
        </p:nvSpPr>
        <p:spPr>
          <a:xfrm>
            <a:off x="4736066" y="5215354"/>
            <a:ext cx="750334" cy="457200"/>
          </a:xfrm>
          <a:prstGeom prst="roundRect">
            <a:avLst/>
          </a:prstGeom>
          <a:solidFill>
            <a:srgbClr val="FFFFFF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No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5624</TotalTime>
  <Words>666</Words>
  <Application>Microsoft Macintosh PowerPoint</Application>
  <PresentationFormat>On-screen Show (4:3)</PresentationFormat>
  <Paragraphs>143</Paragraphs>
  <Slides>10</Slides>
  <Notes>5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System Architecture and Wire Frames</vt:lpstr>
      <vt:lpstr>Slide 2</vt:lpstr>
      <vt:lpstr>Major Modules</vt:lpstr>
      <vt:lpstr>BoE Data Requirements</vt:lpstr>
      <vt:lpstr>BoE Processing Requirements</vt:lpstr>
      <vt:lpstr>Slide 6</vt:lpstr>
      <vt:lpstr>Slide 7</vt:lpstr>
      <vt:lpstr>Slide 8</vt:lpstr>
      <vt:lpstr>Slide 9</vt:lpstr>
      <vt:lpstr>Slide 10</vt:lpstr>
    </vt:vector>
  </TitlesOfParts>
  <Company>CM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Diagrams</dc:title>
  <dc:creator>Jim</dc:creator>
  <cp:lastModifiedBy>Jim</cp:lastModifiedBy>
  <cp:revision>310</cp:revision>
  <dcterms:created xsi:type="dcterms:W3CDTF">2011-03-21T17:17:09Z</dcterms:created>
  <dcterms:modified xsi:type="dcterms:W3CDTF">2011-03-21T17:21:12Z</dcterms:modified>
</cp:coreProperties>
</file>