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Override PartName="/ppt/notesSlides/notesSlide4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2"/>
  </p:notesMasterIdLst>
  <p:sldIdLst>
    <p:sldId id="256" r:id="rId2"/>
    <p:sldId id="257" r:id="rId3"/>
    <p:sldId id="265" r:id="rId4"/>
    <p:sldId id="266" r:id="rId5"/>
    <p:sldId id="267" r:id="rId6"/>
    <p:sldId id="272" r:id="rId7"/>
    <p:sldId id="268" r:id="rId8"/>
    <p:sldId id="269" r:id="rId9"/>
    <p:sldId id="271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>
    <p:restoredLeft sz="15620"/>
    <p:restoredTop sz="94660"/>
  </p:normalViewPr>
  <p:slideViewPr>
    <p:cSldViewPr snapToObjects="1">
      <p:cViewPr varScale="1">
        <p:scale>
          <a:sx n="159" d="100"/>
          <a:sy n="159" d="100"/>
        </p:scale>
        <p:origin x="-19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CE6DB-43C0-D84B-9FD7-4CB2047AB19E}" type="datetimeFigureOut">
              <a:rPr lang="en-US" smtClean="0"/>
              <a:pPr/>
              <a:t>3/22/11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E133B-2C95-634F-BAD2-9FE9F85C0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133B-2C95-634F-BAD2-9FE9F85C070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133B-2C95-634F-BAD2-9FE9F85C070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133B-2C95-634F-BAD2-9FE9F85C070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133B-2C95-634F-BAD2-9FE9F85C070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133B-2C95-634F-BAD2-9FE9F85C070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BB80A-53F9-6947-842F-D1898EFA97E2}" type="datetimeFigureOut">
              <a:rPr lang="en-US" smtClean="0"/>
              <a:pPr/>
              <a:t>3/22/11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br>
              <a:rPr lang="en-US" dirty="0" smtClean="0"/>
            </a:br>
            <a:r>
              <a:rPr lang="en-US" dirty="0" smtClean="0"/>
              <a:t>and Wire Frames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/>
          <p:nvPr/>
        </p:nvGrpSpPr>
        <p:grpSpPr>
          <a:xfrm>
            <a:off x="1144521" y="1389965"/>
            <a:ext cx="2380491" cy="369332"/>
            <a:chOff x="5562599" y="2209800"/>
            <a:chExt cx="1451519" cy="369332"/>
          </a:xfrm>
        </p:grpSpPr>
        <p:sp>
          <p:nvSpPr>
            <p:cNvPr id="78" name="TextBox 5"/>
            <p:cNvSpPr txBox="1"/>
            <p:nvPr/>
          </p:nvSpPr>
          <p:spPr>
            <a:xfrm>
              <a:off x="5562599" y="2209800"/>
              <a:ext cx="8363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Email:</a:t>
              </a:r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043327" y="2209800"/>
              <a:ext cx="970791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57"/>
          <p:cNvGrpSpPr/>
          <p:nvPr/>
        </p:nvGrpSpPr>
        <p:grpSpPr>
          <a:xfrm>
            <a:off x="1191308" y="641866"/>
            <a:ext cx="2189985" cy="369332"/>
            <a:chOff x="5562600" y="2209800"/>
            <a:chExt cx="1905000" cy="369332"/>
          </a:xfrm>
        </p:grpSpPr>
        <p:sp>
          <p:nvSpPr>
            <p:cNvPr id="76" name="TextBox 9"/>
            <p:cNvSpPr txBox="1"/>
            <p:nvPr/>
          </p:nvSpPr>
          <p:spPr>
            <a:xfrm>
              <a:off x="5562600" y="2209800"/>
              <a:ext cx="7781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Name: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248400" y="2209800"/>
              <a:ext cx="1219200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58"/>
          <p:cNvGrpSpPr/>
          <p:nvPr/>
        </p:nvGrpSpPr>
        <p:grpSpPr>
          <a:xfrm>
            <a:off x="1015789" y="2516831"/>
            <a:ext cx="2318716" cy="369332"/>
            <a:chOff x="3832303" y="2971800"/>
            <a:chExt cx="1172736" cy="369332"/>
          </a:xfrm>
        </p:grpSpPr>
        <p:sp>
          <p:nvSpPr>
            <p:cNvPr id="74" name="TextBox 15"/>
            <p:cNvSpPr txBox="1"/>
            <p:nvPr/>
          </p:nvSpPr>
          <p:spPr>
            <a:xfrm>
              <a:off x="3832303" y="2971800"/>
              <a:ext cx="8363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Birthday:*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529254" y="2971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59"/>
          <p:cNvGrpSpPr/>
          <p:nvPr/>
        </p:nvGrpSpPr>
        <p:grpSpPr>
          <a:xfrm>
            <a:off x="1086607" y="1953398"/>
            <a:ext cx="2438405" cy="369332"/>
            <a:chOff x="5715000" y="2895600"/>
            <a:chExt cx="2286000" cy="369332"/>
          </a:xfrm>
        </p:grpSpPr>
        <p:sp>
          <p:nvSpPr>
            <p:cNvPr id="72" name="TextBox 17"/>
            <p:cNvSpPr txBox="1"/>
            <p:nvPr/>
          </p:nvSpPr>
          <p:spPr>
            <a:xfrm>
              <a:off x="5715000" y="28956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Cell Phone: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839711" y="2895600"/>
              <a:ext cx="110337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69" name="TextBox 30"/>
          <p:cNvSpPr txBox="1"/>
          <p:nvPr/>
        </p:nvSpPr>
        <p:spPr>
          <a:xfrm>
            <a:off x="3823463" y="228600"/>
            <a:ext cx="1523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Profile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3886200" y="1389965"/>
            <a:ext cx="381000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1953398"/>
            <a:ext cx="381000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(X)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4267200" y="1491733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Use for real-time</a:t>
            </a:r>
          </a:p>
          <a:p>
            <a:r>
              <a:rPr lang="en-US" sz="1200" dirty="0" smtClean="0"/>
              <a:t>communication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1295400" y="3604735"/>
            <a:ext cx="3505200" cy="2438400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392174" y="3191469"/>
            <a:ext cx="1790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would drive*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801868" y="3288267"/>
            <a:ext cx="265940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392173" y="3713201"/>
            <a:ext cx="1942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it took less than </a:t>
            </a:r>
            <a:endParaRPr lang="en-US" dirty="0"/>
          </a:p>
        </p:txBody>
      </p:sp>
      <p:sp>
        <p:nvSpPr>
          <p:cNvPr id="35" name="TextBox 15"/>
          <p:cNvSpPr txBox="1"/>
          <p:nvPr/>
        </p:nvSpPr>
        <p:spPr>
          <a:xfrm>
            <a:off x="3975861" y="2516831"/>
            <a:ext cx="1371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Gender*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182868" y="3713201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(10)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30702" y="4018537"/>
            <a:ext cx="1942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extra minutes.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392174" y="4402810"/>
            <a:ext cx="272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would charge the rider $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963155" y="4402810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(1.00)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392174" y="4772142"/>
            <a:ext cx="741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plus $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33600" y="4835603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(0.00)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48000" y="4747735"/>
            <a:ext cx="108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 mile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947163" y="3604735"/>
            <a:ext cx="3505200" cy="2394466"/>
          </a:xfrm>
          <a:prstGeom prst="rect">
            <a:avLst/>
          </a:prstGeom>
          <a:solidFill>
            <a:srgbClr val="000000">
              <a:alpha val="15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062228" y="3235403"/>
            <a:ext cx="1790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would ride*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471922" y="3332201"/>
            <a:ext cx="265940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062227" y="3757135"/>
            <a:ext cx="1942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it took less than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852922" y="3757135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(10)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00756" y="4062471"/>
            <a:ext cx="1942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extra minutes.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910583" y="4387869"/>
            <a:ext cx="272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would pay the driver $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315200" y="4366735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(1.00)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62228" y="4816076"/>
            <a:ext cx="741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plus $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803654" y="4879537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(0.00)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629400" y="4791669"/>
            <a:ext cx="108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 mile</a:t>
            </a:r>
            <a:endParaRPr lang="en-US" dirty="0"/>
          </a:p>
        </p:txBody>
      </p:sp>
      <p:sp>
        <p:nvSpPr>
          <p:cNvPr id="58" name="TextBox 26"/>
          <p:cNvSpPr txBox="1"/>
          <p:nvPr/>
        </p:nvSpPr>
        <p:spPr>
          <a:xfrm>
            <a:off x="5199888" y="2670424"/>
            <a:ext cx="97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Female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4901709" y="2768415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26"/>
          <p:cNvSpPr txBox="1"/>
          <p:nvPr/>
        </p:nvSpPr>
        <p:spPr>
          <a:xfrm>
            <a:off x="5188440" y="2332165"/>
            <a:ext cx="97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Male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4890261" y="2430156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15"/>
          <p:cNvSpPr txBox="1"/>
          <p:nvPr/>
        </p:nvSpPr>
        <p:spPr>
          <a:xfrm>
            <a:off x="1601721" y="5433535"/>
            <a:ext cx="1371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Prefer </a:t>
            </a:r>
            <a:endParaRPr lang="en-US" dirty="0"/>
          </a:p>
        </p:txBody>
      </p:sp>
      <p:sp>
        <p:nvSpPr>
          <p:cNvPr id="70" name="TextBox 26"/>
          <p:cNvSpPr txBox="1"/>
          <p:nvPr/>
        </p:nvSpPr>
        <p:spPr>
          <a:xfrm>
            <a:off x="2825748" y="5587128"/>
            <a:ext cx="1529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Female Riders</a:t>
            </a:r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2527569" y="5685119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26"/>
          <p:cNvSpPr txBox="1"/>
          <p:nvPr/>
        </p:nvSpPr>
        <p:spPr>
          <a:xfrm>
            <a:off x="2814300" y="5248869"/>
            <a:ext cx="1540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Male Riders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2516121" y="5346860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15"/>
          <p:cNvSpPr txBox="1"/>
          <p:nvPr/>
        </p:nvSpPr>
        <p:spPr>
          <a:xfrm>
            <a:off x="5212342" y="5432342"/>
            <a:ext cx="1371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Prefer </a:t>
            </a:r>
            <a:endParaRPr lang="en-US" dirty="0"/>
          </a:p>
        </p:txBody>
      </p:sp>
      <p:sp>
        <p:nvSpPr>
          <p:cNvPr id="83" name="TextBox 26"/>
          <p:cNvSpPr txBox="1"/>
          <p:nvPr/>
        </p:nvSpPr>
        <p:spPr>
          <a:xfrm>
            <a:off x="6436368" y="5585935"/>
            <a:ext cx="2015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Female Drivers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6138190" y="5683926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26"/>
          <p:cNvSpPr txBox="1"/>
          <p:nvPr/>
        </p:nvSpPr>
        <p:spPr>
          <a:xfrm>
            <a:off x="6424921" y="5247676"/>
            <a:ext cx="1540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Male Drivers</a:t>
            </a:r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6126742" y="5345667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685800" y="0"/>
            <a:ext cx="8305800" cy="6858000"/>
          </a:xfrm>
          <a:prstGeom prst="roundRect">
            <a:avLst/>
          </a:prstGeom>
          <a:noFill/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ounded Rectangle 87"/>
          <p:cNvSpPr/>
          <p:nvPr/>
        </p:nvSpPr>
        <p:spPr>
          <a:xfrm>
            <a:off x="3182868" y="6248400"/>
            <a:ext cx="3242053" cy="381000"/>
          </a:xfrm>
          <a:prstGeom prst="roundRect">
            <a:avLst/>
          </a:prstGeom>
          <a:solidFill>
            <a:srgbClr val="000000">
              <a:alpha val="15000"/>
            </a:srgb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Submit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94" name="Group 57"/>
          <p:cNvGrpSpPr/>
          <p:nvPr/>
        </p:nvGrpSpPr>
        <p:grpSpPr>
          <a:xfrm>
            <a:off x="4114800" y="609600"/>
            <a:ext cx="3200400" cy="646331"/>
            <a:chOff x="5562600" y="2209800"/>
            <a:chExt cx="1905000" cy="646331"/>
          </a:xfrm>
        </p:grpSpPr>
        <p:sp>
          <p:nvSpPr>
            <p:cNvPr id="95" name="TextBox 9"/>
            <p:cNvSpPr txBox="1"/>
            <p:nvPr/>
          </p:nvSpPr>
          <p:spPr>
            <a:xfrm>
              <a:off x="5562600" y="2209800"/>
              <a:ext cx="95471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Password:</a:t>
              </a:r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248400" y="2209800"/>
              <a:ext cx="1219200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97" name="Rounded Rectangle 96"/>
          <p:cNvSpPr/>
          <p:nvPr/>
        </p:nvSpPr>
        <p:spPr>
          <a:xfrm>
            <a:off x="5961891" y="1630233"/>
            <a:ext cx="2648709" cy="381000"/>
          </a:xfrm>
          <a:prstGeom prst="roundRect">
            <a:avLst/>
          </a:prstGeom>
          <a:solidFill>
            <a:srgbClr val="FFFF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Set Billing Information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5961891" y="2289424"/>
            <a:ext cx="2648709" cy="381000"/>
          </a:xfrm>
          <a:prstGeom prst="roundRect">
            <a:avLst/>
          </a:prstGeom>
          <a:solidFill>
            <a:srgbClr val="FFFF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Link to </a:t>
            </a:r>
            <a:r>
              <a:rPr lang="en-US" dirty="0" err="1" smtClean="0">
                <a:solidFill>
                  <a:srgbClr val="000000"/>
                </a:solidFill>
              </a:rPr>
              <a:t>Facebook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>
            <a:off x="152400" y="1667708"/>
            <a:ext cx="182880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Rider/Driver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Modules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696200" y="85944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Cloud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5867407" y="3078164"/>
            <a:ext cx="800102" cy="4571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Google Maps</a:t>
            </a:r>
            <a:endParaRPr lang="en-US" sz="1400" i="1" dirty="0"/>
          </a:p>
        </p:txBody>
      </p:sp>
      <p:sp>
        <p:nvSpPr>
          <p:cNvPr id="60" name="Magnetic Disk 59"/>
          <p:cNvSpPr/>
          <p:nvPr/>
        </p:nvSpPr>
        <p:spPr>
          <a:xfrm>
            <a:off x="4114800" y="1267402"/>
            <a:ext cx="1219201" cy="1143000"/>
          </a:xfrm>
          <a:prstGeom prst="flowChartMagneticDisk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Personal Data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" name="Magnetic Disk 60"/>
          <p:cNvSpPr/>
          <p:nvPr/>
        </p:nvSpPr>
        <p:spPr>
          <a:xfrm>
            <a:off x="6934200" y="1417638"/>
            <a:ext cx="1219201" cy="882361"/>
          </a:xfrm>
          <a:prstGeom prst="flowChartMagneticDisk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Routing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Data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4876800" y="1044109"/>
            <a:ext cx="4114800" cy="3075998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endCxn id="61" idx="2"/>
          </p:cNvCxnSpPr>
          <p:nvPr/>
        </p:nvCxnSpPr>
        <p:spPr>
          <a:xfrm flipV="1">
            <a:off x="5334001" y="1858819"/>
            <a:ext cx="1600199" cy="2887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59" idx="1"/>
          </p:cNvCxnSpPr>
          <p:nvPr/>
        </p:nvCxnSpPr>
        <p:spPr>
          <a:xfrm>
            <a:off x="3962403" y="3078164"/>
            <a:ext cx="1905004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2133603" y="1281401"/>
            <a:ext cx="1828800" cy="2009198"/>
            <a:chOff x="2438400" y="1267402"/>
            <a:chExt cx="1828800" cy="2009198"/>
          </a:xfrm>
        </p:grpSpPr>
        <p:sp>
          <p:nvSpPr>
            <p:cNvPr id="53" name="Rectangle 52"/>
            <p:cNvSpPr/>
            <p:nvPr/>
          </p:nvSpPr>
          <p:spPr>
            <a:xfrm>
              <a:off x="2590801" y="1417638"/>
              <a:ext cx="1371602" cy="7159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/>
                <a:t>Phone Interfaces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590801" y="2286000"/>
              <a:ext cx="1371602" cy="7159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/>
                <a:t>Browser Interface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438400" y="1267402"/>
              <a:ext cx="1828800" cy="200919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533400" y="4180344"/>
            <a:ext cx="84582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/>
              <a:buChar char="•"/>
            </a:pPr>
            <a:r>
              <a:rPr lang="en-US" sz="1400" dirty="0" smtClean="0"/>
              <a:t>Drivers and Riders use a common interface that can run on either a phone (</a:t>
            </a:r>
            <a:r>
              <a:rPr lang="en-US" sz="1400" dirty="0" err="1" smtClean="0"/>
              <a:t>iPhone</a:t>
            </a:r>
            <a:r>
              <a:rPr lang="en-US" sz="1400" dirty="0" smtClean="0"/>
              <a:t>, Android, SMS) or a browser (</a:t>
            </a:r>
            <a:r>
              <a:rPr lang="en-US" sz="1400" dirty="0" err="1" smtClean="0"/>
              <a:t>Firefox</a:t>
            </a:r>
            <a:r>
              <a:rPr lang="en-US" sz="1400" dirty="0" smtClean="0"/>
              <a:t>, Explorer, Chrome). We can start with just a browser, usable on smart phones.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Requests for service and profile modification are recorded in the personal data base which is kept synchronized between the interface device and the cloud</a:t>
            </a:r>
            <a:r>
              <a:rPr lang="en-US" sz="1400" dirty="0" smtClean="0"/>
              <a:t>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The Trip Manager is communicates with all active users, receiving location information and coordinating real-</a:t>
            </a:r>
            <a:r>
              <a:rPr lang="en-US" sz="1400" smtClean="0"/>
              <a:t>time communication.</a:t>
            </a:r>
            <a:endParaRPr lang="en-US" sz="1400" smtClean="0"/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Matches are performed in the Routing Data module which uses Google Maps for basic services but maintains a large graph of all trips planned or requested.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Google Maps is also used to create presentations for the interfaces.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Italics designates outsourced modules.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Not all connections are shown. 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7734301" y="2468274"/>
            <a:ext cx="838199" cy="5035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dirty="0" smtClean="0"/>
              <a:t>Billing System</a:t>
            </a:r>
            <a:endParaRPr lang="en-US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981200" y="1993902"/>
            <a:ext cx="15240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962403" y="2410402"/>
            <a:ext cx="457197" cy="1717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667509" y="2971801"/>
            <a:ext cx="762000" cy="5103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SMS Service</a:t>
            </a:r>
            <a:endParaRPr lang="en-US" sz="1400" i="1" dirty="0"/>
          </a:p>
        </p:txBody>
      </p:sp>
      <p:sp>
        <p:nvSpPr>
          <p:cNvPr id="33" name="Rectangle 32"/>
          <p:cNvSpPr/>
          <p:nvPr/>
        </p:nvSpPr>
        <p:spPr>
          <a:xfrm>
            <a:off x="6667509" y="3482182"/>
            <a:ext cx="762000" cy="4362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Mail Service</a:t>
            </a:r>
            <a:endParaRPr lang="en-US" sz="1400" i="1" dirty="0"/>
          </a:p>
        </p:txBody>
      </p:sp>
      <p:sp>
        <p:nvSpPr>
          <p:cNvPr id="38" name="Rectangle 37"/>
          <p:cNvSpPr/>
          <p:nvPr/>
        </p:nvSpPr>
        <p:spPr>
          <a:xfrm>
            <a:off x="5600702" y="2202655"/>
            <a:ext cx="1066800" cy="715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Trip Manager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 rot="10800000">
            <a:off x="3657606" y="2147606"/>
            <a:ext cx="1943096" cy="4345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667502" y="2461420"/>
            <a:ext cx="952498" cy="5103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Traffic Monitor</a:t>
            </a:r>
            <a:endParaRPr lang="en-US" sz="1400" i="1" dirty="0"/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6667502" y="2202655"/>
            <a:ext cx="266698" cy="207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BoE Data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Each user requires a negligible amount of data, easily held on a smart phone: contact information, current co-ordinates, social network, preferences, current plans, past trips</a:t>
            </a:r>
          </a:p>
          <a:p>
            <a:r>
              <a:rPr lang="en-US" dirty="0" smtClean="0"/>
              <a:t>The Routing Data base might be big.</a:t>
            </a:r>
          </a:p>
          <a:p>
            <a:pPr lvl="1"/>
            <a:r>
              <a:rPr lang="en-US" dirty="0" smtClean="0"/>
              <a:t>For every existing street segment or planned traverse of a street segment, 10</a:t>
            </a:r>
            <a:r>
              <a:rPr lang="en-US" baseline="30000" dirty="0" smtClean="0"/>
              <a:t>3</a:t>
            </a:r>
            <a:r>
              <a:rPr lang="en-US" dirty="0" smtClean="0"/>
              <a:t> bytes</a:t>
            </a:r>
          </a:p>
          <a:p>
            <a:pPr lvl="1"/>
            <a:r>
              <a:rPr lang="en-US" dirty="0" smtClean="0"/>
              <a:t>Manhattan has over 125 cross streets and 12 avenues, so it has over 2*125*12 = 3,000 street segments</a:t>
            </a:r>
          </a:p>
          <a:p>
            <a:pPr lvl="1"/>
            <a:r>
              <a:rPr lang="en-US" dirty="0" smtClean="0"/>
              <a:t>Suppose 10% of our N customers have 20-block trips in the data base at any time. 2*N planned segment traverses.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*(3000+2*N) = 3*10</a:t>
            </a:r>
            <a:r>
              <a:rPr lang="en-US" baseline="30000" dirty="0" smtClean="0"/>
              <a:t>6</a:t>
            </a:r>
            <a:r>
              <a:rPr lang="en-US" dirty="0" smtClean="0"/>
              <a:t>+2*10</a:t>
            </a:r>
            <a:r>
              <a:rPr lang="en-US" baseline="30000" dirty="0" smtClean="0"/>
              <a:t>3</a:t>
            </a:r>
            <a:r>
              <a:rPr lang="en-US" dirty="0" smtClean="0"/>
              <a:t>*N = 3*10</a:t>
            </a:r>
            <a:r>
              <a:rPr lang="en-US" baseline="30000" dirty="0" smtClean="0"/>
              <a:t>6</a:t>
            </a:r>
            <a:r>
              <a:rPr lang="en-US" dirty="0" smtClean="0"/>
              <a:t>+2*10</a:t>
            </a:r>
            <a:r>
              <a:rPr lang="en-US" baseline="30000" dirty="0" smtClean="0"/>
              <a:t>6</a:t>
            </a:r>
            <a:r>
              <a:rPr lang="en-US" dirty="0" smtClean="0"/>
              <a:t>*(N/10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= 3 + 2*</a:t>
            </a:r>
            <a:r>
              <a:rPr lang="en-US" dirty="0" err="1" smtClean="0"/>
              <a:t>n</a:t>
            </a:r>
            <a:r>
              <a:rPr lang="en-US" dirty="0" smtClean="0"/>
              <a:t> MB for </a:t>
            </a:r>
            <a:r>
              <a:rPr lang="en-US" dirty="0" err="1" smtClean="0"/>
              <a:t>n</a:t>
            </a:r>
            <a:r>
              <a:rPr lang="en-US" dirty="0" smtClean="0"/>
              <a:t> thousand users. </a:t>
            </a:r>
          </a:p>
          <a:p>
            <a:pPr lvl="1"/>
            <a:r>
              <a:rPr lang="en-US" dirty="0" smtClean="0"/>
              <a:t>For 1 million users, about 2GB—still not much.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BoE Processing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We’d like instantaneous response for active users,  but network delays will probably dominate, so programming convenience is probably the more important consideration. Dedicate a virtual processor to each one. </a:t>
            </a:r>
          </a:p>
          <a:p>
            <a:r>
              <a:rPr lang="en-US" dirty="0" smtClean="0"/>
              <a:t>Suppose .01% of 10</a:t>
            </a:r>
            <a:r>
              <a:rPr lang="en-US" baseline="30000" dirty="0" smtClean="0"/>
              <a:t>6</a:t>
            </a:r>
            <a:r>
              <a:rPr lang="en-US" dirty="0" smtClean="0"/>
              <a:t> users are active at a time. Requires 100 processes = 100 </a:t>
            </a:r>
            <a:r>
              <a:rPr lang="en-US" dirty="0" err="1" smtClean="0"/>
              <a:t>Heroku</a:t>
            </a:r>
            <a:r>
              <a:rPr lang="en-US" dirty="0" smtClean="0"/>
              <a:t> </a:t>
            </a:r>
            <a:r>
              <a:rPr lang="en-US" dirty="0" err="1" smtClean="0"/>
              <a:t>Dynos</a:t>
            </a:r>
            <a:r>
              <a:rPr lang="en-US" dirty="0" smtClean="0"/>
              <a:t> and 100 </a:t>
            </a:r>
            <a:r>
              <a:rPr lang="en-US" dirty="0" err="1" smtClean="0"/>
              <a:t>Heroku</a:t>
            </a:r>
            <a:r>
              <a:rPr lang="en-US" dirty="0" smtClean="0"/>
              <a:t> Workers. About $6,000 per month.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68524" y="526197"/>
            <a:ext cx="2667000" cy="5486400"/>
          </a:xfrm>
          <a:prstGeom prst="roundRect">
            <a:avLst/>
          </a:prstGeom>
          <a:solidFill>
            <a:srgbClr val="FFFF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8" name="Group 7"/>
          <p:cNvGrpSpPr/>
          <p:nvPr/>
        </p:nvGrpSpPr>
        <p:grpSpPr>
          <a:xfrm>
            <a:off x="2851404" y="1582738"/>
            <a:ext cx="2209797" cy="369332"/>
            <a:chOff x="5562600" y="2209800"/>
            <a:chExt cx="1347437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5562600" y="2209800"/>
              <a:ext cx="836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Start time:</a:t>
              </a:r>
              <a:endParaRPr lang="en-US" sz="16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248399" y="2209800"/>
              <a:ext cx="661638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(now)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851404" y="1179731"/>
            <a:ext cx="1905000" cy="369332"/>
            <a:chOff x="5562600" y="2209800"/>
            <a:chExt cx="19050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5562600" y="2209800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Date:</a:t>
              </a:r>
              <a:endParaRPr lang="en-US" sz="16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248400" y="2209800"/>
              <a:ext cx="1219200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(today)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851404" y="2388751"/>
            <a:ext cx="1923287" cy="369332"/>
            <a:chOff x="3832303" y="2971800"/>
            <a:chExt cx="1172736" cy="369332"/>
          </a:xfrm>
        </p:grpSpPr>
        <p:sp>
          <p:nvSpPr>
            <p:cNvPr id="16" name="TextBox 15"/>
            <p:cNvSpPr txBox="1"/>
            <p:nvPr/>
          </p:nvSpPr>
          <p:spPr>
            <a:xfrm>
              <a:off x="3832303" y="2971800"/>
              <a:ext cx="836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End place:</a:t>
              </a:r>
              <a:endParaRPr lang="en-US" sz="16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529254" y="2971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851404" y="1985745"/>
            <a:ext cx="2417063" cy="369332"/>
            <a:chOff x="5715000" y="2895600"/>
            <a:chExt cx="2417063" cy="369332"/>
          </a:xfrm>
        </p:grpSpPr>
        <p:sp>
          <p:nvSpPr>
            <p:cNvPr id="18" name="TextBox 17"/>
            <p:cNvSpPr txBox="1"/>
            <p:nvPr/>
          </p:nvSpPr>
          <p:spPr>
            <a:xfrm>
              <a:off x="5715000" y="2895600"/>
              <a:ext cx="228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Start place:</a:t>
              </a:r>
              <a:endParaRPr lang="en-US" sz="16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28688" y="2895600"/>
              <a:ext cx="110337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(here)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916936" y="3225224"/>
            <a:ext cx="2286001" cy="584776"/>
            <a:chOff x="5562600" y="2209800"/>
            <a:chExt cx="1161584" cy="584776"/>
          </a:xfrm>
        </p:grpSpPr>
        <p:sp>
          <p:nvSpPr>
            <p:cNvPr id="22" name="TextBox 21"/>
            <p:cNvSpPr txBox="1"/>
            <p:nvPr/>
          </p:nvSpPr>
          <p:spPr>
            <a:xfrm>
              <a:off x="5562600" y="2209800"/>
              <a:ext cx="836341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Return start </a:t>
              </a:r>
            </a:p>
            <a:p>
              <a:r>
                <a:rPr lang="en-US" sz="1600" dirty="0" smtClean="0"/>
                <a:t>    time:*</a:t>
              </a:r>
              <a:endParaRPr lang="en-US" sz="16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248399" y="2209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935227" y="4155996"/>
            <a:ext cx="1055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Repeat*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4306825" y="4091464"/>
            <a:ext cx="838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Daily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4230625" y="4428530"/>
            <a:ext cx="990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MTWTF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4288536" y="4797862"/>
            <a:ext cx="972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Weekly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3990357" y="4926926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9" name="Rectangle 28"/>
          <p:cNvSpPr/>
          <p:nvPr/>
        </p:nvSpPr>
        <p:spPr>
          <a:xfrm>
            <a:off x="3990357" y="4525328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Rectangle 29"/>
          <p:cNvSpPr/>
          <p:nvPr/>
        </p:nvSpPr>
        <p:spPr>
          <a:xfrm>
            <a:off x="4002024" y="4220528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3316227" y="581799"/>
            <a:ext cx="1523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Ride Offer</a:t>
            </a:r>
            <a:endParaRPr lang="en-US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3278124" y="5334000"/>
            <a:ext cx="1447800" cy="369332"/>
          </a:xfrm>
          <a:prstGeom prst="round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rPr>
              <a:t>Make Offer</a:t>
            </a:r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278124" y="2771001"/>
            <a:ext cx="1752599" cy="369332"/>
          </a:xfrm>
          <a:prstGeom prst="round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rPr>
              <a:t>Specify Route</a:t>
            </a:r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851403" y="3786664"/>
            <a:ext cx="2369818" cy="369332"/>
            <a:chOff x="3802925" y="2971800"/>
            <a:chExt cx="1202114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3802925" y="2971800"/>
              <a:ext cx="8657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Ask per trip: $</a:t>
              </a:r>
              <a:endParaRPr lang="en-US" sz="16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69306" y="2971800"/>
              <a:ext cx="535733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38500" y="952500"/>
            <a:ext cx="2667000" cy="5676900"/>
          </a:xfrm>
          <a:prstGeom prst="roundRect">
            <a:avLst/>
          </a:prstGeom>
          <a:solidFill>
            <a:srgbClr val="FFFF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3238501" y="1376580"/>
            <a:ext cx="258843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Date: &lt;rider’s date&gt;</a:t>
            </a:r>
          </a:p>
          <a:p>
            <a:r>
              <a:rPr lang="en-US" sz="1600" dirty="0" smtClean="0"/>
              <a:t>Time: &lt;rider’s time&gt;</a:t>
            </a:r>
          </a:p>
          <a:p>
            <a:r>
              <a:rPr lang="en-US" sz="1600" dirty="0" smtClean="0"/>
              <a:t>Start:&lt;rider’s place&gt;</a:t>
            </a:r>
          </a:p>
          <a:p>
            <a:r>
              <a:rPr lang="en-US" sz="1600" dirty="0" smtClean="0"/>
              <a:t>End: &lt;rider’s destination&gt;</a:t>
            </a:r>
          </a:p>
          <a:p>
            <a:r>
              <a:rPr lang="en-US" sz="1600" dirty="0" smtClean="0"/>
              <a:t>Offer: $ &lt;rider’s offer&gt;</a:t>
            </a:r>
          </a:p>
          <a:p>
            <a:r>
              <a:rPr lang="en-US" sz="1600" dirty="0" smtClean="0"/>
              <a:t>Name:&lt;rider’s name&gt;*</a:t>
            </a:r>
          </a:p>
          <a:p>
            <a:r>
              <a:rPr lang="en-US" sz="1600" dirty="0" smtClean="0"/>
              <a:t>Cell: &lt;rider’s cell&gt;*</a:t>
            </a:r>
          </a:p>
          <a:p>
            <a:r>
              <a:rPr lang="en-US" sz="1600" dirty="0" smtClean="0"/>
              <a:t>Email: &lt;rider’s email&gt;*</a:t>
            </a:r>
          </a:p>
          <a:p>
            <a:endParaRPr lang="en-US" sz="1600" dirty="0"/>
          </a:p>
        </p:txBody>
      </p:sp>
      <p:sp>
        <p:nvSpPr>
          <p:cNvPr id="6" name="TextBox 23"/>
          <p:cNvSpPr txBox="1"/>
          <p:nvPr/>
        </p:nvSpPr>
        <p:spPr>
          <a:xfrm>
            <a:off x="3656075" y="3708442"/>
            <a:ext cx="1055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Send</a:t>
            </a:r>
            <a:endParaRPr lang="en-US" sz="1600" dirty="0"/>
          </a:p>
        </p:txBody>
      </p:sp>
      <p:sp>
        <p:nvSpPr>
          <p:cNvPr id="7" name="TextBox 25"/>
          <p:cNvSpPr txBox="1"/>
          <p:nvPr/>
        </p:nvSpPr>
        <p:spPr>
          <a:xfrm>
            <a:off x="4686302" y="4462046"/>
            <a:ext cx="1104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My email</a:t>
            </a:r>
            <a:endParaRPr lang="en-US" sz="1600" dirty="0"/>
          </a:p>
        </p:txBody>
      </p:sp>
      <p:sp>
        <p:nvSpPr>
          <p:cNvPr id="8" name="TextBox 30"/>
          <p:cNvSpPr txBox="1"/>
          <p:nvPr/>
        </p:nvSpPr>
        <p:spPr>
          <a:xfrm>
            <a:off x="3238500" y="1026596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Ride Request for You</a:t>
            </a:r>
            <a:endParaRPr lang="en-US" b="1" dirty="0"/>
          </a:p>
        </p:txBody>
      </p:sp>
      <p:sp>
        <p:nvSpPr>
          <p:cNvPr id="9" name="TextBox 24"/>
          <p:cNvSpPr txBox="1"/>
          <p:nvPr/>
        </p:nvSpPr>
        <p:spPr>
          <a:xfrm>
            <a:off x="4684776" y="3708441"/>
            <a:ext cx="110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My Name</a:t>
            </a:r>
            <a:endParaRPr lang="en-US" sz="1600" dirty="0"/>
          </a:p>
        </p:txBody>
      </p:sp>
      <p:sp>
        <p:nvSpPr>
          <p:cNvPr id="10" name="TextBox 26"/>
          <p:cNvSpPr txBox="1"/>
          <p:nvPr/>
        </p:nvSpPr>
        <p:spPr>
          <a:xfrm>
            <a:off x="4704588" y="4092714"/>
            <a:ext cx="972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My cell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406409" y="4543904"/>
            <a:ext cx="240267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06409" y="3837506"/>
            <a:ext cx="240267" cy="20948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656074" y="5291554"/>
            <a:ext cx="750334" cy="457200"/>
          </a:xfrm>
          <a:prstGeom prst="round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Yes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06408" y="4201048"/>
            <a:ext cx="240268" cy="2302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151375" y="5867400"/>
            <a:ext cx="990602" cy="457200"/>
          </a:xfrm>
          <a:prstGeom prst="round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Maybe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9"/>
          <p:cNvSpPr txBox="1"/>
          <p:nvPr/>
        </p:nvSpPr>
        <p:spPr>
          <a:xfrm>
            <a:off x="4820416" y="4843046"/>
            <a:ext cx="1085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Message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3656075" y="4909066"/>
            <a:ext cx="1164341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658342" y="5291554"/>
            <a:ext cx="750334" cy="457200"/>
          </a:xfrm>
          <a:prstGeom prst="round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No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ounded Rectangle 55"/>
          <p:cNvSpPr/>
          <p:nvPr/>
        </p:nvSpPr>
        <p:spPr>
          <a:xfrm>
            <a:off x="3334513" y="1447800"/>
            <a:ext cx="2667000" cy="5257800"/>
          </a:xfrm>
          <a:prstGeom prst="roundRect">
            <a:avLst/>
          </a:prstGeom>
          <a:solidFill>
            <a:srgbClr val="FFFF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 dirty="0">
              <a:solidFill>
                <a:srgbClr val="000000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455433" y="2565916"/>
            <a:ext cx="2458215" cy="369332"/>
            <a:chOff x="5562600" y="2209800"/>
            <a:chExt cx="1347437" cy="369332"/>
          </a:xfrm>
        </p:grpSpPr>
        <p:sp>
          <p:nvSpPr>
            <p:cNvPr id="78" name="TextBox 5"/>
            <p:cNvSpPr txBox="1"/>
            <p:nvPr/>
          </p:nvSpPr>
          <p:spPr>
            <a:xfrm>
              <a:off x="5562600" y="2209800"/>
              <a:ext cx="836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Start time:</a:t>
              </a:r>
              <a:endParaRPr lang="en-US" sz="16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248399" y="2209800"/>
              <a:ext cx="661638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(now)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455433" y="2089666"/>
            <a:ext cx="2209799" cy="369332"/>
            <a:chOff x="5562600" y="2209800"/>
            <a:chExt cx="1905000" cy="369332"/>
          </a:xfrm>
        </p:grpSpPr>
        <p:sp>
          <p:nvSpPr>
            <p:cNvPr id="76" name="TextBox 9"/>
            <p:cNvSpPr txBox="1"/>
            <p:nvPr/>
          </p:nvSpPr>
          <p:spPr>
            <a:xfrm>
              <a:off x="5562600" y="2209800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Date:</a:t>
              </a:r>
              <a:endParaRPr lang="en-US" sz="16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248400" y="2209800"/>
              <a:ext cx="1219200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(today)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455433" y="3518416"/>
            <a:ext cx="2286000" cy="369332"/>
            <a:chOff x="3832303" y="2971800"/>
            <a:chExt cx="1172736" cy="369332"/>
          </a:xfrm>
        </p:grpSpPr>
        <p:sp>
          <p:nvSpPr>
            <p:cNvPr id="74" name="TextBox 15"/>
            <p:cNvSpPr txBox="1"/>
            <p:nvPr/>
          </p:nvSpPr>
          <p:spPr>
            <a:xfrm>
              <a:off x="3832303" y="2971800"/>
              <a:ext cx="836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End place:</a:t>
              </a:r>
              <a:endParaRPr lang="en-US" sz="16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529254" y="2971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455433" y="3042166"/>
            <a:ext cx="2372811" cy="369332"/>
            <a:chOff x="5715000" y="2895600"/>
            <a:chExt cx="2372811" cy="369332"/>
          </a:xfrm>
        </p:grpSpPr>
        <p:sp>
          <p:nvSpPr>
            <p:cNvPr id="72" name="TextBox 17"/>
            <p:cNvSpPr txBox="1"/>
            <p:nvPr/>
          </p:nvSpPr>
          <p:spPr>
            <a:xfrm>
              <a:off x="5715000" y="2895600"/>
              <a:ext cx="228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Start place:</a:t>
              </a:r>
              <a:endParaRPr lang="en-US" sz="1600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984436" y="2895600"/>
              <a:ext cx="110337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(here)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455433" y="3994666"/>
            <a:ext cx="2286001" cy="584776"/>
            <a:chOff x="5562600" y="2209800"/>
            <a:chExt cx="1161584" cy="584776"/>
          </a:xfrm>
        </p:grpSpPr>
        <p:sp>
          <p:nvSpPr>
            <p:cNvPr id="70" name="TextBox 21"/>
            <p:cNvSpPr txBox="1"/>
            <p:nvPr/>
          </p:nvSpPr>
          <p:spPr>
            <a:xfrm>
              <a:off x="5562600" y="2209800"/>
              <a:ext cx="836341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Return start </a:t>
              </a:r>
            </a:p>
            <a:p>
              <a:r>
                <a:rPr lang="en-US" sz="1600" dirty="0" smtClean="0"/>
                <a:t>    time:*</a:t>
              </a:r>
              <a:endParaRPr lang="en-US" sz="1600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248399" y="2209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62" name="TextBox 23"/>
          <p:cNvSpPr txBox="1"/>
          <p:nvPr/>
        </p:nvSpPr>
        <p:spPr>
          <a:xfrm>
            <a:off x="3543303" y="5065931"/>
            <a:ext cx="1055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Repeat*</a:t>
            </a:r>
            <a:endParaRPr lang="en-US" sz="1600" dirty="0"/>
          </a:p>
        </p:txBody>
      </p:sp>
      <p:sp>
        <p:nvSpPr>
          <p:cNvPr id="63" name="TextBox 24"/>
          <p:cNvSpPr txBox="1"/>
          <p:nvPr/>
        </p:nvSpPr>
        <p:spPr>
          <a:xfrm>
            <a:off x="4914901" y="5001399"/>
            <a:ext cx="838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Daily</a:t>
            </a:r>
            <a:endParaRPr lang="en-US" sz="1600" dirty="0"/>
          </a:p>
        </p:txBody>
      </p:sp>
      <p:sp>
        <p:nvSpPr>
          <p:cNvPr id="64" name="TextBox 25"/>
          <p:cNvSpPr txBox="1"/>
          <p:nvPr/>
        </p:nvSpPr>
        <p:spPr>
          <a:xfrm>
            <a:off x="4838701" y="5338465"/>
            <a:ext cx="990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MTWTF</a:t>
            </a:r>
            <a:endParaRPr lang="en-US" sz="1600" dirty="0"/>
          </a:p>
        </p:txBody>
      </p:sp>
      <p:sp>
        <p:nvSpPr>
          <p:cNvPr id="65" name="TextBox 26"/>
          <p:cNvSpPr txBox="1"/>
          <p:nvPr/>
        </p:nvSpPr>
        <p:spPr>
          <a:xfrm>
            <a:off x="4896612" y="5707797"/>
            <a:ext cx="972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Weekly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4598433" y="5836861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/>
          </a:p>
        </p:txBody>
      </p:sp>
      <p:sp>
        <p:nvSpPr>
          <p:cNvPr id="67" name="Rectangle 66"/>
          <p:cNvSpPr/>
          <p:nvPr/>
        </p:nvSpPr>
        <p:spPr>
          <a:xfrm>
            <a:off x="4598433" y="5435263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/>
          </a:p>
        </p:txBody>
      </p:sp>
      <p:sp>
        <p:nvSpPr>
          <p:cNvPr id="68" name="Rectangle 67"/>
          <p:cNvSpPr/>
          <p:nvPr/>
        </p:nvSpPr>
        <p:spPr>
          <a:xfrm>
            <a:off x="4610100" y="5130463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/>
          </a:p>
        </p:txBody>
      </p:sp>
      <p:sp>
        <p:nvSpPr>
          <p:cNvPr id="69" name="TextBox 30"/>
          <p:cNvSpPr txBox="1"/>
          <p:nvPr/>
        </p:nvSpPr>
        <p:spPr>
          <a:xfrm>
            <a:off x="3924303" y="1491734"/>
            <a:ext cx="1638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Ride Request</a:t>
            </a:r>
            <a:endParaRPr lang="en-US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3924303" y="6248400"/>
            <a:ext cx="1409697" cy="304800"/>
          </a:xfrm>
          <a:prstGeom prst="roundRect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Request</a:t>
            </a:r>
            <a:endParaRPr lang="en-US" sz="1600" dirty="0">
              <a:solidFill>
                <a:srgbClr val="00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429528" y="4579442"/>
            <a:ext cx="2311905" cy="369332"/>
            <a:chOff x="3832303" y="2971800"/>
            <a:chExt cx="1172737" cy="369332"/>
          </a:xfrm>
        </p:grpSpPr>
        <p:sp>
          <p:nvSpPr>
            <p:cNvPr id="29" name="TextBox 28"/>
            <p:cNvSpPr txBox="1"/>
            <p:nvPr/>
          </p:nvSpPr>
          <p:spPr>
            <a:xfrm>
              <a:off x="3832303" y="2971800"/>
              <a:ext cx="836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Offer per trip:  $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576496" y="2971800"/>
              <a:ext cx="428544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ounded Rectangle 55"/>
          <p:cNvSpPr/>
          <p:nvPr/>
        </p:nvSpPr>
        <p:spPr>
          <a:xfrm>
            <a:off x="3316224" y="1417638"/>
            <a:ext cx="2667000" cy="4953000"/>
          </a:xfrm>
          <a:prstGeom prst="roundRect">
            <a:avLst/>
          </a:prstGeom>
          <a:solidFill>
            <a:srgbClr val="FFFF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3" name="Group 56"/>
          <p:cNvGrpSpPr/>
          <p:nvPr/>
        </p:nvGrpSpPr>
        <p:grpSpPr>
          <a:xfrm>
            <a:off x="3525013" y="2653099"/>
            <a:ext cx="2380491" cy="369332"/>
            <a:chOff x="5562599" y="2209800"/>
            <a:chExt cx="1451519" cy="369332"/>
          </a:xfrm>
        </p:grpSpPr>
        <p:sp>
          <p:nvSpPr>
            <p:cNvPr id="78" name="TextBox 5"/>
            <p:cNvSpPr txBox="1"/>
            <p:nvPr/>
          </p:nvSpPr>
          <p:spPr>
            <a:xfrm>
              <a:off x="5562599" y="2209800"/>
              <a:ext cx="8363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Xxx:</a:t>
              </a:r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352480" y="2209800"/>
              <a:ext cx="661638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(preset)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57"/>
          <p:cNvGrpSpPr/>
          <p:nvPr/>
        </p:nvGrpSpPr>
        <p:grpSpPr>
          <a:xfrm>
            <a:off x="3525013" y="2089666"/>
            <a:ext cx="1905000" cy="369332"/>
            <a:chOff x="5562600" y="2209800"/>
            <a:chExt cx="1905000" cy="369332"/>
          </a:xfrm>
        </p:grpSpPr>
        <p:sp>
          <p:nvSpPr>
            <p:cNvPr id="76" name="TextBox 9"/>
            <p:cNvSpPr txBox="1"/>
            <p:nvPr/>
          </p:nvSpPr>
          <p:spPr>
            <a:xfrm>
              <a:off x="5562600" y="2209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Xxx: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248400" y="2209800"/>
              <a:ext cx="1219200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(preset)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58"/>
          <p:cNvGrpSpPr/>
          <p:nvPr/>
        </p:nvGrpSpPr>
        <p:grpSpPr>
          <a:xfrm>
            <a:off x="3525013" y="3779965"/>
            <a:ext cx="1923287" cy="369332"/>
            <a:chOff x="3832303" y="2971800"/>
            <a:chExt cx="1172736" cy="369332"/>
          </a:xfrm>
        </p:grpSpPr>
        <p:sp>
          <p:nvSpPr>
            <p:cNvPr id="74" name="TextBox 15"/>
            <p:cNvSpPr txBox="1"/>
            <p:nvPr/>
          </p:nvSpPr>
          <p:spPr>
            <a:xfrm>
              <a:off x="3832303" y="2971800"/>
              <a:ext cx="8363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Xxx:*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529254" y="2971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59"/>
          <p:cNvGrpSpPr/>
          <p:nvPr/>
        </p:nvGrpSpPr>
        <p:grpSpPr>
          <a:xfrm>
            <a:off x="3525013" y="3216532"/>
            <a:ext cx="2286000" cy="369332"/>
            <a:chOff x="5715000" y="2895600"/>
            <a:chExt cx="2286000" cy="369332"/>
          </a:xfrm>
        </p:grpSpPr>
        <p:sp>
          <p:nvSpPr>
            <p:cNvPr id="72" name="TextBox 17"/>
            <p:cNvSpPr txBox="1"/>
            <p:nvPr/>
          </p:nvSpPr>
          <p:spPr>
            <a:xfrm>
              <a:off x="5715000" y="28956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Xxx: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839711" y="2895600"/>
              <a:ext cx="110337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(preset)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62" name="TextBox 23"/>
          <p:cNvSpPr txBox="1"/>
          <p:nvPr/>
        </p:nvSpPr>
        <p:spPr>
          <a:xfrm>
            <a:off x="3525013" y="4343400"/>
            <a:ext cx="1055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4" name="TextBox 25"/>
          <p:cNvSpPr txBox="1"/>
          <p:nvPr/>
        </p:nvSpPr>
        <p:spPr>
          <a:xfrm>
            <a:off x="4878326" y="5097005"/>
            <a:ext cx="99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9" name="TextBox 30"/>
          <p:cNvSpPr txBox="1"/>
          <p:nvPr/>
        </p:nvSpPr>
        <p:spPr>
          <a:xfrm>
            <a:off x="3924303" y="1491734"/>
            <a:ext cx="1523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Title</a:t>
            </a:r>
            <a:endParaRPr lang="en-US" b="1" dirty="0"/>
          </a:p>
        </p:txBody>
      </p:sp>
      <p:sp>
        <p:nvSpPr>
          <p:cNvPr id="63" name="TextBox 24"/>
          <p:cNvSpPr txBox="1"/>
          <p:nvPr/>
        </p:nvSpPr>
        <p:spPr>
          <a:xfrm>
            <a:off x="4876800" y="4343400"/>
            <a:ext cx="838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5" name="TextBox 26"/>
          <p:cNvSpPr txBox="1"/>
          <p:nvPr/>
        </p:nvSpPr>
        <p:spPr>
          <a:xfrm>
            <a:off x="4896612" y="4727673"/>
            <a:ext cx="97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598433" y="5178863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598433" y="4472465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598433" y="4825664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3733800" y="5638800"/>
            <a:ext cx="1981198" cy="457200"/>
          </a:xfrm>
          <a:prstGeom prst="round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XXX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ounded Rectangle 55"/>
          <p:cNvSpPr/>
          <p:nvPr/>
        </p:nvSpPr>
        <p:spPr>
          <a:xfrm>
            <a:off x="3316224" y="1417638"/>
            <a:ext cx="2667000" cy="4953000"/>
          </a:xfrm>
          <a:prstGeom prst="roundRect">
            <a:avLst/>
          </a:prstGeom>
          <a:solidFill>
            <a:srgbClr val="FFFF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/>
          </a:p>
        </p:txBody>
      </p:sp>
      <p:grpSp>
        <p:nvGrpSpPr>
          <p:cNvPr id="3" name="Group 57"/>
          <p:cNvGrpSpPr/>
          <p:nvPr/>
        </p:nvGrpSpPr>
        <p:grpSpPr>
          <a:xfrm>
            <a:off x="3467100" y="3937576"/>
            <a:ext cx="2343911" cy="710624"/>
            <a:chOff x="5562600" y="2209800"/>
            <a:chExt cx="1905000" cy="710624"/>
          </a:xfrm>
        </p:grpSpPr>
        <p:sp>
          <p:nvSpPr>
            <p:cNvPr id="76" name="TextBox 9"/>
            <p:cNvSpPr txBox="1"/>
            <p:nvPr/>
          </p:nvSpPr>
          <p:spPr>
            <a:xfrm>
              <a:off x="5562600" y="2209800"/>
              <a:ext cx="685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Details:</a:t>
              </a:r>
              <a:endParaRPr lang="en-US" sz="16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248400" y="2209800"/>
              <a:ext cx="1219200" cy="71062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69" name="TextBox 30"/>
          <p:cNvSpPr txBox="1"/>
          <p:nvPr/>
        </p:nvSpPr>
        <p:spPr>
          <a:xfrm>
            <a:off x="3924303" y="1491734"/>
            <a:ext cx="15239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/>
              <a:t>Confirm Ride</a:t>
            </a:r>
            <a:endParaRPr lang="en-US" sz="16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3733800" y="5638800"/>
            <a:ext cx="1981198" cy="457200"/>
          </a:xfrm>
          <a:prstGeom prst="roundRect">
            <a:avLst/>
          </a:prstGeom>
          <a:solidFill>
            <a:schemeClr val="tx1">
              <a:alpha val="1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Send</a:t>
            </a:r>
            <a:endParaRPr lang="en-US" sz="1600" dirty="0">
              <a:solidFill>
                <a:srgbClr val="0000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3558279" y="2787998"/>
            <a:ext cx="2343911" cy="1092159"/>
            <a:chOff x="3525013" y="4343400"/>
            <a:chExt cx="2343911" cy="1092159"/>
          </a:xfrm>
        </p:grpSpPr>
        <p:sp>
          <p:nvSpPr>
            <p:cNvPr id="62" name="TextBox 23"/>
            <p:cNvSpPr txBox="1"/>
            <p:nvPr/>
          </p:nvSpPr>
          <p:spPr>
            <a:xfrm>
              <a:off x="3525013" y="4343400"/>
              <a:ext cx="105513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The ride was…</a:t>
              </a:r>
              <a:endParaRPr lang="en-US" sz="1600" dirty="0"/>
            </a:p>
          </p:txBody>
        </p:sp>
        <p:sp>
          <p:nvSpPr>
            <p:cNvPr id="64" name="TextBox 25"/>
            <p:cNvSpPr txBox="1"/>
            <p:nvPr/>
          </p:nvSpPr>
          <p:spPr>
            <a:xfrm>
              <a:off x="4878326" y="5097005"/>
              <a:ext cx="9905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bad</a:t>
              </a:r>
              <a:endParaRPr lang="en-US" sz="1600" dirty="0"/>
            </a:p>
          </p:txBody>
        </p:sp>
        <p:sp>
          <p:nvSpPr>
            <p:cNvPr id="63" name="TextBox 24"/>
            <p:cNvSpPr txBox="1"/>
            <p:nvPr/>
          </p:nvSpPr>
          <p:spPr>
            <a:xfrm>
              <a:off x="4876799" y="4343400"/>
              <a:ext cx="934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aborted</a:t>
              </a:r>
              <a:endParaRPr lang="en-US" sz="1600" dirty="0"/>
            </a:p>
          </p:txBody>
        </p:sp>
        <p:sp>
          <p:nvSpPr>
            <p:cNvPr id="65" name="TextBox 26"/>
            <p:cNvSpPr txBox="1"/>
            <p:nvPr/>
          </p:nvSpPr>
          <p:spPr>
            <a:xfrm>
              <a:off x="4896612" y="4727673"/>
              <a:ext cx="9723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good</a:t>
              </a:r>
              <a:endParaRPr lang="en-US" sz="1600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4547879" y="4472464"/>
              <a:ext cx="240268" cy="240268"/>
            </a:xfrm>
            <a:prstGeom prst="ellips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Oval 23"/>
            <p:cNvSpPr/>
            <p:nvPr/>
          </p:nvSpPr>
          <p:spPr>
            <a:xfrm>
              <a:off x="4547879" y="4801464"/>
              <a:ext cx="240268" cy="240268"/>
            </a:xfrm>
            <a:prstGeom prst="ellips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5" name="Oval 24"/>
            <p:cNvSpPr/>
            <p:nvPr/>
          </p:nvSpPr>
          <p:spPr>
            <a:xfrm>
              <a:off x="4547879" y="5130464"/>
              <a:ext cx="240268" cy="240268"/>
            </a:xfrm>
            <a:prstGeom prst="ellips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316225" y="1830288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&lt;day&gt;&lt;time&gt;&lt;start&gt;&lt;end&gt;&lt;people….&gt;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4240</TotalTime>
  <Words>718</Words>
  <Application>Microsoft Macintosh PowerPoint</Application>
  <PresentationFormat>On-screen Show (4:3)</PresentationFormat>
  <Paragraphs>147</Paragraphs>
  <Slides>10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System Architecture and Wire Frames</vt:lpstr>
      <vt:lpstr>Major Modules</vt:lpstr>
      <vt:lpstr>BoE Data Requirements</vt:lpstr>
      <vt:lpstr>BoE Processing Requirements</vt:lpstr>
      <vt:lpstr>Slide 5</vt:lpstr>
      <vt:lpstr>Slide 6</vt:lpstr>
      <vt:lpstr>Slide 7</vt:lpstr>
      <vt:lpstr>Slide 8</vt:lpstr>
      <vt:lpstr>Slide 9</vt:lpstr>
      <vt:lpstr>Slide 10</vt:lpstr>
    </vt:vector>
  </TitlesOfParts>
  <Company>CM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Diagrams</dc:title>
  <dc:creator>Jim</dc:creator>
  <cp:lastModifiedBy>Jim</cp:lastModifiedBy>
  <cp:revision>173</cp:revision>
  <dcterms:created xsi:type="dcterms:W3CDTF">2011-03-22T13:04:24Z</dcterms:created>
  <dcterms:modified xsi:type="dcterms:W3CDTF">2011-03-22T13:07:26Z</dcterms:modified>
</cp:coreProperties>
</file>