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14.xml" ContentType="application/vnd.openxmlformats-officedocument.presentationml.slideLayout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4.xml" ContentType="application/vnd.openxmlformats-officedocument.presentationml.slide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Layouts/slideLayout13.xml" ContentType="application/vnd.openxmlformats-officedocument.presentationml.slideLayout+xml"/>
  <Override PartName="/ppt/slideMasters/slideMaster1.xml" ContentType="application/vnd.openxmlformats-officedocument.presentationml.slideMaster+xml"/>
  <Override PartName="/docProps/core.xml" ContentType="application/vnd.openxmlformats-package.core-properties+xml"/>
  <Default Extension="bin" ContentType="application/vnd.openxmlformats-officedocument.presentationml.printerSettings"/>
  <Default Extension="rels" ContentType="application/vnd.openxmlformats-package.relationships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r:id="rId1"/>
  </p:sldMasterIdLst>
  <p:notesMasterIdLst>
    <p:notesMasterId r:id="rId6"/>
  </p:notesMasterIdLst>
  <p:sldIdLst>
    <p:sldId id="545" r:id="rId2"/>
    <p:sldId id="558" r:id="rId3"/>
    <p:sldId id="559" r:id="rId4"/>
    <p:sldId id="560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" pitchFamily="-65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" pitchFamily="-65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" pitchFamily="-65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" pitchFamily="-65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" pitchFamily="-65" charset="0"/>
        <a:ea typeface="+mn-ea"/>
        <a:cs typeface="+mn-cs"/>
      </a:defRPr>
    </a:lvl5pPr>
    <a:lvl6pPr marL="2286000" algn="l" defTabSz="457200" rtl="0" eaLnBrk="1" latinLnBrk="0" hangingPunct="1">
      <a:defRPr sz="2000" kern="1200">
        <a:solidFill>
          <a:schemeClr val="tx1"/>
        </a:solidFill>
        <a:latin typeface="Times" pitchFamily="-65" charset="0"/>
        <a:ea typeface="+mn-ea"/>
        <a:cs typeface="+mn-cs"/>
      </a:defRPr>
    </a:lvl6pPr>
    <a:lvl7pPr marL="2743200" algn="l" defTabSz="457200" rtl="0" eaLnBrk="1" latinLnBrk="0" hangingPunct="1">
      <a:defRPr sz="2000" kern="1200">
        <a:solidFill>
          <a:schemeClr val="tx1"/>
        </a:solidFill>
        <a:latin typeface="Times" pitchFamily="-65" charset="0"/>
        <a:ea typeface="+mn-ea"/>
        <a:cs typeface="+mn-cs"/>
      </a:defRPr>
    </a:lvl7pPr>
    <a:lvl8pPr marL="3200400" algn="l" defTabSz="457200" rtl="0" eaLnBrk="1" latinLnBrk="0" hangingPunct="1">
      <a:defRPr sz="2000" kern="1200">
        <a:solidFill>
          <a:schemeClr val="tx1"/>
        </a:solidFill>
        <a:latin typeface="Times" pitchFamily="-65" charset="0"/>
        <a:ea typeface="+mn-ea"/>
        <a:cs typeface="+mn-cs"/>
      </a:defRPr>
    </a:lvl8pPr>
    <a:lvl9pPr marL="3657600" algn="l" defTabSz="457200" rtl="0" eaLnBrk="1" latinLnBrk="0" hangingPunct="1">
      <a:defRPr sz="2000" kern="1200">
        <a:solidFill>
          <a:schemeClr val="tx1"/>
        </a:solidFill>
        <a:latin typeface="Times" pitchFamily="-65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4F51C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006" autoAdjust="0"/>
    <p:restoredTop sz="82700" autoAdjust="0"/>
  </p:normalViewPr>
  <p:slideViewPr>
    <p:cSldViewPr>
      <p:cViewPr>
        <p:scale>
          <a:sx n="100" d="100"/>
          <a:sy n="100" d="100"/>
        </p:scale>
        <p:origin x="-2736" y="-9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4" Type="http://schemas.openxmlformats.org/officeDocument/2006/relationships/slide" Target="slides/slide3.xml"/><Relationship Id="rId10" Type="http://schemas.openxmlformats.org/officeDocument/2006/relationships/theme" Target="theme/theme1.xml"/><Relationship Id="rId5" Type="http://schemas.openxmlformats.org/officeDocument/2006/relationships/slide" Target="slides/slide4.xml"/><Relationship Id="rId7" Type="http://schemas.openxmlformats.org/officeDocument/2006/relationships/printerSettings" Target="printerSettings/printerSettings1.bin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viewProps" Target="viewProps.xml"/><Relationship Id="rId3" Type="http://schemas.openxmlformats.org/officeDocument/2006/relationships/slide" Target="slides/slide2.xml"/><Relationship Id="rId6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F034DA5-E182-3940-9D69-A7EB756006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574966-BF17-7A41-95DA-E895BD97E1BD}" type="slidenum">
              <a:rPr lang="en-US"/>
              <a:pPr/>
              <a:t>1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6477000"/>
            <a:ext cx="2590800" cy="381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0" y="6096000"/>
            <a:ext cx="762000" cy="762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pic>
        <p:nvPicPr>
          <p:cNvPr id="7" name="Picture 14" descr="template logo"/>
          <p:cNvPicPr>
            <a:picLocks noChangeAspect="1" noChangeArrowheads="1"/>
          </p:cNvPicPr>
          <p:nvPr userDrawn="1"/>
        </p:nvPicPr>
        <p:blipFill>
          <a:blip r:embed="rId2"/>
          <a:srcRect l="35298" t="17647" r="52591" b="66690"/>
          <a:stretch>
            <a:fillRect/>
          </a:stretch>
        </p:blipFill>
        <p:spPr bwMode="auto">
          <a:xfrm>
            <a:off x="76200" y="61214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438400"/>
            <a:ext cx="7772400" cy="1600200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590800" y="4038600"/>
            <a:ext cx="5181600" cy="1143000"/>
          </a:xfrm>
        </p:spPr>
        <p:txBody>
          <a:bodyPr/>
          <a:lstStyle>
            <a:lvl1pPr>
              <a:spcBef>
                <a:spcPct val="0"/>
              </a:spcBef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" pitchFamily="-65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" pitchFamily="-65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" pitchFamily="-65" charset="0"/>
              </a:defRPr>
            </a:lvl1pPr>
          </a:lstStyle>
          <a:p>
            <a:pPr>
              <a:defRPr/>
            </a:pPr>
            <a:fld id="{2BF39825-56C3-4747-8D6B-12357765F6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CAB80-5511-6C47-AA0A-17D4F6303B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457200"/>
            <a:ext cx="215265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457200"/>
            <a:ext cx="630555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12B36-99DC-3F44-8C49-D9158C9F1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0772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743200" y="1981200"/>
            <a:ext cx="30099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05500" y="1981200"/>
            <a:ext cx="30099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6BCCCC-1316-3F4E-932E-181A13E0C8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0772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43200" y="1981200"/>
            <a:ext cx="30099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5500" y="1981200"/>
            <a:ext cx="30099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530AC5-0B94-9040-9232-33C7EE6918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0772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743200" y="1981200"/>
            <a:ext cx="61722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341656-1DE1-204A-B71E-FC2EC7FFB3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40C40-FFE5-644D-AA7F-B11DC7B2CE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E6FC6C-6C86-F444-8E64-9FFBFB3288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43200" y="1981200"/>
            <a:ext cx="30099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05500" y="1981200"/>
            <a:ext cx="30099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FECCE-6E1F-9741-B7E0-124B50506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72C7D-1A5D-7541-B6BE-C82E1122A0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A8656-5870-7647-BB42-CD519A4DB4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B918FB-9E87-AD4F-8939-8B1FEC028A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E844FD-207A-924E-ABDC-A9C42DF3AB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6A6C9C-207F-0D48-8225-81029A6DE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slideLayout" Target="../slideLayouts/slideLayout14.xml"/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16764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Georgia"/>
              <a:cs typeface="Georgia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457200"/>
            <a:ext cx="8077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43200" y="1981200"/>
            <a:ext cx="6172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Georgia"/>
                <a:cs typeface="Georgi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Georgia"/>
                <a:cs typeface="Georgi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cs typeface="Georgia"/>
              </a:defRPr>
            </a:lvl1pPr>
          </a:lstStyle>
          <a:p>
            <a:pPr>
              <a:defRPr/>
            </a:pPr>
            <a:fld id="{6C1D29D3-632B-C84A-84C4-DE94677365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6477000"/>
            <a:ext cx="2590800" cy="381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Georgia"/>
              <a:cs typeface="Georgia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2590800" y="6477000"/>
            <a:ext cx="6553200" cy="38100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Georgia"/>
              <a:cs typeface="Georgia"/>
            </a:endParaRPr>
          </a:p>
        </p:txBody>
      </p:sp>
      <p:sp>
        <p:nvSpPr>
          <p:cNvPr id="1036" name="Text Box 12"/>
          <p:cNvSpPr txBox="1">
            <a:spLocks noChangeArrowheads="1"/>
          </p:cNvSpPr>
          <p:nvPr/>
        </p:nvSpPr>
        <p:spPr bwMode="auto">
          <a:xfrm>
            <a:off x="152400" y="6477000"/>
            <a:ext cx="2362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dirty="0" smtClean="0">
                <a:solidFill>
                  <a:schemeClr val="bg1"/>
                </a:solidFill>
                <a:latin typeface="Georgia"/>
                <a:cs typeface="Georgia"/>
              </a:rPr>
              <a:t>05.899 &amp; 499</a:t>
            </a:r>
            <a:endParaRPr lang="en-US" sz="1400" dirty="0">
              <a:solidFill>
                <a:schemeClr val="bg1"/>
              </a:solidFill>
              <a:latin typeface="Georgia"/>
              <a:cs typeface="Georgia"/>
            </a:endParaRPr>
          </a:p>
        </p:txBody>
      </p:sp>
      <p:sp>
        <p:nvSpPr>
          <p:cNvPr id="1037" name="Text Box 13"/>
          <p:cNvSpPr txBox="1">
            <a:spLocks noChangeArrowheads="1"/>
          </p:cNvSpPr>
          <p:nvPr/>
        </p:nvSpPr>
        <p:spPr bwMode="auto">
          <a:xfrm>
            <a:off x="2743200" y="6477000"/>
            <a:ext cx="6172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tabLst>
                <a:tab pos="4064000" algn="r"/>
                <a:tab pos="5943600" algn="r"/>
              </a:tabLst>
              <a:defRPr/>
            </a:pPr>
            <a:r>
              <a:rPr lang="en-US" sz="1400" dirty="0" smtClean="0">
                <a:latin typeface="Georgia"/>
                <a:cs typeface="Georgia"/>
              </a:rPr>
              <a:t>Designing Mobile Services	Spring </a:t>
            </a:r>
            <a:r>
              <a:rPr lang="en-US" sz="1400" dirty="0" smtClean="0">
                <a:latin typeface="Georgia"/>
                <a:cs typeface="Georgia"/>
              </a:rPr>
              <a:t>2012	</a:t>
            </a:r>
            <a:r>
              <a:rPr lang="en-US" sz="1400" dirty="0">
                <a:latin typeface="Georgia"/>
                <a:cs typeface="Georgia"/>
              </a:rPr>
              <a:t> </a:t>
            </a:r>
            <a:fld id="{2A71DA69-954A-0342-9409-D31BCD5F7BF2}" type="slidenum">
              <a:rPr lang="en-US" sz="1400">
                <a:latin typeface="Georgia"/>
                <a:cs typeface="Georgia"/>
              </a:rPr>
              <a:pPr>
                <a:spcBef>
                  <a:spcPct val="50000"/>
                </a:spcBef>
                <a:tabLst>
                  <a:tab pos="4064000" algn="r"/>
                  <a:tab pos="5943600" algn="r"/>
                </a:tabLst>
                <a:defRPr/>
              </a:pPr>
              <a:t>‹#›</a:t>
            </a:fld>
            <a:endParaRPr lang="en-US" sz="1400" dirty="0">
              <a:latin typeface="Georgia"/>
              <a:cs typeface="Georgi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  <p:sldLayoutId r:id="rId12"/>
    <p:sldLayoutId r:id="rId13"/>
    <p:sldLayoutId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eorgia"/>
          <a:ea typeface="ＭＳ Ｐゴシック" pitchFamily="-65" charset="-128"/>
          <a:cs typeface="Georgia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z Light" pitchFamily="-65" charset="0"/>
          <a:ea typeface="ＭＳ Ｐゴシック" pitchFamily="-65" charset="-128"/>
          <a:cs typeface="ＭＳ Ｐゴシック" pitchFamily="-65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z Light" pitchFamily="-65" charset="0"/>
          <a:ea typeface="ＭＳ Ｐゴシック" pitchFamily="-65" charset="-128"/>
          <a:cs typeface="ＭＳ Ｐゴシック" pitchFamily="-65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z Light" pitchFamily="-65" charset="0"/>
          <a:ea typeface="ＭＳ Ｐゴシック" pitchFamily="-65" charset="-128"/>
          <a:cs typeface="ＭＳ Ｐゴシック" pitchFamily="-65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z Light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z Light" pitchFamily="-65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z Light" pitchFamily="-65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z Light" pitchFamily="-65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z Light" pitchFamily="-65" charset="0"/>
        </a:defRPr>
      </a:lvl9pPr>
    </p:titleStyle>
    <p:bodyStyle>
      <a:lvl1pPr marL="0" indent="0" algn="l" rtl="0" eaLnBrk="0" fontAlgn="base" hangingPunct="0">
        <a:spcBef>
          <a:spcPct val="60000"/>
        </a:spcBef>
        <a:spcAft>
          <a:spcPct val="0"/>
        </a:spcAft>
        <a:defRPr sz="2400">
          <a:solidFill>
            <a:schemeClr val="tx1"/>
          </a:solidFill>
          <a:latin typeface="Georgia"/>
          <a:ea typeface="ＭＳ Ｐゴシック" pitchFamily="-65" charset="-128"/>
          <a:cs typeface="Georgia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-65" charset="2"/>
        <a:buChar char="§"/>
        <a:defRPr sz="2000">
          <a:solidFill>
            <a:schemeClr val="tx1"/>
          </a:solidFill>
          <a:latin typeface="Georgia"/>
          <a:ea typeface="ＭＳ Ｐゴシック" pitchFamily="-65" charset="-128"/>
          <a:cs typeface="Georgi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Georgia"/>
          <a:ea typeface="ＭＳ Ｐゴシック" pitchFamily="-65" charset="-128"/>
          <a:cs typeface="Georgi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Georgia"/>
          <a:ea typeface="ＭＳ Ｐゴシック" pitchFamily="-65" charset="-128"/>
          <a:cs typeface="Georgi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Georgia"/>
          <a:ea typeface="ＭＳ Ｐゴシック" pitchFamily="-65" charset="-128"/>
          <a:cs typeface="Georgi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6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6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6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685800" y="2590800"/>
            <a:ext cx="7772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eaLnBrk="1" hangingPunct="1"/>
            <a:endParaRPr lang="en-US" sz="6600">
              <a:solidFill>
                <a:schemeClr val="bg1"/>
              </a:solidFill>
              <a:latin typeface="Bernhard Modern Std Italic" pitchFamily="-65" charset="0"/>
            </a:endParaRPr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2000" dirty="0" smtClean="0"/>
              <a:t>05.899/499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Analytics Dashboards</a:t>
            </a:r>
            <a:endParaRPr lang="en-US" dirty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590800" y="4038600"/>
            <a:ext cx="6096000" cy="2819400"/>
          </a:xfrm>
        </p:spPr>
        <p:txBody>
          <a:bodyPr/>
          <a:lstStyle/>
          <a:p>
            <a:pPr marL="0" indent="0" eaLnBrk="1" hangingPunct="1"/>
            <a:r>
              <a:rPr lang="en-US" dirty="0" smtClean="0"/>
              <a:t>Jim Morris</a:t>
            </a:r>
          </a:p>
          <a:p>
            <a:pPr marL="0" indent="0" eaLnBrk="1" hangingPunct="1"/>
            <a:r>
              <a:rPr lang="en-US" dirty="0" smtClean="0"/>
              <a:t>John </a:t>
            </a:r>
            <a:r>
              <a:rPr lang="en-US" dirty="0"/>
              <a:t>Zimmerman</a:t>
            </a:r>
            <a:endParaRPr lang="en-US" dirty="0" smtClean="0"/>
          </a:p>
          <a:p>
            <a:pPr marL="0" indent="0" eaLnBrk="1" hangingPunct="1"/>
            <a:endParaRPr lang="en-US" sz="2200" dirty="0" smtClean="0"/>
          </a:p>
          <a:p>
            <a:pPr marL="0" indent="0" eaLnBrk="1" hangingPunct="1"/>
            <a:r>
              <a:rPr lang="en-US" sz="4400" dirty="0" smtClean="0"/>
              <a:t> </a:t>
            </a:r>
          </a:p>
          <a:p>
            <a:pPr marL="0" indent="0" eaLnBrk="1" hangingPunct="1"/>
            <a:r>
              <a:rPr lang="en-US" sz="1800" dirty="0" smtClean="0"/>
              <a:t>Spring Semester </a:t>
            </a:r>
            <a:r>
              <a:rPr lang="en-US" sz="1800" dirty="0" smtClean="0"/>
              <a:t>2012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service is a </a:t>
            </a:r>
            <a:r>
              <a:rPr lang="en-US" i="1" dirty="0" smtClean="0"/>
              <a:t>market probe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9400" y="1981200"/>
            <a:ext cx="6324600" cy="4267200"/>
          </a:xfrm>
        </p:spPr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sz="1800" dirty="0" smtClean="0"/>
              <a:t>Whatever you believe today, you can know much more after the first months of operation.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 smtClean="0"/>
              <a:t>What is currently unknown?</a:t>
            </a:r>
          </a:p>
          <a:p>
            <a:pPr marL="1085850" lvl="1" indent="-342900">
              <a:buFont typeface="Arial"/>
              <a:buChar char="•"/>
            </a:pPr>
            <a:r>
              <a:rPr lang="en-US" sz="1400" dirty="0" smtClean="0"/>
              <a:t>Basic demand for service</a:t>
            </a:r>
          </a:p>
          <a:p>
            <a:pPr marL="1085850" lvl="1" indent="-342900">
              <a:buFont typeface="Arial"/>
              <a:buChar char="•"/>
            </a:pPr>
            <a:r>
              <a:rPr lang="en-US" sz="1400" dirty="0" smtClean="0"/>
              <a:t>Response to various advertisements</a:t>
            </a:r>
          </a:p>
          <a:p>
            <a:pPr marL="1085850" lvl="1" indent="-342900">
              <a:buFont typeface="Arial"/>
              <a:buChar char="•"/>
            </a:pPr>
            <a:r>
              <a:rPr lang="en-US" sz="1400" dirty="0" smtClean="0"/>
              <a:t>Response to initial engagement</a:t>
            </a:r>
          </a:p>
          <a:p>
            <a:pPr marL="1085850" lvl="1" indent="-342900">
              <a:buFont typeface="Arial"/>
              <a:buChar char="•"/>
            </a:pPr>
            <a:r>
              <a:rPr lang="en-US" sz="1400" dirty="0" smtClean="0"/>
              <a:t>Competitive solutions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 smtClean="0"/>
              <a:t>Measure</a:t>
            </a:r>
          </a:p>
          <a:p>
            <a:pPr marL="1085850" lvl="1" indent="-342900">
              <a:buFont typeface="Arial"/>
              <a:buChar char="•"/>
            </a:pPr>
            <a:r>
              <a:rPr lang="en-US" sz="1400" dirty="0" smtClean="0"/>
              <a:t>Hits from Google ads</a:t>
            </a:r>
          </a:p>
          <a:p>
            <a:pPr marL="1085850" lvl="1" indent="-342900">
              <a:buFont typeface="Arial"/>
              <a:buChar char="•"/>
            </a:pPr>
            <a:r>
              <a:rPr lang="en-US" sz="1400" dirty="0" smtClean="0"/>
              <a:t>Downloads</a:t>
            </a:r>
          </a:p>
          <a:p>
            <a:pPr marL="1085850" lvl="1" indent="-342900">
              <a:buFont typeface="Arial"/>
              <a:buChar char="•"/>
            </a:pPr>
            <a:r>
              <a:rPr lang="en-US" sz="1400" dirty="0" smtClean="0"/>
              <a:t>Registrations</a:t>
            </a:r>
          </a:p>
          <a:p>
            <a:pPr marL="1085850" lvl="1" indent="-342900">
              <a:buFont typeface="Arial"/>
              <a:buChar char="•"/>
            </a:pPr>
            <a:r>
              <a:rPr lang="en-US" sz="1400" dirty="0" smtClean="0"/>
              <a:t>Success as perceived by guest</a:t>
            </a:r>
          </a:p>
          <a:p>
            <a:pPr marL="1085850" lvl="1" indent="-342900">
              <a:buFont typeface="Arial"/>
              <a:buChar char="•"/>
            </a:pPr>
            <a:r>
              <a:rPr lang="en-US" sz="1400" dirty="0" smtClean="0"/>
              <a:t>Repeat engagements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 smtClean="0"/>
              <a:t>Model guests. Create theories of behavior. </a:t>
            </a: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Ridesharing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9400" y="1981200"/>
            <a:ext cx="6324600" cy="4267200"/>
          </a:xfrm>
        </p:spPr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sz="1800" dirty="0" smtClean="0"/>
              <a:t>Any matching service requires a critical mass of guests before it has a chance of success.</a:t>
            </a:r>
            <a:endParaRPr lang="en-US" sz="1400" dirty="0" smtClean="0"/>
          </a:p>
          <a:p>
            <a:pPr marL="342900" indent="-342900">
              <a:buFont typeface="Arial"/>
              <a:buChar char="•"/>
            </a:pPr>
            <a:r>
              <a:rPr lang="en-US" sz="1800" dirty="0" smtClean="0"/>
              <a:t>Create a guaranteed response for earlier adopters.</a:t>
            </a:r>
          </a:p>
          <a:p>
            <a:pPr marL="1085850" lvl="1" indent="-342900">
              <a:buFont typeface="Arial"/>
              <a:buChar char="•"/>
            </a:pPr>
            <a:r>
              <a:rPr lang="en-US" sz="1600" dirty="0" smtClean="0"/>
              <a:t>“We’ll email you as soon as we find someone.” </a:t>
            </a:r>
            <a:r>
              <a:rPr lang="en-US" sz="1600" i="1" dirty="0" smtClean="0"/>
              <a:t>not </a:t>
            </a:r>
            <a:r>
              <a:rPr lang="en-US" sz="1600" dirty="0" smtClean="0"/>
              <a:t>“We can’t find a match.”</a:t>
            </a:r>
          </a:p>
          <a:p>
            <a:pPr marL="1085850" lvl="1" indent="-342900">
              <a:buFont typeface="Arial"/>
              <a:buChar char="•"/>
            </a:pPr>
            <a:r>
              <a:rPr lang="en-US" sz="1600" dirty="0" smtClean="0"/>
              <a:t>Contract with taxi service to create pool of drivers.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 smtClean="0"/>
              <a:t>Measure.</a:t>
            </a:r>
          </a:p>
          <a:p>
            <a:pPr marL="1085850" lvl="1" indent="-342900">
              <a:buFont typeface="Arial"/>
              <a:buChar char="•"/>
            </a:pPr>
            <a:r>
              <a:rPr lang="en-US" sz="1600" dirty="0" smtClean="0"/>
              <a:t>Riders vs. Drivers</a:t>
            </a:r>
          </a:p>
          <a:p>
            <a:pPr marL="1085850" lvl="1" indent="-342900">
              <a:buFont typeface="Arial"/>
              <a:buChar char="•"/>
            </a:pPr>
            <a:r>
              <a:rPr lang="en-US" sz="1600" dirty="0" smtClean="0"/>
              <a:t>Times and routes</a:t>
            </a:r>
          </a:p>
          <a:p>
            <a:pPr marL="1085850" lvl="1" indent="-342900">
              <a:buFont typeface="Arial"/>
              <a:buChar char="•"/>
            </a:pPr>
            <a:r>
              <a:rPr lang="en-US" sz="1600" dirty="0" smtClean="0"/>
              <a:t>One time offer vs. standing offer</a:t>
            </a:r>
          </a:p>
          <a:p>
            <a:pPr marL="1085850" lvl="1" indent="-342900">
              <a:buFont typeface="Arial"/>
              <a:buChar char="•"/>
            </a:pPr>
            <a:r>
              <a:rPr lang="en-US" sz="1600" dirty="0" smtClean="0"/>
              <a:t> What is the frequency of returns after a successful match vs. the frequency after no match?</a:t>
            </a:r>
          </a:p>
          <a:p>
            <a:pPr marL="1085850" lvl="1" indent="-342900">
              <a:buFont typeface="Arial"/>
              <a:buChar char="•"/>
            </a:pPr>
            <a:r>
              <a:rPr lang="en-US" sz="1600" dirty="0" smtClean="0"/>
              <a:t>What is the critical mass? </a:t>
            </a:r>
          </a:p>
          <a:p>
            <a:pPr marL="1085850" lvl="1" indent="-342900">
              <a:buFont typeface="Arial"/>
              <a:buChar char="•"/>
            </a:pPr>
            <a:r>
              <a:rPr lang="en-US" sz="1600" dirty="0" smtClean="0"/>
              <a:t>How much promotion is needed to reach critical mass?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Re-tweeting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9400" y="1981200"/>
            <a:ext cx="6324600" cy="4572000"/>
          </a:xfrm>
        </p:spPr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sz="1800" dirty="0" smtClean="0"/>
              <a:t>Idea: Provide a “thank-you” button that allows any recipient to award points to senders.</a:t>
            </a:r>
            <a:r>
              <a:rPr lang="en-US" sz="1400" dirty="0" smtClean="0"/>
              <a:t> </a:t>
            </a:r>
            <a:r>
              <a:rPr lang="en-US" sz="1800" dirty="0" smtClean="0"/>
              <a:t>Control quantity of points so that it becomes a pseudo currency.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 smtClean="0"/>
              <a:t>Questions</a:t>
            </a:r>
          </a:p>
          <a:p>
            <a:pPr marL="1085850" lvl="1" indent="-342900">
              <a:buFont typeface="Arial"/>
              <a:buChar char="•"/>
            </a:pPr>
            <a:r>
              <a:rPr lang="en-US" sz="1400" dirty="0" smtClean="0"/>
              <a:t>Are points valued?</a:t>
            </a:r>
          </a:p>
          <a:p>
            <a:pPr marL="1085850" lvl="1" indent="-342900">
              <a:buFont typeface="Arial"/>
              <a:buChar char="•"/>
            </a:pPr>
            <a:r>
              <a:rPr lang="en-US" sz="1400" dirty="0" smtClean="0"/>
              <a:t>How should points be awarded upstream?</a:t>
            </a:r>
          </a:p>
          <a:p>
            <a:pPr marL="1085850" lvl="1" indent="-342900">
              <a:buFont typeface="Arial"/>
              <a:buChar char="•"/>
            </a:pPr>
            <a:r>
              <a:rPr lang="en-US" sz="1400" dirty="0" smtClean="0"/>
              <a:t>Do gatekeepers emerge; i.e. people with large inflow and outflow of points?</a:t>
            </a:r>
          </a:p>
          <a:p>
            <a:pPr marL="1085850" lvl="1" indent="-342900">
              <a:buFont typeface="Arial"/>
              <a:buChar char="•"/>
            </a:pPr>
            <a:r>
              <a:rPr lang="en-US" sz="1400" dirty="0" smtClean="0"/>
              <a:t>When, in the process of reading something, are people likely to award points?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 smtClean="0"/>
              <a:t>Measure</a:t>
            </a:r>
          </a:p>
          <a:p>
            <a:pPr marL="1085850" lvl="1" indent="-342900">
              <a:buFont typeface="Arial"/>
              <a:buChar char="•"/>
            </a:pPr>
            <a:r>
              <a:rPr lang="en-US" sz="1400" dirty="0" smtClean="0"/>
              <a:t>Tendency to send</a:t>
            </a:r>
          </a:p>
          <a:p>
            <a:pPr marL="1085850" lvl="1" indent="-342900">
              <a:buFont typeface="Arial"/>
              <a:buChar char="•"/>
            </a:pPr>
            <a:r>
              <a:rPr lang="en-US" sz="1400" dirty="0" smtClean="0"/>
              <a:t>Tendency to thank</a:t>
            </a:r>
          </a:p>
          <a:p>
            <a:pPr marL="1085850" lvl="1" indent="-342900">
              <a:buFont typeface="Arial"/>
              <a:buChar char="•"/>
            </a:pPr>
            <a:r>
              <a:rPr lang="en-US" sz="1400" dirty="0" smtClean="0"/>
              <a:t>Response to thanks</a:t>
            </a:r>
          </a:p>
          <a:p>
            <a:pPr marL="1085850" lvl="1" indent="-342900">
              <a:buFont typeface="Arial"/>
              <a:buChar char="•"/>
            </a:pPr>
            <a:r>
              <a:rPr lang="en-US" sz="1400" dirty="0" smtClean="0"/>
              <a:t>Tendency to increase point accumulation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FFFFFF"/>
      </a:dk2>
      <a:lt2>
        <a:srgbClr val="000000"/>
      </a:lt2>
      <a:accent1>
        <a:srgbClr val="4F514C"/>
      </a:accent1>
      <a:accent2>
        <a:srgbClr val="BF4C00"/>
      </a:accent2>
      <a:accent3>
        <a:srgbClr val="FFFFFF"/>
      </a:accent3>
      <a:accent4>
        <a:srgbClr val="000000"/>
      </a:accent4>
      <a:accent5>
        <a:srgbClr val="B2B3B2"/>
      </a:accent5>
      <a:accent6>
        <a:srgbClr val="AD4400"/>
      </a:accent6>
      <a:hlink>
        <a:srgbClr val="260599"/>
      </a:hlink>
      <a:folHlink>
        <a:srgbClr val="6A8E00"/>
      </a:folHlink>
    </a:clrScheme>
    <a:fontScheme name="Blank Presentation">
      <a:majorFont>
        <a:latin typeface="Taz Light"/>
        <a:ea typeface=""/>
        <a:cs typeface=""/>
      </a:majorFont>
      <a:minorFont>
        <a:latin typeface="Taz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65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46904</TotalTime>
  <Words>285</Words>
  <Application>Microsoft Macintosh PowerPoint</Application>
  <PresentationFormat>On-screen Show (4:3)</PresentationFormat>
  <Paragraphs>45</Paragraphs>
  <Slides>4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Blank Presentation</vt:lpstr>
      <vt:lpstr>05.899/499 Analytics Dashboards</vt:lpstr>
      <vt:lpstr>Your service is a market probe.</vt:lpstr>
      <vt:lpstr>Ridesharing Service</vt:lpstr>
      <vt:lpstr>Re-tweeting Network</vt:lpstr>
    </vt:vector>
  </TitlesOfParts>
  <Company>Ө耀Ӥ훼ٔᶼ뿿큀Ӻ鴰]翘Ө훼뿿퀰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SCS</dc:creator>
  <cp:keywords/>
  <cp:lastModifiedBy>Jim</cp:lastModifiedBy>
  <cp:revision>146</cp:revision>
  <dcterms:created xsi:type="dcterms:W3CDTF">2012-04-12T14:13:31Z</dcterms:created>
  <dcterms:modified xsi:type="dcterms:W3CDTF">2012-04-12T19:11:43Z</dcterms:modified>
</cp:coreProperties>
</file>