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59" r:id="rId6"/>
    <p:sldId id="278" r:id="rId7"/>
    <p:sldId id="279" r:id="rId8"/>
    <p:sldId id="263" r:id="rId9"/>
    <p:sldId id="264" r:id="rId10"/>
    <p:sldId id="265" r:id="rId11"/>
    <p:sldId id="276" r:id="rId12"/>
    <p:sldId id="266" r:id="rId13"/>
    <p:sldId id="272" r:id="rId14"/>
    <p:sldId id="267" r:id="rId15"/>
    <p:sldId id="268" r:id="rId16"/>
    <p:sldId id="269" r:id="rId17"/>
    <p:sldId id="270" r:id="rId18"/>
    <p:sldId id="275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01D"/>
    <a:srgbClr val="E1FF46"/>
    <a:srgbClr val="FAC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2" autoAdjust="0"/>
    <p:restoredTop sz="95786" autoAdjust="0"/>
  </p:normalViewPr>
  <p:slideViewPr>
    <p:cSldViewPr snapToGrid="0" snapToObjects="1">
      <p:cViewPr varScale="1">
        <p:scale>
          <a:sx n="70" d="100"/>
          <a:sy n="70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A8AB-1397-364F-86A2-EB6670A122C4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FFB71-A1A4-1247-B6FD-76FAD28704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07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6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observed that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are more likely to use coupons given by their friends, this is also backed up from prior research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When a person is overloaded with a bunch of coupons, he/she is more likely to see it as advertisement instead of value-adding opportunity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Different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have very different usage of coupons (moms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young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Difficulty of validation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Economy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Causing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 to be more aware of their wallet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Being leverage mainly to generate additional sales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Technology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Blah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NFC and geo fencing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FB71-A1A4-1247-B6FD-76FAD28704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98B1-BAE3-8041-A42F-B249D0186D76}" type="datetimeFigureOut">
              <a:rPr lang="en-US" smtClean="0"/>
              <a:pPr/>
              <a:t>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7C4F-B6C3-914F-A2BE-717CAE583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98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26" y="228600"/>
            <a:ext cx="2286000" cy="2286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yriad Pro"/>
              </a:rPr>
              <a:t>Exploratory Phase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Myriad Pro"/>
              </a:rPr>
              <a:t>Presentation</a:t>
            </a:r>
            <a:endParaRPr lang="en-US" sz="54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Stage 2 (Local Businesses)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Mom-and-Pop </a:t>
            </a:r>
            <a:r>
              <a:rPr lang="en-US" dirty="0" smtClean="0">
                <a:solidFill>
                  <a:schemeClr val="bg1"/>
                </a:solidFill>
              </a:rPr>
              <a:t>store owners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 not use social media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Unable to gauge loyalty programs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Coupons are sent out time to time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Discounts run all throughout the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err="1" smtClean="0">
                <a:solidFill>
                  <a:schemeClr val="bg1"/>
                </a:solidFill>
              </a:rPr>
              <a:t>Facebook</a:t>
            </a:r>
            <a:r>
              <a:rPr lang="en-US" dirty="0" smtClean="0">
                <a:solidFill>
                  <a:schemeClr val="bg1"/>
                </a:solidFill>
              </a:rPr>
              <a:t> Places” not used much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“Twitter updates” help based on location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Sometimes people forge coupons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Advertising Deals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379" y="1743674"/>
            <a:ext cx="3445742" cy="3445742"/>
          </a:xfrm>
          <a:prstGeom prst="rect">
            <a:avLst/>
          </a:prstGeom>
        </p:spPr>
      </p:pic>
      <p:pic>
        <p:nvPicPr>
          <p:cNvPr id="13" name="Content Placeholder 12" descr="IMG_20110216_120510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798936" y="4333421"/>
            <a:ext cx="3887863" cy="2006864"/>
          </a:xfrm>
          <a:effectLst>
            <a:outerShdw blurRad="50800" dist="139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G_20110216_12043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506" y="1982355"/>
            <a:ext cx="3152158" cy="3765834"/>
          </a:xfrm>
          <a:prstGeom prst="rect">
            <a:avLst/>
          </a:prstGeom>
          <a:effectLst>
            <a:outerShdw blurRad="50800" dist="139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MG_20110216_11512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5206" y="1255127"/>
            <a:ext cx="3858029" cy="2474962"/>
          </a:xfrm>
          <a:prstGeom prst="rect">
            <a:avLst/>
          </a:prstGeom>
          <a:effectLst>
            <a:outerShdw blurRad="50800" dist="1397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8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Stage 3 (Consumers)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69906" y="17625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Needs of the consumer does not match with what is being offered as coupons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Consumers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not like </a:t>
            </a:r>
            <a:r>
              <a:rPr lang="en-US" sz="3200" dirty="0" smtClean="0">
                <a:solidFill>
                  <a:schemeClr val="bg1"/>
                </a:solidFill>
              </a:rPr>
              <a:t>ads when it’s about what they don’t want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Consumers </a:t>
            </a:r>
            <a:r>
              <a:rPr lang="en-US" sz="3200" dirty="0" smtClean="0">
                <a:solidFill>
                  <a:schemeClr val="bg1"/>
                </a:solidFill>
              </a:rPr>
              <a:t>find it difficult to keep track of expiry date of coupons/do not notice it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</a:rPr>
              <a:t>Social media affects customer usage </a:t>
            </a:r>
            <a:r>
              <a:rPr lang="en-US" sz="3200" noProof="0" smtClean="0">
                <a:solidFill>
                  <a:schemeClr val="bg1"/>
                </a:solidFill>
              </a:rPr>
              <a:t>of coupons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Personas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Decided on two categories of Personas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Merchants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Consumers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Created multiple Personas for each category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Persona 1 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51053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Name: 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		Sarah </a:t>
            </a:r>
            <a:r>
              <a:rPr lang="en-US" sz="2000" dirty="0">
                <a:solidFill>
                  <a:schemeClr val="bg1"/>
                </a:solidFill>
              </a:rPr>
              <a:t>Rodriguez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Location:</a:t>
            </a:r>
            <a:r>
              <a:rPr lang="en-US" sz="2000" dirty="0">
                <a:solidFill>
                  <a:schemeClr val="bg1"/>
                </a:solidFill>
              </a:rPr>
              <a:t> 	</a:t>
            </a:r>
            <a:r>
              <a:rPr lang="en-US" sz="2000" dirty="0" smtClean="0">
                <a:solidFill>
                  <a:schemeClr val="bg1"/>
                </a:solidFill>
              </a:rPr>
              <a:t>	Pittsburgh</a:t>
            </a:r>
            <a:r>
              <a:rPr lang="en-US" sz="2000" dirty="0">
                <a:solidFill>
                  <a:schemeClr val="bg1"/>
                </a:solidFill>
              </a:rPr>
              <a:t>, PA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Age:</a:t>
            </a:r>
            <a:r>
              <a:rPr lang="en-US" sz="2000" dirty="0">
                <a:solidFill>
                  <a:schemeClr val="bg1"/>
                </a:solidFill>
              </a:rPr>
              <a:t> 	</a:t>
            </a:r>
            <a:r>
              <a:rPr lang="en-US" sz="2000" dirty="0" smtClean="0">
                <a:solidFill>
                  <a:schemeClr val="bg1"/>
                </a:solidFill>
              </a:rPr>
              <a:t>		20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Occupation:</a:t>
            </a:r>
            <a:r>
              <a:rPr lang="en-US" sz="2000" dirty="0">
                <a:solidFill>
                  <a:schemeClr val="bg1"/>
                </a:solidFill>
              </a:rPr>
              <a:t> 	</a:t>
            </a:r>
            <a:r>
              <a:rPr lang="en-US" sz="2000" dirty="0" smtClean="0">
                <a:solidFill>
                  <a:schemeClr val="bg1"/>
                </a:solidFill>
              </a:rPr>
              <a:t>	Student </a:t>
            </a:r>
            <a:r>
              <a:rPr lang="en-US" sz="2000" dirty="0">
                <a:solidFill>
                  <a:schemeClr val="bg1"/>
                </a:solidFill>
              </a:rPr>
              <a:t>at </a:t>
            </a:r>
            <a:r>
              <a:rPr lang="en-US" sz="2000" dirty="0" smtClean="0">
                <a:solidFill>
                  <a:schemeClr val="bg1"/>
                </a:solidFill>
              </a:rPr>
              <a:t>CMU, 							studying Civil </a:t>
            </a:r>
            <a:r>
              <a:rPr lang="en-US" sz="2000" dirty="0">
                <a:solidFill>
                  <a:schemeClr val="bg1"/>
                </a:solidFill>
              </a:rPr>
              <a:t>Engineering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Family:			</a:t>
            </a:r>
            <a:r>
              <a:rPr lang="en-US" sz="2000" dirty="0" smtClean="0">
                <a:solidFill>
                  <a:schemeClr val="bg1"/>
                </a:solidFill>
              </a:rPr>
              <a:t>Single</a:t>
            </a:r>
            <a:r>
              <a:rPr lang="en-US" sz="2000" dirty="0">
                <a:solidFill>
                  <a:schemeClr val="bg1"/>
                </a:solidFill>
              </a:rPr>
              <a:t>, never </a:t>
            </a:r>
            <a:r>
              <a:rPr lang="en-US" sz="2000" dirty="0" smtClean="0">
                <a:solidFill>
                  <a:schemeClr val="bg1"/>
                </a:solidFill>
              </a:rPr>
              <a:t>been married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				no kids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Background:</a:t>
            </a:r>
            <a:r>
              <a:rPr lang="en-US" sz="2000" dirty="0">
                <a:solidFill>
                  <a:schemeClr val="bg1"/>
                </a:solidFill>
              </a:rPr>
              <a:t>        </a:t>
            </a:r>
          </a:p>
          <a:p>
            <a:r>
              <a:rPr lang="en-US" sz="2000" dirty="0">
                <a:solidFill>
                  <a:schemeClr val="bg1"/>
                </a:solidFill>
              </a:rPr>
              <a:t>From New York, NY, 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Never been to Pittsburgh before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Interested in spending very little money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  <p:pic>
        <p:nvPicPr>
          <p:cNvPr id="2050" name="Picture 2" descr="C:\Users\Jared Pryor\Documents\Carnegie Mellon Classes 2\Designing Mobile Services\person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1647825"/>
            <a:ext cx="2758010" cy="40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Persona 1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5" y="1610143"/>
            <a:ext cx="46140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End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Save Money while shopping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Experience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Easily access  coupons and discounts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No  large personal effort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Life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Little spending money available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Important to get  high value for money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Take advantage of available discounts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Explore Pittsburgh area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  <p:pic>
        <p:nvPicPr>
          <p:cNvPr id="12" name="Picture 2" descr="C:\Users\Jared Pryor\Documents\Carnegie Mellon Classes 2\Designing Mobile Services\person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1647825"/>
            <a:ext cx="2758010" cy="40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Persona 2 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5" y="1610143"/>
            <a:ext cx="51463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Name:</a:t>
            </a: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dirty="0" smtClean="0">
                <a:solidFill>
                  <a:schemeClr val="bg1"/>
                </a:solidFill>
              </a:rPr>
              <a:t>Irene </a:t>
            </a:r>
            <a:r>
              <a:rPr lang="en-US" sz="2000" dirty="0">
                <a:solidFill>
                  <a:schemeClr val="bg1"/>
                </a:solidFill>
              </a:rPr>
              <a:t>Wong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Location: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smtClean="0">
                <a:solidFill>
                  <a:schemeClr val="bg1"/>
                </a:solidFill>
              </a:rPr>
              <a:t>		Pittsburgh</a:t>
            </a:r>
            <a:r>
              <a:rPr lang="en-US" sz="2000" dirty="0">
                <a:solidFill>
                  <a:schemeClr val="bg1"/>
                </a:solidFill>
              </a:rPr>
              <a:t>, PA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Age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r>
              <a:rPr lang="en-US" sz="2000" dirty="0" smtClean="0">
                <a:solidFill>
                  <a:schemeClr val="bg1"/>
                </a:solidFill>
              </a:rPr>
              <a:t>			30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Occupation:		</a:t>
            </a:r>
            <a:r>
              <a:rPr lang="en-US" sz="2000" dirty="0" smtClean="0">
                <a:solidFill>
                  <a:schemeClr val="bg1"/>
                </a:solidFill>
              </a:rPr>
              <a:t>Owns </a:t>
            </a:r>
            <a:r>
              <a:rPr lang="en-US" sz="2000" dirty="0">
                <a:solidFill>
                  <a:schemeClr val="bg1"/>
                </a:solidFill>
              </a:rPr>
              <a:t>a Chinese </a:t>
            </a:r>
            <a:r>
              <a:rPr lang="en-US" sz="2000" dirty="0" smtClean="0">
                <a:solidFill>
                  <a:schemeClr val="bg1"/>
                </a:solidFill>
              </a:rPr>
              <a:t>							Restaurant in Squirrel </a:t>
            </a:r>
            <a:r>
              <a:rPr lang="en-US" sz="2000" dirty="0">
                <a:solidFill>
                  <a:schemeClr val="bg1"/>
                </a:solidFill>
              </a:rPr>
              <a:t>Hill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Family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r>
              <a:rPr lang="en-US" sz="2000" dirty="0" smtClean="0">
                <a:solidFill>
                  <a:schemeClr val="bg1"/>
                </a:solidFill>
              </a:rPr>
              <a:t>			Single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never been married, 				no kids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Background:</a:t>
            </a:r>
            <a:r>
              <a:rPr lang="en-US" sz="2000" dirty="0">
                <a:solidFill>
                  <a:schemeClr val="bg1"/>
                </a:solidFill>
              </a:rPr>
              <a:t>        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First Generation US Citizen</a:t>
            </a:r>
          </a:p>
          <a:p>
            <a:r>
              <a:rPr lang="en-US" sz="2000" dirty="0">
                <a:solidFill>
                  <a:schemeClr val="bg1"/>
                </a:solidFill>
              </a:rPr>
              <a:t>Has taken over parent's restaurant 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Interested in attracting a younger demographic to the restaurant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  <p:pic>
        <p:nvPicPr>
          <p:cNvPr id="3074" name="Picture 2" descr="C:\Users\Jared Pryor\Documents\Carnegie Mellon Classes 2\Designing Mobile Services\persona3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49" y="1610143"/>
            <a:ext cx="3327048" cy="39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Persona 2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7" y="1610143"/>
            <a:ext cx="428650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End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Attract new customers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Expand business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Experience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Create culture experience for customers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Desires to provide authentic Chinese food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Life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Promote authentic Chinese cuisine throughout 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  <p:pic>
        <p:nvPicPr>
          <p:cNvPr id="12" name="Picture 2" descr="C:\Users\Jared Pryor\Documents\Carnegie Mellon Classes 2\Designing Mobile Services\persona3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49" y="1610143"/>
            <a:ext cx="3327048" cy="39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Small scale merchants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Know that coupons are good for business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 not </a:t>
            </a:r>
            <a:r>
              <a:rPr lang="en-US" smtClean="0">
                <a:solidFill>
                  <a:schemeClr val="bg1"/>
                </a:solidFill>
              </a:rPr>
              <a:t>sure on how </a:t>
            </a:r>
            <a:r>
              <a:rPr lang="en-US" dirty="0" smtClean="0">
                <a:solidFill>
                  <a:schemeClr val="bg1"/>
                </a:solidFill>
              </a:rPr>
              <a:t>to use social media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 not know how to gauge loyalty programs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Want to serve the local community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Consumers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Cannot carry all the coupons all the time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 not like being spammed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sure what deal is available nearby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Cannot keep track of expiry of coupons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Finished Exploratory Phase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User Research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Competitive Analysis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Literature Review</a:t>
            </a:r>
          </a:p>
          <a:p>
            <a:r>
              <a:rPr lang="en-US" dirty="0">
                <a:solidFill>
                  <a:schemeClr val="bg1"/>
                </a:solidFill>
              </a:rPr>
              <a:t>Determined SET Facts and </a:t>
            </a:r>
            <a:r>
              <a:rPr lang="en-US" dirty="0" smtClean="0">
                <a:solidFill>
                  <a:schemeClr val="bg1"/>
                </a:solidFill>
              </a:rPr>
              <a:t>POG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Determined Insights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Ready for the next phase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Team Members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Arun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Balachandran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Ganesan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Clifton Lin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Jared Pryor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Sriram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Ramasubramanian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Molly Samuels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796" y="2213299"/>
            <a:ext cx="2053282" cy="2053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480658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bg1"/>
                </a:solidFill>
              </a:rPr>
              <a:t>Q</a:t>
            </a:r>
            <a:r>
              <a:rPr lang="en-US" sz="7200" dirty="0" smtClean="0">
                <a:solidFill>
                  <a:schemeClr val="bg1"/>
                </a:solidFill>
              </a:rPr>
              <a:t>uestions?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Hunt 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We want to research current coupon distribution and redemption in order to design a context-aware mobile service that creates a new coupon experience for both merchants and their costumers.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SET </a:t>
            </a:r>
            <a:r>
              <a:rPr lang="en-US" dirty="0" smtClean="0">
                <a:solidFill>
                  <a:schemeClr val="bg1"/>
                </a:solidFill>
              </a:rPr>
              <a:t>Factors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4005" y="1625160"/>
            <a:ext cx="481390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Social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Influence of other people</a:t>
            </a:r>
          </a:p>
          <a:p>
            <a:pPr marL="285750" indent="-285750" fontAlgn="base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Mentality change based on accessibility </a:t>
            </a:r>
          </a:p>
          <a:p>
            <a:pPr marL="285750" indent="-285750" fontAlgn="base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Diversified behaviors</a:t>
            </a:r>
          </a:p>
          <a:p>
            <a:pPr marL="285750" indent="-285750" fontAlgn="base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Trust Issues</a:t>
            </a:r>
          </a:p>
          <a:p>
            <a:pPr marL="285750" indent="-285750" fontAlgn="base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Mismatch of context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6475" y="3249273"/>
            <a:ext cx="40011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>
                <a:solidFill>
                  <a:schemeClr val="bg1"/>
                </a:solidFill>
              </a:rPr>
              <a:t>Economy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285750" indent="-285750" fontAlgn="base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Down economy</a:t>
            </a:r>
          </a:p>
          <a:p>
            <a:pPr marL="285750" indent="-285750" fontAlgn="base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Coupons as a method to generate additional sales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2760" y="4552412"/>
            <a:ext cx="412164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400" b="1" dirty="0">
                <a:solidFill>
                  <a:schemeClr val="bg1"/>
                </a:solidFill>
              </a:rPr>
              <a:t>Technology</a:t>
            </a:r>
          </a:p>
          <a:p>
            <a:pPr marL="285750" indent="-285750" fontAlgn="base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Large number of smartphone users</a:t>
            </a:r>
          </a:p>
          <a:p>
            <a:pPr marL="285750" indent="-285750" fontAlgn="base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Adapting emerging technology </a:t>
            </a:r>
          </a:p>
          <a:p>
            <a:pPr marL="285750" indent="-285750" fontAlgn="base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Widespread use of GPS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elieve in opportunity for service </a:t>
            </a:r>
            <a:r>
              <a:rPr lang="en-US" dirty="0">
                <a:solidFill>
                  <a:schemeClr val="bg1"/>
                </a:solidFill>
              </a:rPr>
              <a:t>to bridge the gap between </a:t>
            </a:r>
            <a:r>
              <a:rPr lang="en-US" dirty="0" smtClean="0">
                <a:solidFill>
                  <a:schemeClr val="bg1"/>
                </a:solidFill>
              </a:rPr>
              <a:t>consumers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merchants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Leverage social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nfluences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Leverage current context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Reliable and easy distribution methods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Competitive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082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Location based services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Free to customers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Sponsored by merchants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Search deals nearby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New tech: </a:t>
            </a:r>
            <a:r>
              <a:rPr lang="en-US" sz="2000" dirty="0" smtClean="0">
                <a:solidFill>
                  <a:schemeClr val="bg1"/>
                </a:solidFill>
              </a:rPr>
              <a:t>Geo-fencing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Check-in based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Free to customers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Free to merchants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Privacy becomes an issue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8" y="1610142"/>
            <a:ext cx="1697795" cy="11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13" y="2941958"/>
            <a:ext cx="2729945" cy="6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22" y="1697099"/>
            <a:ext cx="3024286" cy="7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00" y="4355484"/>
            <a:ext cx="2449944" cy="6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73" y="4280421"/>
            <a:ext cx="2201262" cy="8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27" y="5249934"/>
            <a:ext cx="3067518" cy="88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6203" y="2881218"/>
            <a:ext cx="2080955" cy="9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Literature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71" dirty="0" smtClean="0">
                <a:solidFill>
                  <a:schemeClr val="bg1"/>
                </a:solidFill>
              </a:rPr>
              <a:t>Insights from </a:t>
            </a:r>
            <a:r>
              <a:rPr lang="en-US" sz="4571" b="1" dirty="0" smtClean="0">
                <a:solidFill>
                  <a:schemeClr val="bg1"/>
                </a:solidFill>
              </a:rPr>
              <a:t>“An Exploratory Field Experiment on Actual Usage of Discount Coupons”</a:t>
            </a:r>
          </a:p>
          <a:p>
            <a:pPr marL="0" indent="0">
              <a:buNone/>
            </a:pPr>
            <a:endParaRPr lang="en-US" sz="4571" b="1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Forwarding rate of email coupons was significantly higher than that of SMS coupons, although there was no significant difference between the two in terms of coupon redemption.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Discount coupons received from peers will have higher usage rate than discount coupons received from the merchant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Study provides indication that the coupons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received from social network contacts were more likely to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be used than those received from merchants 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User 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 stages to narrow down focus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Stage 1 – Merchants &amp; Consumers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Stage 2 – Local Businesses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Stage </a:t>
            </a:r>
            <a:r>
              <a:rPr lang="en-US" sz="3200" dirty="0" smtClean="0">
                <a:solidFill>
                  <a:schemeClr val="bg1"/>
                </a:solidFill>
              </a:rPr>
              <a:t>3 – Consumers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506" y="27654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Stage 1 (Merchants &amp; Consumers)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7506" y="161014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Merchants at Waterfront and S. Craig St.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 merchants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se social media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end out coupons often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Mail, email, magazines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Small merchants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Do not use social media much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Know that coupons brings in new customers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Sometimes through magazines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3" y="6136106"/>
            <a:ext cx="721894" cy="72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16" y="6405476"/>
            <a:ext cx="24765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724" y="6392776"/>
            <a:ext cx="2603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658</Words>
  <Application>Microsoft Office PowerPoint</Application>
  <PresentationFormat>On-screen Show (4:3)</PresentationFormat>
  <Paragraphs>170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Team Members</vt:lpstr>
      <vt:lpstr>Hunt Statement</vt:lpstr>
      <vt:lpstr>SET Factors</vt:lpstr>
      <vt:lpstr>POG</vt:lpstr>
      <vt:lpstr>Competitive Analysis</vt:lpstr>
      <vt:lpstr>Literature Review</vt:lpstr>
      <vt:lpstr>User Research</vt:lpstr>
      <vt:lpstr>Stage 1 (Merchants &amp; Consumers)</vt:lpstr>
      <vt:lpstr>Stage 2 (Local Businesses)</vt:lpstr>
      <vt:lpstr>Advertising Deals</vt:lpstr>
      <vt:lpstr>Stage 3 (Consumers)</vt:lpstr>
      <vt:lpstr>Personas</vt:lpstr>
      <vt:lpstr>Persona 1 Introduction</vt:lpstr>
      <vt:lpstr>Persona 1 Goals</vt:lpstr>
      <vt:lpstr>Persona 2 Introduction</vt:lpstr>
      <vt:lpstr>Persona 2 Goals</vt:lpstr>
      <vt:lpstr>Insights</vt:lpstr>
      <vt:lpstr>Conclusions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Arun Ganesan</dc:creator>
  <cp:lastModifiedBy>Jared Pryor</cp:lastModifiedBy>
  <cp:revision>31</cp:revision>
  <dcterms:created xsi:type="dcterms:W3CDTF">2011-02-15T17:17:23Z</dcterms:created>
  <dcterms:modified xsi:type="dcterms:W3CDTF">2011-02-15T18:38:36Z</dcterms:modified>
</cp:coreProperties>
</file>