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9" r:id="rId4"/>
    <p:sldId id="258" r:id="rId5"/>
    <p:sldId id="278" r:id="rId6"/>
    <p:sldId id="274" r:id="rId7"/>
    <p:sldId id="259" r:id="rId8"/>
    <p:sldId id="277" r:id="rId9"/>
    <p:sldId id="275" r:id="rId10"/>
    <p:sldId id="276" r:id="rId11"/>
    <p:sldId id="262" r:id="rId12"/>
    <p:sldId id="264" r:id="rId13"/>
    <p:sldId id="265" r:id="rId14"/>
    <p:sldId id="266" r:id="rId15"/>
    <p:sldId id="271" r:id="rId16"/>
    <p:sldId id="263" r:id="rId17"/>
    <p:sldId id="270" r:id="rId18"/>
    <p:sldId id="260" r:id="rId19"/>
    <p:sldId id="273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9505" autoAdjust="0"/>
  </p:normalViewPr>
  <p:slideViewPr>
    <p:cSldViewPr>
      <p:cViewPr varScale="1">
        <p:scale>
          <a:sx n="85" d="100"/>
          <a:sy n="85" d="100"/>
        </p:scale>
        <p:origin x="-9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59376-E6A4-46B8-B786-1815555A4B66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6992A-3D45-427F-8E3C-855474425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Remove third bullet,</a:t>
            </a:r>
            <a:r>
              <a:rPr lang="en-US" baseline="0" dirty="0" smtClean="0"/>
              <a:t> put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related work in the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SecVisor</a:t>
            </a:r>
            <a:r>
              <a:rPr lang="en-US" dirty="0" smtClean="0"/>
              <a:t> uses page tables</a:t>
            </a:r>
            <a:r>
              <a:rPr lang="en-US" baseline="0" dirty="0" smtClean="0"/>
              <a:t> to protect kernel code </a:t>
            </a:r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Large page tables increase complexity of verification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Bit more detail about verification, model</a:t>
            </a:r>
            <a:r>
              <a:rPr lang="en-US" baseline="0" dirty="0" smtClean="0"/>
              <a:t> checking etc…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Transition</a:t>
            </a:r>
            <a:r>
              <a:rPr lang="en-US" baseline="0" dirty="0" smtClean="0"/>
              <a:t>, process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Solution/approach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Generalizatio</a:t>
            </a:r>
            <a:r>
              <a:rPr lang="en-US" baseline="0" dirty="0" smtClean="0"/>
              <a:t>n for programs works like so…</a:t>
            </a:r>
          </a:p>
          <a:p>
            <a:r>
              <a:rPr lang="en-US" baseline="0" dirty="0" smtClean="0"/>
              <a:t>Generalization for properties works like so…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High level description</a:t>
            </a:r>
            <a:r>
              <a:rPr lang="en-US" baseline="0" dirty="0" smtClean="0"/>
              <a:t> of logic </a:t>
            </a:r>
            <a:endParaRPr lang="en-US" dirty="0" smtClean="0"/>
          </a:p>
          <a:p>
            <a:r>
              <a:rPr lang="en-US" dirty="0" smtClean="0"/>
              <a:t>Build</a:t>
            </a:r>
            <a:r>
              <a:rPr lang="en-US" baseline="0" dirty="0" smtClean="0"/>
              <a:t> table with columns that have init condition type, property type, and result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992A-3D45-427F-8E3C-8554744253C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488F9-E30B-4D76-B588-00C70D294935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03450-A3C1-479C-BE82-4A6E50537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Scalable Parametric Verification of Secure Systems: </a:t>
            </a:r>
            <a:br>
              <a:rPr lang="en-US" dirty="0" smtClean="0"/>
            </a:br>
            <a:r>
              <a:rPr lang="en-US" sz="3600" dirty="0" smtClean="0"/>
              <a:t>How to Verify Reference Monitors without Worrying about Data Structure Size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91000"/>
            <a:ext cx="73152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Jason Franklin, </a:t>
            </a:r>
            <a:r>
              <a:rPr lang="en-US" dirty="0" err="1" smtClean="0"/>
              <a:t>Sagar</a:t>
            </a:r>
            <a:r>
              <a:rPr lang="en-US" dirty="0" smtClean="0"/>
              <a:t> </a:t>
            </a:r>
            <a:r>
              <a:rPr lang="en-US" dirty="0" err="1" smtClean="0"/>
              <a:t>Chaki</a:t>
            </a:r>
            <a:r>
              <a:rPr lang="en-US" dirty="0" smtClean="0"/>
              <a:t>, </a:t>
            </a:r>
            <a:r>
              <a:rPr lang="en-US" dirty="0" err="1" smtClean="0"/>
              <a:t>Anupam</a:t>
            </a:r>
            <a:r>
              <a:rPr lang="en-US" dirty="0" smtClean="0"/>
              <a:t> </a:t>
            </a:r>
            <a:r>
              <a:rPr lang="en-US" dirty="0" err="1" smtClean="0"/>
              <a:t>Datta</a:t>
            </a:r>
            <a:r>
              <a:rPr lang="en-US" dirty="0" smtClean="0"/>
              <a:t>  CMU</a:t>
            </a:r>
          </a:p>
          <a:p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Seshadri</a:t>
            </a:r>
            <a:endParaRPr lang="en-US" dirty="0" smtClean="0"/>
          </a:p>
          <a:p>
            <a:r>
              <a:rPr lang="en-US" dirty="0" smtClean="0"/>
              <a:t>IBM Research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 Model Analysis of </a:t>
            </a:r>
            <a:r>
              <a:rPr lang="en-US" dirty="0" err="1" smtClean="0"/>
              <a:t>SecVisor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607475"/>
            <a:ext cx="4343400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Execution Integrity:</a:t>
            </a:r>
            <a:endParaRPr lang="en-US" dirty="0" smtClean="0"/>
          </a:p>
          <a:p>
            <a:r>
              <a:rPr lang="en-US" dirty="0" smtClean="0"/>
              <a:t>In kernel mode, only kernel code should be executable.</a:t>
            </a:r>
          </a:p>
          <a:p>
            <a:endParaRPr lang="en-US" dirty="0" smtClean="0"/>
          </a:p>
          <a:p>
            <a:r>
              <a:rPr lang="en-US" dirty="0" smtClean="0"/>
              <a:t>In PTSL: </a:t>
            </a:r>
          </a:p>
          <a:p>
            <a:r>
              <a:rPr lang="en-US" b="1" dirty="0" err="1" smtClean="0"/>
              <a:t>Pexec</a:t>
            </a:r>
            <a:r>
              <a:rPr lang="en-US" b="1" dirty="0" smtClean="0"/>
              <a:t> == MODE=KERNEL⇒</a:t>
            </a:r>
          </a:p>
          <a:p>
            <a:r>
              <a:rPr lang="en-US" b="1" dirty="0" smtClean="0"/>
              <a:t>(∀ </a:t>
            </a:r>
            <a:r>
              <a:rPr lang="en-US" b="1" dirty="0" err="1" smtClean="0"/>
              <a:t>i</a:t>
            </a:r>
            <a:r>
              <a:rPr lang="en-US" b="1" dirty="0" smtClean="0"/>
              <a:t>. P[i][SPTX]⇒(P[i][SPTPA] = KC))</a:t>
            </a:r>
            <a:endParaRPr lang="en-US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5486399" y="1946031"/>
            <a:ext cx="2743201" cy="2778369"/>
            <a:chOff x="5867399" y="1488831"/>
            <a:chExt cx="2743201" cy="2778369"/>
          </a:xfrm>
        </p:grpSpPr>
        <p:sp>
          <p:nvSpPr>
            <p:cNvPr id="6" name="Rounded Rectangle 5"/>
            <p:cNvSpPr/>
            <p:nvPr/>
          </p:nvSpPr>
          <p:spPr>
            <a:xfrm>
              <a:off x="5867400" y="1488831"/>
              <a:ext cx="1219200" cy="720969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System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867399" y="2928936"/>
              <a:ext cx="2743201" cy="13382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SecVisor</a:t>
              </a:r>
              <a:r>
                <a:rPr lang="en-US" dirty="0" smtClean="0">
                  <a:solidFill>
                    <a:schemeClr val="tx1"/>
                  </a:solidFill>
                </a:rPr>
                <a:t>(n)</a:t>
              </a: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238999" y="1488831"/>
              <a:ext cx="1219201" cy="72096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Adversary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Up-Down Arrow 8"/>
            <p:cNvSpPr/>
            <p:nvPr/>
          </p:nvSpPr>
          <p:spPr>
            <a:xfrm>
              <a:off x="6248400" y="2286000"/>
              <a:ext cx="381000" cy="585788"/>
            </a:xfrm>
            <a:prstGeom prst="upDown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7620000" y="2286000"/>
              <a:ext cx="381000" cy="585788"/>
            </a:xfrm>
            <a:prstGeom prst="up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40"/>
            <p:cNvGrpSpPr/>
            <p:nvPr/>
          </p:nvGrpSpPr>
          <p:grpSpPr>
            <a:xfrm>
              <a:off x="6400800" y="3429000"/>
              <a:ext cx="609600" cy="609600"/>
              <a:chOff x="6172200" y="4876800"/>
              <a:chExt cx="1143000" cy="12192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248400" y="4953000"/>
                <a:ext cx="990600" cy="1143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248400" y="51816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248400" y="56388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72200" y="4876800"/>
                <a:ext cx="1143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6" name="Vertical Scroll 15"/>
          <p:cNvSpPr/>
          <p:nvPr/>
        </p:nvSpPr>
        <p:spPr>
          <a:xfrm>
            <a:off x="6934200" y="3886200"/>
            <a:ext cx="1143000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 </a:t>
            </a:r>
            <a:r>
              <a:rPr lang="en-US" dirty="0" err="1" smtClean="0">
                <a:solidFill>
                  <a:schemeClr val="tx1"/>
                </a:solidFill>
              </a:rPr>
              <a:t>xor</a:t>
            </a:r>
            <a:r>
              <a:rPr lang="en-US" dirty="0" smtClean="0">
                <a:solidFill>
                  <a:schemeClr val="tx1"/>
                </a:solidFill>
              </a:rPr>
              <a:t> 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Folded Corner 16"/>
          <p:cNvSpPr/>
          <p:nvPr/>
        </p:nvSpPr>
        <p:spPr>
          <a:xfrm>
            <a:off x="5096933" y="15557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6629400" y="1555750"/>
            <a:ext cx="92921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ADV(n)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Folded Corner 18"/>
          <p:cNvSpPr/>
          <p:nvPr/>
        </p:nvSpPr>
        <p:spPr>
          <a:xfrm>
            <a:off x="7687733" y="31559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RM(n)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1397675"/>
            <a:ext cx="4343400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Initial condition:</a:t>
            </a:r>
            <a:endParaRPr lang="en-US" dirty="0" smtClean="0"/>
          </a:p>
          <a:p>
            <a:r>
              <a:rPr lang="en-US" dirty="0" err="1" smtClean="0"/>
              <a:t>SecVisor</a:t>
            </a:r>
            <a:r>
              <a:rPr lang="en-US" dirty="0" smtClean="0"/>
              <a:t> starts in kernel mode and only kernel code is executable</a:t>
            </a:r>
          </a:p>
          <a:p>
            <a:endParaRPr lang="en-US" dirty="0" smtClean="0"/>
          </a:p>
          <a:p>
            <a:r>
              <a:rPr lang="en-US" dirty="0" smtClean="0"/>
              <a:t>In PTSL: </a:t>
            </a:r>
          </a:p>
          <a:p>
            <a:r>
              <a:rPr lang="en-US" b="1" dirty="0" smtClean="0"/>
              <a:t>Init == MODE=KERNEL ^ </a:t>
            </a:r>
          </a:p>
          <a:p>
            <a:r>
              <a:rPr lang="en-US" b="1" dirty="0" smtClean="0"/>
              <a:t>(∀ </a:t>
            </a:r>
            <a:r>
              <a:rPr lang="en-US" b="1" dirty="0" err="1" smtClean="0"/>
              <a:t>i</a:t>
            </a:r>
            <a:r>
              <a:rPr lang="en-US" b="1" dirty="0" smtClean="0"/>
              <a:t>. P[i][SPTX]⇒(P[i][SPTPA] = KC))</a:t>
            </a:r>
            <a:endParaRPr lang="en-US" b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4724400" y="4724400"/>
            <a:ext cx="2971800" cy="1905000"/>
            <a:chOff x="4724400" y="4724400"/>
            <a:chExt cx="2971800" cy="1905000"/>
          </a:xfrm>
        </p:grpSpPr>
        <p:sp>
          <p:nvSpPr>
            <p:cNvPr id="22" name="Left-Right Arrow 21"/>
            <p:cNvSpPr/>
            <p:nvPr/>
          </p:nvSpPr>
          <p:spPr>
            <a:xfrm rot="16200000">
              <a:off x="6438900" y="4914900"/>
              <a:ext cx="914400" cy="533400"/>
            </a:xfrm>
            <a:prstGeom prst="leftRightArrow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SMT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6172200" y="5638800"/>
              <a:ext cx="1524000" cy="990600"/>
              <a:chOff x="7467600" y="3048000"/>
              <a:chExt cx="1524000" cy="9906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467600" y="3048000"/>
                <a:ext cx="1524000" cy="9906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772400" y="35052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696200" y="3059668"/>
                <a:ext cx="1237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SecVisor</a:t>
                </a:r>
                <a:r>
                  <a:rPr lang="en-US" dirty="0" smtClean="0"/>
                  <a:t>(1)</a:t>
                </a:r>
                <a:endParaRPr lang="en-US" dirty="0"/>
              </a:p>
            </p:txBody>
          </p:sp>
        </p:grpSp>
        <p:sp>
          <p:nvSpPr>
            <p:cNvPr id="37" name="Right Arrow 36"/>
            <p:cNvSpPr/>
            <p:nvPr/>
          </p:nvSpPr>
          <p:spPr>
            <a:xfrm>
              <a:off x="4724400" y="5791200"/>
              <a:ext cx="1447800" cy="762000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Verify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" y="2514600"/>
            <a:ext cx="43434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mode = kernel AND </a:t>
            </a:r>
          </a:p>
          <a:p>
            <a:r>
              <a:rPr lang="en-US" b="1" dirty="0" smtClean="0"/>
              <a:t>FOREACH</a:t>
            </a:r>
            <a:r>
              <a:rPr lang="en-US" dirty="0" smtClean="0"/>
              <a:t> page in SPT, if </a:t>
            </a:r>
            <a:r>
              <a:rPr lang="en-US" dirty="0" err="1" smtClean="0"/>
              <a:t>eXe</a:t>
            </a:r>
            <a:r>
              <a:rPr lang="en-US" dirty="0" smtClean="0"/>
              <a:t> then </a:t>
            </a:r>
          </a:p>
          <a:p>
            <a:r>
              <a:rPr lang="en-US" dirty="0" smtClean="0"/>
              <a:t>page maps kernel code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4715470"/>
            <a:ext cx="4343400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mode = kernel then</a:t>
            </a:r>
          </a:p>
          <a:p>
            <a:r>
              <a:rPr lang="en-US" dirty="0" smtClean="0"/>
              <a:t>FOREACH page in SPT, if </a:t>
            </a:r>
            <a:r>
              <a:rPr lang="en-US" dirty="0" err="1" smtClean="0"/>
              <a:t>eXe</a:t>
            </a:r>
            <a:r>
              <a:rPr lang="en-US" dirty="0" smtClean="0"/>
              <a:t> then</a:t>
            </a:r>
          </a:p>
          <a:p>
            <a:r>
              <a:rPr lang="en-US" dirty="0" smtClean="0"/>
              <a:t>page maps kernel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8" grpId="0" animBg="1"/>
      <p:bldP spid="19" grpId="0" animBg="1"/>
      <p:bldP spid="21" grpId="0" animBg="1"/>
      <p:bldP spid="27" grpId="1" animBg="1"/>
      <p:bldP spid="27" grpId="2" animBg="1"/>
      <p:bldP spid="28" grpId="0" animBg="1"/>
      <p:bldP spid="2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Model Safety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System model </a:t>
            </a:r>
          </a:p>
          <a:p>
            <a:pPr lvl="1"/>
            <a:r>
              <a:rPr lang="en-US" dirty="0" smtClean="0"/>
              <a:t>Let </a:t>
            </a:r>
            <a:r>
              <a:rPr lang="en-US" dirty="0" err="1" smtClean="0"/>
              <a:t>gc</a:t>
            </a:r>
            <a:r>
              <a:rPr lang="en-US" dirty="0" smtClean="0"/>
              <a:t>(k) be any instantiated guarded command (i.e., any well-formed program)</a:t>
            </a:r>
          </a:p>
          <a:p>
            <a:r>
              <a:rPr lang="en-US" dirty="0" smtClean="0"/>
              <a:t>Security property</a:t>
            </a:r>
          </a:p>
          <a:p>
            <a:pPr lvl="1"/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</a:t>
            </a:r>
            <a:r>
              <a:rPr lang="en-US" dirty="0" smtClean="0"/>
              <a:t> in GSF be any generic state formula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. P(</a:t>
            </a:r>
            <a:r>
              <a:rPr lang="en-US" dirty="0" err="1" smtClean="0"/>
              <a:t>i</a:t>
            </a:r>
            <a:r>
              <a:rPr lang="en-US" dirty="0" smtClean="0"/>
              <a:t>) , Exists </a:t>
            </a:r>
            <a:r>
              <a:rPr lang="en-US" dirty="0" err="1" smtClean="0"/>
              <a:t>i</a:t>
            </a:r>
            <a:r>
              <a:rPr lang="en-US" dirty="0" smtClean="0"/>
              <a:t>. P(</a:t>
            </a:r>
            <a:r>
              <a:rPr lang="en-US" dirty="0" err="1" smtClean="0"/>
              <a:t>i</a:t>
            </a:r>
            <a:r>
              <a:rPr lang="en-US" dirty="0" smtClean="0"/>
              <a:t>), or conjunctions of </a:t>
            </a:r>
          </a:p>
          <a:p>
            <a:r>
              <a:rPr lang="en-US" dirty="0" smtClean="0"/>
              <a:t>Initial state</a:t>
            </a:r>
          </a:p>
          <a:p>
            <a:pPr lvl="1"/>
            <a:r>
              <a:rPr lang="en-US" dirty="0" smtClean="0"/>
              <a:t>Let Init in USF be any universal state formula (For all </a:t>
            </a:r>
            <a:r>
              <a:rPr lang="en-US" dirty="0" err="1" smtClean="0"/>
              <a:t>i</a:t>
            </a:r>
            <a:r>
              <a:rPr lang="en-US" dirty="0" smtClean="0"/>
              <a:t>. P(</a:t>
            </a:r>
            <a:r>
              <a:rPr lang="en-US" dirty="0" err="1" smtClean="0"/>
              <a:t>i</a:t>
            </a:r>
            <a:r>
              <a:rPr lang="en-US" dirty="0" smtClean="0"/>
              <a:t>))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Definition: model exhibits </a:t>
            </a:r>
            <a:r>
              <a:rPr lang="en-US" sz="3200" dirty="0" smtClean="0">
                <a:sym typeface="Symbol"/>
              </a:rPr>
              <a:t></a:t>
            </a:r>
            <a:r>
              <a:rPr lang="en-US" sz="3200" dirty="0" smtClean="0"/>
              <a:t> if contains state that satisfies </a:t>
            </a:r>
            <a:r>
              <a:rPr lang="en-US" sz="3200" dirty="0" smtClean="0">
                <a:sym typeface="Symbol"/>
              </a:rPr>
              <a:t>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err="1" smtClean="0"/>
              <a:t>Thm</a:t>
            </a:r>
            <a:r>
              <a:rPr lang="en-US" sz="3200" dirty="0" smtClean="0"/>
              <a:t>: M(</a:t>
            </a:r>
            <a:r>
              <a:rPr lang="en-US" sz="3200" dirty="0" err="1" smtClean="0"/>
              <a:t>gc</a:t>
            </a:r>
            <a:r>
              <a:rPr lang="en-US" sz="3200" dirty="0" smtClean="0"/>
              <a:t>(k), Init) exhibits </a:t>
            </a:r>
            <a:r>
              <a:rPr lang="en-US" sz="3200" dirty="0" smtClean="0">
                <a:sym typeface="Symbol"/>
              </a:rPr>
              <a:t></a:t>
            </a:r>
            <a:r>
              <a:rPr lang="en-US" sz="3200" dirty="0" smtClean="0"/>
              <a:t> </a:t>
            </a:r>
            <a:r>
              <a:rPr lang="en-US" sz="3200" dirty="0" err="1" smtClean="0"/>
              <a:t>iff</a:t>
            </a:r>
            <a:r>
              <a:rPr lang="en-US" sz="3200" dirty="0" smtClean="0"/>
              <a:t> M(</a:t>
            </a:r>
            <a:r>
              <a:rPr lang="en-US" sz="3200" dirty="0" err="1" smtClean="0"/>
              <a:t>gc</a:t>
            </a:r>
            <a:r>
              <a:rPr lang="en-US" sz="3200" dirty="0" smtClean="0"/>
              <a:t>(1), Init) exhibits </a:t>
            </a:r>
            <a:r>
              <a:rPr lang="en-US" sz="3200" dirty="0" smtClean="0">
                <a:sym typeface="Symbol"/>
              </a:rPr>
              <a:t>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>
              <a:sym typeface="Symbol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sym typeface="Symbol"/>
              </a:rPr>
              <a:t>Other theorems with different initial conditions and properties in paper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Expressiveness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5181600" cy="4571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PGCL/PTSL can model:</a:t>
            </a:r>
          </a:p>
          <a:p>
            <a:pPr lvl="1"/>
            <a:r>
              <a:rPr lang="en-US" dirty="0" smtClean="0"/>
              <a:t>Reference monitors that are row independent and row uniform </a:t>
            </a:r>
          </a:p>
          <a:p>
            <a:pPr lvl="1"/>
            <a:r>
              <a:rPr lang="en-US" dirty="0" smtClean="0"/>
              <a:t>Any policy that is expressible as finite state automata over rows (safety property)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Paper describes compilation to convert FSA policy to PGCL reference monitor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143000"/>
            <a:ext cx="30956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5486400" y="3657600"/>
            <a:ext cx="3505200" cy="2819400"/>
            <a:chOff x="5486400" y="3657600"/>
            <a:chExt cx="3505200" cy="28194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86400" y="4352925"/>
              <a:ext cx="3505200" cy="2124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Down Arrow 5"/>
            <p:cNvSpPr/>
            <p:nvPr/>
          </p:nvSpPr>
          <p:spPr>
            <a:xfrm>
              <a:off x="6705600" y="3657600"/>
              <a:ext cx="609600" cy="838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Parametric verification for correctness</a:t>
            </a:r>
          </a:p>
          <a:p>
            <a:pPr lvl="1"/>
            <a:r>
              <a:rPr lang="en-US" dirty="0" smtClean="0"/>
              <a:t>Missing whole array operators or less efficient 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Lazic</a:t>
            </a:r>
            <a:r>
              <a:rPr lang="en-US" dirty="0" smtClean="0"/>
              <a:t> et al.] and [Emerson and </a:t>
            </a:r>
            <a:r>
              <a:rPr lang="en-US" dirty="0" err="1" smtClean="0"/>
              <a:t>Kahlon</a:t>
            </a:r>
            <a:r>
              <a:rPr lang="en-US" dirty="0" smtClean="0"/>
              <a:t>]</a:t>
            </a:r>
          </a:p>
          <a:p>
            <a:r>
              <a:rPr lang="en-US" dirty="0" smtClean="0"/>
              <a:t>Parametric verification for security</a:t>
            </a:r>
          </a:p>
          <a:p>
            <a:pPr lvl="1"/>
            <a:r>
              <a:rPr lang="en-US" dirty="0" smtClean="0"/>
              <a:t>Focus on security protocols</a:t>
            </a:r>
          </a:p>
          <a:p>
            <a:pPr lvl="2"/>
            <a:r>
              <a:rPr lang="en-US" dirty="0" smtClean="0"/>
              <a:t>[Lowe et al.], [Roscoe and </a:t>
            </a:r>
            <a:r>
              <a:rPr lang="en-US" dirty="0" err="1" smtClean="0"/>
              <a:t>Broadfoot</a:t>
            </a:r>
            <a:r>
              <a:rPr lang="en-US" dirty="0" smtClean="0"/>
              <a:t>], [</a:t>
            </a:r>
            <a:r>
              <a:rPr lang="en-US" dirty="0" err="1" smtClean="0"/>
              <a:t>Durgin</a:t>
            </a:r>
            <a:r>
              <a:rPr lang="en-US" dirty="0" smtClean="0"/>
              <a:t> et al.], [Millen]</a:t>
            </a:r>
          </a:p>
          <a:p>
            <a:r>
              <a:rPr lang="en-US" dirty="0" smtClean="0"/>
              <a:t>Model checking for security</a:t>
            </a:r>
          </a:p>
          <a:p>
            <a:pPr lvl="1"/>
            <a:r>
              <a:rPr lang="en-US" dirty="0" smtClean="0"/>
              <a:t>Study non-parametric verification of secure systems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Guttman</a:t>
            </a:r>
            <a:r>
              <a:rPr lang="en-US" dirty="0" smtClean="0"/>
              <a:t> et al.], [Lie et al.], [Mitchell et al.]</a:t>
            </a:r>
          </a:p>
          <a:p>
            <a:r>
              <a:rPr lang="en-US" dirty="0" smtClean="0"/>
              <a:t>Bug finding with adversaries</a:t>
            </a:r>
          </a:p>
          <a:p>
            <a:pPr lvl="1"/>
            <a:r>
              <a:rPr lang="en-US" dirty="0" smtClean="0"/>
              <a:t>Unsound or incomplete methods </a:t>
            </a:r>
          </a:p>
          <a:p>
            <a:pPr lvl="2"/>
            <a:r>
              <a:rPr lang="en-US" dirty="0" smtClean="0"/>
              <a:t>[Kidd et al.], [</a:t>
            </a:r>
            <a:r>
              <a:rPr lang="en-US" dirty="0" err="1" smtClean="0"/>
              <a:t>Emmi</a:t>
            </a:r>
            <a:r>
              <a:rPr lang="en-US" dirty="0" smtClean="0"/>
              <a:t> et al.]</a:t>
            </a:r>
          </a:p>
          <a:p>
            <a:r>
              <a:rPr lang="en-US" dirty="0" smtClean="0"/>
              <a:t>Operating system verification </a:t>
            </a:r>
          </a:p>
          <a:p>
            <a:pPr lvl="1"/>
            <a:r>
              <a:rPr lang="en-US" dirty="0" smtClean="0"/>
              <a:t>Manual/semi-automated verification</a:t>
            </a:r>
          </a:p>
          <a:p>
            <a:pPr lvl="2"/>
            <a:r>
              <a:rPr lang="en-US" dirty="0" smtClean="0"/>
              <a:t>[Walker et al.], [</a:t>
            </a:r>
            <a:r>
              <a:rPr lang="en-US" dirty="0" err="1" smtClean="0"/>
              <a:t>Heitmeyer</a:t>
            </a:r>
            <a:r>
              <a:rPr lang="en-US" dirty="0" smtClean="0"/>
              <a:t> et al.], [Klein et al.]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Scalable automated verification technique for reference monitors that manipulate unbounded data structures</a:t>
            </a:r>
          </a:p>
          <a:p>
            <a:pPr lvl="1"/>
            <a:r>
              <a:rPr lang="en-US" dirty="0" smtClean="0"/>
              <a:t>PGCL to model adversaries, reference monitors</a:t>
            </a:r>
          </a:p>
          <a:p>
            <a:pPr lvl="1"/>
            <a:r>
              <a:rPr lang="en-US" dirty="0" smtClean="0"/>
              <a:t>PTSL to specify security properties</a:t>
            </a:r>
          </a:p>
          <a:p>
            <a:pPr lvl="1"/>
            <a:r>
              <a:rPr lang="en-US" dirty="0" smtClean="0"/>
              <a:t>Small model theorems that relate small/large models</a:t>
            </a:r>
          </a:p>
          <a:p>
            <a:r>
              <a:rPr lang="en-US" dirty="0" smtClean="0"/>
              <a:t>Application to </a:t>
            </a:r>
            <a:r>
              <a:rPr lang="en-US" dirty="0" err="1" smtClean="0"/>
              <a:t>SecVisor</a:t>
            </a:r>
            <a:r>
              <a:rPr lang="en-US" dirty="0" smtClean="0"/>
              <a:t> (W XOR X) and </a:t>
            </a:r>
            <a:r>
              <a:rPr lang="en-US" dirty="0" err="1" smtClean="0"/>
              <a:t>sHype</a:t>
            </a:r>
            <a:r>
              <a:rPr lang="en-US" dirty="0" smtClean="0"/>
              <a:t> (Chinese Wall Policy)</a:t>
            </a:r>
          </a:p>
          <a:p>
            <a:r>
              <a:rPr lang="en-US" dirty="0" smtClean="0"/>
              <a:t>Limitations and extensions</a:t>
            </a:r>
          </a:p>
          <a:p>
            <a:pPr lvl="1"/>
            <a:r>
              <a:rPr lang="en-US" dirty="0" smtClean="0"/>
              <a:t>Design level, extend to code</a:t>
            </a:r>
          </a:p>
          <a:p>
            <a:pPr lvl="1"/>
            <a:r>
              <a:rPr lang="en-US" dirty="0" smtClean="0"/>
              <a:t>Row-independent systems, extend to systems/properties with relationships between rows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SecVisor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01566"/>
            <a:ext cx="3886200" cy="270843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Kernel Entry ≡</a:t>
            </a:r>
          </a:p>
          <a:p>
            <a:r>
              <a:rPr lang="en-US" dirty="0" smtClean="0"/>
              <a:t>￢kernelmode ? kernelmode := ⊤;</a:t>
            </a:r>
          </a:p>
          <a:p>
            <a:endParaRPr lang="en-US" dirty="0" smtClean="0"/>
          </a:p>
          <a:p>
            <a:r>
              <a:rPr lang="en-US" dirty="0" smtClean="0"/>
              <a:t>for i : Pn,q do</a:t>
            </a:r>
          </a:p>
          <a:p>
            <a:r>
              <a:rPr lang="en-US" dirty="0" smtClean="0"/>
              <a:t>   Pn,q[i][SPTPA] = KC ?</a:t>
            </a:r>
          </a:p>
          <a:p>
            <a:r>
              <a:rPr lang="en-US" dirty="0" smtClean="0"/>
              <a:t>           Pn,q[i][SPTRW] := ⊥;</a:t>
            </a:r>
          </a:p>
          <a:p>
            <a:r>
              <a:rPr lang="en-US" dirty="0" smtClean="0"/>
              <a:t>           Pn,q[i][SPTX] := ⊤;</a:t>
            </a:r>
          </a:p>
          <a:p>
            <a:r>
              <a:rPr lang="en-US" sz="4400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066800"/>
            <a:ext cx="388620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Sync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dirty="0" smtClean="0"/>
              <a:t>   ⊤ ? Pn,q[i][SPTPA] := Pn,q[i][KPTPA]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286000"/>
            <a:ext cx="388620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Attacker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dirty="0" smtClean="0"/>
              <a:t>     Pn,q[i][KPTPA] := ∗;</a:t>
            </a:r>
          </a:p>
          <a:p>
            <a:r>
              <a:rPr lang="en-US" dirty="0" smtClean="0"/>
              <a:t>     Pn,q[i][KPTRW] := ∗;</a:t>
            </a:r>
          </a:p>
          <a:p>
            <a:r>
              <a:rPr lang="en-US" dirty="0" smtClean="0"/>
              <a:t>     Pn,q[i][KPTX] := ∗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365102" y="4038600"/>
            <a:ext cx="1833964" cy="1828800"/>
            <a:chOff x="1905000" y="1600200"/>
            <a:chExt cx="1833964" cy="1828800"/>
          </a:xfrm>
        </p:grpSpPr>
        <p:sp>
          <p:nvSpPr>
            <p:cNvPr id="8" name="Rectangle 7"/>
            <p:cNvSpPr/>
            <p:nvPr/>
          </p:nvSpPr>
          <p:spPr>
            <a:xfrm>
              <a:off x="2232332" y="20574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323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19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323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   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323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WX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419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419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5000" y="1600200"/>
              <a:ext cx="183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Kernel Page Table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79702" y="4038600"/>
            <a:ext cx="1978298" cy="1828800"/>
            <a:chOff x="6172200" y="3733800"/>
            <a:chExt cx="1978298" cy="1828800"/>
          </a:xfrm>
        </p:grpSpPr>
        <p:sp>
          <p:nvSpPr>
            <p:cNvPr id="22" name="Rectangle 21"/>
            <p:cNvSpPr/>
            <p:nvPr/>
          </p:nvSpPr>
          <p:spPr>
            <a:xfrm>
              <a:off x="6571697" y="41910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5716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812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716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716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   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1812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12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72200" y="3733800"/>
              <a:ext cx="1978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Shadow Page Table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0" name="Curved Up Arrow 29"/>
          <p:cNvSpPr/>
          <p:nvPr/>
        </p:nvSpPr>
        <p:spPr>
          <a:xfrm>
            <a:off x="3203302" y="5867400"/>
            <a:ext cx="2895600" cy="762000"/>
          </a:xfrm>
          <a:prstGeom prst="curved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Sync (W XOR X)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SecVisor</a:t>
            </a:r>
            <a:r>
              <a:rPr lang="en-US" dirty="0" smtClean="0"/>
              <a:t>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SecVisor</a:t>
            </a:r>
            <a:r>
              <a:rPr lang="en-US" dirty="0" smtClean="0"/>
              <a:t>, adversary, and properties expressible</a:t>
            </a:r>
          </a:p>
          <a:p>
            <a:pPr lvl="1"/>
            <a:r>
              <a:rPr lang="en-US" dirty="0" smtClean="0"/>
              <a:t>Small model theorems apply</a:t>
            </a:r>
          </a:p>
          <a:p>
            <a:r>
              <a:rPr lang="en-US" dirty="0" smtClean="0"/>
              <a:t>Translate to </a:t>
            </a:r>
            <a:r>
              <a:rPr lang="en-US" dirty="0" err="1" smtClean="0"/>
              <a:t>Murphi</a:t>
            </a:r>
            <a:r>
              <a:rPr lang="en-US" dirty="0" smtClean="0"/>
              <a:t>, verify </a:t>
            </a:r>
          </a:p>
          <a:p>
            <a:pPr lvl="1"/>
            <a:r>
              <a:rPr lang="en-US" dirty="0" smtClean="0"/>
              <a:t>Two vulnerabilities, fixed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91000" y="4133671"/>
            <a:ext cx="4648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Secure Sync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b="1" dirty="0" smtClean="0"/>
              <a:t>   (￢Pn,q[i][SPTX] ∧ ￢(Pn,q[i][KPTPA] = KC)) ?</a:t>
            </a:r>
          </a:p>
          <a:p>
            <a:r>
              <a:rPr lang="en-US" dirty="0" smtClean="0"/>
              <a:t>      Pn,q[i][SPTPA] := Pn,q[i][KPTPA]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105870"/>
            <a:ext cx="3581400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Sync ≡</a:t>
            </a:r>
          </a:p>
          <a:p>
            <a:r>
              <a:rPr lang="en-US" dirty="0" smtClean="0"/>
              <a:t>⊤ ? for i : Pn,q do</a:t>
            </a:r>
          </a:p>
          <a:p>
            <a:r>
              <a:rPr lang="en-US" dirty="0" smtClean="0"/>
              <a:t>   ⊤ ? Pn,q[i][SPTPA] :=Pn,q[i][KPTPA]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Model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Theorem 2: (Small Model Simulation). </a:t>
            </a:r>
          </a:p>
          <a:p>
            <a:pPr lvl="1"/>
            <a:r>
              <a:rPr lang="en-US" dirty="0" smtClean="0"/>
              <a:t>Let </a:t>
            </a:r>
            <a:r>
              <a:rPr lang="en-US" dirty="0" err="1" smtClean="0"/>
              <a:t>gc</a:t>
            </a:r>
            <a:r>
              <a:rPr lang="en-US" dirty="0" smtClean="0"/>
              <a:t>(k) be any instantiated guarded command. </a:t>
            </a:r>
          </a:p>
          <a:p>
            <a:pPr lvl="1"/>
            <a:r>
              <a:rPr lang="en-US" dirty="0" smtClean="0"/>
              <a:t>Let Init \in GF be any generic state formula. </a:t>
            </a:r>
          </a:p>
          <a:p>
            <a:pPr lvl="1"/>
            <a:r>
              <a:rPr lang="en-US" dirty="0" smtClean="0"/>
              <a:t>Then: </a:t>
            </a:r>
          </a:p>
          <a:p>
            <a:pPr lvl="1"/>
            <a:r>
              <a:rPr lang="en-US" dirty="0" smtClean="0"/>
              <a:t>M(</a:t>
            </a:r>
            <a:r>
              <a:rPr lang="en-US" dirty="0" err="1" smtClean="0"/>
              <a:t>gc</a:t>
            </a:r>
            <a:r>
              <a:rPr lang="en-US" dirty="0" smtClean="0"/>
              <a:t>(k),Init) &lt;= M(</a:t>
            </a:r>
            <a:r>
              <a:rPr lang="en-US" dirty="0" err="1" smtClean="0"/>
              <a:t>gc</a:t>
            </a:r>
            <a:r>
              <a:rPr lang="en-US" dirty="0" smtClean="0"/>
              <a:t>(1),Init) and </a:t>
            </a:r>
          </a:p>
          <a:p>
            <a:pPr lvl="1"/>
            <a:r>
              <a:rPr lang="en-US" dirty="0" smtClean="0"/>
              <a:t>M(</a:t>
            </a:r>
            <a:r>
              <a:rPr lang="en-US" dirty="0" err="1" smtClean="0"/>
              <a:t>gc</a:t>
            </a:r>
            <a:r>
              <a:rPr lang="en-US" dirty="0" smtClean="0"/>
              <a:t>(1),Init) &lt;= M(</a:t>
            </a:r>
            <a:r>
              <a:rPr lang="en-US" dirty="0" err="1" smtClean="0"/>
              <a:t>gc</a:t>
            </a:r>
            <a:r>
              <a:rPr lang="en-US" dirty="0" smtClean="0"/>
              <a:t>(k),Init)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020762"/>
          </a:xfrm>
        </p:spPr>
        <p:txBody>
          <a:bodyPr>
            <a:noAutofit/>
          </a:bodyPr>
          <a:lstStyle/>
          <a:p>
            <a:r>
              <a:rPr lang="en-US" sz="3300" dirty="0" smtClean="0"/>
              <a:t>Parametric Guarded Command Language (PGCL)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PGCL for modeling system + adversary</a:t>
            </a:r>
          </a:p>
          <a:p>
            <a:pPr lvl="1">
              <a:buNone/>
            </a:pPr>
            <a:r>
              <a:rPr lang="en-US" dirty="0" smtClean="0"/>
              <a:t>Boolean variables, natural numbers, Boolean exp E</a:t>
            </a:r>
          </a:p>
          <a:p>
            <a:pPr lvl="1">
              <a:buNone/>
            </a:pPr>
            <a:r>
              <a:rPr lang="en-US" dirty="0" smtClean="0"/>
              <a:t>Assignment command</a:t>
            </a:r>
          </a:p>
          <a:p>
            <a:pPr lvl="1">
              <a:buNone/>
            </a:pPr>
            <a:r>
              <a:rPr lang="en-US" dirty="0" smtClean="0"/>
              <a:t>Simple guarded command</a:t>
            </a:r>
          </a:p>
          <a:p>
            <a:pPr lvl="1">
              <a:buNone/>
            </a:pPr>
            <a:r>
              <a:rPr lang="en-US" dirty="0" smtClean="0"/>
              <a:t>GC || GC                          Parallel composition</a:t>
            </a:r>
          </a:p>
          <a:p>
            <a:pPr lvl="1">
              <a:buNone/>
            </a:pPr>
            <a:r>
              <a:rPr lang="en-US" dirty="0" smtClean="0"/>
              <a:t>for I : P[</a:t>
            </a:r>
            <a:r>
              <a:rPr lang="en-US" dirty="0" err="1" smtClean="0"/>
              <a:t>n,q</a:t>
            </a:r>
            <a:r>
              <a:rPr lang="en-US" dirty="0" smtClean="0"/>
              <a:t>] do E ? C      Parametric guarded command </a:t>
            </a:r>
          </a:p>
          <a:p>
            <a:pPr lvl="1">
              <a:buNone/>
            </a:pPr>
            <a:r>
              <a:rPr lang="en-US" dirty="0" smtClean="0"/>
              <a:t>P[</a:t>
            </a:r>
            <a:r>
              <a:rPr lang="en-US" dirty="0" err="1" smtClean="0"/>
              <a:t>n,q</a:t>
            </a:r>
            <a:r>
              <a:rPr lang="en-US" dirty="0" smtClean="0"/>
              <a:t>] := E                        Parameterized array assign.  </a:t>
            </a:r>
          </a:p>
          <a:p>
            <a:pPr lvl="1">
              <a:buNone/>
            </a:pPr>
            <a:r>
              <a:rPr lang="en-US" dirty="0" smtClean="0"/>
              <a:t>Others…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020762"/>
          </a:xfrm>
        </p:spPr>
        <p:txBody>
          <a:bodyPr>
            <a:noAutofit/>
          </a:bodyPr>
          <a:lstStyle/>
          <a:p>
            <a:r>
              <a:rPr lang="en-US" sz="3300" dirty="0" smtClean="0"/>
              <a:t>Parametric Guarded Command Language (PGCL)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434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Language for modeling system &amp; adversary</a:t>
            </a:r>
          </a:p>
          <a:p>
            <a:pPr lvl="1"/>
            <a:r>
              <a:rPr lang="en-US" dirty="0" smtClean="0"/>
              <a:t>Finite number of Boolean variables</a:t>
            </a:r>
          </a:p>
          <a:p>
            <a:pPr lvl="1"/>
            <a:r>
              <a:rPr lang="en-US" dirty="0" smtClean="0"/>
              <a:t>Sys. parameter: n</a:t>
            </a:r>
          </a:p>
          <a:p>
            <a:pPr lvl="1"/>
            <a:r>
              <a:rPr lang="en-US" dirty="0" smtClean="0"/>
              <a:t>Single parametric array: P of size n x q</a:t>
            </a:r>
          </a:p>
          <a:p>
            <a:pPr lvl="1"/>
            <a:r>
              <a:rPr lang="en-US" dirty="0" smtClean="0"/>
              <a:t>Parametric loop 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: P[</a:t>
            </a:r>
            <a:r>
              <a:rPr lang="en-US" dirty="0" err="1" smtClean="0"/>
              <a:t>n,q</a:t>
            </a:r>
            <a:r>
              <a:rPr lang="en-US" dirty="0" smtClean="0"/>
              <a:t>] do E ? C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724400" y="2438400"/>
            <a:ext cx="4191000" cy="16312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Kernel Entry ≡</a:t>
            </a:r>
          </a:p>
          <a:p>
            <a:r>
              <a:rPr lang="en-US" sz="2000" dirty="0" smtClean="0"/>
              <a:t>￢kernelmode ? kernelmode := ⊤;</a:t>
            </a:r>
          </a:p>
          <a:p>
            <a:endParaRPr lang="en-US" sz="2000" dirty="0" smtClean="0"/>
          </a:p>
          <a:p>
            <a:r>
              <a:rPr lang="en-US" sz="2000" dirty="0" smtClean="0"/>
              <a:t>for i : </a:t>
            </a:r>
            <a:r>
              <a:rPr lang="en-US" sz="2000" dirty="0" err="1" smtClean="0"/>
              <a:t>Pn,q</a:t>
            </a:r>
            <a:r>
              <a:rPr lang="en-US" sz="2000" dirty="0" smtClean="0"/>
              <a:t> do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Pn,q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][Read] = T ? </a:t>
            </a:r>
            <a:r>
              <a:rPr lang="en-US" sz="2000" dirty="0" err="1" smtClean="0"/>
              <a:t>Pn,q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][</a:t>
            </a:r>
            <a:r>
              <a:rPr lang="en-US" sz="2000" dirty="0" err="1" smtClean="0"/>
              <a:t>eXe</a:t>
            </a:r>
            <a:r>
              <a:rPr lang="en-US" sz="2000" dirty="0" smtClean="0"/>
              <a:t>] := ⊥;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51054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Observe execution of system and prevent actions that violate security policy</a:t>
            </a:r>
          </a:p>
          <a:p>
            <a:r>
              <a:rPr lang="en-US" dirty="0" smtClean="0"/>
              <a:t>Security critical components</a:t>
            </a:r>
          </a:p>
          <a:p>
            <a:pPr lvl="1"/>
            <a:r>
              <a:rPr lang="en-US" dirty="0" err="1" smtClean="0"/>
              <a:t>OSes</a:t>
            </a:r>
            <a:r>
              <a:rPr lang="en-US" dirty="0" smtClean="0"/>
              <a:t>, VMMs, and browsers</a:t>
            </a:r>
          </a:p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867400" y="1752600"/>
            <a:ext cx="2667000" cy="3505200"/>
            <a:chOff x="5867400" y="1752600"/>
            <a:chExt cx="2667000" cy="3505200"/>
          </a:xfrm>
        </p:grpSpPr>
        <p:sp>
          <p:nvSpPr>
            <p:cNvPr id="4" name="Rounded Rectangle 3"/>
            <p:cNvSpPr/>
            <p:nvPr/>
          </p:nvSpPr>
          <p:spPr>
            <a:xfrm>
              <a:off x="5867400" y="1752600"/>
              <a:ext cx="1219200" cy="12192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System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867400" y="4114800"/>
              <a:ext cx="26670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Reference Monitor</a:t>
              </a: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7239000" y="1752600"/>
              <a:ext cx="1295400" cy="121920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Adversary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Up-Down Arrow 6"/>
            <p:cNvSpPr/>
            <p:nvPr/>
          </p:nvSpPr>
          <p:spPr>
            <a:xfrm>
              <a:off x="6096000" y="3048000"/>
              <a:ext cx="762000" cy="990600"/>
            </a:xfrm>
            <a:prstGeom prst="upDown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467600" y="3048000"/>
              <a:ext cx="762000" cy="990600"/>
            </a:xfrm>
            <a:prstGeom prst="up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Vertical Scroll 9"/>
            <p:cNvSpPr/>
            <p:nvPr/>
          </p:nvSpPr>
          <p:spPr>
            <a:xfrm>
              <a:off x="6629400" y="4495800"/>
              <a:ext cx="1143000" cy="685800"/>
            </a:xfrm>
            <a:prstGeom prst="verticalScroll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Policy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905000" y="1905000"/>
            <a:ext cx="5181600" cy="24384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Automatically verify that reference monitors enforce desired security properties in presence of adversary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Reachability</a:t>
            </a:r>
            <a:r>
              <a:rPr lang="en-US" dirty="0" smtClean="0"/>
              <a:t> properties (state formulas)</a:t>
            </a:r>
          </a:p>
          <a:p>
            <a:pPr lvl="1"/>
            <a:r>
              <a:rPr lang="en-US" dirty="0" smtClean="0"/>
              <a:t>Universal, existential, and generic </a:t>
            </a:r>
          </a:p>
          <a:p>
            <a:r>
              <a:rPr lang="en-US" dirty="0" smtClean="0"/>
              <a:t>Temporal logic specifications (path formulas)</a:t>
            </a:r>
          </a:p>
          <a:p>
            <a:pPr lvl="1"/>
            <a:r>
              <a:rPr lang="en-US" dirty="0" smtClean="0"/>
              <a:t>Subset of ACTL* with USF as atomic prop.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5400" y="4114800"/>
            <a:ext cx="6705600" cy="15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Execution Integrity:</a:t>
            </a:r>
            <a:endParaRPr lang="en-US" dirty="0" smtClean="0"/>
          </a:p>
          <a:p>
            <a:r>
              <a:rPr lang="en-US" dirty="0" smtClean="0"/>
              <a:t>In kernel mode, only kernel code should be executable.</a:t>
            </a:r>
          </a:p>
          <a:p>
            <a:r>
              <a:rPr lang="en-US" dirty="0" smtClean="0"/>
              <a:t>It is stated as follows:</a:t>
            </a:r>
          </a:p>
          <a:p>
            <a:endParaRPr lang="en-US" dirty="0" smtClean="0"/>
          </a:p>
          <a:p>
            <a:r>
              <a:rPr lang="en-US" b="1" dirty="0" err="1" smtClean="0"/>
              <a:t>Pexec</a:t>
            </a:r>
            <a:r>
              <a:rPr lang="en-US" b="1" dirty="0" smtClean="0"/>
              <a:t> == MODE=KERNEL⇒(∀ </a:t>
            </a:r>
            <a:r>
              <a:rPr lang="en-US" b="1" dirty="0" err="1" smtClean="0"/>
              <a:t>i</a:t>
            </a:r>
            <a:r>
              <a:rPr lang="en-US" b="1" dirty="0" smtClean="0"/>
              <a:t> P[i][SPTX]⇒(P[i][SPTPA] = KC))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SecVisor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Promising direction to reduce complexity of verification</a:t>
            </a:r>
          </a:p>
          <a:p>
            <a:pPr lvl="1"/>
            <a:r>
              <a:rPr lang="en-US" dirty="0" smtClean="0"/>
              <a:t>Reducing code size and interface</a:t>
            </a:r>
          </a:p>
          <a:p>
            <a:pPr lvl="1"/>
            <a:r>
              <a:rPr lang="en-US" dirty="0" err="1" smtClean="0"/>
              <a:t>TrustVisor</a:t>
            </a:r>
            <a:r>
              <a:rPr lang="en-US" dirty="0" smtClean="0"/>
              <a:t>, </a:t>
            </a:r>
            <a:r>
              <a:rPr lang="en-US" dirty="0" err="1" smtClean="0"/>
              <a:t>SecVisor</a:t>
            </a:r>
            <a:r>
              <a:rPr lang="en-US" dirty="0" smtClean="0"/>
              <a:t>, and others</a:t>
            </a:r>
          </a:p>
          <a:p>
            <a:pPr lvl="2"/>
            <a:r>
              <a:rPr lang="en-US" dirty="0" smtClean="0"/>
              <a:t>&lt; 10k L.O.C. and &lt; 10 </a:t>
            </a:r>
            <a:r>
              <a:rPr lang="en-US" dirty="0" err="1" smtClean="0"/>
              <a:t>hypercalls</a:t>
            </a:r>
            <a:endParaRPr lang="en-US" dirty="0" smtClean="0"/>
          </a:p>
        </p:txBody>
      </p:sp>
      <p:grpSp>
        <p:nvGrpSpPr>
          <p:cNvPr id="44" name="Group 43"/>
          <p:cNvGrpSpPr/>
          <p:nvPr/>
        </p:nvGrpSpPr>
        <p:grpSpPr>
          <a:xfrm>
            <a:off x="2746102" y="3352800"/>
            <a:ext cx="1833964" cy="1828800"/>
            <a:chOff x="1905000" y="1600200"/>
            <a:chExt cx="1833964" cy="1828800"/>
          </a:xfrm>
        </p:grpSpPr>
        <p:sp>
          <p:nvSpPr>
            <p:cNvPr id="8" name="Rectangle 7"/>
            <p:cNvSpPr/>
            <p:nvPr/>
          </p:nvSpPr>
          <p:spPr>
            <a:xfrm>
              <a:off x="2232332" y="20574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323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19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323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323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419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419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5000" y="1600200"/>
              <a:ext cx="183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Kernel Page Table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60702" y="3352800"/>
            <a:ext cx="1978298" cy="1828800"/>
            <a:chOff x="6172200" y="3733800"/>
            <a:chExt cx="1978298" cy="1828800"/>
          </a:xfrm>
        </p:grpSpPr>
        <p:sp>
          <p:nvSpPr>
            <p:cNvPr id="17" name="Rectangle 16"/>
            <p:cNvSpPr/>
            <p:nvPr/>
          </p:nvSpPr>
          <p:spPr>
            <a:xfrm>
              <a:off x="6571697" y="41910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716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812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5716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716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1812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812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72200" y="3733800"/>
              <a:ext cx="1978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Shadow Page Table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1" name="Curved Up Arrow 30"/>
          <p:cNvSpPr/>
          <p:nvPr/>
        </p:nvSpPr>
        <p:spPr>
          <a:xfrm>
            <a:off x="3584302" y="5181600"/>
            <a:ext cx="2895600" cy="762000"/>
          </a:xfrm>
          <a:prstGeom prst="curved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Synchronization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09600" y="3657600"/>
            <a:ext cx="1371600" cy="1524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85800" y="4267200"/>
            <a:ext cx="12192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Adversary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85800" y="4648200"/>
            <a:ext cx="1219200" cy="304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SecVisor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90600" y="36576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KEY</a:t>
            </a:r>
            <a:endParaRPr lang="en-US" sz="2000" b="1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7162800" y="2590800"/>
            <a:ext cx="1828800" cy="990600"/>
          </a:xfrm>
          <a:prstGeom prst="wedgeRoundRectCallout">
            <a:avLst>
              <a:gd name="adj1" fmla="val -73272"/>
              <a:gd name="adj2" fmla="val 89517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Protection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0838"/>
            <a:ext cx="8763000" cy="1020762"/>
          </a:xfrm>
        </p:spPr>
        <p:txBody>
          <a:bodyPr>
            <a:noAutofit/>
          </a:bodyPr>
          <a:lstStyle/>
          <a:p>
            <a:r>
              <a:rPr lang="en-US" sz="3500" dirty="0" smtClean="0"/>
              <a:t>Data Structure Size and Verification Complexity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2209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Reference monitors operate on large data structures</a:t>
            </a:r>
          </a:p>
          <a:p>
            <a:pPr lvl="1"/>
            <a:r>
              <a:rPr lang="en-US" dirty="0" smtClean="0"/>
              <a:t>Page tables, memory protection structures, etc.</a:t>
            </a:r>
          </a:p>
          <a:p>
            <a:r>
              <a:rPr lang="en-US" dirty="0" smtClean="0"/>
              <a:t>Complexity of automated verification increases exponentially with increase in data structure size</a:t>
            </a:r>
          </a:p>
          <a:p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838200" y="3886200"/>
          <a:ext cx="7467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524000"/>
                <a:gridCol w="1866900"/>
                <a:gridCol w="18669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Page</a:t>
                      </a:r>
                      <a:r>
                        <a:rPr lang="en-US" baseline="0" dirty="0" smtClean="0"/>
                        <a:t> Table Entries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8MB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 sec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1,700,000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&lt;256MB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360 sec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 of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Realistic Sizes</a:t>
                      </a:r>
                      <a:r>
                        <a:rPr lang="en-US" baseline="0" dirty="0" smtClean="0"/>
                        <a:t> = 2^16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802868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Murphi</a:t>
            </a:r>
            <a:r>
              <a:rPr lang="en-US" dirty="0" smtClean="0"/>
              <a:t> model checking </a:t>
            </a:r>
            <a:r>
              <a:rPr lang="en-US" dirty="0" err="1" smtClean="0"/>
              <a:t>SecVisor</a:t>
            </a:r>
            <a:r>
              <a:rPr lang="en-US" dirty="0" smtClean="0"/>
              <a:t> with increasing page table size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828800" y="1371600"/>
            <a:ext cx="5562600" cy="243840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Need automated verification techniques that scale gracefully with increase in data structure size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SecVisor</a:t>
            </a:r>
            <a:r>
              <a:rPr lang="en-US" dirty="0" smtClean="0"/>
              <a:t> in More Detail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124200" y="1905000"/>
            <a:ext cx="1833964" cy="1828800"/>
            <a:chOff x="1905000" y="1600200"/>
            <a:chExt cx="1833964" cy="1828800"/>
          </a:xfrm>
        </p:grpSpPr>
        <p:sp>
          <p:nvSpPr>
            <p:cNvPr id="5" name="Rectangle 4"/>
            <p:cNvSpPr/>
            <p:nvPr/>
          </p:nvSpPr>
          <p:spPr>
            <a:xfrm>
              <a:off x="2232332" y="20574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323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41932" y="20574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323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W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323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WX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1932" y="29718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41932" y="2514600"/>
              <a:ext cx="6096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1600200"/>
              <a:ext cx="1833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Kernel Page Table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708502" y="1905000"/>
            <a:ext cx="1978298" cy="1828800"/>
            <a:chOff x="6172200" y="3733800"/>
            <a:chExt cx="1978298" cy="1828800"/>
          </a:xfrm>
        </p:grpSpPr>
        <p:sp>
          <p:nvSpPr>
            <p:cNvPr id="14" name="Rectangle 13"/>
            <p:cNvSpPr/>
            <p:nvPr/>
          </p:nvSpPr>
          <p:spPr>
            <a:xfrm>
              <a:off x="6571697" y="4191000"/>
              <a:ext cx="1219200" cy="1371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716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81297" y="41910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716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   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716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81297" y="51054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81297" y="4648200"/>
              <a:ext cx="609600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72200" y="3733800"/>
              <a:ext cx="19782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>
                      <a:lumMod val="50000"/>
                    </a:schemeClr>
                  </a:solidFill>
                </a:rPr>
                <a:t>Shadow Page Table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04800" y="2410361"/>
            <a:ext cx="28194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SecVisor</a:t>
            </a:r>
            <a:r>
              <a:rPr lang="en-US" sz="1600" dirty="0" smtClean="0">
                <a:latin typeface="Lucida Console" pitchFamily="49" charset="0"/>
              </a:rPr>
              <a:t> Sync ≡</a:t>
            </a:r>
          </a:p>
          <a:p>
            <a:endParaRPr lang="en-US" sz="1600" dirty="0" smtClean="0">
              <a:latin typeface="Lucida Console" pitchFamily="49" charset="0"/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foreach</a:t>
            </a:r>
            <a:r>
              <a:rPr lang="en-US" sz="1600" dirty="0" smtClean="0">
                <a:latin typeface="Lucida Console" pitchFamily="49" charset="0"/>
              </a:rPr>
              <a:t> row do</a:t>
            </a:r>
          </a:p>
          <a:p>
            <a:r>
              <a:rPr lang="en-US" sz="1600" dirty="0" smtClean="0">
                <a:latin typeface="Lucida Console" pitchFamily="49" charset="0"/>
              </a:rPr>
              <a:t>  if (W XOR X)</a:t>
            </a:r>
            <a:r>
              <a:rPr lang="en-US" sz="1600" b="1" dirty="0" smtClean="0">
                <a:latin typeface="Lucida Console" pitchFamily="49" charset="0"/>
              </a:rPr>
              <a:t> </a:t>
            </a:r>
            <a:r>
              <a:rPr lang="en-US" sz="1600" dirty="0" smtClean="0">
                <a:latin typeface="Lucida Console" pitchFamily="49" charset="0"/>
              </a:rPr>
              <a:t>then </a:t>
            </a:r>
          </a:p>
          <a:p>
            <a:r>
              <a:rPr lang="en-US" sz="1600" dirty="0" smtClean="0">
                <a:latin typeface="Lucida Console" pitchFamily="49" charset="0"/>
              </a:rPr>
              <a:t>      Sync</a:t>
            </a:r>
            <a:endParaRPr lang="en-US" sz="1600" dirty="0">
              <a:latin typeface="Lucida Console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2438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5105400" y="2438400"/>
            <a:ext cx="1524000" cy="2286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105400" y="1905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SecVisor</a:t>
            </a:r>
            <a:r>
              <a:rPr lang="en-US" b="1" dirty="0" smtClean="0"/>
              <a:t> Sync</a:t>
            </a:r>
            <a:endParaRPr lang="en-US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5105400" y="3352800"/>
            <a:ext cx="1524000" cy="457200"/>
            <a:chOff x="4191000" y="4191000"/>
            <a:chExt cx="1524000" cy="457200"/>
          </a:xfrm>
        </p:grpSpPr>
        <p:sp>
          <p:nvSpPr>
            <p:cNvPr id="27" name="Right Arrow 26"/>
            <p:cNvSpPr/>
            <p:nvPr/>
          </p:nvSpPr>
          <p:spPr>
            <a:xfrm>
              <a:off x="4191000" y="4267200"/>
              <a:ext cx="1524000" cy="22860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&quot;No&quot; Symbol 27"/>
            <p:cNvSpPr/>
            <p:nvPr/>
          </p:nvSpPr>
          <p:spPr>
            <a:xfrm>
              <a:off x="4724400" y="4191000"/>
              <a:ext cx="533400" cy="457200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105400" y="2819400"/>
            <a:ext cx="1524000" cy="457200"/>
            <a:chOff x="4191000" y="4191000"/>
            <a:chExt cx="1524000" cy="457200"/>
          </a:xfrm>
        </p:grpSpPr>
        <p:sp>
          <p:nvSpPr>
            <p:cNvPr id="30" name="Right Arrow 29"/>
            <p:cNvSpPr/>
            <p:nvPr/>
          </p:nvSpPr>
          <p:spPr>
            <a:xfrm>
              <a:off x="4191000" y="4267200"/>
              <a:ext cx="1524000" cy="22860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&quot;No&quot; Symbol 30"/>
            <p:cNvSpPr/>
            <p:nvPr/>
          </p:nvSpPr>
          <p:spPr>
            <a:xfrm>
              <a:off x="4724400" y="4191000"/>
              <a:ext cx="533400" cy="457200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239000" y="2438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219200" y="4267200"/>
            <a:ext cx="6705600" cy="609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UM=User Memory     KD=Kernel Data     KC=Kernel Code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086600" y="2362200"/>
            <a:ext cx="609600" cy="13716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696200" y="2362200"/>
            <a:ext cx="609600" cy="13716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  <p:bldP spid="32" grpId="0"/>
      <p:bldP spid="40" grpId="0" animBg="1"/>
      <p:bldP spid="40" grpId="1" animBg="1"/>
      <p:bldP spid="41" grpId="0" animBg="1"/>
      <p:bldP spid="4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Insight: Leverage </a:t>
            </a:r>
            <a:r>
              <a:rPr lang="en-US" dirty="0" err="1" smtClean="0"/>
              <a:t>Parametricity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4114800"/>
            <a:ext cx="11430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143000" y="4114800"/>
            <a:ext cx="3810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609600" y="3429000"/>
            <a:ext cx="3276600" cy="205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219200" y="3581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 Monitor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1524000" y="4419600"/>
            <a:ext cx="11430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1143000" y="4419600"/>
            <a:ext cx="3810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524000" y="4724400"/>
            <a:ext cx="1143000" cy="304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1143000" y="4724400"/>
            <a:ext cx="381000" cy="22860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886200" y="3810000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ym typeface="Symbol"/>
              </a:rPr>
              <a:t></a:t>
            </a:r>
            <a:endParaRPr lang="en-US" sz="7200" dirty="0"/>
          </a:p>
        </p:txBody>
      </p:sp>
      <p:sp>
        <p:nvSpPr>
          <p:cNvPr id="71" name="Right Brace 70"/>
          <p:cNvSpPr/>
          <p:nvPr/>
        </p:nvSpPr>
        <p:spPr>
          <a:xfrm>
            <a:off x="2667000" y="4114800"/>
            <a:ext cx="533400" cy="914400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3200400" y="40386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n</a:t>
            </a:r>
            <a:endParaRPr lang="en-US" sz="60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4800600" y="4114800"/>
            <a:ext cx="2971800" cy="914400"/>
            <a:chOff x="4800600" y="4114800"/>
            <a:chExt cx="2971800" cy="914400"/>
          </a:xfrm>
        </p:grpSpPr>
        <p:grpSp>
          <p:nvGrpSpPr>
            <p:cNvPr id="35" name="Group 34"/>
            <p:cNvGrpSpPr/>
            <p:nvPr/>
          </p:nvGrpSpPr>
          <p:grpSpPr>
            <a:xfrm>
              <a:off x="4800600" y="4126468"/>
              <a:ext cx="2971800" cy="826532"/>
              <a:chOff x="2743200" y="5421868"/>
              <a:chExt cx="2971800" cy="826532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2743200" y="5486400"/>
                <a:ext cx="2971800" cy="762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733800" y="5791200"/>
                <a:ext cx="1143000" cy="304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ight Arrow 31"/>
              <p:cNvSpPr/>
              <p:nvPr/>
            </p:nvSpPr>
            <p:spPr>
              <a:xfrm>
                <a:off x="3352800" y="5791200"/>
                <a:ext cx="381000" cy="2286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76600" y="5421868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Reference Monitor</a:t>
                </a:r>
                <a:endParaRPr lang="en-US" dirty="0"/>
              </a:p>
            </p:txBody>
          </p:sp>
        </p:grpSp>
        <p:sp>
          <p:nvSpPr>
            <p:cNvPr id="36" name="Right Brace 35"/>
            <p:cNvSpPr/>
            <p:nvPr/>
          </p:nvSpPr>
          <p:spPr>
            <a:xfrm>
              <a:off x="6858000" y="4495800"/>
              <a:ext cx="457200" cy="3048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315200" y="4114800"/>
              <a:ext cx="457200" cy="914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 smtClean="0"/>
                <a:t>1</a:t>
              </a:r>
              <a:endParaRPr lang="en-US" sz="5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81000" y="1492985"/>
            <a:ext cx="434340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Lucida Console" pitchFamily="49" charset="0"/>
              </a:rPr>
              <a:t>ref_monitor</a:t>
            </a:r>
            <a:r>
              <a:rPr lang="en-US" sz="2000" dirty="0" smtClean="0">
                <a:latin typeface="Lucida Console" pitchFamily="49" charset="0"/>
              </a:rPr>
              <a:t> ≡</a:t>
            </a:r>
          </a:p>
          <a:p>
            <a:endParaRPr lang="en-US" sz="2000" dirty="0" smtClean="0">
              <a:latin typeface="Lucida Console" pitchFamily="49" charset="0"/>
            </a:endParaRPr>
          </a:p>
          <a:p>
            <a:r>
              <a:rPr lang="en-US" sz="2000" dirty="0" err="1" smtClean="0">
                <a:latin typeface="Lucida Console" pitchFamily="49" charset="0"/>
              </a:rPr>
              <a:t>foreach</a:t>
            </a:r>
            <a:r>
              <a:rPr lang="en-US" sz="2000" dirty="0" smtClean="0">
                <a:latin typeface="Lucida Console" pitchFamily="49" charset="0"/>
              </a:rPr>
              <a:t> row do</a:t>
            </a:r>
          </a:p>
          <a:p>
            <a:r>
              <a:rPr lang="en-US" sz="2000" dirty="0" smtClean="0">
                <a:latin typeface="Lucida Console" pitchFamily="49" charset="0"/>
              </a:rPr>
              <a:t>  if (</a:t>
            </a:r>
            <a:r>
              <a:rPr lang="en-US" sz="2000" dirty="0" err="1" smtClean="0">
                <a:latin typeface="Lucida Console" pitchFamily="49" charset="0"/>
              </a:rPr>
              <a:t>Row_UnProtected</a:t>
            </a:r>
            <a:r>
              <a:rPr lang="en-US" sz="2000" dirty="0" smtClean="0">
                <a:latin typeface="Lucida Console" pitchFamily="49" charset="0"/>
              </a:rPr>
              <a:t>)</a:t>
            </a:r>
            <a:r>
              <a:rPr lang="en-US" sz="2000" b="1" dirty="0" smtClean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then </a:t>
            </a:r>
          </a:p>
          <a:p>
            <a:r>
              <a:rPr lang="en-US" sz="2000" dirty="0" smtClean="0">
                <a:latin typeface="Lucida Console" pitchFamily="49" charset="0"/>
              </a:rPr>
              <a:t>      modify row;</a:t>
            </a:r>
            <a:endParaRPr lang="en-US" sz="2000" dirty="0">
              <a:latin typeface="Lucida Console" pitchFamily="49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724400" y="2133600"/>
            <a:ext cx="2743200" cy="990600"/>
            <a:chOff x="4724400" y="2133600"/>
            <a:chExt cx="2743200" cy="990600"/>
          </a:xfrm>
        </p:grpSpPr>
        <p:sp>
          <p:nvSpPr>
            <p:cNvPr id="47" name="Right Brace 46"/>
            <p:cNvSpPr/>
            <p:nvPr/>
          </p:nvSpPr>
          <p:spPr>
            <a:xfrm>
              <a:off x="4724400" y="2133600"/>
              <a:ext cx="457200" cy="990600"/>
            </a:xfrm>
            <a:prstGeom prst="rightBrace">
              <a:avLst/>
            </a:prstGeom>
            <a:ln w="3492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57800" y="2450068"/>
              <a:ext cx="2209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Row independent </a:t>
              </a:r>
              <a:endParaRPr lang="en-US" b="1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429000" y="1524000"/>
            <a:ext cx="3962400" cy="1066800"/>
            <a:chOff x="3505200" y="1524000"/>
            <a:chExt cx="3962400" cy="1066800"/>
          </a:xfrm>
        </p:grpSpPr>
        <p:sp>
          <p:nvSpPr>
            <p:cNvPr id="49" name="TextBox 48"/>
            <p:cNvSpPr txBox="1"/>
            <p:nvPr/>
          </p:nvSpPr>
          <p:spPr>
            <a:xfrm>
              <a:off x="5257800" y="1524000"/>
              <a:ext cx="2209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Row uniform</a:t>
              </a:r>
              <a:endParaRPr lang="en-US" b="1" dirty="0"/>
            </a:p>
          </p:txBody>
        </p:sp>
        <p:cxnSp>
          <p:nvCxnSpPr>
            <p:cNvPr id="51" name="Straight Arrow Connector 50"/>
            <p:cNvCxnSpPr>
              <a:endCxn id="49" idx="1"/>
            </p:cNvCxnSpPr>
            <p:nvPr/>
          </p:nvCxnSpPr>
          <p:spPr>
            <a:xfrm flipV="1">
              <a:off x="3505200" y="1708666"/>
              <a:ext cx="1752600" cy="882134"/>
            </a:xfrm>
            <a:prstGeom prst="straightConnector1">
              <a:avLst/>
            </a:prstGeom>
            <a:ln w="6032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1212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121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121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58" grpId="0" animBg="1"/>
      <p:bldP spid="58" grpId="1" animBg="1"/>
      <p:bldP spid="63" grpId="0" animBg="1"/>
      <p:bldP spid="63" grpId="1" animBg="1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6019800" y="2327031"/>
            <a:ext cx="1219200" cy="7209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System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019799" y="3767136"/>
            <a:ext cx="2743201" cy="1338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Reference Monitor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7391399" y="2327031"/>
            <a:ext cx="1219201" cy="7209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Adversary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Up-Down Arrow 30"/>
          <p:cNvSpPr/>
          <p:nvPr/>
        </p:nvSpPr>
        <p:spPr>
          <a:xfrm>
            <a:off x="6400800" y="3124200"/>
            <a:ext cx="381000" cy="585788"/>
          </a:xfrm>
          <a:prstGeom prst="up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-Down Arrow 31"/>
          <p:cNvSpPr/>
          <p:nvPr/>
        </p:nvSpPr>
        <p:spPr>
          <a:xfrm>
            <a:off x="7772400" y="3124200"/>
            <a:ext cx="381000" cy="585788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7162800" y="4267200"/>
            <a:ext cx="609600" cy="609600"/>
            <a:chOff x="6172200" y="4876800"/>
            <a:chExt cx="1143000" cy="1219200"/>
          </a:xfrm>
        </p:grpSpPr>
        <p:sp>
          <p:nvSpPr>
            <p:cNvPr id="34" name="Rectangle 33"/>
            <p:cNvSpPr/>
            <p:nvPr/>
          </p:nvSpPr>
          <p:spPr>
            <a:xfrm>
              <a:off x="6248400" y="4953000"/>
              <a:ext cx="990600" cy="1143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248400" y="5181600"/>
              <a:ext cx="9906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248400" y="5638800"/>
              <a:ext cx="9906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172200" y="4876800"/>
              <a:ext cx="1143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Small Model Analysis:</a:t>
            </a:r>
            <a:br>
              <a:rPr lang="en-US" dirty="0" smtClean="0"/>
            </a:br>
            <a:r>
              <a:rPr lang="en-US" dirty="0" smtClean="0"/>
              <a:t>Modeling Systems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5029200" cy="35051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Modeling reference monitors and adversaries</a:t>
            </a:r>
          </a:p>
          <a:p>
            <a:pPr lvl="1"/>
            <a:r>
              <a:rPr lang="en-US" dirty="0" smtClean="0"/>
              <a:t>Parametric Guarded Command Language (PGCL)</a:t>
            </a:r>
          </a:p>
          <a:p>
            <a:r>
              <a:rPr lang="en-US" dirty="0" smtClean="0"/>
              <a:t>Expressing security properties</a:t>
            </a:r>
          </a:p>
          <a:p>
            <a:pPr lvl="1"/>
            <a:r>
              <a:rPr lang="en-US" dirty="0" smtClean="0"/>
              <a:t> Parametric Temporal Specification Logic (PTSL)</a:t>
            </a:r>
          </a:p>
        </p:txBody>
      </p:sp>
      <p:sp>
        <p:nvSpPr>
          <p:cNvPr id="35" name="Vertical Scroll 34"/>
          <p:cNvSpPr/>
          <p:nvPr/>
        </p:nvSpPr>
        <p:spPr>
          <a:xfrm>
            <a:off x="5867400" y="4572000"/>
            <a:ext cx="990600" cy="685800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Policy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Folded Corner 54"/>
          <p:cNvSpPr/>
          <p:nvPr/>
        </p:nvSpPr>
        <p:spPr>
          <a:xfrm>
            <a:off x="5630333" y="19367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Folded Corner 55"/>
          <p:cNvSpPr/>
          <p:nvPr/>
        </p:nvSpPr>
        <p:spPr>
          <a:xfrm>
            <a:off x="7162800" y="1905000"/>
            <a:ext cx="92921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ADV(n)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7" name="Folded Corner 56"/>
          <p:cNvSpPr/>
          <p:nvPr/>
        </p:nvSpPr>
        <p:spPr>
          <a:xfrm>
            <a:off x="8221133" y="3536950"/>
            <a:ext cx="846667" cy="577850"/>
          </a:xfrm>
          <a:prstGeom prst="foldedCorner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RM(n)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Vertical Scroll 59"/>
          <p:cNvSpPr/>
          <p:nvPr/>
        </p:nvSpPr>
        <p:spPr>
          <a:xfrm>
            <a:off x="6580239" y="5105400"/>
            <a:ext cx="811161" cy="609600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P(n)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Left-Right Arrow 19"/>
          <p:cNvSpPr/>
          <p:nvPr/>
        </p:nvSpPr>
        <p:spPr>
          <a:xfrm>
            <a:off x="7010400" y="2743200"/>
            <a:ext cx="533400" cy="30480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5" grpId="0" animBg="1"/>
      <p:bldP spid="56" grpId="0" animBg="1"/>
      <p:bldP spid="57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Design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46482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Balancing expressiveness with small model analysis </a:t>
            </a:r>
          </a:p>
          <a:p>
            <a:pPr lvl="1"/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Whole array ops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Parallel and sequential composition</a:t>
            </a:r>
          </a:p>
          <a:p>
            <a:pPr lvl="1"/>
            <a:r>
              <a:rPr lang="en-US" dirty="0" smtClean="0"/>
              <a:t>Non-deterministic update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Distinctive features </a:t>
            </a:r>
          </a:p>
          <a:p>
            <a:pPr lvl="1"/>
            <a:r>
              <a:rPr lang="en-US" dirty="0" smtClean="0"/>
              <a:t>Modeling systems and adversaries: whole array operations</a:t>
            </a:r>
          </a:p>
          <a:p>
            <a:pPr lvl="1"/>
            <a:r>
              <a:rPr lang="en-US" dirty="0" smtClean="0"/>
              <a:t>Adversary: Non-deterministic updates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81600" y="2057400"/>
            <a:ext cx="335280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Lucida Console" pitchFamily="49" charset="0"/>
              </a:rPr>
              <a:t>foreach</a:t>
            </a:r>
            <a:r>
              <a:rPr lang="en-US" sz="2000" dirty="0" smtClean="0">
                <a:latin typeface="Lucida Console" pitchFamily="49" charset="0"/>
              </a:rPr>
              <a:t> row do</a:t>
            </a:r>
          </a:p>
          <a:p>
            <a:endParaRPr lang="en-US" sz="2000" dirty="0" smtClean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if (Condition)</a:t>
            </a:r>
            <a:r>
              <a:rPr lang="en-US" sz="2000" b="1" dirty="0" smtClean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then </a:t>
            </a:r>
          </a:p>
          <a:p>
            <a:r>
              <a:rPr lang="en-US" sz="2000" dirty="0" smtClean="0">
                <a:latin typeface="Lucida Console" pitchFamily="49" charset="0"/>
              </a:rPr>
              <a:t>   Set row = x;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81600" y="4038600"/>
            <a:ext cx="3352800" cy="13234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Adversary ≡</a:t>
            </a:r>
          </a:p>
          <a:p>
            <a:endParaRPr lang="en-US" sz="2000" dirty="0" smtClean="0">
              <a:latin typeface="Lucida Console" pitchFamily="49" charset="0"/>
            </a:endParaRPr>
          </a:p>
          <a:p>
            <a:r>
              <a:rPr lang="en-US" sz="2000" dirty="0" err="1" smtClean="0">
                <a:latin typeface="Lucida Console" pitchFamily="49" charset="0"/>
              </a:rPr>
              <a:t>foreach</a:t>
            </a:r>
            <a:r>
              <a:rPr lang="en-US" sz="2000" dirty="0" smtClean="0">
                <a:latin typeface="Lucida Console" pitchFamily="49" charset="0"/>
              </a:rPr>
              <a:t> row do</a:t>
            </a:r>
          </a:p>
          <a:p>
            <a:r>
              <a:rPr lang="en-US" sz="2000" dirty="0" smtClean="0">
                <a:latin typeface="Lucida Console" pitchFamily="49" charset="0"/>
              </a:rPr>
              <a:t>   row[0] = *;</a:t>
            </a:r>
            <a:endParaRPr lang="en-US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Result: Small Model Theorems (SMT)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5257800" cy="40386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Relate properties of System(1) to System(n), for all finite n</a:t>
            </a:r>
          </a:p>
          <a:p>
            <a:pPr lvl="1"/>
            <a:r>
              <a:rPr lang="en-US" sz="2600" dirty="0" smtClean="0"/>
              <a:t>Sound: If small model is secure then large model is secure</a:t>
            </a:r>
          </a:p>
          <a:p>
            <a:pPr lvl="1"/>
            <a:r>
              <a:rPr lang="en-US" sz="2600" dirty="0" smtClean="0"/>
              <a:t>Complete: If small model is insecure then large model is insecure</a:t>
            </a:r>
          </a:p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 rot="16200000">
            <a:off x="6515099" y="3848101"/>
            <a:ext cx="990601" cy="609600"/>
          </a:xfrm>
          <a:prstGeom prst="left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SMT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248400" y="4724400"/>
            <a:ext cx="1524000" cy="1828800"/>
            <a:chOff x="5029200" y="2590800"/>
            <a:chExt cx="1524000" cy="1828800"/>
          </a:xfrm>
        </p:grpSpPr>
        <p:sp>
          <p:nvSpPr>
            <p:cNvPr id="12" name="Rounded Rectangle 11"/>
            <p:cNvSpPr/>
            <p:nvPr/>
          </p:nvSpPr>
          <p:spPr>
            <a:xfrm>
              <a:off x="5029200" y="2590800"/>
              <a:ext cx="1524000" cy="1828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64"/>
            <p:cNvGrpSpPr/>
            <p:nvPr/>
          </p:nvGrpSpPr>
          <p:grpSpPr>
            <a:xfrm>
              <a:off x="5257800" y="2971800"/>
              <a:ext cx="1143000" cy="1219200"/>
              <a:chOff x="6172200" y="4876800"/>
              <a:chExt cx="1143000" cy="12192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248400" y="4953000"/>
                <a:ext cx="990600" cy="1143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248400" y="51816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248400" y="5638800"/>
                <a:ext cx="990600" cy="2286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172200" y="4876800"/>
                <a:ext cx="11430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257800" y="2602468"/>
              <a:ext cx="1114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System(n)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48400" y="2590800"/>
            <a:ext cx="1524000" cy="990600"/>
            <a:chOff x="7467600" y="3048000"/>
            <a:chExt cx="1524000" cy="990600"/>
          </a:xfrm>
        </p:grpSpPr>
        <p:sp>
          <p:nvSpPr>
            <p:cNvPr id="14" name="Rounded Rectangle 13"/>
            <p:cNvSpPr/>
            <p:nvPr/>
          </p:nvSpPr>
          <p:spPr>
            <a:xfrm>
              <a:off x="7467600" y="3048000"/>
              <a:ext cx="1524000" cy="9906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772400" y="3505200"/>
              <a:ext cx="9906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29986" y="3059668"/>
              <a:ext cx="1109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System(1)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53200" y="1219200"/>
            <a:ext cx="914400" cy="1371600"/>
            <a:chOff x="6553200" y="1219200"/>
            <a:chExt cx="914400" cy="1371600"/>
          </a:xfrm>
        </p:grpSpPr>
        <p:sp>
          <p:nvSpPr>
            <p:cNvPr id="16" name="Down Arrow 15"/>
            <p:cNvSpPr/>
            <p:nvPr/>
          </p:nvSpPr>
          <p:spPr>
            <a:xfrm>
              <a:off x="6705600" y="1676400"/>
              <a:ext cx="609600" cy="914400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53200" y="12192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Verify</a:t>
              </a:r>
              <a:endParaRPr lang="en-US" b="1" dirty="0"/>
            </a:p>
          </p:txBody>
        </p:sp>
      </p:grpSp>
      <p:sp>
        <p:nvSpPr>
          <p:cNvPr id="20" name="Rounded Rectangular Callout 19"/>
          <p:cNvSpPr/>
          <p:nvPr/>
        </p:nvSpPr>
        <p:spPr>
          <a:xfrm>
            <a:off x="7543800" y="19050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Secure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7543800" y="40386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Secure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7543800" y="19050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Insecure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7543800" y="4038600"/>
            <a:ext cx="1295400" cy="685800"/>
          </a:xfrm>
          <a:prstGeom prst="wedgeRoundRectCallout">
            <a:avLst>
              <a:gd name="adj1" fmla="val -42174"/>
              <a:gd name="adj2" fmla="val 966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Insecure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21" grpId="0" animBg="1"/>
      <p:bldP spid="23" grpId="0" animBg="1"/>
      <p:bldP spid="23" grpId="1" animBg="1"/>
      <p:bldP spid="24" grpId="0" animBg="1"/>
      <p:bldP spid="2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60000"/>
            <a:lumOff val="40000"/>
          </a:schemeClr>
        </a:solidFill>
        <a:ln>
          <a:solidFill>
            <a:schemeClr val="accent3">
              <a:lumMod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1421</Words>
  <Application>Microsoft Office PowerPoint</Application>
  <PresentationFormat>On-screen Show (4:3)</PresentationFormat>
  <Paragraphs>315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Scalable Parametric Verification of Secure Systems:  How to Verify Reference Monitors without Worrying about Data Structure Size </vt:lpstr>
      <vt:lpstr>Reference Monitors</vt:lpstr>
      <vt:lpstr>Case Study: SecVisor</vt:lpstr>
      <vt:lpstr>Data Structure Size and Verification Complexity</vt:lpstr>
      <vt:lpstr>SecVisor in More Detail</vt:lpstr>
      <vt:lpstr>Insight: Leverage Parametricity</vt:lpstr>
      <vt:lpstr>Small Model Analysis: Modeling Systems and Properties</vt:lpstr>
      <vt:lpstr>Language Design Challenges</vt:lpstr>
      <vt:lpstr>Result: Small Model Theorems (SMT)</vt:lpstr>
      <vt:lpstr>Small Model Analysis of SecVisor</vt:lpstr>
      <vt:lpstr>Small Model Safety Theorem</vt:lpstr>
      <vt:lpstr>Expressiveness and Limitations</vt:lpstr>
      <vt:lpstr>Related Work</vt:lpstr>
      <vt:lpstr>Conclusions</vt:lpstr>
      <vt:lpstr>SecVisor Model</vt:lpstr>
      <vt:lpstr>SecVisor Verification</vt:lpstr>
      <vt:lpstr>Small Model Simulation</vt:lpstr>
      <vt:lpstr>Parametric Guarded Command Language (PGCL)</vt:lpstr>
      <vt:lpstr>Parametric Guarded Command Language (PGCL)</vt:lpstr>
      <vt:lpstr>Specification Logic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Parametric Verification of Secure Systems:  How to Verify Reference Monitors without Worrying about Data Structure Size</dc:title>
  <dc:creator>School of Computer Science</dc:creator>
  <cp:lastModifiedBy> </cp:lastModifiedBy>
  <cp:revision>228</cp:revision>
  <dcterms:created xsi:type="dcterms:W3CDTF">2010-05-12T21:01:46Z</dcterms:created>
  <dcterms:modified xsi:type="dcterms:W3CDTF">2010-05-18T19:48:21Z</dcterms:modified>
</cp:coreProperties>
</file>