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embeddings/Microsoft_Equation5.bin" ContentType="application/vnd.openxmlformats-officedocument.oleObject"/>
  <Override PartName="/ppt/slides/slide62.xml" ContentType="application/vnd.openxmlformats-officedocument.presentationml.slide+xml"/>
  <Override PartName="/ppt/slideLayouts/slideLayout11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charts/chart2.xml" ContentType="application/vnd.openxmlformats-officedocument.drawingml.chart+xml"/>
  <Default Extension="xlsx" ContentType="application/vnd.openxmlformats-officedocument.spreadsheetml.shee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embeddings/Microsoft_Equation6.bin" ContentType="application/vnd.openxmlformats-officedocument.oleObject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59.xml" ContentType="application/vnd.openxmlformats-officedocument.presentationml.slide+xml"/>
  <Override PartName="/ppt/slides/slide69.xml" ContentType="application/vnd.openxmlformats-officedocument.presentationml.slide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embeddings/Microsoft_Equation7.bin" ContentType="application/vnd.openxmlformats-officedocument.oleObject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13.xml" ContentType="application/vnd.openxmlformats-officedocument.presentationml.slideLayout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embeddings/Microsoft_Equation8.bin" ContentType="application/vnd.openxmlformats-officedocument.oleObject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96" r:id="rId2"/>
    <p:sldMasterId id="2147483698" r:id="rId3"/>
    <p:sldMasterId id="2147483700" r:id="rId4"/>
    <p:sldMasterId id="2147483707" r:id="rId5"/>
  </p:sldMasterIdLst>
  <p:notesMasterIdLst>
    <p:notesMasterId r:id="rId88"/>
  </p:notesMasterIdLst>
  <p:sldIdLst>
    <p:sldId id="536" r:id="rId6"/>
    <p:sldId id="574" r:id="rId7"/>
    <p:sldId id="577" r:id="rId8"/>
    <p:sldId id="582" r:id="rId9"/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606" r:id="rId21"/>
    <p:sldId id="604" r:id="rId22"/>
    <p:sldId id="605" r:id="rId23"/>
    <p:sldId id="386" r:id="rId24"/>
    <p:sldId id="362" r:id="rId25"/>
    <p:sldId id="452" r:id="rId26"/>
    <p:sldId id="453" r:id="rId27"/>
    <p:sldId id="456" r:id="rId28"/>
    <p:sldId id="457" r:id="rId29"/>
    <p:sldId id="460" r:id="rId30"/>
    <p:sldId id="462" r:id="rId31"/>
    <p:sldId id="463" r:id="rId32"/>
    <p:sldId id="464" r:id="rId33"/>
    <p:sldId id="465" r:id="rId34"/>
    <p:sldId id="466" r:id="rId35"/>
    <p:sldId id="523" r:id="rId36"/>
    <p:sldId id="470" r:id="rId37"/>
    <p:sldId id="471" r:id="rId38"/>
    <p:sldId id="472" r:id="rId39"/>
    <p:sldId id="475" r:id="rId40"/>
    <p:sldId id="474" r:id="rId41"/>
    <p:sldId id="525" r:id="rId42"/>
    <p:sldId id="524" r:id="rId43"/>
    <p:sldId id="478" r:id="rId44"/>
    <p:sldId id="480" r:id="rId45"/>
    <p:sldId id="528" r:id="rId46"/>
    <p:sldId id="479" r:id="rId47"/>
    <p:sldId id="481" r:id="rId48"/>
    <p:sldId id="496" r:id="rId49"/>
    <p:sldId id="486" r:id="rId50"/>
    <p:sldId id="487" r:id="rId51"/>
    <p:sldId id="502" r:id="rId52"/>
    <p:sldId id="503" r:id="rId53"/>
    <p:sldId id="491" r:id="rId54"/>
    <p:sldId id="497" r:id="rId55"/>
    <p:sldId id="505" r:id="rId56"/>
    <p:sldId id="507" r:id="rId57"/>
    <p:sldId id="506" r:id="rId58"/>
    <p:sldId id="508" r:id="rId59"/>
    <p:sldId id="499" r:id="rId60"/>
    <p:sldId id="500" r:id="rId61"/>
    <p:sldId id="501" r:id="rId62"/>
    <p:sldId id="509" r:id="rId63"/>
    <p:sldId id="526" r:id="rId64"/>
    <p:sldId id="527" r:id="rId65"/>
    <p:sldId id="489" r:id="rId66"/>
    <p:sldId id="511" r:id="rId67"/>
    <p:sldId id="510" r:id="rId68"/>
    <p:sldId id="512" r:id="rId69"/>
    <p:sldId id="513" r:id="rId70"/>
    <p:sldId id="514" r:id="rId71"/>
    <p:sldId id="518" r:id="rId72"/>
    <p:sldId id="529" r:id="rId73"/>
    <p:sldId id="516" r:id="rId74"/>
    <p:sldId id="519" r:id="rId75"/>
    <p:sldId id="515" r:id="rId76"/>
    <p:sldId id="521" r:id="rId77"/>
    <p:sldId id="522" r:id="rId78"/>
    <p:sldId id="483" r:id="rId79"/>
    <p:sldId id="530" r:id="rId80"/>
    <p:sldId id="531" r:id="rId81"/>
    <p:sldId id="607" r:id="rId82"/>
    <p:sldId id="482" r:id="rId83"/>
    <p:sldId id="532" r:id="rId84"/>
    <p:sldId id="533" r:id="rId85"/>
    <p:sldId id="534" r:id="rId86"/>
    <p:sldId id="535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FFFFFF"/>
    <a:srgbClr val="64156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3355" autoAdjust="0"/>
  </p:normalViewPr>
  <p:slideViewPr>
    <p:cSldViewPr>
      <p:cViewPr>
        <p:scale>
          <a:sx n="100" d="100"/>
          <a:sy n="100" d="100"/>
        </p:scale>
        <p:origin x="-11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lineMarker"/>
        <c:ser>
          <c:idx val="0"/>
          <c:order val="0"/>
          <c:tx>
            <c:strRef>
              <c:f>Sheet1!$B$13</c:f>
              <c:strCache>
                <c:ptCount val="1"/>
                <c:pt idx="0">
                  <c:v>Cached</c:v>
                </c:pt>
              </c:strCache>
            </c:strRef>
          </c:tx>
          <c:xVal>
            <c:numRef>
              <c:f>Sheet1!$A$14:$A$23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</c:numCache>
            </c:numRef>
          </c:xVal>
          <c:yVal>
            <c:numRef>
              <c:f>Sheet1!$B$14:$B$23</c:f>
              <c:numCache>
                <c:formatCode>General</c:formatCode>
                <c:ptCount val="10"/>
                <c:pt idx="0">
                  <c:v>1.0</c:v>
                </c:pt>
                <c:pt idx="1">
                  <c:v>1.945276982657013</c:v>
                </c:pt>
                <c:pt idx="2">
                  <c:v>3.67885675467212</c:v>
                </c:pt>
                <c:pt idx="3">
                  <c:v>5.466503686763141</c:v>
                </c:pt>
                <c:pt idx="4">
                  <c:v>7.017104601606865</c:v>
                </c:pt>
                <c:pt idx="5">
                  <c:v>8.76917627413111</c:v>
                </c:pt>
                <c:pt idx="6">
                  <c:v>9.540924940356026</c:v>
                </c:pt>
                <c:pt idx="7">
                  <c:v>11.29350045618456</c:v>
                </c:pt>
                <c:pt idx="8">
                  <c:v>13.26744927906087</c:v>
                </c:pt>
              </c:numCache>
            </c:numRef>
          </c:yVal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Factorized</c:v>
                </c:pt>
              </c:strCache>
            </c:strRef>
          </c:tx>
          <c:xVal>
            <c:numRef>
              <c:f>Sheet1!$A$14:$A$23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</c:numCache>
            </c:numRef>
          </c:xVal>
          <c:yVal>
            <c:numRef>
              <c:f>Sheet1!$C$14:$C$23</c:f>
              <c:numCache>
                <c:formatCode>General</c:formatCode>
                <c:ptCount val="10"/>
                <c:pt idx="0">
                  <c:v>1.0</c:v>
                </c:pt>
                <c:pt idx="1">
                  <c:v>1.835514769801046</c:v>
                </c:pt>
                <c:pt idx="2">
                  <c:v>3.399205704348881</c:v>
                </c:pt>
                <c:pt idx="3">
                  <c:v>5.087072931250796</c:v>
                </c:pt>
                <c:pt idx="4">
                  <c:v>6.496451636310862</c:v>
                </c:pt>
                <c:pt idx="5">
                  <c:v>7.376005958305044</c:v>
                </c:pt>
                <c:pt idx="6">
                  <c:v>9.304082141669436</c:v>
                </c:pt>
                <c:pt idx="7">
                  <c:v>10.48430766348136</c:v>
                </c:pt>
                <c:pt idx="8">
                  <c:v>11.70203644158628</c:v>
                </c:pt>
              </c:numCache>
            </c:numRef>
          </c:yVal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Baseline</c:v>
                </c:pt>
              </c:strCache>
            </c:strRef>
          </c:tx>
          <c:xVal>
            <c:numRef>
              <c:f>Sheet1!$A$14:$A$23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</c:numCache>
            </c:numRef>
          </c:xVal>
          <c:yVal>
            <c:numRef>
              <c:f>Sheet1!$D$14:$D$23</c:f>
              <c:numCache>
                <c:formatCode>General</c:formatCode>
                <c:ptCount val="10"/>
                <c:pt idx="0">
                  <c:v>1.0</c:v>
                </c:pt>
                <c:pt idx="1">
                  <c:v>0.962791976897236</c:v>
                </c:pt>
                <c:pt idx="2">
                  <c:v>0.920559935760473</c:v>
                </c:pt>
                <c:pt idx="3">
                  <c:v>0.924698113207547</c:v>
                </c:pt>
                <c:pt idx="4">
                  <c:v>0.924698113207547</c:v>
                </c:pt>
                <c:pt idx="5">
                  <c:v>0.924698113207547</c:v>
                </c:pt>
                <c:pt idx="6">
                  <c:v>0.924698113207547</c:v>
                </c:pt>
                <c:pt idx="7">
                  <c:v>0.924698113207547</c:v>
                </c:pt>
                <c:pt idx="8">
                  <c:v>0.924698113207547</c:v>
                </c:pt>
              </c:numCache>
            </c:numRef>
          </c:yVal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Linear</c:v>
                </c:pt>
              </c:strCache>
            </c:strRef>
          </c:tx>
          <c:xVal>
            <c:numRef>
              <c:f>Sheet1!$A$14:$A$23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</c:numCache>
            </c:numRef>
          </c:xVal>
          <c:yVal>
            <c:numRef>
              <c:f>Sheet1!$E$14:$E$23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</c:numCache>
            </c:numRef>
          </c:yVal>
        </c:ser>
        <c:axId val="500727048"/>
        <c:axId val="500730264"/>
      </c:scatterChart>
      <c:valAx>
        <c:axId val="500727048"/>
        <c:scaling>
          <c:orientation val="minMax"/>
          <c:max val="16.0"/>
          <c:min val="1.0"/>
        </c:scaling>
        <c:axPos val="b"/>
        <c:numFmt formatCode="General" sourceLinked="1"/>
        <c:tickLblPos val="nextTo"/>
        <c:crossAx val="500730264"/>
        <c:crossesAt val="1.0"/>
        <c:crossBetween val="midCat"/>
        <c:majorUnit val="1.0"/>
        <c:minorUnit val="0.2"/>
      </c:valAx>
      <c:valAx>
        <c:axId val="500730264"/>
        <c:scaling>
          <c:orientation val="minMax"/>
          <c:max val="16.0"/>
          <c:min val="0.0"/>
        </c:scaling>
        <c:axPos val="l"/>
        <c:majorGridlines/>
        <c:numFmt formatCode="General" sourceLinked="1"/>
        <c:tickLblPos val="nextTo"/>
        <c:crossAx val="500727048"/>
        <c:crosses val="autoZero"/>
        <c:crossBetween val="midCat"/>
        <c:minorUnit val="1.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lineMarker"/>
        <c:ser>
          <c:idx val="0"/>
          <c:order val="0"/>
          <c:tx>
            <c:v>Cached</c:v>
          </c:tx>
          <c:xVal>
            <c:numRef>
              <c:f>Sheet1!$A$2:$A$10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207.954</c:v>
                </c:pt>
                <c:pt idx="1">
                  <c:v>106.902</c:v>
                </c:pt>
                <c:pt idx="2">
                  <c:v>56.5268</c:v>
                </c:pt>
                <c:pt idx="3">
                  <c:v>38.0415</c:v>
                </c:pt>
                <c:pt idx="4">
                  <c:v>29.6353</c:v>
                </c:pt>
                <c:pt idx="5">
                  <c:v>23.71420000000001</c:v>
                </c:pt>
                <c:pt idx="6">
                  <c:v>21.796</c:v>
                </c:pt>
                <c:pt idx="7">
                  <c:v>18.4136</c:v>
                </c:pt>
                <c:pt idx="8">
                  <c:v>15.674</c:v>
                </c:pt>
              </c:numCache>
            </c:numRef>
          </c:yVal>
        </c:ser>
        <c:ser>
          <c:idx val="1"/>
          <c:order val="1"/>
          <c:tx>
            <c:v>Factored</c:v>
          </c:tx>
          <c:xVal>
            <c:numRef>
              <c:f>Sheet1!$A$2:$A$10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223.819</c:v>
                </c:pt>
                <c:pt idx="1">
                  <c:v>121.938</c:v>
                </c:pt>
                <c:pt idx="2">
                  <c:v>65.84450000000002</c:v>
                </c:pt>
                <c:pt idx="3">
                  <c:v>43.99760000000001</c:v>
                </c:pt>
                <c:pt idx="4">
                  <c:v>34.4525</c:v>
                </c:pt>
                <c:pt idx="5">
                  <c:v>30.3442</c:v>
                </c:pt>
                <c:pt idx="6">
                  <c:v>24.056</c:v>
                </c:pt>
                <c:pt idx="7">
                  <c:v>21.348</c:v>
                </c:pt>
                <c:pt idx="8">
                  <c:v>19.1265</c:v>
                </c:pt>
              </c:numCache>
            </c:numRef>
          </c:yVal>
        </c:ser>
        <c:ser>
          <c:idx val="2"/>
          <c:order val="2"/>
          <c:tx>
            <c:v>Baseline</c:v>
          </c:tx>
          <c:xVal>
            <c:numRef>
              <c:f>Sheet1!$A$2:$A$10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196.036</c:v>
                </c:pt>
                <c:pt idx="1">
                  <c:v>203.612</c:v>
                </c:pt>
                <c:pt idx="2">
                  <c:v>212.953</c:v>
                </c:pt>
                <c:pt idx="3">
                  <c:v>212.0</c:v>
                </c:pt>
                <c:pt idx="4">
                  <c:v>212.0</c:v>
                </c:pt>
                <c:pt idx="5">
                  <c:v>212.0</c:v>
                </c:pt>
                <c:pt idx="6">
                  <c:v>212.0</c:v>
                </c:pt>
                <c:pt idx="7">
                  <c:v>212.0</c:v>
                </c:pt>
                <c:pt idx="8">
                  <c:v>212.0</c:v>
                </c:pt>
              </c:numCache>
            </c:numRef>
          </c:yVal>
        </c:ser>
        <c:axId val="500664808"/>
        <c:axId val="500694664"/>
      </c:scatterChart>
      <c:valAx>
        <c:axId val="500664808"/>
        <c:scaling>
          <c:orientation val="minMax"/>
        </c:scaling>
        <c:axPos val="b"/>
        <c:numFmt formatCode="General" sourceLinked="1"/>
        <c:tickLblPos val="nextTo"/>
        <c:crossAx val="500694664"/>
        <c:crosses val="autoZero"/>
        <c:crossBetween val="midCat"/>
      </c:valAx>
      <c:valAx>
        <c:axId val="500694664"/>
        <c:scaling>
          <c:orientation val="minMax"/>
        </c:scaling>
        <c:axPos val="l"/>
        <c:majorGridlines/>
        <c:numFmt formatCode="General" sourceLinked="1"/>
        <c:tickLblPos val="nextTo"/>
        <c:crossAx val="500664808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Relationship Id="rId2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1136-ABE6-48F1-B5F5-B8803E6E0C6A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0F1E5-AD06-4561-BD73-71867974E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954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30000"/>
                </a:solidFill>
                <a:latin typeface="Times" pitchFamily="-64" charset="0"/>
              </a:rPr>
              <a:t>Carnegie Mellon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AA7-F906-EF4B-A7F0-ECEA0FFF7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A69-A746-854A-B4F6-35F1B5EC6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1766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30000"/>
                </a:solidFill>
                <a:latin typeface="Times" pitchFamily="-64" charset="0"/>
              </a:rPr>
              <a:t>Carnegie Mellon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30000"/>
                </a:solidFill>
                <a:latin typeface="Times" pitchFamily="-64" charset="0"/>
              </a:rPr>
              <a:t>Carnegie Mellon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>
                <a:solidFill>
                  <a:prstClr val="black"/>
                </a:solidFill>
              </a:rPr>
              <a:pPr/>
              <a:t>9/9/11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>
                <a:solidFill>
                  <a:prstClr val="black"/>
                </a:solidFill>
              </a:rPr>
              <a:pPr/>
              <a:t>9/9/11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8.png"/><Relationship Id="rId5" Type="http://schemas.openxmlformats.org/officeDocument/2006/relationships/image" Target="../media/image9.w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397A163-71DF-4ABF-A04C-6521747DF579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8600" y="152400"/>
            <a:ext cx="1039091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4156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6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8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8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8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8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ADCFAA7-F906-EF4B-A7F0-ECEA0FFF7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066A69-A746-854A-B4F6-35F1B5EC6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753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397A163-71DF-4ABF-A04C-6521747DF579}" type="datetimeFigureOut">
              <a:rPr lang="en-US" smtClean="0">
                <a:solidFill>
                  <a:prstClr val="black"/>
                </a:solidFill>
              </a:rPr>
              <a:pPr/>
              <a:t>9/9/11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039091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4156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5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6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7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8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8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8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8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8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397A163-71DF-4ABF-A04C-6521747DF579}" type="datetimeFigureOut">
              <a:rPr lang="en-US" smtClean="0">
                <a:solidFill>
                  <a:prstClr val="black"/>
                </a:solidFill>
              </a:rPr>
              <a:pPr/>
              <a:t>9/9/11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55" descr="logo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5" cstate="print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7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8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9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0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0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0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0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0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397A163-71DF-4ABF-A04C-6521747DF579}" type="datetimeFigureOut">
              <a:rPr lang="en-US" smtClean="0">
                <a:solidFill>
                  <a:prstClr val="black"/>
                </a:solidFill>
              </a:rPr>
              <a:pPr/>
              <a:t>9/9/11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55" descr="logo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6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7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8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9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9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9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9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10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10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371600"/>
          </a:xfrm>
        </p:spPr>
        <p:txBody>
          <a:bodyPr/>
          <a:lstStyle/>
          <a:p>
            <a:r>
              <a:rPr lang="en-US" sz="3600" dirty="0" smtClean="0"/>
              <a:t>Joseph Gonzalez</a:t>
            </a:r>
          </a:p>
          <a:p>
            <a:r>
              <a:rPr lang="en-US" sz="2000" dirty="0" smtClean="0"/>
              <a:t>Joint work with</a:t>
            </a:r>
          </a:p>
        </p:txBody>
      </p:sp>
      <p:pic>
        <p:nvPicPr>
          <p:cNvPr id="1026" name="Picture 2" descr="Z:\Documents\svn\select\www\people\images\ylow.jpg"/>
          <p:cNvPicPr>
            <a:picLocks noChangeAspect="1" noChangeArrowheads="1"/>
          </p:cNvPicPr>
          <p:nvPr/>
        </p:nvPicPr>
        <p:blipFill>
          <a:blip r:embed="rId2" cstate="print"/>
          <a:srcRect l="7692" r="7692"/>
          <a:stretch>
            <a:fillRect/>
          </a:stretch>
        </p:blipFill>
        <p:spPr bwMode="auto">
          <a:xfrm>
            <a:off x="152400" y="4343400"/>
            <a:ext cx="920859" cy="1371600"/>
          </a:xfrm>
          <a:prstGeom prst="rect">
            <a:avLst/>
          </a:prstGeom>
          <a:noFill/>
        </p:spPr>
      </p:pic>
      <p:pic>
        <p:nvPicPr>
          <p:cNvPr id="1027" name="Picture 3" descr="Z:\Documents\svn\select\www\people\images\aa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944" y="4343400"/>
            <a:ext cx="914400" cy="1371600"/>
          </a:xfrm>
          <a:prstGeom prst="rect">
            <a:avLst/>
          </a:prstGeom>
          <a:noFill/>
        </p:spPr>
      </p:pic>
      <p:pic>
        <p:nvPicPr>
          <p:cNvPr id="1028" name="Picture 4" descr="Z:\Documents\svn\select\www\people\images\bickson.jpg"/>
          <p:cNvPicPr>
            <a:picLocks noChangeAspect="1" noChangeArrowheads="1"/>
          </p:cNvPicPr>
          <p:nvPr/>
        </p:nvPicPr>
        <p:blipFill>
          <a:blip r:embed="rId4" cstate="print"/>
          <a:srcRect l="5770" r="13453"/>
          <a:stretch>
            <a:fillRect/>
          </a:stretch>
        </p:blipFill>
        <p:spPr bwMode="auto">
          <a:xfrm>
            <a:off x="2265029" y="4343400"/>
            <a:ext cx="903642" cy="1371600"/>
          </a:xfrm>
          <a:prstGeom prst="rect">
            <a:avLst/>
          </a:prstGeom>
          <a:noFill/>
        </p:spPr>
      </p:pic>
      <p:pic>
        <p:nvPicPr>
          <p:cNvPr id="1029" name="Picture 5" descr="Z:\Documents\svn\select\www\people\images\guest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2638" y="4343400"/>
            <a:ext cx="1020762" cy="1371600"/>
          </a:xfrm>
          <a:prstGeom prst="rect">
            <a:avLst/>
          </a:prstGeom>
          <a:noFill/>
        </p:spPr>
      </p:pic>
      <p:pic>
        <p:nvPicPr>
          <p:cNvPr id="1031" name="Picture 7" descr="http://www.cs.cmu.edu/~guyb/guy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3754" y="4343400"/>
            <a:ext cx="976682" cy="1371600"/>
          </a:xfrm>
          <a:prstGeom prst="rect">
            <a:avLst/>
          </a:prstGeom>
          <a:noFill/>
        </p:spPr>
      </p:pic>
      <p:pic>
        <p:nvPicPr>
          <p:cNvPr id="1035" name="Picture 11" descr="http://blog.swivel.com/photos/uncategorized/2007/06/18/jmhcas.jpg"/>
          <p:cNvPicPr>
            <a:picLocks noChangeAspect="1" noChangeArrowheads="1"/>
          </p:cNvPicPr>
          <p:nvPr/>
        </p:nvPicPr>
        <p:blipFill>
          <a:blip r:embed="rId7" cstate="print"/>
          <a:srcRect l="13714" r="8571"/>
          <a:stretch>
            <a:fillRect/>
          </a:stretch>
        </p:blipFill>
        <p:spPr bwMode="auto">
          <a:xfrm>
            <a:off x="6669121" y="4343400"/>
            <a:ext cx="1116992" cy="1371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5753100"/>
            <a:ext cx="973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Yucheng</a:t>
            </a:r>
            <a:endParaRPr lang="en-US" dirty="0" smtClean="0"/>
          </a:p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753100"/>
            <a:ext cx="761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Aapo</a:t>
            </a:r>
            <a:endParaRPr lang="en-US" dirty="0" smtClean="0"/>
          </a:p>
          <a:p>
            <a:pPr algn="ctr"/>
            <a:r>
              <a:rPr lang="en-US" dirty="0" err="1" smtClean="0"/>
              <a:t>Kyrola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753100"/>
            <a:ext cx="89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Danny</a:t>
            </a:r>
          </a:p>
          <a:p>
            <a:pPr algn="ctr"/>
            <a:r>
              <a:rPr lang="en-US" dirty="0" err="1" smtClean="0"/>
              <a:t>Bickson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7931" y="5753100"/>
            <a:ext cx="98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Carlos</a:t>
            </a:r>
          </a:p>
          <a:p>
            <a:pPr algn="ctr"/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5753100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Guy</a:t>
            </a:r>
          </a:p>
          <a:p>
            <a:pPr algn="ctr"/>
            <a:r>
              <a:rPr lang="en-US" dirty="0" err="1" smtClean="0"/>
              <a:t>Blelloch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10730" y="5753100"/>
            <a:ext cx="1193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Joe</a:t>
            </a:r>
          </a:p>
          <a:p>
            <a:pPr algn="ctr"/>
            <a:r>
              <a:rPr lang="en-US" dirty="0" err="1" smtClean="0"/>
              <a:t>Hellerstein</a:t>
            </a:r>
            <a:endParaRPr lang="en-US" dirty="0"/>
          </a:p>
        </p:txBody>
      </p:sp>
      <p:pic>
        <p:nvPicPr>
          <p:cNvPr id="137218" name="Picture 2" descr="http://www.cs.cmu.edu/~droh/dave-ohallaro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4343400"/>
            <a:ext cx="1028700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880423" y="5753100"/>
            <a:ext cx="1187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David</a:t>
            </a:r>
          </a:p>
          <a:p>
            <a:pPr algn="ctr"/>
            <a:r>
              <a:rPr lang="en-US" dirty="0" err="1" smtClean="0"/>
              <a:t>O’Hallaron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39881" y="5754469"/>
            <a:ext cx="76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Alex</a:t>
            </a:r>
          </a:p>
          <a:p>
            <a:pPr algn="ctr"/>
            <a:r>
              <a:rPr lang="en-US" dirty="0" err="1" smtClean="0"/>
              <a:t>Smola</a:t>
            </a:r>
            <a:endParaRPr lang="en-US" dirty="0"/>
          </a:p>
        </p:txBody>
      </p:sp>
      <p:pic>
        <p:nvPicPr>
          <p:cNvPr id="24" name="Picture 6" descr="http://alex.smola.org/images/alex_large.jpg"/>
          <p:cNvPicPr>
            <a:picLocks noChangeAspect="1" noChangeArrowheads="1"/>
          </p:cNvPicPr>
          <p:nvPr/>
        </p:nvPicPr>
        <p:blipFill rotWithShape="1">
          <a:blip r:embed="rId9" cstate="print"/>
          <a:srcRect l="34919" t="36577" r="55344" b="42790"/>
          <a:stretch/>
        </p:blipFill>
        <p:spPr bwMode="auto">
          <a:xfrm>
            <a:off x="4438972" y="4343400"/>
            <a:ext cx="971228" cy="1371600"/>
          </a:xfrm>
          <a:prstGeom prst="rect">
            <a:avLst/>
          </a:prstGeom>
          <a:noFill/>
        </p:spPr>
      </p:pic>
      <p:pic>
        <p:nvPicPr>
          <p:cNvPr id="21" name="Picture 20" descr="joey_green_small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200" y="2895600"/>
            <a:ext cx="1828800" cy="12243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8608" y="193532"/>
            <a:ext cx="4587169" cy="157878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52117" y="152400"/>
            <a:ext cx="15880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8800" dirty="0" smtClean="0">
                <a:gradFill flip="none" rotWithShape="1">
                  <a:gsLst>
                    <a:gs pos="0">
                      <a:srgbClr val="E06C22"/>
                    </a:gs>
                    <a:gs pos="100000">
                      <a:srgbClr val="4E015A"/>
                    </a:gs>
                  </a:gsLst>
                  <a:lin ang="0" scaled="1"/>
                  <a:tileRect/>
                </a:gradFill>
              </a:rPr>
              <a:t>@</a:t>
            </a:r>
            <a:endParaRPr lang="en-US" sz="8800" dirty="0">
              <a:gradFill flip="none" rotWithShape="1">
                <a:gsLst>
                  <a:gs pos="0">
                    <a:srgbClr val="E06C22"/>
                  </a:gs>
                  <a:gs pos="100000">
                    <a:srgbClr val="4E015A"/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57059" y="244606"/>
            <a:ext cx="2596418" cy="15232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9706" y="2117465"/>
            <a:ext cx="752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srgbClr val="4E015A"/>
                </a:solidFill>
              </a:rPr>
              <a:t>The Next Generation of the </a:t>
            </a:r>
            <a:r>
              <a:rPr lang="en-US" sz="2800" dirty="0" err="1" smtClean="0">
                <a:solidFill>
                  <a:srgbClr val="4E015A"/>
                </a:solidFill>
              </a:rPr>
              <a:t>GraphLab</a:t>
            </a:r>
            <a:r>
              <a:rPr lang="en-US" sz="2800" dirty="0" smtClean="0">
                <a:solidFill>
                  <a:srgbClr val="4E015A"/>
                </a:solidFill>
              </a:rPr>
              <a:t> Abstraction.</a:t>
            </a:r>
            <a:endParaRPr lang="en-US" sz="2800" dirty="0">
              <a:solidFill>
                <a:srgbClr val="4E01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2971800"/>
          </a:xfrm>
        </p:spPr>
        <p:txBody>
          <a:bodyPr/>
          <a:lstStyle/>
          <a:p>
            <a:r>
              <a:rPr lang="en-US" dirty="0" smtClean="0"/>
              <a:t>Map-Reduce does not efficiently express </a:t>
            </a:r>
            <a:br>
              <a:rPr lang="en-US" dirty="0" smtClean="0"/>
            </a:br>
            <a:r>
              <a:rPr lang="en-US" dirty="0" smtClean="0"/>
              <a:t>dependent data</a:t>
            </a:r>
            <a:endParaRPr lang="en-US" b="1" dirty="0" smtClean="0"/>
          </a:p>
          <a:p>
            <a:pPr lvl="1"/>
            <a:r>
              <a:rPr lang="en-US" dirty="0" smtClean="0"/>
              <a:t>User must code substantial data transformations </a:t>
            </a:r>
            <a:endParaRPr lang="en-US" dirty="0"/>
          </a:p>
          <a:p>
            <a:pPr lvl="1"/>
            <a:r>
              <a:rPr lang="en-US" dirty="0" smtClean="0"/>
              <a:t>Costly data replication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962193" y="3630955"/>
            <a:ext cx="702904" cy="65634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 flipV="1">
            <a:off x="978128" y="4287304"/>
            <a:ext cx="984066" cy="55537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1446730" y="3630955"/>
            <a:ext cx="1218367" cy="201953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978128" y="3782420"/>
            <a:ext cx="421743" cy="1060255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1093160" y="4781454"/>
            <a:ext cx="1363185" cy="37488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6200000" flipH="1">
            <a:off x="855382" y="4918560"/>
            <a:ext cx="807813" cy="656044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2280992" y="4015060"/>
            <a:ext cx="908789" cy="140581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2264819" y="4705721"/>
            <a:ext cx="706837" cy="37488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1716855" y="4532641"/>
            <a:ext cx="959278" cy="46860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1587311" y="5246581"/>
            <a:ext cx="843485" cy="353418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0215" y="4994139"/>
            <a:ext cx="298466" cy="4823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8236" y="4287304"/>
            <a:ext cx="353564" cy="4823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 descr="fun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0796" y="3429002"/>
            <a:ext cx="392878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86" y="4590233"/>
            <a:ext cx="320212" cy="4830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4752" y="4034861"/>
            <a:ext cx="324200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9869" y="5398046"/>
            <a:ext cx="344515" cy="469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288" y="3529978"/>
            <a:ext cx="332043" cy="48236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4" name="Group 56"/>
          <p:cNvGrpSpPr/>
          <p:nvPr/>
        </p:nvGrpSpPr>
        <p:grpSpPr>
          <a:xfrm>
            <a:off x="5507531" y="2895600"/>
            <a:ext cx="1263418" cy="484631"/>
            <a:chOff x="4745531" y="2895600"/>
            <a:chExt cx="1263418" cy="484631"/>
          </a:xfrm>
        </p:grpSpPr>
        <p:pic>
          <p:nvPicPr>
            <p:cNvPr id="22" name="Picture 21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5531" y="2895600"/>
              <a:ext cx="33360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3283" y="2895600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icture 2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6870" y="2895600"/>
              <a:ext cx="321291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5" name="Picture 24" descr="fun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5471" y="3433065"/>
            <a:ext cx="405666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644" y="3433065"/>
            <a:ext cx="355227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8870" y="3433065"/>
            <a:ext cx="333606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9" name="Group 57"/>
          <p:cNvGrpSpPr/>
          <p:nvPr/>
        </p:nvGrpSpPr>
        <p:grpSpPr>
          <a:xfrm>
            <a:off x="5506385" y="3978658"/>
            <a:ext cx="2494615" cy="484631"/>
            <a:chOff x="4744385" y="4011169"/>
            <a:chExt cx="2494615" cy="484631"/>
          </a:xfrm>
        </p:grpSpPr>
        <p:pic>
          <p:nvPicPr>
            <p:cNvPr id="28" name="Picture 27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4385" y="4011169"/>
              <a:ext cx="334752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Picture 29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7201" y="4011169"/>
              <a:ext cx="299870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" name="Picture 30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5071" y="4011169"/>
              <a:ext cx="355227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icture 31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7871" y="4011169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Picture 32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83271" y="4011169"/>
              <a:ext cx="355729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Picture 3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6870" y="4011169"/>
              <a:ext cx="321291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5" name="Picture 34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9846" y="4520187"/>
            <a:ext cx="321291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8" name="Picture 37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7071" y="4520187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Picture 38" descr="ho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8870" y="4520187"/>
            <a:ext cx="333606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6" name="Group 59"/>
          <p:cNvGrpSpPr/>
          <p:nvPr/>
        </p:nvGrpSpPr>
        <p:grpSpPr>
          <a:xfrm>
            <a:off x="5485910" y="5061716"/>
            <a:ext cx="1240031" cy="484631"/>
            <a:chOff x="4723910" y="5077969"/>
            <a:chExt cx="1240031" cy="484631"/>
          </a:xfrm>
        </p:grpSpPr>
        <p:pic>
          <p:nvPicPr>
            <p:cNvPr id="40" name="Picture 39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3910" y="5077969"/>
              <a:ext cx="355227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Picture 40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4071" y="5077969"/>
              <a:ext cx="299870" cy="484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Picture 41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6870" y="5077969"/>
              <a:ext cx="405666" cy="48463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43" name="Picture 42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1267" y="5603245"/>
            <a:ext cx="299870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4" name="Picture 43" descr="arth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071" y="5603245"/>
            <a:ext cx="355227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" name="Picture 45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3271" y="5603245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Picture 46" descr="y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5408" y="6144769"/>
            <a:ext cx="355729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47" descr="a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071" y="6144769"/>
            <a:ext cx="299870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9" name="Picture 48" descr="gonza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7071" y="6144769"/>
            <a:ext cx="321291" cy="48463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1" name="Group 82"/>
          <p:cNvGrpSpPr/>
          <p:nvPr/>
        </p:nvGrpSpPr>
        <p:grpSpPr>
          <a:xfrm>
            <a:off x="5105400" y="3408680"/>
            <a:ext cx="3200400" cy="2707645"/>
            <a:chOff x="5257800" y="3408680"/>
            <a:chExt cx="3048000" cy="2707645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5257800" y="3408680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5257800" y="3950209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>
              <a:off x="5257800" y="4491738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5257800" y="5033267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5257800" y="5574796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5257800" y="6116325"/>
              <a:ext cx="304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 bwMode="auto">
          <a:xfrm>
            <a:off x="5913180" y="2819400"/>
            <a:ext cx="0" cy="3886200"/>
          </a:xfrm>
          <a:prstGeom prst="line">
            <a:avLst/>
          </a:prstGeom>
          <a:ln w="12700" cmpd="sng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ight Arrow 83"/>
          <p:cNvSpPr/>
          <p:nvPr/>
        </p:nvSpPr>
        <p:spPr bwMode="auto">
          <a:xfrm>
            <a:off x="3429000" y="4419600"/>
            <a:ext cx="914400" cy="381000"/>
          </a:xfrm>
          <a:prstGeom prst="rightArrow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3623687" y="454138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Independent Data Rows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7" name="Picture 36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6119" y="4520187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Picture 44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8870" y="5603245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0" name="Picture 49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8870" y="6144769"/>
            <a:ext cx="334752" cy="484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6" name="Picture 85" descr="guest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3433065"/>
            <a:ext cx="334752" cy="48463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360849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4"/>
          <p:cNvGrpSpPr/>
          <p:nvPr/>
        </p:nvGrpSpPr>
        <p:grpSpPr>
          <a:xfrm>
            <a:off x="242499" y="3429000"/>
            <a:ext cx="8368101" cy="1143000"/>
            <a:chOff x="242499" y="4495800"/>
            <a:chExt cx="8368101" cy="1828800"/>
          </a:xfrm>
        </p:grpSpPr>
        <p:sp>
          <p:nvSpPr>
            <p:cNvPr id="183" name="Rounded Rectangle 182"/>
            <p:cNvSpPr/>
            <p:nvPr/>
          </p:nvSpPr>
          <p:spPr bwMode="auto">
            <a:xfrm>
              <a:off x="304800" y="4495800"/>
              <a:ext cx="8305800" cy="1828800"/>
            </a:xfrm>
            <a:prstGeom prst="roundRect">
              <a:avLst>
                <a:gd name="adj" fmla="val 654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 rot="16200000">
              <a:off x="-208167" y="5121985"/>
              <a:ext cx="1547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Slow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Processor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Iterative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990600"/>
          </a:xfrm>
        </p:spPr>
        <p:txBody>
          <a:bodyPr/>
          <a:lstStyle/>
          <a:p>
            <a:r>
              <a:rPr lang="en-US" dirty="0" smtClean="0"/>
              <a:t>Map-Reduce not efficiently express iterative algorithms: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grpSp>
        <p:nvGrpSpPr>
          <p:cNvPr id="22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Iterations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181"/>
          <p:cNvGrpSpPr/>
          <p:nvPr/>
        </p:nvGrpSpPr>
        <p:grpSpPr>
          <a:xfrm>
            <a:off x="2831068" y="2133599"/>
            <a:ext cx="4777264" cy="4724401"/>
            <a:chOff x="2831068" y="2133599"/>
            <a:chExt cx="4777264" cy="4724401"/>
          </a:xfrm>
        </p:grpSpPr>
        <p:grpSp>
          <p:nvGrpSpPr>
            <p:cNvPr id="28" name="Group 174"/>
            <p:cNvGrpSpPr/>
            <p:nvPr/>
          </p:nvGrpSpPr>
          <p:grpSpPr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Barrier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175"/>
            <p:cNvGrpSpPr/>
            <p:nvPr/>
          </p:nvGrpSpPr>
          <p:grpSpPr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Barrier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178"/>
            <p:cNvGrpSpPr/>
            <p:nvPr/>
          </p:nvGrpSpPr>
          <p:grpSpPr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Barrier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 bwMode="auto">
          <a:xfrm>
            <a:off x="5181600" y="2209800"/>
            <a:ext cx="2133600" cy="11430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3048000" y="3429000"/>
            <a:ext cx="2133600" cy="11430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183" name="Rounded Rectangle 182"/>
          <p:cNvSpPr/>
          <p:nvPr/>
        </p:nvSpPr>
        <p:spPr bwMode="auto">
          <a:xfrm>
            <a:off x="914400" y="4572000"/>
            <a:ext cx="2133600" cy="17526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MapAbuse</a:t>
            </a:r>
            <a:r>
              <a:rPr lang="en-US" sz="4000" dirty="0" smtClean="0"/>
              <a:t>: Iterative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Only a subset of data needs computation: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grpSp>
        <p:nvGrpSpPr>
          <p:cNvPr id="4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Iterations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6" name="Group 181"/>
          <p:cNvGrpSpPr/>
          <p:nvPr/>
        </p:nvGrpSpPr>
        <p:grpSpPr>
          <a:xfrm>
            <a:off x="2831068" y="2133599"/>
            <a:ext cx="4777264" cy="4724401"/>
            <a:chOff x="2831068" y="2133599"/>
            <a:chExt cx="4777264" cy="4724401"/>
          </a:xfrm>
        </p:grpSpPr>
        <p:grpSp>
          <p:nvGrpSpPr>
            <p:cNvPr id="27" name="Group 174"/>
            <p:cNvGrpSpPr/>
            <p:nvPr/>
          </p:nvGrpSpPr>
          <p:grpSpPr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Barrier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175"/>
            <p:cNvGrpSpPr/>
            <p:nvPr/>
          </p:nvGrpSpPr>
          <p:grpSpPr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Barrier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178"/>
            <p:cNvGrpSpPr/>
            <p:nvPr/>
          </p:nvGrpSpPr>
          <p:grpSpPr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Barrier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MapAbuse</a:t>
            </a:r>
            <a:r>
              <a:rPr lang="en-US" sz="4000" dirty="0" smtClean="0"/>
              <a:t>: Iterative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System is not optimized for iteration: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-64" charset="0"/>
              </a:rPr>
              <a:t>Data</a:t>
            </a:r>
          </a:p>
        </p:txBody>
      </p:sp>
      <p:grpSp>
        <p:nvGrpSpPr>
          <p:cNvPr id="4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ahoma" pitchFamily="-64" charset="0"/>
                </a:rPr>
                <a:t>Data</a:t>
              </a: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1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2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Tahoma" pitchFamily="-64" charset="0"/>
                </a:rPr>
                <a:t>CPU 3</a:t>
              </a:r>
              <a:endParaRPr lang="en-US" sz="1400" dirty="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Iterations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6" name="Group 169"/>
          <p:cNvGrpSpPr/>
          <p:nvPr/>
        </p:nvGrpSpPr>
        <p:grpSpPr>
          <a:xfrm>
            <a:off x="2590800" y="2514600"/>
            <a:ext cx="4953000" cy="3505200"/>
            <a:chOff x="2590800" y="2514600"/>
            <a:chExt cx="4953000" cy="3505200"/>
          </a:xfrm>
        </p:grpSpPr>
        <p:sp>
          <p:nvSpPr>
            <p:cNvPr id="167" name="Rectangle 166"/>
            <p:cNvSpPr/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Tahoma" pitchFamily="-64" charset="0"/>
                </a:rPr>
                <a:t>Disk Penalty</a:t>
              </a:r>
            </a:p>
          </p:txBody>
        </p:sp>
      </p:grpSp>
      <p:grpSp>
        <p:nvGrpSpPr>
          <p:cNvPr id="27" name="Group 169"/>
          <p:cNvGrpSpPr/>
          <p:nvPr/>
        </p:nvGrpSpPr>
        <p:grpSpPr>
          <a:xfrm>
            <a:off x="1371600" y="2514600"/>
            <a:ext cx="4953000" cy="3505200"/>
            <a:chOff x="2590800" y="2514600"/>
            <a:chExt cx="4953000" cy="3505200"/>
          </a:xfrm>
        </p:grpSpPr>
        <p:sp>
          <p:nvSpPr>
            <p:cNvPr id="93" name="Rectangle 92"/>
            <p:cNvSpPr/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Tahoma" pitchFamily="-64" charset="0"/>
                </a:rPr>
                <a:t>Startup Penalty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76800" y="3810000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Kernel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Methods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Deep 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Neural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Tensor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Factorization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PageRank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Lasso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                 </a:t>
            </a:r>
            <a:r>
              <a:rPr lang="en-US" sz="2400" dirty="0" smtClean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Cross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Map Reduce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295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Computing Sufficient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Statistics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3048000"/>
            <a:ext cx="3276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Map Reduce?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3048000"/>
            <a:ext cx="3962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Pregel</a:t>
            </a:r>
            <a:r>
              <a:rPr lang="en-US" sz="4000" dirty="0" smtClean="0">
                <a:solidFill>
                  <a:prstClr val="white"/>
                </a:solidFill>
              </a:rPr>
              <a:t> (</a:t>
            </a:r>
            <a:r>
              <a:rPr lang="en-US" sz="4000" dirty="0" err="1" smtClean="0">
                <a:solidFill>
                  <a:prstClr val="white"/>
                </a:solidFill>
              </a:rPr>
              <a:t>Giraph</a:t>
            </a:r>
            <a:r>
              <a:rPr lang="en-US" sz="4000" dirty="0" smtClean="0">
                <a:solidFill>
                  <a:prstClr val="white"/>
                </a:solidFill>
              </a:rPr>
              <a:t>)?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050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2"/>
          <p:cNvGrpSpPr/>
          <p:nvPr/>
        </p:nvGrpSpPr>
        <p:grpSpPr>
          <a:xfrm>
            <a:off x="7848600" y="1905000"/>
            <a:ext cx="914400" cy="3886200"/>
            <a:chOff x="7848600" y="1981200"/>
            <a:chExt cx="914400" cy="3352800"/>
          </a:xfrm>
        </p:grpSpPr>
        <p:sp>
          <p:nvSpPr>
            <p:cNvPr id="170" name="Right Arrow 169"/>
            <p:cNvSpPr/>
            <p:nvPr/>
          </p:nvSpPr>
          <p:spPr bwMode="auto">
            <a:xfrm>
              <a:off x="7848600" y="3429000"/>
              <a:ext cx="4572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 rot="5400000">
              <a:off x="6858000" y="3429000"/>
              <a:ext cx="33528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Tahoma" pitchFamily="-64" charset="0"/>
                </a:rPr>
                <a:t>Barrier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 (</a:t>
            </a:r>
            <a:r>
              <a:rPr lang="en-US" dirty="0" err="1" smtClean="0"/>
              <a:t>Giraph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143000"/>
          </a:xfrm>
        </p:spPr>
        <p:txBody>
          <a:bodyPr/>
          <a:lstStyle/>
          <a:p>
            <a:r>
              <a:rPr lang="en-US" dirty="0" smtClean="0"/>
              <a:t>Bulk Synchronous Parallel Model:</a:t>
            </a:r>
          </a:p>
        </p:txBody>
      </p:sp>
      <p:grpSp>
        <p:nvGrpSpPr>
          <p:cNvPr id="15" name="Group 30"/>
          <p:cNvGrpSpPr/>
          <p:nvPr/>
        </p:nvGrpSpPr>
        <p:grpSpPr>
          <a:xfrm>
            <a:off x="914400" y="2857500"/>
            <a:ext cx="2667000" cy="2857500"/>
            <a:chOff x="1066800" y="2667000"/>
            <a:chExt cx="2133600" cy="2286000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2190793" y="2868953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1206728" y="3525302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1752600" y="2819400"/>
              <a:ext cx="1143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849030" y="3177102"/>
              <a:ext cx="1261273" cy="5458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1321760" y="4019452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16200000" flipH="1">
              <a:off x="1083982" y="4156558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2509592" y="3253058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493419" y="3943719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1945455" y="3770639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1815911" y="4484579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1600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743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895600" y="3657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514600" y="4267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574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676400" y="4648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66800" y="3886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</p:grpSp>
      <p:pic>
        <p:nvPicPr>
          <p:cNvPr id="67593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00300"/>
            <a:ext cx="457200" cy="721330"/>
          </a:xfrm>
          <a:prstGeom prst="rect">
            <a:avLst/>
          </a:prstGeom>
          <a:noFill/>
        </p:spPr>
      </p:pic>
      <p:pic>
        <p:nvPicPr>
          <p:cNvPr id="37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00300"/>
            <a:ext cx="457200" cy="721330"/>
          </a:xfrm>
          <a:prstGeom prst="rect">
            <a:avLst/>
          </a:prstGeom>
          <a:noFill/>
        </p:spPr>
      </p:pic>
      <p:pic>
        <p:nvPicPr>
          <p:cNvPr id="38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95700"/>
            <a:ext cx="457200" cy="721330"/>
          </a:xfrm>
          <a:prstGeom prst="rect">
            <a:avLst/>
          </a:prstGeom>
          <a:noFill/>
        </p:spPr>
      </p:pic>
      <p:pic>
        <p:nvPicPr>
          <p:cNvPr id="39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14700"/>
            <a:ext cx="457200" cy="721330"/>
          </a:xfrm>
          <a:prstGeom prst="rect">
            <a:avLst/>
          </a:prstGeom>
          <a:noFill/>
        </p:spPr>
      </p:pic>
      <p:pic>
        <p:nvPicPr>
          <p:cNvPr id="40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686300"/>
            <a:ext cx="457200" cy="721330"/>
          </a:xfrm>
          <a:prstGeom prst="rect">
            <a:avLst/>
          </a:prstGeom>
          <a:noFill/>
        </p:spPr>
      </p:pic>
      <p:pic>
        <p:nvPicPr>
          <p:cNvPr id="41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914900"/>
            <a:ext cx="457200" cy="721330"/>
          </a:xfrm>
          <a:prstGeom prst="rect">
            <a:avLst/>
          </a:prstGeom>
          <a:noFill/>
        </p:spPr>
      </p:pic>
      <p:pic>
        <p:nvPicPr>
          <p:cNvPr id="42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76700"/>
            <a:ext cx="457200" cy="721330"/>
          </a:xfrm>
          <a:prstGeom prst="rect">
            <a:avLst/>
          </a:prstGeom>
          <a:noFill/>
        </p:spPr>
      </p:pic>
      <p:grpSp>
        <p:nvGrpSpPr>
          <p:cNvPr id="16" name="Group 42"/>
          <p:cNvGrpSpPr/>
          <p:nvPr/>
        </p:nvGrpSpPr>
        <p:grpSpPr>
          <a:xfrm>
            <a:off x="4620818" y="2895600"/>
            <a:ext cx="2667000" cy="2857500"/>
            <a:chOff x="1066800" y="2667000"/>
            <a:chExt cx="2133600" cy="2286000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2190793" y="2868953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206728" y="3525302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1752600" y="2819400"/>
              <a:ext cx="1143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849030" y="3177102"/>
              <a:ext cx="1261273" cy="5458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1321760" y="4019452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rot="16200000" flipH="1">
              <a:off x="1083982" y="4156558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2509592" y="3253058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493419" y="3943719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1945455" y="3770639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1815911" y="4484579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 bwMode="auto">
            <a:xfrm>
              <a:off x="1600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743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895600" y="3657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514600" y="4267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0574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76400" y="4648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066800" y="3886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</p:grpSp>
      <p:grpSp>
        <p:nvGrpSpPr>
          <p:cNvPr id="21" name="Group 72"/>
          <p:cNvGrpSpPr/>
          <p:nvPr/>
        </p:nvGrpSpPr>
        <p:grpSpPr>
          <a:xfrm>
            <a:off x="5763818" y="2781300"/>
            <a:ext cx="838200" cy="190500"/>
            <a:chOff x="6705600" y="2133600"/>
            <a:chExt cx="838200" cy="190500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26" name="Group 73"/>
          <p:cNvGrpSpPr/>
          <p:nvPr/>
        </p:nvGrpSpPr>
        <p:grpSpPr>
          <a:xfrm rot="17696688">
            <a:off x="4624400" y="3601526"/>
            <a:ext cx="838200" cy="190500"/>
            <a:chOff x="6705600" y="2133600"/>
            <a:chExt cx="838200" cy="190500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28" name="Group 78"/>
          <p:cNvGrpSpPr/>
          <p:nvPr/>
        </p:nvGrpSpPr>
        <p:grpSpPr>
          <a:xfrm rot="19876540">
            <a:off x="5007614" y="4034938"/>
            <a:ext cx="838200" cy="190500"/>
            <a:chOff x="6705600" y="2133600"/>
            <a:chExt cx="838200" cy="1905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3" name="Isosceles Triangle 8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0" name="Group 83"/>
          <p:cNvGrpSpPr/>
          <p:nvPr/>
        </p:nvGrpSpPr>
        <p:grpSpPr>
          <a:xfrm rot="17696688">
            <a:off x="6624714" y="4744525"/>
            <a:ext cx="838200" cy="190500"/>
            <a:chOff x="6705600" y="2133600"/>
            <a:chExt cx="838200" cy="1905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8" name="Isosceles Triangle 8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2" name="Group 88"/>
          <p:cNvGrpSpPr/>
          <p:nvPr/>
        </p:nvGrpSpPr>
        <p:grpSpPr>
          <a:xfrm rot="15609024">
            <a:off x="6729457" y="3534367"/>
            <a:ext cx="838200" cy="190500"/>
            <a:chOff x="6705600" y="2133600"/>
            <a:chExt cx="838200" cy="190500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3" name="Isosceles Triangle 9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4" name="Group 93"/>
          <p:cNvGrpSpPr/>
          <p:nvPr/>
        </p:nvGrpSpPr>
        <p:grpSpPr>
          <a:xfrm rot="19150095">
            <a:off x="5955934" y="3298844"/>
            <a:ext cx="838200" cy="190500"/>
            <a:chOff x="6705600" y="2133600"/>
            <a:chExt cx="838200" cy="190500"/>
          </a:xfrm>
        </p:grpSpPr>
        <p:cxnSp>
          <p:nvCxnSpPr>
            <p:cNvPr id="95" name="Straight Arrow Connector 9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8" name="Isosceles Triangle 9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6" name="Group 98"/>
          <p:cNvGrpSpPr/>
          <p:nvPr/>
        </p:nvGrpSpPr>
        <p:grpSpPr>
          <a:xfrm rot="20073751">
            <a:off x="5840301" y="5429919"/>
            <a:ext cx="838200" cy="190500"/>
            <a:chOff x="6705600" y="2133600"/>
            <a:chExt cx="838200" cy="1905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3" name="Isosceles Triangle 10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1" name="Group 103"/>
          <p:cNvGrpSpPr/>
          <p:nvPr/>
        </p:nvGrpSpPr>
        <p:grpSpPr>
          <a:xfrm rot="3044479">
            <a:off x="4491868" y="5146198"/>
            <a:ext cx="838200" cy="190500"/>
            <a:chOff x="6705600" y="2133600"/>
            <a:chExt cx="838200" cy="190500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8" name="Isosceles Triangle 10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3" name="Group 108"/>
          <p:cNvGrpSpPr/>
          <p:nvPr/>
        </p:nvGrpSpPr>
        <p:grpSpPr>
          <a:xfrm rot="3953199">
            <a:off x="6060077" y="4364793"/>
            <a:ext cx="838200" cy="190500"/>
            <a:chOff x="6705600" y="2133600"/>
            <a:chExt cx="838200" cy="190500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3" name="Isosceles Triangle 11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8" name="Group 113"/>
          <p:cNvGrpSpPr/>
          <p:nvPr/>
        </p:nvGrpSpPr>
        <p:grpSpPr>
          <a:xfrm rot="17428016">
            <a:off x="5261335" y="4583024"/>
            <a:ext cx="838200" cy="190500"/>
            <a:chOff x="6705600" y="2133600"/>
            <a:chExt cx="838200" cy="190500"/>
          </a:xfrm>
        </p:grpSpPr>
        <p:cxnSp>
          <p:nvCxnSpPr>
            <p:cNvPr id="115" name="Straight Arrow Connector 11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8" name="Isosceles Triangle 11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0" name="Group 118"/>
          <p:cNvGrpSpPr/>
          <p:nvPr/>
        </p:nvGrpSpPr>
        <p:grpSpPr>
          <a:xfrm flipH="1">
            <a:off x="5687618" y="3124200"/>
            <a:ext cx="838200" cy="190500"/>
            <a:chOff x="6705600" y="2133600"/>
            <a:chExt cx="838200" cy="190500"/>
          </a:xfrm>
        </p:grpSpPr>
        <p:cxnSp>
          <p:nvCxnSpPr>
            <p:cNvPr id="120" name="Straight Arrow Connector 11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23" name="Isosceles Triangle 12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2" name="Group 123"/>
          <p:cNvGrpSpPr/>
          <p:nvPr/>
        </p:nvGrpSpPr>
        <p:grpSpPr>
          <a:xfrm rot="17611685" flipH="1">
            <a:off x="4984193" y="3597268"/>
            <a:ext cx="838200" cy="190500"/>
            <a:chOff x="6705600" y="2133600"/>
            <a:chExt cx="838200" cy="190500"/>
          </a:xfrm>
        </p:grpSpPr>
        <p:cxnSp>
          <p:nvCxnSpPr>
            <p:cNvPr id="125" name="Straight Arrow Connector 12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27" name="Rectangle 12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28" name="Isosceles Triangle 12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4" name="Group 128"/>
          <p:cNvGrpSpPr/>
          <p:nvPr/>
        </p:nvGrpSpPr>
        <p:grpSpPr>
          <a:xfrm rot="19860717" flipH="1">
            <a:off x="5022184" y="4382175"/>
            <a:ext cx="838200" cy="190500"/>
            <a:chOff x="6705600" y="2133600"/>
            <a:chExt cx="838200" cy="190500"/>
          </a:xfrm>
        </p:grpSpPr>
        <p:cxnSp>
          <p:nvCxnSpPr>
            <p:cNvPr id="130" name="Straight Arrow Connector 12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33" name="Isosceles Triangle 13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9" name="Group 133"/>
          <p:cNvGrpSpPr/>
          <p:nvPr/>
        </p:nvGrpSpPr>
        <p:grpSpPr>
          <a:xfrm rot="2931521" flipH="1">
            <a:off x="4800258" y="4936663"/>
            <a:ext cx="838200" cy="190500"/>
            <a:chOff x="6705600" y="2133600"/>
            <a:chExt cx="838200" cy="190500"/>
          </a:xfrm>
        </p:grpSpPr>
        <p:cxnSp>
          <p:nvCxnSpPr>
            <p:cNvPr id="135" name="Straight Arrow Connector 13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37" name="Rectangle 13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38" name="Isosceles Triangle 13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84" name="Group 138"/>
          <p:cNvGrpSpPr/>
          <p:nvPr/>
        </p:nvGrpSpPr>
        <p:grpSpPr>
          <a:xfrm rot="17336772" flipH="1">
            <a:off x="5494682" y="4811429"/>
            <a:ext cx="838200" cy="190500"/>
            <a:chOff x="6705600" y="2133600"/>
            <a:chExt cx="838200" cy="190500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43" name="Isosceles Triangle 14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89" name="Group 143"/>
          <p:cNvGrpSpPr/>
          <p:nvPr/>
        </p:nvGrpSpPr>
        <p:grpSpPr>
          <a:xfrm rot="19968762" flipH="1">
            <a:off x="5647082" y="5114936"/>
            <a:ext cx="838200" cy="190500"/>
            <a:chOff x="6705600" y="2133600"/>
            <a:chExt cx="838200" cy="190500"/>
          </a:xfrm>
        </p:grpSpPr>
        <p:cxnSp>
          <p:nvCxnSpPr>
            <p:cNvPr id="145" name="Straight Arrow Connector 14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48" name="Isosceles Triangle 14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94" name="Group 148"/>
          <p:cNvGrpSpPr/>
          <p:nvPr/>
        </p:nvGrpSpPr>
        <p:grpSpPr>
          <a:xfrm rot="4129500" flipH="1">
            <a:off x="5673199" y="4434220"/>
            <a:ext cx="838200" cy="190500"/>
            <a:chOff x="6705600" y="2133600"/>
            <a:chExt cx="838200" cy="190500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53" name="Isosceles Triangle 15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99" name="Group 153"/>
          <p:cNvGrpSpPr/>
          <p:nvPr/>
        </p:nvGrpSpPr>
        <p:grpSpPr>
          <a:xfrm rot="15507997" flipH="1">
            <a:off x="6428248" y="3666971"/>
            <a:ext cx="838200" cy="190500"/>
            <a:chOff x="6705600" y="2133600"/>
            <a:chExt cx="838200" cy="190500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57" name="Rectangle 15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58" name="Isosceles Triangle 15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104" name="Group 158"/>
          <p:cNvGrpSpPr/>
          <p:nvPr/>
        </p:nvGrpSpPr>
        <p:grpSpPr>
          <a:xfrm rot="17694349" flipH="1">
            <a:off x="6412106" y="4522675"/>
            <a:ext cx="838200" cy="190500"/>
            <a:chOff x="6705600" y="2133600"/>
            <a:chExt cx="838200" cy="190500"/>
          </a:xfrm>
        </p:grpSpPr>
        <p:cxnSp>
          <p:nvCxnSpPr>
            <p:cNvPr id="160" name="Straight Arrow Connector 15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62" name="Rectangle 16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63" name="Isosceles Triangle 16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109" name="Group 163"/>
          <p:cNvGrpSpPr/>
          <p:nvPr/>
        </p:nvGrpSpPr>
        <p:grpSpPr>
          <a:xfrm rot="19050061" flipH="1">
            <a:off x="6141004" y="3610912"/>
            <a:ext cx="838200" cy="190500"/>
            <a:chOff x="6705600" y="2133600"/>
            <a:chExt cx="838200" cy="190500"/>
          </a:xfrm>
        </p:grpSpPr>
        <p:cxnSp>
          <p:nvCxnSpPr>
            <p:cNvPr id="165" name="Straight Arrow Connector 16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67" name="Rectangle 16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68" name="Isosceles Triangle 16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sp>
        <p:nvSpPr>
          <p:cNvPr id="174" name="TextBox 173"/>
          <p:cNvSpPr txBox="1"/>
          <p:nvPr/>
        </p:nvSpPr>
        <p:spPr>
          <a:xfrm>
            <a:off x="1659927" y="1790700"/>
            <a:ext cx="1740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Compute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20116" y="1790700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Communicate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76" name="U-Turn Arrow 175"/>
          <p:cNvSpPr/>
          <p:nvPr/>
        </p:nvSpPr>
        <p:spPr bwMode="auto">
          <a:xfrm rot="10800000">
            <a:off x="1676400" y="5867399"/>
            <a:ext cx="7010400" cy="609600"/>
          </a:xfrm>
          <a:prstGeom prst="uturnArrow">
            <a:avLst>
              <a:gd name="adj1" fmla="val 28507"/>
              <a:gd name="adj2" fmla="val 25000"/>
              <a:gd name="adj3" fmla="val 28326"/>
              <a:gd name="adj4" fmla="val 46309"/>
              <a:gd name="adj5" fmla="val 10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Bulk Synchronous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599"/>
          </a:xfrm>
        </p:spPr>
        <p:txBody>
          <a:bodyPr/>
          <a:lstStyle/>
          <a:p>
            <a:r>
              <a:rPr lang="en-US" dirty="0" smtClean="0"/>
              <a:t>Example Algorithm: If Red neighbor then turn Red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Bulk Synchronous Computation :</a:t>
            </a:r>
          </a:p>
          <a:p>
            <a:pPr lvl="1"/>
            <a:r>
              <a:rPr lang="en-US" dirty="0" smtClean="0"/>
              <a:t>Evaluate condition on all vertices for every phase</a:t>
            </a:r>
          </a:p>
          <a:p>
            <a:pPr marL="914400" lvl="2" indent="0">
              <a:buNone/>
            </a:pPr>
            <a:r>
              <a:rPr lang="en-US" dirty="0" smtClean="0"/>
              <a:t>4 Phases each with 9 computations </a:t>
            </a:r>
            <a:r>
              <a:rPr lang="en-US" dirty="0" smtClean="0">
                <a:sym typeface="Wingdings"/>
              </a:rPr>
              <a:t> 36 Computations </a:t>
            </a:r>
          </a:p>
          <a:p>
            <a:r>
              <a:rPr lang="en-US" dirty="0" smtClean="0">
                <a:sym typeface="Wingdings"/>
              </a:rPr>
              <a:t>Asynchronous Computation (Wave-front) :</a:t>
            </a:r>
          </a:p>
          <a:p>
            <a:pPr lvl="1"/>
            <a:r>
              <a:rPr lang="en-US" dirty="0" smtClean="0">
                <a:sym typeface="Wingdings"/>
              </a:rPr>
              <a:t>Evaluate condition only when neighbor changes</a:t>
            </a:r>
          </a:p>
          <a:p>
            <a:pPr marL="914400" lvl="2" indent="0">
              <a:buNone/>
            </a:pPr>
            <a:r>
              <a:rPr lang="en-US" dirty="0" smtClean="0">
                <a:sym typeface="Wingdings"/>
              </a:rPr>
              <a:t>4 Phases each with 2 computations  8 Computations</a:t>
            </a:r>
          </a:p>
        </p:txBody>
      </p:sp>
      <p:grpSp>
        <p:nvGrpSpPr>
          <p:cNvPr id="6" name="Group 112"/>
          <p:cNvGrpSpPr/>
          <p:nvPr/>
        </p:nvGrpSpPr>
        <p:grpSpPr>
          <a:xfrm>
            <a:off x="1143000" y="2133600"/>
            <a:ext cx="1143000" cy="1143000"/>
            <a:chOff x="914400" y="2590800"/>
            <a:chExt cx="1143000" cy="1143000"/>
          </a:xfrm>
        </p:grpSpPr>
        <p:cxnSp>
          <p:nvCxnSpPr>
            <p:cNvPr id="27" name="Straight Connector 26"/>
            <p:cNvCxnSpPr>
              <a:stCxn id="4" idx="6"/>
              <a:endCxn id="14" idx="2"/>
            </p:cNvCxnSpPr>
            <p:nvPr/>
          </p:nvCxnSpPr>
          <p:spPr bwMode="auto">
            <a:xfrm>
              <a:off x="1143000" y="2705100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Connector 28"/>
            <p:cNvCxnSpPr>
              <a:stCxn id="9" idx="6"/>
              <a:endCxn id="15" idx="2"/>
            </p:cNvCxnSpPr>
            <p:nvPr/>
          </p:nvCxnSpPr>
          <p:spPr bwMode="auto">
            <a:xfrm>
              <a:off x="1600200" y="3162300"/>
              <a:ext cx="228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Connector 29"/>
            <p:cNvCxnSpPr>
              <a:stCxn id="10" idx="6"/>
              <a:endCxn id="16" idx="2"/>
            </p:cNvCxnSpPr>
            <p:nvPr/>
          </p:nvCxnSpPr>
          <p:spPr bwMode="auto">
            <a:xfrm>
              <a:off x="1143000" y="3619500"/>
              <a:ext cx="685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>
              <a:stCxn id="16" idx="0"/>
              <a:endCxn id="14" idx="4"/>
            </p:cNvCxnSpPr>
            <p:nvPr/>
          </p:nvCxnSpPr>
          <p:spPr bwMode="auto">
            <a:xfrm flipV="1">
              <a:off x="1943100" y="2819400"/>
              <a:ext cx="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>
              <a:stCxn id="10" idx="0"/>
              <a:endCxn id="4" idx="4"/>
            </p:cNvCxnSpPr>
            <p:nvPr/>
          </p:nvCxnSpPr>
          <p:spPr bwMode="auto">
            <a:xfrm flipV="1">
              <a:off x="1028700" y="2819400"/>
              <a:ext cx="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Oval 3"/>
            <p:cNvSpPr/>
            <p:nvPr/>
          </p:nvSpPr>
          <p:spPr bwMode="auto">
            <a:xfrm>
              <a:off x="914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9144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2590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3716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9144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3716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828800" y="2590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8288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828800" y="3505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295400" y="1676400"/>
            <a:ext cx="81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Time 0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122"/>
          <p:cNvGrpSpPr/>
          <p:nvPr/>
        </p:nvGrpSpPr>
        <p:grpSpPr>
          <a:xfrm>
            <a:off x="2667000" y="1688068"/>
            <a:ext cx="1143000" cy="1588532"/>
            <a:chOff x="2667000" y="1688068"/>
            <a:chExt cx="1143000" cy="1588532"/>
          </a:xfrm>
        </p:grpSpPr>
        <p:grpSp>
          <p:nvGrpSpPr>
            <p:cNvPr id="12" name="Group 113"/>
            <p:cNvGrpSpPr/>
            <p:nvPr/>
          </p:nvGrpSpPr>
          <p:grpSpPr>
            <a:xfrm>
              <a:off x="2667000" y="2133600"/>
              <a:ext cx="1143000" cy="1143000"/>
              <a:chOff x="2438400" y="2590800"/>
              <a:chExt cx="1143000" cy="1143000"/>
            </a:xfrm>
          </p:grpSpPr>
          <p:cxnSp>
            <p:nvCxnSpPr>
              <p:cNvPr id="57" name="Straight Connector 56"/>
              <p:cNvCxnSpPr>
                <a:stCxn id="62" idx="6"/>
                <a:endCxn id="68" idx="2"/>
              </p:cNvCxnSpPr>
              <p:nvPr/>
            </p:nvCxnSpPr>
            <p:spPr bwMode="auto">
              <a:xfrm>
                <a:off x="26670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Connector 57"/>
              <p:cNvCxnSpPr>
                <a:stCxn id="65" idx="6"/>
                <a:endCxn id="69" idx="2"/>
              </p:cNvCxnSpPr>
              <p:nvPr/>
            </p:nvCxnSpPr>
            <p:spPr bwMode="auto">
              <a:xfrm>
                <a:off x="31242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Connector 58"/>
              <p:cNvCxnSpPr>
                <a:stCxn id="66" idx="6"/>
                <a:endCxn id="70" idx="2"/>
              </p:cNvCxnSpPr>
              <p:nvPr/>
            </p:nvCxnSpPr>
            <p:spPr bwMode="auto">
              <a:xfrm>
                <a:off x="26670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Connector 59"/>
              <p:cNvCxnSpPr>
                <a:stCxn id="70" idx="0"/>
                <a:endCxn id="68" idx="4"/>
              </p:cNvCxnSpPr>
              <p:nvPr/>
            </p:nvCxnSpPr>
            <p:spPr bwMode="auto">
              <a:xfrm flipV="1">
                <a:off x="34671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Connector 60"/>
              <p:cNvCxnSpPr>
                <a:stCxn id="66" idx="0"/>
                <a:endCxn id="62" idx="4"/>
              </p:cNvCxnSpPr>
              <p:nvPr/>
            </p:nvCxnSpPr>
            <p:spPr bwMode="auto">
              <a:xfrm flipV="1">
                <a:off x="2552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2" name="Oval 61"/>
              <p:cNvSpPr/>
              <p:nvPr/>
            </p:nvSpPr>
            <p:spPr bwMode="auto">
              <a:xfrm>
                <a:off x="2438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2438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2895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8956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24384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2895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3352800" y="25908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33528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33528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2839047" y="1688068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Time 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3"/>
          <p:cNvGrpSpPr/>
          <p:nvPr/>
        </p:nvGrpSpPr>
        <p:grpSpPr>
          <a:xfrm>
            <a:off x="4191000" y="1676400"/>
            <a:ext cx="1143000" cy="1600200"/>
            <a:chOff x="4191000" y="1676400"/>
            <a:chExt cx="1143000" cy="1600200"/>
          </a:xfrm>
        </p:grpSpPr>
        <p:grpSp>
          <p:nvGrpSpPr>
            <p:cNvPr id="17" name="Group 114"/>
            <p:cNvGrpSpPr/>
            <p:nvPr/>
          </p:nvGrpSpPr>
          <p:grpSpPr>
            <a:xfrm>
              <a:off x="4191000" y="2133600"/>
              <a:ext cx="1143000" cy="1143000"/>
              <a:chOff x="3962400" y="2590800"/>
              <a:chExt cx="1143000" cy="1143000"/>
            </a:xfrm>
          </p:grpSpPr>
          <p:cxnSp>
            <p:nvCxnSpPr>
              <p:cNvPr id="71" name="Straight Connector 70"/>
              <p:cNvCxnSpPr>
                <a:stCxn id="76" idx="6"/>
                <a:endCxn id="82" idx="2"/>
              </p:cNvCxnSpPr>
              <p:nvPr/>
            </p:nvCxnSpPr>
            <p:spPr bwMode="auto">
              <a:xfrm>
                <a:off x="41910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Connector 71"/>
              <p:cNvCxnSpPr>
                <a:stCxn id="79" idx="6"/>
                <a:endCxn id="83" idx="2"/>
              </p:cNvCxnSpPr>
              <p:nvPr/>
            </p:nvCxnSpPr>
            <p:spPr bwMode="auto">
              <a:xfrm>
                <a:off x="46482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3" name="Straight Connector 72"/>
              <p:cNvCxnSpPr>
                <a:stCxn id="80" idx="6"/>
                <a:endCxn id="84" idx="2"/>
              </p:cNvCxnSpPr>
              <p:nvPr/>
            </p:nvCxnSpPr>
            <p:spPr bwMode="auto">
              <a:xfrm>
                <a:off x="41910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4" name="Straight Connector 73"/>
              <p:cNvCxnSpPr>
                <a:stCxn id="84" idx="0"/>
                <a:endCxn id="82" idx="4"/>
              </p:cNvCxnSpPr>
              <p:nvPr/>
            </p:nvCxnSpPr>
            <p:spPr bwMode="auto">
              <a:xfrm flipV="1">
                <a:off x="49911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5" name="Straight Connector 74"/>
              <p:cNvCxnSpPr>
                <a:stCxn id="80" idx="0"/>
                <a:endCxn id="76" idx="4"/>
              </p:cNvCxnSpPr>
              <p:nvPr/>
            </p:nvCxnSpPr>
            <p:spPr bwMode="auto">
              <a:xfrm flipV="1">
                <a:off x="4076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6" name="Oval 75"/>
              <p:cNvSpPr/>
              <p:nvPr/>
            </p:nvSpPr>
            <p:spPr bwMode="auto">
              <a:xfrm>
                <a:off x="3962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962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4419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44196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3962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4419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48768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48768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48768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363047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Time 2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4"/>
          <p:cNvGrpSpPr/>
          <p:nvPr/>
        </p:nvGrpSpPr>
        <p:grpSpPr>
          <a:xfrm>
            <a:off x="5638800" y="1676400"/>
            <a:ext cx="1143000" cy="1600200"/>
            <a:chOff x="5638800" y="1676400"/>
            <a:chExt cx="1143000" cy="1600200"/>
          </a:xfrm>
        </p:grpSpPr>
        <p:grpSp>
          <p:nvGrpSpPr>
            <p:cNvPr id="19" name="Group 115"/>
            <p:cNvGrpSpPr/>
            <p:nvPr/>
          </p:nvGrpSpPr>
          <p:grpSpPr>
            <a:xfrm>
              <a:off x="5638800" y="2133600"/>
              <a:ext cx="1143000" cy="1143000"/>
              <a:chOff x="5410200" y="2590800"/>
              <a:chExt cx="1143000" cy="1143000"/>
            </a:xfrm>
          </p:grpSpPr>
          <p:cxnSp>
            <p:nvCxnSpPr>
              <p:cNvPr id="85" name="Straight Connector 84"/>
              <p:cNvCxnSpPr>
                <a:stCxn id="90" idx="6"/>
                <a:endCxn id="96" idx="2"/>
              </p:cNvCxnSpPr>
              <p:nvPr/>
            </p:nvCxnSpPr>
            <p:spPr bwMode="auto">
              <a:xfrm>
                <a:off x="56388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Connector 85"/>
              <p:cNvCxnSpPr>
                <a:stCxn id="93" idx="6"/>
                <a:endCxn id="97" idx="2"/>
              </p:cNvCxnSpPr>
              <p:nvPr/>
            </p:nvCxnSpPr>
            <p:spPr bwMode="auto">
              <a:xfrm>
                <a:off x="60960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7" name="Straight Connector 86"/>
              <p:cNvCxnSpPr>
                <a:stCxn id="94" idx="6"/>
                <a:endCxn id="98" idx="2"/>
              </p:cNvCxnSpPr>
              <p:nvPr/>
            </p:nvCxnSpPr>
            <p:spPr bwMode="auto">
              <a:xfrm>
                <a:off x="56388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8" name="Straight Connector 87"/>
              <p:cNvCxnSpPr>
                <a:stCxn id="98" idx="0"/>
                <a:endCxn id="96" idx="4"/>
              </p:cNvCxnSpPr>
              <p:nvPr/>
            </p:nvCxnSpPr>
            <p:spPr bwMode="auto">
              <a:xfrm flipV="1">
                <a:off x="64389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Connector 88"/>
              <p:cNvCxnSpPr>
                <a:stCxn id="94" idx="0"/>
                <a:endCxn id="90" idx="4"/>
              </p:cNvCxnSpPr>
              <p:nvPr/>
            </p:nvCxnSpPr>
            <p:spPr bwMode="auto">
              <a:xfrm flipV="1">
                <a:off x="55245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 bwMode="auto">
              <a:xfrm>
                <a:off x="54102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54102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5867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867400" y="30480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54102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5867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3246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63246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6324600" y="3505200"/>
                <a:ext cx="228600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810847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Time 3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25"/>
          <p:cNvGrpSpPr/>
          <p:nvPr/>
        </p:nvGrpSpPr>
        <p:grpSpPr>
          <a:xfrm>
            <a:off x="7086600" y="1676400"/>
            <a:ext cx="1143000" cy="1600200"/>
            <a:chOff x="7086600" y="1676400"/>
            <a:chExt cx="1143000" cy="1600200"/>
          </a:xfrm>
        </p:grpSpPr>
        <p:grpSp>
          <p:nvGrpSpPr>
            <p:cNvPr id="21" name="Group 116"/>
            <p:cNvGrpSpPr/>
            <p:nvPr/>
          </p:nvGrpSpPr>
          <p:grpSpPr>
            <a:xfrm>
              <a:off x="7086600" y="2133600"/>
              <a:ext cx="1143000" cy="1143000"/>
              <a:chOff x="6858000" y="2590800"/>
              <a:chExt cx="1143000" cy="1143000"/>
            </a:xfrm>
          </p:grpSpPr>
          <p:cxnSp>
            <p:nvCxnSpPr>
              <p:cNvPr id="99" name="Straight Connector 98"/>
              <p:cNvCxnSpPr>
                <a:stCxn id="104" idx="6"/>
                <a:endCxn id="110" idx="2"/>
              </p:cNvCxnSpPr>
              <p:nvPr/>
            </p:nvCxnSpPr>
            <p:spPr bwMode="auto">
              <a:xfrm>
                <a:off x="7086600" y="27051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>
                <a:stCxn id="107" idx="6"/>
                <a:endCxn id="111" idx="2"/>
              </p:cNvCxnSpPr>
              <p:nvPr/>
            </p:nvCxnSpPr>
            <p:spPr bwMode="auto">
              <a:xfrm>
                <a:off x="7543800" y="3162300"/>
                <a:ext cx="228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>
                <a:stCxn id="108" idx="6"/>
                <a:endCxn id="112" idx="2"/>
              </p:cNvCxnSpPr>
              <p:nvPr/>
            </p:nvCxnSpPr>
            <p:spPr bwMode="auto">
              <a:xfrm>
                <a:off x="7086600" y="3619500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2" name="Straight Connector 101"/>
              <p:cNvCxnSpPr>
                <a:stCxn id="112" idx="0"/>
                <a:endCxn id="110" idx="4"/>
              </p:cNvCxnSpPr>
              <p:nvPr/>
            </p:nvCxnSpPr>
            <p:spPr bwMode="auto">
              <a:xfrm flipV="1">
                <a:off x="78867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3" name="Straight Connector 102"/>
              <p:cNvCxnSpPr>
                <a:stCxn id="108" idx="0"/>
                <a:endCxn id="104" idx="4"/>
              </p:cNvCxnSpPr>
              <p:nvPr/>
            </p:nvCxnSpPr>
            <p:spPr bwMode="auto">
              <a:xfrm flipV="1">
                <a:off x="6972300" y="2819400"/>
                <a:ext cx="0" cy="6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04" name="Oval 103"/>
              <p:cNvSpPr/>
              <p:nvPr/>
            </p:nvSpPr>
            <p:spPr bwMode="auto">
              <a:xfrm>
                <a:off x="68580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68580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73152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73152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68580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3152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7772400" y="2590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7772400" y="3048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7772400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57150" cmpd="sng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7239000" y="1676400"/>
              <a:ext cx="81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Time 4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555132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86325" y="4245114"/>
            <a:ext cx="3863097" cy="2308086"/>
            <a:chOff x="4724400" y="4092714"/>
            <a:chExt cx="3863097" cy="2308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4419600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Kernel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Methods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Deep 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Neural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Tensor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Factorization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PageRank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72400" y="5486400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Lasso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Need for a New Abstraction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Map-Reduce is not well suited for Graph-Parallelism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                 </a:t>
            </a:r>
            <a:r>
              <a:rPr lang="en-US" sz="2400" dirty="0" smtClean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Cross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Map Reduce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895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Computing Sufficient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Statistics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" name="Picture 2" descr="Graph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05124"/>
            <a:ext cx="3514725" cy="120967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800600" y="3048000"/>
            <a:ext cx="3733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Pregel</a:t>
            </a:r>
            <a:r>
              <a:rPr lang="en-US" sz="3600" dirty="0" smtClean="0">
                <a:solidFill>
                  <a:prstClr val="white"/>
                </a:solidFill>
              </a:rPr>
              <a:t> (</a:t>
            </a:r>
            <a:r>
              <a:rPr lang="en-US" sz="3600" dirty="0" err="1" smtClean="0">
                <a:solidFill>
                  <a:prstClr val="white"/>
                </a:solidFill>
              </a:rPr>
              <a:t>Giraph</a:t>
            </a:r>
            <a:r>
              <a:rPr lang="en-US" sz="3600" dirty="0" smtClean="0">
                <a:solidFill>
                  <a:prstClr val="white"/>
                </a:solidFill>
              </a:rPr>
              <a:t>)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8117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3543E-7 L -0.27084 0.186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6400800" cy="16764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GraphLab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0011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489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9" grpId="0" animBg="1"/>
      <p:bldP spid="122" grpId="0" animBg="1"/>
      <p:bldP spid="1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btitle 41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848600" cy="2286000"/>
          </a:xfrm>
        </p:spPr>
        <p:txBody>
          <a:bodyPr/>
          <a:lstStyle/>
          <a:p>
            <a:r>
              <a:rPr lang="en-US" dirty="0" smtClean="0"/>
              <a:t>How will we</a:t>
            </a:r>
            <a:br>
              <a:rPr lang="en-US" dirty="0" smtClean="0"/>
            </a:br>
            <a:r>
              <a:rPr lang="en-US" b="1" dirty="0" smtClean="0"/>
              <a:t>design</a:t>
            </a:r>
            <a:r>
              <a:rPr lang="en-US" dirty="0" smtClean="0"/>
              <a:t> and </a:t>
            </a:r>
            <a:r>
              <a:rPr lang="en-US" b="1" dirty="0" smtClean="0"/>
              <a:t>implement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parallel</a:t>
            </a:r>
            <a:r>
              <a:rPr lang="en-US" dirty="0" smtClean="0"/>
              <a:t> learning systems?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727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stCxn id="102" idx="6"/>
            <a:endCxn id="103" idx="2"/>
          </p:cNvCxnSpPr>
          <p:nvPr/>
        </p:nvCxnSpPr>
        <p:spPr bwMode="auto">
          <a:xfrm>
            <a:off x="925886" y="24707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3" idx="6"/>
            <a:endCxn id="104" idx="2"/>
          </p:cNvCxnSpPr>
          <p:nvPr/>
        </p:nvCxnSpPr>
        <p:spPr bwMode="auto">
          <a:xfrm>
            <a:off x="2411987" y="24707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1" idx="7"/>
            <a:endCxn id="103" idx="3"/>
          </p:cNvCxnSpPr>
          <p:nvPr/>
        </p:nvCxnSpPr>
        <p:spPr bwMode="auto">
          <a:xfrm rot="5400000" flipH="1" flipV="1">
            <a:off x="1285286" y="2942757"/>
            <a:ext cx="1124928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3" idx="1"/>
            <a:endCxn id="104" idx="5"/>
          </p:cNvCxnSpPr>
          <p:nvPr/>
        </p:nvCxnSpPr>
        <p:spPr bwMode="auto">
          <a:xfrm rot="16200000" flipV="1">
            <a:off x="35144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" idx="7"/>
            <a:endCxn id="104" idx="3"/>
          </p:cNvCxnSpPr>
          <p:nvPr/>
        </p:nvCxnSpPr>
        <p:spPr bwMode="auto">
          <a:xfrm rot="5400000" flipH="1" flipV="1">
            <a:off x="2771386" y="2942758"/>
            <a:ext cx="1124928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" idx="1"/>
            <a:endCxn id="103" idx="5"/>
          </p:cNvCxnSpPr>
          <p:nvPr/>
        </p:nvCxnSpPr>
        <p:spPr bwMode="auto">
          <a:xfrm rot="16200000" flipV="1">
            <a:off x="20283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" name="Oval 4"/>
          <p:cNvSpPr/>
          <p:nvPr/>
        </p:nvSpPr>
        <p:spPr bwMode="auto">
          <a:xfrm>
            <a:off x="533400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0195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5056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8" name="Oval 4"/>
          <p:cNvSpPr/>
          <p:nvPr/>
        </p:nvSpPr>
        <p:spPr bwMode="auto">
          <a:xfrm>
            <a:off x="533400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0195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5056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1" name="Oval 4"/>
          <p:cNvSpPr/>
          <p:nvPr/>
        </p:nvSpPr>
        <p:spPr bwMode="auto">
          <a:xfrm>
            <a:off x="1283513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696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557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6" name="Straight Arrow Connector 15"/>
          <p:cNvCxnSpPr>
            <a:stCxn id="108" idx="6"/>
            <a:endCxn id="109" idx="2"/>
          </p:cNvCxnSpPr>
          <p:nvPr/>
        </p:nvCxnSpPr>
        <p:spPr bwMode="auto">
          <a:xfrm>
            <a:off x="925886" y="52901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9" idx="6"/>
            <a:endCxn id="119" idx="2"/>
          </p:cNvCxnSpPr>
          <p:nvPr/>
        </p:nvCxnSpPr>
        <p:spPr bwMode="auto">
          <a:xfrm>
            <a:off x="2411987" y="52901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9" idx="1"/>
            <a:endCxn id="31" idx="5"/>
          </p:cNvCxnSpPr>
          <p:nvPr/>
        </p:nvCxnSpPr>
        <p:spPr bwMode="auto">
          <a:xfrm rot="16200000" flipV="1">
            <a:off x="1278044" y="4352457"/>
            <a:ext cx="1139412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9" idx="7"/>
            <a:endCxn id="33" idx="3"/>
          </p:cNvCxnSpPr>
          <p:nvPr/>
        </p:nvCxnSpPr>
        <p:spPr bwMode="auto">
          <a:xfrm rot="5400000" flipH="1" flipV="1">
            <a:off x="35071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9" idx="1"/>
            <a:endCxn id="32" idx="5"/>
          </p:cNvCxnSpPr>
          <p:nvPr/>
        </p:nvCxnSpPr>
        <p:spPr bwMode="auto">
          <a:xfrm rot="16200000" flipV="1">
            <a:off x="2764145" y="4352457"/>
            <a:ext cx="1139412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9" idx="7"/>
            <a:endCxn id="32" idx="3"/>
          </p:cNvCxnSpPr>
          <p:nvPr/>
        </p:nvCxnSpPr>
        <p:spPr bwMode="auto">
          <a:xfrm rot="5400000" flipH="1" flipV="1">
            <a:off x="20210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361" y="1066800"/>
            <a:ext cx="7941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graph </a:t>
            </a:r>
            <a:r>
              <a:rPr lang="en-US" sz="2800" dirty="0" smtClean="0"/>
              <a:t>with arbitrary data (C++ Objects) associated with each vertex and edge.</a:t>
            </a:r>
            <a:endParaRPr lang="en-US" sz="2800" dirty="0"/>
          </a:p>
        </p:txBody>
      </p:sp>
      <p:sp>
        <p:nvSpPr>
          <p:cNvPr id="62" name="Cube 61"/>
          <p:cNvSpPr/>
          <p:nvPr/>
        </p:nvSpPr>
        <p:spPr bwMode="auto">
          <a:xfrm>
            <a:off x="581941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3581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768801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5" name="Cube 64"/>
          <p:cNvSpPr/>
          <p:nvPr/>
        </p:nvSpPr>
        <p:spPr bwMode="auto">
          <a:xfrm>
            <a:off x="12954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2057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3553741" y="51608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2064717" y="51227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26023" y="51701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42672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1" name="Cube 60"/>
          <p:cNvSpPr/>
          <p:nvPr/>
        </p:nvSpPr>
        <p:spPr bwMode="auto">
          <a:xfrm>
            <a:off x="1283513" y="2331058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Cube 71"/>
          <p:cNvSpPr/>
          <p:nvPr/>
        </p:nvSpPr>
        <p:spPr bwMode="auto">
          <a:xfrm>
            <a:off x="2799626" y="231479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4" name="Cube 73"/>
          <p:cNvSpPr/>
          <p:nvPr/>
        </p:nvSpPr>
        <p:spPr bwMode="auto">
          <a:xfrm>
            <a:off x="1674486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5" name="Cube 74"/>
          <p:cNvSpPr/>
          <p:nvPr/>
        </p:nvSpPr>
        <p:spPr bwMode="auto">
          <a:xfrm>
            <a:off x="2471782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6" name="Cube 75"/>
          <p:cNvSpPr/>
          <p:nvPr/>
        </p:nvSpPr>
        <p:spPr bwMode="auto">
          <a:xfrm>
            <a:off x="3206501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7" name="Cube 76"/>
          <p:cNvSpPr/>
          <p:nvPr/>
        </p:nvSpPr>
        <p:spPr bwMode="auto">
          <a:xfrm>
            <a:off x="3980734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661786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459082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3193801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3968034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1283513" y="515704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799626" y="5140780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6781800" y="337292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57800" y="337292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Vertex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User profile text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Current interests estimates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5257800" y="4702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Edge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Similarity weights </a:t>
            </a:r>
            <a:endParaRPr lang="en-US" sz="2000" dirty="0"/>
          </a:p>
        </p:txBody>
      </p:sp>
      <p:sp>
        <p:nvSpPr>
          <p:cNvPr id="89" name="Cube 88"/>
          <p:cNvSpPr/>
          <p:nvPr/>
        </p:nvSpPr>
        <p:spPr bwMode="auto">
          <a:xfrm>
            <a:off x="6705600" y="469636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57800" y="238232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Graph: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Social Network</a:t>
            </a:r>
            <a:endParaRPr lang="en-US" sz="2000" dirty="0"/>
          </a:p>
        </p:txBody>
      </p:sp>
      <p:cxnSp>
        <p:nvCxnSpPr>
          <p:cNvPr id="149" name="Straight Arrow Connector 148"/>
          <p:cNvCxnSpPr>
            <a:stCxn id="53" idx="6"/>
            <a:endCxn id="55" idx="2"/>
          </p:cNvCxnSpPr>
          <p:nvPr/>
        </p:nvCxnSpPr>
        <p:spPr bwMode="auto">
          <a:xfrm>
            <a:off x="6477000" y="2534722"/>
            <a:ext cx="457200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6172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934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6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3" grpId="0" animBg="1"/>
      <p:bldP spid="84" grpId="0"/>
      <p:bldP spid="85" grpId="0"/>
      <p:bldP spid="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419600" y="4572000"/>
            <a:ext cx="4419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191000" y="2438400"/>
            <a:ext cx="4683021" cy="3323987"/>
            <a:chOff x="4232379" y="2590800"/>
            <a:chExt cx="4683021" cy="3323987"/>
          </a:xfrm>
        </p:grpSpPr>
        <p:sp>
          <p:nvSpPr>
            <p:cNvPr id="49" name="TextBox 48"/>
            <p:cNvSpPr txBox="1"/>
            <p:nvPr/>
          </p:nvSpPr>
          <p:spPr>
            <a:xfrm>
              <a:off x="4232379" y="2590800"/>
              <a:ext cx="468302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/>
                  <a:cs typeface="Consolas"/>
                </a:rPr>
                <a:t>l</a:t>
              </a:r>
              <a:r>
                <a:rPr lang="en-US" dirty="0" err="1" smtClean="0">
                  <a:latin typeface="Consolas"/>
                  <a:cs typeface="Consolas"/>
                </a:rPr>
                <a:t>abel_prop</a:t>
              </a:r>
              <a:r>
                <a:rPr lang="en-US" dirty="0" smtClean="0">
                  <a:latin typeface="Consolas"/>
                  <a:cs typeface="Consolas"/>
                </a:rPr>
                <a:t>(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, scope){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  (</a:t>
              </a:r>
              <a:r>
                <a:rPr lang="en-US" i="1" dirty="0">
                  <a:latin typeface="Consolas"/>
                  <a:cs typeface="Consolas"/>
                </a:rPr>
                <a:t>L</a:t>
              </a:r>
              <a:r>
                <a:rPr lang="en-US" i="1" dirty="0" smtClean="0">
                  <a:latin typeface="Consolas"/>
                  <a:cs typeface="Consolas"/>
                </a:rPr>
                <a:t>ikes[</a:t>
              </a:r>
              <a:r>
                <a:rPr lang="en-US" i="1" dirty="0" err="1" smtClean="0">
                  <a:latin typeface="Consolas"/>
                  <a:cs typeface="Consolas"/>
                </a:rPr>
                <a:t>i</a:t>
              </a:r>
              <a:r>
                <a:rPr lang="en-US" i="1" dirty="0" smtClean="0">
                  <a:latin typeface="Consolas"/>
                  <a:cs typeface="Consolas"/>
                </a:rPr>
                <a:t>]</a:t>
              </a:r>
              <a:r>
                <a:rPr lang="en-US" dirty="0" smtClean="0">
                  <a:latin typeface="Consolas"/>
                  <a:cs typeface="Consolas"/>
                </a:rPr>
                <a:t>, </a:t>
              </a:r>
              <a:r>
                <a:rPr lang="en-US" i="1" dirty="0" err="1" smtClean="0">
                  <a:latin typeface="Consolas"/>
                  <a:cs typeface="Consolas"/>
                </a:rPr>
                <a:t>W</a:t>
              </a:r>
              <a:r>
                <a:rPr lang="en-US" i="1" baseline="-25000" dirty="0" err="1" smtClean="0">
                  <a:latin typeface="Consolas"/>
                  <a:cs typeface="Consolas"/>
                </a:rPr>
                <a:t>ij</a:t>
              </a:r>
              <a:r>
                <a:rPr lang="en-US" dirty="0" smtClean="0">
                  <a:latin typeface="Consolas"/>
                  <a:cs typeface="Consolas"/>
                </a:rPr>
                <a:t>, </a:t>
              </a:r>
              <a:r>
                <a:rPr lang="en-US" i="1" dirty="0">
                  <a:latin typeface="Consolas"/>
                  <a:cs typeface="Consolas"/>
                </a:rPr>
                <a:t>L</a:t>
              </a:r>
              <a:r>
                <a:rPr lang="en-US" i="1" dirty="0" smtClean="0">
                  <a:latin typeface="Consolas"/>
                  <a:cs typeface="Consolas"/>
                </a:rPr>
                <a:t>ikes[j]</a:t>
              </a:r>
              <a:r>
                <a:rPr lang="en-US" dirty="0" smtClean="0">
                  <a:latin typeface="Consolas"/>
                  <a:cs typeface="Consolas"/>
                </a:rPr>
                <a:t>) </a:t>
              </a:r>
              <a:r>
                <a:rPr lang="en-US" dirty="0" smtClean="0">
                  <a:latin typeface="Consolas"/>
                  <a:cs typeface="Consolas"/>
                  <a:sym typeface="Wingdings"/>
                </a:rPr>
                <a:t>scope;</a:t>
              </a:r>
            </a:p>
            <a:p>
              <a:endParaRPr lang="en-US" baseline="-25000" dirty="0" smtClean="0">
                <a:latin typeface="Consolas"/>
                <a:cs typeface="Consolas"/>
              </a:endParaRPr>
            </a:p>
            <a:p>
              <a:r>
                <a:rPr lang="en-US" baseline="-25000" dirty="0" smtClean="0">
                  <a:latin typeface="Consolas"/>
                  <a:cs typeface="Consolas"/>
                </a:rPr>
                <a:t>  </a:t>
              </a:r>
              <a:r>
                <a:rPr lang="en-US" baseline="-250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Update the vertex data</a:t>
              </a:r>
              <a:endParaRPr lang="en-US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Reschedule Neighbors if needed</a:t>
              </a: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if Likes[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] changes then </a:t>
              </a: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  </a:t>
              </a:r>
              <a:r>
                <a:rPr lang="en-US" dirty="0" err="1" smtClean="0">
                  <a:latin typeface="Consolas"/>
                  <a:cs typeface="Consolas"/>
                </a:rPr>
                <a:t>reschedule_neighbors_of</a:t>
              </a:r>
              <a:r>
                <a:rPr lang="en-US" dirty="0" smtClean="0">
                  <a:latin typeface="Consolas"/>
                  <a:cs typeface="Consolas"/>
                </a:rPr>
                <a:t>(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); 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}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43398941"/>
                </p:ext>
              </p:extLst>
            </p:nvPr>
          </p:nvGraphicFramePr>
          <p:xfrm>
            <a:off x="4502254" y="3938588"/>
            <a:ext cx="4149725" cy="803275"/>
          </p:xfrm>
          <a:graphic>
            <a:graphicData uri="http://schemas.openxmlformats.org/presentationml/2006/ole">
              <p:oleObj spid="_x0000_s188418" name="Equation" r:id="rId4" imgW="2032000" imgH="393700" progId="Equation.3">
                <p:embed/>
              </p:oleObj>
            </a:graphicData>
          </a:graphic>
        </p:graphicFrame>
      </p:grpSp>
      <p:sp>
        <p:nvSpPr>
          <p:cNvPr id="9" name="Rectangle 8"/>
          <p:cNvSpPr/>
          <p:nvPr/>
        </p:nvSpPr>
        <p:spPr bwMode="auto">
          <a:xfrm>
            <a:off x="4191000" y="2438400"/>
            <a:ext cx="4800600" cy="3429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97405" y="2284590"/>
            <a:ext cx="3489040" cy="2544877"/>
          </a:xfrm>
          <a:custGeom>
            <a:avLst/>
            <a:gdLst>
              <a:gd name="connsiteX0" fmla="*/ 1930400 w 3149600"/>
              <a:gd name="connsiteY0" fmla="*/ 159926 h 2455333"/>
              <a:gd name="connsiteX1" fmla="*/ 237067 w 3149600"/>
              <a:gd name="connsiteY1" fmla="*/ 193793 h 2455333"/>
              <a:gd name="connsiteX2" fmla="*/ 508000 w 3149600"/>
              <a:gd name="connsiteY2" fmla="*/ 1322682 h 2455333"/>
              <a:gd name="connsiteX3" fmla="*/ 993423 w 3149600"/>
              <a:gd name="connsiteY3" fmla="*/ 2304815 h 2455333"/>
              <a:gd name="connsiteX4" fmla="*/ 1569156 w 3149600"/>
              <a:gd name="connsiteY4" fmla="*/ 2225793 h 2455333"/>
              <a:gd name="connsiteX5" fmla="*/ 1919111 w 3149600"/>
              <a:gd name="connsiteY5" fmla="*/ 1175926 h 2455333"/>
              <a:gd name="connsiteX6" fmla="*/ 2291645 w 3149600"/>
              <a:gd name="connsiteY6" fmla="*/ 2135482 h 2455333"/>
              <a:gd name="connsiteX7" fmla="*/ 2889956 w 3149600"/>
              <a:gd name="connsiteY7" fmla="*/ 2304815 h 2455333"/>
              <a:gd name="connsiteX8" fmla="*/ 3081867 w 3149600"/>
              <a:gd name="connsiteY8" fmla="*/ 1841970 h 2455333"/>
              <a:gd name="connsiteX9" fmla="*/ 2483556 w 3149600"/>
              <a:gd name="connsiteY9" fmla="*/ 600193 h 2455333"/>
              <a:gd name="connsiteX10" fmla="*/ 1930400 w 3149600"/>
              <a:gd name="connsiteY10" fmla="*/ 159926 h 2455333"/>
              <a:gd name="connsiteX0" fmla="*/ 1969911 w 3155244"/>
              <a:gd name="connsiteY0" fmla="*/ 96426 h 2468033"/>
              <a:gd name="connsiteX1" fmla="*/ 242711 w 3155244"/>
              <a:gd name="connsiteY1" fmla="*/ 206493 h 2468033"/>
              <a:gd name="connsiteX2" fmla="*/ 513644 w 3155244"/>
              <a:gd name="connsiteY2" fmla="*/ 1335382 h 2468033"/>
              <a:gd name="connsiteX3" fmla="*/ 999067 w 3155244"/>
              <a:gd name="connsiteY3" fmla="*/ 2317515 h 2468033"/>
              <a:gd name="connsiteX4" fmla="*/ 1574800 w 3155244"/>
              <a:gd name="connsiteY4" fmla="*/ 2238493 h 2468033"/>
              <a:gd name="connsiteX5" fmla="*/ 1924755 w 3155244"/>
              <a:gd name="connsiteY5" fmla="*/ 1188626 h 2468033"/>
              <a:gd name="connsiteX6" fmla="*/ 2297289 w 3155244"/>
              <a:gd name="connsiteY6" fmla="*/ 2148182 h 2468033"/>
              <a:gd name="connsiteX7" fmla="*/ 2895600 w 3155244"/>
              <a:gd name="connsiteY7" fmla="*/ 2317515 h 2468033"/>
              <a:gd name="connsiteX8" fmla="*/ 3087511 w 3155244"/>
              <a:gd name="connsiteY8" fmla="*/ 1854670 h 2468033"/>
              <a:gd name="connsiteX9" fmla="*/ 2489200 w 3155244"/>
              <a:gd name="connsiteY9" fmla="*/ 612893 h 2468033"/>
              <a:gd name="connsiteX10" fmla="*/ 1969911 w 3155244"/>
              <a:gd name="connsiteY10" fmla="*/ 96426 h 2468033"/>
              <a:gd name="connsiteX0" fmla="*/ 1969911 w 3165592"/>
              <a:gd name="connsiteY0" fmla="*/ 96426 h 2468033"/>
              <a:gd name="connsiteX1" fmla="*/ 242711 w 3165592"/>
              <a:gd name="connsiteY1" fmla="*/ 206493 h 2468033"/>
              <a:gd name="connsiteX2" fmla="*/ 513644 w 3165592"/>
              <a:gd name="connsiteY2" fmla="*/ 1335382 h 2468033"/>
              <a:gd name="connsiteX3" fmla="*/ 999067 w 3165592"/>
              <a:gd name="connsiteY3" fmla="*/ 2317515 h 2468033"/>
              <a:gd name="connsiteX4" fmla="*/ 1574800 w 3165592"/>
              <a:gd name="connsiteY4" fmla="*/ 2238493 h 2468033"/>
              <a:gd name="connsiteX5" fmla="*/ 1924755 w 3165592"/>
              <a:gd name="connsiteY5" fmla="*/ 1188626 h 2468033"/>
              <a:gd name="connsiteX6" fmla="*/ 2297289 w 3165592"/>
              <a:gd name="connsiteY6" fmla="*/ 2148182 h 2468033"/>
              <a:gd name="connsiteX7" fmla="*/ 2895600 w 3165592"/>
              <a:gd name="connsiteY7" fmla="*/ 2317515 h 2468033"/>
              <a:gd name="connsiteX8" fmla="*/ 3087511 w 3165592"/>
              <a:gd name="connsiteY8" fmla="*/ 1854670 h 2468033"/>
              <a:gd name="connsiteX9" fmla="*/ 2427111 w 3165592"/>
              <a:gd name="connsiteY9" fmla="*/ 477426 h 2468033"/>
              <a:gd name="connsiteX10" fmla="*/ 1969911 w 3165592"/>
              <a:gd name="connsiteY10" fmla="*/ 96426 h 2468033"/>
              <a:gd name="connsiteX0" fmla="*/ 1881011 w 3152892"/>
              <a:gd name="connsiteY0" fmla="*/ 96426 h 2468033"/>
              <a:gd name="connsiteX1" fmla="*/ 230011 w 3152892"/>
              <a:gd name="connsiteY1" fmla="*/ 206493 h 2468033"/>
              <a:gd name="connsiteX2" fmla="*/ 500944 w 3152892"/>
              <a:gd name="connsiteY2" fmla="*/ 1335382 h 2468033"/>
              <a:gd name="connsiteX3" fmla="*/ 986367 w 3152892"/>
              <a:gd name="connsiteY3" fmla="*/ 2317515 h 2468033"/>
              <a:gd name="connsiteX4" fmla="*/ 1562100 w 3152892"/>
              <a:gd name="connsiteY4" fmla="*/ 2238493 h 2468033"/>
              <a:gd name="connsiteX5" fmla="*/ 1912055 w 3152892"/>
              <a:gd name="connsiteY5" fmla="*/ 1188626 h 2468033"/>
              <a:gd name="connsiteX6" fmla="*/ 2284589 w 3152892"/>
              <a:gd name="connsiteY6" fmla="*/ 2148182 h 2468033"/>
              <a:gd name="connsiteX7" fmla="*/ 2882900 w 3152892"/>
              <a:gd name="connsiteY7" fmla="*/ 2317515 h 2468033"/>
              <a:gd name="connsiteX8" fmla="*/ 3074811 w 3152892"/>
              <a:gd name="connsiteY8" fmla="*/ 1854670 h 2468033"/>
              <a:gd name="connsiteX9" fmla="*/ 2414411 w 3152892"/>
              <a:gd name="connsiteY9" fmla="*/ 477426 h 2468033"/>
              <a:gd name="connsiteX10" fmla="*/ 1881011 w 3152892"/>
              <a:gd name="connsiteY10" fmla="*/ 96426 h 24680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7921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92111 w 3063992"/>
              <a:gd name="connsiteY11" fmla="*/ 50800 h 2422407"/>
              <a:gd name="connsiteX0" fmla="*/ 17159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15911 w 3063992"/>
              <a:gd name="connsiteY11" fmla="*/ 50800 h 2422407"/>
              <a:gd name="connsiteX0" fmla="*/ 1779411 w 3127492"/>
              <a:gd name="connsiteY0" fmla="*/ 38100 h 2409707"/>
              <a:gd name="connsiteX1" fmla="*/ 1093611 w 3127492"/>
              <a:gd name="connsiteY1" fmla="*/ 190500 h 2409707"/>
              <a:gd name="connsiteX2" fmla="*/ 103011 w 3127492"/>
              <a:gd name="connsiteY2" fmla="*/ 266700 h 2409707"/>
              <a:gd name="connsiteX3" fmla="*/ 475544 w 3127492"/>
              <a:gd name="connsiteY3" fmla="*/ 1277056 h 2409707"/>
              <a:gd name="connsiteX4" fmla="*/ 960967 w 3127492"/>
              <a:gd name="connsiteY4" fmla="*/ 2259189 h 2409707"/>
              <a:gd name="connsiteX5" fmla="*/ 1536700 w 3127492"/>
              <a:gd name="connsiteY5" fmla="*/ 2180167 h 2409707"/>
              <a:gd name="connsiteX6" fmla="*/ 1886655 w 3127492"/>
              <a:gd name="connsiteY6" fmla="*/ 1130300 h 2409707"/>
              <a:gd name="connsiteX7" fmla="*/ 2259189 w 3127492"/>
              <a:gd name="connsiteY7" fmla="*/ 2089856 h 2409707"/>
              <a:gd name="connsiteX8" fmla="*/ 2857500 w 3127492"/>
              <a:gd name="connsiteY8" fmla="*/ 2259189 h 2409707"/>
              <a:gd name="connsiteX9" fmla="*/ 3049411 w 3127492"/>
              <a:gd name="connsiteY9" fmla="*/ 1796344 h 2409707"/>
              <a:gd name="connsiteX10" fmla="*/ 2389011 w 3127492"/>
              <a:gd name="connsiteY10" fmla="*/ 419100 h 2409707"/>
              <a:gd name="connsiteX11" fmla="*/ 1779411 w 3127492"/>
              <a:gd name="connsiteY11" fmla="*/ 38100 h 2409707"/>
              <a:gd name="connsiteX0" fmla="*/ 1855611 w 3127492"/>
              <a:gd name="connsiteY0" fmla="*/ 38100 h 2333507"/>
              <a:gd name="connsiteX1" fmla="*/ 1093611 w 3127492"/>
              <a:gd name="connsiteY1" fmla="*/ 114300 h 2333507"/>
              <a:gd name="connsiteX2" fmla="*/ 103011 w 3127492"/>
              <a:gd name="connsiteY2" fmla="*/ 190500 h 2333507"/>
              <a:gd name="connsiteX3" fmla="*/ 475544 w 3127492"/>
              <a:gd name="connsiteY3" fmla="*/ 1200856 h 2333507"/>
              <a:gd name="connsiteX4" fmla="*/ 960967 w 3127492"/>
              <a:gd name="connsiteY4" fmla="*/ 2182989 h 2333507"/>
              <a:gd name="connsiteX5" fmla="*/ 1536700 w 3127492"/>
              <a:gd name="connsiteY5" fmla="*/ 2103967 h 2333507"/>
              <a:gd name="connsiteX6" fmla="*/ 1886655 w 3127492"/>
              <a:gd name="connsiteY6" fmla="*/ 1054100 h 2333507"/>
              <a:gd name="connsiteX7" fmla="*/ 2259189 w 3127492"/>
              <a:gd name="connsiteY7" fmla="*/ 2013656 h 2333507"/>
              <a:gd name="connsiteX8" fmla="*/ 2857500 w 3127492"/>
              <a:gd name="connsiteY8" fmla="*/ 2182989 h 2333507"/>
              <a:gd name="connsiteX9" fmla="*/ 3049411 w 3127492"/>
              <a:gd name="connsiteY9" fmla="*/ 1720144 h 2333507"/>
              <a:gd name="connsiteX10" fmla="*/ 2389011 w 3127492"/>
              <a:gd name="connsiteY10" fmla="*/ 342900 h 2333507"/>
              <a:gd name="connsiteX11" fmla="*/ 1855611 w 3127492"/>
              <a:gd name="connsiteY11" fmla="*/ 38100 h 2333507"/>
              <a:gd name="connsiteX0" fmla="*/ 1765300 w 3037181"/>
              <a:gd name="connsiteY0" fmla="*/ 38100 h 2374900"/>
              <a:gd name="connsiteX1" fmla="*/ 1003300 w 3037181"/>
              <a:gd name="connsiteY1" fmla="*/ 114300 h 2374900"/>
              <a:gd name="connsiteX2" fmla="*/ 12700 w 3037181"/>
              <a:gd name="connsiteY2" fmla="*/ 190500 h 2374900"/>
              <a:gd name="connsiteX3" fmla="*/ 1079500 w 3037181"/>
              <a:gd name="connsiteY3" fmla="*/ 952500 h 2374900"/>
              <a:gd name="connsiteX4" fmla="*/ 870656 w 3037181"/>
              <a:gd name="connsiteY4" fmla="*/ 2182989 h 2374900"/>
              <a:gd name="connsiteX5" fmla="*/ 1446389 w 3037181"/>
              <a:gd name="connsiteY5" fmla="*/ 2103967 h 2374900"/>
              <a:gd name="connsiteX6" fmla="*/ 1796344 w 3037181"/>
              <a:gd name="connsiteY6" fmla="*/ 1054100 h 2374900"/>
              <a:gd name="connsiteX7" fmla="*/ 2168878 w 3037181"/>
              <a:gd name="connsiteY7" fmla="*/ 2013656 h 2374900"/>
              <a:gd name="connsiteX8" fmla="*/ 2767189 w 3037181"/>
              <a:gd name="connsiteY8" fmla="*/ 2182989 h 2374900"/>
              <a:gd name="connsiteX9" fmla="*/ 2959100 w 3037181"/>
              <a:gd name="connsiteY9" fmla="*/ 1720144 h 2374900"/>
              <a:gd name="connsiteX10" fmla="*/ 2298700 w 3037181"/>
              <a:gd name="connsiteY10" fmla="*/ 342900 h 2374900"/>
              <a:gd name="connsiteX11" fmla="*/ 1765300 w 3037181"/>
              <a:gd name="connsiteY11" fmla="*/ 38100 h 2374900"/>
              <a:gd name="connsiteX0" fmla="*/ 1765300 w 3037181"/>
              <a:gd name="connsiteY0" fmla="*/ 38100 h 2239433"/>
              <a:gd name="connsiteX1" fmla="*/ 1003300 w 3037181"/>
              <a:gd name="connsiteY1" fmla="*/ 114300 h 2239433"/>
              <a:gd name="connsiteX2" fmla="*/ 12700 w 3037181"/>
              <a:gd name="connsiteY2" fmla="*/ 190500 h 2239433"/>
              <a:gd name="connsiteX3" fmla="*/ 1079500 w 3037181"/>
              <a:gd name="connsiteY3" fmla="*/ 952500 h 2239433"/>
              <a:gd name="connsiteX4" fmla="*/ 698500 w 3037181"/>
              <a:gd name="connsiteY4" fmla="*/ 1866899 h 2239433"/>
              <a:gd name="connsiteX5" fmla="*/ 1446389 w 3037181"/>
              <a:gd name="connsiteY5" fmla="*/ 2103967 h 2239433"/>
              <a:gd name="connsiteX6" fmla="*/ 1796344 w 3037181"/>
              <a:gd name="connsiteY6" fmla="*/ 1054100 h 2239433"/>
              <a:gd name="connsiteX7" fmla="*/ 2168878 w 3037181"/>
              <a:gd name="connsiteY7" fmla="*/ 2013656 h 2239433"/>
              <a:gd name="connsiteX8" fmla="*/ 2767189 w 3037181"/>
              <a:gd name="connsiteY8" fmla="*/ 2182989 h 2239433"/>
              <a:gd name="connsiteX9" fmla="*/ 2959100 w 3037181"/>
              <a:gd name="connsiteY9" fmla="*/ 1720144 h 2239433"/>
              <a:gd name="connsiteX10" fmla="*/ 2298700 w 3037181"/>
              <a:gd name="connsiteY10" fmla="*/ 342900 h 2239433"/>
              <a:gd name="connsiteX11" fmla="*/ 1765300 w 3037181"/>
              <a:gd name="connsiteY11" fmla="*/ 38100 h 2239433"/>
              <a:gd name="connsiteX0" fmla="*/ 1765300 w 3037181"/>
              <a:gd name="connsiteY0" fmla="*/ 38100 h 2231908"/>
              <a:gd name="connsiteX1" fmla="*/ 1003300 w 3037181"/>
              <a:gd name="connsiteY1" fmla="*/ 114300 h 2231908"/>
              <a:gd name="connsiteX2" fmla="*/ 12700 w 3037181"/>
              <a:gd name="connsiteY2" fmla="*/ 190500 h 2231908"/>
              <a:gd name="connsiteX3" fmla="*/ 1079500 w 3037181"/>
              <a:gd name="connsiteY3" fmla="*/ 952500 h 2231908"/>
              <a:gd name="connsiteX4" fmla="*/ 698500 w 3037181"/>
              <a:gd name="connsiteY4" fmla="*/ 1866899 h 2231908"/>
              <a:gd name="connsiteX5" fmla="*/ 1384300 w 3037181"/>
              <a:gd name="connsiteY5" fmla="*/ 2095500 h 2231908"/>
              <a:gd name="connsiteX6" fmla="*/ 1796344 w 3037181"/>
              <a:gd name="connsiteY6" fmla="*/ 1054100 h 2231908"/>
              <a:gd name="connsiteX7" fmla="*/ 2168878 w 3037181"/>
              <a:gd name="connsiteY7" fmla="*/ 2013656 h 2231908"/>
              <a:gd name="connsiteX8" fmla="*/ 2767189 w 3037181"/>
              <a:gd name="connsiteY8" fmla="*/ 2182989 h 2231908"/>
              <a:gd name="connsiteX9" fmla="*/ 2959100 w 3037181"/>
              <a:gd name="connsiteY9" fmla="*/ 1720144 h 2231908"/>
              <a:gd name="connsiteX10" fmla="*/ 2298700 w 3037181"/>
              <a:gd name="connsiteY10" fmla="*/ 342900 h 2231908"/>
              <a:gd name="connsiteX11" fmla="*/ 1765300 w 3037181"/>
              <a:gd name="connsiteY11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51741 h 2245549"/>
              <a:gd name="connsiteX1" fmla="*/ 1092200 w 3126081"/>
              <a:gd name="connsiteY1" fmla="*/ 127941 h 2245549"/>
              <a:gd name="connsiteX2" fmla="*/ 101600 w 3126081"/>
              <a:gd name="connsiteY2" fmla="*/ 204141 h 2245549"/>
              <a:gd name="connsiteX3" fmla="*/ 177800 w 3126081"/>
              <a:gd name="connsiteY3" fmla="*/ 661341 h 2245549"/>
              <a:gd name="connsiteX4" fmla="*/ 1168400 w 3126081"/>
              <a:gd name="connsiteY4" fmla="*/ 966141 h 2245549"/>
              <a:gd name="connsiteX5" fmla="*/ 787400 w 3126081"/>
              <a:gd name="connsiteY5" fmla="*/ 1880540 h 2245549"/>
              <a:gd name="connsiteX6" fmla="*/ 1473200 w 3126081"/>
              <a:gd name="connsiteY6" fmla="*/ 2109141 h 2245549"/>
              <a:gd name="connsiteX7" fmla="*/ 1885244 w 3126081"/>
              <a:gd name="connsiteY7" fmla="*/ 1067741 h 2245549"/>
              <a:gd name="connsiteX8" fmla="*/ 2257778 w 3126081"/>
              <a:gd name="connsiteY8" fmla="*/ 2027297 h 2245549"/>
              <a:gd name="connsiteX9" fmla="*/ 2856089 w 3126081"/>
              <a:gd name="connsiteY9" fmla="*/ 2196630 h 2245549"/>
              <a:gd name="connsiteX10" fmla="*/ 3048000 w 3126081"/>
              <a:gd name="connsiteY10" fmla="*/ 1733785 h 2245549"/>
              <a:gd name="connsiteX11" fmla="*/ 2387600 w 3126081"/>
              <a:gd name="connsiteY11" fmla="*/ 280341 h 2245549"/>
              <a:gd name="connsiteX12" fmla="*/ 1854200 w 3126081"/>
              <a:gd name="connsiteY12" fmla="*/ 51741 h 2245549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98931 w 3147012"/>
              <a:gd name="connsiteY0" fmla="*/ 25400 h 2295407"/>
              <a:gd name="connsiteX1" fmla="*/ 1113131 w 3147012"/>
              <a:gd name="connsiteY1" fmla="*/ 177799 h 2295407"/>
              <a:gd name="connsiteX2" fmla="*/ 122531 w 3147012"/>
              <a:gd name="connsiteY2" fmla="*/ 253999 h 2295407"/>
              <a:gd name="connsiteX3" fmla="*/ 198731 w 3147012"/>
              <a:gd name="connsiteY3" fmla="*/ 711199 h 2295407"/>
              <a:gd name="connsiteX4" fmla="*/ 1189331 w 3147012"/>
              <a:gd name="connsiteY4" fmla="*/ 1015999 h 2295407"/>
              <a:gd name="connsiteX5" fmla="*/ 808331 w 3147012"/>
              <a:gd name="connsiteY5" fmla="*/ 1930398 h 2295407"/>
              <a:gd name="connsiteX6" fmla="*/ 1494131 w 3147012"/>
              <a:gd name="connsiteY6" fmla="*/ 2158999 h 2295407"/>
              <a:gd name="connsiteX7" fmla="*/ 1906175 w 3147012"/>
              <a:gd name="connsiteY7" fmla="*/ 1117599 h 2295407"/>
              <a:gd name="connsiteX8" fmla="*/ 2278709 w 3147012"/>
              <a:gd name="connsiteY8" fmla="*/ 2077155 h 2295407"/>
              <a:gd name="connsiteX9" fmla="*/ 2877020 w 3147012"/>
              <a:gd name="connsiteY9" fmla="*/ 2246488 h 2295407"/>
              <a:gd name="connsiteX10" fmla="*/ 3068931 w 3147012"/>
              <a:gd name="connsiteY10" fmla="*/ 1783643 h 2295407"/>
              <a:gd name="connsiteX11" fmla="*/ 2408531 w 3147012"/>
              <a:gd name="connsiteY11" fmla="*/ 330199 h 2295407"/>
              <a:gd name="connsiteX12" fmla="*/ 1798931 w 3147012"/>
              <a:gd name="connsiteY12" fmla="*/ 25400 h 22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121" name="Straight Arrow Connector 120"/>
          <p:cNvCxnSpPr>
            <a:endCxn id="88" idx="11"/>
          </p:cNvCxnSpPr>
          <p:nvPr/>
        </p:nvCxnSpPr>
        <p:spPr bwMode="auto">
          <a:xfrm flipH="1">
            <a:off x="3367703" y="1752600"/>
            <a:ext cx="2804497" cy="8980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5" name="Group 127"/>
          <p:cNvGrpSpPr/>
          <p:nvPr/>
        </p:nvGrpSpPr>
        <p:grpSpPr>
          <a:xfrm>
            <a:off x="2209800" y="1828800"/>
            <a:ext cx="988940" cy="1328766"/>
            <a:chOff x="3128755" y="1677810"/>
            <a:chExt cx="988940" cy="1328766"/>
          </a:xfrm>
        </p:grpSpPr>
        <p:sp>
          <p:nvSpPr>
            <p:cNvPr id="89" name="Oval 88"/>
            <p:cNvSpPr/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3" name="Straight Arrow Connector 122"/>
            <p:cNvCxnSpPr>
              <a:endCxn id="89" idx="1"/>
            </p:cNvCxnSpPr>
            <p:nvPr/>
          </p:nvCxnSpPr>
          <p:spPr bwMode="auto">
            <a:xfrm>
              <a:off x="3128755" y="1677810"/>
              <a:ext cx="339953" cy="6797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914400"/>
            <a:ext cx="8947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An</a:t>
            </a:r>
            <a:r>
              <a:rPr lang="en-US" sz="2600" b="1" dirty="0" smtClean="0"/>
              <a:t> update function</a:t>
            </a:r>
            <a:r>
              <a:rPr lang="en-US" sz="2600" dirty="0" smtClean="0"/>
              <a:t> is a user defined program which when applied to a </a:t>
            </a:r>
            <a:r>
              <a:rPr lang="en-US" sz="2600" b="1" dirty="0" smtClean="0">
                <a:solidFill>
                  <a:srgbClr val="C00000"/>
                </a:solidFill>
              </a:rPr>
              <a:t>vertex</a:t>
            </a:r>
            <a:r>
              <a:rPr lang="en-US" sz="2600" dirty="0" smtClean="0"/>
              <a:t> transforms the data in the </a:t>
            </a:r>
            <a:r>
              <a:rPr lang="en-US" sz="2600" b="1" dirty="0" smtClean="0">
                <a:solidFill>
                  <a:schemeClr val="accent6"/>
                </a:solidFill>
              </a:rPr>
              <a:t>scope</a:t>
            </a:r>
            <a:r>
              <a:rPr lang="en-US" sz="2600" b="1" dirty="0" smtClean="0"/>
              <a:t> </a:t>
            </a:r>
            <a:r>
              <a:rPr lang="en-US" sz="2600" dirty="0" smtClean="0"/>
              <a:t>of the vertex</a:t>
            </a:r>
            <a:endParaRPr lang="en-US" sz="2600" b="1" dirty="0"/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1403520" y="2783766"/>
            <a:ext cx="1212472" cy="176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773029" y="2937612"/>
            <a:ext cx="259073" cy="118346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2625789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1801980" y="3307065"/>
            <a:ext cx="1247188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978174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968377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615992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968376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615992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555457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1800015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447630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1403519" y="5735496"/>
            <a:ext cx="1212473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773029" y="4556218"/>
            <a:ext cx="259072" cy="10254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2704804" y="4775100"/>
            <a:ext cx="1089157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1880997" y="4782930"/>
            <a:ext cx="1089157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1057189" y="4775099"/>
            <a:ext cx="1089157" cy="5239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6" name="Group 128"/>
          <p:cNvGrpSpPr/>
          <p:nvPr/>
        </p:nvGrpSpPr>
        <p:grpSpPr>
          <a:xfrm>
            <a:off x="1062245" y="2650677"/>
            <a:ext cx="2743200" cy="1843713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8983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5008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244" y="251460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34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4343400" y="2819400"/>
            <a:ext cx="4800600" cy="6858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343400" y="3505200"/>
            <a:ext cx="48006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19600" y="4648200"/>
            <a:ext cx="4724400" cy="10668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8" grpId="0" animBg="1"/>
      <p:bldP spid="65" grpId="0" animBg="1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 bwMode="auto">
          <a:xfrm rot="10800000">
            <a:off x="4069964" y="2947107"/>
            <a:ext cx="3409950" cy="1811866"/>
          </a:xfrm>
          <a:custGeom>
            <a:avLst/>
            <a:gdLst>
              <a:gd name="connsiteX0" fmla="*/ 1629833 w 3409950"/>
              <a:gd name="connsiteY0" fmla="*/ 55033 h 1811866"/>
              <a:gd name="connsiteX1" fmla="*/ 3026833 w 3409950"/>
              <a:gd name="connsiteY1" fmla="*/ 105833 h 1811866"/>
              <a:gd name="connsiteX2" fmla="*/ 3230033 w 3409950"/>
              <a:gd name="connsiteY2" fmla="*/ 690033 h 1811866"/>
              <a:gd name="connsiteX3" fmla="*/ 1947333 w 3409950"/>
              <a:gd name="connsiteY3" fmla="*/ 664633 h 1811866"/>
              <a:gd name="connsiteX4" fmla="*/ 2493433 w 3409950"/>
              <a:gd name="connsiteY4" fmla="*/ 1413933 h 1811866"/>
              <a:gd name="connsiteX5" fmla="*/ 2290233 w 3409950"/>
              <a:gd name="connsiteY5" fmla="*/ 1769533 h 1811866"/>
              <a:gd name="connsiteX6" fmla="*/ 1833033 w 3409950"/>
              <a:gd name="connsiteY6" fmla="*/ 1642533 h 1811866"/>
              <a:gd name="connsiteX7" fmla="*/ 1540933 w 3409950"/>
              <a:gd name="connsiteY7" fmla="*/ 753533 h 1811866"/>
              <a:gd name="connsiteX8" fmla="*/ 1274233 w 3409950"/>
              <a:gd name="connsiteY8" fmla="*/ 1591733 h 1811866"/>
              <a:gd name="connsiteX9" fmla="*/ 867833 w 3409950"/>
              <a:gd name="connsiteY9" fmla="*/ 1756833 h 1811866"/>
              <a:gd name="connsiteX10" fmla="*/ 740833 w 3409950"/>
              <a:gd name="connsiteY10" fmla="*/ 1325033 h 1811866"/>
              <a:gd name="connsiteX11" fmla="*/ 1198033 w 3409950"/>
              <a:gd name="connsiteY11" fmla="*/ 677333 h 1811866"/>
              <a:gd name="connsiteX12" fmla="*/ 194733 w 3409950"/>
              <a:gd name="connsiteY12" fmla="*/ 690033 h 1811866"/>
              <a:gd name="connsiteX13" fmla="*/ 29633 w 3409950"/>
              <a:gd name="connsiteY13" fmla="*/ 283633 h 1811866"/>
              <a:gd name="connsiteX14" fmla="*/ 372533 w 3409950"/>
              <a:gd name="connsiteY14" fmla="*/ 93133 h 1811866"/>
              <a:gd name="connsiteX15" fmla="*/ 1629833 w 3409950"/>
              <a:gd name="connsiteY15" fmla="*/ 55033 h 18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9950" h="1811866">
                <a:moveTo>
                  <a:pt x="1629833" y="55033"/>
                </a:moveTo>
                <a:cubicBezTo>
                  <a:pt x="2072216" y="57150"/>
                  <a:pt x="2760133" y="0"/>
                  <a:pt x="3026833" y="105833"/>
                </a:cubicBezTo>
                <a:cubicBezTo>
                  <a:pt x="3293533" y="211666"/>
                  <a:pt x="3409950" y="596900"/>
                  <a:pt x="3230033" y="690033"/>
                </a:cubicBezTo>
                <a:cubicBezTo>
                  <a:pt x="3050116" y="783166"/>
                  <a:pt x="2070100" y="543983"/>
                  <a:pt x="1947333" y="664633"/>
                </a:cubicBezTo>
                <a:cubicBezTo>
                  <a:pt x="1824566" y="785283"/>
                  <a:pt x="2436283" y="1229783"/>
                  <a:pt x="2493433" y="1413933"/>
                </a:cubicBezTo>
                <a:cubicBezTo>
                  <a:pt x="2550583" y="1598083"/>
                  <a:pt x="2400300" y="1731433"/>
                  <a:pt x="2290233" y="1769533"/>
                </a:cubicBezTo>
                <a:cubicBezTo>
                  <a:pt x="2180166" y="1807633"/>
                  <a:pt x="1957916" y="1811866"/>
                  <a:pt x="1833033" y="1642533"/>
                </a:cubicBezTo>
                <a:cubicBezTo>
                  <a:pt x="1708150" y="1473200"/>
                  <a:pt x="1634066" y="762000"/>
                  <a:pt x="1540933" y="753533"/>
                </a:cubicBezTo>
                <a:cubicBezTo>
                  <a:pt x="1447800" y="745066"/>
                  <a:pt x="1386416" y="1424516"/>
                  <a:pt x="1274233" y="1591733"/>
                </a:cubicBezTo>
                <a:cubicBezTo>
                  <a:pt x="1162050" y="1758950"/>
                  <a:pt x="956733" y="1801283"/>
                  <a:pt x="867833" y="1756833"/>
                </a:cubicBezTo>
                <a:cubicBezTo>
                  <a:pt x="778933" y="1712383"/>
                  <a:pt x="685800" y="1504950"/>
                  <a:pt x="740833" y="1325033"/>
                </a:cubicBezTo>
                <a:cubicBezTo>
                  <a:pt x="795866" y="1145116"/>
                  <a:pt x="1289050" y="783166"/>
                  <a:pt x="1198033" y="677333"/>
                </a:cubicBezTo>
                <a:cubicBezTo>
                  <a:pt x="1107016" y="571500"/>
                  <a:pt x="389466" y="755650"/>
                  <a:pt x="194733" y="690033"/>
                </a:cubicBezTo>
                <a:cubicBezTo>
                  <a:pt x="0" y="624416"/>
                  <a:pt x="0" y="383116"/>
                  <a:pt x="29633" y="283633"/>
                </a:cubicBezTo>
                <a:cubicBezTo>
                  <a:pt x="59266" y="184150"/>
                  <a:pt x="105833" y="131233"/>
                  <a:pt x="372533" y="93133"/>
                </a:cubicBezTo>
                <a:cubicBezTo>
                  <a:pt x="639233" y="55033"/>
                  <a:pt x="1187450" y="52916"/>
                  <a:pt x="1629833" y="550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62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4069964" y="1905000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112423" y="3981766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37" name="Rounded Rectangle 136"/>
          <p:cNvSpPr/>
          <p:nvPr/>
        </p:nvSpPr>
        <p:spPr bwMode="auto">
          <a:xfrm>
            <a:off x="2319218" y="2031508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319218" y="435191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419600" y="2055182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6" name="Straight Arrow Connector 45"/>
          <p:cNvCxnSpPr>
            <a:endCxn id="44" idx="2"/>
          </p:cNvCxnSpPr>
          <p:nvPr/>
        </p:nvCxnSpPr>
        <p:spPr bwMode="auto">
          <a:xfrm flipV="1">
            <a:off x="3098800" y="2291371"/>
            <a:ext cx="1320800" cy="1743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2" name="Oval 61"/>
          <p:cNvSpPr/>
          <p:nvPr/>
        </p:nvSpPr>
        <p:spPr bwMode="auto">
          <a:xfrm>
            <a:off x="4419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63" name="Straight Arrow Connector 62"/>
          <p:cNvCxnSpPr>
            <a:endCxn id="62" idx="2"/>
          </p:cNvCxnSpPr>
          <p:nvPr/>
        </p:nvCxnSpPr>
        <p:spPr bwMode="auto">
          <a:xfrm flipV="1">
            <a:off x="3098800" y="4341181"/>
            <a:ext cx="1320800" cy="39575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1214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scheduler</a:t>
            </a:r>
            <a:r>
              <a:rPr lang="en-US" sz="2400" dirty="0" smtClean="0"/>
              <a:t> determines the order that vertices are updated.</a:t>
            </a:r>
            <a:endParaRPr lang="en-US" sz="2400" dirty="0"/>
          </a:p>
        </p:txBody>
      </p:sp>
      <p:cxnSp>
        <p:nvCxnSpPr>
          <p:cNvPr id="67" name="Straight Arrow Connector 66"/>
          <p:cNvCxnSpPr>
            <a:endCxn id="66" idx="3"/>
          </p:cNvCxnSpPr>
          <p:nvPr/>
        </p:nvCxnSpPr>
        <p:spPr bwMode="auto">
          <a:xfrm flipV="1">
            <a:off x="3098800" y="4502826"/>
            <a:ext cx="2530755" cy="157831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77" name="Freeform 76"/>
          <p:cNvSpPr/>
          <p:nvPr/>
        </p:nvSpPr>
        <p:spPr bwMode="auto">
          <a:xfrm>
            <a:off x="4352990" y="1969440"/>
            <a:ext cx="3130486" cy="1711341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  <a:gd name="connsiteX0" fmla="*/ 1263264 w 3369347"/>
              <a:gd name="connsiteY0" fmla="*/ 410633 h 1030157"/>
              <a:gd name="connsiteX1" fmla="*/ 1720464 w 3369347"/>
              <a:gd name="connsiteY1" fmla="*/ 131233 h 1030157"/>
              <a:gd name="connsiteX2" fmla="*/ 3104764 w 3369347"/>
              <a:gd name="connsiteY2" fmla="*/ 105833 h 1030157"/>
              <a:gd name="connsiteX3" fmla="*/ 3307964 w 3369347"/>
              <a:gd name="connsiteY3" fmla="*/ 766233 h 1030157"/>
              <a:gd name="connsiteX4" fmla="*/ 2761864 w 3369347"/>
              <a:gd name="connsiteY4" fmla="*/ 1007533 h 1030157"/>
              <a:gd name="connsiteX5" fmla="*/ 254000 w 3369347"/>
              <a:gd name="connsiteY5" fmla="*/ 630490 h 1030157"/>
              <a:gd name="connsiteX6" fmla="*/ 1263264 w 3369347"/>
              <a:gd name="connsiteY6" fmla="*/ 410633 h 1030157"/>
              <a:gd name="connsiteX0" fmla="*/ 1376441 w 3482524"/>
              <a:gd name="connsiteY0" fmla="*/ 41063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76441 w 3482524"/>
              <a:gd name="connsiteY7" fmla="*/ 41063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6719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0" fmla="*/ 443377 w 3253924"/>
              <a:gd name="connsiteY0" fmla="*/ 118238 h 1033092"/>
              <a:gd name="connsiteX1" fmla="*/ 1605041 w 3253924"/>
              <a:gd name="connsiteY1" fmla="*/ 144388 h 1033092"/>
              <a:gd name="connsiteX2" fmla="*/ 2989341 w 3253924"/>
              <a:gd name="connsiteY2" fmla="*/ 118988 h 1033092"/>
              <a:gd name="connsiteX3" fmla="*/ 3192541 w 3253924"/>
              <a:gd name="connsiteY3" fmla="*/ 779388 h 1033092"/>
              <a:gd name="connsiteX4" fmla="*/ 2646441 w 3253924"/>
              <a:gd name="connsiteY4" fmla="*/ 1020688 h 1033092"/>
              <a:gd name="connsiteX5" fmla="*/ 367177 w 3253924"/>
              <a:gd name="connsiteY5" fmla="*/ 853809 h 1033092"/>
              <a:gd name="connsiteX6" fmla="*/ 443377 w 3253924"/>
              <a:gd name="connsiteY6" fmla="*/ 118238 h 1033092"/>
              <a:gd name="connsiteX0" fmla="*/ 206311 w 3016858"/>
              <a:gd name="connsiteY0" fmla="*/ 118237 h 1050604"/>
              <a:gd name="connsiteX1" fmla="*/ 1367975 w 3016858"/>
              <a:gd name="connsiteY1" fmla="*/ 144387 h 1050604"/>
              <a:gd name="connsiteX2" fmla="*/ 2752275 w 3016858"/>
              <a:gd name="connsiteY2" fmla="*/ 118987 h 1050604"/>
              <a:gd name="connsiteX3" fmla="*/ 2955475 w 3016858"/>
              <a:gd name="connsiteY3" fmla="*/ 779387 h 1050604"/>
              <a:gd name="connsiteX4" fmla="*/ 2409375 w 3016858"/>
              <a:gd name="connsiteY4" fmla="*/ 1020687 h 1050604"/>
              <a:gd name="connsiteX5" fmla="*/ 739711 w 3016858"/>
              <a:gd name="connsiteY5" fmla="*/ 958891 h 1050604"/>
              <a:gd name="connsiteX6" fmla="*/ 130111 w 3016858"/>
              <a:gd name="connsiteY6" fmla="*/ 853808 h 1050604"/>
              <a:gd name="connsiteX7" fmla="*/ 206311 w 3016858"/>
              <a:gd name="connsiteY7" fmla="*/ 118237 h 1050604"/>
              <a:gd name="connsiteX0" fmla="*/ 206311 w 3016858"/>
              <a:gd name="connsiteY0" fmla="*/ 118237 h 2335250"/>
              <a:gd name="connsiteX1" fmla="*/ 1367975 w 3016858"/>
              <a:gd name="connsiteY1" fmla="*/ 144387 h 2335250"/>
              <a:gd name="connsiteX2" fmla="*/ 2752275 w 3016858"/>
              <a:gd name="connsiteY2" fmla="*/ 118987 h 2335250"/>
              <a:gd name="connsiteX3" fmla="*/ 2955475 w 3016858"/>
              <a:gd name="connsiteY3" fmla="*/ 779387 h 2335250"/>
              <a:gd name="connsiteX4" fmla="*/ 2409375 w 3016858"/>
              <a:gd name="connsiteY4" fmla="*/ 1020687 h 2335250"/>
              <a:gd name="connsiteX5" fmla="*/ 663511 w 3016858"/>
              <a:gd name="connsiteY5" fmla="*/ 2324951 h 2335250"/>
              <a:gd name="connsiteX6" fmla="*/ 739711 w 3016858"/>
              <a:gd name="connsiteY6" fmla="*/ 958891 h 2335250"/>
              <a:gd name="connsiteX7" fmla="*/ 130111 w 3016858"/>
              <a:gd name="connsiteY7" fmla="*/ 853808 h 2335250"/>
              <a:gd name="connsiteX8" fmla="*/ 206311 w 3016858"/>
              <a:gd name="connsiteY8" fmla="*/ 118237 h 2335250"/>
              <a:gd name="connsiteX0" fmla="*/ 206311 w 3016858"/>
              <a:gd name="connsiteY0" fmla="*/ 118237 h 2359979"/>
              <a:gd name="connsiteX1" fmla="*/ 1367975 w 3016858"/>
              <a:gd name="connsiteY1" fmla="*/ 144387 h 2359979"/>
              <a:gd name="connsiteX2" fmla="*/ 2752275 w 3016858"/>
              <a:gd name="connsiteY2" fmla="*/ 118987 h 2359979"/>
              <a:gd name="connsiteX3" fmla="*/ 2955475 w 3016858"/>
              <a:gd name="connsiteY3" fmla="*/ 779387 h 2359979"/>
              <a:gd name="connsiteX4" fmla="*/ 2409375 w 3016858"/>
              <a:gd name="connsiteY4" fmla="*/ 1020687 h 2359979"/>
              <a:gd name="connsiteX5" fmla="*/ 1349311 w 3016858"/>
              <a:gd name="connsiteY5" fmla="*/ 1169052 h 2359979"/>
              <a:gd name="connsiteX6" fmla="*/ 663511 w 3016858"/>
              <a:gd name="connsiteY6" fmla="*/ 2324951 h 2359979"/>
              <a:gd name="connsiteX7" fmla="*/ 739711 w 3016858"/>
              <a:gd name="connsiteY7" fmla="*/ 958891 h 2359979"/>
              <a:gd name="connsiteX8" fmla="*/ 130111 w 3016858"/>
              <a:gd name="connsiteY8" fmla="*/ 853808 h 2359979"/>
              <a:gd name="connsiteX9" fmla="*/ 206311 w 3016858"/>
              <a:gd name="connsiteY9" fmla="*/ 118237 h 2359979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349311 w 3016858"/>
              <a:gd name="connsiteY5" fmla="*/ 1169052 h 2517600"/>
              <a:gd name="connsiteX6" fmla="*/ 968311 w 3016858"/>
              <a:gd name="connsiteY6" fmla="*/ 2114787 h 2517600"/>
              <a:gd name="connsiteX7" fmla="*/ 663511 w 3016858"/>
              <a:gd name="connsiteY7" fmla="*/ 2324951 h 2517600"/>
              <a:gd name="connsiteX8" fmla="*/ 739711 w 3016858"/>
              <a:gd name="connsiteY8" fmla="*/ 958891 h 2517600"/>
              <a:gd name="connsiteX9" fmla="*/ 130111 w 3016858"/>
              <a:gd name="connsiteY9" fmla="*/ 853808 h 2517600"/>
              <a:gd name="connsiteX10" fmla="*/ 206311 w 3016858"/>
              <a:gd name="connsiteY10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82711 w 3016858"/>
              <a:gd name="connsiteY5" fmla="*/ 2324950 h 2517600"/>
              <a:gd name="connsiteX6" fmla="*/ 1349311 w 3016858"/>
              <a:gd name="connsiteY6" fmla="*/ 1169052 h 2517600"/>
              <a:gd name="connsiteX7" fmla="*/ 968311 w 3016858"/>
              <a:gd name="connsiteY7" fmla="*/ 2114787 h 2517600"/>
              <a:gd name="connsiteX8" fmla="*/ 663511 w 3016858"/>
              <a:gd name="connsiteY8" fmla="*/ 2324951 h 2517600"/>
              <a:gd name="connsiteX9" fmla="*/ 739711 w 3016858"/>
              <a:gd name="connsiteY9" fmla="*/ 958891 h 2517600"/>
              <a:gd name="connsiteX10" fmla="*/ 130111 w 3016858"/>
              <a:gd name="connsiteY10" fmla="*/ 853808 h 2517600"/>
              <a:gd name="connsiteX11" fmla="*/ 206311 w 3016858"/>
              <a:gd name="connsiteY11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1882711 w 3016858"/>
              <a:gd name="connsiteY6" fmla="*/ 2324950 h 2517600"/>
              <a:gd name="connsiteX7" fmla="*/ 1349311 w 3016858"/>
              <a:gd name="connsiteY7" fmla="*/ 1169052 h 2517600"/>
              <a:gd name="connsiteX8" fmla="*/ 968311 w 3016858"/>
              <a:gd name="connsiteY8" fmla="*/ 2114787 h 2517600"/>
              <a:gd name="connsiteX9" fmla="*/ 663511 w 3016858"/>
              <a:gd name="connsiteY9" fmla="*/ 2324951 h 2517600"/>
              <a:gd name="connsiteX10" fmla="*/ 739711 w 3016858"/>
              <a:gd name="connsiteY10" fmla="*/ 958891 h 2517600"/>
              <a:gd name="connsiteX11" fmla="*/ 130111 w 3016858"/>
              <a:gd name="connsiteY11" fmla="*/ 853808 h 2517600"/>
              <a:gd name="connsiteX12" fmla="*/ 206311 w 3016858"/>
              <a:gd name="connsiteY12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2111311 w 3016858"/>
              <a:gd name="connsiteY6" fmla="*/ 2009705 h 2517600"/>
              <a:gd name="connsiteX7" fmla="*/ 1882711 w 3016858"/>
              <a:gd name="connsiteY7" fmla="*/ 2324950 h 2517600"/>
              <a:gd name="connsiteX8" fmla="*/ 1349311 w 3016858"/>
              <a:gd name="connsiteY8" fmla="*/ 1169052 h 2517600"/>
              <a:gd name="connsiteX9" fmla="*/ 968311 w 3016858"/>
              <a:gd name="connsiteY9" fmla="*/ 2114787 h 2517600"/>
              <a:gd name="connsiteX10" fmla="*/ 663511 w 3016858"/>
              <a:gd name="connsiteY10" fmla="*/ 2324951 h 2517600"/>
              <a:gd name="connsiteX11" fmla="*/ 739711 w 3016858"/>
              <a:gd name="connsiteY11" fmla="*/ 958891 h 2517600"/>
              <a:gd name="connsiteX12" fmla="*/ 130111 w 3016858"/>
              <a:gd name="connsiteY12" fmla="*/ 853808 h 2517600"/>
              <a:gd name="connsiteX13" fmla="*/ 206311 w 3016858"/>
              <a:gd name="connsiteY13" fmla="*/ 118237 h 2517600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114787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41300 w 3051847"/>
              <a:gd name="connsiteY0" fmla="*/ 118237 h 2465059"/>
              <a:gd name="connsiteX1" fmla="*/ 1402964 w 3051847"/>
              <a:gd name="connsiteY1" fmla="*/ 144387 h 2465059"/>
              <a:gd name="connsiteX2" fmla="*/ 2787264 w 3051847"/>
              <a:gd name="connsiteY2" fmla="*/ 118987 h 2465059"/>
              <a:gd name="connsiteX3" fmla="*/ 2990464 w 3051847"/>
              <a:gd name="connsiteY3" fmla="*/ 779387 h 2465059"/>
              <a:gd name="connsiteX4" fmla="*/ 2444364 w 3051847"/>
              <a:gd name="connsiteY4" fmla="*/ 1020687 h 2465059"/>
              <a:gd name="connsiteX5" fmla="*/ 1841500 w 3051847"/>
              <a:gd name="connsiteY5" fmla="*/ 853808 h 2465059"/>
              <a:gd name="connsiteX6" fmla="*/ 2146300 w 3051847"/>
              <a:gd name="connsiteY6" fmla="*/ 2009705 h 2465059"/>
              <a:gd name="connsiteX7" fmla="*/ 1841500 w 3051847"/>
              <a:gd name="connsiteY7" fmla="*/ 2324950 h 2465059"/>
              <a:gd name="connsiteX8" fmla="*/ 1384300 w 3051847"/>
              <a:gd name="connsiteY8" fmla="*/ 1169052 h 2465059"/>
              <a:gd name="connsiteX9" fmla="*/ 1003300 w 3051847"/>
              <a:gd name="connsiteY9" fmla="*/ 2219869 h 2465059"/>
              <a:gd name="connsiteX10" fmla="*/ 622300 w 3051847"/>
              <a:gd name="connsiteY10" fmla="*/ 2009705 h 2465059"/>
              <a:gd name="connsiteX11" fmla="*/ 774700 w 3051847"/>
              <a:gd name="connsiteY11" fmla="*/ 958891 h 2465059"/>
              <a:gd name="connsiteX12" fmla="*/ 88900 w 3051847"/>
              <a:gd name="connsiteY12" fmla="*/ 853807 h 2465059"/>
              <a:gd name="connsiteX13" fmla="*/ 241300 w 3051847"/>
              <a:gd name="connsiteY13" fmla="*/ 118237 h 2465059"/>
              <a:gd name="connsiteX0" fmla="*/ 219011 w 3105757"/>
              <a:gd name="connsiteY0" fmla="*/ 315244 h 2451904"/>
              <a:gd name="connsiteX1" fmla="*/ 1456874 w 3105757"/>
              <a:gd name="connsiteY1" fmla="*/ 131232 h 2451904"/>
              <a:gd name="connsiteX2" fmla="*/ 2841174 w 3105757"/>
              <a:gd name="connsiteY2" fmla="*/ 105832 h 2451904"/>
              <a:gd name="connsiteX3" fmla="*/ 3044374 w 3105757"/>
              <a:gd name="connsiteY3" fmla="*/ 766232 h 2451904"/>
              <a:gd name="connsiteX4" fmla="*/ 2498274 w 3105757"/>
              <a:gd name="connsiteY4" fmla="*/ 1007532 h 2451904"/>
              <a:gd name="connsiteX5" fmla="*/ 1895410 w 3105757"/>
              <a:gd name="connsiteY5" fmla="*/ 840653 h 2451904"/>
              <a:gd name="connsiteX6" fmla="*/ 2200210 w 3105757"/>
              <a:gd name="connsiteY6" fmla="*/ 1996550 h 2451904"/>
              <a:gd name="connsiteX7" fmla="*/ 1895410 w 3105757"/>
              <a:gd name="connsiteY7" fmla="*/ 2311795 h 2451904"/>
              <a:gd name="connsiteX8" fmla="*/ 1438210 w 3105757"/>
              <a:gd name="connsiteY8" fmla="*/ 1155897 h 2451904"/>
              <a:gd name="connsiteX9" fmla="*/ 1057210 w 3105757"/>
              <a:gd name="connsiteY9" fmla="*/ 2206714 h 2451904"/>
              <a:gd name="connsiteX10" fmla="*/ 676210 w 3105757"/>
              <a:gd name="connsiteY10" fmla="*/ 1996550 h 2451904"/>
              <a:gd name="connsiteX11" fmla="*/ 828610 w 3105757"/>
              <a:gd name="connsiteY11" fmla="*/ 945736 h 2451904"/>
              <a:gd name="connsiteX12" fmla="*/ 142810 w 3105757"/>
              <a:gd name="connsiteY12" fmla="*/ 840652 h 2451904"/>
              <a:gd name="connsiteX13" fmla="*/ 219011 w 3105757"/>
              <a:gd name="connsiteY13" fmla="*/ 315244 h 2451904"/>
              <a:gd name="connsiteX0" fmla="*/ 219011 w 3105757"/>
              <a:gd name="connsiteY0" fmla="*/ 210163 h 2451905"/>
              <a:gd name="connsiteX1" fmla="*/ 1456874 w 3105757"/>
              <a:gd name="connsiteY1" fmla="*/ 131233 h 2451905"/>
              <a:gd name="connsiteX2" fmla="*/ 2841174 w 3105757"/>
              <a:gd name="connsiteY2" fmla="*/ 105833 h 2451905"/>
              <a:gd name="connsiteX3" fmla="*/ 3044374 w 3105757"/>
              <a:gd name="connsiteY3" fmla="*/ 766233 h 2451905"/>
              <a:gd name="connsiteX4" fmla="*/ 2498274 w 3105757"/>
              <a:gd name="connsiteY4" fmla="*/ 1007533 h 2451905"/>
              <a:gd name="connsiteX5" fmla="*/ 1895410 w 3105757"/>
              <a:gd name="connsiteY5" fmla="*/ 840654 h 2451905"/>
              <a:gd name="connsiteX6" fmla="*/ 2200210 w 3105757"/>
              <a:gd name="connsiteY6" fmla="*/ 1996551 h 2451905"/>
              <a:gd name="connsiteX7" fmla="*/ 1895410 w 3105757"/>
              <a:gd name="connsiteY7" fmla="*/ 2311796 h 2451905"/>
              <a:gd name="connsiteX8" fmla="*/ 1438210 w 3105757"/>
              <a:gd name="connsiteY8" fmla="*/ 1155898 h 2451905"/>
              <a:gd name="connsiteX9" fmla="*/ 1057210 w 3105757"/>
              <a:gd name="connsiteY9" fmla="*/ 2206715 h 2451905"/>
              <a:gd name="connsiteX10" fmla="*/ 676210 w 3105757"/>
              <a:gd name="connsiteY10" fmla="*/ 1996551 h 2451905"/>
              <a:gd name="connsiteX11" fmla="*/ 828610 w 3105757"/>
              <a:gd name="connsiteY11" fmla="*/ 945737 h 2451905"/>
              <a:gd name="connsiteX12" fmla="*/ 142810 w 3105757"/>
              <a:gd name="connsiteY12" fmla="*/ 840653 h 2451905"/>
              <a:gd name="connsiteX13" fmla="*/ 219011 w 3105757"/>
              <a:gd name="connsiteY13" fmla="*/ 210163 h 2451905"/>
              <a:gd name="connsiteX0" fmla="*/ 219011 w 3096297"/>
              <a:gd name="connsiteY0" fmla="*/ 118237 h 2359979"/>
              <a:gd name="connsiteX1" fmla="*/ 1456874 w 3096297"/>
              <a:gd name="connsiteY1" fmla="*/ 39307 h 2359979"/>
              <a:gd name="connsiteX2" fmla="*/ 2809811 w 3096297"/>
              <a:gd name="connsiteY2" fmla="*/ 118239 h 2359979"/>
              <a:gd name="connsiteX3" fmla="*/ 3044374 w 3096297"/>
              <a:gd name="connsiteY3" fmla="*/ 674307 h 2359979"/>
              <a:gd name="connsiteX4" fmla="*/ 2498274 w 3096297"/>
              <a:gd name="connsiteY4" fmla="*/ 915607 h 2359979"/>
              <a:gd name="connsiteX5" fmla="*/ 1895410 w 3096297"/>
              <a:gd name="connsiteY5" fmla="*/ 748728 h 2359979"/>
              <a:gd name="connsiteX6" fmla="*/ 2200210 w 3096297"/>
              <a:gd name="connsiteY6" fmla="*/ 1904625 h 2359979"/>
              <a:gd name="connsiteX7" fmla="*/ 1895410 w 3096297"/>
              <a:gd name="connsiteY7" fmla="*/ 2219870 h 2359979"/>
              <a:gd name="connsiteX8" fmla="*/ 1438210 w 3096297"/>
              <a:gd name="connsiteY8" fmla="*/ 1063972 h 2359979"/>
              <a:gd name="connsiteX9" fmla="*/ 1057210 w 3096297"/>
              <a:gd name="connsiteY9" fmla="*/ 2114789 h 2359979"/>
              <a:gd name="connsiteX10" fmla="*/ 676210 w 3096297"/>
              <a:gd name="connsiteY10" fmla="*/ 1904625 h 2359979"/>
              <a:gd name="connsiteX11" fmla="*/ 828610 w 3096297"/>
              <a:gd name="connsiteY11" fmla="*/ 853811 h 2359979"/>
              <a:gd name="connsiteX12" fmla="*/ 142810 w 3096297"/>
              <a:gd name="connsiteY12" fmla="*/ 748727 h 2359979"/>
              <a:gd name="connsiteX13" fmla="*/ 219011 w 3096297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98274 w 3048001"/>
              <a:gd name="connsiteY4" fmla="*/ 915607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28811 w 3048001"/>
              <a:gd name="connsiteY4" fmla="*/ 748728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2971801"/>
              <a:gd name="connsiteY0" fmla="*/ 118237 h 2359979"/>
              <a:gd name="connsiteX1" fmla="*/ 1456874 w 2971801"/>
              <a:gd name="connsiteY1" fmla="*/ 39307 h 2359979"/>
              <a:gd name="connsiteX2" fmla="*/ 2733611 w 2971801"/>
              <a:gd name="connsiteY2" fmla="*/ 118239 h 2359979"/>
              <a:gd name="connsiteX3" fmla="*/ 2886011 w 2971801"/>
              <a:gd name="connsiteY3" fmla="*/ 643647 h 2359979"/>
              <a:gd name="connsiteX4" fmla="*/ 2428811 w 2971801"/>
              <a:gd name="connsiteY4" fmla="*/ 748728 h 2359979"/>
              <a:gd name="connsiteX5" fmla="*/ 1895410 w 2971801"/>
              <a:gd name="connsiteY5" fmla="*/ 748728 h 2359979"/>
              <a:gd name="connsiteX6" fmla="*/ 2200210 w 2971801"/>
              <a:gd name="connsiteY6" fmla="*/ 1904625 h 2359979"/>
              <a:gd name="connsiteX7" fmla="*/ 1895410 w 2971801"/>
              <a:gd name="connsiteY7" fmla="*/ 2219870 h 2359979"/>
              <a:gd name="connsiteX8" fmla="*/ 1438210 w 2971801"/>
              <a:gd name="connsiteY8" fmla="*/ 1063972 h 2359979"/>
              <a:gd name="connsiteX9" fmla="*/ 1057210 w 2971801"/>
              <a:gd name="connsiteY9" fmla="*/ 2114789 h 2359979"/>
              <a:gd name="connsiteX10" fmla="*/ 676210 w 2971801"/>
              <a:gd name="connsiteY10" fmla="*/ 1904625 h 2359979"/>
              <a:gd name="connsiteX11" fmla="*/ 828610 w 2971801"/>
              <a:gd name="connsiteY11" fmla="*/ 853811 h 2359979"/>
              <a:gd name="connsiteX12" fmla="*/ 142810 w 2971801"/>
              <a:gd name="connsiteY12" fmla="*/ 748727 h 2359979"/>
              <a:gd name="connsiteX13" fmla="*/ 219011 w 2971801"/>
              <a:gd name="connsiteY13" fmla="*/ 118237 h 2359979"/>
              <a:gd name="connsiteX0" fmla="*/ 219011 w 2895601"/>
              <a:gd name="connsiteY0" fmla="*/ 118237 h 2359979"/>
              <a:gd name="connsiteX1" fmla="*/ 1456874 w 2895601"/>
              <a:gd name="connsiteY1" fmla="*/ 39307 h 2359979"/>
              <a:gd name="connsiteX2" fmla="*/ 2733611 w 2895601"/>
              <a:gd name="connsiteY2" fmla="*/ 118239 h 2359979"/>
              <a:gd name="connsiteX3" fmla="*/ 2428811 w 2895601"/>
              <a:gd name="connsiteY3" fmla="*/ 748728 h 2359979"/>
              <a:gd name="connsiteX4" fmla="*/ 1895410 w 2895601"/>
              <a:gd name="connsiteY4" fmla="*/ 748728 h 2359979"/>
              <a:gd name="connsiteX5" fmla="*/ 2200210 w 2895601"/>
              <a:gd name="connsiteY5" fmla="*/ 1904625 h 2359979"/>
              <a:gd name="connsiteX6" fmla="*/ 1895410 w 2895601"/>
              <a:gd name="connsiteY6" fmla="*/ 2219870 h 2359979"/>
              <a:gd name="connsiteX7" fmla="*/ 1438210 w 2895601"/>
              <a:gd name="connsiteY7" fmla="*/ 1063972 h 2359979"/>
              <a:gd name="connsiteX8" fmla="*/ 1057210 w 2895601"/>
              <a:gd name="connsiteY8" fmla="*/ 2114789 h 2359979"/>
              <a:gd name="connsiteX9" fmla="*/ 676210 w 2895601"/>
              <a:gd name="connsiteY9" fmla="*/ 1904625 h 2359979"/>
              <a:gd name="connsiteX10" fmla="*/ 828610 w 2895601"/>
              <a:gd name="connsiteY10" fmla="*/ 853811 h 2359979"/>
              <a:gd name="connsiteX11" fmla="*/ 142810 w 2895601"/>
              <a:gd name="connsiteY11" fmla="*/ 748727 h 2359979"/>
              <a:gd name="connsiteX12" fmla="*/ 219011 w 2895601"/>
              <a:gd name="connsiteY12" fmla="*/ 118237 h 2359979"/>
              <a:gd name="connsiteX0" fmla="*/ 219011 w 2921000"/>
              <a:gd name="connsiteY0" fmla="*/ 118237 h 2359979"/>
              <a:gd name="connsiteX1" fmla="*/ 1456874 w 2921000"/>
              <a:gd name="connsiteY1" fmla="*/ 39307 h 2359979"/>
              <a:gd name="connsiteX2" fmla="*/ 2733611 w 2921000"/>
              <a:gd name="connsiteY2" fmla="*/ 118239 h 2359979"/>
              <a:gd name="connsiteX3" fmla="*/ 2581211 w 2921000"/>
              <a:gd name="connsiteY3" fmla="*/ 748728 h 2359979"/>
              <a:gd name="connsiteX4" fmla="*/ 1895410 w 2921000"/>
              <a:gd name="connsiteY4" fmla="*/ 748728 h 2359979"/>
              <a:gd name="connsiteX5" fmla="*/ 2200210 w 2921000"/>
              <a:gd name="connsiteY5" fmla="*/ 1904625 h 2359979"/>
              <a:gd name="connsiteX6" fmla="*/ 1895410 w 2921000"/>
              <a:gd name="connsiteY6" fmla="*/ 2219870 h 2359979"/>
              <a:gd name="connsiteX7" fmla="*/ 1438210 w 2921000"/>
              <a:gd name="connsiteY7" fmla="*/ 1063972 h 2359979"/>
              <a:gd name="connsiteX8" fmla="*/ 1057210 w 2921000"/>
              <a:gd name="connsiteY8" fmla="*/ 2114789 h 2359979"/>
              <a:gd name="connsiteX9" fmla="*/ 676210 w 2921000"/>
              <a:gd name="connsiteY9" fmla="*/ 1904625 h 2359979"/>
              <a:gd name="connsiteX10" fmla="*/ 828610 w 2921000"/>
              <a:gd name="connsiteY10" fmla="*/ 853811 h 2359979"/>
              <a:gd name="connsiteX11" fmla="*/ 142810 w 2921000"/>
              <a:gd name="connsiteY11" fmla="*/ 748727 h 2359979"/>
              <a:gd name="connsiteX12" fmla="*/ 219011 w 2921000"/>
              <a:gd name="connsiteY12" fmla="*/ 118237 h 2359979"/>
              <a:gd name="connsiteX0" fmla="*/ 219011 w 3054286"/>
              <a:gd name="connsiteY0" fmla="*/ 118237 h 2359979"/>
              <a:gd name="connsiteX1" fmla="*/ 1456874 w 3054286"/>
              <a:gd name="connsiteY1" fmla="*/ 39307 h 2359979"/>
              <a:gd name="connsiteX2" fmla="*/ 2733611 w 3054286"/>
              <a:gd name="connsiteY2" fmla="*/ 118239 h 2359979"/>
              <a:gd name="connsiteX3" fmla="*/ 2581211 w 3054286"/>
              <a:gd name="connsiteY3" fmla="*/ 748728 h 2359979"/>
              <a:gd name="connsiteX4" fmla="*/ 1895410 w 3054286"/>
              <a:gd name="connsiteY4" fmla="*/ 748728 h 2359979"/>
              <a:gd name="connsiteX5" fmla="*/ 2200210 w 3054286"/>
              <a:gd name="connsiteY5" fmla="*/ 1904625 h 2359979"/>
              <a:gd name="connsiteX6" fmla="*/ 1895410 w 3054286"/>
              <a:gd name="connsiteY6" fmla="*/ 2219870 h 2359979"/>
              <a:gd name="connsiteX7" fmla="*/ 1438210 w 3054286"/>
              <a:gd name="connsiteY7" fmla="*/ 1063972 h 2359979"/>
              <a:gd name="connsiteX8" fmla="*/ 1057210 w 3054286"/>
              <a:gd name="connsiteY8" fmla="*/ 2114789 h 2359979"/>
              <a:gd name="connsiteX9" fmla="*/ 676210 w 3054286"/>
              <a:gd name="connsiteY9" fmla="*/ 1904625 h 2359979"/>
              <a:gd name="connsiteX10" fmla="*/ 828610 w 3054286"/>
              <a:gd name="connsiteY10" fmla="*/ 853811 h 2359979"/>
              <a:gd name="connsiteX11" fmla="*/ 142810 w 3054286"/>
              <a:gd name="connsiteY11" fmla="*/ 748727 h 2359979"/>
              <a:gd name="connsiteX12" fmla="*/ 219011 w 3054286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733611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581210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0486" h="2359979">
                <a:moveTo>
                  <a:pt x="219011" y="118237"/>
                </a:moveTo>
                <a:cubicBezTo>
                  <a:pt x="438022" y="0"/>
                  <a:pt x="1063174" y="39307"/>
                  <a:pt x="1456874" y="39307"/>
                </a:cubicBezTo>
                <a:cubicBezTo>
                  <a:pt x="1850574" y="39307"/>
                  <a:pt x="2381121" y="2"/>
                  <a:pt x="2581210" y="118239"/>
                </a:cubicBezTo>
                <a:cubicBezTo>
                  <a:pt x="2781299" y="236476"/>
                  <a:pt x="3130486" y="525430"/>
                  <a:pt x="2657411" y="748728"/>
                </a:cubicBezTo>
                <a:cubicBezTo>
                  <a:pt x="2312924" y="886649"/>
                  <a:pt x="1971610" y="556079"/>
                  <a:pt x="1895410" y="748728"/>
                </a:cubicBezTo>
                <a:cubicBezTo>
                  <a:pt x="1819210" y="941378"/>
                  <a:pt x="2200210" y="1659435"/>
                  <a:pt x="2200210" y="1904625"/>
                </a:cubicBezTo>
                <a:cubicBezTo>
                  <a:pt x="2200210" y="2149815"/>
                  <a:pt x="2022410" y="2359979"/>
                  <a:pt x="1895410" y="2219870"/>
                </a:cubicBezTo>
                <a:cubicBezTo>
                  <a:pt x="1768410" y="2079761"/>
                  <a:pt x="1577910" y="1081485"/>
                  <a:pt x="1438210" y="1063972"/>
                </a:cubicBezTo>
                <a:cubicBezTo>
                  <a:pt x="1298510" y="1046459"/>
                  <a:pt x="1184210" y="1974680"/>
                  <a:pt x="1057210" y="2114789"/>
                </a:cubicBezTo>
                <a:cubicBezTo>
                  <a:pt x="930210" y="2254898"/>
                  <a:pt x="714310" y="2114788"/>
                  <a:pt x="676210" y="1904625"/>
                </a:cubicBezTo>
                <a:cubicBezTo>
                  <a:pt x="638110" y="1694462"/>
                  <a:pt x="917510" y="1046461"/>
                  <a:pt x="828610" y="853811"/>
                </a:cubicBezTo>
                <a:cubicBezTo>
                  <a:pt x="739710" y="661161"/>
                  <a:pt x="244410" y="871323"/>
                  <a:pt x="142810" y="748727"/>
                </a:cubicBezTo>
                <a:cubicBezTo>
                  <a:pt x="41210" y="626131"/>
                  <a:pt x="0" y="236474"/>
                  <a:pt x="219011" y="11823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562600" y="2052963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" name="Group 132"/>
          <p:cNvGrpSpPr/>
          <p:nvPr/>
        </p:nvGrpSpPr>
        <p:grpSpPr>
          <a:xfrm>
            <a:off x="4509245" y="2142458"/>
            <a:ext cx="3699724" cy="2361854"/>
            <a:chOff x="2659383" y="2354414"/>
            <a:chExt cx="3699724" cy="2361854"/>
          </a:xfrm>
        </p:grpSpPr>
        <p:grpSp>
          <p:nvGrpSpPr>
            <p:cNvPr id="16" name="Group 16"/>
            <p:cNvGrpSpPr/>
            <p:nvPr/>
          </p:nvGrpSpPr>
          <p:grpSpPr>
            <a:xfrm>
              <a:off x="3266534" y="3390380"/>
              <a:ext cx="2485423" cy="289921"/>
              <a:chOff x="2112145" y="2360781"/>
              <a:chExt cx="2485423" cy="28992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112145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e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209896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f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307647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g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7" name="Group 15"/>
            <p:cNvGrpSpPr/>
            <p:nvPr/>
          </p:nvGrpSpPr>
          <p:grpSpPr>
            <a:xfrm>
              <a:off x="2659383" y="4418908"/>
              <a:ext cx="3699724" cy="297360"/>
              <a:chOff x="1519063" y="3382942"/>
              <a:chExt cx="3699724" cy="29736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928866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k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792265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j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655664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i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1519063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h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59383" y="2354414"/>
              <a:ext cx="3699724" cy="297360"/>
              <a:chOff x="1526502" y="1318448"/>
              <a:chExt cx="3699724" cy="29736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4936305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d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799704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c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663103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b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526502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a</a:t>
                </a: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 bwMode="auto">
            <a:xfrm flipV="1">
              <a:off x="2949304" y="2506814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/>
            <p:cNvCxnSpPr>
              <a:stCxn id="14" idx="6"/>
              <a:endCxn id="13" idx="2"/>
            </p:cNvCxnSpPr>
            <p:nvPr/>
          </p:nvCxnSpPr>
          <p:spPr bwMode="auto">
            <a:xfrm>
              <a:off x="4085905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13" idx="6"/>
              <a:endCxn id="12" idx="2"/>
            </p:cNvCxnSpPr>
            <p:nvPr/>
          </p:nvCxnSpPr>
          <p:spPr bwMode="auto">
            <a:xfrm flipV="1">
              <a:off x="5222506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/>
            <p:cNvCxnSpPr>
              <a:stCxn id="5" idx="7"/>
              <a:endCxn id="14" idx="3"/>
            </p:cNvCxnSpPr>
            <p:nvPr/>
          </p:nvCxnSpPr>
          <p:spPr bwMode="auto">
            <a:xfrm rot="5400000" flipH="1" flipV="1">
              <a:off x="3260739" y="2855136"/>
              <a:ext cx="830961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/>
            <p:cNvCxnSpPr>
              <a:stCxn id="7" idx="1"/>
              <a:endCxn id="13" idx="5"/>
            </p:cNvCxnSpPr>
            <p:nvPr/>
          </p:nvCxnSpPr>
          <p:spPr bwMode="auto">
            <a:xfrm rot="16200000" flipV="1">
              <a:off x="4930510" y="2858854"/>
              <a:ext cx="82352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Arrow Connector 87"/>
            <p:cNvCxnSpPr>
              <a:stCxn id="6" idx="7"/>
              <a:endCxn id="13" idx="3"/>
            </p:cNvCxnSpPr>
            <p:nvPr/>
          </p:nvCxnSpPr>
          <p:spPr bwMode="auto">
            <a:xfrm rot="5400000" flipH="1" flipV="1">
              <a:off x="4381634" y="2839430"/>
              <a:ext cx="82352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Arrow Connector 92"/>
            <p:cNvCxnSpPr>
              <a:stCxn id="6" idx="1"/>
              <a:endCxn id="14" idx="5"/>
            </p:cNvCxnSpPr>
            <p:nvPr/>
          </p:nvCxnSpPr>
          <p:spPr bwMode="auto">
            <a:xfrm rot="16200000" flipV="1">
              <a:off x="3809615" y="2835710"/>
              <a:ext cx="830961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6" name="Straight Arrow Connector 105"/>
            <p:cNvCxnSpPr>
              <a:stCxn id="11" idx="6"/>
              <a:endCxn id="10" idx="2"/>
            </p:cNvCxnSpPr>
            <p:nvPr/>
          </p:nvCxnSpPr>
          <p:spPr bwMode="auto">
            <a:xfrm flipV="1">
              <a:off x="2949304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7" name="Straight Arrow Connector 106"/>
            <p:cNvCxnSpPr>
              <a:stCxn id="10" idx="6"/>
              <a:endCxn id="9" idx="2"/>
            </p:cNvCxnSpPr>
            <p:nvPr/>
          </p:nvCxnSpPr>
          <p:spPr bwMode="auto">
            <a:xfrm>
              <a:off x="4085905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Arrow Connector 107"/>
            <p:cNvCxnSpPr>
              <a:stCxn id="9" idx="6"/>
              <a:endCxn id="8" idx="2"/>
            </p:cNvCxnSpPr>
            <p:nvPr/>
          </p:nvCxnSpPr>
          <p:spPr bwMode="auto">
            <a:xfrm flipV="1">
              <a:off x="5222506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6" name="Straight Arrow Connector 115"/>
            <p:cNvCxnSpPr>
              <a:stCxn id="10" idx="1"/>
              <a:endCxn id="5" idx="5"/>
            </p:cNvCxnSpPr>
            <p:nvPr/>
          </p:nvCxnSpPr>
          <p:spPr bwMode="auto">
            <a:xfrm rot="16200000" flipV="1">
              <a:off x="3264459" y="3887382"/>
              <a:ext cx="823523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Arrow Connector 116"/>
            <p:cNvCxnSpPr>
              <a:stCxn id="9" idx="7"/>
              <a:endCxn id="7" idx="3"/>
            </p:cNvCxnSpPr>
            <p:nvPr/>
          </p:nvCxnSpPr>
          <p:spPr bwMode="auto">
            <a:xfrm rot="5400000" flipH="1" flipV="1">
              <a:off x="4926790" y="3891101"/>
              <a:ext cx="83096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>
              <a:stCxn id="9" idx="1"/>
              <a:endCxn id="6" idx="5"/>
            </p:cNvCxnSpPr>
            <p:nvPr/>
          </p:nvCxnSpPr>
          <p:spPr bwMode="auto">
            <a:xfrm rot="16200000" flipV="1">
              <a:off x="4377915" y="3871676"/>
              <a:ext cx="83096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>
              <a:stCxn id="10" idx="7"/>
              <a:endCxn id="6" idx="3"/>
            </p:cNvCxnSpPr>
            <p:nvPr/>
          </p:nvCxnSpPr>
          <p:spPr bwMode="auto">
            <a:xfrm rot="5400000" flipH="1" flipV="1">
              <a:off x="3813334" y="3867957"/>
              <a:ext cx="823523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79" name="Straight Arrow Connector 78"/>
          <p:cNvCxnSpPr>
            <a:endCxn id="78" idx="2"/>
          </p:cNvCxnSpPr>
          <p:nvPr/>
        </p:nvCxnSpPr>
        <p:spPr bwMode="auto">
          <a:xfrm flipV="1">
            <a:off x="3098800" y="2289152"/>
            <a:ext cx="2463800" cy="7083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0" name="Oval 59"/>
          <p:cNvSpPr/>
          <p:nvPr/>
        </p:nvSpPr>
        <p:spPr bwMode="auto">
          <a:xfrm>
            <a:off x="5638800" y="2146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638800" y="41887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371600" y="38839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386479" y="3289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1371600" y="3869102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386479" y="3274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5130628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228379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796679" y="4195875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j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796679" y="2131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-457199" y="2971800"/>
            <a:ext cx="31242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Scheduler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66800" y="5496580"/>
            <a:ext cx="7391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process repeats until the scheduler is empty.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-0.01157 0.01667 -0.02291 -0.01199 0 C -0.04065 0.0229 -0.09641 0.11892 -0.17214 0.13674 C -0.24787 0.15455 -0.35731 0.13049 -0.46674 0.10666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254 -0.05206 -0.12507 -0.10389 -0.20237 -0.10459 C -0.27966 -0.10528 -0.37173 -0.05461 -0.46379 -0.00394 " pathEditMode="relative" ptsTypes="aaA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075E-6 1.97131E-6 C -0.00903 0.03054 -0.01789 0.06108 -0.06253 0.07242 C -0.10752 0.08376 -0.19645 0.06316 -0.26889 0.06825 C -0.34115 0.07334 -0.44016 0.1062 -0.49696 0.1025 C -0.55376 0.09879 -0.58155 0.07242 -0.60934 0.04627 " pathEditMode="relative" rAng="0" ptsTypes="aaaaA">
                                      <p:cBhvr>
                                        <p:cTn id="10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7" y="529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614E-7 1.38362E-6 C -0.01094 -0.02291 -0.02171 -0.04512 -0.06601 -0.04604 C -0.11047 -0.04697 -0.20584 -0.00532 -0.26611 -0.00579 C -0.32638 -0.00602 -0.37676 -0.02753 -0.42713 -0.04882 " pathEditMode="relative" rAng="0" ptsTypes="aaaA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5" y="-245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119E-6 -1.23091E-6 C -0.0224 0.03309 -0.04429 0.06617 -0.08216 0.07381 C -0.12002 0.08145 -0.15112 0.04419 -0.2272 0.04558 C -0.30345 0.04628 -0.42157 0.06247 -0.53951 0.07913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6" y="407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36 -0.01874 -0.05072 -0.03748 -0.08615 -0.04836 C -0.12159 -0.05923 -0.16293 -0.06317 -0.21295 -0.06456 C -0.26298 -0.06594 -0.32291 -0.07127 -0.38666 -0.05646 C -0.4504 -0.04165 -0.52284 -0.00879 -0.5951 0.02406 " pathEditMode="relative" ptsTypes="aaaaA">
                                      <p:cBhvr>
                                        <p:cTn id="1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7" grpId="0" animBg="1"/>
      <p:bldP spid="57" grpId="1" animBg="1"/>
      <p:bldP spid="56" grpId="0" animBg="1"/>
      <p:bldP spid="56" grpId="1" animBg="1"/>
      <p:bldP spid="44" grpId="0" animBg="1"/>
      <p:bldP spid="44" grpId="1" animBg="1"/>
      <p:bldP spid="62" grpId="0" animBg="1"/>
      <p:bldP spid="62" grpId="1" animBg="1"/>
      <p:bldP spid="77" grpId="0" animBg="1"/>
      <p:bldP spid="78" grpId="0" animBg="1"/>
      <p:bldP spid="60" grpId="0" animBg="1"/>
      <p:bldP spid="60" grpId="1" animBg="1"/>
      <p:bldP spid="60" grpId="2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6" grpId="0" animBg="1"/>
      <p:bldP spid="76" grpId="1" animBg="1"/>
      <p:bldP spid="81" grpId="0" animBg="1"/>
      <p:bldP spid="81" grpId="1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3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5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8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9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10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11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2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3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15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1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066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5325668" y="2060746"/>
            <a:ext cx="1684732" cy="3710149"/>
          </a:xfrm>
          <a:custGeom>
            <a:avLst/>
            <a:gdLst>
              <a:gd name="connsiteX0" fmla="*/ 1505586 w 1506368"/>
              <a:gd name="connsiteY0" fmla="*/ 1990232 h 4046490"/>
              <a:gd name="connsiteX1" fmla="*/ 787733 w 1506368"/>
              <a:gd name="connsiteY1" fmla="*/ 236903 h 4046490"/>
              <a:gd name="connsiteX2" fmla="*/ 856 w 1506368"/>
              <a:gd name="connsiteY2" fmla="*/ 209292 h 4046490"/>
              <a:gd name="connsiteX3" fmla="*/ 622075 w 1506368"/>
              <a:gd name="connsiteY3" fmla="*/ 2017843 h 4046490"/>
              <a:gd name="connsiteX4" fmla="*/ 856 w 1506368"/>
              <a:gd name="connsiteY4" fmla="*/ 3826395 h 4046490"/>
              <a:gd name="connsiteX5" fmla="*/ 649684 w 1506368"/>
              <a:gd name="connsiteY5" fmla="*/ 3812589 h 4046490"/>
              <a:gd name="connsiteX6" fmla="*/ 1505586 w 1506368"/>
              <a:gd name="connsiteY6" fmla="*/ 1990232 h 4046490"/>
              <a:gd name="connsiteX0" fmla="*/ 1505586 w 1506368"/>
              <a:gd name="connsiteY0" fmla="*/ 1900908 h 3957166"/>
              <a:gd name="connsiteX1" fmla="*/ 787733 w 1506368"/>
              <a:gd name="connsiteY1" fmla="*/ 147579 h 3957166"/>
              <a:gd name="connsiteX2" fmla="*/ 856 w 1506368"/>
              <a:gd name="connsiteY2" fmla="*/ 299442 h 3957166"/>
              <a:gd name="connsiteX3" fmla="*/ 622075 w 1506368"/>
              <a:gd name="connsiteY3" fmla="*/ 1928519 h 3957166"/>
              <a:gd name="connsiteX4" fmla="*/ 856 w 1506368"/>
              <a:gd name="connsiteY4" fmla="*/ 3737071 h 3957166"/>
              <a:gd name="connsiteX5" fmla="*/ 649684 w 1506368"/>
              <a:gd name="connsiteY5" fmla="*/ 3723265 h 3957166"/>
              <a:gd name="connsiteX6" fmla="*/ 1505586 w 1506368"/>
              <a:gd name="connsiteY6" fmla="*/ 1900908 h 3957166"/>
              <a:gd name="connsiteX0" fmla="*/ 1505455 w 1506076"/>
              <a:gd name="connsiteY0" fmla="*/ 1844725 h 3900983"/>
              <a:gd name="connsiteX1" fmla="*/ 773798 w 1506076"/>
              <a:gd name="connsiteY1" fmla="*/ 174230 h 3900983"/>
              <a:gd name="connsiteX2" fmla="*/ 725 w 1506076"/>
              <a:gd name="connsiteY2" fmla="*/ 243259 h 3900983"/>
              <a:gd name="connsiteX3" fmla="*/ 621944 w 1506076"/>
              <a:gd name="connsiteY3" fmla="*/ 1872336 h 3900983"/>
              <a:gd name="connsiteX4" fmla="*/ 725 w 1506076"/>
              <a:gd name="connsiteY4" fmla="*/ 3680888 h 3900983"/>
              <a:gd name="connsiteX5" fmla="*/ 649553 w 1506076"/>
              <a:gd name="connsiteY5" fmla="*/ 3667082 h 3900983"/>
              <a:gd name="connsiteX6" fmla="*/ 1505455 w 1506076"/>
              <a:gd name="connsiteY6" fmla="*/ 1844725 h 3900983"/>
              <a:gd name="connsiteX0" fmla="*/ 1505455 w 1506076"/>
              <a:gd name="connsiteY0" fmla="*/ 1779129 h 3835387"/>
              <a:gd name="connsiteX1" fmla="*/ 773798 w 1506076"/>
              <a:gd name="connsiteY1" fmla="*/ 108634 h 3835387"/>
              <a:gd name="connsiteX2" fmla="*/ 725 w 1506076"/>
              <a:gd name="connsiteY2" fmla="*/ 343332 h 3835387"/>
              <a:gd name="connsiteX3" fmla="*/ 621944 w 1506076"/>
              <a:gd name="connsiteY3" fmla="*/ 1806740 h 3835387"/>
              <a:gd name="connsiteX4" fmla="*/ 725 w 1506076"/>
              <a:gd name="connsiteY4" fmla="*/ 3615292 h 3835387"/>
              <a:gd name="connsiteX5" fmla="*/ 649553 w 1506076"/>
              <a:gd name="connsiteY5" fmla="*/ 3601486 h 3835387"/>
              <a:gd name="connsiteX6" fmla="*/ 1505455 w 1506076"/>
              <a:gd name="connsiteY6" fmla="*/ 1779129 h 3835387"/>
              <a:gd name="connsiteX0" fmla="*/ 1629698 w 1630216"/>
              <a:gd name="connsiteY0" fmla="*/ 1779129 h 3835387"/>
              <a:gd name="connsiteX1" fmla="*/ 773798 w 1630216"/>
              <a:gd name="connsiteY1" fmla="*/ 108634 h 3835387"/>
              <a:gd name="connsiteX2" fmla="*/ 725 w 1630216"/>
              <a:gd name="connsiteY2" fmla="*/ 343332 h 3835387"/>
              <a:gd name="connsiteX3" fmla="*/ 621944 w 1630216"/>
              <a:gd name="connsiteY3" fmla="*/ 1806740 h 3835387"/>
              <a:gd name="connsiteX4" fmla="*/ 725 w 1630216"/>
              <a:gd name="connsiteY4" fmla="*/ 3615292 h 3835387"/>
              <a:gd name="connsiteX5" fmla="*/ 649553 w 1630216"/>
              <a:gd name="connsiteY5" fmla="*/ 3601486 h 3835387"/>
              <a:gd name="connsiteX6" fmla="*/ 1629698 w 1630216"/>
              <a:gd name="connsiteY6" fmla="*/ 1779129 h 3835387"/>
              <a:gd name="connsiteX0" fmla="*/ 1629174 w 1629692"/>
              <a:gd name="connsiteY0" fmla="*/ 1777249 h 3833507"/>
              <a:gd name="connsiteX1" fmla="*/ 773274 w 1629692"/>
              <a:gd name="connsiteY1" fmla="*/ 106754 h 3833507"/>
              <a:gd name="connsiteX2" fmla="*/ 201 w 1629692"/>
              <a:gd name="connsiteY2" fmla="*/ 341452 h 3833507"/>
              <a:gd name="connsiteX3" fmla="*/ 690444 w 1629692"/>
              <a:gd name="connsiteY3" fmla="*/ 1749637 h 3833507"/>
              <a:gd name="connsiteX4" fmla="*/ 201 w 1629692"/>
              <a:gd name="connsiteY4" fmla="*/ 3613412 h 3833507"/>
              <a:gd name="connsiteX5" fmla="*/ 649029 w 1629692"/>
              <a:gd name="connsiteY5" fmla="*/ 3599606 h 3833507"/>
              <a:gd name="connsiteX6" fmla="*/ 1629174 w 1629692"/>
              <a:gd name="connsiteY6" fmla="*/ 1777249 h 3833507"/>
              <a:gd name="connsiteX0" fmla="*/ 1684214 w 1684732"/>
              <a:gd name="connsiteY0" fmla="*/ 1777249 h 3710149"/>
              <a:gd name="connsiteX1" fmla="*/ 828314 w 1684732"/>
              <a:gd name="connsiteY1" fmla="*/ 106754 h 3710149"/>
              <a:gd name="connsiteX2" fmla="*/ 55241 w 1684732"/>
              <a:gd name="connsiteY2" fmla="*/ 341452 h 3710149"/>
              <a:gd name="connsiteX3" fmla="*/ 745484 w 1684732"/>
              <a:gd name="connsiteY3" fmla="*/ 1749637 h 3710149"/>
              <a:gd name="connsiteX4" fmla="*/ 21 w 1684732"/>
              <a:gd name="connsiteY4" fmla="*/ 3323492 h 3710149"/>
              <a:gd name="connsiteX5" fmla="*/ 704069 w 1684732"/>
              <a:gd name="connsiteY5" fmla="*/ 3599606 h 3710149"/>
              <a:gd name="connsiteX6" fmla="*/ 1684214 w 1684732"/>
              <a:gd name="connsiteY6" fmla="*/ 1777249 h 37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732" h="3710149">
                <a:moveTo>
                  <a:pt x="1684214" y="1777249"/>
                </a:moveTo>
                <a:cubicBezTo>
                  <a:pt x="1704921" y="1195107"/>
                  <a:pt x="1099810" y="346054"/>
                  <a:pt x="828314" y="106754"/>
                </a:cubicBezTo>
                <a:cubicBezTo>
                  <a:pt x="556819" y="-132546"/>
                  <a:pt x="69046" y="67638"/>
                  <a:pt x="55241" y="341452"/>
                </a:cubicBezTo>
                <a:cubicBezTo>
                  <a:pt x="41436" y="615266"/>
                  <a:pt x="754687" y="1252630"/>
                  <a:pt x="745484" y="1749637"/>
                </a:cubicBezTo>
                <a:cubicBezTo>
                  <a:pt x="736281" y="2246644"/>
                  <a:pt x="-4581" y="3024368"/>
                  <a:pt x="21" y="3323492"/>
                </a:cubicBezTo>
                <a:cubicBezTo>
                  <a:pt x="4622" y="3622616"/>
                  <a:pt x="423370" y="3857313"/>
                  <a:pt x="704069" y="3599606"/>
                </a:cubicBezTo>
                <a:cubicBezTo>
                  <a:pt x="984768" y="3341899"/>
                  <a:pt x="1663507" y="2359391"/>
                  <a:pt x="1684214" y="177724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2296340" y="4800600"/>
            <a:ext cx="2362200" cy="990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296340" y="1981200"/>
            <a:ext cx="2362200" cy="990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5" name="Group 55"/>
          <p:cNvGrpSpPr/>
          <p:nvPr/>
        </p:nvGrpSpPr>
        <p:grpSpPr>
          <a:xfrm>
            <a:off x="3105844" y="1979296"/>
            <a:ext cx="3755425" cy="3851794"/>
            <a:chOff x="2420044" y="1979296"/>
            <a:chExt cx="3755425" cy="3851794"/>
          </a:xfrm>
        </p:grpSpPr>
        <p:sp>
          <p:nvSpPr>
            <p:cNvPr id="55" name="Cross 54"/>
            <p:cNvSpPr/>
            <p:nvPr/>
          </p:nvSpPr>
          <p:spPr bwMode="auto">
            <a:xfrm rot="2844760">
              <a:off x="2371860" y="2027480"/>
              <a:ext cx="3851794" cy="3755425"/>
            </a:xfrm>
            <a:custGeom>
              <a:avLst/>
              <a:gdLst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1387986 w 3661903"/>
                <a:gd name="connsiteY2" fmla="*/ 0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754440 w 3661903"/>
                <a:gd name="connsiteY2" fmla="*/ 36444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90554 h 3579944"/>
                <a:gd name="connsiteX1" fmla="*/ 1387986 w 3661903"/>
                <a:gd name="connsiteY1" fmla="*/ 1390554 h 3579944"/>
                <a:gd name="connsiteX2" fmla="*/ 754440 w 3661903"/>
                <a:gd name="connsiteY2" fmla="*/ 39012 h 3579944"/>
                <a:gd name="connsiteX3" fmla="*/ 1638727 w 3661903"/>
                <a:gd name="connsiteY3" fmla="*/ 0 h 3579944"/>
                <a:gd name="connsiteX4" fmla="*/ 2273917 w 3661903"/>
                <a:gd name="connsiteY4" fmla="*/ 1390554 h 3579944"/>
                <a:gd name="connsiteX5" fmla="*/ 3661903 w 3661903"/>
                <a:gd name="connsiteY5" fmla="*/ 1390554 h 3579944"/>
                <a:gd name="connsiteX6" fmla="*/ 3661903 w 3661903"/>
                <a:gd name="connsiteY6" fmla="*/ 2191958 h 3579944"/>
                <a:gd name="connsiteX7" fmla="*/ 2273917 w 3661903"/>
                <a:gd name="connsiteY7" fmla="*/ 2191958 h 3579944"/>
                <a:gd name="connsiteX8" fmla="*/ 2273917 w 3661903"/>
                <a:gd name="connsiteY8" fmla="*/ 3579944 h 3579944"/>
                <a:gd name="connsiteX9" fmla="*/ 1387986 w 3661903"/>
                <a:gd name="connsiteY9" fmla="*/ 3579944 h 3579944"/>
                <a:gd name="connsiteX10" fmla="*/ 1387986 w 3661903"/>
                <a:gd name="connsiteY10" fmla="*/ 2191958 h 3579944"/>
                <a:gd name="connsiteX11" fmla="*/ 0 w 3661903"/>
                <a:gd name="connsiteY11" fmla="*/ 2191958 h 3579944"/>
                <a:gd name="connsiteX12" fmla="*/ 0 w 3661903"/>
                <a:gd name="connsiteY12" fmla="*/ 1390554 h 3579944"/>
                <a:gd name="connsiteX0" fmla="*/ 0 w 3734110"/>
                <a:gd name="connsiteY0" fmla="*/ 1390554 h 3579944"/>
                <a:gd name="connsiteX1" fmla="*/ 1387986 w 3734110"/>
                <a:gd name="connsiteY1" fmla="*/ 1390554 h 3579944"/>
                <a:gd name="connsiteX2" fmla="*/ 754440 w 3734110"/>
                <a:gd name="connsiteY2" fmla="*/ 39012 h 3579944"/>
                <a:gd name="connsiteX3" fmla="*/ 1638727 w 3734110"/>
                <a:gd name="connsiteY3" fmla="*/ 0 h 3579944"/>
                <a:gd name="connsiteX4" fmla="*/ 2273917 w 3734110"/>
                <a:gd name="connsiteY4" fmla="*/ 1390554 h 3579944"/>
                <a:gd name="connsiteX5" fmla="*/ 3661903 w 3734110"/>
                <a:gd name="connsiteY5" fmla="*/ 1390554 h 3579944"/>
                <a:gd name="connsiteX6" fmla="*/ 3734110 w 3734110"/>
                <a:gd name="connsiteY6" fmla="*/ 2745835 h 3579944"/>
                <a:gd name="connsiteX7" fmla="*/ 2273917 w 3734110"/>
                <a:gd name="connsiteY7" fmla="*/ 2191958 h 3579944"/>
                <a:gd name="connsiteX8" fmla="*/ 2273917 w 3734110"/>
                <a:gd name="connsiteY8" fmla="*/ 3579944 h 3579944"/>
                <a:gd name="connsiteX9" fmla="*/ 1387986 w 3734110"/>
                <a:gd name="connsiteY9" fmla="*/ 3579944 h 3579944"/>
                <a:gd name="connsiteX10" fmla="*/ 1387986 w 3734110"/>
                <a:gd name="connsiteY10" fmla="*/ 2191958 h 3579944"/>
                <a:gd name="connsiteX11" fmla="*/ 0 w 3734110"/>
                <a:gd name="connsiteY11" fmla="*/ 2191958 h 3579944"/>
                <a:gd name="connsiteX12" fmla="*/ 0 w 3734110"/>
                <a:gd name="connsiteY12" fmla="*/ 1390554 h 3579944"/>
                <a:gd name="connsiteX0" fmla="*/ 0 w 3840983"/>
                <a:gd name="connsiteY0" fmla="*/ 1390554 h 3579944"/>
                <a:gd name="connsiteX1" fmla="*/ 1387986 w 3840983"/>
                <a:gd name="connsiteY1" fmla="*/ 1390554 h 3579944"/>
                <a:gd name="connsiteX2" fmla="*/ 754440 w 3840983"/>
                <a:gd name="connsiteY2" fmla="*/ 39012 h 3579944"/>
                <a:gd name="connsiteX3" fmla="*/ 1638727 w 3840983"/>
                <a:gd name="connsiteY3" fmla="*/ 0 h 3579944"/>
                <a:gd name="connsiteX4" fmla="*/ 2273917 w 3840983"/>
                <a:gd name="connsiteY4" fmla="*/ 1390554 h 3579944"/>
                <a:gd name="connsiteX5" fmla="*/ 3840983 w 3840983"/>
                <a:gd name="connsiteY5" fmla="*/ 1930162 h 3579944"/>
                <a:gd name="connsiteX6" fmla="*/ 3734110 w 3840983"/>
                <a:gd name="connsiteY6" fmla="*/ 2745835 h 3579944"/>
                <a:gd name="connsiteX7" fmla="*/ 2273917 w 3840983"/>
                <a:gd name="connsiteY7" fmla="*/ 2191958 h 3579944"/>
                <a:gd name="connsiteX8" fmla="*/ 2273917 w 3840983"/>
                <a:gd name="connsiteY8" fmla="*/ 3579944 h 3579944"/>
                <a:gd name="connsiteX9" fmla="*/ 1387986 w 3840983"/>
                <a:gd name="connsiteY9" fmla="*/ 3579944 h 3579944"/>
                <a:gd name="connsiteX10" fmla="*/ 1387986 w 3840983"/>
                <a:gd name="connsiteY10" fmla="*/ 2191958 h 3579944"/>
                <a:gd name="connsiteX11" fmla="*/ 0 w 3840983"/>
                <a:gd name="connsiteY11" fmla="*/ 2191958 h 3579944"/>
                <a:gd name="connsiteX12" fmla="*/ 0 w 3840983"/>
                <a:gd name="connsiteY12" fmla="*/ 1390554 h 3579944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1387986 w 3840983"/>
                <a:gd name="connsiteY9" fmla="*/ 3579944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2028112 w 3840983"/>
                <a:gd name="connsiteY9" fmla="*/ 3699551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909077"/>
                <a:gd name="connsiteY0" fmla="*/ 934209 h 3791847"/>
                <a:gd name="connsiteX1" fmla="*/ 1456080 w 3909077"/>
                <a:gd name="connsiteY1" fmla="*/ 1390554 h 3791847"/>
                <a:gd name="connsiteX2" fmla="*/ 822534 w 3909077"/>
                <a:gd name="connsiteY2" fmla="*/ 39012 h 3791847"/>
                <a:gd name="connsiteX3" fmla="*/ 1706821 w 3909077"/>
                <a:gd name="connsiteY3" fmla="*/ 0 h 3791847"/>
                <a:gd name="connsiteX4" fmla="*/ 2342011 w 3909077"/>
                <a:gd name="connsiteY4" fmla="*/ 1390554 h 3791847"/>
                <a:gd name="connsiteX5" fmla="*/ 3909077 w 3909077"/>
                <a:gd name="connsiteY5" fmla="*/ 1930162 h 3791847"/>
                <a:gd name="connsiteX6" fmla="*/ 3802204 w 3909077"/>
                <a:gd name="connsiteY6" fmla="*/ 2745835 h 3791847"/>
                <a:gd name="connsiteX7" fmla="*/ 2342011 w 3909077"/>
                <a:gd name="connsiteY7" fmla="*/ 2191958 h 3791847"/>
                <a:gd name="connsiteX8" fmla="*/ 2878552 w 3909077"/>
                <a:gd name="connsiteY8" fmla="*/ 3791847 h 3791847"/>
                <a:gd name="connsiteX9" fmla="*/ 2096206 w 3909077"/>
                <a:gd name="connsiteY9" fmla="*/ 3699551 h 3791847"/>
                <a:gd name="connsiteX10" fmla="*/ 1456080 w 3909077"/>
                <a:gd name="connsiteY10" fmla="*/ 2191958 h 3791847"/>
                <a:gd name="connsiteX11" fmla="*/ 68094 w 3909077"/>
                <a:gd name="connsiteY11" fmla="*/ 2191958 h 3791847"/>
                <a:gd name="connsiteX12" fmla="*/ 0 w 3909077"/>
                <a:gd name="connsiteY12" fmla="*/ 934209 h 3791847"/>
                <a:gd name="connsiteX0" fmla="*/ 45066 w 3954143"/>
                <a:gd name="connsiteY0" fmla="*/ 934209 h 3791847"/>
                <a:gd name="connsiteX1" fmla="*/ 1501146 w 3954143"/>
                <a:gd name="connsiteY1" fmla="*/ 1390554 h 3791847"/>
                <a:gd name="connsiteX2" fmla="*/ 867600 w 3954143"/>
                <a:gd name="connsiteY2" fmla="*/ 39012 h 3791847"/>
                <a:gd name="connsiteX3" fmla="*/ 1751887 w 3954143"/>
                <a:gd name="connsiteY3" fmla="*/ 0 h 3791847"/>
                <a:gd name="connsiteX4" fmla="*/ 2387077 w 3954143"/>
                <a:gd name="connsiteY4" fmla="*/ 1390554 h 3791847"/>
                <a:gd name="connsiteX5" fmla="*/ 3954143 w 3954143"/>
                <a:gd name="connsiteY5" fmla="*/ 1930162 h 3791847"/>
                <a:gd name="connsiteX6" fmla="*/ 3847270 w 3954143"/>
                <a:gd name="connsiteY6" fmla="*/ 2745835 h 3791847"/>
                <a:gd name="connsiteX7" fmla="*/ 2387077 w 3954143"/>
                <a:gd name="connsiteY7" fmla="*/ 2191958 h 3791847"/>
                <a:gd name="connsiteX8" fmla="*/ 2923618 w 3954143"/>
                <a:gd name="connsiteY8" fmla="*/ 3791847 h 3791847"/>
                <a:gd name="connsiteX9" fmla="*/ 2141272 w 3954143"/>
                <a:gd name="connsiteY9" fmla="*/ 3699551 h 3791847"/>
                <a:gd name="connsiteX10" fmla="*/ 1501146 w 3954143"/>
                <a:gd name="connsiteY10" fmla="*/ 2191958 h 3791847"/>
                <a:gd name="connsiteX11" fmla="*/ 0 w 3954143"/>
                <a:gd name="connsiteY11" fmla="*/ 1825446 h 3791847"/>
                <a:gd name="connsiteX12" fmla="*/ 45066 w 3954143"/>
                <a:gd name="connsiteY12" fmla="*/ 934209 h 3791847"/>
                <a:gd name="connsiteX0" fmla="*/ 45066 w 3954143"/>
                <a:gd name="connsiteY0" fmla="*/ 934209 h 3699551"/>
                <a:gd name="connsiteX1" fmla="*/ 1501146 w 3954143"/>
                <a:gd name="connsiteY1" fmla="*/ 1390554 h 3699551"/>
                <a:gd name="connsiteX2" fmla="*/ 867600 w 3954143"/>
                <a:gd name="connsiteY2" fmla="*/ 39012 h 3699551"/>
                <a:gd name="connsiteX3" fmla="*/ 1751887 w 3954143"/>
                <a:gd name="connsiteY3" fmla="*/ 0 h 3699551"/>
                <a:gd name="connsiteX4" fmla="*/ 2387077 w 3954143"/>
                <a:gd name="connsiteY4" fmla="*/ 1390554 h 3699551"/>
                <a:gd name="connsiteX5" fmla="*/ 3954143 w 3954143"/>
                <a:gd name="connsiteY5" fmla="*/ 1930162 h 3699551"/>
                <a:gd name="connsiteX6" fmla="*/ 3847270 w 3954143"/>
                <a:gd name="connsiteY6" fmla="*/ 2745835 h 3699551"/>
                <a:gd name="connsiteX7" fmla="*/ 2387077 w 3954143"/>
                <a:gd name="connsiteY7" fmla="*/ 2191958 h 3699551"/>
                <a:gd name="connsiteX8" fmla="*/ 2987368 w 3954143"/>
                <a:gd name="connsiteY8" fmla="*/ 3681688 h 3699551"/>
                <a:gd name="connsiteX9" fmla="*/ 2141272 w 3954143"/>
                <a:gd name="connsiteY9" fmla="*/ 3699551 h 3699551"/>
                <a:gd name="connsiteX10" fmla="*/ 1501146 w 3954143"/>
                <a:gd name="connsiteY10" fmla="*/ 2191958 h 3699551"/>
                <a:gd name="connsiteX11" fmla="*/ 0 w 3954143"/>
                <a:gd name="connsiteY11" fmla="*/ 1825446 h 3699551"/>
                <a:gd name="connsiteX12" fmla="*/ 45066 w 3954143"/>
                <a:gd name="connsiteY12" fmla="*/ 934209 h 3699551"/>
                <a:gd name="connsiteX0" fmla="*/ 45066 w 3954143"/>
                <a:gd name="connsiteY0" fmla="*/ 934209 h 3878153"/>
                <a:gd name="connsiteX1" fmla="*/ 1501146 w 3954143"/>
                <a:gd name="connsiteY1" fmla="*/ 1390554 h 3878153"/>
                <a:gd name="connsiteX2" fmla="*/ 867600 w 3954143"/>
                <a:gd name="connsiteY2" fmla="*/ 39012 h 3878153"/>
                <a:gd name="connsiteX3" fmla="*/ 1751887 w 3954143"/>
                <a:gd name="connsiteY3" fmla="*/ 0 h 3878153"/>
                <a:gd name="connsiteX4" fmla="*/ 2387077 w 3954143"/>
                <a:gd name="connsiteY4" fmla="*/ 1390554 h 3878153"/>
                <a:gd name="connsiteX5" fmla="*/ 3954143 w 3954143"/>
                <a:gd name="connsiteY5" fmla="*/ 1930162 h 3878153"/>
                <a:gd name="connsiteX6" fmla="*/ 3847270 w 3954143"/>
                <a:gd name="connsiteY6" fmla="*/ 2745835 h 3878153"/>
                <a:gd name="connsiteX7" fmla="*/ 2387077 w 3954143"/>
                <a:gd name="connsiteY7" fmla="*/ 2191958 h 3878153"/>
                <a:gd name="connsiteX8" fmla="*/ 2987368 w 3954143"/>
                <a:gd name="connsiteY8" fmla="*/ 3681688 h 3878153"/>
                <a:gd name="connsiteX9" fmla="*/ 2141272 w 3954143"/>
                <a:gd name="connsiteY9" fmla="*/ 3699551 h 3878153"/>
                <a:gd name="connsiteX10" fmla="*/ 1501146 w 3954143"/>
                <a:gd name="connsiteY10" fmla="*/ 2191958 h 3878153"/>
                <a:gd name="connsiteX11" fmla="*/ 0 w 3954143"/>
                <a:gd name="connsiteY11" fmla="*/ 1825446 h 3878153"/>
                <a:gd name="connsiteX12" fmla="*/ 45066 w 3954143"/>
                <a:gd name="connsiteY12" fmla="*/ 934209 h 3878153"/>
                <a:gd name="connsiteX0" fmla="*/ 45066 w 3954143"/>
                <a:gd name="connsiteY0" fmla="*/ 934209 h 3982941"/>
                <a:gd name="connsiteX1" fmla="*/ 1501146 w 3954143"/>
                <a:gd name="connsiteY1" fmla="*/ 1390554 h 3982941"/>
                <a:gd name="connsiteX2" fmla="*/ 867600 w 3954143"/>
                <a:gd name="connsiteY2" fmla="*/ 39012 h 3982941"/>
                <a:gd name="connsiteX3" fmla="*/ 1751887 w 3954143"/>
                <a:gd name="connsiteY3" fmla="*/ 0 h 3982941"/>
                <a:gd name="connsiteX4" fmla="*/ 2387077 w 3954143"/>
                <a:gd name="connsiteY4" fmla="*/ 1390554 h 3982941"/>
                <a:gd name="connsiteX5" fmla="*/ 3954143 w 3954143"/>
                <a:gd name="connsiteY5" fmla="*/ 1930162 h 3982941"/>
                <a:gd name="connsiteX6" fmla="*/ 3847270 w 3954143"/>
                <a:gd name="connsiteY6" fmla="*/ 2745835 h 3982941"/>
                <a:gd name="connsiteX7" fmla="*/ 2387077 w 3954143"/>
                <a:gd name="connsiteY7" fmla="*/ 2191958 h 3982941"/>
                <a:gd name="connsiteX8" fmla="*/ 2987368 w 3954143"/>
                <a:gd name="connsiteY8" fmla="*/ 3681688 h 3982941"/>
                <a:gd name="connsiteX9" fmla="*/ 2141272 w 3954143"/>
                <a:gd name="connsiteY9" fmla="*/ 3699551 h 3982941"/>
                <a:gd name="connsiteX10" fmla="*/ 1501146 w 3954143"/>
                <a:gd name="connsiteY10" fmla="*/ 2191958 h 3982941"/>
                <a:gd name="connsiteX11" fmla="*/ 0 w 3954143"/>
                <a:gd name="connsiteY11" fmla="*/ 1825446 h 3982941"/>
                <a:gd name="connsiteX12" fmla="*/ 45066 w 3954143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1171034 h 4219766"/>
                <a:gd name="connsiteX1" fmla="*/ 1664733 w 4117730"/>
                <a:gd name="connsiteY1" fmla="*/ 1627379 h 4219766"/>
                <a:gd name="connsiteX2" fmla="*/ 1031187 w 4117730"/>
                <a:gd name="connsiteY2" fmla="*/ 275837 h 4219766"/>
                <a:gd name="connsiteX3" fmla="*/ 1915474 w 4117730"/>
                <a:gd name="connsiteY3" fmla="*/ 236825 h 4219766"/>
                <a:gd name="connsiteX4" fmla="*/ 2550664 w 4117730"/>
                <a:gd name="connsiteY4" fmla="*/ 1627379 h 4219766"/>
                <a:gd name="connsiteX5" fmla="*/ 4117730 w 4117730"/>
                <a:gd name="connsiteY5" fmla="*/ 2166987 h 4219766"/>
                <a:gd name="connsiteX6" fmla="*/ 4010857 w 4117730"/>
                <a:gd name="connsiteY6" fmla="*/ 2982660 h 4219766"/>
                <a:gd name="connsiteX7" fmla="*/ 2550664 w 4117730"/>
                <a:gd name="connsiteY7" fmla="*/ 2428783 h 4219766"/>
                <a:gd name="connsiteX8" fmla="*/ 3150955 w 4117730"/>
                <a:gd name="connsiteY8" fmla="*/ 3918513 h 4219766"/>
                <a:gd name="connsiteX9" fmla="*/ 2304859 w 4117730"/>
                <a:gd name="connsiteY9" fmla="*/ 3936376 h 4219766"/>
                <a:gd name="connsiteX10" fmla="*/ 1664733 w 4117730"/>
                <a:gd name="connsiteY10" fmla="*/ 2428783 h 4219766"/>
                <a:gd name="connsiteX11" fmla="*/ 163587 w 4117730"/>
                <a:gd name="connsiteY11" fmla="*/ 2062271 h 4219766"/>
                <a:gd name="connsiteX12" fmla="*/ 208653 w 4117730"/>
                <a:gd name="connsiteY12" fmla="*/ 1171034 h 4219766"/>
                <a:gd name="connsiteX0" fmla="*/ 208653 w 4117730"/>
                <a:gd name="connsiteY0" fmla="*/ 1187463 h 4236195"/>
                <a:gd name="connsiteX1" fmla="*/ 1664733 w 4117730"/>
                <a:gd name="connsiteY1" fmla="*/ 1643808 h 4236195"/>
                <a:gd name="connsiteX2" fmla="*/ 1031187 w 4117730"/>
                <a:gd name="connsiteY2" fmla="*/ 292266 h 4236195"/>
                <a:gd name="connsiteX3" fmla="*/ 1915474 w 4117730"/>
                <a:gd name="connsiteY3" fmla="*/ 253254 h 4236195"/>
                <a:gd name="connsiteX4" fmla="*/ 2550664 w 4117730"/>
                <a:gd name="connsiteY4" fmla="*/ 1643808 h 4236195"/>
                <a:gd name="connsiteX5" fmla="*/ 4117730 w 4117730"/>
                <a:gd name="connsiteY5" fmla="*/ 2183416 h 4236195"/>
                <a:gd name="connsiteX6" fmla="*/ 4010857 w 4117730"/>
                <a:gd name="connsiteY6" fmla="*/ 2999089 h 4236195"/>
                <a:gd name="connsiteX7" fmla="*/ 2550664 w 4117730"/>
                <a:gd name="connsiteY7" fmla="*/ 2445212 h 4236195"/>
                <a:gd name="connsiteX8" fmla="*/ 3150955 w 4117730"/>
                <a:gd name="connsiteY8" fmla="*/ 3934942 h 4236195"/>
                <a:gd name="connsiteX9" fmla="*/ 2304859 w 4117730"/>
                <a:gd name="connsiteY9" fmla="*/ 3952805 h 4236195"/>
                <a:gd name="connsiteX10" fmla="*/ 1664733 w 4117730"/>
                <a:gd name="connsiteY10" fmla="*/ 2445212 h 4236195"/>
                <a:gd name="connsiteX11" fmla="*/ 163587 w 4117730"/>
                <a:gd name="connsiteY11" fmla="*/ 2078700 h 4236195"/>
                <a:gd name="connsiteX12" fmla="*/ 208653 w 4117730"/>
                <a:gd name="connsiteY12" fmla="*/ 1187463 h 4236195"/>
                <a:gd name="connsiteX0" fmla="*/ 208653 w 4260490"/>
                <a:gd name="connsiteY0" fmla="*/ 1187463 h 4236195"/>
                <a:gd name="connsiteX1" fmla="*/ 1664733 w 4260490"/>
                <a:gd name="connsiteY1" fmla="*/ 1643808 h 4236195"/>
                <a:gd name="connsiteX2" fmla="*/ 1031187 w 4260490"/>
                <a:gd name="connsiteY2" fmla="*/ 292266 h 4236195"/>
                <a:gd name="connsiteX3" fmla="*/ 1915474 w 4260490"/>
                <a:gd name="connsiteY3" fmla="*/ 253254 h 4236195"/>
                <a:gd name="connsiteX4" fmla="*/ 2550664 w 4260490"/>
                <a:gd name="connsiteY4" fmla="*/ 1643808 h 4236195"/>
                <a:gd name="connsiteX5" fmla="*/ 4117730 w 4260490"/>
                <a:gd name="connsiteY5" fmla="*/ 2183416 h 4236195"/>
                <a:gd name="connsiteX6" fmla="*/ 4010857 w 4260490"/>
                <a:gd name="connsiteY6" fmla="*/ 2999089 h 4236195"/>
                <a:gd name="connsiteX7" fmla="*/ 2550664 w 4260490"/>
                <a:gd name="connsiteY7" fmla="*/ 2445212 h 4236195"/>
                <a:gd name="connsiteX8" fmla="*/ 3150955 w 4260490"/>
                <a:gd name="connsiteY8" fmla="*/ 3934942 h 4236195"/>
                <a:gd name="connsiteX9" fmla="*/ 2304859 w 4260490"/>
                <a:gd name="connsiteY9" fmla="*/ 3952805 h 4236195"/>
                <a:gd name="connsiteX10" fmla="*/ 1664733 w 4260490"/>
                <a:gd name="connsiteY10" fmla="*/ 2445212 h 4236195"/>
                <a:gd name="connsiteX11" fmla="*/ 163587 w 4260490"/>
                <a:gd name="connsiteY11" fmla="*/ 2078700 h 4236195"/>
                <a:gd name="connsiteX12" fmla="*/ 208653 w 4260490"/>
                <a:gd name="connsiteY12" fmla="*/ 1187463 h 4236195"/>
                <a:gd name="connsiteX0" fmla="*/ 208653 w 4338191"/>
                <a:gd name="connsiteY0" fmla="*/ 1187463 h 4236195"/>
                <a:gd name="connsiteX1" fmla="*/ 1664733 w 4338191"/>
                <a:gd name="connsiteY1" fmla="*/ 1643808 h 4236195"/>
                <a:gd name="connsiteX2" fmla="*/ 1031187 w 4338191"/>
                <a:gd name="connsiteY2" fmla="*/ 292266 h 4236195"/>
                <a:gd name="connsiteX3" fmla="*/ 1915474 w 4338191"/>
                <a:gd name="connsiteY3" fmla="*/ 253254 h 4236195"/>
                <a:gd name="connsiteX4" fmla="*/ 2550664 w 4338191"/>
                <a:gd name="connsiteY4" fmla="*/ 1643808 h 4236195"/>
                <a:gd name="connsiteX5" fmla="*/ 4117730 w 4338191"/>
                <a:gd name="connsiteY5" fmla="*/ 2183416 h 4236195"/>
                <a:gd name="connsiteX6" fmla="*/ 4010857 w 4338191"/>
                <a:gd name="connsiteY6" fmla="*/ 2999089 h 4236195"/>
                <a:gd name="connsiteX7" fmla="*/ 2550664 w 4338191"/>
                <a:gd name="connsiteY7" fmla="*/ 2445212 h 4236195"/>
                <a:gd name="connsiteX8" fmla="*/ 3150955 w 4338191"/>
                <a:gd name="connsiteY8" fmla="*/ 3934942 h 4236195"/>
                <a:gd name="connsiteX9" fmla="*/ 2304859 w 4338191"/>
                <a:gd name="connsiteY9" fmla="*/ 3952805 h 4236195"/>
                <a:gd name="connsiteX10" fmla="*/ 1664733 w 4338191"/>
                <a:gd name="connsiteY10" fmla="*/ 2445212 h 4236195"/>
                <a:gd name="connsiteX11" fmla="*/ 163587 w 4338191"/>
                <a:gd name="connsiteY11" fmla="*/ 2078700 h 4236195"/>
                <a:gd name="connsiteX12" fmla="*/ 208653 w 4338191"/>
                <a:gd name="connsiteY12" fmla="*/ 1187463 h 4236195"/>
                <a:gd name="connsiteX0" fmla="*/ 208653 w 4180264"/>
                <a:gd name="connsiteY0" fmla="*/ 1187463 h 4236195"/>
                <a:gd name="connsiteX1" fmla="*/ 1664733 w 4180264"/>
                <a:gd name="connsiteY1" fmla="*/ 1643808 h 4236195"/>
                <a:gd name="connsiteX2" fmla="*/ 1031187 w 4180264"/>
                <a:gd name="connsiteY2" fmla="*/ 292266 h 4236195"/>
                <a:gd name="connsiteX3" fmla="*/ 1915474 w 4180264"/>
                <a:gd name="connsiteY3" fmla="*/ 253254 h 4236195"/>
                <a:gd name="connsiteX4" fmla="*/ 2550664 w 4180264"/>
                <a:gd name="connsiteY4" fmla="*/ 1643808 h 4236195"/>
                <a:gd name="connsiteX5" fmla="*/ 4117730 w 4180264"/>
                <a:gd name="connsiteY5" fmla="*/ 2183416 h 4236195"/>
                <a:gd name="connsiteX6" fmla="*/ 3604808 w 4180264"/>
                <a:gd name="connsiteY6" fmla="*/ 2869627 h 4236195"/>
                <a:gd name="connsiteX7" fmla="*/ 2550664 w 4180264"/>
                <a:gd name="connsiteY7" fmla="*/ 2445212 h 4236195"/>
                <a:gd name="connsiteX8" fmla="*/ 3150955 w 4180264"/>
                <a:gd name="connsiteY8" fmla="*/ 3934942 h 4236195"/>
                <a:gd name="connsiteX9" fmla="*/ 2304859 w 4180264"/>
                <a:gd name="connsiteY9" fmla="*/ 3952805 h 4236195"/>
                <a:gd name="connsiteX10" fmla="*/ 1664733 w 4180264"/>
                <a:gd name="connsiteY10" fmla="*/ 2445212 h 4236195"/>
                <a:gd name="connsiteX11" fmla="*/ 163587 w 4180264"/>
                <a:gd name="connsiteY11" fmla="*/ 2078700 h 4236195"/>
                <a:gd name="connsiteX12" fmla="*/ 208653 w 4180264"/>
                <a:gd name="connsiteY12" fmla="*/ 1187463 h 4236195"/>
                <a:gd name="connsiteX0" fmla="*/ 208653 w 4046922"/>
                <a:gd name="connsiteY0" fmla="*/ 1187463 h 4236195"/>
                <a:gd name="connsiteX1" fmla="*/ 1664733 w 4046922"/>
                <a:gd name="connsiteY1" fmla="*/ 1643808 h 4236195"/>
                <a:gd name="connsiteX2" fmla="*/ 1031187 w 4046922"/>
                <a:gd name="connsiteY2" fmla="*/ 292266 h 4236195"/>
                <a:gd name="connsiteX3" fmla="*/ 1915474 w 4046922"/>
                <a:gd name="connsiteY3" fmla="*/ 253254 h 4236195"/>
                <a:gd name="connsiteX4" fmla="*/ 2550664 w 4046922"/>
                <a:gd name="connsiteY4" fmla="*/ 1643808 h 4236195"/>
                <a:gd name="connsiteX5" fmla="*/ 3997107 w 4046922"/>
                <a:gd name="connsiteY5" fmla="*/ 2335052 h 4236195"/>
                <a:gd name="connsiteX6" fmla="*/ 3604808 w 4046922"/>
                <a:gd name="connsiteY6" fmla="*/ 2869627 h 4236195"/>
                <a:gd name="connsiteX7" fmla="*/ 2550664 w 4046922"/>
                <a:gd name="connsiteY7" fmla="*/ 2445212 h 4236195"/>
                <a:gd name="connsiteX8" fmla="*/ 3150955 w 4046922"/>
                <a:gd name="connsiteY8" fmla="*/ 3934942 h 4236195"/>
                <a:gd name="connsiteX9" fmla="*/ 2304859 w 4046922"/>
                <a:gd name="connsiteY9" fmla="*/ 3952805 h 4236195"/>
                <a:gd name="connsiteX10" fmla="*/ 1664733 w 4046922"/>
                <a:gd name="connsiteY10" fmla="*/ 2445212 h 4236195"/>
                <a:gd name="connsiteX11" fmla="*/ 163587 w 4046922"/>
                <a:gd name="connsiteY11" fmla="*/ 2078700 h 4236195"/>
                <a:gd name="connsiteX12" fmla="*/ 208653 w 4046922"/>
                <a:gd name="connsiteY12" fmla="*/ 1187463 h 4236195"/>
                <a:gd name="connsiteX0" fmla="*/ 208653 w 4075431"/>
                <a:gd name="connsiteY0" fmla="*/ 1187463 h 4236195"/>
                <a:gd name="connsiteX1" fmla="*/ 1664733 w 4075431"/>
                <a:gd name="connsiteY1" fmla="*/ 1643808 h 4236195"/>
                <a:gd name="connsiteX2" fmla="*/ 1031187 w 4075431"/>
                <a:gd name="connsiteY2" fmla="*/ 292266 h 4236195"/>
                <a:gd name="connsiteX3" fmla="*/ 1915474 w 4075431"/>
                <a:gd name="connsiteY3" fmla="*/ 253254 h 4236195"/>
                <a:gd name="connsiteX4" fmla="*/ 2550664 w 4075431"/>
                <a:gd name="connsiteY4" fmla="*/ 1643808 h 4236195"/>
                <a:gd name="connsiteX5" fmla="*/ 3997107 w 4075431"/>
                <a:gd name="connsiteY5" fmla="*/ 2335052 h 4236195"/>
                <a:gd name="connsiteX6" fmla="*/ 3741352 w 4075431"/>
                <a:gd name="connsiteY6" fmla="*/ 2863878 h 4236195"/>
                <a:gd name="connsiteX7" fmla="*/ 2550664 w 4075431"/>
                <a:gd name="connsiteY7" fmla="*/ 2445212 h 4236195"/>
                <a:gd name="connsiteX8" fmla="*/ 3150955 w 4075431"/>
                <a:gd name="connsiteY8" fmla="*/ 3934942 h 4236195"/>
                <a:gd name="connsiteX9" fmla="*/ 2304859 w 4075431"/>
                <a:gd name="connsiteY9" fmla="*/ 3952805 h 4236195"/>
                <a:gd name="connsiteX10" fmla="*/ 1664733 w 4075431"/>
                <a:gd name="connsiteY10" fmla="*/ 2445212 h 4236195"/>
                <a:gd name="connsiteX11" fmla="*/ 163587 w 4075431"/>
                <a:gd name="connsiteY11" fmla="*/ 2078700 h 4236195"/>
                <a:gd name="connsiteX12" fmla="*/ 208653 w 4075431"/>
                <a:gd name="connsiteY12" fmla="*/ 1187463 h 4236195"/>
                <a:gd name="connsiteX0" fmla="*/ 208653 w 4025397"/>
                <a:gd name="connsiteY0" fmla="*/ 1187463 h 4236195"/>
                <a:gd name="connsiteX1" fmla="*/ 1664733 w 4025397"/>
                <a:gd name="connsiteY1" fmla="*/ 1643808 h 4236195"/>
                <a:gd name="connsiteX2" fmla="*/ 1031187 w 4025397"/>
                <a:gd name="connsiteY2" fmla="*/ 292266 h 4236195"/>
                <a:gd name="connsiteX3" fmla="*/ 1915474 w 4025397"/>
                <a:gd name="connsiteY3" fmla="*/ 253254 h 4236195"/>
                <a:gd name="connsiteX4" fmla="*/ 2550664 w 4025397"/>
                <a:gd name="connsiteY4" fmla="*/ 1643808 h 4236195"/>
                <a:gd name="connsiteX5" fmla="*/ 3936120 w 4025397"/>
                <a:gd name="connsiteY5" fmla="*/ 2278996 h 4236195"/>
                <a:gd name="connsiteX6" fmla="*/ 3741352 w 4025397"/>
                <a:gd name="connsiteY6" fmla="*/ 2863878 h 4236195"/>
                <a:gd name="connsiteX7" fmla="*/ 2550664 w 4025397"/>
                <a:gd name="connsiteY7" fmla="*/ 2445212 h 4236195"/>
                <a:gd name="connsiteX8" fmla="*/ 3150955 w 4025397"/>
                <a:gd name="connsiteY8" fmla="*/ 3934942 h 4236195"/>
                <a:gd name="connsiteX9" fmla="*/ 2304859 w 4025397"/>
                <a:gd name="connsiteY9" fmla="*/ 3952805 h 4236195"/>
                <a:gd name="connsiteX10" fmla="*/ 1664733 w 4025397"/>
                <a:gd name="connsiteY10" fmla="*/ 2445212 h 4236195"/>
                <a:gd name="connsiteX11" fmla="*/ 163587 w 4025397"/>
                <a:gd name="connsiteY11" fmla="*/ 2078700 h 4236195"/>
                <a:gd name="connsiteX12" fmla="*/ 208653 w 4025397"/>
                <a:gd name="connsiteY12" fmla="*/ 1187463 h 4236195"/>
                <a:gd name="connsiteX0" fmla="*/ 208653 w 4025397"/>
                <a:gd name="connsiteY0" fmla="*/ 1187463 h 4055216"/>
                <a:gd name="connsiteX1" fmla="*/ 1664733 w 4025397"/>
                <a:gd name="connsiteY1" fmla="*/ 1643808 h 4055216"/>
                <a:gd name="connsiteX2" fmla="*/ 1031187 w 4025397"/>
                <a:gd name="connsiteY2" fmla="*/ 292266 h 4055216"/>
                <a:gd name="connsiteX3" fmla="*/ 1915474 w 4025397"/>
                <a:gd name="connsiteY3" fmla="*/ 253254 h 4055216"/>
                <a:gd name="connsiteX4" fmla="*/ 2550664 w 4025397"/>
                <a:gd name="connsiteY4" fmla="*/ 1643808 h 4055216"/>
                <a:gd name="connsiteX5" fmla="*/ 3936120 w 4025397"/>
                <a:gd name="connsiteY5" fmla="*/ 2278996 h 4055216"/>
                <a:gd name="connsiteX6" fmla="*/ 3741352 w 4025397"/>
                <a:gd name="connsiteY6" fmla="*/ 2863878 h 4055216"/>
                <a:gd name="connsiteX7" fmla="*/ 2550664 w 4025397"/>
                <a:gd name="connsiteY7" fmla="*/ 2445212 h 4055216"/>
                <a:gd name="connsiteX8" fmla="*/ 2957831 w 4025397"/>
                <a:gd name="connsiteY8" fmla="*/ 3757434 h 4055216"/>
                <a:gd name="connsiteX9" fmla="*/ 2304859 w 4025397"/>
                <a:gd name="connsiteY9" fmla="*/ 3952805 h 4055216"/>
                <a:gd name="connsiteX10" fmla="*/ 1664733 w 4025397"/>
                <a:gd name="connsiteY10" fmla="*/ 2445212 h 4055216"/>
                <a:gd name="connsiteX11" fmla="*/ 163587 w 4025397"/>
                <a:gd name="connsiteY11" fmla="*/ 2078700 h 4055216"/>
                <a:gd name="connsiteX12" fmla="*/ 208653 w 4025397"/>
                <a:gd name="connsiteY12" fmla="*/ 1187463 h 4055216"/>
                <a:gd name="connsiteX0" fmla="*/ 208653 w 4025397"/>
                <a:gd name="connsiteY0" fmla="*/ 1187463 h 4024023"/>
                <a:gd name="connsiteX1" fmla="*/ 1664733 w 4025397"/>
                <a:gd name="connsiteY1" fmla="*/ 1643808 h 4024023"/>
                <a:gd name="connsiteX2" fmla="*/ 1031187 w 4025397"/>
                <a:gd name="connsiteY2" fmla="*/ 292266 h 4024023"/>
                <a:gd name="connsiteX3" fmla="*/ 1915474 w 4025397"/>
                <a:gd name="connsiteY3" fmla="*/ 253254 h 4024023"/>
                <a:gd name="connsiteX4" fmla="*/ 2550664 w 4025397"/>
                <a:gd name="connsiteY4" fmla="*/ 1643808 h 4024023"/>
                <a:gd name="connsiteX5" fmla="*/ 3936120 w 4025397"/>
                <a:gd name="connsiteY5" fmla="*/ 2278996 h 4024023"/>
                <a:gd name="connsiteX6" fmla="*/ 3741352 w 4025397"/>
                <a:gd name="connsiteY6" fmla="*/ 2863878 h 4024023"/>
                <a:gd name="connsiteX7" fmla="*/ 2550664 w 4025397"/>
                <a:gd name="connsiteY7" fmla="*/ 2445212 h 4024023"/>
                <a:gd name="connsiteX8" fmla="*/ 2957831 w 4025397"/>
                <a:gd name="connsiteY8" fmla="*/ 3757434 h 4024023"/>
                <a:gd name="connsiteX9" fmla="*/ 2342227 w 4025397"/>
                <a:gd name="connsiteY9" fmla="*/ 3912149 h 4024023"/>
                <a:gd name="connsiteX10" fmla="*/ 1664733 w 4025397"/>
                <a:gd name="connsiteY10" fmla="*/ 2445212 h 4024023"/>
                <a:gd name="connsiteX11" fmla="*/ 163587 w 4025397"/>
                <a:gd name="connsiteY11" fmla="*/ 2078700 h 4024023"/>
                <a:gd name="connsiteX12" fmla="*/ 208653 w 4025397"/>
                <a:gd name="connsiteY12" fmla="*/ 1187463 h 4024023"/>
                <a:gd name="connsiteX0" fmla="*/ 312504 w 3956452"/>
                <a:gd name="connsiteY0" fmla="*/ 1346286 h 4024023"/>
                <a:gd name="connsiteX1" fmla="*/ 1595788 w 3956452"/>
                <a:gd name="connsiteY1" fmla="*/ 1643808 h 4024023"/>
                <a:gd name="connsiteX2" fmla="*/ 962242 w 3956452"/>
                <a:gd name="connsiteY2" fmla="*/ 292266 h 4024023"/>
                <a:gd name="connsiteX3" fmla="*/ 1846529 w 3956452"/>
                <a:gd name="connsiteY3" fmla="*/ 253254 h 4024023"/>
                <a:gd name="connsiteX4" fmla="*/ 2481719 w 3956452"/>
                <a:gd name="connsiteY4" fmla="*/ 1643808 h 4024023"/>
                <a:gd name="connsiteX5" fmla="*/ 3867175 w 3956452"/>
                <a:gd name="connsiteY5" fmla="*/ 2278996 h 4024023"/>
                <a:gd name="connsiteX6" fmla="*/ 3672407 w 3956452"/>
                <a:gd name="connsiteY6" fmla="*/ 2863878 h 4024023"/>
                <a:gd name="connsiteX7" fmla="*/ 2481719 w 3956452"/>
                <a:gd name="connsiteY7" fmla="*/ 2445212 h 4024023"/>
                <a:gd name="connsiteX8" fmla="*/ 2888886 w 3956452"/>
                <a:gd name="connsiteY8" fmla="*/ 3757434 h 4024023"/>
                <a:gd name="connsiteX9" fmla="*/ 2273282 w 3956452"/>
                <a:gd name="connsiteY9" fmla="*/ 3912149 h 4024023"/>
                <a:gd name="connsiteX10" fmla="*/ 1595788 w 3956452"/>
                <a:gd name="connsiteY10" fmla="*/ 2445212 h 4024023"/>
                <a:gd name="connsiteX11" fmla="*/ 94642 w 3956452"/>
                <a:gd name="connsiteY11" fmla="*/ 2078700 h 4024023"/>
                <a:gd name="connsiteX12" fmla="*/ 312504 w 3956452"/>
                <a:gd name="connsiteY12" fmla="*/ 1346286 h 4024023"/>
                <a:gd name="connsiteX0" fmla="*/ 207846 w 3851794"/>
                <a:gd name="connsiteY0" fmla="*/ 1346286 h 4024023"/>
                <a:gd name="connsiteX1" fmla="*/ 1491130 w 3851794"/>
                <a:gd name="connsiteY1" fmla="*/ 1643808 h 4024023"/>
                <a:gd name="connsiteX2" fmla="*/ 857584 w 3851794"/>
                <a:gd name="connsiteY2" fmla="*/ 292266 h 4024023"/>
                <a:gd name="connsiteX3" fmla="*/ 1741871 w 3851794"/>
                <a:gd name="connsiteY3" fmla="*/ 253254 h 4024023"/>
                <a:gd name="connsiteX4" fmla="*/ 2377061 w 3851794"/>
                <a:gd name="connsiteY4" fmla="*/ 1643808 h 4024023"/>
                <a:gd name="connsiteX5" fmla="*/ 3762517 w 3851794"/>
                <a:gd name="connsiteY5" fmla="*/ 2278996 h 4024023"/>
                <a:gd name="connsiteX6" fmla="*/ 3567749 w 3851794"/>
                <a:gd name="connsiteY6" fmla="*/ 2863878 h 4024023"/>
                <a:gd name="connsiteX7" fmla="*/ 2377061 w 3851794"/>
                <a:gd name="connsiteY7" fmla="*/ 2445212 h 4024023"/>
                <a:gd name="connsiteX8" fmla="*/ 2784228 w 3851794"/>
                <a:gd name="connsiteY8" fmla="*/ 3757434 h 4024023"/>
                <a:gd name="connsiteX9" fmla="*/ 2168624 w 3851794"/>
                <a:gd name="connsiteY9" fmla="*/ 3912149 h 4024023"/>
                <a:gd name="connsiteX10" fmla="*/ 1491130 w 3851794"/>
                <a:gd name="connsiteY10" fmla="*/ 2445212 h 4024023"/>
                <a:gd name="connsiteX11" fmla="*/ 130936 w 3851794"/>
                <a:gd name="connsiteY11" fmla="*/ 1945750 h 4024023"/>
                <a:gd name="connsiteX12" fmla="*/ 207846 w 3851794"/>
                <a:gd name="connsiteY12" fmla="*/ 1346286 h 4024023"/>
                <a:gd name="connsiteX0" fmla="*/ 207846 w 3851794"/>
                <a:gd name="connsiteY0" fmla="*/ 1158781 h 3836518"/>
                <a:gd name="connsiteX1" fmla="*/ 1491130 w 3851794"/>
                <a:gd name="connsiteY1" fmla="*/ 1456303 h 3836518"/>
                <a:gd name="connsiteX2" fmla="*/ 1043834 w 3851794"/>
                <a:gd name="connsiteY2" fmla="*/ 350952 h 3836518"/>
                <a:gd name="connsiteX3" fmla="*/ 1741871 w 3851794"/>
                <a:gd name="connsiteY3" fmla="*/ 65749 h 3836518"/>
                <a:gd name="connsiteX4" fmla="*/ 2377061 w 3851794"/>
                <a:gd name="connsiteY4" fmla="*/ 1456303 h 3836518"/>
                <a:gd name="connsiteX5" fmla="*/ 3762517 w 3851794"/>
                <a:gd name="connsiteY5" fmla="*/ 2091491 h 3836518"/>
                <a:gd name="connsiteX6" fmla="*/ 3567749 w 3851794"/>
                <a:gd name="connsiteY6" fmla="*/ 2676373 h 3836518"/>
                <a:gd name="connsiteX7" fmla="*/ 2377061 w 3851794"/>
                <a:gd name="connsiteY7" fmla="*/ 2257707 h 3836518"/>
                <a:gd name="connsiteX8" fmla="*/ 2784228 w 3851794"/>
                <a:gd name="connsiteY8" fmla="*/ 3569929 h 3836518"/>
                <a:gd name="connsiteX9" fmla="*/ 2168624 w 3851794"/>
                <a:gd name="connsiteY9" fmla="*/ 3724644 h 3836518"/>
                <a:gd name="connsiteX10" fmla="*/ 1491130 w 3851794"/>
                <a:gd name="connsiteY10" fmla="*/ 2257707 h 3836518"/>
                <a:gd name="connsiteX11" fmla="*/ 130936 w 3851794"/>
                <a:gd name="connsiteY11" fmla="*/ 1758245 h 3836518"/>
                <a:gd name="connsiteX12" fmla="*/ 207846 w 3851794"/>
                <a:gd name="connsiteY12" fmla="*/ 1158781 h 3836518"/>
                <a:gd name="connsiteX0" fmla="*/ 207846 w 3851794"/>
                <a:gd name="connsiteY0" fmla="*/ 1099866 h 3777603"/>
                <a:gd name="connsiteX1" fmla="*/ 1491130 w 3851794"/>
                <a:gd name="connsiteY1" fmla="*/ 1397388 h 3777603"/>
                <a:gd name="connsiteX2" fmla="*/ 1043834 w 3851794"/>
                <a:gd name="connsiteY2" fmla="*/ 292037 h 3777603"/>
                <a:gd name="connsiteX3" fmla="*/ 1715490 w 3851794"/>
                <a:gd name="connsiteY3" fmla="*/ 76337 h 3777603"/>
                <a:gd name="connsiteX4" fmla="*/ 2377061 w 3851794"/>
                <a:gd name="connsiteY4" fmla="*/ 1397388 h 3777603"/>
                <a:gd name="connsiteX5" fmla="*/ 3762517 w 3851794"/>
                <a:gd name="connsiteY5" fmla="*/ 2032576 h 3777603"/>
                <a:gd name="connsiteX6" fmla="*/ 3567749 w 3851794"/>
                <a:gd name="connsiteY6" fmla="*/ 2617458 h 3777603"/>
                <a:gd name="connsiteX7" fmla="*/ 2377061 w 3851794"/>
                <a:gd name="connsiteY7" fmla="*/ 2198792 h 3777603"/>
                <a:gd name="connsiteX8" fmla="*/ 2784228 w 3851794"/>
                <a:gd name="connsiteY8" fmla="*/ 3511014 h 3777603"/>
                <a:gd name="connsiteX9" fmla="*/ 2168624 w 3851794"/>
                <a:gd name="connsiteY9" fmla="*/ 3665729 h 3777603"/>
                <a:gd name="connsiteX10" fmla="*/ 1491130 w 3851794"/>
                <a:gd name="connsiteY10" fmla="*/ 2198792 h 3777603"/>
                <a:gd name="connsiteX11" fmla="*/ 130936 w 3851794"/>
                <a:gd name="connsiteY11" fmla="*/ 1699330 h 3777603"/>
                <a:gd name="connsiteX12" fmla="*/ 207846 w 3851794"/>
                <a:gd name="connsiteY12" fmla="*/ 1099866 h 3777603"/>
                <a:gd name="connsiteX0" fmla="*/ 207846 w 3851794"/>
                <a:gd name="connsiteY0" fmla="*/ 1109323 h 3787060"/>
                <a:gd name="connsiteX1" fmla="*/ 1491130 w 3851794"/>
                <a:gd name="connsiteY1" fmla="*/ 1406845 h 3787060"/>
                <a:gd name="connsiteX2" fmla="*/ 1110872 w 3851794"/>
                <a:gd name="connsiteY2" fmla="*/ 269359 h 3787060"/>
                <a:gd name="connsiteX3" fmla="*/ 1715490 w 3851794"/>
                <a:gd name="connsiteY3" fmla="*/ 85794 h 3787060"/>
                <a:gd name="connsiteX4" fmla="*/ 2377061 w 3851794"/>
                <a:gd name="connsiteY4" fmla="*/ 1406845 h 3787060"/>
                <a:gd name="connsiteX5" fmla="*/ 3762517 w 3851794"/>
                <a:gd name="connsiteY5" fmla="*/ 2042033 h 3787060"/>
                <a:gd name="connsiteX6" fmla="*/ 3567749 w 3851794"/>
                <a:gd name="connsiteY6" fmla="*/ 2626915 h 3787060"/>
                <a:gd name="connsiteX7" fmla="*/ 2377061 w 3851794"/>
                <a:gd name="connsiteY7" fmla="*/ 2208249 h 3787060"/>
                <a:gd name="connsiteX8" fmla="*/ 2784228 w 3851794"/>
                <a:gd name="connsiteY8" fmla="*/ 3520471 h 3787060"/>
                <a:gd name="connsiteX9" fmla="*/ 2168624 w 3851794"/>
                <a:gd name="connsiteY9" fmla="*/ 3675186 h 3787060"/>
                <a:gd name="connsiteX10" fmla="*/ 1491130 w 3851794"/>
                <a:gd name="connsiteY10" fmla="*/ 2208249 h 3787060"/>
                <a:gd name="connsiteX11" fmla="*/ 130936 w 3851794"/>
                <a:gd name="connsiteY11" fmla="*/ 1708787 h 3787060"/>
                <a:gd name="connsiteX12" fmla="*/ 207846 w 3851794"/>
                <a:gd name="connsiteY12" fmla="*/ 1109323 h 3787060"/>
                <a:gd name="connsiteX0" fmla="*/ 207846 w 3851794"/>
                <a:gd name="connsiteY0" fmla="*/ 1077688 h 3755425"/>
                <a:gd name="connsiteX1" fmla="*/ 1491130 w 3851794"/>
                <a:gd name="connsiteY1" fmla="*/ 1375210 h 3755425"/>
                <a:gd name="connsiteX2" fmla="*/ 1110872 w 3851794"/>
                <a:gd name="connsiteY2" fmla="*/ 237724 h 3755425"/>
                <a:gd name="connsiteX3" fmla="*/ 1678122 w 3851794"/>
                <a:gd name="connsiteY3" fmla="*/ 94814 h 3755425"/>
                <a:gd name="connsiteX4" fmla="*/ 2377061 w 3851794"/>
                <a:gd name="connsiteY4" fmla="*/ 1375210 h 3755425"/>
                <a:gd name="connsiteX5" fmla="*/ 3762517 w 3851794"/>
                <a:gd name="connsiteY5" fmla="*/ 2010398 h 3755425"/>
                <a:gd name="connsiteX6" fmla="*/ 3567749 w 3851794"/>
                <a:gd name="connsiteY6" fmla="*/ 2595280 h 3755425"/>
                <a:gd name="connsiteX7" fmla="*/ 2377061 w 3851794"/>
                <a:gd name="connsiteY7" fmla="*/ 2176614 h 3755425"/>
                <a:gd name="connsiteX8" fmla="*/ 2784228 w 3851794"/>
                <a:gd name="connsiteY8" fmla="*/ 3488836 h 3755425"/>
                <a:gd name="connsiteX9" fmla="*/ 2168624 w 3851794"/>
                <a:gd name="connsiteY9" fmla="*/ 3643551 h 3755425"/>
                <a:gd name="connsiteX10" fmla="*/ 1491130 w 3851794"/>
                <a:gd name="connsiteY10" fmla="*/ 2176614 h 3755425"/>
                <a:gd name="connsiteX11" fmla="*/ 130936 w 3851794"/>
                <a:gd name="connsiteY11" fmla="*/ 1677152 h 3755425"/>
                <a:gd name="connsiteX12" fmla="*/ 207846 w 3851794"/>
                <a:gd name="connsiteY12" fmla="*/ 1077688 h 3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1794" h="3755425">
                  <a:moveTo>
                    <a:pt x="207846" y="1077688"/>
                  </a:moveTo>
                  <a:cubicBezTo>
                    <a:pt x="434545" y="1027364"/>
                    <a:pt x="1354041" y="1524409"/>
                    <a:pt x="1491130" y="1375210"/>
                  </a:cubicBezTo>
                  <a:cubicBezTo>
                    <a:pt x="1342031" y="1006760"/>
                    <a:pt x="1079707" y="451123"/>
                    <a:pt x="1110872" y="237724"/>
                  </a:cubicBezTo>
                  <a:cubicBezTo>
                    <a:pt x="1142037" y="24325"/>
                    <a:pt x="1467091" y="-94767"/>
                    <a:pt x="1678122" y="94814"/>
                  </a:cubicBezTo>
                  <a:cubicBezTo>
                    <a:pt x="1889154" y="284395"/>
                    <a:pt x="2165331" y="911692"/>
                    <a:pt x="2377061" y="1375210"/>
                  </a:cubicBezTo>
                  <a:cubicBezTo>
                    <a:pt x="2744104" y="1696904"/>
                    <a:pt x="3564069" y="1807053"/>
                    <a:pt x="3762517" y="2010398"/>
                  </a:cubicBezTo>
                  <a:cubicBezTo>
                    <a:pt x="3960965" y="2213743"/>
                    <a:pt x="3798658" y="2567577"/>
                    <a:pt x="3567749" y="2595280"/>
                  </a:cubicBezTo>
                  <a:cubicBezTo>
                    <a:pt x="3336840" y="2622983"/>
                    <a:pt x="2728442" y="2318086"/>
                    <a:pt x="2377061" y="2176614"/>
                  </a:cubicBezTo>
                  <a:cubicBezTo>
                    <a:pt x="2233744" y="2332590"/>
                    <a:pt x="2818968" y="3244347"/>
                    <a:pt x="2784228" y="3488836"/>
                  </a:cubicBezTo>
                  <a:cubicBezTo>
                    <a:pt x="2749489" y="3733326"/>
                    <a:pt x="2384140" y="3862255"/>
                    <a:pt x="2168624" y="3643551"/>
                  </a:cubicBezTo>
                  <a:cubicBezTo>
                    <a:pt x="1953108" y="3424847"/>
                    <a:pt x="1704505" y="2679145"/>
                    <a:pt x="1491130" y="2176614"/>
                  </a:cubicBezTo>
                  <a:cubicBezTo>
                    <a:pt x="1134251" y="1864263"/>
                    <a:pt x="344817" y="1860306"/>
                    <a:pt x="130936" y="1677152"/>
                  </a:cubicBezTo>
                  <a:cubicBezTo>
                    <a:pt x="-82945" y="1493998"/>
                    <a:pt x="-18853" y="1128012"/>
                    <a:pt x="207846" y="107768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38600" y="35052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2448740" y="49530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48740" y="21336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172200" y="35052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Race-Free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How much can computation </a:t>
            </a:r>
            <a:r>
              <a:rPr lang="en-US" b="1" dirty="0" smtClean="0"/>
              <a:t>overlap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" name="Straight Arrow Connector 3"/>
          <p:cNvCxnSpPr>
            <a:stCxn id="10" idx="6"/>
            <a:endCxn id="11" idx="2"/>
          </p:cNvCxnSpPr>
          <p:nvPr/>
        </p:nvCxnSpPr>
        <p:spPr bwMode="auto">
          <a:xfrm>
            <a:off x="2993626" y="2470757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>
            <a:stCxn id="11" idx="6"/>
            <a:endCxn id="12" idx="2"/>
          </p:cNvCxnSpPr>
          <p:nvPr/>
        </p:nvCxnSpPr>
        <p:spPr bwMode="auto">
          <a:xfrm>
            <a:off x="4479727" y="24707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>
            <a:stCxn id="16" idx="7"/>
            <a:endCxn id="11" idx="3"/>
          </p:cNvCxnSpPr>
          <p:nvPr/>
        </p:nvCxnSpPr>
        <p:spPr bwMode="auto">
          <a:xfrm rot="5400000" flipH="1" flipV="1">
            <a:off x="3353026" y="2942757"/>
            <a:ext cx="1124928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>
            <a:stCxn id="18" idx="1"/>
            <a:endCxn id="12" idx="5"/>
          </p:cNvCxnSpPr>
          <p:nvPr/>
        </p:nvCxnSpPr>
        <p:spPr bwMode="auto">
          <a:xfrm rot="16200000" flipV="1">
            <a:off x="5582177" y="29356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>
            <a:stCxn id="17" idx="7"/>
            <a:endCxn id="12" idx="3"/>
          </p:cNvCxnSpPr>
          <p:nvPr/>
        </p:nvCxnSpPr>
        <p:spPr bwMode="auto">
          <a:xfrm rot="5400000" flipH="1" flipV="1">
            <a:off x="4839126" y="2942758"/>
            <a:ext cx="1124928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>
            <a:stCxn id="17" idx="1"/>
            <a:endCxn id="11" idx="5"/>
          </p:cNvCxnSpPr>
          <p:nvPr/>
        </p:nvCxnSpPr>
        <p:spPr bwMode="auto">
          <a:xfrm rot="16200000" flipV="1">
            <a:off x="4096077" y="29356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0" name="Oval 4"/>
          <p:cNvSpPr/>
          <p:nvPr/>
        </p:nvSpPr>
        <p:spPr bwMode="auto">
          <a:xfrm>
            <a:off x="2601140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87241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73341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2601140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87241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573341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3351253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37354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3454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9" name="Straight Arrow Connector 18"/>
          <p:cNvCxnSpPr>
            <a:stCxn id="13" idx="6"/>
            <a:endCxn id="14" idx="2"/>
          </p:cNvCxnSpPr>
          <p:nvPr/>
        </p:nvCxnSpPr>
        <p:spPr bwMode="auto">
          <a:xfrm>
            <a:off x="2993626" y="5290157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4" idx="6"/>
            <a:endCxn id="15" idx="2"/>
          </p:cNvCxnSpPr>
          <p:nvPr/>
        </p:nvCxnSpPr>
        <p:spPr bwMode="auto">
          <a:xfrm>
            <a:off x="4479727" y="52901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4" idx="1"/>
            <a:endCxn id="16" idx="5"/>
          </p:cNvCxnSpPr>
          <p:nvPr/>
        </p:nvCxnSpPr>
        <p:spPr bwMode="auto">
          <a:xfrm rot="16200000" flipV="1">
            <a:off x="3345784" y="4352457"/>
            <a:ext cx="1139412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5" idx="7"/>
            <a:endCxn id="18" idx="3"/>
          </p:cNvCxnSpPr>
          <p:nvPr/>
        </p:nvCxnSpPr>
        <p:spPr bwMode="auto">
          <a:xfrm rot="5400000" flipH="1" flipV="1">
            <a:off x="5574934" y="43453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5" idx="1"/>
            <a:endCxn id="17" idx="5"/>
          </p:cNvCxnSpPr>
          <p:nvPr/>
        </p:nvCxnSpPr>
        <p:spPr bwMode="auto">
          <a:xfrm rot="16200000" flipV="1">
            <a:off x="4831885" y="4352457"/>
            <a:ext cx="1139412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4" idx="7"/>
            <a:endCxn id="17" idx="3"/>
          </p:cNvCxnSpPr>
          <p:nvPr/>
        </p:nvCxnSpPr>
        <p:spPr bwMode="auto">
          <a:xfrm rot="5400000" flipH="1" flipV="1">
            <a:off x="4088834" y="43453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7" name="Explosion 2 56"/>
          <p:cNvSpPr/>
          <p:nvPr/>
        </p:nvSpPr>
        <p:spPr bwMode="auto">
          <a:xfrm>
            <a:off x="4114800" y="22860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8" name="Explosion 2 57"/>
          <p:cNvSpPr/>
          <p:nvPr/>
        </p:nvSpPr>
        <p:spPr bwMode="auto">
          <a:xfrm>
            <a:off x="5562600" y="22860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9" name="Explosion 2 58"/>
          <p:cNvSpPr/>
          <p:nvPr/>
        </p:nvSpPr>
        <p:spPr bwMode="auto">
          <a:xfrm>
            <a:off x="4114800" y="51054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0" name="Explosion 2 59"/>
          <p:cNvSpPr/>
          <p:nvPr/>
        </p:nvSpPr>
        <p:spPr bwMode="auto">
          <a:xfrm>
            <a:off x="5562600" y="51054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375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3589522" y="6182583"/>
            <a:ext cx="4640078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GraphLab</a:t>
            </a:r>
            <a:r>
              <a:rPr lang="en-US" sz="3200" dirty="0" smtClean="0"/>
              <a:t> Ensures </a:t>
            </a:r>
            <a:r>
              <a:rPr lang="en-US" sz="3200" b="1" dirty="0" smtClean="0"/>
              <a:t>Sequential Consistency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2438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/>
              <a:t>each parallel execution</a:t>
            </a:r>
            <a:r>
              <a:rPr lang="en-US" sz="2400" dirty="0" smtClean="0"/>
              <a:t>, there exists a </a:t>
            </a:r>
            <a:r>
              <a:rPr lang="en-US" sz="2400" b="1" dirty="0" smtClean="0"/>
              <a:t>sequential execution </a:t>
            </a:r>
            <a:r>
              <a:rPr lang="en-US" sz="2400" dirty="0" smtClean="0"/>
              <a:t>of update functions which produces the same result.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11020" y="5078534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1020" y="4180910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017785" y="378936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51983" y="4720541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Oval 4"/>
          <p:cNvSpPr/>
          <p:nvPr/>
        </p:nvSpPr>
        <p:spPr bwMode="auto">
          <a:xfrm>
            <a:off x="5433473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0595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4635400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5933994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4"/>
          <p:cNvSpPr/>
          <p:nvPr/>
        </p:nvSpPr>
        <p:spPr bwMode="auto">
          <a:xfrm>
            <a:off x="5933994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4"/>
          <p:cNvSpPr/>
          <p:nvPr/>
        </p:nvSpPr>
        <p:spPr bwMode="auto">
          <a:xfrm>
            <a:off x="3970595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051983" y="5836806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Single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238" y="4349929"/>
            <a:ext cx="114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6238" y="5925706"/>
            <a:ext cx="159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47385" y="3769668"/>
            <a:ext cx="77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44958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Oval 4"/>
          <p:cNvSpPr/>
          <p:nvPr/>
        </p:nvSpPr>
        <p:spPr bwMode="auto">
          <a:xfrm>
            <a:off x="6096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Oval 4"/>
          <p:cNvSpPr/>
          <p:nvPr/>
        </p:nvSpPr>
        <p:spPr bwMode="auto">
          <a:xfrm>
            <a:off x="3048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21711" y="2701455"/>
            <a:ext cx="10740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0800000">
            <a:off x="4869512" y="2701455"/>
            <a:ext cx="12264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39"/>
          <p:cNvGrpSpPr/>
          <p:nvPr/>
        </p:nvGrpSpPr>
        <p:grpSpPr>
          <a:xfrm>
            <a:off x="3971925" y="3979069"/>
            <a:ext cx="2337110" cy="1298227"/>
            <a:chOff x="4122995" y="4128618"/>
            <a:chExt cx="2337110" cy="1298227"/>
          </a:xfrm>
        </p:grpSpPr>
        <p:sp>
          <p:nvSpPr>
            <p:cNvPr id="34" name="Oval 4"/>
            <p:cNvSpPr/>
            <p:nvPr/>
          </p:nvSpPr>
          <p:spPr bwMode="auto">
            <a:xfrm>
              <a:off x="5585873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122995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6" name="Oval 4"/>
            <p:cNvSpPr/>
            <p:nvPr/>
          </p:nvSpPr>
          <p:spPr bwMode="auto">
            <a:xfrm>
              <a:off x="4787800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7" name="Oval 4"/>
            <p:cNvSpPr/>
            <p:nvPr/>
          </p:nvSpPr>
          <p:spPr bwMode="auto">
            <a:xfrm>
              <a:off x="6086394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8" name="Oval 4"/>
            <p:cNvSpPr/>
            <p:nvPr/>
          </p:nvSpPr>
          <p:spPr bwMode="auto">
            <a:xfrm>
              <a:off x="6086394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9" name="Oval 4"/>
            <p:cNvSpPr/>
            <p:nvPr/>
          </p:nvSpPr>
          <p:spPr bwMode="auto">
            <a:xfrm>
              <a:off x="4122995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581400" y="3657600"/>
            <a:ext cx="5356040" cy="277914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794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3195 0.2916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479 0.157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7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3316 0.1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7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2361 0.291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4948 0.2916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9879 0.1567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057400" y="2057400"/>
            <a:ext cx="5029200" cy="2819400"/>
            <a:chOff x="1905000" y="1143000"/>
            <a:chExt cx="5029200" cy="281940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43200" y="114300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01000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8152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>
            <a:stCxn id="30" idx="6"/>
            <a:endCxn id="24" idx="2"/>
          </p:cNvCxnSpPr>
          <p:nvPr/>
        </p:nvCxnSpPr>
        <p:spPr bwMode="auto">
          <a:xfrm flipV="1">
            <a:off x="1140152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" name="Cube 16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1775" y="5334000"/>
            <a:ext cx="853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Guaranteed sequential consistency for all update functions</a:t>
            </a:r>
          </a:p>
        </p:txBody>
      </p:sp>
      <p:sp>
        <p:nvSpPr>
          <p:cNvPr id="9" name="Oval 8"/>
          <p:cNvSpPr/>
          <p:nvPr/>
        </p:nvSpPr>
        <p:spPr>
          <a:xfrm>
            <a:off x="4295775" y="3157727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827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349827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68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urved Connector 7"/>
          <p:cNvCxnSpPr>
            <a:stCxn id="6" idx="3"/>
            <a:endCxn id="35" idx="0"/>
          </p:cNvCxnSpPr>
          <p:nvPr/>
        </p:nvCxnSpPr>
        <p:spPr bwMode="auto">
          <a:xfrm flipH="1">
            <a:off x="769620" y="2638455"/>
            <a:ext cx="376065" cy="800070"/>
          </a:xfrm>
          <a:prstGeom prst="curvedConnector4">
            <a:avLst>
              <a:gd name="adj1" fmla="val -60787"/>
              <a:gd name="adj2" fmla="val 62502"/>
            </a:avLst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6" idx="3"/>
            <a:endCxn id="34" idx="0"/>
          </p:cNvCxnSpPr>
          <p:nvPr/>
        </p:nvCxnSpPr>
        <p:spPr bwMode="auto">
          <a:xfrm>
            <a:off x="1145685" y="2638455"/>
            <a:ext cx="502467" cy="809595"/>
          </a:xfrm>
          <a:prstGeom prst="curvedConnector2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527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970860" y="2133600"/>
            <a:ext cx="2944540" cy="2743200"/>
          </a:xfrm>
          <a:prstGeom prst="ellips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120977" y="2057400"/>
            <a:ext cx="5029200" cy="2819400"/>
            <a:chOff x="1905000" y="1143000"/>
            <a:chExt cx="5029200" cy="281940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43200" y="114300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72425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9577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1111577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>
          <a:xfrm>
            <a:off x="4267200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31252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321252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45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139422" y="2157640"/>
            <a:ext cx="5029200" cy="2878098"/>
            <a:chOff x="1905000" y="1084302"/>
            <a:chExt cx="5029200" cy="2878098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17800" y="1084302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264227" y="2616904"/>
            <a:ext cx="2895600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2349" y="2501572"/>
            <a:ext cx="2197426" cy="6741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00048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Edge Consistency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More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001000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8152" y="3267263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1140152" y="3638738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0" name="Oval 49"/>
          <p:cNvSpPr/>
          <p:nvPr/>
        </p:nvSpPr>
        <p:spPr>
          <a:xfrm>
            <a:off x="4295775" y="3267263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5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6"/>
          <p:cNvSpPr/>
          <p:nvPr/>
        </p:nvSpPr>
        <p:spPr>
          <a:xfrm>
            <a:off x="234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355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5455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736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82753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1533853" y="355092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553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44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572000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3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48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289251" y="1537732"/>
            <a:ext cx="1971675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19925" y="1537732"/>
            <a:ext cx="1971675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3200400" y="1447800"/>
            <a:ext cx="2895600" cy="2223532"/>
            <a:chOff x="3048000" y="1510268"/>
            <a:chExt cx="2895600" cy="2223532"/>
          </a:xfrm>
        </p:grpSpPr>
        <p:sp>
          <p:nvSpPr>
            <p:cNvPr id="6" name="Oval 5"/>
            <p:cNvSpPr/>
            <p:nvPr/>
          </p:nvSpPr>
          <p:spPr>
            <a:xfrm>
              <a:off x="3048000" y="1600200"/>
              <a:ext cx="2895600" cy="21336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90901" y="1510268"/>
              <a:ext cx="2197426" cy="6741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00048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Edge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001000" y="2314209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8152" y="2323734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 flipV="1">
            <a:off x="1140152" y="2695209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3" name="Oval 42"/>
          <p:cNvSpPr/>
          <p:nvPr/>
        </p:nvSpPr>
        <p:spPr>
          <a:xfrm>
            <a:off x="4295775" y="2323734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59827" y="2314209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6"/>
          <p:cNvSpPr/>
          <p:nvPr/>
        </p:nvSpPr>
        <p:spPr>
          <a:xfrm>
            <a:off x="2349827" y="2314209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23"/>
          <p:cNvGrpSpPr/>
          <p:nvPr/>
        </p:nvGrpSpPr>
        <p:grpSpPr>
          <a:xfrm>
            <a:off x="1530928" y="3962400"/>
            <a:ext cx="6317673" cy="2442210"/>
            <a:chOff x="4648200" y="1676400"/>
            <a:chExt cx="4343401" cy="1679019"/>
          </a:xfrm>
        </p:grpSpPr>
        <p:grpSp>
          <p:nvGrpSpPr>
            <p:cNvPr id="7" name="Group 35"/>
            <p:cNvGrpSpPr/>
            <p:nvPr/>
          </p:nvGrpSpPr>
          <p:grpSpPr>
            <a:xfrm>
              <a:off x="4648200" y="2083358"/>
              <a:ext cx="4343401" cy="1193242"/>
              <a:chOff x="1143000" y="2057400"/>
              <a:chExt cx="6934200" cy="1905000"/>
            </a:xfrm>
          </p:grpSpPr>
          <p:grpSp>
            <p:nvGrpSpPr>
              <p:cNvPr id="8" name="Group 36"/>
              <p:cNvGrpSpPr/>
              <p:nvPr/>
            </p:nvGrpSpPr>
            <p:grpSpPr>
              <a:xfrm>
                <a:off x="1143000" y="2057400"/>
                <a:ext cx="3810000" cy="1905000"/>
                <a:chOff x="1143000" y="2057400"/>
                <a:chExt cx="3810000" cy="1905000"/>
              </a:xfrm>
            </p:grpSpPr>
            <p:grpSp>
              <p:nvGrpSpPr>
                <p:cNvPr id="9" name="Group 93"/>
                <p:cNvGrpSpPr/>
                <p:nvPr/>
              </p:nvGrpSpPr>
              <p:grpSpPr>
                <a:xfrm>
                  <a:off x="1143000" y="2057400"/>
                  <a:ext cx="3810000" cy="1066800"/>
                  <a:chOff x="381000" y="2057400"/>
                  <a:chExt cx="3810000" cy="1066800"/>
                </a:xfrm>
              </p:grpSpPr>
              <p:sp>
                <p:nvSpPr>
                  <p:cNvPr id="66" name="Rounded Rectangle 65"/>
                  <p:cNvSpPr/>
                  <p:nvPr/>
                </p:nvSpPr>
                <p:spPr bwMode="auto">
                  <a:xfrm>
                    <a:off x="381000" y="2057400"/>
                    <a:ext cx="3810000" cy="1066800"/>
                  </a:xfrm>
                  <a:prstGeom prst="roundRect">
                    <a:avLst>
                      <a:gd name="adj" fmla="val 3254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1981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2667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1</a:t>
                  </a:r>
                </a:p>
              </p:txBody>
            </p:sp>
            <p:cxnSp>
              <p:nvCxnSpPr>
                <p:cNvPr id="65" name="Straight Arrow Connector 64"/>
                <p:cNvCxnSpPr>
                  <a:stCxn id="64" idx="0"/>
                  <a:endCxn id="67" idx="4"/>
                </p:cNvCxnSpPr>
                <p:nvPr/>
              </p:nvCxnSpPr>
              <p:spPr bwMode="auto">
                <a:xfrm rot="5400000" flipH="1" flipV="1">
                  <a:off x="2878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37"/>
              <p:cNvGrpSpPr/>
              <p:nvPr/>
            </p:nvGrpSpPr>
            <p:grpSpPr>
              <a:xfrm>
                <a:off x="4191000" y="2057400"/>
                <a:ext cx="3886200" cy="1905000"/>
                <a:chOff x="4191000" y="2057400"/>
                <a:chExt cx="3886200" cy="1905000"/>
              </a:xfrm>
            </p:grpSpPr>
            <p:grpSp>
              <p:nvGrpSpPr>
                <p:cNvPr id="11" name="Group 94"/>
                <p:cNvGrpSpPr/>
                <p:nvPr/>
              </p:nvGrpSpPr>
              <p:grpSpPr>
                <a:xfrm>
                  <a:off x="4191000" y="2057400"/>
                  <a:ext cx="3886200" cy="1066800"/>
                  <a:chOff x="3429000" y="2057400"/>
                  <a:chExt cx="3886200" cy="1066800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 bwMode="auto">
                  <a:xfrm>
                    <a:off x="3429000" y="2057400"/>
                    <a:ext cx="3886200" cy="1066800"/>
                  </a:xfrm>
                  <a:prstGeom prst="roundRect">
                    <a:avLst>
                      <a:gd name="adj" fmla="val 34657"/>
                    </a:avLst>
                  </a:pr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alpha val="72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  <a:alpha val="7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  <a:alpha val="80000"/>
                        </a:schemeClr>
                      </a:gs>
                    </a:gsLst>
                  </a:gradFill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5029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5715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2</a:t>
                  </a:r>
                </a:p>
              </p:txBody>
            </p:sp>
            <p:cxnSp>
              <p:nvCxnSpPr>
                <p:cNvPr id="59" name="Straight Arrow Connector 58"/>
                <p:cNvCxnSpPr>
                  <a:stCxn id="58" idx="0"/>
                  <a:endCxn id="61" idx="4"/>
                </p:cNvCxnSpPr>
                <p:nvPr/>
              </p:nvCxnSpPr>
              <p:spPr bwMode="auto">
                <a:xfrm rot="5400000" flipH="1" flipV="1">
                  <a:off x="5926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>
                <a:stCxn id="39" idx="6"/>
                <a:endCxn id="34" idx="2"/>
              </p:cNvCxnSpPr>
              <p:nvPr/>
            </p:nvCxnSpPr>
            <p:spPr bwMode="auto">
              <a:xfrm>
                <a:off x="1705308" y="2624572"/>
                <a:ext cx="5762292" cy="100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4" name="Oval 33"/>
              <p:cNvSpPr/>
              <p:nvPr/>
            </p:nvSpPr>
            <p:spPr bwMode="auto">
              <a:xfrm>
                <a:off x="7467600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928905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390211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2851516" y="24182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1312822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54" name="Shape 53"/>
              <p:cNvCxnSpPr>
                <a:stCxn id="64" idx="3"/>
              </p:cNvCxnSpPr>
              <p:nvPr/>
            </p:nvCxnSpPr>
            <p:spPr bwMode="auto">
              <a:xfrm flipV="1">
                <a:off x="3505200" y="2766060"/>
                <a:ext cx="255269" cy="908885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hape 54"/>
              <p:cNvCxnSpPr>
                <a:stCxn id="58" idx="1"/>
              </p:cNvCxnSpPr>
              <p:nvPr/>
            </p:nvCxnSpPr>
            <p:spPr bwMode="auto">
              <a:xfrm rot="10800000">
                <a:off x="5360671" y="2766060"/>
                <a:ext cx="354330" cy="908885"/>
              </a:xfrm>
              <a:prstGeom prst="curvedConnector2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6477000" y="1676400"/>
              <a:ext cx="71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Safe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2" name="Group 75"/>
            <p:cNvGrpSpPr/>
            <p:nvPr/>
          </p:nvGrpSpPr>
          <p:grpSpPr>
            <a:xfrm>
              <a:off x="6248400" y="2567848"/>
              <a:ext cx="1143000" cy="632552"/>
              <a:chOff x="6127821" y="2567848"/>
              <a:chExt cx="1384159" cy="528698"/>
            </a:xfrm>
          </p:grpSpPr>
          <p:cxnSp>
            <p:nvCxnSpPr>
              <p:cNvPr id="29" name="Shape 28"/>
              <p:cNvCxnSpPr>
                <a:stCxn id="36" idx="4"/>
                <a:endCxn id="64" idx="3"/>
              </p:cNvCxnSpPr>
              <p:nvPr/>
            </p:nvCxnSpPr>
            <p:spPr bwMode="auto">
              <a:xfrm rot="5400000">
                <a:off x="6202107" y="2493563"/>
                <a:ext cx="528697" cy="677269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hape 29"/>
              <p:cNvCxnSpPr>
                <a:stCxn id="36" idx="4"/>
                <a:endCxn id="58" idx="1"/>
              </p:cNvCxnSpPr>
              <p:nvPr/>
            </p:nvCxnSpPr>
            <p:spPr bwMode="auto">
              <a:xfrm rot="16200000" flipH="1">
                <a:off x="6894186" y="2478751"/>
                <a:ext cx="528697" cy="706891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581775" y="2986087"/>
              <a:ext cx="66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ACC6"/>
                  </a:solidFill>
                  <a:latin typeface="Calibri"/>
                </a:rPr>
                <a:t>Read</a:t>
              </a:r>
              <a:endParaRPr lang="en-US" b="1" dirty="0">
                <a:solidFill>
                  <a:srgbClr val="4BACC6"/>
                </a:solidFill>
                <a:latin typeface="Calibri"/>
              </a:endParaRPr>
            </a:p>
          </p:txBody>
        </p:sp>
      </p:grpSp>
      <p:sp>
        <p:nvSpPr>
          <p:cNvPr id="68" name="Cube 67"/>
          <p:cNvSpPr/>
          <p:nvPr/>
        </p:nvSpPr>
        <p:spPr>
          <a:xfrm>
            <a:off x="3550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ube 68"/>
          <p:cNvSpPr/>
          <p:nvPr/>
        </p:nvSpPr>
        <p:spPr>
          <a:xfrm>
            <a:off x="5455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Cube 69"/>
          <p:cNvSpPr/>
          <p:nvPr/>
        </p:nvSpPr>
        <p:spPr>
          <a:xfrm>
            <a:off x="7360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Cube 70"/>
          <p:cNvSpPr/>
          <p:nvPr/>
        </p:nvSpPr>
        <p:spPr>
          <a:xfrm>
            <a:off x="82753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Cube 71"/>
          <p:cNvSpPr/>
          <p:nvPr/>
        </p:nvSpPr>
        <p:spPr>
          <a:xfrm>
            <a:off x="1533853" y="26098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Cube 72"/>
          <p:cNvSpPr/>
          <p:nvPr/>
        </p:nvSpPr>
        <p:spPr>
          <a:xfrm>
            <a:off x="6553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Cube 73"/>
          <p:cNvSpPr/>
          <p:nvPr/>
        </p:nvSpPr>
        <p:spPr>
          <a:xfrm>
            <a:off x="64465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Cube 74"/>
          <p:cNvSpPr/>
          <p:nvPr/>
        </p:nvSpPr>
        <p:spPr>
          <a:xfrm>
            <a:off x="4572000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26365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696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12203"/>
            <a:ext cx="7772400" cy="1676400"/>
          </a:xfrm>
        </p:spPr>
        <p:txBody>
          <a:bodyPr/>
          <a:lstStyle/>
          <a:p>
            <a:r>
              <a:rPr lang="en-US" b="1" dirty="0" smtClean="0"/>
              <a:t>Map-Reduce / </a:t>
            </a:r>
            <a:r>
              <a:rPr lang="en-US" b="1" dirty="0" err="1" smtClean="0"/>
              <a:t>Hadoop</a:t>
            </a:r>
            <a:endParaRPr lang="en-US" b="1" dirty="0"/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2274736" y="4045803"/>
            <a:ext cx="4594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 learning algorithms on-top of </a:t>
            </a:r>
            <a:br>
              <a:rPr lang="en-US" sz="2400" dirty="0"/>
            </a:br>
            <a:r>
              <a:rPr lang="en-US" sz="2400" dirty="0"/>
              <a:t>high-level parallel </a:t>
            </a:r>
            <a:r>
              <a:rPr lang="en-US" sz="2400" dirty="0" smtClean="0"/>
              <a:t>abstractions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324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...  </a:t>
            </a:r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 popular answer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40139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 bwMode="auto">
          <a:xfrm>
            <a:off x="5715000" y="4590650"/>
            <a:ext cx="2667000" cy="971950"/>
          </a:xfrm>
          <a:prstGeom prst="roundRect">
            <a:avLst>
              <a:gd name="adj" fmla="val 325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357533" y="4682067"/>
            <a:ext cx="804333" cy="8043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667000" y="2228450"/>
            <a:ext cx="3962400" cy="971950"/>
          </a:xfrm>
          <a:prstGeom prst="roundRect">
            <a:avLst>
              <a:gd name="adj" fmla="val 325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219222" y="2318761"/>
            <a:ext cx="804333" cy="8043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Consistency Through R/W Locks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3352800"/>
          </a:xfrm>
        </p:spPr>
        <p:txBody>
          <a:bodyPr/>
          <a:lstStyle/>
          <a:p>
            <a:r>
              <a:rPr lang="en-US" dirty="0" smtClean="0"/>
              <a:t>Read/Write locks:</a:t>
            </a:r>
          </a:p>
          <a:p>
            <a:pPr lvl="1"/>
            <a:r>
              <a:rPr lang="en-US" dirty="0" smtClean="0"/>
              <a:t>Full Consistency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Edge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9" idx="6"/>
            <a:endCxn id="36" idx="2"/>
          </p:cNvCxnSpPr>
          <p:nvPr/>
        </p:nvCxnSpPr>
        <p:spPr bwMode="auto">
          <a:xfrm>
            <a:off x="1705308" y="2729493"/>
            <a:ext cx="583849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 bwMode="auto">
          <a:xfrm>
            <a:off x="1312822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1447800" y="2783407"/>
            <a:ext cx="304800" cy="381000"/>
            <a:chOff x="5715000" y="5181600"/>
            <a:chExt cx="533400" cy="1005840"/>
          </a:xfrm>
        </p:grpSpPr>
        <p:sp>
          <p:nvSpPr>
            <p:cNvPr id="11" name="Oval 10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2870567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3005545" y="2783407"/>
            <a:ext cx="304800" cy="381000"/>
            <a:chOff x="5715000" y="5181600"/>
            <a:chExt cx="533400" cy="1005840"/>
          </a:xfrm>
        </p:grpSpPr>
        <p:sp>
          <p:nvSpPr>
            <p:cNvPr id="23" name="Oval 22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4428312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7" name="Group 26"/>
          <p:cNvGrpSpPr/>
          <p:nvPr/>
        </p:nvGrpSpPr>
        <p:grpSpPr>
          <a:xfrm>
            <a:off x="4563290" y="2783407"/>
            <a:ext cx="304800" cy="381000"/>
            <a:chOff x="5715000" y="5181600"/>
            <a:chExt cx="533400" cy="1005840"/>
          </a:xfrm>
        </p:grpSpPr>
        <p:sp>
          <p:nvSpPr>
            <p:cNvPr id="28" name="Oval 27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5986057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8" name="Group 31"/>
          <p:cNvGrpSpPr/>
          <p:nvPr/>
        </p:nvGrpSpPr>
        <p:grpSpPr>
          <a:xfrm>
            <a:off x="6121035" y="2783407"/>
            <a:ext cx="304800" cy="381000"/>
            <a:chOff x="5715000" y="5181600"/>
            <a:chExt cx="533400" cy="1005840"/>
          </a:xfrm>
        </p:grpSpPr>
        <p:sp>
          <p:nvSpPr>
            <p:cNvPr id="33" name="Oval 32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7543800" y="2533250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10" name="Group 36"/>
          <p:cNvGrpSpPr/>
          <p:nvPr/>
        </p:nvGrpSpPr>
        <p:grpSpPr>
          <a:xfrm>
            <a:off x="7678778" y="2783407"/>
            <a:ext cx="304800" cy="381000"/>
            <a:chOff x="5715000" y="5181600"/>
            <a:chExt cx="533400" cy="1005840"/>
          </a:xfrm>
        </p:grpSpPr>
        <p:sp>
          <p:nvSpPr>
            <p:cNvPr id="38" name="Oval 37"/>
            <p:cNvSpPr/>
            <p:nvPr/>
          </p:nvSpPr>
          <p:spPr bwMode="auto">
            <a:xfrm>
              <a:off x="5774267" y="5181600"/>
              <a:ext cx="414867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715000" y="5730240"/>
              <a:ext cx="5334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3" name="Group 93"/>
          <p:cNvGrpSpPr/>
          <p:nvPr/>
        </p:nvGrpSpPr>
        <p:grpSpPr>
          <a:xfrm>
            <a:off x="1330244" y="4590650"/>
            <a:ext cx="6670756" cy="971950"/>
            <a:chOff x="1330244" y="4590650"/>
            <a:chExt cx="6670756" cy="971950"/>
          </a:xfrm>
        </p:grpSpPr>
        <p:grpSp>
          <p:nvGrpSpPr>
            <p:cNvPr id="14" name="Group 91"/>
            <p:cNvGrpSpPr/>
            <p:nvPr/>
          </p:nvGrpSpPr>
          <p:grpSpPr>
            <a:xfrm>
              <a:off x="2684422" y="4590650"/>
              <a:ext cx="3962400" cy="971950"/>
              <a:chOff x="2684422" y="4590650"/>
              <a:chExt cx="3962400" cy="971950"/>
            </a:xfrm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2684422" y="4590650"/>
                <a:ext cx="3962400" cy="971950"/>
              </a:xfrm>
              <a:prstGeom prst="roundRect">
                <a:avLst>
                  <a:gd name="adj" fmla="val 32540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  <a:alpha val="68000"/>
                    </a:schemeClr>
                  </a:gs>
                  <a:gs pos="35000">
                    <a:schemeClr val="accent6">
                      <a:tint val="37000"/>
                      <a:satMod val="300000"/>
                      <a:alpha val="68000"/>
                    </a:schemeClr>
                  </a:gs>
                  <a:gs pos="100000">
                    <a:schemeClr val="accent6">
                      <a:tint val="15000"/>
                      <a:satMod val="350000"/>
                      <a:alpha val="68000"/>
                    </a:schemeClr>
                  </a:gs>
                </a:gsLst>
                <a:lin ang="162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236644" y="4680961"/>
                <a:ext cx="804333" cy="8043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grpSp>
          <p:nvGrpSpPr>
            <p:cNvPr id="15" name="Group 90"/>
            <p:cNvGrpSpPr/>
            <p:nvPr/>
          </p:nvGrpSpPr>
          <p:grpSpPr>
            <a:xfrm>
              <a:off x="1330244" y="4895450"/>
              <a:ext cx="6670756" cy="631157"/>
              <a:chOff x="1330244" y="4895450"/>
              <a:chExt cx="6670756" cy="631157"/>
            </a:xfrm>
          </p:grpSpPr>
          <p:cxnSp>
            <p:nvCxnSpPr>
              <p:cNvPr id="46" name="Straight Connector 45"/>
              <p:cNvCxnSpPr>
                <a:stCxn id="47" idx="6"/>
                <a:endCxn id="63" idx="2"/>
              </p:cNvCxnSpPr>
              <p:nvPr/>
            </p:nvCxnSpPr>
            <p:spPr bwMode="auto">
              <a:xfrm>
                <a:off x="1722730" y="5091693"/>
                <a:ext cx="583849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7" name="Oval 46"/>
              <p:cNvSpPr/>
              <p:nvPr/>
            </p:nvSpPr>
            <p:spPr bwMode="auto">
              <a:xfrm>
                <a:off x="1330244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16" name="Group 47"/>
              <p:cNvGrpSpPr/>
              <p:nvPr/>
            </p:nvGrpSpPr>
            <p:grpSpPr>
              <a:xfrm>
                <a:off x="1465222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1" name="Oval 50"/>
              <p:cNvSpPr/>
              <p:nvPr/>
            </p:nvSpPr>
            <p:spPr bwMode="auto">
              <a:xfrm>
                <a:off x="2887989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17" name="Group 51"/>
              <p:cNvGrpSpPr/>
              <p:nvPr/>
            </p:nvGrpSpPr>
            <p:grpSpPr>
              <a:xfrm>
                <a:off x="3022967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5" name="Oval 54"/>
              <p:cNvSpPr/>
              <p:nvPr/>
            </p:nvSpPr>
            <p:spPr bwMode="auto">
              <a:xfrm>
                <a:off x="4445734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18" name="Group 55"/>
              <p:cNvGrpSpPr/>
              <p:nvPr/>
            </p:nvGrpSpPr>
            <p:grpSpPr>
              <a:xfrm>
                <a:off x="4580712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57" name="Oval 56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 bwMode="auto">
              <a:xfrm>
                <a:off x="6003479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19" name="Group 59"/>
              <p:cNvGrpSpPr/>
              <p:nvPr/>
            </p:nvGrpSpPr>
            <p:grpSpPr>
              <a:xfrm>
                <a:off x="6138457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61" name="Oval 60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sp>
            <p:nvSpPr>
              <p:cNvPr id="63" name="Oval 62"/>
              <p:cNvSpPr/>
              <p:nvPr/>
            </p:nvSpPr>
            <p:spPr bwMode="auto">
              <a:xfrm>
                <a:off x="7561222" y="489545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grpSp>
            <p:nvGrpSpPr>
              <p:cNvPr id="20" name="Group 63"/>
              <p:cNvGrpSpPr/>
              <p:nvPr/>
            </p:nvGrpSpPr>
            <p:grpSpPr>
              <a:xfrm>
                <a:off x="7696200" y="5145607"/>
                <a:ext cx="304800" cy="381000"/>
                <a:chOff x="5715000" y="5181600"/>
                <a:chExt cx="533400" cy="1005840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5774267" y="5181600"/>
                  <a:ext cx="414867" cy="91440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5715000" y="5730240"/>
                  <a:ext cx="533400" cy="457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22" name="Group 88"/>
          <p:cNvGrpSpPr/>
          <p:nvPr/>
        </p:nvGrpSpPr>
        <p:grpSpPr>
          <a:xfrm>
            <a:off x="2743200" y="3124200"/>
            <a:ext cx="3913499" cy="674132"/>
            <a:chOff x="2743200" y="3124200"/>
            <a:chExt cx="3913499" cy="674132"/>
          </a:xfrm>
        </p:grpSpPr>
        <p:sp>
          <p:nvSpPr>
            <p:cNvPr id="67" name="TextBox 66"/>
            <p:cNvSpPr txBox="1"/>
            <p:nvPr/>
          </p:nvSpPr>
          <p:spPr>
            <a:xfrm>
              <a:off x="2743200" y="3135868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97048" y="3135868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67400" y="3124200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cxnSp>
          <p:nvCxnSpPr>
            <p:cNvPr id="71" name="Straight Arrow Connector 70"/>
            <p:cNvCxnSpPr>
              <a:stCxn id="67" idx="3"/>
              <a:endCxn id="68" idx="1"/>
            </p:cNvCxnSpPr>
            <p:nvPr/>
          </p:nvCxnSpPr>
          <p:spPr bwMode="auto">
            <a:xfrm>
              <a:off x="3532499" y="3335923"/>
              <a:ext cx="76454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3"/>
              <a:endCxn id="69" idx="1"/>
            </p:cNvCxnSpPr>
            <p:nvPr/>
          </p:nvCxnSpPr>
          <p:spPr bwMode="auto">
            <a:xfrm flipV="1">
              <a:off x="5086347" y="3324255"/>
              <a:ext cx="781053" cy="116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488368" y="3429000"/>
              <a:ext cx="2455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Canonical Lock Ordering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oup 89"/>
          <p:cNvGrpSpPr/>
          <p:nvPr/>
        </p:nvGrpSpPr>
        <p:grpSpPr>
          <a:xfrm>
            <a:off x="2792101" y="5498068"/>
            <a:ext cx="3846623" cy="411778"/>
            <a:chOff x="2792101" y="5498068"/>
            <a:chExt cx="3846623" cy="411778"/>
          </a:xfrm>
        </p:grpSpPr>
        <p:sp>
          <p:nvSpPr>
            <p:cNvPr id="77" name="TextBox 76"/>
            <p:cNvSpPr txBox="1"/>
            <p:nvPr/>
          </p:nvSpPr>
          <p:spPr>
            <a:xfrm>
              <a:off x="2792101" y="5509736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45949" y="5509736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916301" y="5498068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cxnSp>
          <p:nvCxnSpPr>
            <p:cNvPr id="80" name="Straight Arrow Connector 79"/>
            <p:cNvCxnSpPr>
              <a:stCxn id="77" idx="3"/>
              <a:endCxn id="78" idx="1"/>
            </p:cNvCxnSpPr>
            <p:nvPr/>
          </p:nvCxnSpPr>
          <p:spPr bwMode="auto">
            <a:xfrm>
              <a:off x="3514524" y="5709791"/>
              <a:ext cx="8314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8" idx="3"/>
              <a:endCxn id="79" idx="1"/>
            </p:cNvCxnSpPr>
            <p:nvPr/>
          </p:nvCxnSpPr>
          <p:spPr bwMode="auto">
            <a:xfrm flipV="1">
              <a:off x="5135248" y="5698123"/>
              <a:ext cx="781053" cy="116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7" name="Group 94"/>
          <p:cNvGrpSpPr/>
          <p:nvPr/>
        </p:nvGrpSpPr>
        <p:grpSpPr>
          <a:xfrm>
            <a:off x="5943600" y="5791200"/>
            <a:ext cx="2343147" cy="400110"/>
            <a:chOff x="5943600" y="5791200"/>
            <a:chExt cx="2343147" cy="400110"/>
          </a:xfrm>
        </p:grpSpPr>
        <p:sp>
          <p:nvSpPr>
            <p:cNvPr id="85" name="TextBox 84"/>
            <p:cNvSpPr txBox="1"/>
            <p:nvPr/>
          </p:nvSpPr>
          <p:spPr>
            <a:xfrm>
              <a:off x="5943600" y="5791200"/>
              <a:ext cx="7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Read</a:t>
              </a:r>
              <a:endParaRPr lang="en-US" sz="20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497448" y="5791200"/>
              <a:ext cx="78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</a:t>
              </a:r>
              <a:endParaRPr lang="en-US" sz="2000" b="1" dirty="0"/>
            </a:p>
          </p:txBody>
        </p:sp>
        <p:cxnSp>
          <p:nvCxnSpPr>
            <p:cNvPr id="87" name="Straight Arrow Connector 86"/>
            <p:cNvCxnSpPr>
              <a:stCxn id="85" idx="3"/>
              <a:endCxn id="86" idx="1"/>
            </p:cNvCxnSpPr>
            <p:nvPr/>
          </p:nvCxnSpPr>
          <p:spPr bwMode="auto">
            <a:xfrm>
              <a:off x="6666023" y="5991255"/>
              <a:ext cx="8314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504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  <p:bldP spid="41" grpId="0" animBg="1"/>
      <p:bldP spid="4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315200" cy="1676400"/>
          </a:xfrm>
        </p:spPr>
        <p:txBody>
          <a:bodyPr/>
          <a:lstStyle/>
          <a:p>
            <a:r>
              <a:rPr lang="en-US" dirty="0" smtClean="0"/>
              <a:t>GraphLab for</a:t>
            </a:r>
            <a:r>
              <a:rPr lang="en-US" dirty="0" smtClean="0"/>
              <a:t> Natural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the</a:t>
            </a:r>
            <a:r>
              <a:rPr lang="en-US" i="1" dirty="0" smtClean="0"/>
              <a:t> Achilles </a:t>
            </a:r>
            <a:r>
              <a:rPr lang="en-US" i="1" dirty="0" smtClean="0"/>
              <a:t>heel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High Degree 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3124200"/>
          </a:xfrm>
        </p:spPr>
        <p:txBody>
          <a:bodyPr/>
          <a:lstStyle/>
          <a:p>
            <a:r>
              <a:rPr lang="en-US" dirty="0" smtClean="0"/>
              <a:t>Graphs with high degree vertices are common:</a:t>
            </a:r>
          </a:p>
          <a:p>
            <a:pPr lvl="1"/>
            <a:r>
              <a:rPr lang="en-US" b="1" dirty="0" smtClean="0"/>
              <a:t>Power-Law</a:t>
            </a:r>
            <a:r>
              <a:rPr lang="en-US" dirty="0" smtClean="0"/>
              <a:t> Graphs (Social Networks):</a:t>
            </a:r>
          </a:p>
          <a:p>
            <a:pPr lvl="2"/>
            <a:r>
              <a:rPr lang="en-US" dirty="0" smtClean="0"/>
              <a:t>Affects algorithms like label-propagation </a:t>
            </a:r>
          </a:p>
          <a:p>
            <a:pPr lvl="1"/>
            <a:r>
              <a:rPr lang="en-US" dirty="0" smtClean="0"/>
              <a:t>Probabilistic Graphical Models:</a:t>
            </a:r>
          </a:p>
          <a:p>
            <a:pPr lvl="2"/>
            <a:r>
              <a:rPr lang="en-US" b="1" dirty="0" smtClean="0"/>
              <a:t>Hyper-parameters </a:t>
            </a:r>
            <a:r>
              <a:rPr lang="en-US" dirty="0" smtClean="0"/>
              <a:t>which couple large sets of data</a:t>
            </a:r>
          </a:p>
          <a:p>
            <a:pPr lvl="2"/>
            <a:r>
              <a:rPr lang="en-US" dirty="0" smtClean="0"/>
              <a:t>Connectivity structure induced by natural phenomena</a:t>
            </a:r>
          </a:p>
          <a:p>
            <a:r>
              <a:rPr lang="en-US" dirty="0" smtClean="0"/>
              <a:t>High degree vertices kill parallelism: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914400" y="4288167"/>
            <a:ext cx="1890061" cy="2301764"/>
            <a:chOff x="914400" y="4288167"/>
            <a:chExt cx="1890061" cy="2301764"/>
          </a:xfrm>
        </p:grpSpPr>
        <p:sp>
          <p:nvSpPr>
            <p:cNvPr id="4" name="Oval 114"/>
            <p:cNvSpPr/>
            <p:nvPr/>
          </p:nvSpPr>
          <p:spPr>
            <a:xfrm>
              <a:off x="914400" y="4288167"/>
              <a:ext cx="1890061" cy="1611416"/>
            </a:xfrm>
            <a:custGeom>
              <a:avLst/>
              <a:gdLst>
                <a:gd name="connsiteX0" fmla="*/ 0 w 1957294"/>
                <a:gd name="connsiteY0" fmla="*/ 824283 h 1648565"/>
                <a:gd name="connsiteX1" fmla="*/ 978647 w 1957294"/>
                <a:gd name="connsiteY1" fmla="*/ 0 h 1648565"/>
                <a:gd name="connsiteX2" fmla="*/ 1957294 w 1957294"/>
                <a:gd name="connsiteY2" fmla="*/ 824283 h 1648565"/>
                <a:gd name="connsiteX3" fmla="*/ 978647 w 1957294"/>
                <a:gd name="connsiteY3" fmla="*/ 1648566 h 1648565"/>
                <a:gd name="connsiteX4" fmla="*/ 0 w 1957294"/>
                <a:gd name="connsiteY4" fmla="*/ 824283 h 1648565"/>
                <a:gd name="connsiteX0" fmla="*/ 0 w 1983425"/>
                <a:gd name="connsiteY0" fmla="*/ 856857 h 1681140"/>
                <a:gd name="connsiteX1" fmla="*/ 978647 w 1983425"/>
                <a:gd name="connsiteY1" fmla="*/ 32574 h 1681140"/>
                <a:gd name="connsiteX2" fmla="*/ 1643529 w 1983425"/>
                <a:gd name="connsiteY2" fmla="*/ 232493 h 1681140"/>
                <a:gd name="connsiteX3" fmla="*/ 1957294 w 1983425"/>
                <a:gd name="connsiteY3" fmla="*/ 856857 h 1681140"/>
                <a:gd name="connsiteX4" fmla="*/ 978647 w 1983425"/>
                <a:gd name="connsiteY4" fmla="*/ 1681140 h 1681140"/>
                <a:gd name="connsiteX5" fmla="*/ 0 w 1983425"/>
                <a:gd name="connsiteY5" fmla="*/ 856857 h 1681140"/>
                <a:gd name="connsiteX0" fmla="*/ 22049 w 2005474"/>
                <a:gd name="connsiteY0" fmla="*/ 824998 h 1649281"/>
                <a:gd name="connsiteX1" fmla="*/ 373166 w 2005474"/>
                <a:gd name="connsiteY1" fmla="*/ 252927 h 1649281"/>
                <a:gd name="connsiteX2" fmla="*/ 1000696 w 2005474"/>
                <a:gd name="connsiteY2" fmla="*/ 715 h 1649281"/>
                <a:gd name="connsiteX3" fmla="*/ 1665578 w 2005474"/>
                <a:gd name="connsiteY3" fmla="*/ 200634 h 1649281"/>
                <a:gd name="connsiteX4" fmla="*/ 1979343 w 2005474"/>
                <a:gd name="connsiteY4" fmla="*/ 824998 h 1649281"/>
                <a:gd name="connsiteX5" fmla="*/ 1000696 w 2005474"/>
                <a:gd name="connsiteY5" fmla="*/ 1649281 h 1649281"/>
                <a:gd name="connsiteX6" fmla="*/ 22049 w 2005474"/>
                <a:gd name="connsiteY6" fmla="*/ 824998 h 1649281"/>
                <a:gd name="connsiteX0" fmla="*/ 61 w 1983486"/>
                <a:gd name="connsiteY0" fmla="*/ 824998 h 1674201"/>
                <a:gd name="connsiteX1" fmla="*/ 351178 w 1983486"/>
                <a:gd name="connsiteY1" fmla="*/ 252927 h 1674201"/>
                <a:gd name="connsiteX2" fmla="*/ 978708 w 1983486"/>
                <a:gd name="connsiteY2" fmla="*/ 715 h 1674201"/>
                <a:gd name="connsiteX3" fmla="*/ 1643590 w 1983486"/>
                <a:gd name="connsiteY3" fmla="*/ 200634 h 1674201"/>
                <a:gd name="connsiteX4" fmla="*/ 1957355 w 1983486"/>
                <a:gd name="connsiteY4" fmla="*/ 824998 h 1674201"/>
                <a:gd name="connsiteX5" fmla="*/ 978708 w 1983486"/>
                <a:gd name="connsiteY5" fmla="*/ 1649281 h 1674201"/>
                <a:gd name="connsiteX6" fmla="*/ 328767 w 1983486"/>
                <a:gd name="connsiteY6" fmla="*/ 1403397 h 1674201"/>
                <a:gd name="connsiteX7" fmla="*/ 61 w 1983486"/>
                <a:gd name="connsiteY7" fmla="*/ 824998 h 1674201"/>
                <a:gd name="connsiteX0" fmla="*/ 61 w 1959522"/>
                <a:gd name="connsiteY0" fmla="*/ 824998 h 1649328"/>
                <a:gd name="connsiteX1" fmla="*/ 351178 w 1959522"/>
                <a:gd name="connsiteY1" fmla="*/ 252927 h 1649328"/>
                <a:gd name="connsiteX2" fmla="*/ 978708 w 1959522"/>
                <a:gd name="connsiteY2" fmla="*/ 715 h 1649328"/>
                <a:gd name="connsiteX3" fmla="*/ 1643590 w 1959522"/>
                <a:gd name="connsiteY3" fmla="*/ 200634 h 1649328"/>
                <a:gd name="connsiteX4" fmla="*/ 1957355 w 1959522"/>
                <a:gd name="connsiteY4" fmla="*/ 824998 h 1649328"/>
                <a:gd name="connsiteX5" fmla="*/ 1606237 w 1959522"/>
                <a:gd name="connsiteY5" fmla="*/ 1418339 h 1649328"/>
                <a:gd name="connsiteX6" fmla="*/ 978708 w 1959522"/>
                <a:gd name="connsiteY6" fmla="*/ 1649281 h 1649328"/>
                <a:gd name="connsiteX7" fmla="*/ 328767 w 1959522"/>
                <a:gd name="connsiteY7" fmla="*/ 1403397 h 1649328"/>
                <a:gd name="connsiteX8" fmla="*/ 61 w 1959522"/>
                <a:gd name="connsiteY8" fmla="*/ 824998 h 1649328"/>
                <a:gd name="connsiteX0" fmla="*/ 61 w 1958869"/>
                <a:gd name="connsiteY0" fmla="*/ 824998 h 1649311"/>
                <a:gd name="connsiteX1" fmla="*/ 351178 w 1958869"/>
                <a:gd name="connsiteY1" fmla="*/ 252927 h 1649311"/>
                <a:gd name="connsiteX2" fmla="*/ 978708 w 1958869"/>
                <a:gd name="connsiteY2" fmla="*/ 715 h 1649311"/>
                <a:gd name="connsiteX3" fmla="*/ 1643590 w 1958869"/>
                <a:gd name="connsiteY3" fmla="*/ 200634 h 1649311"/>
                <a:gd name="connsiteX4" fmla="*/ 1957355 w 1958869"/>
                <a:gd name="connsiteY4" fmla="*/ 824998 h 1649311"/>
                <a:gd name="connsiteX5" fmla="*/ 1471767 w 1958869"/>
                <a:gd name="connsiteY5" fmla="*/ 992515 h 1649311"/>
                <a:gd name="connsiteX6" fmla="*/ 1606237 w 1958869"/>
                <a:gd name="connsiteY6" fmla="*/ 1418339 h 1649311"/>
                <a:gd name="connsiteX7" fmla="*/ 978708 w 1958869"/>
                <a:gd name="connsiteY7" fmla="*/ 1649281 h 1649311"/>
                <a:gd name="connsiteX8" fmla="*/ 328767 w 1958869"/>
                <a:gd name="connsiteY8" fmla="*/ 1403397 h 1649311"/>
                <a:gd name="connsiteX9" fmla="*/ 61 w 1958869"/>
                <a:gd name="connsiteY9" fmla="*/ 824998 h 1649311"/>
                <a:gd name="connsiteX0" fmla="*/ 61 w 1958869"/>
                <a:gd name="connsiteY0" fmla="*/ 824998 h 1653105"/>
                <a:gd name="connsiteX1" fmla="*/ 351178 w 1958869"/>
                <a:gd name="connsiteY1" fmla="*/ 252927 h 1653105"/>
                <a:gd name="connsiteX2" fmla="*/ 978708 w 1958869"/>
                <a:gd name="connsiteY2" fmla="*/ 715 h 1653105"/>
                <a:gd name="connsiteX3" fmla="*/ 1643590 w 1958869"/>
                <a:gd name="connsiteY3" fmla="*/ 200634 h 1653105"/>
                <a:gd name="connsiteX4" fmla="*/ 1957355 w 1958869"/>
                <a:gd name="connsiteY4" fmla="*/ 824998 h 1653105"/>
                <a:gd name="connsiteX5" fmla="*/ 1471767 w 1958869"/>
                <a:gd name="connsiteY5" fmla="*/ 992515 h 1653105"/>
                <a:gd name="connsiteX6" fmla="*/ 1606237 w 1958869"/>
                <a:gd name="connsiteY6" fmla="*/ 1418339 h 1653105"/>
                <a:gd name="connsiteX7" fmla="*/ 1172944 w 1958869"/>
                <a:gd name="connsiteY7" fmla="*/ 1231575 h 1653105"/>
                <a:gd name="connsiteX8" fmla="*/ 978708 w 1958869"/>
                <a:gd name="connsiteY8" fmla="*/ 1649281 h 1653105"/>
                <a:gd name="connsiteX9" fmla="*/ 328767 w 1958869"/>
                <a:gd name="connsiteY9" fmla="*/ 1403397 h 1653105"/>
                <a:gd name="connsiteX10" fmla="*/ 61 w 1958869"/>
                <a:gd name="connsiteY10" fmla="*/ 824998 h 1653105"/>
                <a:gd name="connsiteX0" fmla="*/ 61 w 1958869"/>
                <a:gd name="connsiteY0" fmla="*/ 824998 h 1649425"/>
                <a:gd name="connsiteX1" fmla="*/ 351178 w 1958869"/>
                <a:gd name="connsiteY1" fmla="*/ 252927 h 1649425"/>
                <a:gd name="connsiteX2" fmla="*/ 978708 w 1958869"/>
                <a:gd name="connsiteY2" fmla="*/ 715 h 1649425"/>
                <a:gd name="connsiteX3" fmla="*/ 1643590 w 1958869"/>
                <a:gd name="connsiteY3" fmla="*/ 200634 h 1649425"/>
                <a:gd name="connsiteX4" fmla="*/ 1957355 w 1958869"/>
                <a:gd name="connsiteY4" fmla="*/ 824998 h 1649425"/>
                <a:gd name="connsiteX5" fmla="*/ 1471767 w 1958869"/>
                <a:gd name="connsiteY5" fmla="*/ 992515 h 1649425"/>
                <a:gd name="connsiteX6" fmla="*/ 1606237 w 1958869"/>
                <a:gd name="connsiteY6" fmla="*/ 1418339 h 1649425"/>
                <a:gd name="connsiteX7" fmla="*/ 1172944 w 1958869"/>
                <a:gd name="connsiteY7" fmla="*/ 1231575 h 1649425"/>
                <a:gd name="connsiteX8" fmla="*/ 978708 w 1958869"/>
                <a:gd name="connsiteY8" fmla="*/ 1649281 h 1649425"/>
                <a:gd name="connsiteX9" fmla="*/ 814356 w 1958869"/>
                <a:gd name="connsiteY9" fmla="*/ 1179281 h 1649425"/>
                <a:gd name="connsiteX10" fmla="*/ 328767 w 1958869"/>
                <a:gd name="connsiteY10" fmla="*/ 1403397 h 1649425"/>
                <a:gd name="connsiteX11" fmla="*/ 61 w 1958869"/>
                <a:gd name="connsiteY11" fmla="*/ 824998 h 1649425"/>
                <a:gd name="connsiteX0" fmla="*/ 1821 w 1960629"/>
                <a:gd name="connsiteY0" fmla="*/ 824998 h 1649425"/>
                <a:gd name="connsiteX1" fmla="*/ 352938 w 1960629"/>
                <a:gd name="connsiteY1" fmla="*/ 252927 h 1649425"/>
                <a:gd name="connsiteX2" fmla="*/ 980468 w 1960629"/>
                <a:gd name="connsiteY2" fmla="*/ 715 h 1649425"/>
                <a:gd name="connsiteX3" fmla="*/ 1645350 w 1960629"/>
                <a:gd name="connsiteY3" fmla="*/ 200634 h 1649425"/>
                <a:gd name="connsiteX4" fmla="*/ 1959115 w 1960629"/>
                <a:gd name="connsiteY4" fmla="*/ 824998 h 1649425"/>
                <a:gd name="connsiteX5" fmla="*/ 1473527 w 1960629"/>
                <a:gd name="connsiteY5" fmla="*/ 992515 h 1649425"/>
                <a:gd name="connsiteX6" fmla="*/ 1607997 w 1960629"/>
                <a:gd name="connsiteY6" fmla="*/ 1418339 h 1649425"/>
                <a:gd name="connsiteX7" fmla="*/ 1174704 w 1960629"/>
                <a:gd name="connsiteY7" fmla="*/ 1231575 h 1649425"/>
                <a:gd name="connsiteX8" fmla="*/ 980468 w 1960629"/>
                <a:gd name="connsiteY8" fmla="*/ 1649281 h 1649425"/>
                <a:gd name="connsiteX9" fmla="*/ 816116 w 1960629"/>
                <a:gd name="connsiteY9" fmla="*/ 1179281 h 1649425"/>
                <a:gd name="connsiteX10" fmla="*/ 330527 w 1960629"/>
                <a:gd name="connsiteY10" fmla="*/ 1403397 h 1649425"/>
                <a:gd name="connsiteX11" fmla="*/ 494881 w 1960629"/>
                <a:gd name="connsiteY11" fmla="*/ 992516 h 1649425"/>
                <a:gd name="connsiteX12" fmla="*/ 1821 w 1960629"/>
                <a:gd name="connsiteY12" fmla="*/ 824998 h 1649425"/>
                <a:gd name="connsiteX0" fmla="*/ 3 w 1958811"/>
                <a:gd name="connsiteY0" fmla="*/ 824998 h 1649425"/>
                <a:gd name="connsiteX1" fmla="*/ 485592 w 1958811"/>
                <a:gd name="connsiteY1" fmla="*/ 663810 h 1649425"/>
                <a:gd name="connsiteX2" fmla="*/ 351120 w 1958811"/>
                <a:gd name="connsiteY2" fmla="*/ 252927 h 1649425"/>
                <a:gd name="connsiteX3" fmla="*/ 978650 w 1958811"/>
                <a:gd name="connsiteY3" fmla="*/ 715 h 1649425"/>
                <a:gd name="connsiteX4" fmla="*/ 1643532 w 1958811"/>
                <a:gd name="connsiteY4" fmla="*/ 200634 h 1649425"/>
                <a:gd name="connsiteX5" fmla="*/ 1957297 w 1958811"/>
                <a:gd name="connsiteY5" fmla="*/ 824998 h 1649425"/>
                <a:gd name="connsiteX6" fmla="*/ 1471709 w 1958811"/>
                <a:gd name="connsiteY6" fmla="*/ 992515 h 1649425"/>
                <a:gd name="connsiteX7" fmla="*/ 1606179 w 1958811"/>
                <a:gd name="connsiteY7" fmla="*/ 1418339 h 1649425"/>
                <a:gd name="connsiteX8" fmla="*/ 1172886 w 1958811"/>
                <a:gd name="connsiteY8" fmla="*/ 1231575 h 1649425"/>
                <a:gd name="connsiteX9" fmla="*/ 978650 w 1958811"/>
                <a:gd name="connsiteY9" fmla="*/ 1649281 h 1649425"/>
                <a:gd name="connsiteX10" fmla="*/ 814298 w 1958811"/>
                <a:gd name="connsiteY10" fmla="*/ 1179281 h 1649425"/>
                <a:gd name="connsiteX11" fmla="*/ 328709 w 1958811"/>
                <a:gd name="connsiteY11" fmla="*/ 1403397 h 1649425"/>
                <a:gd name="connsiteX12" fmla="*/ 493063 w 1958811"/>
                <a:gd name="connsiteY12" fmla="*/ 992516 h 1649425"/>
                <a:gd name="connsiteX13" fmla="*/ 3 w 1958811"/>
                <a:gd name="connsiteY13" fmla="*/ 824998 h 1649425"/>
                <a:gd name="connsiteX0" fmla="*/ 3 w 1958811"/>
                <a:gd name="connsiteY0" fmla="*/ 835454 h 1659881"/>
                <a:gd name="connsiteX1" fmla="*/ 485592 w 1958811"/>
                <a:gd name="connsiteY1" fmla="*/ 674266 h 1659881"/>
                <a:gd name="connsiteX2" fmla="*/ 351120 w 1958811"/>
                <a:gd name="connsiteY2" fmla="*/ 263383 h 1659881"/>
                <a:gd name="connsiteX3" fmla="*/ 814298 w 1958811"/>
                <a:gd name="connsiteY3" fmla="*/ 494972 h 1659881"/>
                <a:gd name="connsiteX4" fmla="*/ 978650 w 1958811"/>
                <a:gd name="connsiteY4" fmla="*/ 11171 h 1659881"/>
                <a:gd name="connsiteX5" fmla="*/ 1643532 w 1958811"/>
                <a:gd name="connsiteY5" fmla="*/ 211090 h 1659881"/>
                <a:gd name="connsiteX6" fmla="*/ 1957297 w 1958811"/>
                <a:gd name="connsiteY6" fmla="*/ 835454 h 1659881"/>
                <a:gd name="connsiteX7" fmla="*/ 1471709 w 1958811"/>
                <a:gd name="connsiteY7" fmla="*/ 1002971 h 1659881"/>
                <a:gd name="connsiteX8" fmla="*/ 1606179 w 1958811"/>
                <a:gd name="connsiteY8" fmla="*/ 1428795 h 1659881"/>
                <a:gd name="connsiteX9" fmla="*/ 1172886 w 1958811"/>
                <a:gd name="connsiteY9" fmla="*/ 1242031 h 1659881"/>
                <a:gd name="connsiteX10" fmla="*/ 978650 w 1958811"/>
                <a:gd name="connsiteY10" fmla="*/ 1659737 h 1659881"/>
                <a:gd name="connsiteX11" fmla="*/ 814298 w 1958811"/>
                <a:gd name="connsiteY11" fmla="*/ 1189737 h 1659881"/>
                <a:gd name="connsiteX12" fmla="*/ 328709 w 1958811"/>
                <a:gd name="connsiteY12" fmla="*/ 1413853 h 1659881"/>
                <a:gd name="connsiteX13" fmla="*/ 493063 w 1958811"/>
                <a:gd name="connsiteY13" fmla="*/ 1002972 h 1659881"/>
                <a:gd name="connsiteX14" fmla="*/ 3 w 1958811"/>
                <a:gd name="connsiteY14" fmla="*/ 835454 h 1659881"/>
                <a:gd name="connsiteX0" fmla="*/ 3 w 1958811"/>
                <a:gd name="connsiteY0" fmla="*/ 824327 h 1648754"/>
                <a:gd name="connsiteX1" fmla="*/ 485592 w 1958811"/>
                <a:gd name="connsiteY1" fmla="*/ 663139 h 1648754"/>
                <a:gd name="connsiteX2" fmla="*/ 351120 w 1958811"/>
                <a:gd name="connsiteY2" fmla="*/ 252256 h 1648754"/>
                <a:gd name="connsiteX3" fmla="*/ 814298 w 1958811"/>
                <a:gd name="connsiteY3" fmla="*/ 483845 h 1648754"/>
                <a:gd name="connsiteX4" fmla="*/ 978650 w 1958811"/>
                <a:gd name="connsiteY4" fmla="*/ 44 h 1648754"/>
                <a:gd name="connsiteX5" fmla="*/ 1180357 w 1958811"/>
                <a:gd name="connsiteY5" fmla="*/ 453963 h 1648754"/>
                <a:gd name="connsiteX6" fmla="*/ 1643532 w 1958811"/>
                <a:gd name="connsiteY6" fmla="*/ 199963 h 1648754"/>
                <a:gd name="connsiteX7" fmla="*/ 1957297 w 1958811"/>
                <a:gd name="connsiteY7" fmla="*/ 824327 h 1648754"/>
                <a:gd name="connsiteX8" fmla="*/ 1471709 w 1958811"/>
                <a:gd name="connsiteY8" fmla="*/ 991844 h 1648754"/>
                <a:gd name="connsiteX9" fmla="*/ 1606179 w 1958811"/>
                <a:gd name="connsiteY9" fmla="*/ 1417668 h 1648754"/>
                <a:gd name="connsiteX10" fmla="*/ 1172886 w 1958811"/>
                <a:gd name="connsiteY10" fmla="*/ 1230904 h 1648754"/>
                <a:gd name="connsiteX11" fmla="*/ 978650 w 1958811"/>
                <a:gd name="connsiteY11" fmla="*/ 1648610 h 1648754"/>
                <a:gd name="connsiteX12" fmla="*/ 814298 w 1958811"/>
                <a:gd name="connsiteY12" fmla="*/ 1178610 h 1648754"/>
                <a:gd name="connsiteX13" fmla="*/ 328709 w 1958811"/>
                <a:gd name="connsiteY13" fmla="*/ 1402726 h 1648754"/>
                <a:gd name="connsiteX14" fmla="*/ 493063 w 1958811"/>
                <a:gd name="connsiteY14" fmla="*/ 991845 h 1648754"/>
                <a:gd name="connsiteX15" fmla="*/ 3 w 1958811"/>
                <a:gd name="connsiteY15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0061" h="1611416">
                  <a:moveTo>
                    <a:pt x="3" y="824327"/>
                  </a:moveTo>
                  <a:cubicBezTo>
                    <a:pt x="-1242" y="523013"/>
                    <a:pt x="389720" y="758484"/>
                    <a:pt x="448239" y="663139"/>
                  </a:cubicBezTo>
                  <a:cubicBezTo>
                    <a:pt x="506758" y="567794"/>
                    <a:pt x="144433" y="415363"/>
                    <a:pt x="351119" y="237315"/>
                  </a:cubicBezTo>
                  <a:cubicBezTo>
                    <a:pt x="557805" y="59267"/>
                    <a:pt x="672357" y="525880"/>
                    <a:pt x="776945" y="483845"/>
                  </a:cubicBezTo>
                  <a:cubicBezTo>
                    <a:pt x="881533" y="441810"/>
                    <a:pt x="678581" y="5024"/>
                    <a:pt x="941297" y="44"/>
                  </a:cubicBezTo>
                  <a:cubicBezTo>
                    <a:pt x="1204013" y="-4936"/>
                    <a:pt x="1032190" y="420643"/>
                    <a:pt x="1143004" y="453963"/>
                  </a:cubicBezTo>
                  <a:cubicBezTo>
                    <a:pt x="1253818" y="487283"/>
                    <a:pt x="1378325" y="26895"/>
                    <a:pt x="1598708" y="244787"/>
                  </a:cubicBezTo>
                  <a:cubicBezTo>
                    <a:pt x="1819091" y="462679"/>
                    <a:pt x="1404474" y="544136"/>
                    <a:pt x="1456768" y="648197"/>
                  </a:cubicBezTo>
                  <a:cubicBezTo>
                    <a:pt x="1509062" y="752258"/>
                    <a:pt x="1890061" y="504337"/>
                    <a:pt x="1890061" y="824327"/>
                  </a:cubicBezTo>
                  <a:cubicBezTo>
                    <a:pt x="1890061" y="1144317"/>
                    <a:pt x="1492876" y="892954"/>
                    <a:pt x="1434356" y="991844"/>
                  </a:cubicBezTo>
                  <a:cubicBezTo>
                    <a:pt x="1375836" y="1090734"/>
                    <a:pt x="1750611" y="1204757"/>
                    <a:pt x="1568826" y="1417668"/>
                  </a:cubicBezTo>
                  <a:cubicBezTo>
                    <a:pt x="1387041" y="1630579"/>
                    <a:pt x="1240121" y="1192414"/>
                    <a:pt x="1135533" y="1230904"/>
                  </a:cubicBezTo>
                  <a:cubicBezTo>
                    <a:pt x="1030945" y="1269394"/>
                    <a:pt x="1217710" y="1619973"/>
                    <a:pt x="926356" y="1611257"/>
                  </a:cubicBezTo>
                  <a:cubicBezTo>
                    <a:pt x="635002" y="1602541"/>
                    <a:pt x="885268" y="1219591"/>
                    <a:pt x="776945" y="1178610"/>
                  </a:cubicBezTo>
                  <a:cubicBezTo>
                    <a:pt x="668622" y="1137629"/>
                    <a:pt x="514228" y="1594470"/>
                    <a:pt x="336179" y="1410196"/>
                  </a:cubicBezTo>
                  <a:cubicBezTo>
                    <a:pt x="158130" y="1225922"/>
                    <a:pt x="510494" y="1088245"/>
                    <a:pt x="455710" y="991845"/>
                  </a:cubicBezTo>
                  <a:cubicBezTo>
                    <a:pt x="400926" y="895445"/>
                    <a:pt x="1248" y="1125641"/>
                    <a:pt x="3" y="824327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53992" y="4911406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68034" y="4371768"/>
              <a:ext cx="1769669" cy="1464869"/>
              <a:chOff x="548131" y="3676332"/>
              <a:chExt cx="1769669" cy="1464869"/>
            </a:xfrm>
          </p:grpSpPr>
          <p:cxnSp>
            <p:nvCxnSpPr>
              <p:cNvPr id="19" name="Straight Connector 18"/>
              <p:cNvCxnSpPr>
                <a:stCxn id="31" idx="5"/>
                <a:endCxn id="27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7" idx="7"/>
                <a:endCxn id="35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8" idx="4"/>
                <a:endCxn id="27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7" idx="6"/>
                <a:endCxn id="34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30" idx="6"/>
                <a:endCxn id="27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7" idx="4"/>
                <a:endCxn id="29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7" idx="3"/>
                <a:endCxn id="32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7" idx="5"/>
                <a:endCxn id="33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990600" y="5943600"/>
              <a:ext cx="1726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Pull a Large</a:t>
              </a:r>
            </a:p>
            <a:p>
              <a:pPr algn="ctr"/>
              <a:r>
                <a:rPr lang="en-US" dirty="0" smtClean="0"/>
                <a:t>Amount of State</a:t>
              </a:r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585429" y="4191000"/>
            <a:ext cx="2053371" cy="2398931"/>
            <a:chOff x="3515611" y="4191000"/>
            <a:chExt cx="2053371" cy="2398931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821" y="4359193"/>
              <a:ext cx="1769669" cy="1464869"/>
              <a:chOff x="548131" y="3676332"/>
              <a:chExt cx="1769669" cy="1464869"/>
            </a:xfrm>
          </p:grpSpPr>
          <p:cxnSp>
            <p:nvCxnSpPr>
              <p:cNvPr id="37" name="Straight Connector 36"/>
              <p:cNvCxnSpPr>
                <a:stCxn id="49" idx="5"/>
                <a:endCxn id="45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45" idx="7"/>
                <a:endCxn id="53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6" idx="4"/>
                <a:endCxn id="45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5" idx="6"/>
                <a:endCxn id="52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8" idx="6"/>
                <a:endCxn id="45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5" idx="4"/>
                <a:endCxn id="47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5" idx="3"/>
                <a:endCxn id="50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5" idx="5"/>
                <a:endCxn id="51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810179" y="4389901"/>
              <a:ext cx="228419" cy="285524"/>
              <a:chOff x="5715000" y="5181600"/>
              <a:chExt cx="533400" cy="1005840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397059" y="4191000"/>
              <a:ext cx="228419" cy="285524"/>
              <a:chOff x="5715000" y="5181600"/>
              <a:chExt cx="533400" cy="1005840"/>
            </a:xfrm>
          </p:grpSpPr>
          <p:sp>
            <p:nvSpPr>
              <p:cNvPr id="85" name="Oval 84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028172" y="4389258"/>
              <a:ext cx="228419" cy="285524"/>
              <a:chOff x="5715000" y="5181600"/>
              <a:chExt cx="533400" cy="1005840"/>
            </a:xfrm>
          </p:grpSpPr>
          <p:sp>
            <p:nvSpPr>
              <p:cNvPr id="88" name="Oval 87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340563" y="4926952"/>
              <a:ext cx="228419" cy="285524"/>
              <a:chOff x="5715000" y="5181600"/>
              <a:chExt cx="533400" cy="1005840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063635" y="5433985"/>
              <a:ext cx="228419" cy="285524"/>
              <a:chOff x="5715000" y="5181600"/>
              <a:chExt cx="533400" cy="100584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407497" y="5655630"/>
              <a:ext cx="228419" cy="285524"/>
              <a:chOff x="5715000" y="5181600"/>
              <a:chExt cx="533400" cy="1005840"/>
            </a:xfrm>
          </p:grpSpPr>
          <p:sp>
            <p:nvSpPr>
              <p:cNvPr id="97" name="Oval 96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784799" y="5466444"/>
              <a:ext cx="228419" cy="285524"/>
              <a:chOff x="5715000" y="5181600"/>
              <a:chExt cx="533400" cy="100584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515611" y="4943458"/>
              <a:ext cx="228419" cy="285524"/>
              <a:chOff x="5715000" y="5181600"/>
              <a:chExt cx="533400" cy="1005840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3657600" y="5943600"/>
              <a:ext cx="16361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Requires Heavy </a:t>
              </a:r>
            </a:p>
            <a:p>
              <a:pPr algn="ctr"/>
              <a:r>
                <a:rPr lang="en-US" dirty="0" smtClean="0"/>
                <a:t>Locking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553200" y="4244788"/>
            <a:ext cx="1752600" cy="2345143"/>
            <a:chOff x="6553200" y="4244788"/>
            <a:chExt cx="1752600" cy="2345143"/>
          </a:xfrm>
        </p:grpSpPr>
        <p:grpSp>
          <p:nvGrpSpPr>
            <p:cNvPr id="55" name="Group 54"/>
            <p:cNvGrpSpPr/>
            <p:nvPr/>
          </p:nvGrpSpPr>
          <p:grpSpPr>
            <a:xfrm>
              <a:off x="6705600" y="4419600"/>
              <a:ext cx="1447800" cy="1198437"/>
              <a:chOff x="548131" y="3676332"/>
              <a:chExt cx="1769669" cy="1464869"/>
            </a:xfrm>
          </p:grpSpPr>
          <p:cxnSp>
            <p:nvCxnSpPr>
              <p:cNvPr id="56" name="Straight Connector 55"/>
              <p:cNvCxnSpPr>
                <a:stCxn id="68" idx="5"/>
                <a:endCxn id="64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4" idx="7"/>
                <a:endCxn id="72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65" idx="4"/>
                <a:endCxn id="64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4" idx="6"/>
                <a:endCxn id="71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67" idx="6"/>
                <a:endCxn id="64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64" idx="4"/>
                <a:endCxn id="66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4" idx="3"/>
                <a:endCxn id="69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4" idx="5"/>
                <a:endCxn id="70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Arc 106"/>
            <p:cNvSpPr/>
            <p:nvPr/>
          </p:nvSpPr>
          <p:spPr bwMode="auto">
            <a:xfrm>
              <a:off x="6553200" y="4244788"/>
              <a:ext cx="1752600" cy="1546412"/>
            </a:xfrm>
            <a:prstGeom prst="arc">
              <a:avLst>
                <a:gd name="adj1" fmla="val 14916020"/>
                <a:gd name="adj2" fmla="val 9925469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11379" y="5943600"/>
              <a:ext cx="1333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Processed </a:t>
              </a:r>
            </a:p>
            <a:p>
              <a:pPr algn="ctr"/>
              <a:r>
                <a:rPr lang="en-US" dirty="0" smtClean="0"/>
                <a:t>Sequentially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7113"/>
          </a:xfrm>
        </p:spPr>
        <p:txBody>
          <a:bodyPr/>
          <a:lstStyle/>
          <a:p>
            <a:r>
              <a:rPr lang="en-US" b="1" dirty="0" smtClean="0"/>
              <a:t>Decomposable </a:t>
            </a:r>
            <a:r>
              <a:rPr lang="en-US" dirty="0" smtClean="0"/>
              <a:t>Update </a:t>
            </a:r>
            <a:r>
              <a:rPr lang="en-US" dirty="0" err="1" smtClean="0"/>
              <a:t>Functors</a:t>
            </a:r>
            <a:endParaRPr lang="en-US" dirty="0" smtClean="0"/>
          </a:p>
          <a:p>
            <a:pPr lvl="1"/>
            <a:r>
              <a:rPr lang="en-US" dirty="0" smtClean="0"/>
              <a:t>Expose greater parallelism by further factoring update functions</a:t>
            </a:r>
          </a:p>
          <a:p>
            <a:r>
              <a:rPr lang="en-US" dirty="0" err="1" smtClean="0"/>
              <a:t>Abelian</a:t>
            </a:r>
            <a:r>
              <a:rPr lang="en-US" dirty="0" smtClean="0"/>
              <a:t> Group </a:t>
            </a:r>
            <a:r>
              <a:rPr lang="en-US" b="1" dirty="0" smtClean="0"/>
              <a:t>Caching </a:t>
            </a:r>
            <a:r>
              <a:rPr lang="en-US" dirty="0" smtClean="0"/>
              <a:t>(concurrent revisions)</a:t>
            </a:r>
          </a:p>
          <a:p>
            <a:pPr lvl="1"/>
            <a:r>
              <a:rPr lang="en-US" dirty="0" smtClean="0"/>
              <a:t>Allows for controllable races through diff operations</a:t>
            </a:r>
          </a:p>
          <a:p>
            <a:r>
              <a:rPr lang="en-US" b="1" dirty="0" smtClean="0"/>
              <a:t>Stochastic </a:t>
            </a:r>
            <a:r>
              <a:rPr lang="en-US" dirty="0" smtClean="0"/>
              <a:t>Scopes</a:t>
            </a:r>
          </a:p>
          <a:p>
            <a:pPr lvl="1"/>
            <a:r>
              <a:rPr lang="en-US" dirty="0" smtClean="0"/>
              <a:t>Reduce degree through sampling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Associative Commutative Update </a:t>
            </a:r>
            <a:r>
              <a:rPr lang="en-US" sz="3200" dirty="0" err="1" smtClean="0"/>
              <a:t>Functors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50861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Associative commutative functions </a:t>
            </a:r>
            <a:r>
              <a:rPr lang="en-US" sz="2400" dirty="0" smtClean="0"/>
              <a:t>which</a:t>
            </a:r>
            <a:r>
              <a:rPr lang="en-US" sz="2400" dirty="0" smtClean="0"/>
              <a:t>: i.e., 1 + (2 + 3)</a:t>
            </a:r>
          </a:p>
          <a:p>
            <a:endParaRPr lang="en-US" sz="24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Subsumes Message Passing, Traveler </a:t>
            </a:r>
            <a:r>
              <a:rPr lang="en-US" sz="2400" dirty="0" smtClean="0"/>
              <a:t>Model, and </a:t>
            </a:r>
            <a:r>
              <a:rPr lang="en-US" sz="2400" dirty="0" err="1" smtClean="0"/>
              <a:t>Pregel</a:t>
            </a:r>
            <a:r>
              <a:rPr lang="en-US" sz="2400" dirty="0" smtClean="0"/>
              <a:t> (</a:t>
            </a:r>
            <a:r>
              <a:rPr lang="en-US" sz="2400" dirty="0" err="1" smtClean="0"/>
              <a:t>Giraph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000" dirty="0" smtClean="0"/>
              <a:t>Function composition equivalent to combiner in </a:t>
            </a:r>
            <a:r>
              <a:rPr lang="en-US" sz="2000" dirty="0" err="1" smtClean="0"/>
              <a:t>Pregel</a:t>
            </a:r>
            <a:r>
              <a:rPr lang="en-US" dirty="0" smtClean="0"/>
              <a:t>	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99446441"/>
              </p:ext>
            </p:extLst>
          </p:nvPr>
        </p:nvGraphicFramePr>
        <p:xfrm>
          <a:off x="976313" y="1524000"/>
          <a:ext cx="7186612" cy="360363"/>
        </p:xfrm>
        <a:graphic>
          <a:graphicData uri="http://schemas.openxmlformats.org/presentationml/2006/ole">
            <p:oleObj spid="_x0000_s223234" name="Equation" r:id="rId4" imgW="3556000" imgH="17780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10912" y="2133600"/>
            <a:ext cx="8351038" cy="3170099"/>
            <a:chOff x="410912" y="3419681"/>
            <a:chExt cx="8351038" cy="3170099"/>
          </a:xfrm>
        </p:grpSpPr>
        <p:sp>
          <p:nvSpPr>
            <p:cNvPr id="17" name="Rounded Rectangle 16"/>
            <p:cNvSpPr/>
            <p:nvPr/>
          </p:nvSpPr>
          <p:spPr>
            <a:xfrm>
              <a:off x="410912" y="3419681"/>
              <a:ext cx="8351038" cy="2970788"/>
            </a:xfrm>
            <a:prstGeom prst="roundRect">
              <a:avLst>
                <a:gd name="adj" fmla="val 571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8554" y="3419681"/>
              <a:ext cx="540401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Consolas"/>
                  <a:cs typeface="Consolas"/>
                </a:rPr>
                <a:t>LabelPropUF</a:t>
              </a:r>
              <a:r>
                <a:rPr lang="en-US" sz="1600" dirty="0" err="1" smtClean="0">
                  <a:latin typeface="Consolas"/>
                  <a:cs typeface="Consolas"/>
                </a:rPr>
                <a:t>(i</a:t>
              </a:r>
              <a:r>
                <a:rPr lang="en-US" sz="1600" dirty="0" smtClean="0">
                  <a:latin typeface="Consolas"/>
                  <a:cs typeface="Consolas"/>
                </a:rPr>
                <a:t>, scope,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</a:rPr>
                <a:t>)</a:t>
              </a:r>
            </a:p>
            <a:p>
              <a:r>
                <a:rPr lang="en-US" sz="1600" dirty="0" smtClean="0">
                  <a:latin typeface="Consolas"/>
                  <a:cs typeface="Consolas"/>
                </a:rPr>
                <a:t> 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</a:p>
            <a:p>
              <a:r>
                <a:rPr lang="en-US" sz="1600" dirty="0" smtClean="0">
                  <a:latin typeface="Consolas"/>
                  <a:cs typeface="Consolas"/>
                </a:rPr>
                <a:t>  (</a:t>
              </a:r>
              <a:r>
                <a:rPr lang="en-US" sz="1600" i="1" dirty="0" err="1" smtClean="0">
                  <a:latin typeface="Consolas"/>
                  <a:cs typeface="Consolas"/>
                </a:rPr>
                <a:t>OldLikes</a:t>
              </a:r>
              <a:r>
                <a:rPr lang="en-US" sz="1600" i="1" dirty="0" smtClean="0">
                  <a:latin typeface="Consolas"/>
                  <a:cs typeface="Consolas"/>
                </a:rPr>
                <a:t>[</a:t>
              </a:r>
              <a:r>
                <a:rPr lang="en-US" sz="1600" i="1" dirty="0" err="1" smtClean="0">
                  <a:latin typeface="Consolas"/>
                  <a:cs typeface="Consolas"/>
                </a:rPr>
                <a:t>i</a:t>
              </a:r>
              <a:r>
                <a:rPr lang="en-US" sz="1600" i="1" dirty="0" smtClean="0">
                  <a:latin typeface="Consolas"/>
                  <a:cs typeface="Consolas"/>
                </a:rPr>
                <a:t>]</a:t>
              </a:r>
              <a:r>
                <a:rPr lang="en-US" sz="1600" dirty="0" smtClean="0">
                  <a:latin typeface="Consolas"/>
                  <a:cs typeface="Consolas"/>
                </a:rPr>
                <a:t>, </a:t>
              </a:r>
              <a:r>
                <a:rPr lang="en-US" sz="1600" i="1" dirty="0" smtClean="0">
                  <a:latin typeface="Consolas"/>
                  <a:cs typeface="Consolas"/>
                </a:rPr>
                <a:t>Likes[</a:t>
              </a:r>
              <a:r>
                <a:rPr lang="en-US" sz="1600" i="1" dirty="0" err="1" smtClean="0">
                  <a:latin typeface="Consolas"/>
                  <a:cs typeface="Consolas"/>
                </a:rPr>
                <a:t>i</a:t>
              </a:r>
              <a:r>
                <a:rPr lang="en-US" sz="1600" i="1" dirty="0" smtClean="0">
                  <a:latin typeface="Consolas"/>
                  <a:cs typeface="Consolas"/>
                </a:rPr>
                <a:t>]</a:t>
              </a:r>
              <a:r>
                <a:rPr lang="en-US" sz="1600" dirty="0" smtClean="0">
                  <a:latin typeface="Consolas"/>
                  <a:cs typeface="Consolas"/>
                </a:rPr>
                <a:t>, </a:t>
              </a:r>
              <a:r>
                <a:rPr lang="en-US" sz="1600" i="1" dirty="0" err="1" smtClean="0">
                  <a:latin typeface="Consolas"/>
                  <a:cs typeface="Consolas"/>
                </a:rPr>
                <a:t>W</a:t>
              </a:r>
              <a:r>
                <a:rPr lang="en-US" sz="1600" i="1" baseline="-25000" dirty="0" err="1" smtClean="0">
                  <a:latin typeface="Consolas"/>
                  <a:cs typeface="Consolas"/>
                </a:rPr>
                <a:t>ij</a:t>
              </a:r>
              <a:r>
                <a:rPr lang="en-US" sz="1600" dirty="0" smtClean="0">
                  <a:latin typeface="Consolas"/>
                  <a:cs typeface="Consolas"/>
                </a:rPr>
                <a:t>) 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scope;</a:t>
              </a:r>
            </a:p>
            <a:p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 // Update the vertex data</a:t>
              </a:r>
              <a:endParaRPr lang="en-US" sz="1600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  Likes[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] 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 Likes[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 + </a:t>
              </a:r>
              <a:r>
                <a:rPr lang="en-US" b="1" dirty="0" err="1" smtClean="0">
                  <a:solidFill>
                    <a:srgbClr val="FF0000"/>
                  </a:solidFill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;</a:t>
              </a:r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 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Reschedule Neighbors if needed</a:t>
              </a: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if </a:t>
              </a:r>
              <a:r>
                <a:rPr lang="en-US" sz="1600" dirty="0">
                  <a:latin typeface="Consolas"/>
                  <a:cs typeface="Consolas"/>
                </a:rPr>
                <a:t>|</a:t>
              </a:r>
              <a:r>
                <a:rPr lang="en-US" sz="1600" dirty="0" smtClean="0">
                  <a:latin typeface="Consolas"/>
                  <a:cs typeface="Consolas"/>
                </a:rPr>
                <a:t>Likes[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] – </a:t>
              </a:r>
              <a:r>
                <a:rPr lang="en-US" sz="1600" dirty="0" err="1" smtClean="0">
                  <a:latin typeface="Consolas"/>
                  <a:cs typeface="Consolas"/>
                </a:rPr>
                <a:t>OldLikes</a:t>
              </a:r>
              <a:r>
                <a:rPr lang="en-US" sz="1600" dirty="0" smtClean="0">
                  <a:latin typeface="Consolas"/>
                  <a:cs typeface="Consolas"/>
                </a:rPr>
                <a:t>[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]| &gt; </a:t>
              </a:r>
              <a:r>
                <a:rPr lang="en-US" sz="1600" dirty="0" err="1" smtClean="0">
                  <a:latin typeface="Consolas"/>
                  <a:cs typeface="Consolas"/>
                </a:rPr>
                <a:t>ε</a:t>
              </a:r>
              <a:r>
                <a:rPr lang="en-US" sz="1600" dirty="0" smtClean="0">
                  <a:latin typeface="Consolas"/>
                  <a:cs typeface="Consolas"/>
                </a:rPr>
                <a:t> then </a:t>
              </a: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  for all neighbors </a:t>
              </a:r>
              <a:r>
                <a:rPr lang="en-US" sz="1600" i="1" dirty="0" smtClean="0">
                  <a:latin typeface="Consolas"/>
                  <a:cs typeface="Consolas"/>
                </a:rPr>
                <a:t>j</a:t>
              </a:r>
              <a:endParaRPr lang="en-US" sz="1600" dirty="0"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       </a:t>
              </a:r>
              <a:r>
                <a:rPr lang="en-US" b="1" dirty="0" err="1" smtClean="0">
                  <a:solidFill>
                    <a:srgbClr val="FF0000"/>
                  </a:solidFill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  (Likes[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 –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OldLikes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[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]) * </a:t>
              </a:r>
              <a:r>
                <a:rPr lang="en-US" sz="1600" i="1" dirty="0" err="1" smtClean="0">
                  <a:latin typeface="Consolas"/>
                  <a:cs typeface="Consolas"/>
                  <a:sym typeface="Wingdings"/>
                </a:rPr>
                <a:t>W</a:t>
              </a:r>
              <a:r>
                <a:rPr lang="en-US" sz="1600" baseline="-25000" dirty="0" err="1" smtClean="0">
                  <a:latin typeface="Consolas"/>
                  <a:cs typeface="Consolas"/>
                  <a:sym typeface="Wingdings"/>
                </a:rPr>
                <a:t>ij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;</a:t>
              </a:r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     reschedule(j,</a:t>
              </a:r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</a:rPr>
                <a:t>); </a:t>
              </a: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  </a:t>
              </a:r>
              <a:r>
                <a:rPr lang="en-US" sz="1600" dirty="0" err="1" smtClean="0">
                  <a:latin typeface="Consolas"/>
                  <a:cs typeface="Consolas"/>
                </a:rPr>
                <a:t>OldLikes[i</a:t>
              </a:r>
              <a:r>
                <a:rPr lang="en-US" sz="1600" dirty="0" smtClean="0">
                  <a:latin typeface="Consolas"/>
                  <a:cs typeface="Consolas"/>
                </a:rPr>
                <a:t>] 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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Likes[i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</a:t>
              </a:r>
              <a:endParaRPr lang="en-US" sz="1600" dirty="0" smtClean="0">
                <a:latin typeface="Consolas"/>
                <a:cs typeface="Consolas"/>
              </a:endParaRPr>
            </a:p>
            <a:p>
              <a:endParaRPr lang="en-US" sz="1600" dirty="0" smtClean="0">
                <a:latin typeface="Consolas"/>
                <a:cs typeface="Consolas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56284413"/>
                </p:ext>
              </p:extLst>
            </p:nvPr>
          </p:nvGraphicFramePr>
          <p:xfrm>
            <a:off x="6029634" y="4318299"/>
            <a:ext cx="2529453" cy="440565"/>
          </p:xfrm>
          <a:graphic>
            <a:graphicData uri="http://schemas.openxmlformats.org/presentationml/2006/ole">
              <p:oleObj spid="_x0000_s223236" name="Equation" r:id="rId5" imgW="1308100" imgH="228600" progId="Equation.3">
                <p:embed/>
              </p:oleObj>
            </a:graphicData>
          </a:graphic>
        </p:graphicFrame>
        <p:cxnSp>
          <p:nvCxnSpPr>
            <p:cNvPr id="20" name="Straight Connector 19"/>
            <p:cNvCxnSpPr/>
            <p:nvPr/>
          </p:nvCxnSpPr>
          <p:spPr>
            <a:xfrm rot="5400000">
              <a:off x="4428570" y="4849943"/>
              <a:ext cx="2492114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92367" y="3808898"/>
              <a:ext cx="2931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Update </a:t>
              </a:r>
              <a:r>
                <a:rPr lang="en-US" dirty="0" err="1" smtClean="0"/>
                <a:t>Functor</a:t>
              </a:r>
              <a:r>
                <a:rPr lang="en-US" dirty="0" smtClean="0"/>
                <a:t> composition: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35886" y="4909856"/>
              <a:ext cx="28509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buFont typeface="Arial"/>
                <a:buChar char="•"/>
              </a:pPr>
              <a:r>
                <a:rPr lang="en-US" sz="1600" dirty="0" smtClean="0"/>
                <a:t>Achieved by defining an</a:t>
              </a:r>
              <a:br>
                <a:rPr lang="en-US" sz="1600" dirty="0" smtClean="0"/>
              </a:br>
              <a:r>
                <a:rPr lang="en-US" sz="1600" dirty="0" smtClean="0"/>
                <a:t>operator+ for update </a:t>
              </a:r>
              <a:r>
                <a:rPr lang="en-US" sz="1600" dirty="0" err="1" smtClean="0"/>
                <a:t>functors</a:t>
              </a:r>
              <a:endParaRPr lang="en-US" sz="1600" dirty="0" smtClean="0"/>
            </a:p>
            <a:p>
              <a:pPr marL="173038" indent="-173038">
                <a:buFont typeface="Arial"/>
                <a:buChar char="•"/>
              </a:pPr>
              <a:r>
                <a:rPr lang="en-US" sz="1600" dirty="0" smtClean="0"/>
                <a:t>Update </a:t>
              </a:r>
              <a:r>
                <a:rPr lang="en-US" sz="1600" dirty="0" err="1" smtClean="0"/>
                <a:t>functors</a:t>
              </a:r>
              <a:r>
                <a:rPr lang="en-US" sz="1600" dirty="0" smtClean="0"/>
                <a:t> composition may be </a:t>
              </a:r>
              <a:r>
                <a:rPr lang="en-US" sz="1600" b="1" dirty="0" smtClean="0"/>
                <a:t>computed in parallel</a:t>
              </a:r>
              <a:endParaRPr lang="en-US" sz="1600" b="1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41560" y="5195643"/>
              <a:ext cx="0" cy="970722"/>
            </a:xfrm>
            <a:prstGeom prst="line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84140" y="5448465"/>
              <a:ext cx="0" cy="420817"/>
            </a:xfrm>
            <a:prstGeom prst="line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Advantages of Update </a:t>
            </a:r>
            <a:r>
              <a:rPr lang="en-US" sz="4000" dirty="0" err="1" smtClean="0"/>
              <a:t>Functors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Eliminates the need to read neighbor values</a:t>
            </a:r>
          </a:p>
          <a:p>
            <a:pPr lvl="1"/>
            <a:r>
              <a:rPr lang="en-US" dirty="0" smtClean="0"/>
              <a:t>Reduces locking overhead</a:t>
            </a:r>
          </a:p>
          <a:p>
            <a:r>
              <a:rPr lang="en-US" dirty="0" smtClean="0"/>
              <a:t>Enables task de-duplication and hinting:</a:t>
            </a:r>
          </a:p>
          <a:p>
            <a:pPr lvl="1"/>
            <a:r>
              <a:rPr lang="en-US" dirty="0" smtClean="0"/>
              <a:t>User defined (+) can choose to </a:t>
            </a:r>
            <a:r>
              <a:rPr lang="en-US" i="1" dirty="0" smtClean="0"/>
              <a:t>eliminate</a:t>
            </a:r>
            <a:r>
              <a:rPr lang="en-US" dirty="0" smtClean="0"/>
              <a:t> or</a:t>
            </a:r>
            <a:r>
              <a:rPr lang="en-US" dirty="0" smtClean="0"/>
              <a:t> </a:t>
            </a:r>
            <a:r>
              <a:rPr lang="en-US" i="1" dirty="0" smtClean="0"/>
              <a:t>compose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Dynamically control</a:t>
            </a:r>
            <a:r>
              <a:rPr lang="en-US" dirty="0" smtClean="0">
                <a:sym typeface="Wingdings"/>
              </a:rPr>
              <a:t> execution </a:t>
            </a:r>
            <a:r>
              <a:rPr lang="en-US" dirty="0" smtClean="0">
                <a:sym typeface="Wingdings"/>
              </a:rPr>
              <a:t>parameters:</a:t>
            </a:r>
          </a:p>
          <a:p>
            <a:pPr lvl="2"/>
            <a:r>
              <a:rPr lang="en-US" dirty="0" smtClean="0">
                <a:sym typeface="Wingdings"/>
              </a:rPr>
              <a:t>priority(), </a:t>
            </a:r>
            <a:r>
              <a:rPr lang="en-US" dirty="0" err="1" smtClean="0">
                <a:sym typeface="Wingdings"/>
              </a:rPr>
              <a:t>consistency_level</a:t>
            </a:r>
            <a:r>
              <a:rPr lang="en-US" dirty="0" smtClean="0">
                <a:sym typeface="Wingdings"/>
              </a:rPr>
              <a:t>(), </a:t>
            </a:r>
            <a:r>
              <a:rPr lang="en-US" dirty="0" err="1" smtClean="0">
                <a:sym typeface="Wingdings"/>
              </a:rPr>
              <a:t>is_decomposable</a:t>
            </a:r>
            <a:r>
              <a:rPr lang="en-US" dirty="0" smtClean="0">
                <a:sym typeface="Wingdings"/>
              </a:rPr>
              <a:t>() …</a:t>
            </a:r>
            <a:endParaRPr lang="en-US" dirty="0" smtClean="0"/>
          </a:p>
          <a:p>
            <a:r>
              <a:rPr lang="en-US" dirty="0" smtClean="0"/>
              <a:t>Needed to to enable further extensions</a:t>
            </a:r>
          </a:p>
          <a:p>
            <a:pPr lvl="1"/>
            <a:r>
              <a:rPr lang="en-US" dirty="0" smtClean="0"/>
              <a:t>Decomposable update </a:t>
            </a:r>
            <a:r>
              <a:rPr lang="en-US" dirty="0" err="1" smtClean="0"/>
              <a:t>functors</a:t>
            </a:r>
            <a:r>
              <a:rPr lang="en-US" dirty="0" smtClean="0"/>
              <a:t> etc…</a:t>
            </a:r>
          </a:p>
          <a:p>
            <a:r>
              <a:rPr lang="en-US" dirty="0" smtClean="0"/>
              <a:t>Simplifies schedulers:</a:t>
            </a:r>
          </a:p>
          <a:p>
            <a:pPr lvl="1"/>
            <a:r>
              <a:rPr lang="en-US" dirty="0" smtClean="0"/>
              <a:t>Many update functions </a:t>
            </a:r>
            <a:r>
              <a:rPr lang="en-US" dirty="0" smtClean="0">
                <a:sym typeface="Wingdings" pitchFamily="2" charset="2"/>
              </a:rPr>
              <a:t> single update </a:t>
            </a:r>
            <a:r>
              <a:rPr lang="en-US" dirty="0" err="1" smtClean="0">
                <a:sym typeface="Wingdings" pitchFamily="2" charset="2"/>
              </a:rPr>
              <a:t>functor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438400" y="3505200"/>
            <a:ext cx="4419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Disadvantages of Update </a:t>
            </a:r>
            <a:r>
              <a:rPr lang="en-US" sz="3600" dirty="0" err="1" smtClean="0"/>
              <a:t>Functors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/>
          <a:lstStyle/>
          <a:p>
            <a:r>
              <a:rPr lang="en-US" dirty="0" smtClean="0"/>
              <a:t>Typically constructed sequentially</a:t>
            </a:r>
          </a:p>
          <a:p>
            <a:r>
              <a:rPr lang="en-US" dirty="0" smtClean="0"/>
              <a:t>Requires access to edge weights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Problems exist in </a:t>
            </a:r>
            <a:r>
              <a:rPr lang="en-US" dirty="0" err="1" smtClean="0"/>
              <a:t>Pregel/Giraph</a:t>
            </a:r>
            <a:r>
              <a:rPr lang="en-US" dirty="0" smtClean="0"/>
              <a:t> as well</a:t>
            </a:r>
            <a:endParaRPr lang="en-US" dirty="0" smtClean="0"/>
          </a:p>
          <a:p>
            <a:r>
              <a:rPr lang="en-US" dirty="0" smtClean="0"/>
              <a:t>Changed required </a:t>
            </a:r>
            <a:r>
              <a:rPr lang="en-US" b="1" dirty="0" smtClean="0"/>
              <a:t>substantial </a:t>
            </a:r>
            <a:r>
              <a:rPr lang="en-US" dirty="0" smtClean="0"/>
              <a:t>engineering effort </a:t>
            </a:r>
            <a:r>
              <a:rPr lang="en-US" dirty="0" err="1" smtClean="0">
                <a:sym typeface="Wingdings"/>
              </a:rPr>
              <a:t>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Affected</a:t>
            </a:r>
            <a:r>
              <a:rPr lang="en-US" dirty="0" smtClean="0">
                <a:sym typeface="Wingdings"/>
              </a:rPr>
              <a:t> 2/3 of </a:t>
            </a:r>
            <a:r>
              <a:rPr lang="en-US" dirty="0" smtClean="0">
                <a:sym typeface="Wingdings"/>
              </a:rPr>
              <a:t>the </a:t>
            </a:r>
            <a:r>
              <a:rPr lang="en-US" dirty="0" err="1" smtClean="0">
                <a:sym typeface="Wingdings"/>
              </a:rPr>
              <a:t>GraphLab</a:t>
            </a:r>
            <a:r>
              <a:rPr lang="en-US" dirty="0" smtClean="0">
                <a:sym typeface="Wingdings"/>
              </a:rPr>
              <a:t> Library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Oval 9"/>
          <p:cNvSpPr/>
          <p:nvPr/>
        </p:nvSpPr>
        <p:spPr bwMode="auto">
          <a:xfrm>
            <a:off x="6248400" y="35814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5001" y="2199144"/>
            <a:ext cx="5486399" cy="2677656"/>
            <a:chOff x="1981200" y="2133600"/>
            <a:chExt cx="5486399" cy="2677656"/>
          </a:xfrm>
        </p:grpSpPr>
        <p:sp>
          <p:nvSpPr>
            <p:cNvPr id="7" name="Rounded Rectangle 6"/>
            <p:cNvSpPr/>
            <p:nvPr/>
          </p:nvSpPr>
          <p:spPr>
            <a:xfrm>
              <a:off x="1981200" y="2133600"/>
              <a:ext cx="5105400" cy="2667000"/>
            </a:xfrm>
            <a:prstGeom prst="roundRect">
              <a:avLst>
                <a:gd name="adj" fmla="val 5719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416594" y="3505200"/>
              <a:ext cx="0" cy="970722"/>
            </a:xfrm>
            <a:prstGeom prst="line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59174" y="3758022"/>
              <a:ext cx="0" cy="420817"/>
            </a:xfrm>
            <a:prstGeom prst="line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063588" y="2133600"/>
              <a:ext cx="54040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Consolas"/>
                  <a:cs typeface="Consolas"/>
                </a:rPr>
                <a:t>lpF(i</a:t>
              </a:r>
              <a:r>
                <a:rPr lang="en-US" sz="1600" dirty="0" smtClean="0">
                  <a:latin typeface="Consolas"/>
                  <a:cs typeface="Consolas"/>
                </a:rPr>
                <a:t>, scope,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</a:rPr>
                <a:t>)</a:t>
              </a:r>
            </a:p>
            <a:p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 // Update the vertex data</a:t>
              </a:r>
              <a:endParaRPr lang="en-US" sz="1600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  Likes[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] 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 Likes[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 +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;</a:t>
              </a:r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 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Reschedule Neighbors if needed</a:t>
              </a: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if </a:t>
              </a:r>
              <a:r>
                <a:rPr lang="en-US" sz="1600" dirty="0">
                  <a:latin typeface="Consolas"/>
                  <a:cs typeface="Consolas"/>
                </a:rPr>
                <a:t>|</a:t>
              </a:r>
              <a:r>
                <a:rPr lang="en-US" sz="1600" dirty="0" smtClean="0">
                  <a:latin typeface="Consolas"/>
                  <a:cs typeface="Consolas"/>
                </a:rPr>
                <a:t>Likes[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] – </a:t>
              </a:r>
              <a:r>
                <a:rPr lang="en-US" sz="1600" dirty="0" err="1" smtClean="0">
                  <a:latin typeface="Consolas"/>
                  <a:cs typeface="Consolas"/>
                </a:rPr>
                <a:t>OldLikes</a:t>
              </a:r>
              <a:r>
                <a:rPr lang="en-US" sz="1600" dirty="0" smtClean="0">
                  <a:latin typeface="Consolas"/>
                  <a:cs typeface="Consolas"/>
                </a:rPr>
                <a:t>[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]| &gt; </a:t>
              </a:r>
              <a:r>
                <a:rPr lang="en-US" sz="1600" dirty="0" err="1" smtClean="0">
                  <a:latin typeface="Consolas"/>
                  <a:cs typeface="Consolas"/>
                </a:rPr>
                <a:t>ε</a:t>
              </a:r>
              <a:r>
                <a:rPr lang="en-US" sz="1600" dirty="0" smtClean="0">
                  <a:latin typeface="Consolas"/>
                  <a:cs typeface="Consolas"/>
                </a:rPr>
                <a:t> then </a:t>
              </a:r>
            </a:p>
            <a:p>
              <a:r>
                <a:rPr lang="en-US" sz="2000" b="1" dirty="0">
                  <a:latin typeface="Consolas"/>
                  <a:cs typeface="Consolas"/>
                </a:rPr>
                <a:t> </a:t>
              </a:r>
              <a:r>
                <a:rPr lang="en-US" sz="2000" b="1" dirty="0" smtClean="0">
                  <a:latin typeface="Consolas"/>
                  <a:cs typeface="Consolas"/>
                </a:rPr>
                <a:t>  for all neighbors </a:t>
              </a:r>
              <a:r>
                <a:rPr lang="en-US" sz="2000" b="1" i="1" dirty="0" smtClean="0">
                  <a:latin typeface="Consolas"/>
                  <a:cs typeface="Consolas"/>
                </a:rPr>
                <a:t>j</a:t>
              </a:r>
              <a:endParaRPr lang="en-US" sz="2000" b="1" dirty="0"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      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  (Likes[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 –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OldLikes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[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]) * </a:t>
              </a:r>
              <a:r>
                <a:rPr lang="en-US" sz="2000" b="1" i="1" dirty="0" err="1" smtClean="0">
                  <a:latin typeface="Consolas"/>
                  <a:cs typeface="Consolas"/>
                  <a:sym typeface="Wingdings"/>
                </a:rPr>
                <a:t>W</a:t>
              </a:r>
              <a:r>
                <a:rPr lang="en-US" sz="2000" b="1" baseline="-25000" dirty="0" err="1" smtClean="0">
                  <a:latin typeface="Consolas"/>
                  <a:cs typeface="Consolas"/>
                  <a:sym typeface="Wingdings"/>
                </a:rPr>
                <a:t>ij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;</a:t>
              </a:r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     reschedule(j,</a:t>
              </a:r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</a:rPr>
                <a:t>); </a:t>
              </a: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  </a:t>
              </a:r>
              <a:r>
                <a:rPr lang="en-US" sz="1600" dirty="0" err="1" smtClean="0">
                  <a:latin typeface="Consolas"/>
                  <a:cs typeface="Consolas"/>
                </a:rPr>
                <a:t>OldLikes[i</a:t>
              </a:r>
              <a:r>
                <a:rPr lang="en-US" sz="1600" dirty="0" smtClean="0">
                  <a:latin typeface="Consolas"/>
                  <a:cs typeface="Consolas"/>
                </a:rPr>
                <a:t>] 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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Likes[i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</a:t>
              </a:r>
              <a:endParaRPr lang="en-US" sz="1600" dirty="0" smtClean="0">
                <a:latin typeface="Consolas"/>
                <a:cs typeface="Consolas"/>
              </a:endParaRPr>
            </a:p>
            <a:p>
              <a:endParaRPr lang="en-US" sz="1600" dirty="0" smtClean="0">
                <a:latin typeface="Consolas"/>
                <a:cs typeface="Consola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uiExpand="1" build="p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Decomposable Update </a:t>
            </a:r>
            <a:r>
              <a:rPr lang="en-US" dirty="0" err="1" smtClean="0"/>
              <a:t>Functors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Breaking computation over edges of the graph.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4098"/>
            <a:ext cx="7010400" cy="6079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Decomposable Update </a:t>
            </a:r>
            <a:r>
              <a:rPr lang="en-US" sz="3600" dirty="0" err="1" smtClean="0"/>
              <a:t>Functors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46"/>
            <a:ext cx="8229600" cy="57765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Decompose update functions into 3 phases: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Locks are acquired only for region within a scope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>
                <a:sym typeface="Wingdings"/>
              </a:rPr>
              <a:t>Relaxed Consistency</a:t>
            </a:r>
            <a:endParaRPr lang="en-US" sz="1600" b="1" dirty="0" smtClean="0"/>
          </a:p>
        </p:txBody>
      </p:sp>
      <p:sp>
        <p:nvSpPr>
          <p:cNvPr id="188" name="Rounded Rectangle 187"/>
          <p:cNvSpPr/>
          <p:nvPr/>
        </p:nvSpPr>
        <p:spPr>
          <a:xfrm>
            <a:off x="281966" y="1530447"/>
            <a:ext cx="2814255" cy="4405192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9537" y="420418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+ … +     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Δ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1401564" y="4086589"/>
            <a:ext cx="206604" cy="647597"/>
            <a:chOff x="1401564" y="4086589"/>
            <a:chExt cx="206604" cy="647597"/>
          </a:xfrm>
        </p:grpSpPr>
        <p:sp>
          <p:nvSpPr>
            <p:cNvPr id="87" name="Rounded Rectangle 86"/>
            <p:cNvSpPr/>
            <p:nvPr/>
          </p:nvSpPr>
          <p:spPr>
            <a:xfrm rot="16200000">
              <a:off x="1181067" y="4307086"/>
              <a:ext cx="647597" cy="2066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89" idx="6"/>
              <a:endCxn id="90" idx="2"/>
            </p:cNvCxnSpPr>
            <p:nvPr/>
          </p:nvCxnSpPr>
          <p:spPr>
            <a:xfrm flipV="1">
              <a:off x="1504841" y="4264306"/>
              <a:ext cx="0" cy="265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 rot="16200000">
              <a:off x="1435077" y="4529364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/>
                <a:t>Y</a:t>
              </a:r>
              <a:endParaRPr lang="en-US" sz="1000" dirty="0"/>
            </a:p>
          </p:txBody>
        </p:sp>
        <p:sp>
          <p:nvSpPr>
            <p:cNvPr id="90" name="Oval 89"/>
            <p:cNvSpPr/>
            <p:nvPr/>
          </p:nvSpPr>
          <p:spPr>
            <a:xfrm rot="16200000">
              <a:off x="1435077" y="4124778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ounded Rectangle 91"/>
          <p:cNvSpPr/>
          <p:nvPr/>
        </p:nvSpPr>
        <p:spPr>
          <a:xfrm rot="16200000">
            <a:off x="2009817" y="4307086"/>
            <a:ext cx="647597" cy="2066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4" idx="6"/>
            <a:endCxn id="95" idx="2"/>
          </p:cNvCxnSpPr>
          <p:nvPr/>
        </p:nvCxnSpPr>
        <p:spPr>
          <a:xfrm flipV="1">
            <a:off x="2333591" y="4264306"/>
            <a:ext cx="0" cy="2650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 rot="16200000">
            <a:off x="2263827" y="4529364"/>
            <a:ext cx="139528" cy="1395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/>
              <a:t>Y</a:t>
            </a:r>
            <a:endParaRPr lang="en-US" sz="1000" dirty="0"/>
          </a:p>
        </p:txBody>
      </p:sp>
      <p:sp>
        <p:nvSpPr>
          <p:cNvPr id="95" name="Oval 94"/>
          <p:cNvSpPr/>
          <p:nvPr/>
        </p:nvSpPr>
        <p:spPr>
          <a:xfrm rot="16200000">
            <a:off x="2263827" y="4124778"/>
            <a:ext cx="139528" cy="1395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281966" y="4086589"/>
            <a:ext cx="933322" cy="647597"/>
            <a:chOff x="281966" y="4086589"/>
            <a:chExt cx="933322" cy="647597"/>
          </a:xfrm>
        </p:grpSpPr>
        <p:sp>
          <p:nvSpPr>
            <p:cNvPr id="82" name="Rounded Rectangle 81"/>
            <p:cNvSpPr/>
            <p:nvPr/>
          </p:nvSpPr>
          <p:spPr>
            <a:xfrm rot="16200000">
              <a:off x="788187" y="4307086"/>
              <a:ext cx="647597" cy="2066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3" name="Straight Connector 82"/>
            <p:cNvCxnSpPr>
              <a:stCxn id="84" idx="6"/>
              <a:endCxn id="85" idx="2"/>
            </p:cNvCxnSpPr>
            <p:nvPr/>
          </p:nvCxnSpPr>
          <p:spPr>
            <a:xfrm flipV="1">
              <a:off x="1111961" y="4264306"/>
              <a:ext cx="0" cy="265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042197" y="4529364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/>
                <a:t>Y</a:t>
              </a:r>
              <a:endParaRPr lang="en-US" sz="1000" dirty="0"/>
            </a:p>
          </p:txBody>
        </p:sp>
        <p:sp>
          <p:nvSpPr>
            <p:cNvPr id="85" name="Oval 84"/>
            <p:cNvSpPr/>
            <p:nvPr/>
          </p:nvSpPr>
          <p:spPr>
            <a:xfrm rot="16200000">
              <a:off x="1042197" y="4124778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1966" y="4160304"/>
              <a:ext cx="733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Parallel</a:t>
              </a:r>
            </a:p>
            <a:p>
              <a:pPr algn="r"/>
              <a:r>
                <a:rPr lang="en-US" sz="1400" dirty="0" smtClean="0"/>
                <a:t>Sum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41204" y="4764233"/>
            <a:ext cx="2494489" cy="1084372"/>
            <a:chOff x="341204" y="4764233"/>
            <a:chExt cx="2494489" cy="1084372"/>
          </a:xfrm>
        </p:grpSpPr>
        <p:sp>
          <p:nvSpPr>
            <p:cNvPr id="108" name="TextBox 107"/>
            <p:cNvSpPr txBox="1"/>
            <p:nvPr/>
          </p:nvSpPr>
          <p:spPr>
            <a:xfrm>
              <a:off x="341204" y="4764233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User Defined:</a:t>
              </a:r>
              <a:endParaRPr lang="en-US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303" y="5115895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Gather(             ) </a:t>
              </a:r>
              <a:r>
                <a:rPr lang="en-US" dirty="0" smtClean="0">
                  <a:sym typeface="Wingdings"/>
                </a:rPr>
                <a:t> </a:t>
              </a:r>
              <a:r>
                <a:rPr lang="en-US" dirty="0" err="1" smtClean="0"/>
                <a:t>Δ</a:t>
              </a:r>
              <a:endParaRPr lang="en-US" dirty="0"/>
            </a:p>
          </p:txBody>
        </p:sp>
        <p:grpSp>
          <p:nvGrpSpPr>
            <p:cNvPr id="5" name="Group 176"/>
            <p:cNvGrpSpPr/>
            <p:nvPr/>
          </p:nvGrpSpPr>
          <p:grpSpPr>
            <a:xfrm>
              <a:off x="1497453" y="5225659"/>
              <a:ext cx="611386" cy="206604"/>
              <a:chOff x="1452363" y="5293294"/>
              <a:chExt cx="611386" cy="206604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452363" y="5293294"/>
                <a:ext cx="611386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1" name="Straight Connector 100"/>
              <p:cNvCxnSpPr>
                <a:stCxn id="102" idx="6"/>
                <a:endCxn id="103" idx="2"/>
              </p:cNvCxnSpPr>
              <p:nvPr/>
            </p:nvCxnSpPr>
            <p:spPr>
              <a:xfrm>
                <a:off x="1640698" y="5396572"/>
                <a:ext cx="212453" cy="1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1501169" y="5326807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dirty="0" smtClean="0"/>
                  <a:t>Y</a:t>
                </a:r>
                <a:endParaRPr lang="en-US" sz="9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853150" y="5326825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20" name="Isosceles Triangle 119"/>
            <p:cNvSpPr/>
            <p:nvPr/>
          </p:nvSpPr>
          <p:spPr>
            <a:xfrm rot="5400000">
              <a:off x="526057" y="5235676"/>
              <a:ext cx="136067" cy="11729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18"/>
            <p:cNvGrpSpPr/>
            <p:nvPr/>
          </p:nvGrpSpPr>
          <p:grpSpPr>
            <a:xfrm>
              <a:off x="665403" y="5479273"/>
              <a:ext cx="1518364" cy="369332"/>
              <a:chOff x="748068" y="5584483"/>
              <a:chExt cx="1518364" cy="369332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748068" y="5584483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Δ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 +  Δ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/>
                  </a:rPr>
                  <a:t> </a:t>
                </a:r>
                <a:r>
                  <a:rPr lang="en-US" dirty="0" smtClean="0"/>
                  <a:t>Δ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27037" y="5720530"/>
                <a:ext cx="155989" cy="155989"/>
              </a:xfrm>
              <a:prstGeom prst="ellipse">
                <a:avLst/>
              </a:prstGeom>
              <a:noFill/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Isosceles Triangle 120"/>
            <p:cNvSpPr/>
            <p:nvPr/>
          </p:nvSpPr>
          <p:spPr>
            <a:xfrm rot="5400000">
              <a:off x="526057" y="5600121"/>
              <a:ext cx="136067" cy="117299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ounded Rectangle 139"/>
          <p:cNvSpPr/>
          <p:nvPr/>
        </p:nvSpPr>
        <p:spPr>
          <a:xfrm rot="19061999">
            <a:off x="1393696" y="2558533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 rot="16200000">
            <a:off x="1063385" y="2454847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 rot="13374097">
            <a:off x="758155" y="2580188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10800000">
            <a:off x="496521" y="2850073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 rot="8221805">
            <a:off x="773042" y="3124411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5400000">
            <a:off x="1090317" y="3240755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2506115">
            <a:off x="1368592" y="3148585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1465969" y="2849916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9" name="Straight Connector 148"/>
          <p:cNvCxnSpPr>
            <a:stCxn id="161" idx="5"/>
            <a:endCxn id="157" idx="1"/>
          </p:cNvCxnSpPr>
          <p:nvPr/>
        </p:nvCxnSpPr>
        <p:spPr>
          <a:xfrm>
            <a:off x="1173110" y="2589646"/>
            <a:ext cx="406401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57" idx="7"/>
            <a:endCxn id="165" idx="3"/>
          </p:cNvCxnSpPr>
          <p:nvPr/>
        </p:nvCxnSpPr>
        <p:spPr>
          <a:xfrm flipV="1">
            <a:off x="1776880" y="2589646"/>
            <a:ext cx="453575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58" idx="4"/>
            <a:endCxn id="157" idx="0"/>
          </p:cNvCxnSpPr>
          <p:nvPr/>
        </p:nvCxnSpPr>
        <p:spPr>
          <a:xfrm flipH="1">
            <a:off x="1678196" y="2393135"/>
            <a:ext cx="1677" cy="5163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57" idx="6"/>
            <a:endCxn id="164" idx="2"/>
          </p:cNvCxnSpPr>
          <p:nvPr/>
        </p:nvCxnSpPr>
        <p:spPr>
          <a:xfrm>
            <a:off x="1817756" y="3049005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60" idx="6"/>
            <a:endCxn id="157" idx="2"/>
          </p:cNvCxnSpPr>
          <p:nvPr/>
        </p:nvCxnSpPr>
        <p:spPr>
          <a:xfrm>
            <a:off x="843033" y="3049005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57" idx="4"/>
            <a:endCxn id="159" idx="0"/>
          </p:cNvCxnSpPr>
          <p:nvPr/>
        </p:nvCxnSpPr>
        <p:spPr>
          <a:xfrm>
            <a:off x="1678196" y="3188564"/>
            <a:ext cx="1677" cy="4910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7" idx="3"/>
            <a:endCxn id="162" idx="7"/>
          </p:cNvCxnSpPr>
          <p:nvPr/>
        </p:nvCxnSpPr>
        <p:spPr>
          <a:xfrm flipH="1">
            <a:off x="1173110" y="3147688"/>
            <a:ext cx="406401" cy="360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57" idx="5"/>
            <a:endCxn id="163" idx="1"/>
          </p:cNvCxnSpPr>
          <p:nvPr/>
        </p:nvCxnSpPr>
        <p:spPr>
          <a:xfrm>
            <a:off x="1776880" y="3147688"/>
            <a:ext cx="453575" cy="394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1538635" y="290944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58" name="Oval 157"/>
          <p:cNvSpPr/>
          <p:nvPr/>
        </p:nvSpPr>
        <p:spPr>
          <a:xfrm>
            <a:off x="1540313" y="211401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540313" y="367962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63913" y="290944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934866" y="235140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934866" y="3467513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2189579" y="350118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2513358" y="290944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2189579" y="235140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1866194" y="2735842"/>
            <a:ext cx="74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1160043" y="1531323"/>
            <a:ext cx="105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Gather</a:t>
            </a:r>
            <a:endParaRPr lang="en-US" sz="2400" dirty="0"/>
          </a:p>
        </p:txBody>
      </p:sp>
      <p:sp>
        <p:nvSpPr>
          <p:cNvPr id="189" name="Rounded Rectangle 188"/>
          <p:cNvSpPr/>
          <p:nvPr/>
        </p:nvSpPr>
        <p:spPr>
          <a:xfrm>
            <a:off x="3211048" y="1530447"/>
            <a:ext cx="2814255" cy="4405192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58761" y="2802936"/>
            <a:ext cx="473451" cy="4734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52" idx="5"/>
            <a:endCxn id="48" idx="1"/>
          </p:cNvCxnSpPr>
          <p:nvPr/>
        </p:nvCxnSpPr>
        <p:spPr>
          <a:xfrm>
            <a:off x="4090545" y="2572726"/>
            <a:ext cx="406401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8" idx="7"/>
            <a:endCxn id="56" idx="3"/>
          </p:cNvCxnSpPr>
          <p:nvPr/>
        </p:nvCxnSpPr>
        <p:spPr>
          <a:xfrm flipV="1">
            <a:off x="4694315" y="2572726"/>
            <a:ext cx="453575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9" idx="4"/>
            <a:endCxn id="48" idx="0"/>
          </p:cNvCxnSpPr>
          <p:nvPr/>
        </p:nvCxnSpPr>
        <p:spPr>
          <a:xfrm flipH="1">
            <a:off x="4595631" y="2376215"/>
            <a:ext cx="1677" cy="5163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8" idx="6"/>
            <a:endCxn id="55" idx="2"/>
          </p:cNvCxnSpPr>
          <p:nvPr/>
        </p:nvCxnSpPr>
        <p:spPr>
          <a:xfrm>
            <a:off x="4735191" y="3032085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1" idx="6"/>
            <a:endCxn id="48" idx="2"/>
          </p:cNvCxnSpPr>
          <p:nvPr/>
        </p:nvCxnSpPr>
        <p:spPr>
          <a:xfrm>
            <a:off x="3760468" y="3032085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8" idx="4"/>
            <a:endCxn id="50" idx="0"/>
          </p:cNvCxnSpPr>
          <p:nvPr/>
        </p:nvCxnSpPr>
        <p:spPr>
          <a:xfrm>
            <a:off x="4595631" y="3171644"/>
            <a:ext cx="1677" cy="4910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8" idx="3"/>
            <a:endCxn id="53" idx="7"/>
          </p:cNvCxnSpPr>
          <p:nvPr/>
        </p:nvCxnSpPr>
        <p:spPr>
          <a:xfrm flipH="1">
            <a:off x="4090545" y="3130768"/>
            <a:ext cx="406401" cy="360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8" idx="5"/>
            <a:endCxn id="54" idx="1"/>
          </p:cNvCxnSpPr>
          <p:nvPr/>
        </p:nvCxnSpPr>
        <p:spPr>
          <a:xfrm>
            <a:off x="4694315" y="3130768"/>
            <a:ext cx="453575" cy="394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456070" y="2892524"/>
            <a:ext cx="279120" cy="279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457748" y="209709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57748" y="366270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81348" y="289252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52301" y="233448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52301" y="3450593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107014" y="348426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30793" y="289252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7014" y="233448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>
            <a:off x="3438182" y="4127701"/>
            <a:ext cx="2373153" cy="1374330"/>
            <a:chOff x="3438182" y="4127701"/>
            <a:chExt cx="2373153" cy="1374330"/>
          </a:xfrm>
        </p:grpSpPr>
        <p:grpSp>
          <p:nvGrpSpPr>
            <p:cNvPr id="9" name="Group 125"/>
            <p:cNvGrpSpPr/>
            <p:nvPr/>
          </p:nvGrpSpPr>
          <p:grpSpPr>
            <a:xfrm>
              <a:off x="4433455" y="5147619"/>
              <a:ext cx="354412" cy="354412"/>
              <a:chOff x="4616371" y="3022971"/>
              <a:chExt cx="473451" cy="473451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616371" y="3022971"/>
                <a:ext cx="473451" cy="47345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713680" y="3112559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3741185" y="5111020"/>
              <a:ext cx="1794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Apply(       ,  </a:t>
              </a:r>
              <a:r>
                <a:rPr lang="en-US" dirty="0" err="1" smtClean="0"/>
                <a:t>Δ</a:t>
              </a:r>
              <a:r>
                <a:rPr lang="en-US" dirty="0" smtClean="0"/>
                <a:t>) </a:t>
              </a:r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  <p:grpSp>
          <p:nvGrpSpPr>
            <p:cNvPr id="11" name="Group 127"/>
            <p:cNvGrpSpPr/>
            <p:nvPr/>
          </p:nvGrpSpPr>
          <p:grpSpPr>
            <a:xfrm>
              <a:off x="5456923" y="5133474"/>
              <a:ext cx="354412" cy="354412"/>
              <a:chOff x="4616371" y="3022971"/>
              <a:chExt cx="473451" cy="473451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616371" y="3022971"/>
                <a:ext cx="473451" cy="47345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713680" y="3112559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3438752" y="4127701"/>
              <a:ext cx="23457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Apply the accumulated </a:t>
              </a:r>
              <a:br>
                <a:rPr lang="en-US" dirty="0" smtClean="0"/>
              </a:br>
              <a:r>
                <a:rPr lang="en-US" dirty="0" smtClean="0"/>
                <a:t>value to center vertex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438182" y="4764233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User Defined:</a:t>
              </a:r>
              <a:endParaRPr lang="en-US" b="1" i="1" dirty="0"/>
            </a:p>
          </p:txBody>
        </p:sp>
        <p:sp>
          <p:nvSpPr>
            <p:cNvPr id="139" name="Isosceles Triangle 138"/>
            <p:cNvSpPr/>
            <p:nvPr/>
          </p:nvSpPr>
          <p:spPr>
            <a:xfrm rot="5400000">
              <a:off x="3606742" y="5260666"/>
              <a:ext cx="136067" cy="11729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138936" y="153132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Apply</a:t>
            </a:r>
            <a:endParaRPr lang="en-US" sz="2400" dirty="0"/>
          </a:p>
        </p:txBody>
      </p:sp>
      <p:grpSp>
        <p:nvGrpSpPr>
          <p:cNvPr id="13" name="Group 190"/>
          <p:cNvGrpSpPr/>
          <p:nvPr/>
        </p:nvGrpSpPr>
        <p:grpSpPr>
          <a:xfrm>
            <a:off x="6125386" y="1530447"/>
            <a:ext cx="2814255" cy="4405192"/>
            <a:chOff x="6230596" y="1688262"/>
            <a:chExt cx="2814255" cy="4405192"/>
          </a:xfrm>
        </p:grpSpPr>
        <p:sp>
          <p:nvSpPr>
            <p:cNvPr id="190" name="Rounded Rectangle 189"/>
            <p:cNvSpPr/>
            <p:nvPr/>
          </p:nvSpPr>
          <p:spPr>
            <a:xfrm>
              <a:off x="6230596" y="1688262"/>
              <a:ext cx="2814255" cy="4405192"/>
            </a:xfrm>
            <a:prstGeom prst="roundRect">
              <a:avLst>
                <a:gd name="adj" fmla="val 618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 rot="19061999">
              <a:off x="7325964" y="2714467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 rot="16200000">
              <a:off x="6995653" y="2610781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 rot="13374097">
              <a:off x="6690423" y="2736122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 rot="10800000">
              <a:off x="6428789" y="3006007"/>
              <a:ext cx="1390265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 rot="8221805">
              <a:off x="6705310" y="3280345"/>
              <a:ext cx="1231714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 rot="5400000">
              <a:off x="7022585" y="3396689"/>
              <a:ext cx="1179636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 rot="2506115">
              <a:off x="7300860" y="3304519"/>
              <a:ext cx="1301607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398237" y="3005850"/>
              <a:ext cx="142787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496181" y="2269949"/>
              <a:ext cx="2228565" cy="1844727"/>
              <a:chOff x="548131" y="3676332"/>
              <a:chExt cx="1769669" cy="1464869"/>
            </a:xfrm>
          </p:grpSpPr>
          <p:cxnSp>
            <p:nvCxnSpPr>
              <p:cNvPr id="17" name="Straight Connector 16"/>
              <p:cNvCxnSpPr>
                <a:stCxn id="34" idx="5"/>
                <a:endCxn id="30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30" idx="7"/>
                <a:endCxn id="38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1" idx="4"/>
                <a:endCxn id="30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0" idx="6"/>
                <a:endCxn id="37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3" idx="6"/>
                <a:endCxn id="30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0" idx="4"/>
                <a:endCxn id="32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0" idx="3"/>
                <a:endCxn id="35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0" idx="5"/>
                <a:endCxn id="36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6669045" y="5254679"/>
              <a:ext cx="1885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Scatter(            ) </a:t>
              </a:r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384013" y="4271360"/>
              <a:ext cx="2341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Update adjacent edges</a:t>
              </a:r>
              <a:br>
                <a:rPr lang="en-US" dirty="0" smtClean="0"/>
              </a:br>
              <a:r>
                <a:rPr lang="en-US" dirty="0" smtClean="0"/>
                <a:t>and vertices.</a:t>
              </a:r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381072" y="4907892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User Defined:</a:t>
              </a:r>
              <a:endParaRPr lang="en-US" b="1" i="1" dirty="0"/>
            </a:p>
          </p:txBody>
        </p:sp>
        <p:sp>
          <p:nvSpPr>
            <p:cNvPr id="176" name="Isosceles Triangle 175"/>
            <p:cNvSpPr/>
            <p:nvPr/>
          </p:nvSpPr>
          <p:spPr>
            <a:xfrm rot="5400000">
              <a:off x="6534602" y="5404325"/>
              <a:ext cx="136067" cy="11729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7"/>
            <p:cNvGrpSpPr/>
            <p:nvPr/>
          </p:nvGrpSpPr>
          <p:grpSpPr>
            <a:xfrm>
              <a:off x="7476187" y="5361188"/>
              <a:ext cx="611386" cy="206604"/>
              <a:chOff x="1452363" y="5293294"/>
              <a:chExt cx="611386" cy="206604"/>
            </a:xfrm>
          </p:grpSpPr>
          <p:sp>
            <p:nvSpPr>
              <p:cNvPr id="179" name="Rounded Rectangle 178"/>
              <p:cNvSpPr/>
              <p:nvPr/>
            </p:nvSpPr>
            <p:spPr>
              <a:xfrm>
                <a:off x="1452363" y="5293294"/>
                <a:ext cx="611386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80" name="Straight Connector 179"/>
              <p:cNvCxnSpPr>
                <a:stCxn id="181" idx="6"/>
                <a:endCxn id="182" idx="2"/>
              </p:cNvCxnSpPr>
              <p:nvPr/>
            </p:nvCxnSpPr>
            <p:spPr>
              <a:xfrm>
                <a:off x="1640698" y="5396572"/>
                <a:ext cx="212453" cy="1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/>
              <p:nvPr/>
            </p:nvSpPr>
            <p:spPr>
              <a:xfrm>
                <a:off x="1501169" y="5326807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dirty="0" smtClean="0"/>
                  <a:t>Y</a:t>
                </a:r>
                <a:endParaRPr lang="en-US" sz="90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853150" y="5326825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83" name="Straight Connector 182"/>
            <p:cNvCxnSpPr>
              <a:endCxn id="184" idx="2"/>
            </p:cNvCxnSpPr>
            <p:nvPr/>
          </p:nvCxnSpPr>
          <p:spPr>
            <a:xfrm>
              <a:off x="8497587" y="5450393"/>
              <a:ext cx="212453" cy="1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8710039" y="5380646"/>
              <a:ext cx="139528" cy="1395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080812" y="1689138"/>
              <a:ext cx="1059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Scatter</a:t>
              </a:r>
              <a:endParaRPr lang="en-US" sz="2400" dirty="0"/>
            </a:p>
          </p:txBody>
        </p:sp>
      </p:grpSp>
      <p:sp>
        <p:nvSpPr>
          <p:cNvPr id="134" name="Isosceles Triangle 133"/>
          <p:cNvSpPr/>
          <p:nvPr/>
        </p:nvSpPr>
        <p:spPr bwMode="auto">
          <a:xfrm>
            <a:off x="2743200" y="4267200"/>
            <a:ext cx="228600" cy="228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3187700" y="1447800"/>
            <a:ext cx="2908300" cy="4572000"/>
          </a:xfrm>
          <a:prstGeom prst="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083300" y="1447800"/>
            <a:ext cx="2908300" cy="4648200"/>
          </a:xfrm>
          <a:prstGeom prst="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264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75 -0.18889 " pathEditMode="relative" ptsTypes="AA">
                                      <p:cBhvr>
                                        <p:cTn id="5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2" grpId="0" animBg="1"/>
      <p:bldP spid="94" grpId="0" animBg="1"/>
      <p:bldP spid="95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66" grpId="0"/>
      <p:bldP spid="134" grpId="0" animBg="1"/>
      <p:bldP spid="134" grpId="1" animBg="1"/>
      <p:bldP spid="134" grpId="2" animBg="1"/>
      <p:bldP spid="136" grpId="0" animBg="1"/>
      <p:bldP spid="1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724"/>
            <a:ext cx="8229600" cy="53412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Implementing Label Propagation with Factorized Update Functions: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Implemented using update </a:t>
            </a:r>
            <a:r>
              <a:rPr lang="en-US" sz="2400" dirty="0" err="1" smtClean="0"/>
              <a:t>functors</a:t>
            </a:r>
            <a:r>
              <a:rPr lang="en-US" sz="2400" dirty="0" smtClean="0"/>
              <a:t> state as accumulator:</a:t>
            </a:r>
          </a:p>
          <a:p>
            <a:pPr lvl="1"/>
            <a:r>
              <a:rPr lang="en-US" sz="2000" dirty="0" smtClean="0"/>
              <a:t>Uses same (+) operator to merge partial gathers:</a:t>
            </a:r>
          </a:p>
          <a:p>
            <a:pPr lvl="1"/>
            <a:endParaRPr lang="en-US" sz="1800" dirty="0" smtClean="0"/>
          </a:p>
        </p:txBody>
      </p:sp>
      <p:grpSp>
        <p:nvGrpSpPr>
          <p:cNvPr id="62" name="Group 61"/>
          <p:cNvGrpSpPr/>
          <p:nvPr/>
        </p:nvGrpSpPr>
        <p:grpSpPr>
          <a:xfrm>
            <a:off x="228600" y="2150050"/>
            <a:ext cx="8915400" cy="1964750"/>
            <a:chOff x="228600" y="2150050"/>
            <a:chExt cx="8915400" cy="1964750"/>
          </a:xfrm>
        </p:grpSpPr>
        <p:sp>
          <p:nvSpPr>
            <p:cNvPr id="39" name="Rounded Rectangle 38"/>
            <p:cNvSpPr/>
            <p:nvPr/>
          </p:nvSpPr>
          <p:spPr>
            <a:xfrm>
              <a:off x="228600" y="3505200"/>
              <a:ext cx="2814255" cy="609600"/>
            </a:xfrm>
            <a:prstGeom prst="roundRect">
              <a:avLst>
                <a:gd name="adj" fmla="val 618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6090208" y="2150050"/>
              <a:ext cx="2814255" cy="1961307"/>
            </a:xfrm>
            <a:prstGeom prst="roundRect">
              <a:avLst>
                <a:gd name="adj" fmla="val 618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3187602" y="2150050"/>
              <a:ext cx="2814255" cy="1961307"/>
            </a:xfrm>
            <a:prstGeom prst="roundRect">
              <a:avLst>
                <a:gd name="adj" fmla="val 618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228600" y="2150050"/>
              <a:ext cx="2814255" cy="1278950"/>
            </a:xfrm>
            <a:prstGeom prst="roundRect">
              <a:avLst>
                <a:gd name="adj" fmla="val 618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36894" y="2221477"/>
              <a:ext cx="29635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Consolas"/>
                  <a:cs typeface="Consolas"/>
                </a:rPr>
                <a:t>Gather(i,j</a:t>
              </a:r>
              <a:r>
                <a:rPr lang="en-US" sz="1400" dirty="0" smtClean="0">
                  <a:latin typeface="Consolas"/>
                  <a:cs typeface="Consolas"/>
                </a:rPr>
                <a:t>, scope)</a:t>
              </a:r>
            </a:p>
            <a:p>
              <a:r>
                <a:rPr lang="en-US" sz="1400" dirty="0" smtClean="0">
                  <a:latin typeface="Consolas"/>
                  <a:cs typeface="Consolas"/>
                </a:rPr>
                <a:t>  </a:t>
              </a:r>
              <a:r>
                <a:rPr lang="en-US" sz="14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</a:p>
            <a:p>
              <a:r>
                <a:rPr lang="en-US" sz="1400" dirty="0" smtClean="0">
                  <a:latin typeface="Consolas"/>
                  <a:cs typeface="Consolas"/>
                </a:rPr>
                <a:t>  (</a:t>
              </a:r>
              <a:r>
                <a:rPr lang="en-US" sz="1400" i="1" dirty="0" err="1" smtClean="0">
                  <a:latin typeface="Consolas"/>
                  <a:cs typeface="Consolas"/>
                </a:rPr>
                <a:t>Likes[i</a:t>
              </a:r>
              <a:r>
                <a:rPr lang="en-US" sz="1400" i="1" dirty="0" smtClean="0">
                  <a:latin typeface="Consolas"/>
                  <a:cs typeface="Consolas"/>
                </a:rPr>
                <a:t>]</a:t>
              </a:r>
              <a:r>
                <a:rPr lang="en-US" sz="1400" dirty="0" smtClean="0">
                  <a:latin typeface="Consolas"/>
                  <a:cs typeface="Consolas"/>
                </a:rPr>
                <a:t>, </a:t>
              </a:r>
              <a:r>
                <a:rPr lang="en-US" sz="1400" i="1" dirty="0" err="1" smtClean="0">
                  <a:latin typeface="Consolas"/>
                  <a:cs typeface="Consolas"/>
                </a:rPr>
                <a:t>W</a:t>
              </a:r>
              <a:r>
                <a:rPr lang="en-US" sz="1400" i="1" baseline="-25000" dirty="0" err="1" smtClean="0">
                  <a:latin typeface="Consolas"/>
                  <a:cs typeface="Consolas"/>
                </a:rPr>
                <a:t>ij</a:t>
              </a:r>
              <a:r>
                <a:rPr lang="en-US" sz="1400" i="1" dirty="0" smtClean="0">
                  <a:latin typeface="Consolas"/>
                  <a:cs typeface="Consolas"/>
                </a:rPr>
                <a:t>,</a:t>
              </a:r>
              <a:r>
                <a:rPr lang="en-US" sz="1400" i="1" baseline="-25000" dirty="0" smtClean="0">
                  <a:latin typeface="Consolas"/>
                  <a:cs typeface="Consolas"/>
                </a:rPr>
                <a:t> </a:t>
              </a:r>
              <a:r>
                <a:rPr lang="en-US" sz="1400" i="1" dirty="0" smtClean="0">
                  <a:latin typeface="Consolas"/>
                  <a:cs typeface="Consolas"/>
                </a:rPr>
                <a:t>Likes[</a:t>
              </a:r>
              <a:r>
                <a:rPr lang="en-US" sz="1400" i="1" dirty="0">
                  <a:latin typeface="Consolas"/>
                  <a:cs typeface="Consolas"/>
                </a:rPr>
                <a:t>j</a:t>
              </a:r>
              <a:r>
                <a:rPr lang="en-US" sz="1400" i="1" dirty="0" smtClean="0">
                  <a:latin typeface="Consolas"/>
                  <a:cs typeface="Consolas"/>
                </a:rPr>
                <a:t>]</a:t>
              </a:r>
              <a:r>
                <a:rPr lang="en-US" sz="1400" dirty="0" smtClean="0">
                  <a:latin typeface="Consolas"/>
                  <a:cs typeface="Consolas"/>
                </a:rPr>
                <a:t>) </a:t>
              </a:r>
              <a:r>
                <a:rPr lang="en-US" sz="1400" dirty="0" smtClean="0">
                  <a:latin typeface="Consolas"/>
                  <a:cs typeface="Consolas"/>
                  <a:sym typeface="Wingdings"/>
                </a:rPr>
                <a:t>     </a:t>
              </a:r>
            </a:p>
            <a:p>
              <a:r>
                <a:rPr lang="en-US" sz="14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 // Emit accumulator</a:t>
              </a:r>
              <a:endParaRPr lang="en-US" sz="1400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r>
                <a:rPr lang="en-US" sz="1400" dirty="0" smtClean="0">
                  <a:latin typeface="Consolas"/>
                  <a:cs typeface="Consolas"/>
                  <a:sym typeface="Wingdings"/>
                </a:rPr>
                <a:t>  emit </a:t>
              </a:r>
              <a:r>
                <a:rPr lang="en-US" sz="1400" i="1" dirty="0" err="1" smtClean="0">
                  <a:latin typeface="Consolas"/>
                  <a:cs typeface="Consolas"/>
                </a:rPr>
                <a:t>W</a:t>
              </a:r>
              <a:r>
                <a:rPr lang="en-US" sz="1400" i="1" baseline="-25000" dirty="0" err="1" smtClean="0">
                  <a:latin typeface="Consolas"/>
                  <a:cs typeface="Consolas"/>
                </a:rPr>
                <a:t>ij</a:t>
              </a:r>
              <a:r>
                <a:rPr lang="en-US" sz="1400" i="1" dirty="0" smtClean="0">
                  <a:latin typeface="Consolas"/>
                  <a:cs typeface="Consolas"/>
                </a:rPr>
                <a:t> x Likes[j] </a:t>
              </a:r>
              <a:r>
                <a:rPr lang="en-US" sz="1400" dirty="0" smtClean="0">
                  <a:latin typeface="Consolas"/>
                  <a:cs typeface="Consolas"/>
                  <a:sym typeface="Wingdings"/>
                </a:rPr>
                <a:t>as </a:t>
              </a:r>
              <a:r>
                <a:rPr lang="en-US" sz="1400" dirty="0" err="1" smtClean="0"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400" dirty="0" smtClean="0">
                  <a:latin typeface="Consolas"/>
                  <a:cs typeface="Consolas"/>
                  <a:sym typeface="Wingdings"/>
                </a:rPr>
                <a:t>;</a:t>
              </a:r>
            </a:p>
            <a:p>
              <a:r>
                <a:rPr lang="en-US" sz="1400" dirty="0" smtClean="0">
                  <a:latin typeface="Consolas"/>
                  <a:cs typeface="Consolas"/>
                </a:rPr>
                <a:t> 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248654" y="2438400"/>
              <a:ext cx="28473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nsolas"/>
                  <a:cs typeface="Consolas"/>
                </a:rPr>
                <a:t>Apply(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, scope,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</a:rPr>
                <a:t>){</a:t>
              </a:r>
            </a:p>
            <a:p>
              <a:r>
                <a:rPr lang="en-US" sz="1600" dirty="0" smtClean="0">
                  <a:latin typeface="Consolas"/>
                  <a:cs typeface="Consolas"/>
                </a:rPr>
                <a:t> 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</a:t>
              </a:r>
            </a:p>
            <a:p>
              <a:r>
                <a:rPr lang="en-US" sz="1600" dirty="0" smtClean="0">
                  <a:latin typeface="Consolas"/>
                  <a:cs typeface="Consolas"/>
                </a:rPr>
                <a:t>  (</a:t>
              </a:r>
              <a:r>
                <a:rPr lang="en-US" sz="1600" i="1" dirty="0" smtClean="0">
                  <a:latin typeface="Consolas"/>
                  <a:cs typeface="Consolas"/>
                </a:rPr>
                <a:t>Likes[</a:t>
              </a:r>
              <a:r>
                <a:rPr lang="en-US" sz="1600" i="1" dirty="0" err="1" smtClean="0">
                  <a:latin typeface="Consolas"/>
                  <a:cs typeface="Consolas"/>
                </a:rPr>
                <a:t>i</a:t>
              </a:r>
              <a:r>
                <a:rPr lang="en-US" sz="1600" i="1" dirty="0" smtClean="0">
                  <a:latin typeface="Consolas"/>
                  <a:cs typeface="Consolas"/>
                </a:rPr>
                <a:t>]</a:t>
              </a:r>
              <a:r>
                <a:rPr lang="en-US" sz="1600" dirty="0" smtClean="0">
                  <a:latin typeface="Consolas"/>
                  <a:cs typeface="Consolas"/>
                </a:rPr>
                <a:t>) 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scope;</a:t>
              </a:r>
            </a:p>
            <a:p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 // Update the vertex</a:t>
              </a:r>
              <a:endParaRPr lang="en-US" sz="1600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  Likes[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]  </a:t>
              </a:r>
              <a:r>
                <a:rPr lang="en-US" sz="1600" dirty="0" err="1" smtClean="0">
                  <a:latin typeface="Consolas"/>
                  <a:cs typeface="Consolas"/>
                  <a:sym typeface="Wingdings"/>
                </a:rPr>
                <a:t>Δ</a:t>
              </a:r>
              <a:r>
                <a:rPr lang="en-US" sz="1600" dirty="0" smtClean="0">
                  <a:latin typeface="Consolas"/>
                  <a:cs typeface="Consolas"/>
                  <a:sym typeface="Wingdings"/>
                </a:rPr>
                <a:t>;</a:t>
              </a:r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} 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67663" y="2221476"/>
              <a:ext cx="307633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nsolas"/>
                  <a:cs typeface="Consolas"/>
                </a:rPr>
                <a:t>Scatter(</a:t>
              </a:r>
              <a:r>
                <a:rPr lang="en-US" sz="1400" dirty="0" err="1" smtClean="0">
                  <a:latin typeface="Consolas"/>
                  <a:cs typeface="Consolas"/>
                </a:rPr>
                <a:t>i</a:t>
              </a:r>
              <a:r>
                <a:rPr lang="en-US" sz="1400" dirty="0" smtClean="0">
                  <a:latin typeface="Consolas"/>
                  <a:cs typeface="Consolas"/>
                </a:rPr>
                <a:t>, scope){</a:t>
              </a:r>
            </a:p>
            <a:p>
              <a:r>
                <a:rPr lang="en-US" sz="1400" dirty="0" smtClean="0">
                  <a:latin typeface="Consolas"/>
                  <a:cs typeface="Consolas"/>
                </a:rPr>
                <a:t>  </a:t>
              </a:r>
              <a:r>
                <a:rPr lang="en-US" sz="14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</a:p>
            <a:p>
              <a:r>
                <a:rPr lang="en-US" sz="1400" dirty="0" smtClean="0">
                  <a:latin typeface="Consolas"/>
                  <a:cs typeface="Consolas"/>
                </a:rPr>
                <a:t>  (</a:t>
              </a:r>
              <a:r>
                <a:rPr lang="en-US" sz="1400" i="1" dirty="0" smtClean="0">
                  <a:latin typeface="Consolas"/>
                  <a:cs typeface="Consolas"/>
                </a:rPr>
                <a:t>Likes[</a:t>
              </a:r>
              <a:r>
                <a:rPr lang="en-US" sz="1400" i="1" dirty="0" err="1" smtClean="0">
                  <a:latin typeface="Consolas"/>
                  <a:cs typeface="Consolas"/>
                </a:rPr>
                <a:t>i</a:t>
              </a:r>
              <a:r>
                <a:rPr lang="en-US" sz="1400" i="1" dirty="0" smtClean="0">
                  <a:latin typeface="Consolas"/>
                  <a:cs typeface="Consolas"/>
                </a:rPr>
                <a:t>], </a:t>
              </a:r>
              <a:r>
                <a:rPr lang="en-US" sz="1400" i="1" dirty="0" err="1" smtClean="0">
                  <a:latin typeface="Consolas"/>
                  <a:cs typeface="Consolas"/>
                </a:rPr>
                <a:t>W</a:t>
              </a:r>
              <a:r>
                <a:rPr lang="en-US" sz="1400" i="1" baseline="-25000" dirty="0" err="1" smtClean="0">
                  <a:latin typeface="Consolas"/>
                  <a:cs typeface="Consolas"/>
                </a:rPr>
                <a:t>ij</a:t>
              </a:r>
              <a:r>
                <a:rPr lang="en-US" sz="1400" i="1" dirty="0" smtClean="0">
                  <a:latin typeface="Consolas"/>
                  <a:cs typeface="Consolas"/>
                </a:rPr>
                <a:t>,</a:t>
              </a:r>
              <a:r>
                <a:rPr lang="en-US" sz="1400" i="1" baseline="-25000" dirty="0" smtClean="0">
                  <a:latin typeface="Consolas"/>
                  <a:cs typeface="Consolas"/>
                </a:rPr>
                <a:t> </a:t>
              </a:r>
              <a:r>
                <a:rPr lang="en-US" sz="1400" i="1" dirty="0" smtClean="0">
                  <a:latin typeface="Consolas"/>
                  <a:cs typeface="Consolas"/>
                </a:rPr>
                <a:t>Likes[j]</a:t>
              </a:r>
              <a:r>
                <a:rPr lang="en-US" sz="1400" dirty="0" smtClean="0">
                  <a:latin typeface="Consolas"/>
                  <a:cs typeface="Consolas"/>
                </a:rPr>
                <a:t>) </a:t>
              </a:r>
            </a:p>
            <a:p>
              <a:r>
                <a:rPr lang="en-US" sz="1400" dirty="0" smtClean="0">
                  <a:latin typeface="Consolas"/>
                  <a:cs typeface="Consolas"/>
                  <a:sym typeface="Wingdings"/>
                </a:rPr>
                <a:t>      scope;</a:t>
              </a:r>
            </a:p>
            <a:p>
              <a:r>
                <a:rPr lang="en-US" sz="14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 // Reschedule if changed</a:t>
              </a:r>
              <a:endParaRPr lang="en-US" sz="1400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r>
                <a:rPr lang="en-US" sz="1400" dirty="0" smtClean="0">
                  <a:latin typeface="Consolas"/>
                  <a:cs typeface="Consolas"/>
                  <a:sym typeface="Wingdings"/>
                </a:rPr>
                <a:t>  if Likes[</a:t>
              </a:r>
              <a:r>
                <a:rPr lang="en-US" sz="1400" dirty="0" err="1" smtClean="0">
                  <a:latin typeface="Consolas"/>
                  <a:cs typeface="Consolas"/>
                  <a:sym typeface="Wingdings"/>
                </a:rPr>
                <a:t>i</a:t>
              </a:r>
              <a:r>
                <a:rPr lang="en-US" sz="1400" dirty="0" smtClean="0">
                  <a:latin typeface="Consolas"/>
                  <a:cs typeface="Consolas"/>
                  <a:sym typeface="Wingdings"/>
                </a:rPr>
                <a:t>] changed then</a:t>
              </a:r>
            </a:p>
            <a:p>
              <a:r>
                <a:rPr lang="en-US" sz="1400" dirty="0">
                  <a:latin typeface="Consolas"/>
                  <a:cs typeface="Consolas"/>
                  <a:sym typeface="Wingdings"/>
                </a:rPr>
                <a:t> </a:t>
              </a:r>
              <a:r>
                <a:rPr lang="en-US" sz="1400" dirty="0" smtClean="0">
                  <a:latin typeface="Consolas"/>
                  <a:cs typeface="Consolas"/>
                  <a:sym typeface="Wingdings"/>
                </a:rPr>
                <a:t>   reschedule(j);</a:t>
              </a:r>
              <a:endParaRPr lang="en-US" sz="1400" dirty="0" smtClean="0">
                <a:latin typeface="Consolas"/>
                <a:cs typeface="Consolas"/>
              </a:endParaRPr>
            </a:p>
            <a:p>
              <a:r>
                <a:rPr lang="en-US" sz="1400" dirty="0" smtClean="0">
                  <a:latin typeface="Consolas"/>
                  <a:cs typeface="Consolas"/>
                </a:rPr>
                <a:t>} 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914400" y="35814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Δ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 +  Δ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 </a:t>
              </a:r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Δ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15200" cy="762000"/>
          </a:xfrm>
        </p:spPr>
        <p:txBody>
          <a:bodyPr/>
          <a:lstStyle/>
          <a:p>
            <a:r>
              <a:rPr lang="en-US" sz="4000" dirty="0" smtClean="0"/>
              <a:t>Decomposable Update </a:t>
            </a:r>
            <a:r>
              <a:rPr lang="en-US" sz="4000" dirty="0" err="1" smtClean="0"/>
              <a:t>Functors</a:t>
            </a:r>
            <a:endParaRPr lang="en-US" sz="4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1251737" y="5105400"/>
            <a:ext cx="3472663" cy="1428900"/>
            <a:chOff x="381000" y="5172178"/>
            <a:chExt cx="3472663" cy="1428900"/>
          </a:xfrm>
        </p:grpSpPr>
        <p:sp>
          <p:nvSpPr>
            <p:cNvPr id="15" name="Rounded Rectangle 14"/>
            <p:cNvSpPr/>
            <p:nvPr/>
          </p:nvSpPr>
          <p:spPr>
            <a:xfrm rot="8221805">
              <a:off x="1184685" y="5945187"/>
              <a:ext cx="1231714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2506115">
              <a:off x="1780235" y="5969361"/>
              <a:ext cx="1301607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19061999">
              <a:off x="1805339" y="5379309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13374097">
              <a:off x="1169798" y="5400964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10800000">
              <a:off x="908164" y="5670849"/>
              <a:ext cx="1390265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77612" y="5670692"/>
              <a:ext cx="142787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stCxn id="31" idx="5"/>
              <a:endCxn id="27" idx="1"/>
            </p:cNvCxnSpPr>
            <p:nvPr/>
          </p:nvCxnSpPr>
          <p:spPr>
            <a:xfrm>
              <a:off x="1584753" y="5410422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7" idx="7"/>
              <a:endCxn id="35" idx="3"/>
            </p:cNvCxnSpPr>
            <p:nvPr/>
          </p:nvCxnSpPr>
          <p:spPr>
            <a:xfrm flipV="1">
              <a:off x="2188523" y="5410422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7" idx="6"/>
              <a:endCxn id="34" idx="2"/>
            </p:cNvCxnSpPr>
            <p:nvPr/>
          </p:nvCxnSpPr>
          <p:spPr>
            <a:xfrm>
              <a:off x="2229399" y="5869781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0" idx="6"/>
              <a:endCxn id="27" idx="2"/>
            </p:cNvCxnSpPr>
            <p:nvPr/>
          </p:nvCxnSpPr>
          <p:spPr>
            <a:xfrm>
              <a:off x="1254676" y="5869781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7" idx="3"/>
              <a:endCxn id="32" idx="7"/>
            </p:cNvCxnSpPr>
            <p:nvPr/>
          </p:nvCxnSpPr>
          <p:spPr>
            <a:xfrm flipH="1">
              <a:off x="1584753" y="5968464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7" idx="5"/>
              <a:endCxn id="33" idx="1"/>
            </p:cNvCxnSpPr>
            <p:nvPr/>
          </p:nvCxnSpPr>
          <p:spPr>
            <a:xfrm>
              <a:off x="2188523" y="5968464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950278" y="573022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975556" y="573022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346509" y="517217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46509" y="628828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601222" y="632195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925001" y="573022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601222" y="517217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1000" y="5638800"/>
              <a:ext cx="42992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3737" y="5638800"/>
              <a:ext cx="42992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89878" y="5486400"/>
            <a:ext cx="2563522" cy="584775"/>
            <a:chOff x="5589878" y="5486400"/>
            <a:chExt cx="2563522" cy="584775"/>
          </a:xfrm>
        </p:grpSpPr>
        <p:sp>
          <p:nvSpPr>
            <p:cNvPr id="44" name="TextBox 43"/>
            <p:cNvSpPr txBox="1"/>
            <p:nvPr/>
          </p:nvSpPr>
          <p:spPr>
            <a:xfrm>
              <a:off x="5851015" y="5562600"/>
              <a:ext cx="42992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07752" y="5562600"/>
              <a:ext cx="42992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89878" y="5486400"/>
              <a:ext cx="2563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(      +      )(      )</a:t>
              </a:r>
              <a:endParaRPr lang="en-US" sz="32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7418678" y="5638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/>
                <a:t>Y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420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48200" y="3864114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2065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Label Propagation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Kernel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Methods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Deep 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Neural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Tensor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Factorization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PageRank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Lasso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                 </a:t>
            </a:r>
            <a:r>
              <a:rPr lang="en-US" sz="2400" dirty="0" smtClean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Cross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Map Reduce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Computing Sufficient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Statistics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67200" y="1828800"/>
            <a:ext cx="4343400" cy="4648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500" dirty="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8200" y="2133600"/>
            <a:ext cx="376031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Is there more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Machine Learning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?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5793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Decomposable </a:t>
            </a:r>
            <a:r>
              <a:rPr lang="en-US" dirty="0" err="1" smtClean="0"/>
              <a:t>Functors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/>
          <a:lstStyle/>
          <a:p>
            <a:r>
              <a:rPr lang="en-US" dirty="0" smtClean="0"/>
              <a:t>Fits many algorithms</a:t>
            </a:r>
          </a:p>
          <a:p>
            <a:pPr lvl="1"/>
            <a:r>
              <a:rPr lang="en-US" dirty="0" smtClean="0"/>
              <a:t>Loopy Belief Propagation, Label Propagation, </a:t>
            </a:r>
            <a:r>
              <a:rPr lang="en-US" dirty="0" err="1" smtClean="0"/>
              <a:t>PageRank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Addresses the earlier concerns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Problem:</a:t>
            </a:r>
            <a:r>
              <a:rPr lang="en-US" dirty="0" smtClean="0"/>
              <a:t> </a:t>
            </a:r>
            <a:r>
              <a:rPr lang="en-US" i="1" dirty="0" smtClean="0"/>
              <a:t>High degree vertices will still get locked frequently and </a:t>
            </a:r>
            <a:r>
              <a:rPr lang="en-US" i="1" dirty="0" smtClean="0"/>
              <a:t>will need to be up-to-date</a:t>
            </a:r>
            <a:endParaRPr lang="en-US" i="1" dirty="0" smtClean="0"/>
          </a:p>
        </p:txBody>
      </p:sp>
      <p:grpSp>
        <p:nvGrpSpPr>
          <p:cNvPr id="93" name="Group 92"/>
          <p:cNvGrpSpPr/>
          <p:nvPr/>
        </p:nvGrpSpPr>
        <p:grpSpPr>
          <a:xfrm>
            <a:off x="871143" y="2590800"/>
            <a:ext cx="1948257" cy="2895600"/>
            <a:chOff x="871143" y="2590800"/>
            <a:chExt cx="1948257" cy="2895600"/>
          </a:xfrm>
        </p:grpSpPr>
        <p:sp>
          <p:nvSpPr>
            <p:cNvPr id="4" name="Oval 114"/>
            <p:cNvSpPr/>
            <p:nvPr/>
          </p:nvSpPr>
          <p:spPr>
            <a:xfrm>
              <a:off x="914400" y="3068967"/>
              <a:ext cx="1890061" cy="1611416"/>
            </a:xfrm>
            <a:custGeom>
              <a:avLst/>
              <a:gdLst>
                <a:gd name="connsiteX0" fmla="*/ 0 w 1957294"/>
                <a:gd name="connsiteY0" fmla="*/ 824283 h 1648565"/>
                <a:gd name="connsiteX1" fmla="*/ 978647 w 1957294"/>
                <a:gd name="connsiteY1" fmla="*/ 0 h 1648565"/>
                <a:gd name="connsiteX2" fmla="*/ 1957294 w 1957294"/>
                <a:gd name="connsiteY2" fmla="*/ 824283 h 1648565"/>
                <a:gd name="connsiteX3" fmla="*/ 978647 w 1957294"/>
                <a:gd name="connsiteY3" fmla="*/ 1648566 h 1648565"/>
                <a:gd name="connsiteX4" fmla="*/ 0 w 1957294"/>
                <a:gd name="connsiteY4" fmla="*/ 824283 h 1648565"/>
                <a:gd name="connsiteX0" fmla="*/ 0 w 1983425"/>
                <a:gd name="connsiteY0" fmla="*/ 856857 h 1681140"/>
                <a:gd name="connsiteX1" fmla="*/ 978647 w 1983425"/>
                <a:gd name="connsiteY1" fmla="*/ 32574 h 1681140"/>
                <a:gd name="connsiteX2" fmla="*/ 1643529 w 1983425"/>
                <a:gd name="connsiteY2" fmla="*/ 232493 h 1681140"/>
                <a:gd name="connsiteX3" fmla="*/ 1957294 w 1983425"/>
                <a:gd name="connsiteY3" fmla="*/ 856857 h 1681140"/>
                <a:gd name="connsiteX4" fmla="*/ 978647 w 1983425"/>
                <a:gd name="connsiteY4" fmla="*/ 1681140 h 1681140"/>
                <a:gd name="connsiteX5" fmla="*/ 0 w 1983425"/>
                <a:gd name="connsiteY5" fmla="*/ 856857 h 1681140"/>
                <a:gd name="connsiteX0" fmla="*/ 22049 w 2005474"/>
                <a:gd name="connsiteY0" fmla="*/ 824998 h 1649281"/>
                <a:gd name="connsiteX1" fmla="*/ 373166 w 2005474"/>
                <a:gd name="connsiteY1" fmla="*/ 252927 h 1649281"/>
                <a:gd name="connsiteX2" fmla="*/ 1000696 w 2005474"/>
                <a:gd name="connsiteY2" fmla="*/ 715 h 1649281"/>
                <a:gd name="connsiteX3" fmla="*/ 1665578 w 2005474"/>
                <a:gd name="connsiteY3" fmla="*/ 200634 h 1649281"/>
                <a:gd name="connsiteX4" fmla="*/ 1979343 w 2005474"/>
                <a:gd name="connsiteY4" fmla="*/ 824998 h 1649281"/>
                <a:gd name="connsiteX5" fmla="*/ 1000696 w 2005474"/>
                <a:gd name="connsiteY5" fmla="*/ 1649281 h 1649281"/>
                <a:gd name="connsiteX6" fmla="*/ 22049 w 2005474"/>
                <a:gd name="connsiteY6" fmla="*/ 824998 h 1649281"/>
                <a:gd name="connsiteX0" fmla="*/ 61 w 1983486"/>
                <a:gd name="connsiteY0" fmla="*/ 824998 h 1674201"/>
                <a:gd name="connsiteX1" fmla="*/ 351178 w 1983486"/>
                <a:gd name="connsiteY1" fmla="*/ 252927 h 1674201"/>
                <a:gd name="connsiteX2" fmla="*/ 978708 w 1983486"/>
                <a:gd name="connsiteY2" fmla="*/ 715 h 1674201"/>
                <a:gd name="connsiteX3" fmla="*/ 1643590 w 1983486"/>
                <a:gd name="connsiteY3" fmla="*/ 200634 h 1674201"/>
                <a:gd name="connsiteX4" fmla="*/ 1957355 w 1983486"/>
                <a:gd name="connsiteY4" fmla="*/ 824998 h 1674201"/>
                <a:gd name="connsiteX5" fmla="*/ 978708 w 1983486"/>
                <a:gd name="connsiteY5" fmla="*/ 1649281 h 1674201"/>
                <a:gd name="connsiteX6" fmla="*/ 328767 w 1983486"/>
                <a:gd name="connsiteY6" fmla="*/ 1403397 h 1674201"/>
                <a:gd name="connsiteX7" fmla="*/ 61 w 1983486"/>
                <a:gd name="connsiteY7" fmla="*/ 824998 h 1674201"/>
                <a:gd name="connsiteX0" fmla="*/ 61 w 1959522"/>
                <a:gd name="connsiteY0" fmla="*/ 824998 h 1649328"/>
                <a:gd name="connsiteX1" fmla="*/ 351178 w 1959522"/>
                <a:gd name="connsiteY1" fmla="*/ 252927 h 1649328"/>
                <a:gd name="connsiteX2" fmla="*/ 978708 w 1959522"/>
                <a:gd name="connsiteY2" fmla="*/ 715 h 1649328"/>
                <a:gd name="connsiteX3" fmla="*/ 1643590 w 1959522"/>
                <a:gd name="connsiteY3" fmla="*/ 200634 h 1649328"/>
                <a:gd name="connsiteX4" fmla="*/ 1957355 w 1959522"/>
                <a:gd name="connsiteY4" fmla="*/ 824998 h 1649328"/>
                <a:gd name="connsiteX5" fmla="*/ 1606237 w 1959522"/>
                <a:gd name="connsiteY5" fmla="*/ 1418339 h 1649328"/>
                <a:gd name="connsiteX6" fmla="*/ 978708 w 1959522"/>
                <a:gd name="connsiteY6" fmla="*/ 1649281 h 1649328"/>
                <a:gd name="connsiteX7" fmla="*/ 328767 w 1959522"/>
                <a:gd name="connsiteY7" fmla="*/ 1403397 h 1649328"/>
                <a:gd name="connsiteX8" fmla="*/ 61 w 1959522"/>
                <a:gd name="connsiteY8" fmla="*/ 824998 h 1649328"/>
                <a:gd name="connsiteX0" fmla="*/ 61 w 1958869"/>
                <a:gd name="connsiteY0" fmla="*/ 824998 h 1649311"/>
                <a:gd name="connsiteX1" fmla="*/ 351178 w 1958869"/>
                <a:gd name="connsiteY1" fmla="*/ 252927 h 1649311"/>
                <a:gd name="connsiteX2" fmla="*/ 978708 w 1958869"/>
                <a:gd name="connsiteY2" fmla="*/ 715 h 1649311"/>
                <a:gd name="connsiteX3" fmla="*/ 1643590 w 1958869"/>
                <a:gd name="connsiteY3" fmla="*/ 200634 h 1649311"/>
                <a:gd name="connsiteX4" fmla="*/ 1957355 w 1958869"/>
                <a:gd name="connsiteY4" fmla="*/ 824998 h 1649311"/>
                <a:gd name="connsiteX5" fmla="*/ 1471767 w 1958869"/>
                <a:gd name="connsiteY5" fmla="*/ 992515 h 1649311"/>
                <a:gd name="connsiteX6" fmla="*/ 1606237 w 1958869"/>
                <a:gd name="connsiteY6" fmla="*/ 1418339 h 1649311"/>
                <a:gd name="connsiteX7" fmla="*/ 978708 w 1958869"/>
                <a:gd name="connsiteY7" fmla="*/ 1649281 h 1649311"/>
                <a:gd name="connsiteX8" fmla="*/ 328767 w 1958869"/>
                <a:gd name="connsiteY8" fmla="*/ 1403397 h 1649311"/>
                <a:gd name="connsiteX9" fmla="*/ 61 w 1958869"/>
                <a:gd name="connsiteY9" fmla="*/ 824998 h 1649311"/>
                <a:gd name="connsiteX0" fmla="*/ 61 w 1958869"/>
                <a:gd name="connsiteY0" fmla="*/ 824998 h 1653105"/>
                <a:gd name="connsiteX1" fmla="*/ 351178 w 1958869"/>
                <a:gd name="connsiteY1" fmla="*/ 252927 h 1653105"/>
                <a:gd name="connsiteX2" fmla="*/ 978708 w 1958869"/>
                <a:gd name="connsiteY2" fmla="*/ 715 h 1653105"/>
                <a:gd name="connsiteX3" fmla="*/ 1643590 w 1958869"/>
                <a:gd name="connsiteY3" fmla="*/ 200634 h 1653105"/>
                <a:gd name="connsiteX4" fmla="*/ 1957355 w 1958869"/>
                <a:gd name="connsiteY4" fmla="*/ 824998 h 1653105"/>
                <a:gd name="connsiteX5" fmla="*/ 1471767 w 1958869"/>
                <a:gd name="connsiteY5" fmla="*/ 992515 h 1653105"/>
                <a:gd name="connsiteX6" fmla="*/ 1606237 w 1958869"/>
                <a:gd name="connsiteY6" fmla="*/ 1418339 h 1653105"/>
                <a:gd name="connsiteX7" fmla="*/ 1172944 w 1958869"/>
                <a:gd name="connsiteY7" fmla="*/ 1231575 h 1653105"/>
                <a:gd name="connsiteX8" fmla="*/ 978708 w 1958869"/>
                <a:gd name="connsiteY8" fmla="*/ 1649281 h 1653105"/>
                <a:gd name="connsiteX9" fmla="*/ 328767 w 1958869"/>
                <a:gd name="connsiteY9" fmla="*/ 1403397 h 1653105"/>
                <a:gd name="connsiteX10" fmla="*/ 61 w 1958869"/>
                <a:gd name="connsiteY10" fmla="*/ 824998 h 1653105"/>
                <a:gd name="connsiteX0" fmla="*/ 61 w 1958869"/>
                <a:gd name="connsiteY0" fmla="*/ 824998 h 1649425"/>
                <a:gd name="connsiteX1" fmla="*/ 351178 w 1958869"/>
                <a:gd name="connsiteY1" fmla="*/ 252927 h 1649425"/>
                <a:gd name="connsiteX2" fmla="*/ 978708 w 1958869"/>
                <a:gd name="connsiteY2" fmla="*/ 715 h 1649425"/>
                <a:gd name="connsiteX3" fmla="*/ 1643590 w 1958869"/>
                <a:gd name="connsiteY3" fmla="*/ 200634 h 1649425"/>
                <a:gd name="connsiteX4" fmla="*/ 1957355 w 1958869"/>
                <a:gd name="connsiteY4" fmla="*/ 824998 h 1649425"/>
                <a:gd name="connsiteX5" fmla="*/ 1471767 w 1958869"/>
                <a:gd name="connsiteY5" fmla="*/ 992515 h 1649425"/>
                <a:gd name="connsiteX6" fmla="*/ 1606237 w 1958869"/>
                <a:gd name="connsiteY6" fmla="*/ 1418339 h 1649425"/>
                <a:gd name="connsiteX7" fmla="*/ 1172944 w 1958869"/>
                <a:gd name="connsiteY7" fmla="*/ 1231575 h 1649425"/>
                <a:gd name="connsiteX8" fmla="*/ 978708 w 1958869"/>
                <a:gd name="connsiteY8" fmla="*/ 1649281 h 1649425"/>
                <a:gd name="connsiteX9" fmla="*/ 814356 w 1958869"/>
                <a:gd name="connsiteY9" fmla="*/ 1179281 h 1649425"/>
                <a:gd name="connsiteX10" fmla="*/ 328767 w 1958869"/>
                <a:gd name="connsiteY10" fmla="*/ 1403397 h 1649425"/>
                <a:gd name="connsiteX11" fmla="*/ 61 w 1958869"/>
                <a:gd name="connsiteY11" fmla="*/ 824998 h 1649425"/>
                <a:gd name="connsiteX0" fmla="*/ 1821 w 1960629"/>
                <a:gd name="connsiteY0" fmla="*/ 824998 h 1649425"/>
                <a:gd name="connsiteX1" fmla="*/ 352938 w 1960629"/>
                <a:gd name="connsiteY1" fmla="*/ 252927 h 1649425"/>
                <a:gd name="connsiteX2" fmla="*/ 980468 w 1960629"/>
                <a:gd name="connsiteY2" fmla="*/ 715 h 1649425"/>
                <a:gd name="connsiteX3" fmla="*/ 1645350 w 1960629"/>
                <a:gd name="connsiteY3" fmla="*/ 200634 h 1649425"/>
                <a:gd name="connsiteX4" fmla="*/ 1959115 w 1960629"/>
                <a:gd name="connsiteY4" fmla="*/ 824998 h 1649425"/>
                <a:gd name="connsiteX5" fmla="*/ 1473527 w 1960629"/>
                <a:gd name="connsiteY5" fmla="*/ 992515 h 1649425"/>
                <a:gd name="connsiteX6" fmla="*/ 1607997 w 1960629"/>
                <a:gd name="connsiteY6" fmla="*/ 1418339 h 1649425"/>
                <a:gd name="connsiteX7" fmla="*/ 1174704 w 1960629"/>
                <a:gd name="connsiteY7" fmla="*/ 1231575 h 1649425"/>
                <a:gd name="connsiteX8" fmla="*/ 980468 w 1960629"/>
                <a:gd name="connsiteY8" fmla="*/ 1649281 h 1649425"/>
                <a:gd name="connsiteX9" fmla="*/ 816116 w 1960629"/>
                <a:gd name="connsiteY9" fmla="*/ 1179281 h 1649425"/>
                <a:gd name="connsiteX10" fmla="*/ 330527 w 1960629"/>
                <a:gd name="connsiteY10" fmla="*/ 1403397 h 1649425"/>
                <a:gd name="connsiteX11" fmla="*/ 494881 w 1960629"/>
                <a:gd name="connsiteY11" fmla="*/ 992516 h 1649425"/>
                <a:gd name="connsiteX12" fmla="*/ 1821 w 1960629"/>
                <a:gd name="connsiteY12" fmla="*/ 824998 h 1649425"/>
                <a:gd name="connsiteX0" fmla="*/ 3 w 1958811"/>
                <a:gd name="connsiteY0" fmla="*/ 824998 h 1649425"/>
                <a:gd name="connsiteX1" fmla="*/ 485592 w 1958811"/>
                <a:gd name="connsiteY1" fmla="*/ 663810 h 1649425"/>
                <a:gd name="connsiteX2" fmla="*/ 351120 w 1958811"/>
                <a:gd name="connsiteY2" fmla="*/ 252927 h 1649425"/>
                <a:gd name="connsiteX3" fmla="*/ 978650 w 1958811"/>
                <a:gd name="connsiteY3" fmla="*/ 715 h 1649425"/>
                <a:gd name="connsiteX4" fmla="*/ 1643532 w 1958811"/>
                <a:gd name="connsiteY4" fmla="*/ 200634 h 1649425"/>
                <a:gd name="connsiteX5" fmla="*/ 1957297 w 1958811"/>
                <a:gd name="connsiteY5" fmla="*/ 824998 h 1649425"/>
                <a:gd name="connsiteX6" fmla="*/ 1471709 w 1958811"/>
                <a:gd name="connsiteY6" fmla="*/ 992515 h 1649425"/>
                <a:gd name="connsiteX7" fmla="*/ 1606179 w 1958811"/>
                <a:gd name="connsiteY7" fmla="*/ 1418339 h 1649425"/>
                <a:gd name="connsiteX8" fmla="*/ 1172886 w 1958811"/>
                <a:gd name="connsiteY8" fmla="*/ 1231575 h 1649425"/>
                <a:gd name="connsiteX9" fmla="*/ 978650 w 1958811"/>
                <a:gd name="connsiteY9" fmla="*/ 1649281 h 1649425"/>
                <a:gd name="connsiteX10" fmla="*/ 814298 w 1958811"/>
                <a:gd name="connsiteY10" fmla="*/ 1179281 h 1649425"/>
                <a:gd name="connsiteX11" fmla="*/ 328709 w 1958811"/>
                <a:gd name="connsiteY11" fmla="*/ 1403397 h 1649425"/>
                <a:gd name="connsiteX12" fmla="*/ 493063 w 1958811"/>
                <a:gd name="connsiteY12" fmla="*/ 992516 h 1649425"/>
                <a:gd name="connsiteX13" fmla="*/ 3 w 1958811"/>
                <a:gd name="connsiteY13" fmla="*/ 824998 h 1649425"/>
                <a:gd name="connsiteX0" fmla="*/ 3 w 1958811"/>
                <a:gd name="connsiteY0" fmla="*/ 835454 h 1659881"/>
                <a:gd name="connsiteX1" fmla="*/ 485592 w 1958811"/>
                <a:gd name="connsiteY1" fmla="*/ 674266 h 1659881"/>
                <a:gd name="connsiteX2" fmla="*/ 351120 w 1958811"/>
                <a:gd name="connsiteY2" fmla="*/ 263383 h 1659881"/>
                <a:gd name="connsiteX3" fmla="*/ 814298 w 1958811"/>
                <a:gd name="connsiteY3" fmla="*/ 494972 h 1659881"/>
                <a:gd name="connsiteX4" fmla="*/ 978650 w 1958811"/>
                <a:gd name="connsiteY4" fmla="*/ 11171 h 1659881"/>
                <a:gd name="connsiteX5" fmla="*/ 1643532 w 1958811"/>
                <a:gd name="connsiteY5" fmla="*/ 211090 h 1659881"/>
                <a:gd name="connsiteX6" fmla="*/ 1957297 w 1958811"/>
                <a:gd name="connsiteY6" fmla="*/ 835454 h 1659881"/>
                <a:gd name="connsiteX7" fmla="*/ 1471709 w 1958811"/>
                <a:gd name="connsiteY7" fmla="*/ 1002971 h 1659881"/>
                <a:gd name="connsiteX8" fmla="*/ 1606179 w 1958811"/>
                <a:gd name="connsiteY8" fmla="*/ 1428795 h 1659881"/>
                <a:gd name="connsiteX9" fmla="*/ 1172886 w 1958811"/>
                <a:gd name="connsiteY9" fmla="*/ 1242031 h 1659881"/>
                <a:gd name="connsiteX10" fmla="*/ 978650 w 1958811"/>
                <a:gd name="connsiteY10" fmla="*/ 1659737 h 1659881"/>
                <a:gd name="connsiteX11" fmla="*/ 814298 w 1958811"/>
                <a:gd name="connsiteY11" fmla="*/ 1189737 h 1659881"/>
                <a:gd name="connsiteX12" fmla="*/ 328709 w 1958811"/>
                <a:gd name="connsiteY12" fmla="*/ 1413853 h 1659881"/>
                <a:gd name="connsiteX13" fmla="*/ 493063 w 1958811"/>
                <a:gd name="connsiteY13" fmla="*/ 1002972 h 1659881"/>
                <a:gd name="connsiteX14" fmla="*/ 3 w 1958811"/>
                <a:gd name="connsiteY14" fmla="*/ 835454 h 1659881"/>
                <a:gd name="connsiteX0" fmla="*/ 3 w 1958811"/>
                <a:gd name="connsiteY0" fmla="*/ 824327 h 1648754"/>
                <a:gd name="connsiteX1" fmla="*/ 485592 w 1958811"/>
                <a:gd name="connsiteY1" fmla="*/ 663139 h 1648754"/>
                <a:gd name="connsiteX2" fmla="*/ 351120 w 1958811"/>
                <a:gd name="connsiteY2" fmla="*/ 252256 h 1648754"/>
                <a:gd name="connsiteX3" fmla="*/ 814298 w 1958811"/>
                <a:gd name="connsiteY3" fmla="*/ 483845 h 1648754"/>
                <a:gd name="connsiteX4" fmla="*/ 978650 w 1958811"/>
                <a:gd name="connsiteY4" fmla="*/ 44 h 1648754"/>
                <a:gd name="connsiteX5" fmla="*/ 1180357 w 1958811"/>
                <a:gd name="connsiteY5" fmla="*/ 453963 h 1648754"/>
                <a:gd name="connsiteX6" fmla="*/ 1643532 w 1958811"/>
                <a:gd name="connsiteY6" fmla="*/ 199963 h 1648754"/>
                <a:gd name="connsiteX7" fmla="*/ 1957297 w 1958811"/>
                <a:gd name="connsiteY7" fmla="*/ 824327 h 1648754"/>
                <a:gd name="connsiteX8" fmla="*/ 1471709 w 1958811"/>
                <a:gd name="connsiteY8" fmla="*/ 991844 h 1648754"/>
                <a:gd name="connsiteX9" fmla="*/ 1606179 w 1958811"/>
                <a:gd name="connsiteY9" fmla="*/ 1417668 h 1648754"/>
                <a:gd name="connsiteX10" fmla="*/ 1172886 w 1958811"/>
                <a:gd name="connsiteY10" fmla="*/ 1230904 h 1648754"/>
                <a:gd name="connsiteX11" fmla="*/ 978650 w 1958811"/>
                <a:gd name="connsiteY11" fmla="*/ 1648610 h 1648754"/>
                <a:gd name="connsiteX12" fmla="*/ 814298 w 1958811"/>
                <a:gd name="connsiteY12" fmla="*/ 1178610 h 1648754"/>
                <a:gd name="connsiteX13" fmla="*/ 328709 w 1958811"/>
                <a:gd name="connsiteY13" fmla="*/ 1402726 h 1648754"/>
                <a:gd name="connsiteX14" fmla="*/ 493063 w 1958811"/>
                <a:gd name="connsiteY14" fmla="*/ 991845 h 1648754"/>
                <a:gd name="connsiteX15" fmla="*/ 3 w 1958811"/>
                <a:gd name="connsiteY15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0061" h="1611416">
                  <a:moveTo>
                    <a:pt x="3" y="824327"/>
                  </a:moveTo>
                  <a:cubicBezTo>
                    <a:pt x="-1242" y="523013"/>
                    <a:pt x="389720" y="758484"/>
                    <a:pt x="448239" y="663139"/>
                  </a:cubicBezTo>
                  <a:cubicBezTo>
                    <a:pt x="506758" y="567794"/>
                    <a:pt x="144433" y="415363"/>
                    <a:pt x="351119" y="237315"/>
                  </a:cubicBezTo>
                  <a:cubicBezTo>
                    <a:pt x="557805" y="59267"/>
                    <a:pt x="672357" y="525880"/>
                    <a:pt x="776945" y="483845"/>
                  </a:cubicBezTo>
                  <a:cubicBezTo>
                    <a:pt x="881533" y="441810"/>
                    <a:pt x="678581" y="5024"/>
                    <a:pt x="941297" y="44"/>
                  </a:cubicBezTo>
                  <a:cubicBezTo>
                    <a:pt x="1204013" y="-4936"/>
                    <a:pt x="1032190" y="420643"/>
                    <a:pt x="1143004" y="453963"/>
                  </a:cubicBezTo>
                  <a:cubicBezTo>
                    <a:pt x="1253818" y="487283"/>
                    <a:pt x="1378325" y="26895"/>
                    <a:pt x="1598708" y="244787"/>
                  </a:cubicBezTo>
                  <a:cubicBezTo>
                    <a:pt x="1819091" y="462679"/>
                    <a:pt x="1404474" y="544136"/>
                    <a:pt x="1456768" y="648197"/>
                  </a:cubicBezTo>
                  <a:cubicBezTo>
                    <a:pt x="1509062" y="752258"/>
                    <a:pt x="1890061" y="504337"/>
                    <a:pt x="1890061" y="824327"/>
                  </a:cubicBezTo>
                  <a:cubicBezTo>
                    <a:pt x="1890061" y="1144317"/>
                    <a:pt x="1492876" y="892954"/>
                    <a:pt x="1434356" y="991844"/>
                  </a:cubicBezTo>
                  <a:cubicBezTo>
                    <a:pt x="1375836" y="1090734"/>
                    <a:pt x="1750611" y="1204757"/>
                    <a:pt x="1568826" y="1417668"/>
                  </a:cubicBezTo>
                  <a:cubicBezTo>
                    <a:pt x="1387041" y="1630579"/>
                    <a:pt x="1240121" y="1192414"/>
                    <a:pt x="1135533" y="1230904"/>
                  </a:cubicBezTo>
                  <a:cubicBezTo>
                    <a:pt x="1030945" y="1269394"/>
                    <a:pt x="1217710" y="1619973"/>
                    <a:pt x="926356" y="1611257"/>
                  </a:cubicBezTo>
                  <a:cubicBezTo>
                    <a:pt x="635002" y="1602541"/>
                    <a:pt x="885268" y="1219591"/>
                    <a:pt x="776945" y="1178610"/>
                  </a:cubicBezTo>
                  <a:cubicBezTo>
                    <a:pt x="668622" y="1137629"/>
                    <a:pt x="514228" y="1594470"/>
                    <a:pt x="336179" y="1410196"/>
                  </a:cubicBezTo>
                  <a:cubicBezTo>
                    <a:pt x="158130" y="1225922"/>
                    <a:pt x="510494" y="1088245"/>
                    <a:pt x="455710" y="991845"/>
                  </a:cubicBezTo>
                  <a:cubicBezTo>
                    <a:pt x="400926" y="895445"/>
                    <a:pt x="1248" y="1125641"/>
                    <a:pt x="3" y="824327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53992" y="3692206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8034" y="3152568"/>
              <a:ext cx="1769669" cy="1464869"/>
              <a:chOff x="548131" y="3676332"/>
              <a:chExt cx="1769669" cy="1464869"/>
            </a:xfrm>
          </p:grpSpPr>
          <p:cxnSp>
            <p:nvCxnSpPr>
              <p:cNvPr id="7" name="Straight Connector 6"/>
              <p:cNvCxnSpPr>
                <a:stCxn id="19" idx="5"/>
                <a:endCxn id="15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5" idx="7"/>
                <a:endCxn id="23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6" idx="4"/>
                <a:endCxn id="15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5" idx="6"/>
                <a:endCxn id="22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8" idx="6"/>
                <a:endCxn id="15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5" idx="4"/>
                <a:endCxn id="17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5" idx="3"/>
                <a:endCxn id="20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5" idx="5"/>
                <a:endCxn id="21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227979" y="2590800"/>
              <a:ext cx="1234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Large State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143" y="4840069"/>
              <a:ext cx="1948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Distributed</a:t>
              </a:r>
            </a:p>
            <a:p>
              <a:pPr algn="ctr"/>
              <a:r>
                <a:rPr lang="en-US" dirty="0" smtClean="0"/>
                <a:t>Gather and Scatter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515611" y="2590800"/>
            <a:ext cx="2053371" cy="2856131"/>
            <a:chOff x="3515611" y="2590800"/>
            <a:chExt cx="2053371" cy="2856131"/>
          </a:xfrm>
        </p:grpSpPr>
        <p:grpSp>
          <p:nvGrpSpPr>
            <p:cNvPr id="24" name="Group 23"/>
            <p:cNvGrpSpPr/>
            <p:nvPr/>
          </p:nvGrpSpPr>
          <p:grpSpPr>
            <a:xfrm>
              <a:off x="3629821" y="3200400"/>
              <a:ext cx="1769669" cy="1464869"/>
              <a:chOff x="548131" y="3676332"/>
              <a:chExt cx="1769669" cy="1464869"/>
            </a:xfrm>
          </p:grpSpPr>
          <p:cxnSp>
            <p:nvCxnSpPr>
              <p:cNvPr id="25" name="Straight Connector 24"/>
              <p:cNvCxnSpPr>
                <a:stCxn id="37" idx="5"/>
                <a:endCxn id="33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3" idx="7"/>
                <a:endCxn id="41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4" idx="4"/>
                <a:endCxn id="33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3" idx="6"/>
                <a:endCxn id="40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6" idx="6"/>
                <a:endCxn id="33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33" idx="4"/>
                <a:endCxn id="35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3" idx="3"/>
                <a:endCxn id="38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3" idx="5"/>
                <a:endCxn id="39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810179" y="3246901"/>
              <a:ext cx="228419" cy="285524"/>
              <a:chOff x="5715000" y="5181600"/>
              <a:chExt cx="533400" cy="1005840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397059" y="3048000"/>
              <a:ext cx="228419" cy="285524"/>
              <a:chOff x="5715000" y="5181600"/>
              <a:chExt cx="533400" cy="100584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028172" y="3246258"/>
              <a:ext cx="228419" cy="285524"/>
              <a:chOff x="5715000" y="5181600"/>
              <a:chExt cx="533400" cy="1005840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340563" y="3783952"/>
              <a:ext cx="228419" cy="285524"/>
              <a:chOff x="5715000" y="5181600"/>
              <a:chExt cx="533400" cy="1005840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63635" y="4290985"/>
              <a:ext cx="228419" cy="285524"/>
              <a:chOff x="5715000" y="5181600"/>
              <a:chExt cx="533400" cy="1005840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407497" y="4512630"/>
              <a:ext cx="228419" cy="285524"/>
              <a:chOff x="5715000" y="5181600"/>
              <a:chExt cx="533400" cy="1005840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784799" y="4323444"/>
              <a:ext cx="228419" cy="285524"/>
              <a:chOff x="5715000" y="5181600"/>
              <a:chExt cx="533400" cy="1005840"/>
            </a:xfrm>
          </p:grpSpPr>
          <p:sp>
            <p:nvSpPr>
              <p:cNvPr id="79" name="Oval 78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515611" y="3800458"/>
              <a:ext cx="228419" cy="285524"/>
              <a:chOff x="5715000" y="5181600"/>
              <a:chExt cx="533400" cy="1005840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3792355" y="2590800"/>
              <a:ext cx="1519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Heavy Locking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65997" y="4800600"/>
              <a:ext cx="1379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Fine Grained</a:t>
              </a:r>
            </a:p>
            <a:p>
              <a:pPr algn="ctr"/>
              <a:r>
                <a:rPr lang="en-US" dirty="0" smtClean="0"/>
                <a:t>Locking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477000" y="2590800"/>
            <a:ext cx="1948257" cy="2703731"/>
            <a:chOff x="6477000" y="2590800"/>
            <a:chExt cx="1948257" cy="2703731"/>
          </a:xfrm>
        </p:grpSpPr>
        <p:grpSp>
          <p:nvGrpSpPr>
            <p:cNvPr id="42" name="Group 41"/>
            <p:cNvGrpSpPr/>
            <p:nvPr/>
          </p:nvGrpSpPr>
          <p:grpSpPr>
            <a:xfrm>
              <a:off x="6705600" y="3200400"/>
              <a:ext cx="1447800" cy="1198437"/>
              <a:chOff x="548131" y="3676332"/>
              <a:chExt cx="1769669" cy="1464869"/>
            </a:xfrm>
          </p:grpSpPr>
          <p:cxnSp>
            <p:nvCxnSpPr>
              <p:cNvPr id="43" name="Straight Connector 42"/>
              <p:cNvCxnSpPr>
                <a:stCxn id="55" idx="5"/>
                <a:endCxn id="51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1" idx="7"/>
                <a:endCxn id="59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2" idx="4"/>
                <a:endCxn id="51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6"/>
                <a:endCxn id="58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54" idx="6"/>
                <a:endCxn id="51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51" idx="4"/>
                <a:endCxn id="53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1" idx="3"/>
                <a:endCxn id="56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51" idx="5"/>
                <a:endCxn id="57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Arc 85"/>
            <p:cNvSpPr/>
            <p:nvPr/>
          </p:nvSpPr>
          <p:spPr bwMode="auto">
            <a:xfrm>
              <a:off x="6553200" y="3101788"/>
              <a:ext cx="1752600" cy="1394012"/>
            </a:xfrm>
            <a:prstGeom prst="arc">
              <a:avLst>
                <a:gd name="adj1" fmla="val 14916020"/>
                <a:gd name="adj2" fmla="val 9925469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60531" y="2590800"/>
              <a:ext cx="1176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Sequential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477000" y="4648200"/>
              <a:ext cx="1948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Parallel</a:t>
              </a:r>
            </a:p>
            <a:p>
              <a:pPr algn="ctr"/>
              <a:r>
                <a:rPr lang="en-US" dirty="0" smtClean="0"/>
                <a:t>Gather and Scatter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467600" cy="1752600"/>
          </a:xfrm>
        </p:spPr>
        <p:txBody>
          <a:bodyPr/>
          <a:lstStyle/>
          <a:p>
            <a:r>
              <a:rPr lang="en-US" i="1" dirty="0" smtClean="0"/>
              <a:t>Enabling eventually consistent data races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799"/>
          </a:xfrm>
        </p:spPr>
        <p:txBody>
          <a:bodyPr/>
          <a:lstStyle/>
          <a:p>
            <a:r>
              <a:rPr lang="en-US" b="1" dirty="0" smtClean="0"/>
              <a:t>Issue:</a:t>
            </a:r>
            <a:endParaRPr lang="en-US" b="1" dirty="0" smtClean="0"/>
          </a:p>
          <a:p>
            <a:pPr lvl="1"/>
            <a:r>
              <a:rPr lang="en-US" i="1" dirty="0" smtClean="0"/>
              <a:t>All earlier methods maintain</a:t>
            </a:r>
            <a:r>
              <a:rPr lang="en-US" i="1" dirty="0" smtClean="0"/>
              <a:t> a sequentially consistent view </a:t>
            </a:r>
            <a:r>
              <a:rPr lang="en-US" i="1" dirty="0" smtClean="0"/>
              <a:t>of data</a:t>
            </a:r>
            <a:r>
              <a:rPr lang="en-US" i="1" dirty="0" smtClean="0"/>
              <a:t> across </a:t>
            </a:r>
            <a:r>
              <a:rPr lang="en-US" i="1" dirty="0" smtClean="0"/>
              <a:t>all </a:t>
            </a:r>
            <a:r>
              <a:rPr lang="en-US" i="1" dirty="0" smtClean="0"/>
              <a:t>processors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Proposal: Try to split data instead of computation.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How </a:t>
            </a:r>
            <a:r>
              <a:rPr lang="en-US" i="1" dirty="0" smtClean="0"/>
              <a:t>can we split the graph without changing the update function?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912492" y="3167898"/>
            <a:ext cx="2176271" cy="1962403"/>
            <a:chOff x="1732761" y="3447797"/>
            <a:chExt cx="1227664" cy="1107018"/>
          </a:xfrm>
        </p:grpSpPr>
        <p:grpSp>
          <p:nvGrpSpPr>
            <p:cNvPr id="4" name="Group 3"/>
            <p:cNvGrpSpPr/>
            <p:nvPr/>
          </p:nvGrpSpPr>
          <p:grpSpPr>
            <a:xfrm rot="16902043">
              <a:off x="1645754" y="3629115"/>
              <a:ext cx="599415" cy="425401"/>
              <a:chOff x="7329492" y="3564970"/>
              <a:chExt cx="599415" cy="425401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7329492" y="3593206"/>
                <a:ext cx="586464" cy="397165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4</a:t>
                </a:r>
                <a:endParaRPr lang="en-US" sz="14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999630">
              <a:off x="1889578" y="4129414"/>
              <a:ext cx="599415" cy="425401"/>
              <a:chOff x="7329492" y="3564970"/>
              <a:chExt cx="599415" cy="425401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7329492" y="3593206"/>
                <a:ext cx="586464" cy="397165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3</a:t>
                </a:r>
                <a:endParaRPr lang="en-US" sz="1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31346" y="3447797"/>
              <a:ext cx="599415" cy="425401"/>
              <a:chOff x="7329492" y="3564970"/>
              <a:chExt cx="599415" cy="425401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7329492" y="3593206"/>
                <a:ext cx="586464" cy="397165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1</a:t>
                </a:r>
                <a:endParaRPr lang="en-US" sz="14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692722">
              <a:off x="2448017" y="3965521"/>
              <a:ext cx="599415" cy="425401"/>
              <a:chOff x="7329492" y="3564970"/>
              <a:chExt cx="599415" cy="42540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7329492" y="3593206"/>
                <a:ext cx="586464" cy="397165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2</a:t>
                </a:r>
                <a:endParaRPr lang="en-US" sz="14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797941" y="3546584"/>
              <a:ext cx="1102854" cy="912903"/>
              <a:chOff x="548131" y="3676332"/>
              <a:chExt cx="1769669" cy="1464869"/>
            </a:xfrm>
          </p:grpSpPr>
          <p:cxnSp>
            <p:nvCxnSpPr>
              <p:cNvPr id="17" name="Straight Connector 16"/>
              <p:cNvCxnSpPr>
                <a:stCxn id="29" idx="5"/>
                <a:endCxn id="25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5" idx="7"/>
                <a:endCxn id="33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6" idx="4"/>
                <a:endCxn id="25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5" idx="6"/>
                <a:endCxn id="32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8" idx="6"/>
                <a:endCxn id="25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5" idx="4"/>
                <a:endCxn id="27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5" idx="3"/>
                <a:endCxn id="30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5" idx="5"/>
                <a:endCxn id="31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5027291" y="2874766"/>
            <a:ext cx="2874589" cy="2436210"/>
            <a:chOff x="5027291" y="2874766"/>
            <a:chExt cx="2874589" cy="2436210"/>
          </a:xfrm>
        </p:grpSpPr>
        <p:grpSp>
          <p:nvGrpSpPr>
            <p:cNvPr id="78" name="Group 12"/>
            <p:cNvGrpSpPr/>
            <p:nvPr/>
          </p:nvGrpSpPr>
          <p:grpSpPr>
            <a:xfrm rot="5692722">
              <a:off x="6820373" y="4244327"/>
              <a:ext cx="1156745" cy="976553"/>
              <a:chOff x="7276372" y="3564970"/>
              <a:chExt cx="652535" cy="550887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7276372" y="3593207"/>
                <a:ext cx="639582" cy="522650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2</a:t>
                </a:r>
                <a:endParaRPr lang="en-US" sz="1400" dirty="0"/>
              </a:p>
            </p:txBody>
          </p:sp>
        </p:grpSp>
        <p:cxnSp>
          <p:nvCxnSpPr>
            <p:cNvPr id="108" name="Straight Connector 107"/>
            <p:cNvCxnSpPr>
              <a:stCxn id="110" idx="6"/>
              <a:endCxn id="112" idx="2"/>
            </p:cNvCxnSpPr>
            <p:nvPr/>
          </p:nvCxnSpPr>
          <p:spPr>
            <a:xfrm>
              <a:off x="7100952" y="4426167"/>
              <a:ext cx="3647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0" idx="4"/>
              <a:endCxn id="111" idx="1"/>
            </p:cNvCxnSpPr>
            <p:nvPr/>
          </p:nvCxnSpPr>
          <p:spPr>
            <a:xfrm rot="16200000" flipH="1">
              <a:off x="6849237" y="4677881"/>
              <a:ext cx="400599" cy="1420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6856092" y="4303737"/>
              <a:ext cx="244860" cy="244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084692" y="4913337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465692" y="4303737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2"/>
            <p:cNvGrpSpPr/>
            <p:nvPr/>
          </p:nvGrpSpPr>
          <p:grpSpPr>
            <a:xfrm rot="11092722">
              <a:off x="5027291" y="4284816"/>
              <a:ext cx="1156745" cy="976552"/>
              <a:chOff x="7276372" y="3564970"/>
              <a:chExt cx="652535" cy="550887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7276372" y="3593207"/>
                <a:ext cx="639582" cy="522650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3</a:t>
                </a:r>
                <a:endParaRPr lang="en-US" sz="1400" dirty="0"/>
              </a:p>
            </p:txBody>
          </p:sp>
        </p:grpSp>
        <p:cxnSp>
          <p:nvCxnSpPr>
            <p:cNvPr id="121" name="Straight Connector 120"/>
            <p:cNvCxnSpPr>
              <a:stCxn id="123" idx="6"/>
              <a:endCxn id="125" idx="2"/>
            </p:cNvCxnSpPr>
            <p:nvPr/>
          </p:nvCxnSpPr>
          <p:spPr>
            <a:xfrm rot="5400000">
              <a:off x="5728937" y="4656868"/>
              <a:ext cx="3647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23" idx="4"/>
              <a:endCxn id="124" idx="1"/>
            </p:cNvCxnSpPr>
            <p:nvPr/>
          </p:nvCxnSpPr>
          <p:spPr>
            <a:xfrm flipH="1">
              <a:off x="5389073" y="4352862"/>
              <a:ext cx="400599" cy="1420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 rot="5400000">
              <a:off x="5789671" y="4230432"/>
              <a:ext cx="244860" cy="244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5400000">
              <a:off x="5180071" y="4459032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5400000">
              <a:off x="5789671" y="4840032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"/>
            <p:cNvGrpSpPr/>
            <p:nvPr/>
          </p:nvGrpSpPr>
          <p:grpSpPr>
            <a:xfrm rot="17392722">
              <a:off x="5070245" y="2964863"/>
              <a:ext cx="1156745" cy="976552"/>
              <a:chOff x="7276372" y="3564970"/>
              <a:chExt cx="652535" cy="550887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7276372" y="3593207"/>
                <a:ext cx="639582" cy="522650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4</a:t>
                </a:r>
                <a:endParaRPr lang="en-US" sz="1400" dirty="0"/>
              </a:p>
            </p:txBody>
          </p:sp>
        </p:grpSp>
        <p:cxnSp>
          <p:nvCxnSpPr>
            <p:cNvPr id="130" name="Straight Connector 129"/>
            <p:cNvCxnSpPr>
              <a:stCxn id="132" idx="6"/>
              <a:endCxn id="134" idx="2"/>
            </p:cNvCxnSpPr>
            <p:nvPr/>
          </p:nvCxnSpPr>
          <p:spPr>
            <a:xfrm rot="11700000">
              <a:off x="5498638" y="3777449"/>
              <a:ext cx="3647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2" idx="4"/>
              <a:endCxn id="133" idx="1"/>
            </p:cNvCxnSpPr>
            <p:nvPr/>
          </p:nvCxnSpPr>
          <p:spPr>
            <a:xfrm rot="6300000" flipH="1">
              <a:off x="5789851" y="3456772"/>
              <a:ext cx="400599" cy="1420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 rot="11700000">
              <a:off x="5852787" y="3735468"/>
              <a:ext cx="244860" cy="244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11700000">
              <a:off x="5789753" y="3087474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11700000">
              <a:off x="5263959" y="3577692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2"/>
            <p:cNvGrpSpPr/>
            <p:nvPr/>
          </p:nvGrpSpPr>
          <p:grpSpPr>
            <a:xfrm rot="2092722">
              <a:off x="6745135" y="3068066"/>
              <a:ext cx="1156745" cy="976552"/>
              <a:chOff x="7276372" y="3564970"/>
              <a:chExt cx="652535" cy="550887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7276372" y="3593207"/>
                <a:ext cx="639582" cy="522650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1</a:t>
                </a:r>
                <a:endParaRPr lang="en-US" sz="1400" dirty="0"/>
              </a:p>
            </p:txBody>
          </p:sp>
        </p:grpSp>
        <p:cxnSp>
          <p:nvCxnSpPr>
            <p:cNvPr id="139" name="Straight Connector 138"/>
            <p:cNvCxnSpPr>
              <a:stCxn id="141" idx="6"/>
              <a:endCxn id="143" idx="2"/>
            </p:cNvCxnSpPr>
            <p:nvPr/>
          </p:nvCxnSpPr>
          <p:spPr>
            <a:xfrm rot="18000000">
              <a:off x="6818727" y="3502692"/>
              <a:ext cx="3647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41" idx="4"/>
              <a:endCxn id="142" idx="1"/>
            </p:cNvCxnSpPr>
            <p:nvPr/>
          </p:nvCxnSpPr>
          <p:spPr>
            <a:xfrm rot="12600000" flipH="1">
              <a:off x="6962709" y="3795903"/>
              <a:ext cx="400599" cy="1420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 rot="18000000">
              <a:off x="6725580" y="3644624"/>
              <a:ext cx="244860" cy="244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18000000">
              <a:off x="7367809" y="3751450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18000000">
              <a:off x="7030380" y="3116694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ight Arrow 145"/>
          <p:cNvSpPr/>
          <p:nvPr/>
        </p:nvSpPr>
        <p:spPr bwMode="auto">
          <a:xfrm>
            <a:off x="3655692" y="3834901"/>
            <a:ext cx="990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from WSDM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r>
              <a:rPr lang="en-US" b="1" dirty="0" smtClean="0"/>
              <a:t>Answer:</a:t>
            </a:r>
            <a:r>
              <a:rPr lang="en-US" i="1" dirty="0" smtClean="0"/>
              <a:t> Allow </a:t>
            </a:r>
            <a:r>
              <a:rPr lang="en-US" i="1" u="sng" dirty="0" smtClean="0"/>
              <a:t>Eventually Consistent</a:t>
            </a:r>
            <a:r>
              <a:rPr lang="en-US" i="1" dirty="0" smtClean="0"/>
              <a:t>  data races </a:t>
            </a:r>
            <a:endParaRPr lang="en-US" dirty="0" smtClean="0"/>
          </a:p>
          <a:p>
            <a:r>
              <a:rPr lang="en-US" dirty="0" smtClean="0"/>
              <a:t>High degree</a:t>
            </a:r>
            <a:r>
              <a:rPr lang="en-US" dirty="0" smtClean="0"/>
              <a:t> vertices admit </a:t>
            </a:r>
            <a:r>
              <a:rPr lang="en-US" dirty="0" smtClean="0"/>
              <a:t>slightly “stale” values:</a:t>
            </a:r>
          </a:p>
          <a:p>
            <a:pPr lvl="1"/>
            <a:r>
              <a:rPr lang="en-US" dirty="0" smtClean="0"/>
              <a:t>Changes in a few elements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negligible </a:t>
            </a:r>
            <a:r>
              <a:rPr lang="en-US" dirty="0" smtClean="0"/>
              <a:t>effect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 smtClean="0"/>
              <a:t>degree</a:t>
            </a:r>
            <a:r>
              <a:rPr lang="en-US" dirty="0" smtClean="0"/>
              <a:t> </a:t>
            </a:r>
            <a:r>
              <a:rPr lang="en-US" dirty="0" smtClean="0"/>
              <a:t>vertex updates typically a form of </a:t>
            </a:r>
            <a:r>
              <a:rPr lang="en-US" dirty="0" smtClean="0"/>
              <a:t>“</a:t>
            </a:r>
            <a:r>
              <a:rPr lang="en-US" dirty="0" smtClean="0"/>
              <a:t>sum” operation which has an “inverse”</a:t>
            </a:r>
          </a:p>
          <a:p>
            <a:pPr lvl="1"/>
            <a:r>
              <a:rPr lang="en-US" dirty="0" smtClean="0"/>
              <a:t>Example:  Counts, Averages, Sufficient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Counter Example: Max </a:t>
            </a:r>
            <a:endParaRPr lang="en-US" dirty="0" smtClean="0"/>
          </a:p>
          <a:p>
            <a:r>
              <a:rPr lang="en-US" b="1" dirty="0" smtClean="0"/>
              <a:t>Goal:</a:t>
            </a:r>
            <a:r>
              <a:rPr lang="en-US" dirty="0" smtClean="0"/>
              <a:t> </a:t>
            </a:r>
            <a:r>
              <a:rPr lang="en-US" i="1" dirty="0" smtClean="0"/>
              <a:t>Lazily </a:t>
            </a:r>
            <a:r>
              <a:rPr lang="en-US" i="1" dirty="0" smtClean="0"/>
              <a:t>synchronize duplicate data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smtClean="0"/>
              <a:t>to a version control system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Intermediate values partially consistent</a:t>
            </a:r>
            <a:endParaRPr lang="en-US" dirty="0" smtClean="0"/>
          </a:p>
          <a:p>
            <a:pPr lvl="1"/>
            <a:r>
              <a:rPr lang="en-US" dirty="0" smtClean="0"/>
              <a:t>Final value at termination must be consistent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Every processor initial has a copy of the same central value: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Each processor makes a small change to its value: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2192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38862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7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0" y="58775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209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Send delta values (</a:t>
            </a:r>
            <a:r>
              <a:rPr lang="en-US" dirty="0" err="1" smtClean="0"/>
              <a:t>Diffs</a:t>
            </a:r>
            <a:r>
              <a:rPr lang="en-US" dirty="0" smtClean="0"/>
              <a:t>) to the master: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8" idx="0"/>
            <a:endCxn id="4" idx="1"/>
          </p:cNvCxnSpPr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743200" y="2590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14943" y="2895600"/>
            <a:ext cx="47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2192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84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38862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7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54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430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209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Send delta values (</a:t>
            </a:r>
            <a:r>
              <a:rPr lang="en-US" dirty="0" err="1" smtClean="0"/>
              <a:t>Diffs</a:t>
            </a:r>
            <a:r>
              <a:rPr lang="en-US" dirty="0" smtClean="0"/>
              <a:t>) to the master: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8" idx="0"/>
            <a:endCxn id="4" idx="1"/>
          </p:cNvCxnSpPr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743200" y="2590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14943" y="2895600"/>
            <a:ext cx="47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Send delta values (</a:t>
            </a:r>
            <a:r>
              <a:rPr lang="en-US" dirty="0" err="1" smtClean="0"/>
              <a:t>Diffs</a:t>
            </a:r>
            <a:r>
              <a:rPr lang="en-US" dirty="0" smtClean="0"/>
              <a:t>) to the master: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8" idx="0"/>
            <a:endCxn id="4" idx="1"/>
          </p:cNvCxnSpPr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743200" y="2590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14943" y="2895600"/>
            <a:ext cx="47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is consistent with first two processors changes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1676400"/>
          </a:xfrm>
        </p:spPr>
        <p:txBody>
          <a:bodyPr/>
          <a:lstStyle/>
          <a:p>
            <a:r>
              <a:rPr lang="en-US" dirty="0" smtClean="0"/>
              <a:t>Concrete Example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Label Propagation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7780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26" name="Straight Arrow Connector 25"/>
          <p:cNvCxnSpPr>
            <a:endCxn id="25" idx="1"/>
          </p:cNvCxnSpPr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7" name="Straight Arrow Connector 26"/>
          <p:cNvCxnSpPr>
            <a:endCxn id="25" idx="2"/>
          </p:cNvCxnSpPr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743200" y="2590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814943" y="28956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7836508" y="3134380"/>
            <a:ext cx="54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+3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8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8+3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836508" y="3134380"/>
            <a:ext cx="54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+3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8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Processor 3 decides to update the master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Processor 3 decides to update the master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Processor 3 decides to update the master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is globally consistent: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is globally consistent: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743200" y="25908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814943" y="28956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400800" y="23622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>
            <a:off x="6595276" y="2971800"/>
            <a:ext cx="7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Profile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276600"/>
            <a:ext cx="5588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1" name="Straight Connector 140"/>
          <p:cNvCxnSpPr>
            <a:stCxn id="119" idx="3"/>
            <a:endCxn id="140" idx="1"/>
          </p:cNvCxnSpPr>
          <p:nvPr/>
        </p:nvCxnSpPr>
        <p:spPr>
          <a:xfrm flipV="1">
            <a:off x="5930900" y="3657600"/>
            <a:ext cx="7747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Snip Same Side Corner Rectangle 154"/>
          <p:cNvSpPr/>
          <p:nvPr/>
        </p:nvSpPr>
        <p:spPr bwMode="auto">
          <a:xfrm rot="16200000">
            <a:off x="6096000" y="2743200"/>
            <a:ext cx="1295400" cy="1905000"/>
          </a:xfrm>
          <a:prstGeom prst="snip2SameRect">
            <a:avLst>
              <a:gd name="adj1" fmla="val 31161"/>
              <a:gd name="adj2" fmla="val 0"/>
            </a:avLst>
          </a:prstGeom>
          <a:solidFill>
            <a:srgbClr val="FFFFFF">
              <a:alpha val="80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Propagation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4648200" cy="5791199"/>
          </a:xfrm>
        </p:spPr>
        <p:txBody>
          <a:bodyPr/>
          <a:lstStyle/>
          <a:p>
            <a:r>
              <a:rPr lang="en-US" dirty="0" smtClean="0"/>
              <a:t>Social Arithmetic: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Recurrence Algorithm: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iterate until convergence</a:t>
            </a:r>
          </a:p>
          <a:p>
            <a:r>
              <a:rPr lang="en-US" dirty="0" smtClean="0"/>
              <a:t>Parallelism:</a:t>
            </a:r>
          </a:p>
          <a:p>
            <a:pPr lvl="1"/>
            <a:r>
              <a:rPr lang="en-US" dirty="0" smtClean="0"/>
              <a:t>Compute all </a:t>
            </a:r>
            <a:r>
              <a:rPr lang="en-US" i="1" dirty="0" smtClean="0"/>
              <a:t>Likes[</a:t>
            </a:r>
            <a:r>
              <a:rPr lang="en-US" i="1" dirty="0" err="1" smtClean="0"/>
              <a:t>i</a:t>
            </a:r>
            <a:r>
              <a:rPr lang="en-US" i="1" dirty="0" smtClean="0"/>
              <a:t>]</a:t>
            </a:r>
            <a:r>
              <a:rPr lang="en-US" dirty="0" smtClean="0"/>
              <a:t> in parallel</a:t>
            </a:r>
          </a:p>
        </p:txBody>
      </p:sp>
      <p:cxnSp>
        <p:nvCxnSpPr>
          <p:cNvPr id="81" name="Straight Connector 80"/>
          <p:cNvCxnSpPr>
            <a:stCxn id="119" idx="2"/>
            <a:endCxn id="120" idx="1"/>
          </p:cNvCxnSpPr>
          <p:nvPr/>
        </p:nvCxnSpPr>
        <p:spPr>
          <a:xfrm>
            <a:off x="5670550" y="4022090"/>
            <a:ext cx="1035050" cy="13387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21" idx="1"/>
            <a:endCxn id="119" idx="0"/>
          </p:cNvCxnSpPr>
          <p:nvPr/>
        </p:nvCxnSpPr>
        <p:spPr>
          <a:xfrm flipH="1">
            <a:off x="5670550" y="2116604"/>
            <a:ext cx="1035050" cy="11765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9" name="Picture 118" descr="gonzal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293111"/>
            <a:ext cx="520700" cy="72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" name="Picture 119" descr="guestr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006623"/>
            <a:ext cx="527184" cy="70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1" name="Picture 120" descr="ho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752600"/>
            <a:ext cx="539939" cy="72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" name="TextBox 132"/>
          <p:cNvSpPr txBox="1"/>
          <p:nvPr/>
        </p:nvSpPr>
        <p:spPr>
          <a:xfrm>
            <a:off x="6512441" y="1383268"/>
            <a:ext cx="9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Sue Ann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627624" y="4625623"/>
            <a:ext cx="76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Carlos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5041628" y="3449593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524000" y="1524000"/>
            <a:ext cx="2888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50% What I list on my profile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40% Sue Ann Likes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10% Carlos Like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" name="Group 155"/>
          <p:cNvGrpSpPr/>
          <p:nvPr/>
        </p:nvGrpSpPr>
        <p:grpSpPr>
          <a:xfrm>
            <a:off x="5817137" y="1905000"/>
            <a:ext cx="786326" cy="3581400"/>
            <a:chOff x="5817137" y="1905000"/>
            <a:chExt cx="786326" cy="3581400"/>
          </a:xfrm>
        </p:grpSpPr>
        <p:sp>
          <p:nvSpPr>
            <p:cNvPr id="131" name="TextBox 130"/>
            <p:cNvSpPr txBox="1"/>
            <p:nvPr/>
          </p:nvSpPr>
          <p:spPr>
            <a:xfrm>
              <a:off x="5893337" y="1905000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4</a:t>
              </a:r>
              <a:r>
                <a:rPr lang="en-US" dirty="0" smtClean="0">
                  <a:solidFill>
                    <a:prstClr val="black"/>
                  </a:solidFill>
                </a:rPr>
                <a:t>0%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817137" y="5117068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10%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019800" y="3276600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5</a:t>
              </a:r>
              <a:r>
                <a:rPr lang="en-US" dirty="0" smtClean="0">
                  <a:solidFill>
                    <a:prstClr val="black"/>
                  </a:solidFill>
                </a:rPr>
                <a:t>0%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57"/>
          <p:cNvGrpSpPr/>
          <p:nvPr/>
        </p:nvGrpSpPr>
        <p:grpSpPr>
          <a:xfrm>
            <a:off x="7315200" y="1752600"/>
            <a:ext cx="1676400" cy="3900354"/>
            <a:chOff x="7315200" y="1752600"/>
            <a:chExt cx="1676400" cy="3900354"/>
          </a:xfrm>
        </p:grpSpPr>
        <p:sp>
          <p:nvSpPr>
            <p:cNvPr id="125" name="TextBox 124"/>
            <p:cNvSpPr txBox="1"/>
            <p:nvPr/>
          </p:nvSpPr>
          <p:spPr>
            <a:xfrm>
              <a:off x="7391400" y="1752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80% Cameras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</a:rPr>
                <a:t>0% Biking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91400" y="5006623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30% Cameras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7</a:t>
              </a:r>
              <a:r>
                <a:rPr lang="en-US" dirty="0" smtClean="0">
                  <a:solidFill>
                    <a:prstClr val="black"/>
                  </a:solidFill>
                </a:rPr>
                <a:t>0% Biking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315200" y="3316069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50% Cameras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50% Biking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914400" y="2523530"/>
            <a:ext cx="72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 Like: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 bwMode="auto">
          <a:xfrm>
            <a:off x="1219200" y="2438400"/>
            <a:ext cx="32004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1236699" y="1915180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+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24000" y="252353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0% Cameras, 40% Biking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323448838"/>
              </p:ext>
            </p:extLst>
          </p:nvPr>
        </p:nvGraphicFramePr>
        <p:xfrm>
          <a:off x="685800" y="3733800"/>
          <a:ext cx="3760788" cy="762000"/>
        </p:xfrm>
        <a:graphic>
          <a:graphicData uri="http://schemas.openxmlformats.org/presentationml/2006/ole">
            <p:oleObj spid="_x0000_s497666" name="Equation" r:id="rId7" imgW="1943100" imgH="393700" progId="Equation.3">
              <p:embed/>
            </p:oleObj>
          </a:graphicData>
        </a:graphic>
      </p:graphicFrame>
      <p:sp>
        <p:nvSpPr>
          <p:cNvPr id="151" name="Rectangle 150"/>
          <p:cNvSpPr/>
          <p:nvPr/>
        </p:nvSpPr>
        <p:spPr bwMode="auto">
          <a:xfrm>
            <a:off x="152400" y="2971800"/>
            <a:ext cx="4800600" cy="21336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 flipV="1">
            <a:off x="228600" y="990600"/>
            <a:ext cx="4800600" cy="20574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228600" y="5105400"/>
            <a:ext cx="4800600" cy="1143000"/>
          </a:xfrm>
          <a:prstGeom prst="rect">
            <a:avLst/>
          </a:prstGeom>
          <a:solidFill>
            <a:srgbClr val="FFFFFF">
              <a:alpha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6521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1" grpId="0" animBg="1"/>
      <p:bldP spid="157" grpId="0" animBg="1"/>
      <p:bldP spid="15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is globally consistent: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743200" y="25908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814943" y="28956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400800" y="23622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981200"/>
          </a:xfrm>
        </p:spPr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</a:t>
            </a:r>
            <a:r>
              <a:rPr lang="en-US" dirty="0" smtClean="0"/>
              <a:t>Group Caching:</a:t>
            </a:r>
          </a:p>
          <a:p>
            <a:pPr lvl="1"/>
            <a:r>
              <a:rPr lang="en-US" dirty="0" smtClean="0"/>
              <a:t>Data must have a commutative (+) and inverse (-) operation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GraphLab</a:t>
            </a:r>
            <a:r>
              <a:rPr lang="en-US" dirty="0" smtClean="0"/>
              <a:t> we have encountered many applications with the following bipartite form: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32004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8100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57400" y="44196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50292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56388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62484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35814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876800" y="47244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cxnSp>
        <p:nvCxnSpPr>
          <p:cNvPr id="18" name="Straight Connector 17"/>
          <p:cNvCxnSpPr>
            <a:stCxn id="4" idx="3"/>
            <a:endCxn id="10" idx="1"/>
          </p:cNvCxnSpPr>
          <p:nvPr/>
        </p:nvCxnSpPr>
        <p:spPr bwMode="auto">
          <a:xfrm>
            <a:off x="3276600" y="3390900"/>
            <a:ext cx="1600200" cy="419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3"/>
            <a:endCxn id="10" idx="1"/>
          </p:cNvCxnSpPr>
          <p:nvPr/>
        </p:nvCxnSpPr>
        <p:spPr bwMode="auto">
          <a:xfrm flipV="1">
            <a:off x="3276600" y="3810000"/>
            <a:ext cx="1600200" cy="1905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3"/>
            <a:endCxn id="10" idx="1"/>
          </p:cNvCxnSpPr>
          <p:nvPr/>
        </p:nvCxnSpPr>
        <p:spPr bwMode="auto">
          <a:xfrm flipV="1">
            <a:off x="3276600" y="3810000"/>
            <a:ext cx="1600200" cy="800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"/>
            <a:endCxn id="16" idx="1"/>
          </p:cNvCxnSpPr>
          <p:nvPr/>
        </p:nvCxnSpPr>
        <p:spPr bwMode="auto">
          <a:xfrm>
            <a:off x="3276600" y="4610100"/>
            <a:ext cx="1600200" cy="3429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3"/>
            <a:endCxn id="16" idx="1"/>
          </p:cNvCxnSpPr>
          <p:nvPr/>
        </p:nvCxnSpPr>
        <p:spPr bwMode="auto">
          <a:xfrm flipV="1">
            <a:off x="3276600" y="4953000"/>
            <a:ext cx="1600200" cy="266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  <a:endCxn id="10" idx="1"/>
          </p:cNvCxnSpPr>
          <p:nvPr/>
        </p:nvCxnSpPr>
        <p:spPr bwMode="auto">
          <a:xfrm flipV="1">
            <a:off x="3276600" y="3810000"/>
            <a:ext cx="1600200" cy="1409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3"/>
            <a:endCxn id="16" idx="1"/>
          </p:cNvCxnSpPr>
          <p:nvPr/>
        </p:nvCxnSpPr>
        <p:spPr bwMode="auto">
          <a:xfrm flipV="1">
            <a:off x="3276600" y="4953000"/>
            <a:ext cx="1600200" cy="8763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6" idx="1"/>
          </p:cNvCxnSpPr>
          <p:nvPr/>
        </p:nvCxnSpPr>
        <p:spPr bwMode="auto">
          <a:xfrm flipV="1">
            <a:off x="3276600" y="4953000"/>
            <a:ext cx="1600200" cy="14859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4114800"/>
            <a:ext cx="150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Bounded </a:t>
            </a:r>
          </a:p>
          <a:p>
            <a:pPr algn="ctr"/>
            <a:r>
              <a:rPr lang="en-US" sz="2800" dirty="0" smtClean="0"/>
              <a:t>Low </a:t>
            </a:r>
          </a:p>
          <a:p>
            <a:pPr algn="ctr"/>
            <a:r>
              <a:rPr lang="en-US" sz="2800" dirty="0" smtClean="0"/>
              <a:t>Degree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4865133" y="55626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cxnSp>
        <p:nvCxnSpPr>
          <p:cNvPr id="43" name="Straight Connector 42"/>
          <p:cNvCxnSpPr>
            <a:stCxn id="9" idx="3"/>
            <a:endCxn id="42" idx="1"/>
          </p:cNvCxnSpPr>
          <p:nvPr/>
        </p:nvCxnSpPr>
        <p:spPr bwMode="auto">
          <a:xfrm flipV="1">
            <a:off x="3276600" y="5791200"/>
            <a:ext cx="1588533" cy="647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58000" y="3962400"/>
            <a:ext cx="19986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High</a:t>
            </a:r>
          </a:p>
          <a:p>
            <a:pPr algn="ctr"/>
            <a:r>
              <a:rPr lang="en-US" sz="2800" dirty="0" smtClean="0"/>
              <a:t>Degree</a:t>
            </a:r>
          </a:p>
          <a:p>
            <a:pPr algn="ctr"/>
            <a:r>
              <a:rPr lang="en-US" sz="2800" dirty="0" smtClean="0"/>
              <a:t>(Power Law)</a:t>
            </a:r>
            <a:endParaRPr lang="en-US" sz="2800" dirty="0"/>
          </a:p>
        </p:txBody>
      </p:sp>
      <p:cxnSp>
        <p:nvCxnSpPr>
          <p:cNvPr id="47" name="Straight Connector 46"/>
          <p:cNvCxnSpPr>
            <a:stCxn id="4" idx="3"/>
            <a:endCxn id="16" idx="1"/>
          </p:cNvCxnSpPr>
          <p:nvPr/>
        </p:nvCxnSpPr>
        <p:spPr bwMode="auto">
          <a:xfrm>
            <a:off x="3276600" y="3390900"/>
            <a:ext cx="1600200" cy="1562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3"/>
            <a:endCxn id="16" idx="1"/>
          </p:cNvCxnSpPr>
          <p:nvPr/>
        </p:nvCxnSpPr>
        <p:spPr bwMode="auto">
          <a:xfrm>
            <a:off x="3276600" y="4000500"/>
            <a:ext cx="1600200" cy="9525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10" idx="1"/>
          </p:cNvCxnSpPr>
          <p:nvPr/>
        </p:nvCxnSpPr>
        <p:spPr bwMode="auto">
          <a:xfrm flipV="1">
            <a:off x="3276600" y="3810000"/>
            <a:ext cx="1600200" cy="20193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 bwMode="auto">
          <a:xfrm>
            <a:off x="3101728" y="3262529"/>
            <a:ext cx="5813672" cy="2084406"/>
          </a:xfrm>
          <a:custGeom>
            <a:avLst/>
            <a:gdLst>
              <a:gd name="connsiteX0" fmla="*/ 395352 w 5638750"/>
              <a:gd name="connsiteY0" fmla="*/ 359450 h 2102780"/>
              <a:gd name="connsiteX1" fmla="*/ 1809033 w 5638750"/>
              <a:gd name="connsiteY1" fmla="*/ 347468 h 2102780"/>
              <a:gd name="connsiteX2" fmla="*/ 3270635 w 5638750"/>
              <a:gd name="connsiteY2" fmla="*/ 119817 h 2102780"/>
              <a:gd name="connsiteX3" fmla="*/ 5223432 w 5638750"/>
              <a:gd name="connsiteY3" fmla="*/ 131798 h 2102780"/>
              <a:gd name="connsiteX4" fmla="*/ 5223432 w 5638750"/>
              <a:gd name="connsiteY4" fmla="*/ 910606 h 2102780"/>
              <a:gd name="connsiteX5" fmla="*/ 5319274 w 5638750"/>
              <a:gd name="connsiteY5" fmla="*/ 1845175 h 2102780"/>
              <a:gd name="connsiteX6" fmla="*/ 3306576 w 5638750"/>
              <a:gd name="connsiteY6" fmla="*/ 1976973 h 2102780"/>
              <a:gd name="connsiteX7" fmla="*/ 1952797 w 5638750"/>
              <a:gd name="connsiteY7" fmla="*/ 1090331 h 2102780"/>
              <a:gd name="connsiteX8" fmla="*/ 263568 w 5638750"/>
              <a:gd name="connsiteY8" fmla="*/ 1054386 h 2102780"/>
              <a:gd name="connsiteX9" fmla="*/ 395352 w 5638750"/>
              <a:gd name="connsiteY9" fmla="*/ 359450 h 2102780"/>
              <a:gd name="connsiteX0" fmla="*/ 395352 w 5678847"/>
              <a:gd name="connsiteY0" fmla="*/ 359450 h 2102780"/>
              <a:gd name="connsiteX1" fmla="*/ 1809033 w 5678847"/>
              <a:gd name="connsiteY1" fmla="*/ 347468 h 2102780"/>
              <a:gd name="connsiteX2" fmla="*/ 3270635 w 5678847"/>
              <a:gd name="connsiteY2" fmla="*/ 119817 h 2102780"/>
              <a:gd name="connsiteX3" fmla="*/ 5223432 w 5678847"/>
              <a:gd name="connsiteY3" fmla="*/ 131798 h 2102780"/>
              <a:gd name="connsiteX4" fmla="*/ 5223432 w 5678847"/>
              <a:gd name="connsiteY4" fmla="*/ 910606 h 2102780"/>
              <a:gd name="connsiteX5" fmla="*/ 5464012 w 5678847"/>
              <a:gd name="connsiteY5" fmla="*/ 934569 h 2102780"/>
              <a:gd name="connsiteX6" fmla="*/ 5319274 w 5678847"/>
              <a:gd name="connsiteY6" fmla="*/ 1845175 h 2102780"/>
              <a:gd name="connsiteX7" fmla="*/ 3306576 w 5678847"/>
              <a:gd name="connsiteY7" fmla="*/ 1976973 h 2102780"/>
              <a:gd name="connsiteX8" fmla="*/ 1952797 w 5678847"/>
              <a:gd name="connsiteY8" fmla="*/ 1090331 h 2102780"/>
              <a:gd name="connsiteX9" fmla="*/ 263568 w 5678847"/>
              <a:gd name="connsiteY9" fmla="*/ 1054386 h 2102780"/>
              <a:gd name="connsiteX10" fmla="*/ 395352 w 5678847"/>
              <a:gd name="connsiteY10" fmla="*/ 359450 h 2102780"/>
              <a:gd name="connsiteX0" fmla="*/ 395352 w 5638750"/>
              <a:gd name="connsiteY0" fmla="*/ 359450 h 2102780"/>
              <a:gd name="connsiteX1" fmla="*/ 1809033 w 5638750"/>
              <a:gd name="connsiteY1" fmla="*/ 347468 h 2102780"/>
              <a:gd name="connsiteX2" fmla="*/ 3270635 w 5638750"/>
              <a:gd name="connsiteY2" fmla="*/ 119817 h 2102780"/>
              <a:gd name="connsiteX3" fmla="*/ 5223432 w 5638750"/>
              <a:gd name="connsiteY3" fmla="*/ 131798 h 2102780"/>
              <a:gd name="connsiteX4" fmla="*/ 5223432 w 5638750"/>
              <a:gd name="connsiteY4" fmla="*/ 910606 h 2102780"/>
              <a:gd name="connsiteX5" fmla="*/ 5319274 w 5638750"/>
              <a:gd name="connsiteY5" fmla="*/ 1845175 h 2102780"/>
              <a:gd name="connsiteX6" fmla="*/ 3306576 w 5638750"/>
              <a:gd name="connsiteY6" fmla="*/ 1976973 h 2102780"/>
              <a:gd name="connsiteX7" fmla="*/ 1952797 w 5638750"/>
              <a:gd name="connsiteY7" fmla="*/ 1090331 h 2102780"/>
              <a:gd name="connsiteX8" fmla="*/ 263568 w 5638750"/>
              <a:gd name="connsiteY8" fmla="*/ 1054386 h 2102780"/>
              <a:gd name="connsiteX9" fmla="*/ 395352 w 5638750"/>
              <a:gd name="connsiteY9" fmla="*/ 359450 h 2102780"/>
              <a:gd name="connsiteX0" fmla="*/ 395352 w 5638750"/>
              <a:gd name="connsiteY0" fmla="*/ 515212 h 2308466"/>
              <a:gd name="connsiteX1" fmla="*/ 1809033 w 5638750"/>
              <a:gd name="connsiteY1" fmla="*/ 503230 h 2308466"/>
              <a:gd name="connsiteX2" fmla="*/ 3270635 w 5638750"/>
              <a:gd name="connsiteY2" fmla="*/ 275579 h 2308466"/>
              <a:gd name="connsiteX3" fmla="*/ 5223432 w 5638750"/>
              <a:gd name="connsiteY3" fmla="*/ 287560 h 2308466"/>
              <a:gd name="connsiteX4" fmla="*/ 5319274 w 5638750"/>
              <a:gd name="connsiteY4" fmla="*/ 2000937 h 2308466"/>
              <a:gd name="connsiteX5" fmla="*/ 3306576 w 5638750"/>
              <a:gd name="connsiteY5" fmla="*/ 2132735 h 2308466"/>
              <a:gd name="connsiteX6" fmla="*/ 1952797 w 5638750"/>
              <a:gd name="connsiteY6" fmla="*/ 1246093 h 2308466"/>
              <a:gd name="connsiteX7" fmla="*/ 263568 w 5638750"/>
              <a:gd name="connsiteY7" fmla="*/ 1210148 h 2308466"/>
              <a:gd name="connsiteX8" fmla="*/ 395352 w 5638750"/>
              <a:gd name="connsiteY8" fmla="*/ 515212 h 2308466"/>
              <a:gd name="connsiteX0" fmla="*/ 492958 w 5736356"/>
              <a:gd name="connsiteY0" fmla="*/ 515212 h 2308466"/>
              <a:gd name="connsiteX1" fmla="*/ 1906639 w 5736356"/>
              <a:gd name="connsiteY1" fmla="*/ 503230 h 2308466"/>
              <a:gd name="connsiteX2" fmla="*/ 3368241 w 5736356"/>
              <a:gd name="connsiteY2" fmla="*/ 275579 h 2308466"/>
              <a:gd name="connsiteX3" fmla="*/ 5321038 w 5736356"/>
              <a:gd name="connsiteY3" fmla="*/ 287560 h 2308466"/>
              <a:gd name="connsiteX4" fmla="*/ 5416880 w 5736356"/>
              <a:gd name="connsiteY4" fmla="*/ 2000937 h 2308466"/>
              <a:gd name="connsiteX5" fmla="*/ 3404182 w 5736356"/>
              <a:gd name="connsiteY5" fmla="*/ 2132735 h 2308466"/>
              <a:gd name="connsiteX6" fmla="*/ 2660003 w 5736356"/>
              <a:gd name="connsiteY6" fmla="*/ 1246093 h 2308466"/>
              <a:gd name="connsiteX7" fmla="*/ 361174 w 5736356"/>
              <a:gd name="connsiteY7" fmla="*/ 1210148 h 2308466"/>
              <a:gd name="connsiteX8" fmla="*/ 492958 w 5736356"/>
              <a:gd name="connsiteY8" fmla="*/ 515212 h 2308466"/>
              <a:gd name="connsiteX0" fmla="*/ 492958 w 5906078"/>
              <a:gd name="connsiteY0" fmla="*/ 477270 h 2270524"/>
              <a:gd name="connsiteX1" fmla="*/ 1906639 w 5906078"/>
              <a:gd name="connsiteY1" fmla="*/ 465288 h 2270524"/>
              <a:gd name="connsiteX2" fmla="*/ 5321038 w 5906078"/>
              <a:gd name="connsiteY2" fmla="*/ 249618 h 2270524"/>
              <a:gd name="connsiteX3" fmla="*/ 5416880 w 5906078"/>
              <a:gd name="connsiteY3" fmla="*/ 1962995 h 2270524"/>
              <a:gd name="connsiteX4" fmla="*/ 3404182 w 5906078"/>
              <a:gd name="connsiteY4" fmla="*/ 2094793 h 2270524"/>
              <a:gd name="connsiteX5" fmla="*/ 2660003 w 5906078"/>
              <a:gd name="connsiteY5" fmla="*/ 1208151 h 2270524"/>
              <a:gd name="connsiteX6" fmla="*/ 361174 w 5906078"/>
              <a:gd name="connsiteY6" fmla="*/ 1172206 h 2270524"/>
              <a:gd name="connsiteX7" fmla="*/ 492958 w 5906078"/>
              <a:gd name="connsiteY7" fmla="*/ 477270 h 2270524"/>
              <a:gd name="connsiteX0" fmla="*/ 492958 w 5698003"/>
              <a:gd name="connsiteY0" fmla="*/ 351462 h 2094792"/>
              <a:gd name="connsiteX1" fmla="*/ 1906639 w 5698003"/>
              <a:gd name="connsiteY1" fmla="*/ 339480 h 2094792"/>
              <a:gd name="connsiteX2" fmla="*/ 5321038 w 5698003"/>
              <a:gd name="connsiteY2" fmla="*/ 123810 h 2094792"/>
              <a:gd name="connsiteX3" fmla="*/ 4168428 w 5698003"/>
              <a:gd name="connsiteY3" fmla="*/ 1082343 h 2094792"/>
              <a:gd name="connsiteX4" fmla="*/ 5416880 w 5698003"/>
              <a:gd name="connsiteY4" fmla="*/ 1837187 h 2094792"/>
              <a:gd name="connsiteX5" fmla="*/ 3404182 w 5698003"/>
              <a:gd name="connsiteY5" fmla="*/ 1968985 h 2094792"/>
              <a:gd name="connsiteX6" fmla="*/ 2660003 w 5698003"/>
              <a:gd name="connsiteY6" fmla="*/ 1082343 h 2094792"/>
              <a:gd name="connsiteX7" fmla="*/ 361174 w 5698003"/>
              <a:gd name="connsiteY7" fmla="*/ 1046398 h 2094792"/>
              <a:gd name="connsiteX8" fmla="*/ 492958 w 5698003"/>
              <a:gd name="connsiteY8" fmla="*/ 351462 h 2094792"/>
              <a:gd name="connsiteX0" fmla="*/ 492958 w 5889872"/>
              <a:gd name="connsiteY0" fmla="*/ 315676 h 2059006"/>
              <a:gd name="connsiteX1" fmla="*/ 1906639 w 5889872"/>
              <a:gd name="connsiteY1" fmla="*/ 303694 h 2059006"/>
              <a:gd name="connsiteX2" fmla="*/ 5321038 w 5889872"/>
              <a:gd name="connsiteY2" fmla="*/ 88024 h 2059006"/>
              <a:gd name="connsiteX3" fmla="*/ 5319641 w 5889872"/>
              <a:gd name="connsiteY3" fmla="*/ 831836 h 2059006"/>
              <a:gd name="connsiteX4" fmla="*/ 4168428 w 5889872"/>
              <a:gd name="connsiteY4" fmla="*/ 1046557 h 2059006"/>
              <a:gd name="connsiteX5" fmla="*/ 5416880 w 5889872"/>
              <a:gd name="connsiteY5" fmla="*/ 1801401 h 2059006"/>
              <a:gd name="connsiteX6" fmla="*/ 3404182 w 5889872"/>
              <a:gd name="connsiteY6" fmla="*/ 1933199 h 2059006"/>
              <a:gd name="connsiteX7" fmla="*/ 2660003 w 5889872"/>
              <a:gd name="connsiteY7" fmla="*/ 1046557 h 2059006"/>
              <a:gd name="connsiteX8" fmla="*/ 361174 w 5889872"/>
              <a:gd name="connsiteY8" fmla="*/ 1010612 h 2059006"/>
              <a:gd name="connsiteX9" fmla="*/ 492958 w 5889872"/>
              <a:gd name="connsiteY9" fmla="*/ 315676 h 2059006"/>
              <a:gd name="connsiteX0" fmla="*/ 492958 w 5889872"/>
              <a:gd name="connsiteY0" fmla="*/ 315676 h 2059006"/>
              <a:gd name="connsiteX1" fmla="*/ 1906639 w 5889872"/>
              <a:gd name="connsiteY1" fmla="*/ 303694 h 2059006"/>
              <a:gd name="connsiteX2" fmla="*/ 5321038 w 5889872"/>
              <a:gd name="connsiteY2" fmla="*/ 88024 h 2059006"/>
              <a:gd name="connsiteX3" fmla="*/ 5319641 w 5889872"/>
              <a:gd name="connsiteY3" fmla="*/ 831836 h 2059006"/>
              <a:gd name="connsiteX4" fmla="*/ 4168428 w 5889872"/>
              <a:gd name="connsiteY4" fmla="*/ 1046557 h 2059006"/>
              <a:gd name="connsiteX5" fmla="*/ 5298050 w 5889872"/>
              <a:gd name="connsiteY5" fmla="*/ 1233005 h 2059006"/>
              <a:gd name="connsiteX6" fmla="*/ 5416880 w 5889872"/>
              <a:gd name="connsiteY6" fmla="*/ 1801401 h 2059006"/>
              <a:gd name="connsiteX7" fmla="*/ 3404182 w 5889872"/>
              <a:gd name="connsiteY7" fmla="*/ 1933199 h 2059006"/>
              <a:gd name="connsiteX8" fmla="*/ 2660003 w 5889872"/>
              <a:gd name="connsiteY8" fmla="*/ 1046557 h 2059006"/>
              <a:gd name="connsiteX9" fmla="*/ 361174 w 5889872"/>
              <a:gd name="connsiteY9" fmla="*/ 1010612 h 2059006"/>
              <a:gd name="connsiteX10" fmla="*/ 492958 w 5889872"/>
              <a:gd name="connsiteY10" fmla="*/ 315676 h 2059006"/>
              <a:gd name="connsiteX0" fmla="*/ 492958 w 5889872"/>
              <a:gd name="connsiteY0" fmla="*/ 315676 h 2084406"/>
              <a:gd name="connsiteX1" fmla="*/ 1906639 w 5889872"/>
              <a:gd name="connsiteY1" fmla="*/ 303694 h 2084406"/>
              <a:gd name="connsiteX2" fmla="*/ 5321038 w 5889872"/>
              <a:gd name="connsiteY2" fmla="*/ 88024 h 2084406"/>
              <a:gd name="connsiteX3" fmla="*/ 5319641 w 5889872"/>
              <a:gd name="connsiteY3" fmla="*/ 831836 h 2084406"/>
              <a:gd name="connsiteX4" fmla="*/ 4168428 w 5889872"/>
              <a:gd name="connsiteY4" fmla="*/ 1046557 h 2084406"/>
              <a:gd name="connsiteX5" fmla="*/ 5298050 w 5889872"/>
              <a:gd name="connsiteY5" fmla="*/ 1233005 h 2084406"/>
              <a:gd name="connsiteX6" fmla="*/ 5264480 w 5889872"/>
              <a:gd name="connsiteY6" fmla="*/ 1953801 h 2084406"/>
              <a:gd name="connsiteX7" fmla="*/ 3404182 w 5889872"/>
              <a:gd name="connsiteY7" fmla="*/ 1933199 h 2084406"/>
              <a:gd name="connsiteX8" fmla="*/ 2660003 w 5889872"/>
              <a:gd name="connsiteY8" fmla="*/ 1046557 h 2084406"/>
              <a:gd name="connsiteX9" fmla="*/ 361174 w 5889872"/>
              <a:gd name="connsiteY9" fmla="*/ 1010612 h 2084406"/>
              <a:gd name="connsiteX10" fmla="*/ 492958 w 5889872"/>
              <a:gd name="connsiteY10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1046557 h 2084406"/>
              <a:gd name="connsiteX5" fmla="*/ 5221850 w 5813672"/>
              <a:gd name="connsiteY5" fmla="*/ 1233005 h 2084406"/>
              <a:gd name="connsiteX6" fmla="*/ 5188280 w 5813672"/>
              <a:gd name="connsiteY6" fmla="*/ 1953801 h 2084406"/>
              <a:gd name="connsiteX7" fmla="*/ 3327982 w 5813672"/>
              <a:gd name="connsiteY7" fmla="*/ 1933199 h 2084406"/>
              <a:gd name="connsiteX8" fmla="*/ 2126603 w 5813672"/>
              <a:gd name="connsiteY8" fmla="*/ 1046557 h 2084406"/>
              <a:gd name="connsiteX9" fmla="*/ 284974 w 5813672"/>
              <a:gd name="connsiteY9" fmla="*/ 1010612 h 2084406"/>
              <a:gd name="connsiteX10" fmla="*/ 416758 w 5813672"/>
              <a:gd name="connsiteY10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1046557 h 2084406"/>
              <a:gd name="connsiteX5" fmla="*/ 3156363 w 5813672"/>
              <a:gd name="connsiteY5" fmla="*/ 1034575 h 2084406"/>
              <a:gd name="connsiteX6" fmla="*/ 5221850 w 5813672"/>
              <a:gd name="connsiteY6" fmla="*/ 1233005 h 2084406"/>
              <a:gd name="connsiteX7" fmla="*/ 5188280 w 5813672"/>
              <a:gd name="connsiteY7" fmla="*/ 1953801 h 2084406"/>
              <a:gd name="connsiteX8" fmla="*/ 3327982 w 5813672"/>
              <a:gd name="connsiteY8" fmla="*/ 1933199 h 2084406"/>
              <a:gd name="connsiteX9" fmla="*/ 2126603 w 5813672"/>
              <a:gd name="connsiteY9" fmla="*/ 1046557 h 2084406"/>
              <a:gd name="connsiteX10" fmla="*/ 284974 w 5813672"/>
              <a:gd name="connsiteY10" fmla="*/ 1010612 h 2084406"/>
              <a:gd name="connsiteX11" fmla="*/ 416758 w 5813672"/>
              <a:gd name="connsiteY11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894157 h 2084406"/>
              <a:gd name="connsiteX5" fmla="*/ 3156363 w 5813672"/>
              <a:gd name="connsiteY5" fmla="*/ 1034575 h 2084406"/>
              <a:gd name="connsiteX6" fmla="*/ 5221850 w 5813672"/>
              <a:gd name="connsiteY6" fmla="*/ 1233005 h 2084406"/>
              <a:gd name="connsiteX7" fmla="*/ 5188280 w 5813672"/>
              <a:gd name="connsiteY7" fmla="*/ 1953801 h 2084406"/>
              <a:gd name="connsiteX8" fmla="*/ 3327982 w 5813672"/>
              <a:gd name="connsiteY8" fmla="*/ 1933199 h 2084406"/>
              <a:gd name="connsiteX9" fmla="*/ 2126603 w 5813672"/>
              <a:gd name="connsiteY9" fmla="*/ 1046557 h 2084406"/>
              <a:gd name="connsiteX10" fmla="*/ 284974 w 5813672"/>
              <a:gd name="connsiteY10" fmla="*/ 1010612 h 2084406"/>
              <a:gd name="connsiteX11" fmla="*/ 416758 w 5813672"/>
              <a:gd name="connsiteY11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894157 h 2084406"/>
              <a:gd name="connsiteX5" fmla="*/ 3156363 w 5813672"/>
              <a:gd name="connsiteY5" fmla="*/ 1034575 h 2084406"/>
              <a:gd name="connsiteX6" fmla="*/ 3687392 w 5813672"/>
              <a:gd name="connsiteY6" fmla="*/ 1222920 h 2084406"/>
              <a:gd name="connsiteX7" fmla="*/ 5221850 w 5813672"/>
              <a:gd name="connsiteY7" fmla="*/ 1233005 h 2084406"/>
              <a:gd name="connsiteX8" fmla="*/ 5188280 w 5813672"/>
              <a:gd name="connsiteY8" fmla="*/ 1953801 h 2084406"/>
              <a:gd name="connsiteX9" fmla="*/ 3327982 w 5813672"/>
              <a:gd name="connsiteY9" fmla="*/ 1933199 h 2084406"/>
              <a:gd name="connsiteX10" fmla="*/ 2126603 w 5813672"/>
              <a:gd name="connsiteY10" fmla="*/ 1046557 h 2084406"/>
              <a:gd name="connsiteX11" fmla="*/ 284974 w 5813672"/>
              <a:gd name="connsiteY11" fmla="*/ 1010612 h 2084406"/>
              <a:gd name="connsiteX12" fmla="*/ 416758 w 5813672"/>
              <a:gd name="connsiteY12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894157 h 2084406"/>
              <a:gd name="connsiteX5" fmla="*/ 3601583 w 5813672"/>
              <a:gd name="connsiteY5" fmla="*/ 878814 h 2084406"/>
              <a:gd name="connsiteX6" fmla="*/ 3156363 w 5813672"/>
              <a:gd name="connsiteY6" fmla="*/ 1034575 h 2084406"/>
              <a:gd name="connsiteX7" fmla="*/ 3687392 w 5813672"/>
              <a:gd name="connsiteY7" fmla="*/ 1222920 h 2084406"/>
              <a:gd name="connsiteX8" fmla="*/ 5221850 w 5813672"/>
              <a:gd name="connsiteY8" fmla="*/ 1233005 h 2084406"/>
              <a:gd name="connsiteX9" fmla="*/ 5188280 w 5813672"/>
              <a:gd name="connsiteY9" fmla="*/ 1953801 h 2084406"/>
              <a:gd name="connsiteX10" fmla="*/ 3327982 w 5813672"/>
              <a:gd name="connsiteY10" fmla="*/ 1933199 h 2084406"/>
              <a:gd name="connsiteX11" fmla="*/ 2126603 w 5813672"/>
              <a:gd name="connsiteY11" fmla="*/ 1046557 h 2084406"/>
              <a:gd name="connsiteX12" fmla="*/ 284974 w 5813672"/>
              <a:gd name="connsiteY12" fmla="*/ 1010612 h 2084406"/>
              <a:gd name="connsiteX13" fmla="*/ 416758 w 5813672"/>
              <a:gd name="connsiteY13" fmla="*/ 315676 h 20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13672" h="2084406">
                <a:moveTo>
                  <a:pt x="416758" y="315676"/>
                </a:moveTo>
                <a:cubicBezTo>
                  <a:pt x="674335" y="197856"/>
                  <a:pt x="1025759" y="341636"/>
                  <a:pt x="1830439" y="303694"/>
                </a:cubicBezTo>
                <a:cubicBezTo>
                  <a:pt x="2635119" y="265752"/>
                  <a:pt x="4676004" y="0"/>
                  <a:pt x="5244838" y="88024"/>
                </a:cubicBezTo>
                <a:cubicBezTo>
                  <a:pt x="5813672" y="176048"/>
                  <a:pt x="5435543" y="697481"/>
                  <a:pt x="5243441" y="831836"/>
                </a:cubicBezTo>
                <a:cubicBezTo>
                  <a:pt x="5051339" y="966191"/>
                  <a:pt x="4365871" y="886327"/>
                  <a:pt x="4092228" y="894157"/>
                </a:cubicBezTo>
                <a:cubicBezTo>
                  <a:pt x="3818585" y="901987"/>
                  <a:pt x="3757560" y="855411"/>
                  <a:pt x="3601583" y="878814"/>
                </a:cubicBezTo>
                <a:cubicBezTo>
                  <a:pt x="3445606" y="902217"/>
                  <a:pt x="3142062" y="977224"/>
                  <a:pt x="3156363" y="1034575"/>
                </a:cubicBezTo>
                <a:cubicBezTo>
                  <a:pt x="3170664" y="1091926"/>
                  <a:pt x="3343144" y="1189848"/>
                  <a:pt x="3687392" y="1222920"/>
                </a:cubicBezTo>
                <a:cubicBezTo>
                  <a:pt x="4031640" y="1255992"/>
                  <a:pt x="4971702" y="1111192"/>
                  <a:pt x="5221850" y="1233005"/>
                </a:cubicBezTo>
                <a:cubicBezTo>
                  <a:pt x="5471998" y="1354818"/>
                  <a:pt x="5503925" y="1837102"/>
                  <a:pt x="5188280" y="1953801"/>
                </a:cubicBezTo>
                <a:cubicBezTo>
                  <a:pt x="4872635" y="2070500"/>
                  <a:pt x="3838261" y="2084406"/>
                  <a:pt x="3327982" y="1933199"/>
                </a:cubicBezTo>
                <a:cubicBezTo>
                  <a:pt x="2817703" y="1781992"/>
                  <a:pt x="2633771" y="1200322"/>
                  <a:pt x="2126603" y="1046557"/>
                </a:cubicBezTo>
                <a:cubicBezTo>
                  <a:pt x="1619435" y="892793"/>
                  <a:pt x="569948" y="1132425"/>
                  <a:pt x="284974" y="1010612"/>
                </a:cubicBezTo>
                <a:cubicBezTo>
                  <a:pt x="0" y="888799"/>
                  <a:pt x="159181" y="433496"/>
                  <a:pt x="416758" y="31567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470689" y="3657600"/>
            <a:ext cx="15240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876800"/>
          </a:xfrm>
        </p:spPr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</a:t>
            </a:r>
            <a:r>
              <a:rPr lang="en-US" dirty="0" smtClean="0"/>
              <a:t>Group Caching:</a:t>
            </a:r>
          </a:p>
          <a:p>
            <a:pPr lvl="1"/>
            <a:r>
              <a:rPr lang="en-US" dirty="0" smtClean="0"/>
              <a:t>Data must have a commutative (+) and inverse (-) operation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GraphLab</a:t>
            </a:r>
            <a:r>
              <a:rPr lang="en-US" dirty="0" smtClean="0"/>
              <a:t> we have encountered many applications with the following bipartite form: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Topic models</a:t>
            </a:r>
          </a:p>
          <a:p>
            <a:pPr lvl="1"/>
            <a:r>
              <a:rPr lang="en-US" dirty="0" smtClean="0"/>
              <a:t>Lasso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657600" y="31242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657600" y="37338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43434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49530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657600" y="55626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7600" y="61722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477000" y="35052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477000" y="46482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cxnSp>
        <p:nvCxnSpPr>
          <p:cNvPr id="41" name="Straight Connector 40"/>
          <p:cNvCxnSpPr>
            <a:stCxn id="27" idx="3"/>
            <a:endCxn id="39" idx="1"/>
          </p:cNvCxnSpPr>
          <p:nvPr/>
        </p:nvCxnSpPr>
        <p:spPr bwMode="auto">
          <a:xfrm>
            <a:off x="4876800" y="3314700"/>
            <a:ext cx="1600200" cy="419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0" idx="3"/>
            <a:endCxn id="39" idx="1"/>
          </p:cNvCxnSpPr>
          <p:nvPr/>
        </p:nvCxnSpPr>
        <p:spPr bwMode="auto">
          <a:xfrm flipV="1">
            <a:off x="4876800" y="3733800"/>
            <a:ext cx="1600200" cy="1905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3"/>
            <a:endCxn id="39" idx="1"/>
          </p:cNvCxnSpPr>
          <p:nvPr/>
        </p:nvCxnSpPr>
        <p:spPr bwMode="auto">
          <a:xfrm flipV="1">
            <a:off x="4876800" y="3733800"/>
            <a:ext cx="1600200" cy="800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2" idx="3"/>
            <a:endCxn id="40" idx="1"/>
          </p:cNvCxnSpPr>
          <p:nvPr/>
        </p:nvCxnSpPr>
        <p:spPr bwMode="auto">
          <a:xfrm>
            <a:off x="4876800" y="4533900"/>
            <a:ext cx="1600200" cy="3429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3" idx="3"/>
            <a:endCxn id="40" idx="1"/>
          </p:cNvCxnSpPr>
          <p:nvPr/>
        </p:nvCxnSpPr>
        <p:spPr bwMode="auto">
          <a:xfrm flipV="1">
            <a:off x="4876800" y="4876800"/>
            <a:ext cx="1600200" cy="266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3" idx="3"/>
            <a:endCxn id="39" idx="1"/>
          </p:cNvCxnSpPr>
          <p:nvPr/>
        </p:nvCxnSpPr>
        <p:spPr bwMode="auto">
          <a:xfrm flipV="1">
            <a:off x="4876800" y="3733800"/>
            <a:ext cx="1600200" cy="1409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5" idx="3"/>
            <a:endCxn id="40" idx="1"/>
          </p:cNvCxnSpPr>
          <p:nvPr/>
        </p:nvCxnSpPr>
        <p:spPr bwMode="auto">
          <a:xfrm flipV="1">
            <a:off x="4876800" y="4876800"/>
            <a:ext cx="1600200" cy="8763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3"/>
            <a:endCxn id="40" idx="1"/>
          </p:cNvCxnSpPr>
          <p:nvPr/>
        </p:nvCxnSpPr>
        <p:spPr bwMode="auto">
          <a:xfrm flipV="1">
            <a:off x="4876800" y="4876800"/>
            <a:ext cx="1600200" cy="14859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 bwMode="auto">
          <a:xfrm>
            <a:off x="6465333" y="54864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cxnSp>
        <p:nvCxnSpPr>
          <p:cNvPr id="55" name="Straight Connector 54"/>
          <p:cNvCxnSpPr>
            <a:stCxn id="38" idx="3"/>
            <a:endCxn id="54" idx="1"/>
          </p:cNvCxnSpPr>
          <p:nvPr/>
        </p:nvCxnSpPr>
        <p:spPr bwMode="auto">
          <a:xfrm flipV="1">
            <a:off x="4876800" y="5715000"/>
            <a:ext cx="1588533" cy="647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7" idx="3"/>
            <a:endCxn id="40" idx="1"/>
          </p:cNvCxnSpPr>
          <p:nvPr/>
        </p:nvCxnSpPr>
        <p:spPr bwMode="auto">
          <a:xfrm>
            <a:off x="4876800" y="3314700"/>
            <a:ext cx="1600200" cy="1562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0" idx="3"/>
            <a:endCxn id="40" idx="1"/>
          </p:cNvCxnSpPr>
          <p:nvPr/>
        </p:nvCxnSpPr>
        <p:spPr bwMode="auto">
          <a:xfrm>
            <a:off x="4876800" y="3924300"/>
            <a:ext cx="1600200" cy="9525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5" idx="3"/>
            <a:endCxn id="39" idx="1"/>
          </p:cNvCxnSpPr>
          <p:nvPr/>
        </p:nvCxnSpPr>
        <p:spPr bwMode="auto">
          <a:xfrm flipV="1">
            <a:off x="4876800" y="3733800"/>
            <a:ext cx="1600200" cy="20193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Replaces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199"/>
          </a:xfrm>
        </p:spPr>
        <p:txBody>
          <a:bodyPr/>
          <a:lstStyle/>
          <a:p>
            <a:r>
              <a:rPr lang="en-US" dirty="0" smtClean="0"/>
              <a:t>Instead </a:t>
            </a:r>
            <a:r>
              <a:rPr lang="en-US" dirty="0" smtClean="0"/>
              <a:t>of locking cache entries are created: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processor maintains a</a:t>
            </a:r>
            <a:r>
              <a:rPr lang="en-US" dirty="0" smtClean="0"/>
              <a:t> LRU vertex data cache</a:t>
            </a:r>
          </a:p>
          <a:p>
            <a:pPr lvl="1"/>
            <a:r>
              <a:rPr lang="en-US" dirty="0" smtClean="0"/>
              <a:t>Locks are acquired in </a:t>
            </a:r>
            <a:r>
              <a:rPr lang="en-US" b="1" dirty="0" smtClean="0"/>
              <a:t>parallel </a:t>
            </a:r>
            <a:r>
              <a:rPr lang="en-US" dirty="0" smtClean="0"/>
              <a:t>and only on a </a:t>
            </a:r>
            <a:r>
              <a:rPr lang="en-US" b="1" dirty="0" smtClean="0"/>
              <a:t>cache miss</a:t>
            </a:r>
            <a:endParaRPr lang="en-US" b="1" dirty="0" smtClean="0"/>
          </a:p>
          <a:p>
            <a:r>
              <a:rPr lang="en-US" dirty="0" smtClean="0"/>
              <a:t>User</a:t>
            </a:r>
            <a:r>
              <a:rPr lang="en-US" dirty="0" smtClean="0"/>
              <a:t> must define (</a:t>
            </a:r>
            <a:r>
              <a:rPr lang="en-US" dirty="0" smtClean="0"/>
              <a:t>+) and (-) operations for vertex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Simpler: </a:t>
            </a:r>
            <a:r>
              <a:rPr lang="en-US" i="1" dirty="0" err="1" smtClean="0"/>
              <a:t>vdata.apply_diff(new_vdata</a:t>
            </a:r>
            <a:r>
              <a:rPr lang="en-US" i="1" dirty="0" smtClean="0"/>
              <a:t>, </a:t>
            </a:r>
            <a:r>
              <a:rPr lang="en-US" i="1" dirty="0" err="1" smtClean="0"/>
              <a:t>old_vdata</a:t>
            </a:r>
            <a:r>
              <a:rPr lang="en-US" i="1" dirty="0" smtClean="0"/>
              <a:t>)</a:t>
            </a:r>
            <a:endParaRPr lang="en-US" i="1" dirty="0" smtClean="0"/>
          </a:p>
          <a:p>
            <a:r>
              <a:rPr lang="en-US" dirty="0" smtClean="0"/>
              <a:t>User</a:t>
            </a:r>
            <a:r>
              <a:rPr lang="en-US" dirty="0" smtClean="0"/>
              <a:t> specifies maximum </a:t>
            </a:r>
            <a:r>
              <a:rPr lang="en-US" dirty="0" smtClean="0"/>
              <a:t>allowable “staleness” </a:t>
            </a:r>
          </a:p>
          <a:p>
            <a:r>
              <a:rPr lang="en-US" b="1" dirty="0" smtClean="0"/>
              <a:t>Works with existing update functions/</a:t>
            </a:r>
            <a:r>
              <a:rPr lang="en-US" b="1" dirty="0" err="1" smtClean="0"/>
              <a:t>functors</a:t>
            </a:r>
            <a:endParaRPr lang="en-US" b="1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1617622" y="1676400"/>
            <a:ext cx="5773789" cy="1123954"/>
            <a:chOff x="1617622" y="1777304"/>
            <a:chExt cx="5773789" cy="1123954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789712" y="1777304"/>
              <a:ext cx="3429599" cy="841258"/>
            </a:xfrm>
            <a:prstGeom prst="roundRect">
              <a:avLst>
                <a:gd name="adj" fmla="val 3254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133215" y="1855471"/>
              <a:ext cx="696179" cy="69617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6" name="Straight Connector 5"/>
            <p:cNvCxnSpPr>
              <a:stCxn id="7" idx="6"/>
              <a:endCxn id="23" idx="2"/>
            </p:cNvCxnSpPr>
            <p:nvPr/>
          </p:nvCxnSpPr>
          <p:spPr bwMode="auto">
            <a:xfrm>
              <a:off x="1957333" y="2210975"/>
              <a:ext cx="505342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7" name="Oval 6"/>
            <p:cNvSpPr/>
            <p:nvPr/>
          </p:nvSpPr>
          <p:spPr bwMode="auto">
            <a:xfrm>
              <a:off x="1617622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1734460" y="2257639"/>
              <a:ext cx="263816" cy="329769"/>
              <a:chOff x="5715000" y="5181600"/>
              <a:chExt cx="533400" cy="100584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 bwMode="auto">
            <a:xfrm>
              <a:off x="2965906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3082744" y="2257639"/>
              <a:ext cx="263816" cy="329769"/>
              <a:chOff x="5715000" y="5181600"/>
              <a:chExt cx="533400" cy="100584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 bwMode="auto">
            <a:xfrm>
              <a:off x="4314190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6" name="Group 26"/>
            <p:cNvGrpSpPr/>
            <p:nvPr/>
          </p:nvGrpSpPr>
          <p:grpSpPr>
            <a:xfrm>
              <a:off x="4431028" y="2257639"/>
              <a:ext cx="263816" cy="329769"/>
              <a:chOff x="5715000" y="5181600"/>
              <a:chExt cx="533400" cy="1005840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 bwMode="auto">
            <a:xfrm>
              <a:off x="5662474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20" name="Group 31"/>
            <p:cNvGrpSpPr/>
            <p:nvPr/>
          </p:nvGrpSpPr>
          <p:grpSpPr>
            <a:xfrm>
              <a:off x="5779312" y="2257639"/>
              <a:ext cx="263816" cy="329769"/>
              <a:chOff x="5715000" y="5181600"/>
              <a:chExt cx="533400" cy="100584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 bwMode="auto">
            <a:xfrm>
              <a:off x="7010756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24" name="Group 36"/>
            <p:cNvGrpSpPr/>
            <p:nvPr/>
          </p:nvGrpSpPr>
          <p:grpSpPr>
            <a:xfrm>
              <a:off x="7127595" y="2257639"/>
              <a:ext cx="263816" cy="329769"/>
              <a:chOff x="5715000" y="5181600"/>
              <a:chExt cx="533400" cy="100584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27" name="Group 88"/>
            <p:cNvGrpSpPr/>
            <p:nvPr/>
          </p:nvGrpSpPr>
          <p:grpSpPr>
            <a:xfrm>
              <a:off x="2855665" y="2552605"/>
              <a:ext cx="3387273" cy="348653"/>
              <a:chOff x="2743200" y="3124200"/>
              <a:chExt cx="3913499" cy="40281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743200" y="3135868"/>
                <a:ext cx="789298" cy="3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Cache</a:t>
                </a:r>
                <a:endParaRPr lang="en-US" sz="16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97048" y="3135868"/>
                <a:ext cx="789298" cy="3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Cache</a:t>
                </a:r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67401" y="3124200"/>
                <a:ext cx="789298" cy="3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Cache</a:t>
                </a:r>
                <a:endParaRPr lang="en-US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The caching strategy can be composed</a:t>
            </a:r>
            <a:r>
              <a:rPr lang="en-US" dirty="0" smtClean="0"/>
              <a:t> across </a:t>
            </a:r>
            <a:r>
              <a:rPr lang="en-US" dirty="0" smtClean="0"/>
              <a:t>varying latency systems: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90600" y="4876801"/>
            <a:ext cx="3124200" cy="6858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Rack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 1 Cache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90600" y="5715001"/>
            <a:ext cx="640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Distributed Hash Table of Masters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67200" y="4876801"/>
            <a:ext cx="3124200" cy="6858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Rack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 2 Cache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90600" y="3886201"/>
            <a:ext cx="1447800" cy="838200"/>
          </a:xfrm>
          <a:prstGeom prst="roundRect">
            <a:avLst>
              <a:gd name="adj" fmla="val 880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67000" y="3886201"/>
            <a:ext cx="1447800" cy="838200"/>
          </a:xfrm>
          <a:prstGeom prst="roundRect">
            <a:avLst>
              <a:gd name="adj" fmla="val 880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67200" y="3886201"/>
            <a:ext cx="1447800" cy="838200"/>
          </a:xfrm>
          <a:prstGeom prst="roundRect">
            <a:avLst>
              <a:gd name="adj" fmla="val 880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943600" y="3886201"/>
            <a:ext cx="1447800" cy="838200"/>
          </a:xfrm>
          <a:prstGeom prst="roundRect">
            <a:avLst>
              <a:gd name="adj" fmla="val 880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10800000">
            <a:off x="990600" y="2209800"/>
            <a:ext cx="1447800" cy="1524001"/>
            <a:chOff x="838200" y="4953000"/>
            <a:chExt cx="1524001" cy="1524001"/>
          </a:xfrm>
        </p:grpSpPr>
        <p:sp>
          <p:nvSpPr>
            <p:cNvPr id="20" name="Rounded Rectangle 19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2666999" y="2209800"/>
            <a:ext cx="1447800" cy="1524001"/>
            <a:chOff x="838200" y="4953000"/>
            <a:chExt cx="1524001" cy="1524001"/>
          </a:xfrm>
        </p:grpSpPr>
        <p:sp>
          <p:nvSpPr>
            <p:cNvPr id="26" name="Rounded Rectangle 25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4267199" y="2209800"/>
            <a:ext cx="1447800" cy="1524001"/>
            <a:chOff x="838200" y="4953000"/>
            <a:chExt cx="1524001" cy="1524001"/>
          </a:xfrm>
        </p:grpSpPr>
        <p:sp>
          <p:nvSpPr>
            <p:cNvPr id="30" name="Rounded Rectangle 29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0800000">
            <a:off x="5943599" y="2209800"/>
            <a:ext cx="1447800" cy="1524001"/>
            <a:chOff x="838200" y="4953000"/>
            <a:chExt cx="1524001" cy="1524001"/>
          </a:xfrm>
        </p:grpSpPr>
        <p:sp>
          <p:nvSpPr>
            <p:cNvPr id="34" name="Rounded Rectangle 33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37" name="Right Arrow 36"/>
          <p:cNvSpPr/>
          <p:nvPr/>
        </p:nvSpPr>
        <p:spPr bwMode="auto">
          <a:xfrm rot="5400000">
            <a:off x="6553200" y="3810000"/>
            <a:ext cx="31242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Current implementation</a:t>
            </a:r>
            <a:r>
              <a:rPr lang="en-US" dirty="0" smtClean="0"/>
              <a:t> uses two tiers: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90600" y="4876800"/>
            <a:ext cx="640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Distributed Hash Table of Masters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90600" y="3886201"/>
            <a:ext cx="1447800" cy="8382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67000" y="3886201"/>
            <a:ext cx="1447800" cy="8382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67200" y="3886201"/>
            <a:ext cx="1447800" cy="8382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943600" y="3886201"/>
            <a:ext cx="1447800" cy="8382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5400000">
            <a:off x="6553200" y="3429000"/>
            <a:ext cx="31242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 Resolution</a:t>
            </a:r>
          </a:p>
        </p:txBody>
      </p:sp>
      <p:grpSp>
        <p:nvGrpSpPr>
          <p:cNvPr id="60" name="Group 59"/>
          <p:cNvGrpSpPr/>
          <p:nvPr/>
        </p:nvGrpSpPr>
        <p:grpSpPr>
          <a:xfrm rot="10800000">
            <a:off x="990600" y="2209800"/>
            <a:ext cx="1447800" cy="1524001"/>
            <a:chOff x="838200" y="4953000"/>
            <a:chExt cx="1524001" cy="1524001"/>
          </a:xfrm>
        </p:grpSpPr>
        <p:sp>
          <p:nvSpPr>
            <p:cNvPr id="61" name="Rounded Rectangle 60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2666999" y="2209800"/>
            <a:ext cx="1447800" cy="1524001"/>
            <a:chOff x="838200" y="4953000"/>
            <a:chExt cx="1524001" cy="1524001"/>
          </a:xfrm>
        </p:grpSpPr>
        <p:sp>
          <p:nvSpPr>
            <p:cNvPr id="65" name="Rounded Rectangle 64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10800000">
            <a:off x="4267199" y="2209800"/>
            <a:ext cx="1447800" cy="1524001"/>
            <a:chOff x="838200" y="4953000"/>
            <a:chExt cx="1524001" cy="1524001"/>
          </a:xfrm>
        </p:grpSpPr>
        <p:sp>
          <p:nvSpPr>
            <p:cNvPr id="69" name="Rounded Rectangle 68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10800000">
            <a:off x="5943599" y="2209800"/>
            <a:ext cx="1447800" cy="1524001"/>
            <a:chOff x="838200" y="4953000"/>
            <a:chExt cx="1524001" cy="1524001"/>
          </a:xfrm>
        </p:grpSpPr>
        <p:sp>
          <p:nvSpPr>
            <p:cNvPr id="73" name="Rounded Rectangle 72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Based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Idea: </a:t>
            </a:r>
            <a:r>
              <a:rPr lang="en-US" i="1" dirty="0" smtClean="0"/>
              <a:t>Only use cache strategy when a lock is</a:t>
            </a:r>
            <a:r>
              <a:rPr lang="en-US" i="1" dirty="0" smtClean="0"/>
              <a:t> in frequently contention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Tested </a:t>
            </a:r>
            <a:r>
              <a:rPr lang="en-US" dirty="0" smtClean="0"/>
              <a:t>on LDA and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Reduces the effective cache size</a:t>
            </a:r>
          </a:p>
          <a:p>
            <a:pPr lvl="1"/>
            <a:r>
              <a:rPr lang="en-US" dirty="0" smtClean="0"/>
              <a:t>Works under </a:t>
            </a:r>
            <a:r>
              <a:rPr lang="en-US" dirty="0" smtClean="0"/>
              <a:t>LDA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00200" y="1905000"/>
            <a:ext cx="6553200" cy="1828800"/>
            <a:chOff x="1600200" y="1905000"/>
            <a:chExt cx="6553200" cy="182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600200" y="2133600"/>
              <a:ext cx="19050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err="1" smtClean="0">
                  <a:latin typeface="Tahoma" pitchFamily="-64" charset="0"/>
                </a:rPr>
                <a:t>Try_Lock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953000" y="2133600"/>
              <a:ext cx="28956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Lock and Cache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 bwMode="auto">
            <a:xfrm>
              <a:off x="3505200" y="2400300"/>
              <a:ext cx="1447800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86200" y="1905000"/>
              <a:ext cx="614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Fail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600200" y="3200400"/>
              <a:ext cx="22860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Use true data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029200" y="3200400"/>
              <a:ext cx="31242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Used Cached Copy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" name="Straight Arrow Connector 11"/>
            <p:cNvCxnSpPr>
              <a:stCxn id="4" idx="2"/>
              <a:endCxn id="10" idx="0"/>
            </p:cNvCxnSpPr>
            <p:nvPr/>
          </p:nvCxnSpPr>
          <p:spPr bwMode="auto">
            <a:xfrm rot="16200000" flipH="1">
              <a:off x="2381250" y="2838450"/>
              <a:ext cx="533400" cy="19050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  <a:endCxn id="11" idx="0"/>
            </p:cNvCxnSpPr>
            <p:nvPr/>
          </p:nvCxnSpPr>
          <p:spPr bwMode="auto">
            <a:xfrm rot="16200000" flipH="1">
              <a:off x="6229350" y="2838450"/>
              <a:ext cx="533400" cy="19050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Created a New Library!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305800" cy="914400"/>
          </a:xfrm>
        </p:spPr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cached distributed hash table: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be running </a:t>
            </a:r>
            <a:r>
              <a:rPr lang="en-US" dirty="0" smtClean="0"/>
              <a:t>on the grid</a:t>
            </a:r>
            <a:r>
              <a:rPr lang="en-US" dirty="0" smtClean="0"/>
              <a:t> soon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24548"/>
            <a:ext cx="50142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main(int</a:t>
            </a:r>
            <a:r>
              <a:rPr lang="en-US" sz="2000" dirty="0" smtClean="0"/>
              <a:t> </a:t>
            </a:r>
            <a:r>
              <a:rPr lang="en-US" sz="2000" dirty="0" err="1" smtClean="0"/>
              <a:t>argc</a:t>
            </a:r>
            <a:r>
              <a:rPr lang="en-US" sz="2000" dirty="0" smtClean="0"/>
              <a:t>, char** </a:t>
            </a:r>
            <a:r>
              <a:rPr lang="en-US" sz="2000" dirty="0" err="1" smtClean="0"/>
              <a:t>argv</a:t>
            </a:r>
            <a:r>
              <a:rPr lang="en-US" sz="2000" dirty="0" smtClean="0"/>
              <a:t>) {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dc_init_param</a:t>
            </a:r>
            <a:r>
              <a:rPr lang="en-US" sz="2000" dirty="0" smtClean="0"/>
              <a:t> </a:t>
            </a:r>
            <a:r>
              <a:rPr lang="en-US" sz="2000" dirty="0" err="1" smtClean="0"/>
              <a:t>rpc_parameters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init_param_from_env(rpc_parameters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distributed_control</a:t>
            </a:r>
            <a:r>
              <a:rPr lang="en-US" sz="2000" dirty="0" smtClean="0"/>
              <a:t> </a:t>
            </a:r>
            <a:r>
              <a:rPr lang="en-US" sz="2000" dirty="0" err="1" smtClean="0"/>
              <a:t>dc(rpc_parameters</a:t>
            </a:r>
            <a:r>
              <a:rPr lang="en-US" sz="2000" dirty="0" smtClean="0"/>
              <a:t>)</a:t>
            </a:r>
            <a:r>
              <a:rPr lang="en-US" sz="2000" dirty="0" smtClean="0"/>
              <a:t>;</a:t>
            </a:r>
          </a:p>
          <a:p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delta_dht</a:t>
            </a:r>
            <a:r>
              <a:rPr lang="en-US" sz="2000" dirty="0" smtClean="0"/>
              <a:t>&lt; </a:t>
            </a:r>
            <a:r>
              <a:rPr lang="en-US" sz="2000" dirty="0" err="1" smtClean="0"/>
              <a:t>std::string</a:t>
            </a:r>
            <a:r>
              <a:rPr lang="en-US" sz="2000" dirty="0" smtClean="0"/>
              <a:t>, double &gt; </a:t>
            </a:r>
            <a:r>
              <a:rPr lang="en-US" sz="2000" dirty="0" err="1" smtClean="0"/>
              <a:t>tbl(dc</a:t>
            </a:r>
            <a:r>
              <a:rPr lang="en-US" sz="2000" dirty="0" smtClean="0"/>
              <a:t>, 100);</a:t>
            </a:r>
          </a:p>
          <a:p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tbl[“hello</a:t>
            </a:r>
            <a:r>
              <a:rPr lang="en-US" sz="2000" dirty="0" smtClean="0"/>
              <a:t>”] += 1.0;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tbl[“world</a:t>
            </a:r>
            <a:r>
              <a:rPr lang="en-US" sz="2000" dirty="0" smtClean="0"/>
              <a:t>”] -= 3.0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tbl.synchronize(“world</a:t>
            </a:r>
            <a:r>
              <a:rPr lang="en-US" sz="2000" dirty="0" smtClean="0"/>
              <a:t>”);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std::cout</a:t>
            </a:r>
            <a:r>
              <a:rPr lang="en-US" sz="2000" dirty="0" smtClean="0"/>
              <a:t> &lt;&lt; </a:t>
            </a:r>
            <a:r>
              <a:rPr lang="en-US" sz="2000" dirty="0" err="1" smtClean="0"/>
              <a:t>tbl[“hello</a:t>
            </a:r>
            <a:r>
              <a:rPr lang="en-US" sz="2000" dirty="0" smtClean="0"/>
              <a:t>”] &lt;&lt; </a:t>
            </a:r>
            <a:r>
              <a:rPr lang="en-US" sz="2000" dirty="0" err="1" smtClean="0"/>
              <a:t>std::endl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020669"/>
            <a:ext cx="302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 system using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Friendly TCP connections 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257800" y="1905000"/>
            <a:ext cx="457200" cy="990600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588" y="3011269"/>
            <a:ext cx="184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an </a:t>
            </a:r>
            <a:r>
              <a:rPr lang="en-US" dirty="0" err="1" smtClean="0"/>
              <a:t>Abelian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Cached Map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 bwMode="auto">
          <a:xfrm>
            <a:off x="5486400" y="3048000"/>
            <a:ext cx="457200" cy="609600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6788" y="3886200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entries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4800600" y="3810000"/>
            <a:ext cx="457200" cy="609600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2998" y="4572000"/>
            <a:ext cx="130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values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 bwMode="auto">
          <a:xfrm>
            <a:off x="5116810" y="4495800"/>
            <a:ext cx="457200" cy="609600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Stochastic Scopes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467600" cy="1752600"/>
          </a:xfrm>
        </p:spPr>
        <p:txBody>
          <a:bodyPr/>
          <a:lstStyle/>
          <a:p>
            <a:r>
              <a:rPr lang="en-US" i="1" dirty="0" smtClean="0"/>
              <a:t>Bounded degree through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Idea: </a:t>
            </a:r>
            <a:r>
              <a:rPr lang="en-US" i="1" dirty="0" smtClean="0"/>
              <a:t>Can we “sample” the neighborhood of a vertex</a:t>
            </a:r>
            <a:endParaRPr lang="en-US" b="1" dirty="0" smtClean="0"/>
          </a:p>
          <a:p>
            <a:r>
              <a:rPr lang="en-US" dirty="0" smtClean="0"/>
              <a:t>Randomly sample neighborhood of fixed size: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Currently only supports uniform sampling</a:t>
            </a:r>
          </a:p>
          <a:p>
            <a:pPr lvl="1"/>
            <a:r>
              <a:rPr lang="en-US" dirty="0" smtClean="0"/>
              <a:t>Will likely need weighted sampling</a:t>
            </a:r>
          </a:p>
          <a:p>
            <a:r>
              <a:rPr lang="en-US" dirty="0" smtClean="0"/>
              <a:t>Need to develop theory of stochastic scopes in learning algorithms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73590" y="2575734"/>
            <a:ext cx="1890543" cy="1521611"/>
            <a:chOff x="3005796" y="4631049"/>
            <a:chExt cx="1890543" cy="1521611"/>
          </a:xfrm>
        </p:grpSpPr>
        <p:sp>
          <p:nvSpPr>
            <p:cNvPr id="6" name="Oval 114"/>
            <p:cNvSpPr/>
            <p:nvPr/>
          </p:nvSpPr>
          <p:spPr>
            <a:xfrm>
              <a:off x="3005796" y="4631049"/>
              <a:ext cx="1890543" cy="1418047"/>
            </a:xfrm>
            <a:custGeom>
              <a:avLst/>
              <a:gdLst>
                <a:gd name="connsiteX0" fmla="*/ 0 w 1957294"/>
                <a:gd name="connsiteY0" fmla="*/ 824283 h 1648565"/>
                <a:gd name="connsiteX1" fmla="*/ 978647 w 1957294"/>
                <a:gd name="connsiteY1" fmla="*/ 0 h 1648565"/>
                <a:gd name="connsiteX2" fmla="*/ 1957294 w 1957294"/>
                <a:gd name="connsiteY2" fmla="*/ 824283 h 1648565"/>
                <a:gd name="connsiteX3" fmla="*/ 978647 w 1957294"/>
                <a:gd name="connsiteY3" fmla="*/ 1648566 h 1648565"/>
                <a:gd name="connsiteX4" fmla="*/ 0 w 1957294"/>
                <a:gd name="connsiteY4" fmla="*/ 824283 h 1648565"/>
                <a:gd name="connsiteX0" fmla="*/ 0 w 1983425"/>
                <a:gd name="connsiteY0" fmla="*/ 856857 h 1681140"/>
                <a:gd name="connsiteX1" fmla="*/ 978647 w 1983425"/>
                <a:gd name="connsiteY1" fmla="*/ 32574 h 1681140"/>
                <a:gd name="connsiteX2" fmla="*/ 1643529 w 1983425"/>
                <a:gd name="connsiteY2" fmla="*/ 232493 h 1681140"/>
                <a:gd name="connsiteX3" fmla="*/ 1957294 w 1983425"/>
                <a:gd name="connsiteY3" fmla="*/ 856857 h 1681140"/>
                <a:gd name="connsiteX4" fmla="*/ 978647 w 1983425"/>
                <a:gd name="connsiteY4" fmla="*/ 1681140 h 1681140"/>
                <a:gd name="connsiteX5" fmla="*/ 0 w 1983425"/>
                <a:gd name="connsiteY5" fmla="*/ 856857 h 1681140"/>
                <a:gd name="connsiteX0" fmla="*/ 22049 w 2005474"/>
                <a:gd name="connsiteY0" fmla="*/ 824998 h 1649281"/>
                <a:gd name="connsiteX1" fmla="*/ 373166 w 2005474"/>
                <a:gd name="connsiteY1" fmla="*/ 252927 h 1649281"/>
                <a:gd name="connsiteX2" fmla="*/ 1000696 w 2005474"/>
                <a:gd name="connsiteY2" fmla="*/ 715 h 1649281"/>
                <a:gd name="connsiteX3" fmla="*/ 1665578 w 2005474"/>
                <a:gd name="connsiteY3" fmla="*/ 200634 h 1649281"/>
                <a:gd name="connsiteX4" fmla="*/ 1979343 w 2005474"/>
                <a:gd name="connsiteY4" fmla="*/ 824998 h 1649281"/>
                <a:gd name="connsiteX5" fmla="*/ 1000696 w 2005474"/>
                <a:gd name="connsiteY5" fmla="*/ 1649281 h 1649281"/>
                <a:gd name="connsiteX6" fmla="*/ 22049 w 2005474"/>
                <a:gd name="connsiteY6" fmla="*/ 824998 h 1649281"/>
                <a:gd name="connsiteX0" fmla="*/ 61 w 1983486"/>
                <a:gd name="connsiteY0" fmla="*/ 824998 h 1674201"/>
                <a:gd name="connsiteX1" fmla="*/ 351178 w 1983486"/>
                <a:gd name="connsiteY1" fmla="*/ 252927 h 1674201"/>
                <a:gd name="connsiteX2" fmla="*/ 978708 w 1983486"/>
                <a:gd name="connsiteY2" fmla="*/ 715 h 1674201"/>
                <a:gd name="connsiteX3" fmla="*/ 1643590 w 1983486"/>
                <a:gd name="connsiteY3" fmla="*/ 200634 h 1674201"/>
                <a:gd name="connsiteX4" fmla="*/ 1957355 w 1983486"/>
                <a:gd name="connsiteY4" fmla="*/ 824998 h 1674201"/>
                <a:gd name="connsiteX5" fmla="*/ 978708 w 1983486"/>
                <a:gd name="connsiteY5" fmla="*/ 1649281 h 1674201"/>
                <a:gd name="connsiteX6" fmla="*/ 328767 w 1983486"/>
                <a:gd name="connsiteY6" fmla="*/ 1403397 h 1674201"/>
                <a:gd name="connsiteX7" fmla="*/ 61 w 1983486"/>
                <a:gd name="connsiteY7" fmla="*/ 824998 h 1674201"/>
                <a:gd name="connsiteX0" fmla="*/ 61 w 1959522"/>
                <a:gd name="connsiteY0" fmla="*/ 824998 h 1649328"/>
                <a:gd name="connsiteX1" fmla="*/ 351178 w 1959522"/>
                <a:gd name="connsiteY1" fmla="*/ 252927 h 1649328"/>
                <a:gd name="connsiteX2" fmla="*/ 978708 w 1959522"/>
                <a:gd name="connsiteY2" fmla="*/ 715 h 1649328"/>
                <a:gd name="connsiteX3" fmla="*/ 1643590 w 1959522"/>
                <a:gd name="connsiteY3" fmla="*/ 200634 h 1649328"/>
                <a:gd name="connsiteX4" fmla="*/ 1957355 w 1959522"/>
                <a:gd name="connsiteY4" fmla="*/ 824998 h 1649328"/>
                <a:gd name="connsiteX5" fmla="*/ 1606237 w 1959522"/>
                <a:gd name="connsiteY5" fmla="*/ 1418339 h 1649328"/>
                <a:gd name="connsiteX6" fmla="*/ 978708 w 1959522"/>
                <a:gd name="connsiteY6" fmla="*/ 1649281 h 1649328"/>
                <a:gd name="connsiteX7" fmla="*/ 328767 w 1959522"/>
                <a:gd name="connsiteY7" fmla="*/ 1403397 h 1649328"/>
                <a:gd name="connsiteX8" fmla="*/ 61 w 1959522"/>
                <a:gd name="connsiteY8" fmla="*/ 824998 h 1649328"/>
                <a:gd name="connsiteX0" fmla="*/ 61 w 1958869"/>
                <a:gd name="connsiteY0" fmla="*/ 824998 h 1649311"/>
                <a:gd name="connsiteX1" fmla="*/ 351178 w 1958869"/>
                <a:gd name="connsiteY1" fmla="*/ 252927 h 1649311"/>
                <a:gd name="connsiteX2" fmla="*/ 978708 w 1958869"/>
                <a:gd name="connsiteY2" fmla="*/ 715 h 1649311"/>
                <a:gd name="connsiteX3" fmla="*/ 1643590 w 1958869"/>
                <a:gd name="connsiteY3" fmla="*/ 200634 h 1649311"/>
                <a:gd name="connsiteX4" fmla="*/ 1957355 w 1958869"/>
                <a:gd name="connsiteY4" fmla="*/ 824998 h 1649311"/>
                <a:gd name="connsiteX5" fmla="*/ 1471767 w 1958869"/>
                <a:gd name="connsiteY5" fmla="*/ 992515 h 1649311"/>
                <a:gd name="connsiteX6" fmla="*/ 1606237 w 1958869"/>
                <a:gd name="connsiteY6" fmla="*/ 1418339 h 1649311"/>
                <a:gd name="connsiteX7" fmla="*/ 978708 w 1958869"/>
                <a:gd name="connsiteY7" fmla="*/ 1649281 h 1649311"/>
                <a:gd name="connsiteX8" fmla="*/ 328767 w 1958869"/>
                <a:gd name="connsiteY8" fmla="*/ 1403397 h 1649311"/>
                <a:gd name="connsiteX9" fmla="*/ 61 w 1958869"/>
                <a:gd name="connsiteY9" fmla="*/ 824998 h 1649311"/>
                <a:gd name="connsiteX0" fmla="*/ 61 w 1958869"/>
                <a:gd name="connsiteY0" fmla="*/ 824998 h 1653105"/>
                <a:gd name="connsiteX1" fmla="*/ 351178 w 1958869"/>
                <a:gd name="connsiteY1" fmla="*/ 252927 h 1653105"/>
                <a:gd name="connsiteX2" fmla="*/ 978708 w 1958869"/>
                <a:gd name="connsiteY2" fmla="*/ 715 h 1653105"/>
                <a:gd name="connsiteX3" fmla="*/ 1643590 w 1958869"/>
                <a:gd name="connsiteY3" fmla="*/ 200634 h 1653105"/>
                <a:gd name="connsiteX4" fmla="*/ 1957355 w 1958869"/>
                <a:gd name="connsiteY4" fmla="*/ 824998 h 1653105"/>
                <a:gd name="connsiteX5" fmla="*/ 1471767 w 1958869"/>
                <a:gd name="connsiteY5" fmla="*/ 992515 h 1653105"/>
                <a:gd name="connsiteX6" fmla="*/ 1606237 w 1958869"/>
                <a:gd name="connsiteY6" fmla="*/ 1418339 h 1653105"/>
                <a:gd name="connsiteX7" fmla="*/ 1172944 w 1958869"/>
                <a:gd name="connsiteY7" fmla="*/ 1231575 h 1653105"/>
                <a:gd name="connsiteX8" fmla="*/ 978708 w 1958869"/>
                <a:gd name="connsiteY8" fmla="*/ 1649281 h 1653105"/>
                <a:gd name="connsiteX9" fmla="*/ 328767 w 1958869"/>
                <a:gd name="connsiteY9" fmla="*/ 1403397 h 1653105"/>
                <a:gd name="connsiteX10" fmla="*/ 61 w 1958869"/>
                <a:gd name="connsiteY10" fmla="*/ 824998 h 1653105"/>
                <a:gd name="connsiteX0" fmla="*/ 61 w 1958869"/>
                <a:gd name="connsiteY0" fmla="*/ 824998 h 1649425"/>
                <a:gd name="connsiteX1" fmla="*/ 351178 w 1958869"/>
                <a:gd name="connsiteY1" fmla="*/ 252927 h 1649425"/>
                <a:gd name="connsiteX2" fmla="*/ 978708 w 1958869"/>
                <a:gd name="connsiteY2" fmla="*/ 715 h 1649425"/>
                <a:gd name="connsiteX3" fmla="*/ 1643590 w 1958869"/>
                <a:gd name="connsiteY3" fmla="*/ 200634 h 1649425"/>
                <a:gd name="connsiteX4" fmla="*/ 1957355 w 1958869"/>
                <a:gd name="connsiteY4" fmla="*/ 824998 h 1649425"/>
                <a:gd name="connsiteX5" fmla="*/ 1471767 w 1958869"/>
                <a:gd name="connsiteY5" fmla="*/ 992515 h 1649425"/>
                <a:gd name="connsiteX6" fmla="*/ 1606237 w 1958869"/>
                <a:gd name="connsiteY6" fmla="*/ 1418339 h 1649425"/>
                <a:gd name="connsiteX7" fmla="*/ 1172944 w 1958869"/>
                <a:gd name="connsiteY7" fmla="*/ 1231575 h 1649425"/>
                <a:gd name="connsiteX8" fmla="*/ 978708 w 1958869"/>
                <a:gd name="connsiteY8" fmla="*/ 1649281 h 1649425"/>
                <a:gd name="connsiteX9" fmla="*/ 814356 w 1958869"/>
                <a:gd name="connsiteY9" fmla="*/ 1179281 h 1649425"/>
                <a:gd name="connsiteX10" fmla="*/ 328767 w 1958869"/>
                <a:gd name="connsiteY10" fmla="*/ 1403397 h 1649425"/>
                <a:gd name="connsiteX11" fmla="*/ 61 w 1958869"/>
                <a:gd name="connsiteY11" fmla="*/ 824998 h 1649425"/>
                <a:gd name="connsiteX0" fmla="*/ 1821 w 1960629"/>
                <a:gd name="connsiteY0" fmla="*/ 824998 h 1649425"/>
                <a:gd name="connsiteX1" fmla="*/ 352938 w 1960629"/>
                <a:gd name="connsiteY1" fmla="*/ 252927 h 1649425"/>
                <a:gd name="connsiteX2" fmla="*/ 980468 w 1960629"/>
                <a:gd name="connsiteY2" fmla="*/ 715 h 1649425"/>
                <a:gd name="connsiteX3" fmla="*/ 1645350 w 1960629"/>
                <a:gd name="connsiteY3" fmla="*/ 200634 h 1649425"/>
                <a:gd name="connsiteX4" fmla="*/ 1959115 w 1960629"/>
                <a:gd name="connsiteY4" fmla="*/ 824998 h 1649425"/>
                <a:gd name="connsiteX5" fmla="*/ 1473527 w 1960629"/>
                <a:gd name="connsiteY5" fmla="*/ 992515 h 1649425"/>
                <a:gd name="connsiteX6" fmla="*/ 1607997 w 1960629"/>
                <a:gd name="connsiteY6" fmla="*/ 1418339 h 1649425"/>
                <a:gd name="connsiteX7" fmla="*/ 1174704 w 1960629"/>
                <a:gd name="connsiteY7" fmla="*/ 1231575 h 1649425"/>
                <a:gd name="connsiteX8" fmla="*/ 980468 w 1960629"/>
                <a:gd name="connsiteY8" fmla="*/ 1649281 h 1649425"/>
                <a:gd name="connsiteX9" fmla="*/ 816116 w 1960629"/>
                <a:gd name="connsiteY9" fmla="*/ 1179281 h 1649425"/>
                <a:gd name="connsiteX10" fmla="*/ 330527 w 1960629"/>
                <a:gd name="connsiteY10" fmla="*/ 1403397 h 1649425"/>
                <a:gd name="connsiteX11" fmla="*/ 494881 w 1960629"/>
                <a:gd name="connsiteY11" fmla="*/ 992516 h 1649425"/>
                <a:gd name="connsiteX12" fmla="*/ 1821 w 1960629"/>
                <a:gd name="connsiteY12" fmla="*/ 824998 h 1649425"/>
                <a:gd name="connsiteX0" fmla="*/ 3 w 1958811"/>
                <a:gd name="connsiteY0" fmla="*/ 824998 h 1649425"/>
                <a:gd name="connsiteX1" fmla="*/ 485592 w 1958811"/>
                <a:gd name="connsiteY1" fmla="*/ 663810 h 1649425"/>
                <a:gd name="connsiteX2" fmla="*/ 351120 w 1958811"/>
                <a:gd name="connsiteY2" fmla="*/ 252927 h 1649425"/>
                <a:gd name="connsiteX3" fmla="*/ 978650 w 1958811"/>
                <a:gd name="connsiteY3" fmla="*/ 715 h 1649425"/>
                <a:gd name="connsiteX4" fmla="*/ 1643532 w 1958811"/>
                <a:gd name="connsiteY4" fmla="*/ 200634 h 1649425"/>
                <a:gd name="connsiteX5" fmla="*/ 1957297 w 1958811"/>
                <a:gd name="connsiteY5" fmla="*/ 824998 h 1649425"/>
                <a:gd name="connsiteX6" fmla="*/ 1471709 w 1958811"/>
                <a:gd name="connsiteY6" fmla="*/ 992515 h 1649425"/>
                <a:gd name="connsiteX7" fmla="*/ 1606179 w 1958811"/>
                <a:gd name="connsiteY7" fmla="*/ 1418339 h 1649425"/>
                <a:gd name="connsiteX8" fmla="*/ 1172886 w 1958811"/>
                <a:gd name="connsiteY8" fmla="*/ 1231575 h 1649425"/>
                <a:gd name="connsiteX9" fmla="*/ 978650 w 1958811"/>
                <a:gd name="connsiteY9" fmla="*/ 1649281 h 1649425"/>
                <a:gd name="connsiteX10" fmla="*/ 814298 w 1958811"/>
                <a:gd name="connsiteY10" fmla="*/ 1179281 h 1649425"/>
                <a:gd name="connsiteX11" fmla="*/ 328709 w 1958811"/>
                <a:gd name="connsiteY11" fmla="*/ 1403397 h 1649425"/>
                <a:gd name="connsiteX12" fmla="*/ 493063 w 1958811"/>
                <a:gd name="connsiteY12" fmla="*/ 992516 h 1649425"/>
                <a:gd name="connsiteX13" fmla="*/ 3 w 1958811"/>
                <a:gd name="connsiteY13" fmla="*/ 824998 h 1649425"/>
                <a:gd name="connsiteX0" fmla="*/ 3 w 1958811"/>
                <a:gd name="connsiteY0" fmla="*/ 835454 h 1659881"/>
                <a:gd name="connsiteX1" fmla="*/ 485592 w 1958811"/>
                <a:gd name="connsiteY1" fmla="*/ 674266 h 1659881"/>
                <a:gd name="connsiteX2" fmla="*/ 351120 w 1958811"/>
                <a:gd name="connsiteY2" fmla="*/ 263383 h 1659881"/>
                <a:gd name="connsiteX3" fmla="*/ 814298 w 1958811"/>
                <a:gd name="connsiteY3" fmla="*/ 494972 h 1659881"/>
                <a:gd name="connsiteX4" fmla="*/ 978650 w 1958811"/>
                <a:gd name="connsiteY4" fmla="*/ 11171 h 1659881"/>
                <a:gd name="connsiteX5" fmla="*/ 1643532 w 1958811"/>
                <a:gd name="connsiteY5" fmla="*/ 211090 h 1659881"/>
                <a:gd name="connsiteX6" fmla="*/ 1957297 w 1958811"/>
                <a:gd name="connsiteY6" fmla="*/ 835454 h 1659881"/>
                <a:gd name="connsiteX7" fmla="*/ 1471709 w 1958811"/>
                <a:gd name="connsiteY7" fmla="*/ 1002971 h 1659881"/>
                <a:gd name="connsiteX8" fmla="*/ 1606179 w 1958811"/>
                <a:gd name="connsiteY8" fmla="*/ 1428795 h 1659881"/>
                <a:gd name="connsiteX9" fmla="*/ 1172886 w 1958811"/>
                <a:gd name="connsiteY9" fmla="*/ 1242031 h 1659881"/>
                <a:gd name="connsiteX10" fmla="*/ 978650 w 1958811"/>
                <a:gd name="connsiteY10" fmla="*/ 1659737 h 1659881"/>
                <a:gd name="connsiteX11" fmla="*/ 814298 w 1958811"/>
                <a:gd name="connsiteY11" fmla="*/ 1189737 h 1659881"/>
                <a:gd name="connsiteX12" fmla="*/ 328709 w 1958811"/>
                <a:gd name="connsiteY12" fmla="*/ 1413853 h 1659881"/>
                <a:gd name="connsiteX13" fmla="*/ 493063 w 1958811"/>
                <a:gd name="connsiteY13" fmla="*/ 1002972 h 1659881"/>
                <a:gd name="connsiteX14" fmla="*/ 3 w 1958811"/>
                <a:gd name="connsiteY14" fmla="*/ 835454 h 1659881"/>
                <a:gd name="connsiteX0" fmla="*/ 3 w 1958811"/>
                <a:gd name="connsiteY0" fmla="*/ 824327 h 1648754"/>
                <a:gd name="connsiteX1" fmla="*/ 485592 w 1958811"/>
                <a:gd name="connsiteY1" fmla="*/ 663139 h 1648754"/>
                <a:gd name="connsiteX2" fmla="*/ 351120 w 1958811"/>
                <a:gd name="connsiteY2" fmla="*/ 252256 h 1648754"/>
                <a:gd name="connsiteX3" fmla="*/ 814298 w 1958811"/>
                <a:gd name="connsiteY3" fmla="*/ 483845 h 1648754"/>
                <a:gd name="connsiteX4" fmla="*/ 978650 w 1958811"/>
                <a:gd name="connsiteY4" fmla="*/ 44 h 1648754"/>
                <a:gd name="connsiteX5" fmla="*/ 1180357 w 1958811"/>
                <a:gd name="connsiteY5" fmla="*/ 453963 h 1648754"/>
                <a:gd name="connsiteX6" fmla="*/ 1643532 w 1958811"/>
                <a:gd name="connsiteY6" fmla="*/ 199963 h 1648754"/>
                <a:gd name="connsiteX7" fmla="*/ 1957297 w 1958811"/>
                <a:gd name="connsiteY7" fmla="*/ 824327 h 1648754"/>
                <a:gd name="connsiteX8" fmla="*/ 1471709 w 1958811"/>
                <a:gd name="connsiteY8" fmla="*/ 991844 h 1648754"/>
                <a:gd name="connsiteX9" fmla="*/ 1606179 w 1958811"/>
                <a:gd name="connsiteY9" fmla="*/ 1417668 h 1648754"/>
                <a:gd name="connsiteX10" fmla="*/ 1172886 w 1958811"/>
                <a:gd name="connsiteY10" fmla="*/ 1230904 h 1648754"/>
                <a:gd name="connsiteX11" fmla="*/ 978650 w 1958811"/>
                <a:gd name="connsiteY11" fmla="*/ 1648610 h 1648754"/>
                <a:gd name="connsiteX12" fmla="*/ 814298 w 1958811"/>
                <a:gd name="connsiteY12" fmla="*/ 1178610 h 1648754"/>
                <a:gd name="connsiteX13" fmla="*/ 328709 w 1958811"/>
                <a:gd name="connsiteY13" fmla="*/ 1402726 h 1648754"/>
                <a:gd name="connsiteX14" fmla="*/ 493063 w 1958811"/>
                <a:gd name="connsiteY14" fmla="*/ 991845 h 1648754"/>
                <a:gd name="connsiteX15" fmla="*/ 3 w 1958811"/>
                <a:gd name="connsiteY15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  <a:gd name="connsiteX0" fmla="*/ 3 w 1890061"/>
                <a:gd name="connsiteY0" fmla="*/ 824327 h 1611452"/>
                <a:gd name="connsiteX1" fmla="*/ 448239 w 1890061"/>
                <a:gd name="connsiteY1" fmla="*/ 663139 h 1611452"/>
                <a:gd name="connsiteX2" fmla="*/ 351119 w 1890061"/>
                <a:gd name="connsiteY2" fmla="*/ 237315 h 1611452"/>
                <a:gd name="connsiteX3" fmla="*/ 776945 w 1890061"/>
                <a:gd name="connsiteY3" fmla="*/ 483845 h 1611452"/>
                <a:gd name="connsiteX4" fmla="*/ 941297 w 1890061"/>
                <a:gd name="connsiteY4" fmla="*/ 44 h 1611452"/>
                <a:gd name="connsiteX5" fmla="*/ 1143004 w 1890061"/>
                <a:gd name="connsiteY5" fmla="*/ 453963 h 1611452"/>
                <a:gd name="connsiteX6" fmla="*/ 1598708 w 1890061"/>
                <a:gd name="connsiteY6" fmla="*/ 244787 h 1611452"/>
                <a:gd name="connsiteX7" fmla="*/ 1456768 w 1890061"/>
                <a:gd name="connsiteY7" fmla="*/ 648197 h 1611452"/>
                <a:gd name="connsiteX8" fmla="*/ 1890061 w 1890061"/>
                <a:gd name="connsiteY8" fmla="*/ 824327 h 1611452"/>
                <a:gd name="connsiteX9" fmla="*/ 1434356 w 1890061"/>
                <a:gd name="connsiteY9" fmla="*/ 991844 h 1611452"/>
                <a:gd name="connsiteX10" fmla="*/ 1135533 w 1890061"/>
                <a:gd name="connsiteY10" fmla="*/ 1230904 h 1611452"/>
                <a:gd name="connsiteX11" fmla="*/ 926356 w 1890061"/>
                <a:gd name="connsiteY11" fmla="*/ 1611257 h 1611452"/>
                <a:gd name="connsiteX12" fmla="*/ 776945 w 1890061"/>
                <a:gd name="connsiteY12" fmla="*/ 1178610 h 1611452"/>
                <a:gd name="connsiteX13" fmla="*/ 336179 w 1890061"/>
                <a:gd name="connsiteY13" fmla="*/ 1410196 h 1611452"/>
                <a:gd name="connsiteX14" fmla="*/ 455710 w 1890061"/>
                <a:gd name="connsiteY14" fmla="*/ 991845 h 1611452"/>
                <a:gd name="connsiteX15" fmla="*/ 3 w 1890061"/>
                <a:gd name="connsiteY15" fmla="*/ 824327 h 1611452"/>
                <a:gd name="connsiteX0" fmla="*/ 3 w 1890061"/>
                <a:gd name="connsiteY0" fmla="*/ 824327 h 1454187"/>
                <a:gd name="connsiteX1" fmla="*/ 448239 w 1890061"/>
                <a:gd name="connsiteY1" fmla="*/ 663139 h 1454187"/>
                <a:gd name="connsiteX2" fmla="*/ 351119 w 1890061"/>
                <a:gd name="connsiteY2" fmla="*/ 237315 h 1454187"/>
                <a:gd name="connsiteX3" fmla="*/ 776945 w 1890061"/>
                <a:gd name="connsiteY3" fmla="*/ 483845 h 1454187"/>
                <a:gd name="connsiteX4" fmla="*/ 941297 w 1890061"/>
                <a:gd name="connsiteY4" fmla="*/ 44 h 1454187"/>
                <a:gd name="connsiteX5" fmla="*/ 1143004 w 1890061"/>
                <a:gd name="connsiteY5" fmla="*/ 453963 h 1454187"/>
                <a:gd name="connsiteX6" fmla="*/ 1598708 w 1890061"/>
                <a:gd name="connsiteY6" fmla="*/ 244787 h 1454187"/>
                <a:gd name="connsiteX7" fmla="*/ 1456768 w 1890061"/>
                <a:gd name="connsiteY7" fmla="*/ 648197 h 1454187"/>
                <a:gd name="connsiteX8" fmla="*/ 1890061 w 1890061"/>
                <a:gd name="connsiteY8" fmla="*/ 824327 h 1454187"/>
                <a:gd name="connsiteX9" fmla="*/ 1434356 w 1890061"/>
                <a:gd name="connsiteY9" fmla="*/ 991844 h 1454187"/>
                <a:gd name="connsiteX10" fmla="*/ 1135533 w 1890061"/>
                <a:gd name="connsiteY10" fmla="*/ 1230904 h 1454187"/>
                <a:gd name="connsiteX11" fmla="*/ 776945 w 1890061"/>
                <a:gd name="connsiteY11" fmla="*/ 1178610 h 1454187"/>
                <a:gd name="connsiteX12" fmla="*/ 336179 w 1890061"/>
                <a:gd name="connsiteY12" fmla="*/ 1410196 h 1454187"/>
                <a:gd name="connsiteX13" fmla="*/ 455710 w 1890061"/>
                <a:gd name="connsiteY13" fmla="*/ 991845 h 1454187"/>
                <a:gd name="connsiteX14" fmla="*/ 3 w 1890061"/>
                <a:gd name="connsiteY14" fmla="*/ 824327 h 1454187"/>
                <a:gd name="connsiteX0" fmla="*/ 3 w 1890061"/>
                <a:gd name="connsiteY0" fmla="*/ 824327 h 1454187"/>
                <a:gd name="connsiteX1" fmla="*/ 448239 w 1890061"/>
                <a:gd name="connsiteY1" fmla="*/ 663139 h 1454187"/>
                <a:gd name="connsiteX2" fmla="*/ 351119 w 1890061"/>
                <a:gd name="connsiteY2" fmla="*/ 237315 h 1454187"/>
                <a:gd name="connsiteX3" fmla="*/ 776945 w 1890061"/>
                <a:gd name="connsiteY3" fmla="*/ 483845 h 1454187"/>
                <a:gd name="connsiteX4" fmla="*/ 941297 w 1890061"/>
                <a:gd name="connsiteY4" fmla="*/ 44 h 1454187"/>
                <a:gd name="connsiteX5" fmla="*/ 1143004 w 1890061"/>
                <a:gd name="connsiteY5" fmla="*/ 453963 h 1454187"/>
                <a:gd name="connsiteX6" fmla="*/ 1598708 w 1890061"/>
                <a:gd name="connsiteY6" fmla="*/ 244787 h 1454187"/>
                <a:gd name="connsiteX7" fmla="*/ 1456768 w 1890061"/>
                <a:gd name="connsiteY7" fmla="*/ 648197 h 1454187"/>
                <a:gd name="connsiteX8" fmla="*/ 1890061 w 1890061"/>
                <a:gd name="connsiteY8" fmla="*/ 824327 h 1454187"/>
                <a:gd name="connsiteX9" fmla="*/ 1434356 w 1890061"/>
                <a:gd name="connsiteY9" fmla="*/ 991844 h 1454187"/>
                <a:gd name="connsiteX10" fmla="*/ 776945 w 1890061"/>
                <a:gd name="connsiteY10" fmla="*/ 1178610 h 1454187"/>
                <a:gd name="connsiteX11" fmla="*/ 336179 w 1890061"/>
                <a:gd name="connsiteY11" fmla="*/ 1410196 h 1454187"/>
                <a:gd name="connsiteX12" fmla="*/ 455710 w 1890061"/>
                <a:gd name="connsiteY12" fmla="*/ 991845 h 1454187"/>
                <a:gd name="connsiteX13" fmla="*/ 3 w 1890061"/>
                <a:gd name="connsiteY13" fmla="*/ 824327 h 1454187"/>
                <a:gd name="connsiteX0" fmla="*/ 3 w 1895466"/>
                <a:gd name="connsiteY0" fmla="*/ 824327 h 1454187"/>
                <a:gd name="connsiteX1" fmla="*/ 448239 w 1895466"/>
                <a:gd name="connsiteY1" fmla="*/ 663139 h 1454187"/>
                <a:gd name="connsiteX2" fmla="*/ 351119 w 1895466"/>
                <a:gd name="connsiteY2" fmla="*/ 237315 h 1454187"/>
                <a:gd name="connsiteX3" fmla="*/ 776945 w 1895466"/>
                <a:gd name="connsiteY3" fmla="*/ 483845 h 1454187"/>
                <a:gd name="connsiteX4" fmla="*/ 941297 w 1895466"/>
                <a:gd name="connsiteY4" fmla="*/ 44 h 1454187"/>
                <a:gd name="connsiteX5" fmla="*/ 1143004 w 1895466"/>
                <a:gd name="connsiteY5" fmla="*/ 453963 h 1454187"/>
                <a:gd name="connsiteX6" fmla="*/ 1598708 w 1895466"/>
                <a:gd name="connsiteY6" fmla="*/ 244787 h 1454187"/>
                <a:gd name="connsiteX7" fmla="*/ 1456768 w 1895466"/>
                <a:gd name="connsiteY7" fmla="*/ 648197 h 1454187"/>
                <a:gd name="connsiteX8" fmla="*/ 1890061 w 1895466"/>
                <a:gd name="connsiteY8" fmla="*/ 824327 h 1454187"/>
                <a:gd name="connsiteX9" fmla="*/ 1103692 w 1895466"/>
                <a:gd name="connsiteY9" fmla="*/ 886639 h 1454187"/>
                <a:gd name="connsiteX10" fmla="*/ 776945 w 1895466"/>
                <a:gd name="connsiteY10" fmla="*/ 1178610 h 1454187"/>
                <a:gd name="connsiteX11" fmla="*/ 336179 w 1895466"/>
                <a:gd name="connsiteY11" fmla="*/ 1410196 h 1454187"/>
                <a:gd name="connsiteX12" fmla="*/ 455710 w 1895466"/>
                <a:gd name="connsiteY12" fmla="*/ 991845 h 1454187"/>
                <a:gd name="connsiteX13" fmla="*/ 3 w 1895466"/>
                <a:gd name="connsiteY13" fmla="*/ 824327 h 1454187"/>
                <a:gd name="connsiteX0" fmla="*/ 3 w 1895466"/>
                <a:gd name="connsiteY0" fmla="*/ 824327 h 1410235"/>
                <a:gd name="connsiteX1" fmla="*/ 448239 w 1895466"/>
                <a:gd name="connsiteY1" fmla="*/ 663139 h 1410235"/>
                <a:gd name="connsiteX2" fmla="*/ 351119 w 1895466"/>
                <a:gd name="connsiteY2" fmla="*/ 237315 h 1410235"/>
                <a:gd name="connsiteX3" fmla="*/ 776945 w 1895466"/>
                <a:gd name="connsiteY3" fmla="*/ 483845 h 1410235"/>
                <a:gd name="connsiteX4" fmla="*/ 941297 w 1895466"/>
                <a:gd name="connsiteY4" fmla="*/ 44 h 1410235"/>
                <a:gd name="connsiteX5" fmla="*/ 1143004 w 1895466"/>
                <a:gd name="connsiteY5" fmla="*/ 453963 h 1410235"/>
                <a:gd name="connsiteX6" fmla="*/ 1598708 w 1895466"/>
                <a:gd name="connsiteY6" fmla="*/ 244787 h 1410235"/>
                <a:gd name="connsiteX7" fmla="*/ 1456768 w 1895466"/>
                <a:gd name="connsiteY7" fmla="*/ 648197 h 1410235"/>
                <a:gd name="connsiteX8" fmla="*/ 1890061 w 1895466"/>
                <a:gd name="connsiteY8" fmla="*/ 824327 h 1410235"/>
                <a:gd name="connsiteX9" fmla="*/ 1103692 w 1895466"/>
                <a:gd name="connsiteY9" fmla="*/ 886639 h 1410235"/>
                <a:gd name="connsiteX10" fmla="*/ 897187 w 1895466"/>
                <a:gd name="connsiteY10" fmla="*/ 1020804 h 1410235"/>
                <a:gd name="connsiteX11" fmla="*/ 336179 w 1895466"/>
                <a:gd name="connsiteY11" fmla="*/ 1410196 h 1410235"/>
                <a:gd name="connsiteX12" fmla="*/ 455710 w 1895466"/>
                <a:gd name="connsiteY12" fmla="*/ 991845 h 1410235"/>
                <a:gd name="connsiteX13" fmla="*/ 3 w 1895466"/>
                <a:gd name="connsiteY13" fmla="*/ 824327 h 1410235"/>
                <a:gd name="connsiteX0" fmla="*/ 3 w 1895466"/>
                <a:gd name="connsiteY0" fmla="*/ 824327 h 1410235"/>
                <a:gd name="connsiteX1" fmla="*/ 448239 w 1895466"/>
                <a:gd name="connsiteY1" fmla="*/ 663139 h 1410235"/>
                <a:gd name="connsiteX2" fmla="*/ 776945 w 1895466"/>
                <a:gd name="connsiteY2" fmla="*/ 483845 h 1410235"/>
                <a:gd name="connsiteX3" fmla="*/ 941297 w 1895466"/>
                <a:gd name="connsiteY3" fmla="*/ 44 h 1410235"/>
                <a:gd name="connsiteX4" fmla="*/ 1143004 w 1895466"/>
                <a:gd name="connsiteY4" fmla="*/ 453963 h 1410235"/>
                <a:gd name="connsiteX5" fmla="*/ 1598708 w 1895466"/>
                <a:gd name="connsiteY5" fmla="*/ 244787 h 1410235"/>
                <a:gd name="connsiteX6" fmla="*/ 1456768 w 1895466"/>
                <a:gd name="connsiteY6" fmla="*/ 648197 h 1410235"/>
                <a:gd name="connsiteX7" fmla="*/ 1890061 w 1895466"/>
                <a:gd name="connsiteY7" fmla="*/ 824327 h 1410235"/>
                <a:gd name="connsiteX8" fmla="*/ 1103692 w 1895466"/>
                <a:gd name="connsiteY8" fmla="*/ 886639 h 1410235"/>
                <a:gd name="connsiteX9" fmla="*/ 897187 w 1895466"/>
                <a:gd name="connsiteY9" fmla="*/ 1020804 h 1410235"/>
                <a:gd name="connsiteX10" fmla="*/ 336179 w 1895466"/>
                <a:gd name="connsiteY10" fmla="*/ 1410196 h 1410235"/>
                <a:gd name="connsiteX11" fmla="*/ 455710 w 1895466"/>
                <a:gd name="connsiteY11" fmla="*/ 991845 h 1410235"/>
                <a:gd name="connsiteX12" fmla="*/ 3 w 1895466"/>
                <a:gd name="connsiteY12" fmla="*/ 824327 h 1410235"/>
                <a:gd name="connsiteX0" fmla="*/ 3 w 1895466"/>
                <a:gd name="connsiteY0" fmla="*/ 826185 h 1412093"/>
                <a:gd name="connsiteX1" fmla="*/ 448239 w 1895466"/>
                <a:gd name="connsiteY1" fmla="*/ 664997 h 1412093"/>
                <a:gd name="connsiteX2" fmla="*/ 941297 w 1895466"/>
                <a:gd name="connsiteY2" fmla="*/ 1902 h 1412093"/>
                <a:gd name="connsiteX3" fmla="*/ 1143004 w 1895466"/>
                <a:gd name="connsiteY3" fmla="*/ 455821 h 1412093"/>
                <a:gd name="connsiteX4" fmla="*/ 1598708 w 1895466"/>
                <a:gd name="connsiteY4" fmla="*/ 246645 h 1412093"/>
                <a:gd name="connsiteX5" fmla="*/ 1456768 w 1895466"/>
                <a:gd name="connsiteY5" fmla="*/ 650055 h 1412093"/>
                <a:gd name="connsiteX6" fmla="*/ 1890061 w 1895466"/>
                <a:gd name="connsiteY6" fmla="*/ 826185 h 1412093"/>
                <a:gd name="connsiteX7" fmla="*/ 1103692 w 1895466"/>
                <a:gd name="connsiteY7" fmla="*/ 888497 h 1412093"/>
                <a:gd name="connsiteX8" fmla="*/ 897187 w 1895466"/>
                <a:gd name="connsiteY8" fmla="*/ 1022662 h 1412093"/>
                <a:gd name="connsiteX9" fmla="*/ 336179 w 1895466"/>
                <a:gd name="connsiteY9" fmla="*/ 1412054 h 1412093"/>
                <a:gd name="connsiteX10" fmla="*/ 455710 w 1895466"/>
                <a:gd name="connsiteY10" fmla="*/ 993703 h 1412093"/>
                <a:gd name="connsiteX11" fmla="*/ 3 w 1895466"/>
                <a:gd name="connsiteY11" fmla="*/ 826185 h 1412093"/>
                <a:gd name="connsiteX0" fmla="*/ 3 w 1895466"/>
                <a:gd name="connsiteY0" fmla="*/ 826185 h 1412709"/>
                <a:gd name="connsiteX1" fmla="*/ 448239 w 1895466"/>
                <a:gd name="connsiteY1" fmla="*/ 664997 h 1412709"/>
                <a:gd name="connsiteX2" fmla="*/ 941297 w 1895466"/>
                <a:gd name="connsiteY2" fmla="*/ 1902 h 1412709"/>
                <a:gd name="connsiteX3" fmla="*/ 1143004 w 1895466"/>
                <a:gd name="connsiteY3" fmla="*/ 455821 h 1412709"/>
                <a:gd name="connsiteX4" fmla="*/ 1598708 w 1895466"/>
                <a:gd name="connsiteY4" fmla="*/ 246645 h 1412709"/>
                <a:gd name="connsiteX5" fmla="*/ 1456768 w 1895466"/>
                <a:gd name="connsiteY5" fmla="*/ 650055 h 1412709"/>
                <a:gd name="connsiteX6" fmla="*/ 1890061 w 1895466"/>
                <a:gd name="connsiteY6" fmla="*/ 826185 h 1412709"/>
                <a:gd name="connsiteX7" fmla="*/ 1103692 w 1895466"/>
                <a:gd name="connsiteY7" fmla="*/ 888497 h 1412709"/>
                <a:gd name="connsiteX8" fmla="*/ 336179 w 1895466"/>
                <a:gd name="connsiteY8" fmla="*/ 1412054 h 1412709"/>
                <a:gd name="connsiteX9" fmla="*/ 455710 w 1895466"/>
                <a:gd name="connsiteY9" fmla="*/ 993703 h 1412709"/>
                <a:gd name="connsiteX10" fmla="*/ 3 w 1895466"/>
                <a:gd name="connsiteY10" fmla="*/ 826185 h 1412709"/>
                <a:gd name="connsiteX0" fmla="*/ 5396 w 1900859"/>
                <a:gd name="connsiteY0" fmla="*/ 826449 h 1412973"/>
                <a:gd name="connsiteX1" fmla="*/ 821872 w 1900859"/>
                <a:gd name="connsiteY1" fmla="*/ 680290 h 1412973"/>
                <a:gd name="connsiteX2" fmla="*/ 946690 w 1900859"/>
                <a:gd name="connsiteY2" fmla="*/ 2166 h 1412973"/>
                <a:gd name="connsiteX3" fmla="*/ 1148397 w 1900859"/>
                <a:gd name="connsiteY3" fmla="*/ 456085 h 1412973"/>
                <a:gd name="connsiteX4" fmla="*/ 1604101 w 1900859"/>
                <a:gd name="connsiteY4" fmla="*/ 246909 h 1412973"/>
                <a:gd name="connsiteX5" fmla="*/ 1462161 w 1900859"/>
                <a:gd name="connsiteY5" fmla="*/ 650319 h 1412973"/>
                <a:gd name="connsiteX6" fmla="*/ 1895454 w 1900859"/>
                <a:gd name="connsiteY6" fmla="*/ 826449 h 1412973"/>
                <a:gd name="connsiteX7" fmla="*/ 1109085 w 1900859"/>
                <a:gd name="connsiteY7" fmla="*/ 888761 h 1412973"/>
                <a:gd name="connsiteX8" fmla="*/ 341572 w 1900859"/>
                <a:gd name="connsiteY8" fmla="*/ 1412318 h 1412973"/>
                <a:gd name="connsiteX9" fmla="*/ 461103 w 1900859"/>
                <a:gd name="connsiteY9" fmla="*/ 993967 h 1412973"/>
                <a:gd name="connsiteX10" fmla="*/ 5396 w 1900859"/>
                <a:gd name="connsiteY10" fmla="*/ 826449 h 1412973"/>
                <a:gd name="connsiteX0" fmla="*/ 5396 w 1903070"/>
                <a:gd name="connsiteY0" fmla="*/ 826449 h 1412406"/>
                <a:gd name="connsiteX1" fmla="*/ 821872 w 1903070"/>
                <a:gd name="connsiteY1" fmla="*/ 680290 h 1412406"/>
                <a:gd name="connsiteX2" fmla="*/ 946690 w 1903070"/>
                <a:gd name="connsiteY2" fmla="*/ 2166 h 1412406"/>
                <a:gd name="connsiteX3" fmla="*/ 1148397 w 1903070"/>
                <a:gd name="connsiteY3" fmla="*/ 456085 h 1412406"/>
                <a:gd name="connsiteX4" fmla="*/ 1604101 w 1903070"/>
                <a:gd name="connsiteY4" fmla="*/ 246909 h 1412406"/>
                <a:gd name="connsiteX5" fmla="*/ 1462161 w 1903070"/>
                <a:gd name="connsiteY5" fmla="*/ 650319 h 1412406"/>
                <a:gd name="connsiteX6" fmla="*/ 1895454 w 1903070"/>
                <a:gd name="connsiteY6" fmla="*/ 826449 h 1412406"/>
                <a:gd name="connsiteX7" fmla="*/ 1033934 w 1903070"/>
                <a:gd name="connsiteY7" fmla="*/ 956392 h 1412406"/>
                <a:gd name="connsiteX8" fmla="*/ 341572 w 1903070"/>
                <a:gd name="connsiteY8" fmla="*/ 1412318 h 1412406"/>
                <a:gd name="connsiteX9" fmla="*/ 461103 w 1903070"/>
                <a:gd name="connsiteY9" fmla="*/ 993967 h 1412406"/>
                <a:gd name="connsiteX10" fmla="*/ 5396 w 1903070"/>
                <a:gd name="connsiteY10" fmla="*/ 826449 h 1412406"/>
                <a:gd name="connsiteX0" fmla="*/ 5396 w 1903070"/>
                <a:gd name="connsiteY0" fmla="*/ 826449 h 1447029"/>
                <a:gd name="connsiteX1" fmla="*/ 821872 w 1903070"/>
                <a:gd name="connsiteY1" fmla="*/ 680290 h 1447029"/>
                <a:gd name="connsiteX2" fmla="*/ 946690 w 1903070"/>
                <a:gd name="connsiteY2" fmla="*/ 2166 h 1447029"/>
                <a:gd name="connsiteX3" fmla="*/ 1148397 w 1903070"/>
                <a:gd name="connsiteY3" fmla="*/ 456085 h 1447029"/>
                <a:gd name="connsiteX4" fmla="*/ 1604101 w 1903070"/>
                <a:gd name="connsiteY4" fmla="*/ 246909 h 1447029"/>
                <a:gd name="connsiteX5" fmla="*/ 1462161 w 1903070"/>
                <a:gd name="connsiteY5" fmla="*/ 650319 h 1447029"/>
                <a:gd name="connsiteX6" fmla="*/ 1895454 w 1903070"/>
                <a:gd name="connsiteY6" fmla="*/ 826449 h 1447029"/>
                <a:gd name="connsiteX7" fmla="*/ 1033934 w 1903070"/>
                <a:gd name="connsiteY7" fmla="*/ 956392 h 1447029"/>
                <a:gd name="connsiteX8" fmla="*/ 341572 w 1903070"/>
                <a:gd name="connsiteY8" fmla="*/ 1412318 h 1447029"/>
                <a:gd name="connsiteX9" fmla="*/ 461103 w 1903070"/>
                <a:gd name="connsiteY9" fmla="*/ 993967 h 1447029"/>
                <a:gd name="connsiteX10" fmla="*/ 5396 w 1903070"/>
                <a:gd name="connsiteY10" fmla="*/ 826449 h 1447029"/>
                <a:gd name="connsiteX0" fmla="*/ 5396 w 1895691"/>
                <a:gd name="connsiteY0" fmla="*/ 826449 h 1447029"/>
                <a:gd name="connsiteX1" fmla="*/ 821872 w 1895691"/>
                <a:gd name="connsiteY1" fmla="*/ 680290 h 1447029"/>
                <a:gd name="connsiteX2" fmla="*/ 946690 w 1895691"/>
                <a:gd name="connsiteY2" fmla="*/ 2166 h 1447029"/>
                <a:gd name="connsiteX3" fmla="*/ 1148397 w 1895691"/>
                <a:gd name="connsiteY3" fmla="*/ 456085 h 1447029"/>
                <a:gd name="connsiteX4" fmla="*/ 1604101 w 1895691"/>
                <a:gd name="connsiteY4" fmla="*/ 246909 h 1447029"/>
                <a:gd name="connsiteX5" fmla="*/ 1462161 w 1895691"/>
                <a:gd name="connsiteY5" fmla="*/ 650319 h 1447029"/>
                <a:gd name="connsiteX6" fmla="*/ 1895454 w 1895691"/>
                <a:gd name="connsiteY6" fmla="*/ 826449 h 1447029"/>
                <a:gd name="connsiteX7" fmla="*/ 1033934 w 1895691"/>
                <a:gd name="connsiteY7" fmla="*/ 956392 h 1447029"/>
                <a:gd name="connsiteX8" fmla="*/ 341572 w 1895691"/>
                <a:gd name="connsiteY8" fmla="*/ 1412318 h 1447029"/>
                <a:gd name="connsiteX9" fmla="*/ 461103 w 1895691"/>
                <a:gd name="connsiteY9" fmla="*/ 993967 h 1447029"/>
                <a:gd name="connsiteX10" fmla="*/ 5396 w 1895691"/>
                <a:gd name="connsiteY10" fmla="*/ 826449 h 1447029"/>
                <a:gd name="connsiteX0" fmla="*/ 5396 w 1895691"/>
                <a:gd name="connsiteY0" fmla="*/ 827328 h 1447908"/>
                <a:gd name="connsiteX1" fmla="*/ 821872 w 1895691"/>
                <a:gd name="connsiteY1" fmla="*/ 681169 h 1447908"/>
                <a:gd name="connsiteX2" fmla="*/ 946690 w 1895691"/>
                <a:gd name="connsiteY2" fmla="*/ 3045 h 1447908"/>
                <a:gd name="connsiteX3" fmla="*/ 1148397 w 1895691"/>
                <a:gd name="connsiteY3" fmla="*/ 456964 h 1447908"/>
                <a:gd name="connsiteX4" fmla="*/ 1604101 w 1895691"/>
                <a:gd name="connsiteY4" fmla="*/ 247788 h 1447908"/>
                <a:gd name="connsiteX5" fmla="*/ 1462161 w 1895691"/>
                <a:gd name="connsiteY5" fmla="*/ 651198 h 1447908"/>
                <a:gd name="connsiteX6" fmla="*/ 1895454 w 1895691"/>
                <a:gd name="connsiteY6" fmla="*/ 827328 h 1447908"/>
                <a:gd name="connsiteX7" fmla="*/ 1033934 w 1895691"/>
                <a:gd name="connsiteY7" fmla="*/ 957271 h 1447908"/>
                <a:gd name="connsiteX8" fmla="*/ 341572 w 1895691"/>
                <a:gd name="connsiteY8" fmla="*/ 1413197 h 1447908"/>
                <a:gd name="connsiteX9" fmla="*/ 461103 w 1895691"/>
                <a:gd name="connsiteY9" fmla="*/ 994846 h 1447908"/>
                <a:gd name="connsiteX10" fmla="*/ 5396 w 1895691"/>
                <a:gd name="connsiteY10" fmla="*/ 827328 h 1447908"/>
                <a:gd name="connsiteX0" fmla="*/ 5396 w 1895691"/>
                <a:gd name="connsiteY0" fmla="*/ 797467 h 1418047"/>
                <a:gd name="connsiteX1" fmla="*/ 821872 w 1895691"/>
                <a:gd name="connsiteY1" fmla="*/ 651308 h 1418047"/>
                <a:gd name="connsiteX2" fmla="*/ 909115 w 1895691"/>
                <a:gd name="connsiteY2" fmla="*/ 3242 h 1418047"/>
                <a:gd name="connsiteX3" fmla="*/ 1148397 w 1895691"/>
                <a:gd name="connsiteY3" fmla="*/ 427103 h 1418047"/>
                <a:gd name="connsiteX4" fmla="*/ 1604101 w 1895691"/>
                <a:gd name="connsiteY4" fmla="*/ 217927 h 1418047"/>
                <a:gd name="connsiteX5" fmla="*/ 1462161 w 1895691"/>
                <a:gd name="connsiteY5" fmla="*/ 621337 h 1418047"/>
                <a:gd name="connsiteX6" fmla="*/ 1895454 w 1895691"/>
                <a:gd name="connsiteY6" fmla="*/ 797467 h 1418047"/>
                <a:gd name="connsiteX7" fmla="*/ 1033934 w 1895691"/>
                <a:gd name="connsiteY7" fmla="*/ 927410 h 1418047"/>
                <a:gd name="connsiteX8" fmla="*/ 341572 w 1895691"/>
                <a:gd name="connsiteY8" fmla="*/ 1383336 h 1418047"/>
                <a:gd name="connsiteX9" fmla="*/ 461103 w 1895691"/>
                <a:gd name="connsiteY9" fmla="*/ 964985 h 1418047"/>
                <a:gd name="connsiteX10" fmla="*/ 5396 w 1895691"/>
                <a:gd name="connsiteY10" fmla="*/ 797467 h 1418047"/>
                <a:gd name="connsiteX0" fmla="*/ 248 w 1890543"/>
                <a:gd name="connsiteY0" fmla="*/ 797467 h 1418047"/>
                <a:gd name="connsiteX1" fmla="*/ 816724 w 1890543"/>
                <a:gd name="connsiteY1" fmla="*/ 651308 h 1418047"/>
                <a:gd name="connsiteX2" fmla="*/ 903967 w 1890543"/>
                <a:gd name="connsiteY2" fmla="*/ 3242 h 1418047"/>
                <a:gd name="connsiteX3" fmla="*/ 1143249 w 1890543"/>
                <a:gd name="connsiteY3" fmla="*/ 427103 h 1418047"/>
                <a:gd name="connsiteX4" fmla="*/ 1598953 w 1890543"/>
                <a:gd name="connsiteY4" fmla="*/ 217927 h 1418047"/>
                <a:gd name="connsiteX5" fmla="*/ 1457013 w 1890543"/>
                <a:gd name="connsiteY5" fmla="*/ 621337 h 1418047"/>
                <a:gd name="connsiteX6" fmla="*/ 1890306 w 1890543"/>
                <a:gd name="connsiteY6" fmla="*/ 797467 h 1418047"/>
                <a:gd name="connsiteX7" fmla="*/ 1028786 w 1890543"/>
                <a:gd name="connsiteY7" fmla="*/ 927410 h 1418047"/>
                <a:gd name="connsiteX8" fmla="*/ 336424 w 1890543"/>
                <a:gd name="connsiteY8" fmla="*/ 1383336 h 1418047"/>
                <a:gd name="connsiteX9" fmla="*/ 455955 w 1890543"/>
                <a:gd name="connsiteY9" fmla="*/ 964985 h 1418047"/>
                <a:gd name="connsiteX10" fmla="*/ 248 w 1890543"/>
                <a:gd name="connsiteY10" fmla="*/ 797467 h 141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0543" h="1418047">
                  <a:moveTo>
                    <a:pt x="248" y="797467"/>
                  </a:moveTo>
                  <a:cubicBezTo>
                    <a:pt x="-14775" y="482178"/>
                    <a:pt x="659842" y="788689"/>
                    <a:pt x="816724" y="651308"/>
                  </a:cubicBezTo>
                  <a:cubicBezTo>
                    <a:pt x="973606" y="513928"/>
                    <a:pt x="631608" y="48125"/>
                    <a:pt x="903967" y="3242"/>
                  </a:cubicBezTo>
                  <a:cubicBezTo>
                    <a:pt x="1176326" y="-41641"/>
                    <a:pt x="1032435" y="393783"/>
                    <a:pt x="1143249" y="427103"/>
                  </a:cubicBezTo>
                  <a:cubicBezTo>
                    <a:pt x="1254063" y="460423"/>
                    <a:pt x="1378570" y="35"/>
                    <a:pt x="1598953" y="217927"/>
                  </a:cubicBezTo>
                  <a:cubicBezTo>
                    <a:pt x="1819336" y="435819"/>
                    <a:pt x="1404719" y="517276"/>
                    <a:pt x="1457013" y="621337"/>
                  </a:cubicBezTo>
                  <a:cubicBezTo>
                    <a:pt x="1509307" y="725398"/>
                    <a:pt x="1901557" y="475930"/>
                    <a:pt x="1890306" y="797467"/>
                  </a:cubicBezTo>
                  <a:cubicBezTo>
                    <a:pt x="1879055" y="1119004"/>
                    <a:pt x="1287766" y="829765"/>
                    <a:pt x="1028786" y="927410"/>
                  </a:cubicBezTo>
                  <a:cubicBezTo>
                    <a:pt x="769806" y="1025055"/>
                    <a:pt x="559652" y="1557424"/>
                    <a:pt x="336424" y="1383336"/>
                  </a:cubicBezTo>
                  <a:cubicBezTo>
                    <a:pt x="113196" y="1209248"/>
                    <a:pt x="510739" y="1061385"/>
                    <a:pt x="455955" y="964985"/>
                  </a:cubicBezTo>
                  <a:cubicBezTo>
                    <a:pt x="401171" y="868585"/>
                    <a:pt x="15271" y="1112756"/>
                    <a:pt x="248" y="797467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45633" y="5227429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69"/>
            <p:cNvGrpSpPr/>
            <p:nvPr/>
          </p:nvGrpSpPr>
          <p:grpSpPr>
            <a:xfrm>
              <a:off x="3059675" y="4687791"/>
              <a:ext cx="1769669" cy="1464869"/>
              <a:chOff x="548131" y="3676332"/>
              <a:chExt cx="1769669" cy="1464869"/>
            </a:xfrm>
          </p:grpSpPr>
          <p:cxnSp>
            <p:nvCxnSpPr>
              <p:cNvPr id="9" name="Straight Connector 8"/>
              <p:cNvCxnSpPr>
                <a:stCxn id="21" idx="5"/>
                <a:endCxn id="17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7" idx="7"/>
                <a:endCxn id="25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8" idx="4"/>
                <a:endCxn id="17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7" idx="6"/>
                <a:endCxn id="24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20" idx="6"/>
                <a:endCxn id="17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7" idx="4"/>
                <a:endCxn id="19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7" idx="3"/>
                <a:endCxn id="22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7" idx="5"/>
                <a:endCxn id="23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554555" y="2281297"/>
            <a:ext cx="4132245" cy="2062103"/>
            <a:chOff x="3390372" y="4486955"/>
            <a:chExt cx="4132245" cy="2062103"/>
          </a:xfrm>
        </p:grpSpPr>
        <p:sp>
          <p:nvSpPr>
            <p:cNvPr id="27" name="TextBox 26"/>
            <p:cNvSpPr txBox="1"/>
            <p:nvPr/>
          </p:nvSpPr>
          <p:spPr>
            <a:xfrm>
              <a:off x="3390372" y="4486955"/>
              <a:ext cx="413224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Consolas"/>
                  <a:cs typeface="Consolas"/>
                </a:rPr>
                <a:t>l</a:t>
              </a:r>
              <a:r>
                <a:rPr lang="en-US" sz="1600" dirty="0" err="1" smtClean="0">
                  <a:latin typeface="Consolas"/>
                  <a:cs typeface="Consolas"/>
                </a:rPr>
                <a:t>abel_prop</a:t>
              </a:r>
              <a:r>
                <a:rPr lang="en-US" sz="1600" dirty="0" smtClean="0">
                  <a:latin typeface="Consolas"/>
                  <a:cs typeface="Consolas"/>
                </a:rPr>
                <a:t>(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, scope, p){</a:t>
              </a:r>
            </a:p>
            <a:p>
              <a:r>
                <a:rPr lang="en-US" sz="1600" dirty="0" smtClean="0">
                  <a:latin typeface="Consolas"/>
                  <a:cs typeface="Consolas"/>
                </a:rPr>
                <a:t> 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  <a:endParaRPr lang="en-US" sz="1600" baseline="-25000" dirty="0" smtClean="0">
                <a:latin typeface="Consolas"/>
                <a:cs typeface="Consolas"/>
              </a:endParaRPr>
            </a:p>
            <a:p>
              <a:r>
                <a:rPr lang="en-US" sz="1600" baseline="-25000" dirty="0" smtClean="0">
                  <a:latin typeface="Consolas"/>
                  <a:cs typeface="Consolas"/>
                </a:rPr>
                <a:t>  </a:t>
              </a:r>
              <a:r>
                <a:rPr lang="en-US" sz="1600" baseline="-250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Update the vertex data</a:t>
              </a:r>
              <a:endParaRPr lang="en-US" sz="1600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endParaRPr lang="en-US" sz="1600" dirty="0" smtClean="0">
                <a:latin typeface="Consolas"/>
                <a:cs typeface="Consolas"/>
              </a:endParaRPr>
            </a:p>
            <a:p>
              <a:endParaRPr lang="en-US" sz="1600" dirty="0" smtClean="0">
                <a:latin typeface="Consolas"/>
                <a:cs typeface="Consolas"/>
              </a:endParaRPr>
            </a:p>
            <a:p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Reschedule Neighbors if needed</a:t>
              </a:r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}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43548489"/>
                </p:ext>
              </p:extLst>
            </p:nvPr>
          </p:nvGraphicFramePr>
          <p:xfrm>
            <a:off x="3698146" y="5260215"/>
            <a:ext cx="3559090" cy="747845"/>
          </p:xfrm>
          <a:graphic>
            <a:graphicData uri="http://schemas.openxmlformats.org/presentationml/2006/ole">
              <p:oleObj spid="_x0000_s277506" name="Equation" r:id="rId3" imgW="2171700" imgH="457200" progId="Equation.3">
                <p:embed/>
              </p:oleObj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598533" y="2436224"/>
            <a:ext cx="185499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Randomly construct </a:t>
            </a:r>
            <a:br>
              <a:rPr lang="en-US" sz="1600" dirty="0" smtClean="0"/>
            </a:br>
            <a:r>
              <a:rPr lang="en-US" sz="1600" dirty="0" smtClean="0"/>
              <a:t>a sample scope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lock all selected</a:t>
            </a:r>
            <a:br>
              <a:rPr lang="en-US" sz="1600" dirty="0" smtClean="0"/>
            </a:br>
            <a:r>
              <a:rPr lang="en-US" sz="1600" dirty="0" smtClean="0"/>
              <a:t>neighbors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87345914"/>
              </p:ext>
            </p:extLst>
          </p:nvPr>
        </p:nvGraphicFramePr>
        <p:xfrm>
          <a:off x="1102169" y="3039662"/>
          <a:ext cx="728662" cy="644525"/>
        </p:xfrm>
        <a:graphic>
          <a:graphicData uri="http://schemas.openxmlformats.org/presentationml/2006/ole">
            <p:oleObj spid="_x0000_s277507" name="Equation" r:id="rId4" imgW="4445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/>
          <p:nvPr/>
        </p:nvSpPr>
        <p:spPr>
          <a:xfrm>
            <a:off x="3140845" y="2695391"/>
            <a:ext cx="1699793" cy="2762476"/>
          </a:xfrm>
          <a:custGeom>
            <a:avLst/>
            <a:gdLst>
              <a:gd name="connsiteX0" fmla="*/ 45630 w 1770936"/>
              <a:gd name="connsiteY0" fmla="*/ 1459542 h 3061433"/>
              <a:gd name="connsiteX1" fmla="*/ 555161 w 1770936"/>
              <a:gd name="connsiteY1" fmla="*/ 136235 h 3061433"/>
              <a:gd name="connsiteX2" fmla="*/ 1163557 w 1770936"/>
              <a:gd name="connsiteY2" fmla="*/ 82999 h 3061433"/>
              <a:gd name="connsiteX3" fmla="*/ 1224397 w 1770936"/>
              <a:gd name="connsiteY3" fmla="*/ 493680 h 3061433"/>
              <a:gd name="connsiteX4" fmla="*/ 806125 w 1770936"/>
              <a:gd name="connsiteY4" fmla="*/ 1117308 h 3061433"/>
              <a:gd name="connsiteX5" fmla="*/ 1163557 w 1770936"/>
              <a:gd name="connsiteY5" fmla="*/ 645784 h 3061433"/>
              <a:gd name="connsiteX6" fmla="*/ 1665484 w 1770936"/>
              <a:gd name="connsiteY6" fmla="*/ 668600 h 3061433"/>
              <a:gd name="connsiteX7" fmla="*/ 1756743 w 1770936"/>
              <a:gd name="connsiteY7" fmla="*/ 1018440 h 3061433"/>
              <a:gd name="connsiteX8" fmla="*/ 1460150 w 1770936"/>
              <a:gd name="connsiteY8" fmla="*/ 1406306 h 3061433"/>
              <a:gd name="connsiteX9" fmla="*/ 828939 w 1770936"/>
              <a:gd name="connsiteY9" fmla="*/ 1588831 h 3061433"/>
              <a:gd name="connsiteX10" fmla="*/ 1384101 w 1770936"/>
              <a:gd name="connsiteY10" fmla="*/ 2136406 h 3061433"/>
              <a:gd name="connsiteX11" fmla="*/ 1414521 w 1770936"/>
              <a:gd name="connsiteY11" fmla="*/ 2950164 h 3061433"/>
              <a:gd name="connsiteX12" fmla="*/ 692050 w 1770936"/>
              <a:gd name="connsiteY12" fmla="*/ 2912138 h 3061433"/>
              <a:gd name="connsiteX13" fmla="*/ 0 w 1770936"/>
              <a:gd name="connsiteY13" fmla="*/ 1642067 h 3061433"/>
              <a:gd name="connsiteX0" fmla="*/ 0 w 1725306"/>
              <a:gd name="connsiteY0" fmla="*/ 1459542 h 3073753"/>
              <a:gd name="connsiteX1" fmla="*/ 509531 w 1725306"/>
              <a:gd name="connsiteY1" fmla="*/ 136235 h 3073753"/>
              <a:gd name="connsiteX2" fmla="*/ 1117927 w 1725306"/>
              <a:gd name="connsiteY2" fmla="*/ 82999 h 3073753"/>
              <a:gd name="connsiteX3" fmla="*/ 1178767 w 1725306"/>
              <a:gd name="connsiteY3" fmla="*/ 493680 h 3073753"/>
              <a:gd name="connsiteX4" fmla="*/ 760495 w 1725306"/>
              <a:gd name="connsiteY4" fmla="*/ 1117308 h 3073753"/>
              <a:gd name="connsiteX5" fmla="*/ 1117927 w 1725306"/>
              <a:gd name="connsiteY5" fmla="*/ 645784 h 3073753"/>
              <a:gd name="connsiteX6" fmla="*/ 1619854 w 1725306"/>
              <a:gd name="connsiteY6" fmla="*/ 668600 h 3073753"/>
              <a:gd name="connsiteX7" fmla="*/ 1711113 w 1725306"/>
              <a:gd name="connsiteY7" fmla="*/ 1018440 h 3073753"/>
              <a:gd name="connsiteX8" fmla="*/ 1414520 w 1725306"/>
              <a:gd name="connsiteY8" fmla="*/ 1406306 h 3073753"/>
              <a:gd name="connsiteX9" fmla="*/ 783309 w 1725306"/>
              <a:gd name="connsiteY9" fmla="*/ 1588831 h 3073753"/>
              <a:gd name="connsiteX10" fmla="*/ 1338471 w 1725306"/>
              <a:gd name="connsiteY10" fmla="*/ 2136406 h 3073753"/>
              <a:gd name="connsiteX11" fmla="*/ 1368891 w 1725306"/>
              <a:gd name="connsiteY11" fmla="*/ 2950164 h 3073753"/>
              <a:gd name="connsiteX12" fmla="*/ 646420 w 1725306"/>
              <a:gd name="connsiteY12" fmla="*/ 2912138 h 3073753"/>
              <a:gd name="connsiteX13" fmla="*/ 15210 w 1725306"/>
              <a:gd name="connsiteY13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60495 w 1723947"/>
              <a:gd name="connsiteY4" fmla="*/ 1117308 h 3073753"/>
              <a:gd name="connsiteX5" fmla="*/ 1171162 w 1723947"/>
              <a:gd name="connsiteY5" fmla="*/ 683810 h 3073753"/>
              <a:gd name="connsiteX6" fmla="*/ 1619854 w 1723947"/>
              <a:gd name="connsiteY6" fmla="*/ 668600 h 3073753"/>
              <a:gd name="connsiteX7" fmla="*/ 1711113 w 1723947"/>
              <a:gd name="connsiteY7" fmla="*/ 1018440 h 3073753"/>
              <a:gd name="connsiteX8" fmla="*/ 1414520 w 1723947"/>
              <a:gd name="connsiteY8" fmla="*/ 1406306 h 3073753"/>
              <a:gd name="connsiteX9" fmla="*/ 783309 w 1723947"/>
              <a:gd name="connsiteY9" fmla="*/ 1588831 h 3073753"/>
              <a:gd name="connsiteX10" fmla="*/ 1338471 w 1723947"/>
              <a:gd name="connsiteY10" fmla="*/ 2136406 h 3073753"/>
              <a:gd name="connsiteX11" fmla="*/ 1368891 w 1723947"/>
              <a:gd name="connsiteY11" fmla="*/ 2950164 h 3073753"/>
              <a:gd name="connsiteX12" fmla="*/ 646420 w 1723947"/>
              <a:gd name="connsiteY12" fmla="*/ 2912138 h 3073753"/>
              <a:gd name="connsiteX13" fmla="*/ 15210 w 1723947"/>
              <a:gd name="connsiteY13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60495 w 1723947"/>
              <a:gd name="connsiteY4" fmla="*/ 1117308 h 3073753"/>
              <a:gd name="connsiteX5" fmla="*/ 935409 w 1723947"/>
              <a:gd name="connsiteY5" fmla="*/ 1071676 h 3073753"/>
              <a:gd name="connsiteX6" fmla="*/ 1171162 w 1723947"/>
              <a:gd name="connsiteY6" fmla="*/ 683810 h 3073753"/>
              <a:gd name="connsiteX7" fmla="*/ 1619854 w 1723947"/>
              <a:gd name="connsiteY7" fmla="*/ 668600 h 3073753"/>
              <a:gd name="connsiteX8" fmla="*/ 1711113 w 1723947"/>
              <a:gd name="connsiteY8" fmla="*/ 1018440 h 3073753"/>
              <a:gd name="connsiteX9" fmla="*/ 1414520 w 1723947"/>
              <a:gd name="connsiteY9" fmla="*/ 1406306 h 3073753"/>
              <a:gd name="connsiteX10" fmla="*/ 783309 w 1723947"/>
              <a:gd name="connsiteY10" fmla="*/ 1588831 h 3073753"/>
              <a:gd name="connsiteX11" fmla="*/ 1338471 w 1723947"/>
              <a:gd name="connsiteY11" fmla="*/ 2136406 h 3073753"/>
              <a:gd name="connsiteX12" fmla="*/ 1368891 w 1723947"/>
              <a:gd name="connsiteY12" fmla="*/ 2950164 h 3073753"/>
              <a:gd name="connsiteX13" fmla="*/ 646420 w 1723947"/>
              <a:gd name="connsiteY13" fmla="*/ 2912138 h 3073753"/>
              <a:gd name="connsiteX14" fmla="*/ 15210 w 1723947"/>
              <a:gd name="connsiteY14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90914 w 1723947"/>
              <a:gd name="connsiteY4" fmla="*/ 1018440 h 3073753"/>
              <a:gd name="connsiteX5" fmla="*/ 935409 w 1723947"/>
              <a:gd name="connsiteY5" fmla="*/ 1071676 h 3073753"/>
              <a:gd name="connsiteX6" fmla="*/ 1171162 w 1723947"/>
              <a:gd name="connsiteY6" fmla="*/ 683810 h 3073753"/>
              <a:gd name="connsiteX7" fmla="*/ 1619854 w 1723947"/>
              <a:gd name="connsiteY7" fmla="*/ 668600 h 3073753"/>
              <a:gd name="connsiteX8" fmla="*/ 1711113 w 1723947"/>
              <a:gd name="connsiteY8" fmla="*/ 1018440 h 3073753"/>
              <a:gd name="connsiteX9" fmla="*/ 1414520 w 1723947"/>
              <a:gd name="connsiteY9" fmla="*/ 1406306 h 3073753"/>
              <a:gd name="connsiteX10" fmla="*/ 783309 w 1723947"/>
              <a:gd name="connsiteY10" fmla="*/ 1588831 h 3073753"/>
              <a:gd name="connsiteX11" fmla="*/ 1338471 w 1723947"/>
              <a:gd name="connsiteY11" fmla="*/ 2136406 h 3073753"/>
              <a:gd name="connsiteX12" fmla="*/ 1368891 w 1723947"/>
              <a:gd name="connsiteY12" fmla="*/ 2950164 h 3073753"/>
              <a:gd name="connsiteX13" fmla="*/ 646420 w 1723947"/>
              <a:gd name="connsiteY13" fmla="*/ 2912138 h 3073753"/>
              <a:gd name="connsiteX14" fmla="*/ 15210 w 1723947"/>
              <a:gd name="connsiteY14" fmla="*/ 1451937 h 3073753"/>
              <a:gd name="connsiteX0" fmla="*/ 0 w 1722609"/>
              <a:gd name="connsiteY0" fmla="*/ 1459542 h 3073753"/>
              <a:gd name="connsiteX1" fmla="*/ 509531 w 1722609"/>
              <a:gd name="connsiteY1" fmla="*/ 136235 h 3073753"/>
              <a:gd name="connsiteX2" fmla="*/ 1117927 w 1722609"/>
              <a:gd name="connsiteY2" fmla="*/ 82999 h 3073753"/>
              <a:gd name="connsiteX3" fmla="*/ 1178767 w 1722609"/>
              <a:gd name="connsiteY3" fmla="*/ 493680 h 3073753"/>
              <a:gd name="connsiteX4" fmla="*/ 790914 w 1722609"/>
              <a:gd name="connsiteY4" fmla="*/ 1018440 h 3073753"/>
              <a:gd name="connsiteX5" fmla="*/ 935409 w 1722609"/>
              <a:gd name="connsiteY5" fmla="*/ 1071676 h 3073753"/>
              <a:gd name="connsiteX6" fmla="*/ 1232002 w 1722609"/>
              <a:gd name="connsiteY6" fmla="*/ 683810 h 3073753"/>
              <a:gd name="connsiteX7" fmla="*/ 1619854 w 1722609"/>
              <a:gd name="connsiteY7" fmla="*/ 668600 h 3073753"/>
              <a:gd name="connsiteX8" fmla="*/ 1711113 w 1722609"/>
              <a:gd name="connsiteY8" fmla="*/ 1018440 h 3073753"/>
              <a:gd name="connsiteX9" fmla="*/ 1414520 w 1722609"/>
              <a:gd name="connsiteY9" fmla="*/ 1406306 h 3073753"/>
              <a:gd name="connsiteX10" fmla="*/ 783309 w 1722609"/>
              <a:gd name="connsiteY10" fmla="*/ 1588831 h 3073753"/>
              <a:gd name="connsiteX11" fmla="*/ 1338471 w 1722609"/>
              <a:gd name="connsiteY11" fmla="*/ 2136406 h 3073753"/>
              <a:gd name="connsiteX12" fmla="*/ 1368891 w 1722609"/>
              <a:gd name="connsiteY12" fmla="*/ 2950164 h 3073753"/>
              <a:gd name="connsiteX13" fmla="*/ 646420 w 1722609"/>
              <a:gd name="connsiteY13" fmla="*/ 2912138 h 3073753"/>
              <a:gd name="connsiteX14" fmla="*/ 15210 w 1722609"/>
              <a:gd name="connsiteY14" fmla="*/ 1451937 h 3073753"/>
              <a:gd name="connsiteX0" fmla="*/ 0 w 1722609"/>
              <a:gd name="connsiteY0" fmla="*/ 1459542 h 2950164"/>
              <a:gd name="connsiteX1" fmla="*/ 509531 w 1722609"/>
              <a:gd name="connsiteY1" fmla="*/ 136235 h 2950164"/>
              <a:gd name="connsiteX2" fmla="*/ 1117927 w 1722609"/>
              <a:gd name="connsiteY2" fmla="*/ 82999 h 2950164"/>
              <a:gd name="connsiteX3" fmla="*/ 1178767 w 1722609"/>
              <a:gd name="connsiteY3" fmla="*/ 493680 h 2950164"/>
              <a:gd name="connsiteX4" fmla="*/ 790914 w 1722609"/>
              <a:gd name="connsiteY4" fmla="*/ 1018440 h 2950164"/>
              <a:gd name="connsiteX5" fmla="*/ 935409 w 1722609"/>
              <a:gd name="connsiteY5" fmla="*/ 1071676 h 2950164"/>
              <a:gd name="connsiteX6" fmla="*/ 1232002 w 1722609"/>
              <a:gd name="connsiteY6" fmla="*/ 683810 h 2950164"/>
              <a:gd name="connsiteX7" fmla="*/ 1619854 w 1722609"/>
              <a:gd name="connsiteY7" fmla="*/ 668600 h 2950164"/>
              <a:gd name="connsiteX8" fmla="*/ 1711113 w 1722609"/>
              <a:gd name="connsiteY8" fmla="*/ 1018440 h 2950164"/>
              <a:gd name="connsiteX9" fmla="*/ 1414520 w 1722609"/>
              <a:gd name="connsiteY9" fmla="*/ 1406306 h 2950164"/>
              <a:gd name="connsiteX10" fmla="*/ 783309 w 1722609"/>
              <a:gd name="connsiteY10" fmla="*/ 1588831 h 2950164"/>
              <a:gd name="connsiteX11" fmla="*/ 1338471 w 1722609"/>
              <a:gd name="connsiteY11" fmla="*/ 2136406 h 2950164"/>
              <a:gd name="connsiteX12" fmla="*/ 1368891 w 1722609"/>
              <a:gd name="connsiteY12" fmla="*/ 2950164 h 2950164"/>
              <a:gd name="connsiteX13" fmla="*/ 714865 w 1722609"/>
              <a:gd name="connsiteY13" fmla="*/ 2722008 h 2950164"/>
              <a:gd name="connsiteX14" fmla="*/ 15210 w 1722609"/>
              <a:gd name="connsiteY14" fmla="*/ 1451937 h 2950164"/>
              <a:gd name="connsiteX0" fmla="*/ 0 w 1722609"/>
              <a:gd name="connsiteY0" fmla="*/ 1459542 h 2831973"/>
              <a:gd name="connsiteX1" fmla="*/ 509531 w 1722609"/>
              <a:gd name="connsiteY1" fmla="*/ 136235 h 2831973"/>
              <a:gd name="connsiteX2" fmla="*/ 1117927 w 1722609"/>
              <a:gd name="connsiteY2" fmla="*/ 82999 h 2831973"/>
              <a:gd name="connsiteX3" fmla="*/ 1178767 w 1722609"/>
              <a:gd name="connsiteY3" fmla="*/ 493680 h 2831973"/>
              <a:gd name="connsiteX4" fmla="*/ 790914 w 1722609"/>
              <a:gd name="connsiteY4" fmla="*/ 1018440 h 2831973"/>
              <a:gd name="connsiteX5" fmla="*/ 935409 w 1722609"/>
              <a:gd name="connsiteY5" fmla="*/ 1071676 h 2831973"/>
              <a:gd name="connsiteX6" fmla="*/ 1232002 w 1722609"/>
              <a:gd name="connsiteY6" fmla="*/ 683810 h 2831973"/>
              <a:gd name="connsiteX7" fmla="*/ 1619854 w 1722609"/>
              <a:gd name="connsiteY7" fmla="*/ 668600 h 2831973"/>
              <a:gd name="connsiteX8" fmla="*/ 1711113 w 1722609"/>
              <a:gd name="connsiteY8" fmla="*/ 1018440 h 2831973"/>
              <a:gd name="connsiteX9" fmla="*/ 1414520 w 1722609"/>
              <a:gd name="connsiteY9" fmla="*/ 1406306 h 2831973"/>
              <a:gd name="connsiteX10" fmla="*/ 783309 w 1722609"/>
              <a:gd name="connsiteY10" fmla="*/ 1588831 h 2831973"/>
              <a:gd name="connsiteX11" fmla="*/ 1338471 w 1722609"/>
              <a:gd name="connsiteY11" fmla="*/ 2136406 h 2831973"/>
              <a:gd name="connsiteX12" fmla="*/ 1178767 w 1722609"/>
              <a:gd name="connsiteY12" fmla="*/ 2699192 h 2831973"/>
              <a:gd name="connsiteX13" fmla="*/ 714865 w 1722609"/>
              <a:gd name="connsiteY13" fmla="*/ 2722008 h 2831973"/>
              <a:gd name="connsiteX14" fmla="*/ 15210 w 1722609"/>
              <a:gd name="connsiteY14" fmla="*/ 1451937 h 2831973"/>
              <a:gd name="connsiteX0" fmla="*/ 0 w 1722609"/>
              <a:gd name="connsiteY0" fmla="*/ 1459542 h 2813818"/>
              <a:gd name="connsiteX1" fmla="*/ 509531 w 1722609"/>
              <a:gd name="connsiteY1" fmla="*/ 136235 h 2813818"/>
              <a:gd name="connsiteX2" fmla="*/ 1117927 w 1722609"/>
              <a:gd name="connsiteY2" fmla="*/ 82999 h 2813818"/>
              <a:gd name="connsiteX3" fmla="*/ 1178767 w 1722609"/>
              <a:gd name="connsiteY3" fmla="*/ 493680 h 2813818"/>
              <a:gd name="connsiteX4" fmla="*/ 790914 w 1722609"/>
              <a:gd name="connsiteY4" fmla="*/ 1018440 h 2813818"/>
              <a:gd name="connsiteX5" fmla="*/ 935409 w 1722609"/>
              <a:gd name="connsiteY5" fmla="*/ 1071676 h 2813818"/>
              <a:gd name="connsiteX6" fmla="*/ 1232002 w 1722609"/>
              <a:gd name="connsiteY6" fmla="*/ 683810 h 2813818"/>
              <a:gd name="connsiteX7" fmla="*/ 1619854 w 1722609"/>
              <a:gd name="connsiteY7" fmla="*/ 668600 h 2813818"/>
              <a:gd name="connsiteX8" fmla="*/ 1711113 w 1722609"/>
              <a:gd name="connsiteY8" fmla="*/ 1018440 h 2813818"/>
              <a:gd name="connsiteX9" fmla="*/ 1414520 w 1722609"/>
              <a:gd name="connsiteY9" fmla="*/ 1406306 h 2813818"/>
              <a:gd name="connsiteX10" fmla="*/ 783309 w 1722609"/>
              <a:gd name="connsiteY10" fmla="*/ 1588831 h 2813818"/>
              <a:gd name="connsiteX11" fmla="*/ 1338471 w 1722609"/>
              <a:gd name="connsiteY11" fmla="*/ 2136406 h 2813818"/>
              <a:gd name="connsiteX12" fmla="*/ 1178767 w 1722609"/>
              <a:gd name="connsiteY12" fmla="*/ 2699192 h 2813818"/>
              <a:gd name="connsiteX13" fmla="*/ 714865 w 1722609"/>
              <a:gd name="connsiteY13" fmla="*/ 2722008 h 2813818"/>
              <a:gd name="connsiteX14" fmla="*/ 60840 w 1722609"/>
              <a:gd name="connsiteY14" fmla="*/ 1702909 h 2813818"/>
              <a:gd name="connsiteX0" fmla="*/ 0 w 1722609"/>
              <a:gd name="connsiteY0" fmla="*/ 1459542 h 2830868"/>
              <a:gd name="connsiteX1" fmla="*/ 509531 w 1722609"/>
              <a:gd name="connsiteY1" fmla="*/ 136235 h 2830868"/>
              <a:gd name="connsiteX2" fmla="*/ 1117927 w 1722609"/>
              <a:gd name="connsiteY2" fmla="*/ 82999 h 2830868"/>
              <a:gd name="connsiteX3" fmla="*/ 1178767 w 1722609"/>
              <a:gd name="connsiteY3" fmla="*/ 493680 h 2830868"/>
              <a:gd name="connsiteX4" fmla="*/ 790914 w 1722609"/>
              <a:gd name="connsiteY4" fmla="*/ 1018440 h 2830868"/>
              <a:gd name="connsiteX5" fmla="*/ 935409 w 1722609"/>
              <a:gd name="connsiteY5" fmla="*/ 1071676 h 2830868"/>
              <a:gd name="connsiteX6" fmla="*/ 1232002 w 1722609"/>
              <a:gd name="connsiteY6" fmla="*/ 683810 h 2830868"/>
              <a:gd name="connsiteX7" fmla="*/ 1619854 w 1722609"/>
              <a:gd name="connsiteY7" fmla="*/ 668600 h 2830868"/>
              <a:gd name="connsiteX8" fmla="*/ 1711113 w 1722609"/>
              <a:gd name="connsiteY8" fmla="*/ 1018440 h 2830868"/>
              <a:gd name="connsiteX9" fmla="*/ 1414520 w 1722609"/>
              <a:gd name="connsiteY9" fmla="*/ 1406306 h 2830868"/>
              <a:gd name="connsiteX10" fmla="*/ 783309 w 1722609"/>
              <a:gd name="connsiteY10" fmla="*/ 1588831 h 2830868"/>
              <a:gd name="connsiteX11" fmla="*/ 1338471 w 1722609"/>
              <a:gd name="connsiteY11" fmla="*/ 2136406 h 2830868"/>
              <a:gd name="connsiteX12" fmla="*/ 1178767 w 1722609"/>
              <a:gd name="connsiteY12" fmla="*/ 2699192 h 2830868"/>
              <a:gd name="connsiteX13" fmla="*/ 714865 w 1722609"/>
              <a:gd name="connsiteY13" fmla="*/ 2722008 h 2830868"/>
              <a:gd name="connsiteX14" fmla="*/ 1 w 1722609"/>
              <a:gd name="connsiteY14" fmla="*/ 1467147 h 2830868"/>
              <a:gd name="connsiteX0" fmla="*/ 60839 w 1783448"/>
              <a:gd name="connsiteY0" fmla="*/ 1459542 h 2807271"/>
              <a:gd name="connsiteX1" fmla="*/ 570370 w 1783448"/>
              <a:gd name="connsiteY1" fmla="*/ 136235 h 2807271"/>
              <a:gd name="connsiteX2" fmla="*/ 1178766 w 1783448"/>
              <a:gd name="connsiteY2" fmla="*/ 82999 h 2807271"/>
              <a:gd name="connsiteX3" fmla="*/ 1239606 w 1783448"/>
              <a:gd name="connsiteY3" fmla="*/ 493680 h 2807271"/>
              <a:gd name="connsiteX4" fmla="*/ 851753 w 1783448"/>
              <a:gd name="connsiteY4" fmla="*/ 1018440 h 2807271"/>
              <a:gd name="connsiteX5" fmla="*/ 996248 w 1783448"/>
              <a:gd name="connsiteY5" fmla="*/ 1071676 h 2807271"/>
              <a:gd name="connsiteX6" fmla="*/ 1292841 w 1783448"/>
              <a:gd name="connsiteY6" fmla="*/ 683810 h 2807271"/>
              <a:gd name="connsiteX7" fmla="*/ 1680693 w 1783448"/>
              <a:gd name="connsiteY7" fmla="*/ 668600 h 2807271"/>
              <a:gd name="connsiteX8" fmla="*/ 1771952 w 1783448"/>
              <a:gd name="connsiteY8" fmla="*/ 1018440 h 2807271"/>
              <a:gd name="connsiteX9" fmla="*/ 1475359 w 1783448"/>
              <a:gd name="connsiteY9" fmla="*/ 1406306 h 2807271"/>
              <a:gd name="connsiteX10" fmla="*/ 844148 w 1783448"/>
              <a:gd name="connsiteY10" fmla="*/ 1588831 h 2807271"/>
              <a:gd name="connsiteX11" fmla="*/ 1399310 w 1783448"/>
              <a:gd name="connsiteY11" fmla="*/ 2136406 h 2807271"/>
              <a:gd name="connsiteX12" fmla="*/ 1239606 w 1783448"/>
              <a:gd name="connsiteY12" fmla="*/ 2699192 h 2807271"/>
              <a:gd name="connsiteX13" fmla="*/ 775704 w 1783448"/>
              <a:gd name="connsiteY13" fmla="*/ 2722008 h 2807271"/>
              <a:gd name="connsiteX14" fmla="*/ 0 w 1783448"/>
              <a:gd name="connsiteY14" fmla="*/ 1794171 h 2807271"/>
              <a:gd name="connsiteX0" fmla="*/ 0 w 1722609"/>
              <a:gd name="connsiteY0" fmla="*/ 1459542 h 2831973"/>
              <a:gd name="connsiteX1" fmla="*/ 509531 w 1722609"/>
              <a:gd name="connsiteY1" fmla="*/ 136235 h 2831973"/>
              <a:gd name="connsiteX2" fmla="*/ 1117927 w 1722609"/>
              <a:gd name="connsiteY2" fmla="*/ 82999 h 2831973"/>
              <a:gd name="connsiteX3" fmla="*/ 1178767 w 1722609"/>
              <a:gd name="connsiteY3" fmla="*/ 493680 h 2831973"/>
              <a:gd name="connsiteX4" fmla="*/ 790914 w 1722609"/>
              <a:gd name="connsiteY4" fmla="*/ 1018440 h 2831973"/>
              <a:gd name="connsiteX5" fmla="*/ 935409 w 1722609"/>
              <a:gd name="connsiteY5" fmla="*/ 1071676 h 2831973"/>
              <a:gd name="connsiteX6" fmla="*/ 1232002 w 1722609"/>
              <a:gd name="connsiteY6" fmla="*/ 683810 h 2831973"/>
              <a:gd name="connsiteX7" fmla="*/ 1619854 w 1722609"/>
              <a:gd name="connsiteY7" fmla="*/ 668600 h 2831973"/>
              <a:gd name="connsiteX8" fmla="*/ 1711113 w 1722609"/>
              <a:gd name="connsiteY8" fmla="*/ 1018440 h 2831973"/>
              <a:gd name="connsiteX9" fmla="*/ 1414520 w 1722609"/>
              <a:gd name="connsiteY9" fmla="*/ 1406306 h 2831973"/>
              <a:gd name="connsiteX10" fmla="*/ 783309 w 1722609"/>
              <a:gd name="connsiteY10" fmla="*/ 1588831 h 2831973"/>
              <a:gd name="connsiteX11" fmla="*/ 1338471 w 1722609"/>
              <a:gd name="connsiteY11" fmla="*/ 2136406 h 2831973"/>
              <a:gd name="connsiteX12" fmla="*/ 1178767 w 1722609"/>
              <a:gd name="connsiteY12" fmla="*/ 2699192 h 2831973"/>
              <a:gd name="connsiteX13" fmla="*/ 714865 w 1722609"/>
              <a:gd name="connsiteY13" fmla="*/ 2722008 h 2831973"/>
              <a:gd name="connsiteX14" fmla="*/ 1 w 1722609"/>
              <a:gd name="connsiteY14" fmla="*/ 1451937 h 2831973"/>
              <a:gd name="connsiteX0" fmla="*/ 0 w 1722609"/>
              <a:gd name="connsiteY0" fmla="*/ 1459542 h 2818202"/>
              <a:gd name="connsiteX1" fmla="*/ 509531 w 1722609"/>
              <a:gd name="connsiteY1" fmla="*/ 136235 h 2818202"/>
              <a:gd name="connsiteX2" fmla="*/ 1117927 w 1722609"/>
              <a:gd name="connsiteY2" fmla="*/ 82999 h 2818202"/>
              <a:gd name="connsiteX3" fmla="*/ 1178767 w 1722609"/>
              <a:gd name="connsiteY3" fmla="*/ 493680 h 2818202"/>
              <a:gd name="connsiteX4" fmla="*/ 790914 w 1722609"/>
              <a:gd name="connsiteY4" fmla="*/ 1018440 h 2818202"/>
              <a:gd name="connsiteX5" fmla="*/ 935409 w 1722609"/>
              <a:gd name="connsiteY5" fmla="*/ 1071676 h 2818202"/>
              <a:gd name="connsiteX6" fmla="*/ 1232002 w 1722609"/>
              <a:gd name="connsiteY6" fmla="*/ 683810 h 2818202"/>
              <a:gd name="connsiteX7" fmla="*/ 1619854 w 1722609"/>
              <a:gd name="connsiteY7" fmla="*/ 668600 h 2818202"/>
              <a:gd name="connsiteX8" fmla="*/ 1711113 w 1722609"/>
              <a:gd name="connsiteY8" fmla="*/ 1018440 h 2818202"/>
              <a:gd name="connsiteX9" fmla="*/ 1414520 w 1722609"/>
              <a:gd name="connsiteY9" fmla="*/ 1406306 h 2818202"/>
              <a:gd name="connsiteX10" fmla="*/ 783309 w 1722609"/>
              <a:gd name="connsiteY10" fmla="*/ 1588831 h 2818202"/>
              <a:gd name="connsiteX11" fmla="*/ 1338471 w 1722609"/>
              <a:gd name="connsiteY11" fmla="*/ 2136406 h 2818202"/>
              <a:gd name="connsiteX12" fmla="*/ 1178767 w 1722609"/>
              <a:gd name="connsiteY12" fmla="*/ 2699192 h 2818202"/>
              <a:gd name="connsiteX13" fmla="*/ 714865 w 1722609"/>
              <a:gd name="connsiteY13" fmla="*/ 2722008 h 2818202"/>
              <a:gd name="connsiteX14" fmla="*/ 22816 w 1722609"/>
              <a:gd name="connsiteY14" fmla="*/ 1642067 h 2818202"/>
              <a:gd name="connsiteX0" fmla="*/ 15209 w 1699793"/>
              <a:gd name="connsiteY0" fmla="*/ 1654646 h 2830781"/>
              <a:gd name="connsiteX1" fmla="*/ 486715 w 1699793"/>
              <a:gd name="connsiteY1" fmla="*/ 148814 h 2830781"/>
              <a:gd name="connsiteX2" fmla="*/ 1095111 w 1699793"/>
              <a:gd name="connsiteY2" fmla="*/ 95578 h 2830781"/>
              <a:gd name="connsiteX3" fmla="*/ 1155951 w 1699793"/>
              <a:gd name="connsiteY3" fmla="*/ 506259 h 2830781"/>
              <a:gd name="connsiteX4" fmla="*/ 768098 w 1699793"/>
              <a:gd name="connsiteY4" fmla="*/ 1031019 h 2830781"/>
              <a:gd name="connsiteX5" fmla="*/ 912593 w 1699793"/>
              <a:gd name="connsiteY5" fmla="*/ 1084255 h 2830781"/>
              <a:gd name="connsiteX6" fmla="*/ 1209186 w 1699793"/>
              <a:gd name="connsiteY6" fmla="*/ 696389 h 2830781"/>
              <a:gd name="connsiteX7" fmla="*/ 1597038 w 1699793"/>
              <a:gd name="connsiteY7" fmla="*/ 681179 h 2830781"/>
              <a:gd name="connsiteX8" fmla="*/ 1688297 w 1699793"/>
              <a:gd name="connsiteY8" fmla="*/ 1031019 h 2830781"/>
              <a:gd name="connsiteX9" fmla="*/ 1391704 w 1699793"/>
              <a:gd name="connsiteY9" fmla="*/ 1418885 h 2830781"/>
              <a:gd name="connsiteX10" fmla="*/ 760493 w 1699793"/>
              <a:gd name="connsiteY10" fmla="*/ 1601410 h 2830781"/>
              <a:gd name="connsiteX11" fmla="*/ 1315655 w 1699793"/>
              <a:gd name="connsiteY11" fmla="*/ 2148985 h 2830781"/>
              <a:gd name="connsiteX12" fmla="*/ 1155951 w 1699793"/>
              <a:gd name="connsiteY12" fmla="*/ 2711771 h 2830781"/>
              <a:gd name="connsiteX13" fmla="*/ 692049 w 1699793"/>
              <a:gd name="connsiteY13" fmla="*/ 2734587 h 2830781"/>
              <a:gd name="connsiteX14" fmla="*/ 0 w 1699793"/>
              <a:gd name="connsiteY14" fmla="*/ 1654646 h 2830781"/>
              <a:gd name="connsiteX0" fmla="*/ 15209 w 1699793"/>
              <a:gd name="connsiteY0" fmla="*/ 1618106 h 2794241"/>
              <a:gd name="connsiteX1" fmla="*/ 486715 w 1699793"/>
              <a:gd name="connsiteY1" fmla="*/ 173116 h 2794241"/>
              <a:gd name="connsiteX2" fmla="*/ 1095111 w 1699793"/>
              <a:gd name="connsiteY2" fmla="*/ 59038 h 2794241"/>
              <a:gd name="connsiteX3" fmla="*/ 1155951 w 1699793"/>
              <a:gd name="connsiteY3" fmla="*/ 469719 h 2794241"/>
              <a:gd name="connsiteX4" fmla="*/ 768098 w 1699793"/>
              <a:gd name="connsiteY4" fmla="*/ 994479 h 2794241"/>
              <a:gd name="connsiteX5" fmla="*/ 912593 w 1699793"/>
              <a:gd name="connsiteY5" fmla="*/ 1047715 h 2794241"/>
              <a:gd name="connsiteX6" fmla="*/ 1209186 w 1699793"/>
              <a:gd name="connsiteY6" fmla="*/ 659849 h 2794241"/>
              <a:gd name="connsiteX7" fmla="*/ 1597038 w 1699793"/>
              <a:gd name="connsiteY7" fmla="*/ 644639 h 2794241"/>
              <a:gd name="connsiteX8" fmla="*/ 1688297 w 1699793"/>
              <a:gd name="connsiteY8" fmla="*/ 994479 h 2794241"/>
              <a:gd name="connsiteX9" fmla="*/ 1391704 w 1699793"/>
              <a:gd name="connsiteY9" fmla="*/ 1382345 h 2794241"/>
              <a:gd name="connsiteX10" fmla="*/ 760493 w 1699793"/>
              <a:gd name="connsiteY10" fmla="*/ 1564870 h 2794241"/>
              <a:gd name="connsiteX11" fmla="*/ 1315655 w 1699793"/>
              <a:gd name="connsiteY11" fmla="*/ 2112445 h 2794241"/>
              <a:gd name="connsiteX12" fmla="*/ 1155951 w 1699793"/>
              <a:gd name="connsiteY12" fmla="*/ 2675231 h 2794241"/>
              <a:gd name="connsiteX13" fmla="*/ 692049 w 1699793"/>
              <a:gd name="connsiteY13" fmla="*/ 2698047 h 2794241"/>
              <a:gd name="connsiteX14" fmla="*/ 0 w 1699793"/>
              <a:gd name="connsiteY14" fmla="*/ 1618106 h 2794241"/>
              <a:gd name="connsiteX0" fmla="*/ 15209 w 1699793"/>
              <a:gd name="connsiteY0" fmla="*/ 1586341 h 2762476"/>
              <a:gd name="connsiteX1" fmla="*/ 486715 w 1699793"/>
              <a:gd name="connsiteY1" fmla="*/ 141351 h 2762476"/>
              <a:gd name="connsiteX2" fmla="*/ 1034272 w 1699793"/>
              <a:gd name="connsiteY2" fmla="*/ 88115 h 2762476"/>
              <a:gd name="connsiteX3" fmla="*/ 1155951 w 1699793"/>
              <a:gd name="connsiteY3" fmla="*/ 437954 h 2762476"/>
              <a:gd name="connsiteX4" fmla="*/ 768098 w 1699793"/>
              <a:gd name="connsiteY4" fmla="*/ 962714 h 2762476"/>
              <a:gd name="connsiteX5" fmla="*/ 912593 w 1699793"/>
              <a:gd name="connsiteY5" fmla="*/ 1015950 h 2762476"/>
              <a:gd name="connsiteX6" fmla="*/ 1209186 w 1699793"/>
              <a:gd name="connsiteY6" fmla="*/ 628084 h 2762476"/>
              <a:gd name="connsiteX7" fmla="*/ 1597038 w 1699793"/>
              <a:gd name="connsiteY7" fmla="*/ 612874 h 2762476"/>
              <a:gd name="connsiteX8" fmla="*/ 1688297 w 1699793"/>
              <a:gd name="connsiteY8" fmla="*/ 962714 h 2762476"/>
              <a:gd name="connsiteX9" fmla="*/ 1391704 w 1699793"/>
              <a:gd name="connsiteY9" fmla="*/ 1350580 h 2762476"/>
              <a:gd name="connsiteX10" fmla="*/ 760493 w 1699793"/>
              <a:gd name="connsiteY10" fmla="*/ 1533105 h 2762476"/>
              <a:gd name="connsiteX11" fmla="*/ 1315655 w 1699793"/>
              <a:gd name="connsiteY11" fmla="*/ 2080680 h 2762476"/>
              <a:gd name="connsiteX12" fmla="*/ 1155951 w 1699793"/>
              <a:gd name="connsiteY12" fmla="*/ 2643466 h 2762476"/>
              <a:gd name="connsiteX13" fmla="*/ 692049 w 1699793"/>
              <a:gd name="connsiteY13" fmla="*/ 2666282 h 2762476"/>
              <a:gd name="connsiteX14" fmla="*/ 0 w 1699793"/>
              <a:gd name="connsiteY14" fmla="*/ 1586341 h 276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 cap="flat" cmpd="sng" algn="ctr">
            <a:solidFill>
              <a:srgbClr val="E46C0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Properties of Graph Parallel Algorithms</a:t>
            </a:r>
            <a:endParaRPr lang="en-US" sz="3600" dirty="0"/>
          </a:p>
        </p:txBody>
      </p:sp>
      <p:grpSp>
        <p:nvGrpSpPr>
          <p:cNvPr id="3" name="Group 107"/>
          <p:cNvGrpSpPr/>
          <p:nvPr/>
        </p:nvGrpSpPr>
        <p:grpSpPr>
          <a:xfrm>
            <a:off x="457200" y="2819402"/>
            <a:ext cx="2181114" cy="2438398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07" y="3021355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442" y="3677704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7044" y="3021355"/>
              <a:ext cx="1218367" cy="20195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442" y="3172820"/>
              <a:ext cx="421743" cy="106025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3474" y="4171854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5696" y="4308960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1306" y="3405460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5133" y="4096121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169" y="3923041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625" y="4636981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5" name="Picture 84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529" y="4384539"/>
              <a:ext cx="298466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" name="Picture 85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50" y="3677704"/>
              <a:ext cx="353564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" name="Picture 88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1110" y="2819402"/>
              <a:ext cx="392878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Picture 89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980633"/>
              <a:ext cx="320212" cy="483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" name="Picture 90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066" y="3425261"/>
              <a:ext cx="324200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" name="Picture 91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83" y="4788446"/>
              <a:ext cx="344515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Picture 92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602" y="2920378"/>
              <a:ext cx="332043" cy="48236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5" name="TextBox 94"/>
          <p:cNvSpPr txBox="1"/>
          <p:nvPr/>
        </p:nvSpPr>
        <p:spPr>
          <a:xfrm>
            <a:off x="561638" y="1560493"/>
            <a:ext cx="2018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Dependency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Graph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52314" y="1600200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Iterative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Computation</a:t>
            </a:r>
          </a:p>
        </p:txBody>
      </p:sp>
      <p:grpSp>
        <p:nvGrpSpPr>
          <p:cNvPr id="4" name="Group 57"/>
          <p:cNvGrpSpPr/>
          <p:nvPr/>
        </p:nvGrpSpPr>
        <p:grpSpPr>
          <a:xfrm>
            <a:off x="6266263" y="2971800"/>
            <a:ext cx="2572937" cy="1981200"/>
            <a:chOff x="5510564" y="5120037"/>
            <a:chExt cx="2877737" cy="1602445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What I Like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What My </a:t>
              </a:r>
              <a:b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</a:b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Friends Like</a:t>
              </a:r>
            </a:p>
          </p:txBody>
        </p:sp>
        <p:sp>
          <p:nvSpPr>
            <p:cNvPr id="106" name="Curved Right Arrow 105"/>
            <p:cNvSpPr/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91"/>
                <a:gd name="adj2" fmla="val 70660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Curved Right Arrow 106"/>
            <p:cNvSpPr/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91"/>
                <a:gd name="adj2" fmla="val 70660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352800" y="1560493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Factored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Computation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5" name="Group 109"/>
          <p:cNvGrpSpPr/>
          <p:nvPr/>
        </p:nvGrpSpPr>
        <p:grpSpPr>
          <a:xfrm>
            <a:off x="3305286" y="2819400"/>
            <a:ext cx="2181114" cy="2438398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07" y="3021355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442" y="3677704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7044" y="3021355"/>
              <a:ext cx="1218367" cy="20195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442" y="3172820"/>
              <a:ext cx="421743" cy="106025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3474" y="4171854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5696" y="4308960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1306" y="3405460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5133" y="4096121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169" y="3923041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625" y="4636981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1" name="Picture 120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529" y="4384539"/>
              <a:ext cx="298466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Picture 121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50" y="3677704"/>
              <a:ext cx="353564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Picture 122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1110" y="2819402"/>
              <a:ext cx="392878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Picture 12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980633"/>
              <a:ext cx="320212" cy="483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Picture 124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066" y="3425261"/>
              <a:ext cx="324200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Picture 125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83" y="4788446"/>
              <a:ext cx="344515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Picture 126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602" y="2920378"/>
              <a:ext cx="332043" cy="48236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8541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Experiment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LDA in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399"/>
          </a:xfrm>
        </p:spPr>
        <p:txBody>
          <a:bodyPr/>
          <a:lstStyle/>
          <a:p>
            <a:r>
              <a:rPr lang="en-US" dirty="0" smtClean="0"/>
              <a:t>Used collapsed Gibbs sampling for LDA as test App.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Formulation: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09800" y="2362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3505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47244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67400" y="27432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867400" y="34290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</a:t>
            </a:r>
            <a:r>
              <a:rPr lang="en-US" sz="2000" dirty="0" smtClean="0">
                <a:latin typeface="Tahoma" pitchFamily="-64" charset="0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67400" y="41148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67400" y="48006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D</a:t>
            </a:r>
          </a:p>
        </p:txBody>
      </p:sp>
      <p:cxnSp>
        <p:nvCxnSpPr>
          <p:cNvPr id="13" name="Straight Connector 12"/>
          <p:cNvCxnSpPr>
            <a:stCxn id="4" idx="3"/>
            <a:endCxn id="8" idx="1"/>
          </p:cNvCxnSpPr>
          <p:nvPr/>
        </p:nvCxnSpPr>
        <p:spPr bwMode="auto">
          <a:xfrm>
            <a:off x="2971800" y="28194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 bwMode="auto">
          <a:xfrm flipV="1">
            <a:off x="2971800" y="2971800"/>
            <a:ext cx="2895600" cy="9906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6" idx="3"/>
            <a:endCxn id="8" idx="1"/>
          </p:cNvCxnSpPr>
          <p:nvPr/>
        </p:nvCxnSpPr>
        <p:spPr bwMode="auto">
          <a:xfrm flipV="1">
            <a:off x="2971800" y="2971800"/>
            <a:ext cx="2895600" cy="2209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" idx="3"/>
            <a:endCxn id="9" idx="1"/>
          </p:cNvCxnSpPr>
          <p:nvPr/>
        </p:nvCxnSpPr>
        <p:spPr bwMode="auto">
          <a:xfrm flipV="1">
            <a:off x="2971800" y="3657600"/>
            <a:ext cx="2895600" cy="304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6" idx="3"/>
            <a:endCxn id="10" idx="1"/>
          </p:cNvCxnSpPr>
          <p:nvPr/>
        </p:nvCxnSpPr>
        <p:spPr bwMode="auto">
          <a:xfrm flipV="1">
            <a:off x="2971800" y="4343400"/>
            <a:ext cx="2895600" cy="8382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6" idx="3"/>
            <a:endCxn id="11" idx="1"/>
          </p:cNvCxnSpPr>
          <p:nvPr/>
        </p:nvCxnSpPr>
        <p:spPr bwMode="auto">
          <a:xfrm flipV="1">
            <a:off x="2971800" y="50292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3"/>
            <a:endCxn id="10" idx="1"/>
          </p:cNvCxnSpPr>
          <p:nvPr/>
        </p:nvCxnSpPr>
        <p:spPr bwMode="auto">
          <a:xfrm>
            <a:off x="2971800" y="2819400"/>
            <a:ext cx="2895600" cy="15240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91258">
            <a:off x="3161900" y="2415293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{#[</a:t>
            </a:r>
            <a:r>
              <a:rPr lang="en-US" sz="2400" dirty="0" err="1" smtClean="0"/>
              <a:t>w,d,t</a:t>
            </a:r>
            <a:r>
              <a:rPr lang="en-US" sz="2400" dirty="0" smtClean="0"/>
              <a:t>], #[</a:t>
            </a:r>
            <a:r>
              <a:rPr lang="en-US" sz="2400" dirty="0" err="1" smtClean="0"/>
              <a:t>w,d</a:t>
            </a:r>
            <a:r>
              <a:rPr lang="en-US" sz="2400" dirty="0" smtClean="0"/>
              <a:t>]}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075165" y="2503729"/>
            <a:ext cx="98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d,t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7247365" y="2656129"/>
            <a:ext cx="10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w,t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5486400" y="5953780"/>
            <a:ext cx="703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4306" y="5953780"/>
            <a:ext cx="250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Variable: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LDA in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399"/>
          </a:xfrm>
        </p:spPr>
        <p:txBody>
          <a:bodyPr/>
          <a:lstStyle/>
          <a:p>
            <a:r>
              <a:rPr lang="en-US" dirty="0" smtClean="0"/>
              <a:t>Used collapsed Gibbs sampling for LDA as test App.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Formulation: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09800" y="2362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3505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47244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67400" y="27432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867400" y="34290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</a:t>
            </a:r>
            <a:r>
              <a:rPr lang="en-US" sz="2000" dirty="0" smtClean="0">
                <a:latin typeface="Tahoma" pitchFamily="-64" charset="0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67400" y="41148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67400" y="48006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D</a:t>
            </a:r>
          </a:p>
        </p:txBody>
      </p:sp>
      <p:cxnSp>
        <p:nvCxnSpPr>
          <p:cNvPr id="13" name="Straight Connector 12"/>
          <p:cNvCxnSpPr>
            <a:stCxn id="4" idx="3"/>
            <a:endCxn id="8" idx="1"/>
          </p:cNvCxnSpPr>
          <p:nvPr/>
        </p:nvCxnSpPr>
        <p:spPr bwMode="auto">
          <a:xfrm>
            <a:off x="2971800" y="28194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 bwMode="auto">
          <a:xfrm flipV="1">
            <a:off x="2971800" y="2971800"/>
            <a:ext cx="2895600" cy="9906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6" idx="3"/>
            <a:endCxn id="8" idx="1"/>
          </p:cNvCxnSpPr>
          <p:nvPr/>
        </p:nvCxnSpPr>
        <p:spPr bwMode="auto">
          <a:xfrm flipV="1">
            <a:off x="2971800" y="2971800"/>
            <a:ext cx="2895600" cy="2209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" idx="3"/>
            <a:endCxn id="9" idx="1"/>
          </p:cNvCxnSpPr>
          <p:nvPr/>
        </p:nvCxnSpPr>
        <p:spPr bwMode="auto">
          <a:xfrm flipV="1">
            <a:off x="2971800" y="3657600"/>
            <a:ext cx="2895600" cy="304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6" idx="3"/>
            <a:endCxn id="10" idx="1"/>
          </p:cNvCxnSpPr>
          <p:nvPr/>
        </p:nvCxnSpPr>
        <p:spPr bwMode="auto">
          <a:xfrm flipV="1">
            <a:off x="2971800" y="4343400"/>
            <a:ext cx="2895600" cy="8382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6" idx="3"/>
            <a:endCxn id="11" idx="1"/>
          </p:cNvCxnSpPr>
          <p:nvPr/>
        </p:nvCxnSpPr>
        <p:spPr bwMode="auto">
          <a:xfrm flipV="1">
            <a:off x="2971800" y="50292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3"/>
            <a:endCxn id="10" idx="1"/>
          </p:cNvCxnSpPr>
          <p:nvPr/>
        </p:nvCxnSpPr>
        <p:spPr bwMode="auto">
          <a:xfrm>
            <a:off x="2971800" y="2819400"/>
            <a:ext cx="2895600" cy="15240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91258">
            <a:off x="3161900" y="2415293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{#[</a:t>
            </a:r>
            <a:r>
              <a:rPr lang="en-US" sz="2400" dirty="0" err="1" smtClean="0"/>
              <a:t>w,d,t</a:t>
            </a:r>
            <a:r>
              <a:rPr lang="en-US" sz="2400" dirty="0" smtClean="0"/>
              <a:t>], #[</a:t>
            </a:r>
            <a:r>
              <a:rPr lang="en-US" sz="2400" dirty="0" err="1" smtClean="0"/>
              <a:t>w,d</a:t>
            </a:r>
            <a:r>
              <a:rPr lang="en-US" sz="2400" dirty="0" smtClean="0"/>
              <a:t>]}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075165" y="2503729"/>
            <a:ext cx="98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d,t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7247365" y="2656129"/>
            <a:ext cx="10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w,t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5486400" y="5953780"/>
            <a:ext cx="703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4306" y="5953780"/>
            <a:ext cx="250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Variable: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114800" y="3581400"/>
            <a:ext cx="4572000" cy="2133600"/>
            <a:chOff x="4114800" y="3733800"/>
            <a:chExt cx="4572000" cy="21336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114800" y="3733800"/>
              <a:ext cx="4572000" cy="2133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7200" y="3776008"/>
              <a:ext cx="4343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Resample #[</a:t>
              </a:r>
              <a:r>
                <a:rPr lang="en-US" sz="2400" dirty="0" err="1" smtClean="0"/>
                <a:t>w,d,t</a:t>
              </a:r>
              <a:r>
                <a:rPr lang="en-US" sz="2400" dirty="0" smtClean="0"/>
                <a:t>] using: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dirty="0" smtClean="0"/>
                <a:t>Update: #[</a:t>
              </a:r>
              <a:r>
                <a:rPr lang="en-US" sz="2400" dirty="0" err="1" smtClean="0"/>
                <a:t>d,t</a:t>
              </a:r>
              <a:r>
                <a:rPr lang="en-US" sz="2400" dirty="0" smtClean="0"/>
                <a:t>], #[</a:t>
              </a:r>
              <a:r>
                <a:rPr lang="en-US" sz="2400" dirty="0" err="1" smtClean="0"/>
                <a:t>w,d,t</a:t>
              </a:r>
              <a:r>
                <a:rPr lang="en-US" sz="2400" dirty="0" smtClean="0"/>
                <a:t>], #[</a:t>
              </a:r>
              <a:r>
                <a:rPr lang="en-US" sz="2400" dirty="0" err="1" smtClean="0"/>
                <a:t>w,t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4325143" y="4395788"/>
            <a:ext cx="4133057" cy="785812"/>
          </p:xfrm>
          <a:graphic>
            <a:graphicData uri="http://schemas.openxmlformats.org/presentationml/2006/ole">
              <p:oleObj spid="_x0000_s283650" name="Equation" r:id="rId3" imgW="2336800" imgH="444500" progId="Equation.3">
                <p:embed/>
              </p:oleObj>
            </a:graphicData>
          </a:graphic>
        </p:graphicFrame>
      </p:grpSp>
      <p:sp>
        <p:nvSpPr>
          <p:cNvPr id="35" name="U-Turn Arrow 34"/>
          <p:cNvSpPr/>
          <p:nvPr/>
        </p:nvSpPr>
        <p:spPr bwMode="auto">
          <a:xfrm rot="10800000">
            <a:off x="1219201" y="3124200"/>
            <a:ext cx="609600" cy="2438400"/>
          </a:xfrm>
          <a:prstGeom prst="uturnArrow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auto">
          <a:xfrm>
            <a:off x="1786467" y="2057400"/>
            <a:ext cx="6955366" cy="2798233"/>
          </a:xfrm>
          <a:custGeom>
            <a:avLst/>
            <a:gdLst>
              <a:gd name="connsiteX0" fmla="*/ 283633 w 6955366"/>
              <a:gd name="connsiteY0" fmla="*/ 0 h 2798233"/>
              <a:gd name="connsiteX1" fmla="*/ 1756833 w 6955366"/>
              <a:gd name="connsiteY1" fmla="*/ 177800 h 2798233"/>
              <a:gd name="connsiteX2" fmla="*/ 4919133 w 6955366"/>
              <a:gd name="connsiteY2" fmla="*/ 482600 h 2798233"/>
              <a:gd name="connsiteX3" fmla="*/ 6443133 w 6955366"/>
              <a:gd name="connsiteY3" fmla="*/ 571500 h 2798233"/>
              <a:gd name="connsiteX4" fmla="*/ 6506633 w 6955366"/>
              <a:gd name="connsiteY4" fmla="*/ 1155700 h 2798233"/>
              <a:gd name="connsiteX5" fmla="*/ 3750733 w 6955366"/>
              <a:gd name="connsiteY5" fmla="*/ 1295400 h 2798233"/>
              <a:gd name="connsiteX6" fmla="*/ 3763433 w 6955366"/>
              <a:gd name="connsiteY6" fmla="*/ 1854200 h 2798233"/>
              <a:gd name="connsiteX7" fmla="*/ 5693833 w 6955366"/>
              <a:gd name="connsiteY7" fmla="*/ 1930400 h 2798233"/>
              <a:gd name="connsiteX8" fmla="*/ 5516033 w 6955366"/>
              <a:gd name="connsiteY8" fmla="*/ 2641600 h 2798233"/>
              <a:gd name="connsiteX9" fmla="*/ 3788833 w 6955366"/>
              <a:gd name="connsiteY9" fmla="*/ 2590800 h 2798233"/>
              <a:gd name="connsiteX10" fmla="*/ 1579033 w 6955366"/>
              <a:gd name="connsiteY10" fmla="*/ 1397000 h 2798233"/>
              <a:gd name="connsiteX11" fmla="*/ 220133 w 6955366"/>
              <a:gd name="connsiteY11" fmla="*/ 1358900 h 2798233"/>
              <a:gd name="connsiteX12" fmla="*/ 283633 w 6955366"/>
              <a:gd name="connsiteY12" fmla="*/ 0 h 279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55366" h="2798233">
                <a:moveTo>
                  <a:pt x="283633" y="0"/>
                </a:moveTo>
                <a:cubicBezTo>
                  <a:pt x="633941" y="48683"/>
                  <a:pt x="1756833" y="177800"/>
                  <a:pt x="1756833" y="177800"/>
                </a:cubicBezTo>
                <a:lnTo>
                  <a:pt x="4919133" y="482600"/>
                </a:lnTo>
                <a:cubicBezTo>
                  <a:pt x="5700183" y="548217"/>
                  <a:pt x="6178550" y="459317"/>
                  <a:pt x="6443133" y="571500"/>
                </a:cubicBezTo>
                <a:cubicBezTo>
                  <a:pt x="6707716" y="683683"/>
                  <a:pt x="6955366" y="1035050"/>
                  <a:pt x="6506633" y="1155700"/>
                </a:cubicBezTo>
                <a:cubicBezTo>
                  <a:pt x="6057900" y="1276350"/>
                  <a:pt x="4207933" y="1178983"/>
                  <a:pt x="3750733" y="1295400"/>
                </a:cubicBezTo>
                <a:cubicBezTo>
                  <a:pt x="3293533" y="1411817"/>
                  <a:pt x="3439583" y="1748367"/>
                  <a:pt x="3763433" y="1854200"/>
                </a:cubicBezTo>
                <a:cubicBezTo>
                  <a:pt x="4087283" y="1960033"/>
                  <a:pt x="5401733" y="1799167"/>
                  <a:pt x="5693833" y="1930400"/>
                </a:cubicBezTo>
                <a:cubicBezTo>
                  <a:pt x="5985933" y="2061633"/>
                  <a:pt x="5833533" y="2531533"/>
                  <a:pt x="5516033" y="2641600"/>
                </a:cubicBezTo>
                <a:cubicBezTo>
                  <a:pt x="5198533" y="2751667"/>
                  <a:pt x="4444999" y="2798233"/>
                  <a:pt x="3788833" y="2590800"/>
                </a:cubicBezTo>
                <a:cubicBezTo>
                  <a:pt x="3132667" y="2383367"/>
                  <a:pt x="2173816" y="1602317"/>
                  <a:pt x="1579033" y="1397000"/>
                </a:cubicBezTo>
                <a:cubicBezTo>
                  <a:pt x="984250" y="1191683"/>
                  <a:pt x="440266" y="1593850"/>
                  <a:pt x="220133" y="1358900"/>
                </a:cubicBezTo>
                <a:cubicBezTo>
                  <a:pt x="0" y="1123950"/>
                  <a:pt x="129116" y="555625"/>
                  <a:pt x="283633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133600" y="2209800"/>
            <a:ext cx="914400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LDA in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399"/>
          </a:xfrm>
        </p:spPr>
        <p:txBody>
          <a:bodyPr/>
          <a:lstStyle/>
          <a:p>
            <a:r>
              <a:rPr lang="en-US" dirty="0" smtClean="0"/>
              <a:t>Used collapsed Gibbs sampling for LDA as test App.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Formulation: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09800" y="2362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3505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47244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67400" y="27432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867400" y="34290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</a:t>
            </a:r>
            <a:r>
              <a:rPr lang="en-US" sz="2000" dirty="0" smtClean="0">
                <a:latin typeface="Tahoma" pitchFamily="-64" charset="0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67400" y="41148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67400" y="48006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D</a:t>
            </a:r>
          </a:p>
        </p:txBody>
      </p:sp>
      <p:cxnSp>
        <p:nvCxnSpPr>
          <p:cNvPr id="13" name="Straight Connector 12"/>
          <p:cNvCxnSpPr>
            <a:stCxn id="4" idx="3"/>
            <a:endCxn id="8" idx="1"/>
          </p:cNvCxnSpPr>
          <p:nvPr/>
        </p:nvCxnSpPr>
        <p:spPr bwMode="auto">
          <a:xfrm>
            <a:off x="2971800" y="28194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 bwMode="auto">
          <a:xfrm flipV="1">
            <a:off x="2971800" y="2971800"/>
            <a:ext cx="2895600" cy="9906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6" idx="3"/>
            <a:endCxn id="8" idx="1"/>
          </p:cNvCxnSpPr>
          <p:nvPr/>
        </p:nvCxnSpPr>
        <p:spPr bwMode="auto">
          <a:xfrm flipV="1">
            <a:off x="2971800" y="2971800"/>
            <a:ext cx="2895600" cy="2209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" idx="3"/>
            <a:endCxn id="9" idx="1"/>
          </p:cNvCxnSpPr>
          <p:nvPr/>
        </p:nvCxnSpPr>
        <p:spPr bwMode="auto">
          <a:xfrm flipV="1">
            <a:off x="2971800" y="3657600"/>
            <a:ext cx="2895600" cy="304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6" idx="3"/>
            <a:endCxn id="10" idx="1"/>
          </p:cNvCxnSpPr>
          <p:nvPr/>
        </p:nvCxnSpPr>
        <p:spPr bwMode="auto">
          <a:xfrm flipV="1">
            <a:off x="2971800" y="4343400"/>
            <a:ext cx="2895600" cy="8382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6" idx="3"/>
            <a:endCxn id="11" idx="1"/>
          </p:cNvCxnSpPr>
          <p:nvPr/>
        </p:nvCxnSpPr>
        <p:spPr bwMode="auto">
          <a:xfrm flipV="1">
            <a:off x="2971800" y="50292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3"/>
            <a:endCxn id="10" idx="1"/>
          </p:cNvCxnSpPr>
          <p:nvPr/>
        </p:nvCxnSpPr>
        <p:spPr bwMode="auto">
          <a:xfrm>
            <a:off x="2971800" y="2819400"/>
            <a:ext cx="2895600" cy="15240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91258">
            <a:off x="3161900" y="2415293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{#[</a:t>
            </a:r>
            <a:r>
              <a:rPr lang="en-US" sz="2400" dirty="0" err="1" smtClean="0"/>
              <a:t>w,d,t</a:t>
            </a:r>
            <a:r>
              <a:rPr lang="en-US" sz="2400" dirty="0" smtClean="0"/>
              <a:t>], #[</a:t>
            </a:r>
            <a:r>
              <a:rPr lang="en-US" sz="2400" dirty="0" err="1" smtClean="0"/>
              <a:t>w,d</a:t>
            </a:r>
            <a:r>
              <a:rPr lang="en-US" sz="2400" dirty="0" smtClean="0"/>
              <a:t>]}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075165" y="2503729"/>
            <a:ext cx="98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d,t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7247365" y="2656129"/>
            <a:ext cx="10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w,t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7601811" y="5791200"/>
            <a:ext cx="703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169717" y="5791200"/>
            <a:ext cx="250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Variable:</a:t>
            </a:r>
            <a:endParaRPr lang="en-US" sz="2800" dirty="0"/>
          </a:p>
        </p:txBody>
      </p:sp>
      <p:sp>
        <p:nvSpPr>
          <p:cNvPr id="35" name="U-Turn Arrow 34"/>
          <p:cNvSpPr/>
          <p:nvPr/>
        </p:nvSpPr>
        <p:spPr bwMode="auto">
          <a:xfrm rot="10800000">
            <a:off x="1219201" y="3124200"/>
            <a:ext cx="609600" cy="2438400"/>
          </a:xfrm>
          <a:prstGeom prst="uturnArrow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8600" y="4495800"/>
            <a:ext cx="4572000" cy="2133600"/>
            <a:chOff x="4114800" y="3733800"/>
            <a:chExt cx="4572000" cy="21336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114800" y="3733800"/>
              <a:ext cx="4572000" cy="2133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67200" y="3776008"/>
              <a:ext cx="4343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Resample #[</a:t>
              </a:r>
              <a:r>
                <a:rPr lang="en-US" sz="2400" dirty="0" err="1" smtClean="0"/>
                <a:t>w,d,t</a:t>
              </a:r>
              <a:r>
                <a:rPr lang="en-US" sz="2400" dirty="0" smtClean="0"/>
                <a:t>] using: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dirty="0" smtClean="0"/>
                <a:t>Update: #[</a:t>
              </a:r>
              <a:r>
                <a:rPr lang="en-US" sz="2400" dirty="0" err="1" smtClean="0"/>
                <a:t>d,t</a:t>
              </a:r>
              <a:r>
                <a:rPr lang="en-US" sz="2400" dirty="0" smtClean="0"/>
                <a:t>], #[</a:t>
              </a:r>
              <a:r>
                <a:rPr lang="en-US" sz="2400" dirty="0" err="1" smtClean="0"/>
                <a:t>w,d,t</a:t>
              </a:r>
              <a:r>
                <a:rPr lang="en-US" sz="2400" dirty="0" smtClean="0"/>
                <a:t>], #[</a:t>
              </a:r>
              <a:r>
                <a:rPr lang="en-US" sz="2400" dirty="0" err="1" smtClean="0"/>
                <a:t>w,t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4325143" y="4395788"/>
            <a:ext cx="4133057" cy="785812"/>
          </p:xfrm>
          <a:graphic>
            <a:graphicData uri="http://schemas.openxmlformats.org/presentationml/2006/ole">
              <p:oleObj spid="_x0000_s284674" name="Equation" r:id="rId3" imgW="2336800" imgH="4445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GraphLab LDA Scaling Curves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914400"/>
          <a:ext cx="6553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191000"/>
            <a:ext cx="830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Factorized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close to exact parallel Gibbs sampling!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3"/>
              </a:buBlip>
            </a:pPr>
            <a:r>
              <a:rPr lang="en-US" sz="2800" kern="0" baseline="0" dirty="0" smtClean="0"/>
              <a:t>Only </a:t>
            </a:r>
            <a:r>
              <a:rPr lang="en-US" sz="2800" kern="0" dirty="0" smtClean="0"/>
              <a:t>uses “stale” topic counts #[</a:t>
            </a:r>
            <a:r>
              <a:rPr lang="en-US" sz="2800" kern="0" dirty="0" err="1" smtClean="0"/>
              <a:t>t</a:t>
            </a:r>
            <a:r>
              <a:rPr lang="en-US" sz="2800" kern="0" dirty="0" smtClean="0"/>
              <a:t>]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Cached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/>
              <a:t>system with 2 update lag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3"/>
              </a:buBlip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evaluate lag effect on convergence </a:t>
            </a:r>
          </a:p>
          <a:p>
            <a:pPr marL="687388" marR="0" lvl="1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64" charset="2"/>
              <a:buBlip>
                <a:blip r:embed="rId4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Preliminary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on </a:t>
            </a:r>
            <a:r>
              <a:rPr lang="en-US" dirty="0" err="1" smtClean="0"/>
              <a:t>Y!Messenger</a:t>
            </a:r>
            <a:r>
              <a:rPr lang="en-US" dirty="0" smtClean="0"/>
              <a:t> Friend Network</a:t>
            </a:r>
          </a:p>
          <a:p>
            <a:pPr lvl="1"/>
            <a:r>
              <a:rPr lang="en-US" dirty="0" smtClean="0"/>
              <a:t>14x speedup </a:t>
            </a:r>
            <a:r>
              <a:rPr lang="en-US" dirty="0" smtClean="0"/>
              <a:t>(on 16 cores)</a:t>
            </a:r>
            <a:r>
              <a:rPr lang="en-US" dirty="0" smtClean="0"/>
              <a:t> using new approaches </a:t>
            </a:r>
            <a:r>
              <a:rPr lang="en-US" dirty="0" err="1" smtClean="0"/>
              <a:t>GraphLab</a:t>
            </a:r>
            <a:endParaRPr lang="en-US" dirty="0" smtClean="0"/>
          </a:p>
          <a:p>
            <a:pPr lvl="1"/>
            <a:r>
              <a:rPr lang="en-US" dirty="0" smtClean="0"/>
              <a:t>12x speedup (on </a:t>
            </a:r>
            <a:r>
              <a:rPr lang="en-US" dirty="0" smtClean="0"/>
              <a:t>16 cores</a:t>
            </a:r>
            <a:r>
              <a:rPr lang="en-US" dirty="0" smtClean="0"/>
              <a:t>) using original </a:t>
            </a:r>
            <a:r>
              <a:rPr lang="en-US" dirty="0" err="1" smtClean="0"/>
              <a:t>GraphLab</a:t>
            </a:r>
            <a:r>
              <a:rPr lang="en-US" dirty="0" smtClean="0"/>
              <a:t>? </a:t>
            </a:r>
          </a:p>
          <a:p>
            <a:pPr lvl="2"/>
            <a:r>
              <a:rPr lang="en-US" dirty="0" smtClean="0"/>
              <a:t>I suspect an inefficiency in </a:t>
            </a:r>
            <a:r>
              <a:rPr lang="en-US" dirty="0" err="1" smtClean="0"/>
              <a:t>functor</a:t>
            </a:r>
            <a:r>
              <a:rPr lang="en-US" dirty="0" smtClean="0"/>
              <a:t> composition is “improving” scaling</a:t>
            </a:r>
          </a:p>
          <a:p>
            <a:r>
              <a:rPr lang="en-US" dirty="0" smtClean="0"/>
              <a:t>LDA over new DHT data-structures</a:t>
            </a:r>
          </a:p>
          <a:p>
            <a:pPr lvl="1"/>
            <a:r>
              <a:rPr lang="en-US" dirty="0" smtClean="0"/>
              <a:t>Appears to scale linearly on small 4x machine deployments</a:t>
            </a:r>
          </a:p>
          <a:p>
            <a:pPr lvl="1"/>
            <a:r>
              <a:rPr lang="en-US" dirty="0" smtClean="0"/>
              <a:t>Keep’s cache relative fresh (2-3 update Lag)</a:t>
            </a:r>
          </a:p>
          <a:p>
            <a:r>
              <a:rPr lang="en-US" b="1" dirty="0" smtClean="0"/>
              <a:t>Needs </a:t>
            </a:r>
            <a:r>
              <a:rPr lang="en-US" b="1" u="sng" dirty="0" smtClean="0"/>
              <a:t>more</a:t>
            </a:r>
            <a:r>
              <a:rPr lang="en-US" b="1" dirty="0" smtClean="0"/>
              <a:t> evaluation!</a:t>
            </a:r>
          </a:p>
          <a:p>
            <a:r>
              <a:rPr lang="en-US" dirty="0" smtClean="0"/>
              <a:t>Needs system optimization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begun to address the challenge of Natural Graphs</a:t>
            </a:r>
          </a:p>
          <a:p>
            <a:r>
              <a:rPr lang="en-US" dirty="0" smtClean="0"/>
              <a:t>After substantial engineering effort we have:</a:t>
            </a:r>
          </a:p>
          <a:p>
            <a:pPr lvl="1"/>
            <a:r>
              <a:rPr lang="en-US" dirty="0" smtClean="0"/>
              <a:t>Decomposable Update </a:t>
            </a:r>
            <a:r>
              <a:rPr lang="en-US" dirty="0" err="1" smtClean="0"/>
              <a:t>Functors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Abelian</a:t>
            </a:r>
            <a:r>
              <a:rPr lang="en-US" dirty="0" smtClean="0"/>
              <a:t> Group Caching: Eventual consistency</a:t>
            </a:r>
          </a:p>
          <a:p>
            <a:pPr lvl="1"/>
            <a:r>
              <a:rPr lang="en-US" dirty="0" smtClean="0"/>
              <a:t>Stochastic Scopes</a:t>
            </a:r>
          </a:p>
          <a:p>
            <a:r>
              <a:rPr lang="en-US" dirty="0" smtClean="0"/>
              <a:t>Plan to evaluate on following applications</a:t>
            </a:r>
          </a:p>
          <a:p>
            <a:pPr lvl="1"/>
            <a:r>
              <a:rPr lang="en-US" dirty="0" smtClean="0"/>
              <a:t>LDA (both collapsed Gibbs and CVB0)</a:t>
            </a:r>
          </a:p>
          <a:p>
            <a:pPr lvl="1"/>
            <a:r>
              <a:rPr lang="en-US" b="1" dirty="0" smtClean="0"/>
              <a:t>Probabilistic Matrix </a:t>
            </a:r>
            <a:r>
              <a:rPr lang="en-US" b="1" dirty="0" smtClean="0"/>
              <a:t>Factorization</a:t>
            </a:r>
          </a:p>
          <a:p>
            <a:pPr lvl="1"/>
            <a:r>
              <a:rPr lang="en-US" dirty="0" smtClean="0"/>
              <a:t>Loopy BP on Markov Logic Networks</a:t>
            </a:r>
          </a:p>
          <a:p>
            <a:pPr lvl="1"/>
            <a:r>
              <a:rPr lang="en-US" b="1" dirty="0" smtClean="0"/>
              <a:t>Label Propagation on Social Networks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228600"/>
            <a:ext cx="8496300" cy="1143000"/>
          </a:xfrm>
        </p:spPr>
        <p:txBody>
          <a:bodyPr/>
          <a:lstStyle/>
          <a:p>
            <a:r>
              <a:rPr lang="en-US" dirty="0" smtClean="0"/>
              <a:t>Checkout </a:t>
            </a:r>
            <a:r>
              <a:rPr lang="en-US" b="1" dirty="0" err="1" smtClean="0"/>
              <a:t>GraphLab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47738" y="1371600"/>
            <a:ext cx="7239000" cy="9271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http://</a:t>
            </a:r>
            <a:r>
              <a:rPr lang="en-US" dirty="0" err="1" smtClean="0">
                <a:latin typeface="Helvetica"/>
                <a:cs typeface="Helvetica"/>
              </a:rPr>
              <a:t>graphlab.org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2362200"/>
            <a:ext cx="631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NIPs</a:t>
            </a:r>
            <a:r>
              <a:rPr lang="en-US" dirty="0" smtClean="0"/>
              <a:t> Workshop on Large-</a:t>
            </a:r>
            <a:r>
              <a:rPr lang="en-US" dirty="0" smtClean="0"/>
              <a:t>Scale Learning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657600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9pPr>
          </a:lstStyle>
          <a:p>
            <a:r>
              <a:rPr lang="en-US" sz="5400" dirty="0" smtClean="0"/>
              <a:t>Questions &amp; Feedback</a:t>
            </a:r>
            <a:endParaRPr lang="en-US" sz="5400" dirty="0"/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914400" y="5168900"/>
            <a:ext cx="7239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64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64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64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 smtClean="0">
                <a:latin typeface="Helvetica"/>
                <a:cs typeface="Helvetica"/>
              </a:rPr>
              <a:t>jegonzal@cs.cmu.edu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 bwMode="auto">
          <a:xfrm>
            <a:off x="838200" y="2806700"/>
            <a:ext cx="7239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http://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biglearn.org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LDA Scaling Curves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305800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6400800" cy="1676400"/>
          </a:xfrm>
        </p:spPr>
        <p:txBody>
          <a:bodyPr/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GraphLab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105400" y="3200400"/>
            <a:ext cx="27432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ahoma" pitchFamily="-6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3864114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2065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Label Propagation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Kernel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Methods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Deep 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Neural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Tensor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Factorization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PageRank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Lasso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                 </a:t>
            </a:r>
            <a:r>
              <a:rPr lang="en-US" sz="2400" dirty="0" smtClean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Cross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Map Reduce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Computing Sufficient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Statistics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3102114"/>
            <a:ext cx="3276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Map Reduce?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050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Data Graph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r>
              <a:rPr lang="en-US" dirty="0" smtClean="0"/>
              <a:t>How is the Data Graph constructed?</a:t>
            </a:r>
          </a:p>
          <a:p>
            <a:pPr lvl="1"/>
            <a:r>
              <a:rPr lang="en-US" b="1" dirty="0" smtClean="0"/>
              <a:t>Sequentially</a:t>
            </a:r>
            <a:r>
              <a:rPr lang="en-US" dirty="0" smtClean="0"/>
              <a:t> and in </a:t>
            </a: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memory</a:t>
            </a:r>
            <a:r>
              <a:rPr lang="en-US" dirty="0" smtClean="0"/>
              <a:t> by the user</a:t>
            </a:r>
          </a:p>
          <a:p>
            <a:pPr lvl="2">
              <a:buNone/>
            </a:pPr>
            <a:r>
              <a:rPr lang="en-US" dirty="0" err="1" smtClean="0"/>
              <a:t>graph.add_vertex(vertex_data</a:t>
            </a:r>
            <a:r>
              <a:rPr lang="en-US" dirty="0" smtClean="0"/>
              <a:t>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vertex_id</a:t>
            </a:r>
            <a:r>
              <a:rPr lang="en-US" dirty="0" smtClean="0"/>
              <a:t>;</a:t>
            </a:r>
          </a:p>
          <a:p>
            <a:pPr lvl="2">
              <a:buNone/>
            </a:pPr>
            <a:r>
              <a:rPr lang="en-US" dirty="0" err="1" smtClean="0"/>
              <a:t>graph.add_edge(source_id</a:t>
            </a:r>
            <a:r>
              <a:rPr lang="en-US" dirty="0" smtClean="0"/>
              <a:t>, </a:t>
            </a:r>
            <a:r>
              <a:rPr lang="en-US" dirty="0" err="1" smtClean="0"/>
              <a:t>target_id</a:t>
            </a:r>
            <a:r>
              <a:rPr lang="en-US" dirty="0" smtClean="0"/>
              <a:t>, </a:t>
            </a:r>
            <a:r>
              <a:rPr lang="en-US" dirty="0" err="1" smtClean="0"/>
              <a:t>edge_data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In parallel using a </a:t>
            </a:r>
            <a:r>
              <a:rPr lang="en-US" i="1" dirty="0" smtClean="0"/>
              <a:t>complex binary file</a:t>
            </a:r>
            <a:r>
              <a:rPr lang="en-US" dirty="0" smtClean="0"/>
              <a:t> format</a:t>
            </a:r>
          </a:p>
          <a:p>
            <a:pPr lvl="2"/>
            <a:r>
              <a:rPr lang="en-US" dirty="0" smtClean="0"/>
              <a:t>Graph Atoms: Fragments of the Graph</a:t>
            </a:r>
          </a:p>
          <a:p>
            <a:r>
              <a:rPr lang="en-US" dirty="0" smtClean="0"/>
              <a:t>How is the Data Graph stored between runs?</a:t>
            </a:r>
          </a:p>
          <a:p>
            <a:pPr lvl="1"/>
            <a:r>
              <a:rPr lang="en-US" dirty="0" smtClean="0"/>
              <a:t>By the user in a distributed file-system</a:t>
            </a:r>
          </a:p>
          <a:p>
            <a:pPr lvl="1"/>
            <a:r>
              <a:rPr lang="en-US" dirty="0" smtClean="0"/>
              <a:t>No notion of locality</a:t>
            </a:r>
          </a:p>
          <a:p>
            <a:pPr lvl="1"/>
            <a:r>
              <a:rPr lang="en-US" dirty="0" smtClean="0"/>
              <a:t>No convenient tools to read the output of GraphLab</a:t>
            </a:r>
          </a:p>
          <a:p>
            <a:r>
              <a:rPr lang="en-US" dirty="0" smtClean="0"/>
              <a:t>No out-of-core storage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limit size of graphs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AC5C-2115-43B4-93C1-A8C975FC4D86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Solution: </a:t>
            </a:r>
            <a:r>
              <a:rPr lang="en-US" sz="4000" dirty="0" err="1" smtClean="0"/>
              <a:t>Hadoop</a:t>
            </a:r>
            <a:r>
              <a:rPr lang="en-US" sz="4000" dirty="0" smtClean="0"/>
              <a:t>/HDFS </a:t>
            </a:r>
            <a:r>
              <a:rPr lang="en-US" sz="4000" dirty="0" err="1" smtClean="0"/>
              <a:t>DataGraph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86400"/>
          </a:xfrm>
        </p:spPr>
        <p:txBody>
          <a:bodyPr/>
          <a:lstStyle/>
          <a:p>
            <a:r>
              <a:rPr lang="en-US" sz="2400" dirty="0" smtClean="0"/>
              <a:t>Graph Construction and Storage using </a:t>
            </a:r>
            <a:r>
              <a:rPr lang="en-US" sz="2400" dirty="0" err="1" smtClean="0"/>
              <a:t>Hadoop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Developed a simple AVRO graph file format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Implemented a reference AVRO graph constructor in </a:t>
            </a:r>
            <a:r>
              <a:rPr lang="en-US" sz="2000" dirty="0" err="1" smtClean="0"/>
              <a:t>Hadoop</a:t>
            </a:r>
            <a:r>
              <a:rPr lang="en-US" sz="2000" dirty="0" smtClean="0"/>
              <a:t>.</a:t>
            </a:r>
          </a:p>
          <a:p>
            <a:pPr lvl="2"/>
            <a:r>
              <a:rPr lang="en-US" sz="1800" dirty="0" smtClean="0"/>
              <a:t>Automatically sorts records for fast locking</a:t>
            </a:r>
          </a:p>
          <a:p>
            <a:pPr lvl="2"/>
            <a:r>
              <a:rPr lang="en-US" sz="1800" dirty="0" smtClean="0"/>
              <a:t>Simplifies computing edge reversal maps  </a:t>
            </a:r>
          </a:p>
          <a:p>
            <a:pPr lvl="2"/>
            <a:r>
              <a:rPr lang="en-US" sz="1800" dirty="0" smtClean="0"/>
              <a:t>Tested on a subset of the twitter data-set </a:t>
            </a:r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/HDFS manages launching and post-processing</a:t>
            </a:r>
          </a:p>
          <a:p>
            <a:pPr lvl="1"/>
            <a:r>
              <a:rPr lang="en-US" sz="2000" dirty="0" err="1" smtClean="0"/>
              <a:t>Hadoop</a:t>
            </a:r>
            <a:r>
              <a:rPr lang="en-US" sz="2000" dirty="0" smtClean="0"/>
              <a:t> streaming assigns graph fragments</a:t>
            </a:r>
          </a:p>
          <a:p>
            <a:pPr lvl="1"/>
            <a:r>
              <a:rPr lang="en-US" sz="2000" dirty="0" smtClean="0"/>
              <a:t>Output of GraphLab can be processed in </a:t>
            </a:r>
            <a:r>
              <a:rPr lang="en-US" sz="2000" dirty="0" err="1" smtClean="0"/>
              <a:t>Hado</a:t>
            </a:r>
            <a:r>
              <a:rPr lang="en-US" sz="2000" b="1" dirty="0" err="1" smtClean="0"/>
              <a:t>op</a:t>
            </a:r>
            <a:endParaRPr lang="en-US" sz="2000" b="1" dirty="0" smtClean="0"/>
          </a:p>
          <a:p>
            <a:r>
              <a:rPr lang="en-US" b="1" dirty="0" smtClean="0"/>
              <a:t>Problem:</a:t>
            </a:r>
            <a:r>
              <a:rPr lang="en-US" dirty="0" smtClean="0"/>
              <a:t> Waiting on C++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0400" y="1905000"/>
            <a:ext cx="3429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nsolas"/>
                <a:cs typeface="Consolas"/>
              </a:rPr>
              <a:t>ScopeRecord</a:t>
            </a:r>
            <a:r>
              <a:rPr lang="en-US" sz="1600" dirty="0" smtClean="0">
                <a:latin typeface="Consolas"/>
                <a:cs typeface="Consolas"/>
              </a:rPr>
              <a:t> {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b="1" dirty="0" smtClean="0">
                <a:latin typeface="Consolas"/>
                <a:cs typeface="Consolas"/>
              </a:rPr>
              <a:t>ID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i="1" dirty="0" err="1" smtClean="0">
                <a:latin typeface="Consolas"/>
                <a:cs typeface="Consolas"/>
              </a:rPr>
              <a:t>vertexId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</a:t>
            </a:r>
            <a:r>
              <a:rPr lang="en-US" sz="1600" b="1" dirty="0" err="1" smtClean="0">
                <a:latin typeface="Consolas"/>
                <a:cs typeface="Consolas"/>
              </a:rPr>
              <a:t>VDataRecord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i="1" dirty="0" err="1" smtClean="0">
                <a:latin typeface="Consolas"/>
                <a:cs typeface="Consolas"/>
              </a:rPr>
              <a:t>vdata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</a:t>
            </a:r>
            <a:r>
              <a:rPr 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nsolas"/>
                <a:cs typeface="Consolas"/>
              </a:rPr>
              <a:t>List</a:t>
            </a:r>
            <a:r>
              <a:rPr lang="en-US" sz="1600" dirty="0" smtClean="0">
                <a:latin typeface="Consolas"/>
                <a:cs typeface="Consolas"/>
              </a:rPr>
              <a:t>&lt;</a:t>
            </a:r>
            <a:r>
              <a:rPr lang="en-US" sz="1600" b="1" dirty="0" smtClean="0">
                <a:latin typeface="Consolas"/>
                <a:cs typeface="Consolas"/>
              </a:rPr>
              <a:t>ID</a:t>
            </a:r>
            <a:r>
              <a:rPr lang="en-US" sz="1600" dirty="0" smtClean="0">
                <a:latin typeface="Consolas"/>
                <a:cs typeface="Consolas"/>
              </a:rPr>
              <a:t>&gt; </a:t>
            </a:r>
            <a:r>
              <a:rPr lang="en-US" sz="1600" i="1" dirty="0" err="1" smtClean="0">
                <a:latin typeface="Consolas"/>
                <a:cs typeface="Consolas"/>
              </a:rPr>
              <a:t>NeighborsIds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rgbClr val="A604BF"/>
                </a:solidFill>
                <a:latin typeface="Consolas"/>
                <a:cs typeface="Consolas"/>
              </a:rPr>
              <a:t>List</a:t>
            </a:r>
            <a:r>
              <a:rPr lang="en-US" sz="1600" dirty="0" smtClean="0">
                <a:latin typeface="Consolas"/>
                <a:cs typeface="Consolas"/>
              </a:rPr>
              <a:t>&lt;</a:t>
            </a:r>
            <a:r>
              <a:rPr lang="en-US" sz="1600" b="1" dirty="0" err="1" smtClean="0">
                <a:latin typeface="Consolas"/>
                <a:cs typeface="Consolas"/>
              </a:rPr>
              <a:t>EDataRecord</a:t>
            </a:r>
            <a:r>
              <a:rPr lang="en-US" sz="1600" dirty="0" smtClean="0">
                <a:latin typeface="Consolas"/>
                <a:cs typeface="Consolas"/>
              </a:rPr>
              <a:t>&gt; </a:t>
            </a:r>
            <a:r>
              <a:rPr lang="en-US" sz="1600" i="1" dirty="0" err="1" smtClean="0">
                <a:latin typeface="Consolas"/>
                <a:cs typeface="Consolas"/>
              </a:rPr>
              <a:t>EdgeData</a:t>
            </a:r>
            <a:r>
              <a:rPr lang="en-US" sz="1600" dirty="0"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  <a:endParaRPr lang="en-US" sz="1600" dirty="0">
              <a:latin typeface="Consolas"/>
              <a:cs typeface="Consola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/>
          <a:lstStyle/>
          <a:p>
            <a:r>
              <a:rPr lang="en-US" b="1" dirty="0" smtClean="0"/>
              <a:t>Problem:</a:t>
            </a:r>
            <a:r>
              <a:rPr lang="en-US" i="1" dirty="0" smtClean="0"/>
              <a:t> What if graph doesn’t fit in memory?</a:t>
            </a:r>
          </a:p>
          <a:p>
            <a:r>
              <a:rPr lang="en-US" b="1" dirty="0" smtClean="0"/>
              <a:t>Solution:</a:t>
            </a:r>
            <a:r>
              <a:rPr lang="en-US" dirty="0" smtClean="0"/>
              <a:t> Disk based caching.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Only completed design specification</a:t>
            </a:r>
          </a:p>
          <a:p>
            <a:pPr lvl="1"/>
            <a:r>
              <a:rPr lang="en-US" dirty="0" smtClean="0"/>
              <a:t>Collaborator is writing a </a:t>
            </a:r>
            <a:r>
              <a:rPr lang="en-US" dirty="0" err="1" smtClean="0"/>
              <a:t>mem</a:t>
            </a:r>
            <a:r>
              <a:rPr lang="en-US" dirty="0" smtClean="0"/>
              <a:t>-cached file-system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588220" y="2090781"/>
            <a:ext cx="8061158" cy="3624217"/>
            <a:chOff x="588220" y="2090781"/>
            <a:chExt cx="8061158" cy="3624217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588220" y="2090781"/>
              <a:ext cx="8061158" cy="1854924"/>
            </a:xfrm>
            <a:prstGeom prst="snip1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In Physical Memory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7645" y="2690903"/>
              <a:ext cx="2377752" cy="10911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Local Scope Map: </a:t>
              </a:r>
              <a:br>
                <a:rPr lang="en-US" sz="1400" dirty="0" smtClean="0"/>
              </a:br>
              <a:r>
                <a:rPr lang="en-US" sz="1400" dirty="0" smtClean="0"/>
                <a:t>Local </a:t>
              </a:r>
              <a:r>
                <a:rPr lang="en-US" sz="1400" dirty="0" err="1" smtClean="0"/>
                <a:t>VertexId</a:t>
              </a:r>
              <a:r>
                <a:rPr lang="en-US" sz="1400" dirty="0" smtClean="0"/>
                <a:t> </a:t>
              </a:r>
              <a:r>
                <a:rPr lang="en-US" sz="1400" dirty="0" err="1" smtClean="0">
                  <a:sym typeface="Wingdings"/>
                </a:rPr>
                <a:t></a:t>
              </a:r>
              <a:r>
                <a:rPr lang="en-US" sz="1400" dirty="0" smtClean="0">
                  <a:sym typeface="Wingdings"/>
                </a:rPr>
                <a:t> File Offset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8220" y="4109375"/>
              <a:ext cx="5567418" cy="145322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Out-of-Core Storage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4208" y="4218488"/>
              <a:ext cx="2203770" cy="927462"/>
            </a:xfrm>
            <a:prstGeom prst="roundRect">
              <a:avLst/>
            </a:prstGeom>
            <a:noFill/>
            <a:ln w="25400" cap="flat" cmpd="sng" algn="ctr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400" dirty="0" smtClean="0"/>
                <a:t>Scope Record</a:t>
              </a:r>
              <a:endParaRPr lang="en-US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03905" y="2800017"/>
              <a:ext cx="927903" cy="600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Vdata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4056" y="4327601"/>
              <a:ext cx="695927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Edata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202" y="4327601"/>
              <a:ext cx="637933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Vdata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0135" y="4327601"/>
              <a:ext cx="753921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Adj. Lists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9772" y="4327601"/>
              <a:ext cx="1043891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Edata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65972" y="4327601"/>
              <a:ext cx="637933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Vdata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3905" y="4327601"/>
              <a:ext cx="1275867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Adj. List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>
              <a:endCxn id="7" idx="0"/>
            </p:cNvCxnSpPr>
            <p:nvPr/>
          </p:nvCxnSpPr>
          <p:spPr>
            <a:xfrm rot="10800000" flipV="1">
              <a:off x="1806093" y="3782035"/>
              <a:ext cx="4813497" cy="43645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2"/>
              <a:endCxn id="20" idx="0"/>
            </p:cNvCxnSpPr>
            <p:nvPr/>
          </p:nvCxnSpPr>
          <p:spPr>
            <a:xfrm rot="5400000">
              <a:off x="5661941" y="2593908"/>
              <a:ext cx="436453" cy="281270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685800" y="2800017"/>
              <a:ext cx="1120293" cy="600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Local Vertex Locks</a:t>
              </a:r>
              <a:endParaRPr lang="en-US" sz="1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763784" y="2800017"/>
              <a:ext cx="1043891" cy="600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Edata</a:t>
              </a:r>
              <a:endParaRPr lang="en-US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38069" y="2800017"/>
              <a:ext cx="1391855" cy="600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Adjacency Lists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07978" y="4218488"/>
              <a:ext cx="3131673" cy="927462"/>
            </a:xfrm>
            <a:prstGeom prst="roundRect">
              <a:avLst/>
            </a:prstGeom>
            <a:noFill/>
            <a:ln w="25400" cap="flat" cmpd="sng" algn="ctr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400" dirty="0" smtClean="0"/>
                <a:t>Scope Record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13632" y="4109374"/>
              <a:ext cx="2435746" cy="114569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DHT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329620" y="4189583"/>
              <a:ext cx="2203770" cy="7500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Distributed Map:</a:t>
              </a:r>
            </a:p>
            <a:p>
              <a:pPr algn="ctr"/>
              <a:r>
                <a:rPr lang="en-US" sz="1400" dirty="0" err="1" smtClean="0"/>
                <a:t>VertexId</a:t>
              </a:r>
              <a:r>
                <a:rPr lang="en-US" sz="1400" dirty="0" smtClean="0"/>
                <a:t> </a:t>
              </a:r>
              <a:r>
                <a:rPr lang="en-US" sz="1400" dirty="0" err="1" smtClean="0">
                  <a:sym typeface="Wingdings"/>
                </a:rPr>
                <a:t></a:t>
              </a:r>
              <a:r>
                <a:rPr lang="en-US" sz="1400" dirty="0" smtClean="0">
                  <a:sym typeface="Wingdings"/>
                </a:rPr>
                <a:t> Owning Instance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13632" y="5394161"/>
              <a:ext cx="2435746" cy="32083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Remote Storage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22081" y="2690903"/>
              <a:ext cx="4001582" cy="10911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Object Cache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01717" y="3563809"/>
              <a:ext cx="521945" cy="2182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Fail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53451" y="3563809"/>
              <a:ext cx="521945" cy="2182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Fail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3"/>
            </p:cNvCxnSpPr>
            <p:nvPr/>
          </p:nvCxnSpPr>
          <p:spPr>
            <a:xfrm>
              <a:off x="5923663" y="3672922"/>
              <a:ext cx="463952" cy="113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1"/>
              <a:endCxn id="22" idx="0"/>
            </p:cNvCxnSpPr>
            <p:nvPr/>
          </p:nvCxnSpPr>
          <p:spPr>
            <a:xfrm flipH="1">
              <a:off x="7431505" y="3672922"/>
              <a:ext cx="521946" cy="51666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94177" y="4939629"/>
              <a:ext cx="0" cy="45453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127433" y="4939629"/>
              <a:ext cx="0" cy="45453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924800" cy="2819400"/>
          </a:xfrm>
        </p:spPr>
        <p:txBody>
          <a:bodyPr/>
          <a:lstStyle/>
          <a:p>
            <a:r>
              <a:rPr lang="en-US" sz="5400" i="1" dirty="0" smtClean="0">
                <a:solidFill>
                  <a:schemeClr val="tx1"/>
                </a:solidFill>
              </a:rPr>
              <a:t>Why not use Map-Reduce</a:t>
            </a:r>
            <a:br>
              <a:rPr lang="en-US" sz="5400" i="1" dirty="0" smtClean="0">
                <a:solidFill>
                  <a:schemeClr val="tx1"/>
                </a:solidFill>
              </a:rPr>
            </a:br>
            <a:r>
              <a:rPr lang="en-US" sz="5400" i="1" dirty="0" smtClean="0">
                <a:solidFill>
                  <a:schemeClr val="tx1"/>
                </a:solidFill>
              </a:rPr>
              <a:t>for </a:t>
            </a:r>
            <a:br>
              <a:rPr lang="en-US" sz="5400" i="1" dirty="0" smtClean="0">
                <a:solidFill>
                  <a:schemeClr val="tx1"/>
                </a:solidFill>
              </a:rPr>
            </a:br>
            <a:r>
              <a:rPr lang="en-US" sz="5400" i="1" dirty="0" smtClean="0">
                <a:solidFill>
                  <a:schemeClr val="tx1"/>
                </a:solidFill>
              </a:rPr>
              <a:t>Graph Parallel Algorithms?</a:t>
            </a:r>
            <a:endParaRPr lang="en-US" sz="5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8642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4D02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select-template</Template>
  <TotalTime>6385</TotalTime>
  <Words>3936</Words>
  <Application>Microsoft Macintosh PowerPoint</Application>
  <PresentationFormat>On-screen Show (4:3)</PresentationFormat>
  <Paragraphs>1327</Paragraphs>
  <Slides>82</Slides>
  <Notes>20</Notes>
  <HiddenSlides>10</HiddenSlides>
  <MMClips>0</MMClips>
  <ScaleCrop>false</ScaleCrop>
  <HeadingPairs>
    <vt:vector size="6" baseType="variant">
      <vt:variant>
        <vt:lpstr>Design Template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select-template</vt:lpstr>
      <vt:lpstr>1_Office Theme</vt:lpstr>
      <vt:lpstr>1_select-template</vt:lpstr>
      <vt:lpstr>2_select-template</vt:lpstr>
      <vt:lpstr>3_select-template</vt:lpstr>
      <vt:lpstr>Equation</vt:lpstr>
      <vt:lpstr>Microsoft Equation</vt:lpstr>
      <vt:lpstr>Slide 1</vt:lpstr>
      <vt:lpstr>Slide 2</vt:lpstr>
      <vt:lpstr>Map-Reduce / Hadoop</vt:lpstr>
      <vt:lpstr>Map-Reduce for Data-Parallel ML</vt:lpstr>
      <vt:lpstr>Concrete Example</vt:lpstr>
      <vt:lpstr>Label Propagation Algorithm</vt:lpstr>
      <vt:lpstr>Properties of Graph Parallel Algorithms</vt:lpstr>
      <vt:lpstr>Map-Reduce for Data-Parallel ML</vt:lpstr>
      <vt:lpstr>Why not use Map-Reduce for  Graph Parallel Algorithms?</vt:lpstr>
      <vt:lpstr>Data Dependencies</vt:lpstr>
      <vt:lpstr>Iterative Algorithms</vt:lpstr>
      <vt:lpstr>MapAbuse: Iterative MapReduce</vt:lpstr>
      <vt:lpstr>MapAbuse: Iterative MapReduce</vt:lpstr>
      <vt:lpstr>Map-Reduce for Data-Parallel ML</vt:lpstr>
      <vt:lpstr>Pregel (Giraph)</vt:lpstr>
      <vt:lpstr>Problem with Bulk Synchronous</vt:lpstr>
      <vt:lpstr>The Need for a New Abstraction</vt:lpstr>
      <vt:lpstr>What is GraphLab?</vt:lpstr>
      <vt:lpstr>The GraphLab Framework</vt:lpstr>
      <vt:lpstr>Data Graph</vt:lpstr>
      <vt:lpstr>Update Functions</vt:lpstr>
      <vt:lpstr>The Scheduler</vt:lpstr>
      <vt:lpstr>The GraphLab Framework</vt:lpstr>
      <vt:lpstr>Ensuring Race-Free Code</vt:lpstr>
      <vt:lpstr>GraphLab Ensures Sequential Consistency</vt:lpstr>
      <vt:lpstr>Consistency Rules</vt:lpstr>
      <vt:lpstr>Full Consistency</vt:lpstr>
      <vt:lpstr>Obtaining More Parallelism</vt:lpstr>
      <vt:lpstr>Edge Consistency</vt:lpstr>
      <vt:lpstr>Consistency Through R/W Locks</vt:lpstr>
      <vt:lpstr>GraphLab for Natural Graphs</vt:lpstr>
      <vt:lpstr>Problem: High Degree Vertices</vt:lpstr>
      <vt:lpstr>Proposed Solutions</vt:lpstr>
      <vt:lpstr>Associative Commutative Update Functors</vt:lpstr>
      <vt:lpstr>Advantages of Update Functors</vt:lpstr>
      <vt:lpstr>Disadvantages of Update Functors</vt:lpstr>
      <vt:lpstr>Decomposable Update Functors</vt:lpstr>
      <vt:lpstr>Decomposable Update Functors</vt:lpstr>
      <vt:lpstr>Decomposable Update Functors</vt:lpstr>
      <vt:lpstr>Decomposable Functors</vt:lpstr>
      <vt:lpstr>Abelian Group Caching</vt:lpstr>
      <vt:lpstr>Abelian Group Caching</vt:lpstr>
      <vt:lpstr>Insight from WSDM paper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Abelian Group Caching</vt:lpstr>
      <vt:lpstr>Abelian Group Caching</vt:lpstr>
      <vt:lpstr>Caching Replaces Locks</vt:lpstr>
      <vt:lpstr>Hierarchical Caching</vt:lpstr>
      <vt:lpstr>Hierarchical Caching</vt:lpstr>
      <vt:lpstr>Contention Based Caching</vt:lpstr>
      <vt:lpstr>Created a New Library!</vt:lpstr>
      <vt:lpstr>Stochastic Scopes</vt:lpstr>
      <vt:lpstr>Stochastic Scopes</vt:lpstr>
      <vt:lpstr>Early Experiment</vt:lpstr>
      <vt:lpstr>Implemented LDA in GraphLab</vt:lpstr>
      <vt:lpstr>Implemented LDA in GraphLab</vt:lpstr>
      <vt:lpstr>Implemented LDA in GraphLab</vt:lpstr>
      <vt:lpstr>GraphLab LDA Scaling Curves</vt:lpstr>
      <vt:lpstr>Other Preliminary Observations</vt:lpstr>
      <vt:lpstr>Summary and Future Work</vt:lpstr>
      <vt:lpstr>Checkout GraphLab</vt:lpstr>
      <vt:lpstr>GraphLab LDA Scaling Curves</vt:lpstr>
      <vt:lpstr>Problems with GraphLab</vt:lpstr>
      <vt:lpstr>Problems with the Data Graph</vt:lpstr>
      <vt:lpstr>Solution: Hadoop/HDFS DataGraph</vt:lpstr>
      <vt:lpstr>Out-of-core Storage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GraphLab A New Parallel Framework for Machine Learning</dc:title>
  <dc:creator>Jegonzal</dc:creator>
  <cp:lastModifiedBy>Joseph Gonzalez</cp:lastModifiedBy>
  <cp:revision>767</cp:revision>
  <dcterms:created xsi:type="dcterms:W3CDTF">2011-09-09T11:21:58Z</dcterms:created>
  <dcterms:modified xsi:type="dcterms:W3CDTF">2011-09-09T17:55:08Z</dcterms:modified>
</cp:coreProperties>
</file>