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Default Extension="xlsx" ContentType="application/vnd.openxmlformats-officedocument.spreadsheetml.shee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rels" ContentType="application/vnd.openxmlformats-package.relationships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</p:sldMasterIdLst>
  <p:notesMasterIdLst>
    <p:notesMasterId r:id="rId71"/>
  </p:notesMasterIdLst>
  <p:sldIdLst>
    <p:sldId id="256" r:id="rId3"/>
    <p:sldId id="365" r:id="rId4"/>
    <p:sldId id="323" r:id="rId5"/>
    <p:sldId id="366" r:id="rId6"/>
    <p:sldId id="377" r:id="rId7"/>
    <p:sldId id="259" r:id="rId8"/>
    <p:sldId id="378" r:id="rId9"/>
    <p:sldId id="260" r:id="rId10"/>
    <p:sldId id="261" r:id="rId11"/>
    <p:sldId id="262" r:id="rId12"/>
    <p:sldId id="263" r:id="rId13"/>
    <p:sldId id="375" r:id="rId14"/>
    <p:sldId id="376" r:id="rId15"/>
    <p:sldId id="372" r:id="rId16"/>
    <p:sldId id="374" r:id="rId17"/>
    <p:sldId id="414" r:id="rId18"/>
    <p:sldId id="379" r:id="rId19"/>
    <p:sldId id="380" r:id="rId20"/>
    <p:sldId id="316" r:id="rId21"/>
    <p:sldId id="321" r:id="rId22"/>
    <p:sldId id="319" r:id="rId23"/>
    <p:sldId id="381" r:id="rId24"/>
    <p:sldId id="361" r:id="rId25"/>
    <p:sldId id="382" r:id="rId26"/>
    <p:sldId id="383" r:id="rId27"/>
    <p:sldId id="386" r:id="rId28"/>
    <p:sldId id="362" r:id="rId29"/>
    <p:sldId id="428" r:id="rId30"/>
    <p:sldId id="395" r:id="rId31"/>
    <p:sldId id="272" r:id="rId32"/>
    <p:sldId id="396" r:id="rId33"/>
    <p:sldId id="273" r:id="rId34"/>
    <p:sldId id="337" r:id="rId35"/>
    <p:sldId id="427" r:id="rId36"/>
    <p:sldId id="397" r:id="rId37"/>
    <p:sldId id="416" r:id="rId38"/>
    <p:sldId id="390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9" r:id="rId48"/>
    <p:sldId id="431" r:id="rId49"/>
    <p:sldId id="432" r:id="rId50"/>
    <p:sldId id="398" r:id="rId51"/>
    <p:sldId id="433" r:id="rId52"/>
    <p:sldId id="434" r:id="rId53"/>
    <p:sldId id="418" r:id="rId54"/>
    <p:sldId id="399" r:id="rId55"/>
    <p:sldId id="294" r:id="rId56"/>
    <p:sldId id="358" r:id="rId57"/>
    <p:sldId id="297" r:id="rId58"/>
    <p:sldId id="301" r:id="rId59"/>
    <p:sldId id="302" r:id="rId60"/>
    <p:sldId id="406" r:id="rId61"/>
    <p:sldId id="402" r:id="rId62"/>
    <p:sldId id="403" r:id="rId63"/>
    <p:sldId id="405" r:id="rId64"/>
    <p:sldId id="409" r:id="rId65"/>
    <p:sldId id="410" r:id="rId66"/>
    <p:sldId id="411" r:id="rId67"/>
    <p:sldId id="308" r:id="rId68"/>
    <p:sldId id="417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3208" autoAdjust="0"/>
  </p:normalViewPr>
  <p:slideViewPr>
    <p:cSldViewPr>
      <p:cViewPr varScale="1">
        <p:scale>
          <a:sx n="78" d="100"/>
          <a:sy n="78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MapReduceBP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8000.0</c:v>
                </c:pt>
                <c:pt idx="1">
                  <c:v>3999.0</c:v>
                </c:pt>
                <c:pt idx="2">
                  <c:v>2800.0</c:v>
                </c:pt>
                <c:pt idx="3">
                  <c:v>2000.0</c:v>
                </c:pt>
                <c:pt idx="4">
                  <c:v>1800.0</c:v>
                </c:pt>
                <c:pt idx="5">
                  <c:v>1500.0</c:v>
                </c:pt>
                <c:pt idx="6">
                  <c:v>1300.0</c:v>
                </c:pt>
                <c:pt idx="7">
                  <c:v>1200.0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SplashBP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1000.0</c:v>
                </c:pt>
                <c:pt idx="1">
                  <c:v>500.0</c:v>
                </c:pt>
                <c:pt idx="2">
                  <c:v>333.3333333333333</c:v>
                </c:pt>
                <c:pt idx="3">
                  <c:v>250.0</c:v>
                </c:pt>
                <c:pt idx="4">
                  <c:v>200.0</c:v>
                </c:pt>
                <c:pt idx="5">
                  <c:v>166.6666666666665</c:v>
                </c:pt>
                <c:pt idx="6">
                  <c:v>142.8571428571431</c:v>
                </c:pt>
                <c:pt idx="7">
                  <c:v>125.0</c:v>
                </c:pt>
              </c:numCache>
            </c:numRef>
          </c:yVal>
        </c:ser>
        <c:dLbls/>
        <c:axId val="599218408"/>
        <c:axId val="599226648"/>
      </c:scatterChart>
      <c:valAx>
        <c:axId val="599218408"/>
        <c:scaling>
          <c:orientation val="minMax"/>
          <c:max val="8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CPUs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226648"/>
        <c:crosses val="autoZero"/>
        <c:crossBetween val="midCat"/>
        <c:majorUnit val="1.0"/>
      </c:valAx>
      <c:valAx>
        <c:axId val="599226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Runtime in Seconds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21840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76598007772433"/>
          <c:y val="0.065055206612269"/>
          <c:w val="0.772824296797125"/>
          <c:h val="0.717996956614452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Splash Schedule</c:v>
                </c:pt>
              </c:strCache>
            </c:strRef>
          </c:tx>
          <c:spPr>
            <a:ln w="38100"/>
          </c:spP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1.950000000000003</c:v>
                </c:pt>
                <c:pt idx="2">
                  <c:v>3.874999999999999</c:v>
                </c:pt>
                <c:pt idx="3">
                  <c:v>7.75</c:v>
                </c:pt>
                <c:pt idx="4">
                  <c:v>11.625</c:v>
                </c:pt>
                <c:pt idx="5">
                  <c:v>15.5</c:v>
                </c:pt>
              </c:numCache>
            </c:numRef>
          </c:y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dash"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yVal>
        </c:ser>
        <c:dLbls/>
        <c:axId val="605365576"/>
        <c:axId val="605378184"/>
      </c:scatterChart>
      <c:valAx>
        <c:axId val="605365576"/>
        <c:scaling>
          <c:orientation val="minMax"/>
          <c:max val="16.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</a:t>
                </a:r>
                <a:r>
                  <a:rPr lang="en-US" sz="2000" baseline="0" dirty="0" smtClean="0"/>
                  <a:t> of CPUs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48076169476589"/>
              <c:y val="0.8874666285152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378184"/>
        <c:crosses val="autoZero"/>
        <c:crossBetween val="midCat"/>
        <c:majorUnit val="2.0"/>
      </c:valAx>
      <c:valAx>
        <c:axId val="605378184"/>
        <c:scaling>
          <c:orientation val="minMax"/>
          <c:max val="16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Speedup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377956882093625"/>
              <c:y val="0.36837435524652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36557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76598007772434"/>
          <c:y val="0.065055206612269"/>
          <c:w val="0.772824296797125"/>
          <c:h val="0.717996956614452"/>
        </c:manualLayout>
      </c:layout>
      <c:scatterChart>
        <c:scatterStyle val="lineMarker"/>
        <c:ser>
          <c:idx val="1"/>
          <c:order val="0"/>
          <c:tx>
            <c:strRef>
              <c:f>Sheet1!$C$1</c:f>
              <c:strCache>
                <c:ptCount val="1"/>
                <c:pt idx="0">
                  <c:v>Large</c:v>
                </c:pt>
              </c:strCache>
            </c:strRef>
          </c:tx>
          <c:spPr>
            <a:ln w="38100"/>
          </c:spP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1.9</c:v>
                </c:pt>
                <c:pt idx="2">
                  <c:v>3.88</c:v>
                </c:pt>
                <c:pt idx="3">
                  <c:v>7.87</c:v>
                </c:pt>
                <c:pt idx="4">
                  <c:v>11.42</c:v>
                </c:pt>
                <c:pt idx="5">
                  <c:v>15.37000000000002</c:v>
                </c:pt>
              </c:numCache>
            </c:numRef>
          </c:y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dash"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16.0</c:v>
                </c:pt>
              </c:numCache>
            </c:numRef>
          </c:yVal>
        </c:ser>
        <c:dLbls/>
        <c:axId val="605654488"/>
        <c:axId val="605575000"/>
      </c:scatterChart>
      <c:valAx>
        <c:axId val="605654488"/>
        <c:scaling>
          <c:orientation val="minMax"/>
          <c:max val="16.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</a:t>
                </a:r>
                <a:r>
                  <a:rPr lang="en-US" sz="2000" baseline="0" dirty="0" smtClean="0"/>
                  <a:t> of CPUs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50002609101395"/>
              <c:y val="0.86885418282960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575000"/>
        <c:crosses val="autoZero"/>
        <c:crossBetween val="midCat"/>
        <c:majorUnit val="2.0"/>
      </c:valAx>
      <c:valAx>
        <c:axId val="605575000"/>
        <c:scaling>
          <c:orientation val="minMax"/>
          <c:max val="16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Speedup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0500886791090465"/>
              <c:y val="0.349668503661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65448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1136-ABE6-48F1-B5F5-B8803E6E0C6A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F1E5-AD06-4561-BD73-71867974E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3</a:t>
            </a:r>
            <a:r>
              <a:rPr lang="en-US" baseline="30000" dirty="0" smtClean="0"/>
              <a:t>rd</a:t>
            </a:r>
            <a:r>
              <a:rPr lang="en-US" dirty="0" smtClean="0"/>
              <a:t> experiment </a:t>
            </a:r>
            <a:r>
              <a:rPr lang="en-US" dirty="0" err="1" smtClean="0"/>
              <a:t>CoEM</a:t>
            </a:r>
            <a:r>
              <a:rPr lang="en-US" dirty="0" smtClean="0"/>
              <a:t>,</a:t>
            </a:r>
            <a:r>
              <a:rPr lang="en-US" baseline="0" dirty="0" smtClean="0"/>
              <a:t> a named entity recognition task. We test the scalability of our </a:t>
            </a:r>
            <a:r>
              <a:rPr lang="en-US" baseline="0" dirty="0" err="1" smtClean="0"/>
              <a:t>GraphLab</a:t>
            </a:r>
            <a:r>
              <a:rPr lang="en-US" baseline="0" dirty="0" smtClean="0"/>
              <a:t> implementation. The aim of </a:t>
            </a:r>
            <a:r>
              <a:rPr lang="en-US" baseline="0" dirty="0" err="1" smtClean="0"/>
              <a:t>coEM</a:t>
            </a:r>
            <a:r>
              <a:rPr lang="en-US" baseline="0" dirty="0" smtClean="0"/>
              <a:t> is to classify noun phrases. For instance…. The </a:t>
            </a:r>
            <a:r>
              <a:rPr lang="en-US" baseline="0" dirty="0" err="1" smtClean="0"/>
              <a:t>CoEM</a:t>
            </a:r>
            <a:r>
              <a:rPr lang="en-US" baseline="0" dirty="0" smtClean="0"/>
              <a:t> problem can be represented as a bipartite graph with noun phrases on the left, and contexts on the right. An edge between a noun phrase and a context means that the NP was observed with that context in the corpus.  For instance, on the top edge, it means that the phrase “the dog ran quickly” was observed.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now show the performance of our implementation.</a:t>
            </a:r>
          </a:p>
          <a:p>
            <a:r>
              <a:rPr lang="en-US" baseline="0" dirty="0" smtClean="0"/>
              <a:t>On the small problem, we achieve a respectable 12x speedup on 16 processors.</a:t>
            </a:r>
          </a:p>
          <a:p>
            <a:r>
              <a:rPr lang="en-US" baseline="0" dirty="0" smtClean="0"/>
              <a:t>On the large problem, we are able to achieve nearly a perfect speedup. This is due to the large amount of work available.</a:t>
            </a:r>
          </a:p>
          <a:p>
            <a:r>
              <a:rPr lang="en-US" baseline="0" dirty="0" smtClean="0"/>
              <a:t>So we used 6x fewer CPUS to get 15x faster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30000"/>
                </a:solidFill>
                <a:latin typeface="Times" pitchFamily="-64" charset="0"/>
              </a:rPr>
              <a:t>Carnegie Mellon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lect-lab-re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630000"/>
                </a:solidFill>
                <a:latin typeface="Times" pitchFamily="18" charset="0"/>
                <a:ea typeface="ＭＳ Ｐゴシック" pitchFamily="-111" charset="-128"/>
                <a:cs typeface="ＭＳ Ｐゴシック"/>
              </a:rPr>
              <a:t>Carnegie Mellon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2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AC5C-2115-43B4-93C1-A8C975FC4D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77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D064-726B-4311-8439-3A3199074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24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3026-F261-44D2-B6CA-B13AA4FF2F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67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FF33-43AB-4E18-8056-D3482B31A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54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7CF1-C1A3-4DBD-A88B-173215DB2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821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DC65-93CD-40FE-8489-35EA96D6D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57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0AED-1CEB-4F32-94CF-DC22C6426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8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964E-C291-4BDD-ADCA-F6F42A8BC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1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6CC6-8BE6-435F-95B2-B8EA1F79F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99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1520-783F-41BD-91DE-9BB02D415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0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/>
              <a:pPr/>
              <a:t>8/24/11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5" descr="logo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14" cstate="print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FB268-A7ED-4895-8409-EEBBC42D1E2B}" type="slidenum">
              <a:rPr lang="en-US">
                <a:solidFill>
                  <a:srgbClr val="000000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1" name="Picture 7" descr="logo3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230188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33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4526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9098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3670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8242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gif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12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12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image" Target="../media/image40.jpeg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14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71600"/>
          </a:xfrm>
        </p:spPr>
        <p:txBody>
          <a:bodyPr/>
          <a:lstStyle/>
          <a:p>
            <a:r>
              <a:rPr lang="en-US" sz="3600" dirty="0" smtClean="0"/>
              <a:t>Joseph Gonzalez</a:t>
            </a:r>
          </a:p>
          <a:p>
            <a:r>
              <a:rPr lang="en-US" sz="2000" dirty="0" smtClean="0"/>
              <a:t>Joint work with</a:t>
            </a:r>
          </a:p>
        </p:txBody>
      </p:sp>
      <p:pic>
        <p:nvPicPr>
          <p:cNvPr id="1026" name="Picture 2" descr="Z:\Documents\svn\select\www\people\images\ylow.jpg"/>
          <p:cNvPicPr>
            <a:picLocks noChangeAspect="1" noChangeArrowheads="1"/>
          </p:cNvPicPr>
          <p:nvPr/>
        </p:nvPicPr>
        <p:blipFill>
          <a:blip r:embed="rId2" cstate="print"/>
          <a:srcRect l="7692" r="7692"/>
          <a:stretch>
            <a:fillRect/>
          </a:stretch>
        </p:blipFill>
        <p:spPr bwMode="auto">
          <a:xfrm>
            <a:off x="152400" y="3810000"/>
            <a:ext cx="920859" cy="1371600"/>
          </a:xfrm>
          <a:prstGeom prst="rect">
            <a:avLst/>
          </a:prstGeom>
          <a:noFill/>
        </p:spPr>
      </p:pic>
      <p:pic>
        <p:nvPicPr>
          <p:cNvPr id="1027" name="Picture 3" descr="Z:\Documents\svn\select\www\people\images\aa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944" y="3810000"/>
            <a:ext cx="914400" cy="1371600"/>
          </a:xfrm>
          <a:prstGeom prst="rect">
            <a:avLst/>
          </a:prstGeom>
          <a:noFill/>
        </p:spPr>
      </p:pic>
      <p:pic>
        <p:nvPicPr>
          <p:cNvPr id="1028" name="Picture 4" descr="Z:\Documents\svn\select\www\people\images\bickson.jpg"/>
          <p:cNvPicPr>
            <a:picLocks noChangeAspect="1" noChangeArrowheads="1"/>
          </p:cNvPicPr>
          <p:nvPr/>
        </p:nvPicPr>
        <p:blipFill>
          <a:blip r:embed="rId4" cstate="print"/>
          <a:srcRect l="5770" r="13453"/>
          <a:stretch>
            <a:fillRect/>
          </a:stretch>
        </p:blipFill>
        <p:spPr bwMode="auto">
          <a:xfrm>
            <a:off x="2265029" y="3810000"/>
            <a:ext cx="903642" cy="1371600"/>
          </a:xfrm>
          <a:prstGeom prst="rect">
            <a:avLst/>
          </a:prstGeom>
          <a:noFill/>
        </p:spPr>
      </p:pic>
      <p:pic>
        <p:nvPicPr>
          <p:cNvPr id="1029" name="Picture 5" descr="Z:\Documents\svn\select\www\people\images\guest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2638" y="3810000"/>
            <a:ext cx="1020762" cy="1371600"/>
          </a:xfrm>
          <a:prstGeom prst="rect">
            <a:avLst/>
          </a:prstGeom>
          <a:noFill/>
        </p:spPr>
      </p:pic>
      <p:pic>
        <p:nvPicPr>
          <p:cNvPr id="1031" name="Picture 7" descr="http://www.cs.cmu.edu/~guyb/guy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754" y="3810000"/>
            <a:ext cx="976682" cy="1371600"/>
          </a:xfrm>
          <a:prstGeom prst="rect">
            <a:avLst/>
          </a:prstGeom>
          <a:noFill/>
        </p:spPr>
      </p:pic>
      <p:pic>
        <p:nvPicPr>
          <p:cNvPr id="1035" name="Picture 11" descr="http://blog.swivel.com/photos/uncategorized/2007/06/18/jmhcas.jpg"/>
          <p:cNvPicPr>
            <a:picLocks noChangeAspect="1" noChangeArrowheads="1"/>
          </p:cNvPicPr>
          <p:nvPr/>
        </p:nvPicPr>
        <p:blipFill>
          <a:blip r:embed="rId7" cstate="print"/>
          <a:srcRect l="13714" r="8571"/>
          <a:stretch>
            <a:fillRect/>
          </a:stretch>
        </p:blipFill>
        <p:spPr bwMode="auto">
          <a:xfrm>
            <a:off x="6669121" y="3810000"/>
            <a:ext cx="1116992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5219700"/>
            <a:ext cx="97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Yucheng</a:t>
            </a:r>
            <a:endParaRPr lang="en-US" dirty="0" smtClean="0"/>
          </a:p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219700"/>
            <a:ext cx="76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Aapo</a:t>
            </a:r>
            <a:endParaRPr lang="en-US" dirty="0" smtClean="0"/>
          </a:p>
          <a:p>
            <a:pPr algn="ctr"/>
            <a:r>
              <a:rPr lang="en-US" dirty="0" err="1" smtClean="0"/>
              <a:t>Kyrola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219700"/>
            <a:ext cx="89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Danny</a:t>
            </a:r>
          </a:p>
          <a:p>
            <a:pPr algn="ctr"/>
            <a:r>
              <a:rPr lang="en-US" dirty="0" err="1" smtClean="0"/>
              <a:t>Bickson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7931" y="5219700"/>
            <a:ext cx="98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Carlos</a:t>
            </a:r>
          </a:p>
          <a:p>
            <a:pPr algn="ctr"/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5219700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Guy</a:t>
            </a:r>
          </a:p>
          <a:p>
            <a:pPr algn="ctr"/>
            <a:r>
              <a:rPr lang="en-US" dirty="0" err="1" smtClean="0"/>
              <a:t>Blelloch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10730" y="5219700"/>
            <a:ext cx="1193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Joe</a:t>
            </a:r>
          </a:p>
          <a:p>
            <a:pPr algn="ctr"/>
            <a:r>
              <a:rPr lang="en-US" dirty="0" err="1" smtClean="0"/>
              <a:t>Hellerstein</a:t>
            </a:r>
            <a:endParaRPr lang="en-US" dirty="0"/>
          </a:p>
        </p:txBody>
      </p:sp>
      <p:pic>
        <p:nvPicPr>
          <p:cNvPr id="137218" name="Picture 2" descr="http://www.cs.cmu.edu/~droh/dave-ohallaro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3810000"/>
            <a:ext cx="1028700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880423" y="5219700"/>
            <a:ext cx="1187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David</a:t>
            </a:r>
          </a:p>
          <a:p>
            <a:pPr algn="ctr"/>
            <a:r>
              <a:rPr lang="en-US" dirty="0" err="1" smtClean="0"/>
              <a:t>O’Hallaron</a:t>
            </a:r>
            <a:endParaRPr lang="en-US" dirty="0"/>
          </a:p>
        </p:txBody>
      </p:sp>
      <p:pic>
        <p:nvPicPr>
          <p:cNvPr id="134146" name="Picture 2" descr="GraphLa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14324"/>
            <a:ext cx="3514725" cy="12096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467600" cy="1676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 New Parallel Framework for Machine Learning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39881" y="5221069"/>
            <a:ext cx="76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Alex</a:t>
            </a:r>
          </a:p>
          <a:p>
            <a:pPr algn="ctr"/>
            <a:r>
              <a:rPr lang="en-US" dirty="0" err="1" smtClean="0"/>
              <a:t>Smola</a:t>
            </a:r>
            <a:endParaRPr lang="en-US" dirty="0"/>
          </a:p>
        </p:txBody>
      </p:sp>
      <p:pic>
        <p:nvPicPr>
          <p:cNvPr id="24" name="Picture 6" descr="http://alex.smola.org/images/alex_large.jpg"/>
          <p:cNvPicPr>
            <a:picLocks noChangeAspect="1" noChangeArrowheads="1"/>
          </p:cNvPicPr>
          <p:nvPr/>
        </p:nvPicPr>
        <p:blipFill rotWithShape="1">
          <a:blip r:embed="rId10" cstate="print"/>
          <a:srcRect l="34919" t="36577" r="55344" b="42790"/>
          <a:stretch/>
        </p:blipFill>
        <p:spPr bwMode="auto">
          <a:xfrm>
            <a:off x="4438972" y="3810000"/>
            <a:ext cx="971228" cy="1371600"/>
          </a:xfrm>
          <a:prstGeom prst="rect">
            <a:avLst/>
          </a:prstGeom>
          <a:noFill/>
        </p:spPr>
      </p:pic>
      <p:pic>
        <p:nvPicPr>
          <p:cNvPr id="21" name="Picture 20" descr="joey_green_small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2362200"/>
            <a:ext cx="1828800" cy="1224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589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6747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8905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1063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Map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63304" y="1363081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04" y="5702306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Embarrassingly Parallel independent computation </a:t>
            </a:r>
            <a:endParaRPr lang="en-US" b="1" dirty="0"/>
          </a:p>
        </p:txBody>
      </p:sp>
      <p:pic>
        <p:nvPicPr>
          <p:cNvPr id="31" name="Picture 30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447800"/>
            <a:ext cx="574934" cy="728009"/>
          </a:xfrm>
          <a:prstGeom prst="rect">
            <a:avLst/>
          </a:prstGeom>
        </p:spPr>
      </p:pic>
      <p:pic>
        <p:nvPicPr>
          <p:cNvPr id="40" name="Picture 39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8325" y="1484313"/>
            <a:ext cx="638863" cy="708377"/>
          </a:xfrm>
          <a:prstGeom prst="rect">
            <a:avLst/>
          </a:prstGeom>
        </p:spPr>
      </p:pic>
      <p:pic>
        <p:nvPicPr>
          <p:cNvPr id="46" name="Picture 45" descr="h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3371" y="1484313"/>
            <a:ext cx="539939" cy="728008"/>
          </a:xfrm>
          <a:prstGeom prst="rect">
            <a:avLst/>
          </a:prstGeom>
        </p:spPr>
      </p:pic>
      <p:pic>
        <p:nvPicPr>
          <p:cNvPr id="47" name="Picture 46" descr="hua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4203" y="1484313"/>
            <a:ext cx="520007" cy="72800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5665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112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813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8276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28543" y="312699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360504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3544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245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66461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398422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9237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46247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604" y="6030267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Communication needed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7639 0.24514 " pathEditMode="relative" ptsTypes="AA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07407E-6 L -0.071 0.24537 " pathEditMode="relative" ptsTypes="AA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6112 0.24537 " pathEditMode="relative" ptsTypes="AA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-0.04584 0.23958 " pathEditMode="relative" ptsTypes="AA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7465 0.2483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12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671 L 0.07396 0.2631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12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0532 L 0.10052 0.2608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2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0092 L 0.09688 0.262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863301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70084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Reduce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66556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27220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8788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48548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53444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314108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4772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35436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940332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000996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61660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122320" y="485761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449238" y="3122101"/>
            <a:ext cx="343445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52522" y="3109401"/>
            <a:ext cx="432526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04" y="5702306"/>
            <a:ext cx="842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Image Features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46716" y="1524000"/>
            <a:ext cx="158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Attractive Face </a:t>
            </a:r>
          </a:p>
          <a:p>
            <a:pPr algn="r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91200" y="1524000"/>
            <a:ext cx="108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Ugly Face </a:t>
            </a:r>
          </a:p>
          <a:p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0973 -0.2581 " pathEditMode="relative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7917 -0.25833 " pathEditMode="relative" ptsTypes="AA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13473 -0.2581 " pathEditMode="relative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0729 -0.2583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6702 -0.25833 " pathEditMode="relative" ptsTypes="AA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309 -0.26065 " pathEditMode="relative" ptsTypes="AA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746 -0.25833 " pathEditMode="relative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4358 -0.26065 " pathEditMode="relative" ptsTypes="AA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9184 -0.25833 " pathEditMode="relative" ptsTypes="AA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L -0.11805 -0.25833 " pathEditMode="relative" ptsTypes="AA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16094 -0.26065 " pathEditMode="relative" ptsTypes="AA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L -0.19288 -0.2581 " pathEditMode="relative" ptsTypes="AA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1 L 0.16111 -0.25139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347 L -0.15556 -0.24791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Belief</a:t>
              </a:r>
            </a:p>
            <a:p>
              <a:pPr algn="ctr"/>
              <a:r>
                <a:rPr lang="en-US" sz="2000" dirty="0" smtClean="0"/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Kernel</a:t>
              </a:r>
            </a:p>
            <a:p>
              <a:pPr algn="ctr"/>
              <a:r>
                <a:rPr lang="en-US" sz="2000" dirty="0" smtClean="0"/>
                <a:t>Methods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Deep Belief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Neural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Tensor </a:t>
              </a:r>
            </a:p>
            <a:p>
              <a:r>
                <a:rPr lang="en-US" sz="2000" dirty="0" smtClean="0"/>
                <a:t>Factorization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PageRank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Lasso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Data-Parallel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-111" charset="-128"/>
              </a:rPr>
              <a:t>Graph-Parallel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67200" y="1828800"/>
            <a:ext cx="4343400" cy="4648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2133600"/>
            <a:ext cx="376031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ahoma" pitchFamily="34" charset="0"/>
                <a:ea typeface="ＭＳ Ｐゴシック" pitchFamily="-111" charset="-128"/>
              </a:rPr>
              <a:t>Is there more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ahoma" pitchFamily="34" charset="0"/>
                <a:ea typeface="ＭＳ Ｐゴシック" pitchFamily="-111" charset="-128"/>
              </a:rPr>
              <a:t>Machine Learning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 smtClean="0">
                <a:latin typeface="Tahoma" pitchFamily="34" charset="0"/>
                <a:ea typeface="ＭＳ Ｐゴシック" pitchFamily="-111" charset="-128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Cross</a:t>
            </a:r>
          </a:p>
          <a:p>
            <a:pPr algn="ctr"/>
            <a:r>
              <a:rPr lang="en-US" sz="2000" dirty="0" smtClean="0"/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Feature </a:t>
            </a:r>
          </a:p>
          <a:p>
            <a:pPr algn="ctr"/>
            <a:r>
              <a:rPr lang="en-US" sz="2000" dirty="0" smtClean="0"/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Map Reduce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Computing Sufficient</a:t>
            </a:r>
          </a:p>
          <a:p>
            <a:pPr algn="ctr"/>
            <a:r>
              <a:rPr lang="en-US" dirty="0" smtClean="0"/>
              <a:t>Statistics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3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676400"/>
          </a:xfrm>
        </p:spPr>
        <p:txBody>
          <a:bodyPr/>
          <a:lstStyle/>
          <a:p>
            <a:r>
              <a:rPr lang="en-US" dirty="0" smtClean="0"/>
              <a:t>Concrete Example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0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6595276" y="2971800"/>
            <a:ext cx="7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276600"/>
            <a:ext cx="5588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1" name="Straight Connector 140"/>
          <p:cNvCxnSpPr>
            <a:stCxn id="119" idx="3"/>
            <a:endCxn id="140" idx="1"/>
          </p:cNvCxnSpPr>
          <p:nvPr/>
        </p:nvCxnSpPr>
        <p:spPr>
          <a:xfrm flipV="1">
            <a:off x="5930900" y="3657600"/>
            <a:ext cx="7747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Snip Same Side Corner Rectangle 154"/>
          <p:cNvSpPr/>
          <p:nvPr/>
        </p:nvSpPr>
        <p:spPr bwMode="auto">
          <a:xfrm rot="16200000">
            <a:off x="6096000" y="2743200"/>
            <a:ext cx="1295400" cy="1905000"/>
          </a:xfrm>
          <a:prstGeom prst="snip2SameRect">
            <a:avLst>
              <a:gd name="adj1" fmla="val 31161"/>
              <a:gd name="adj2" fmla="val 0"/>
            </a:avLst>
          </a:prstGeom>
          <a:solidFill>
            <a:srgbClr val="FFFFFF">
              <a:alpha val="80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4648200" cy="5791199"/>
          </a:xfrm>
        </p:spPr>
        <p:txBody>
          <a:bodyPr/>
          <a:lstStyle/>
          <a:p>
            <a:r>
              <a:rPr lang="en-US" dirty="0" smtClean="0"/>
              <a:t>Social Arithmetic: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Recurrence Algorithm: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iterate until convergence</a:t>
            </a:r>
          </a:p>
          <a:p>
            <a:r>
              <a:rPr lang="en-US" dirty="0" smtClean="0"/>
              <a:t>Parallelism:</a:t>
            </a:r>
          </a:p>
          <a:p>
            <a:pPr lvl="1"/>
            <a:r>
              <a:rPr lang="en-US" dirty="0" smtClean="0"/>
              <a:t>Compute all </a:t>
            </a:r>
            <a:r>
              <a:rPr lang="en-US" i="1" dirty="0" smtClean="0"/>
              <a:t>Likes[</a:t>
            </a:r>
            <a:r>
              <a:rPr lang="en-US" i="1" dirty="0" err="1" smtClean="0"/>
              <a:t>i</a:t>
            </a:r>
            <a:r>
              <a:rPr lang="en-US" i="1" dirty="0" smtClean="0"/>
              <a:t>]</a:t>
            </a:r>
            <a:r>
              <a:rPr lang="en-US" dirty="0" smtClean="0"/>
              <a:t> in parallel</a:t>
            </a:r>
          </a:p>
        </p:txBody>
      </p:sp>
      <p:cxnSp>
        <p:nvCxnSpPr>
          <p:cNvPr id="81" name="Straight Connector 80"/>
          <p:cNvCxnSpPr>
            <a:stCxn id="119" idx="2"/>
            <a:endCxn id="120" idx="1"/>
          </p:cNvCxnSpPr>
          <p:nvPr/>
        </p:nvCxnSpPr>
        <p:spPr>
          <a:xfrm>
            <a:off x="5670550" y="4022090"/>
            <a:ext cx="1035050" cy="13387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21" idx="1"/>
            <a:endCxn id="119" idx="0"/>
          </p:cNvCxnSpPr>
          <p:nvPr/>
        </p:nvCxnSpPr>
        <p:spPr>
          <a:xfrm flipH="1">
            <a:off x="5670550" y="2116604"/>
            <a:ext cx="1035050" cy="11765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9" name="Picture 118" descr="gonzal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293111"/>
            <a:ext cx="520700" cy="72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119" descr="guestr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006623"/>
            <a:ext cx="527184" cy="70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" name="Picture 120" descr="h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752600"/>
            <a:ext cx="539939" cy="72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" name="TextBox 132"/>
          <p:cNvSpPr txBox="1"/>
          <p:nvPr/>
        </p:nvSpPr>
        <p:spPr>
          <a:xfrm>
            <a:off x="6512441" y="1383268"/>
            <a:ext cx="9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Sue Ann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627624" y="4625623"/>
            <a:ext cx="76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Carlos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5041628" y="3449593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524000" y="1524000"/>
            <a:ext cx="2888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What I list on my profile</a:t>
            </a:r>
          </a:p>
          <a:p>
            <a:r>
              <a:rPr lang="en-US" dirty="0" smtClean="0"/>
              <a:t>40% Sue Ann Likes</a:t>
            </a:r>
          </a:p>
          <a:p>
            <a:r>
              <a:rPr lang="en-US" dirty="0" smtClean="0"/>
              <a:t>10% Carlos Like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5817137" y="1905000"/>
            <a:ext cx="786326" cy="3581400"/>
            <a:chOff x="5817137" y="1905000"/>
            <a:chExt cx="786326" cy="3581400"/>
          </a:xfrm>
        </p:grpSpPr>
        <p:sp>
          <p:nvSpPr>
            <p:cNvPr id="131" name="TextBox 130"/>
            <p:cNvSpPr txBox="1"/>
            <p:nvPr/>
          </p:nvSpPr>
          <p:spPr>
            <a:xfrm>
              <a:off x="5893337" y="19050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817137" y="5117068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10%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19800" y="32766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0%</a:t>
              </a:r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315200" y="1752600"/>
            <a:ext cx="1676400" cy="3900354"/>
            <a:chOff x="7315200" y="1752600"/>
            <a:chExt cx="1676400" cy="3900354"/>
          </a:xfrm>
        </p:grpSpPr>
        <p:sp>
          <p:nvSpPr>
            <p:cNvPr id="125" name="TextBox 124"/>
            <p:cNvSpPr txBox="1"/>
            <p:nvPr/>
          </p:nvSpPr>
          <p:spPr>
            <a:xfrm>
              <a:off x="7391400" y="175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80% Cameras</a:t>
              </a:r>
            </a:p>
            <a:p>
              <a:r>
                <a:rPr lang="en-US" dirty="0"/>
                <a:t>2</a:t>
              </a:r>
              <a:r>
                <a:rPr lang="en-US" dirty="0" smtClean="0"/>
                <a:t>0% Biking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91400" y="5006623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30% Cameras</a:t>
              </a:r>
            </a:p>
            <a:p>
              <a:r>
                <a:rPr lang="en-US" dirty="0"/>
                <a:t>7</a:t>
              </a:r>
              <a:r>
                <a:rPr lang="en-US" dirty="0" smtClean="0"/>
                <a:t>0% Biking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315200" y="331606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50% Cameras</a:t>
              </a:r>
            </a:p>
            <a:p>
              <a:r>
                <a:rPr lang="en-US" dirty="0" smtClean="0"/>
                <a:t>50% Biking</a:t>
              </a:r>
              <a:endParaRPr lang="en-US" dirty="0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914400" y="2523530"/>
            <a:ext cx="72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Like:</a:t>
            </a:r>
            <a:endParaRPr lang="en-US" dirty="0"/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1219200" y="2438400"/>
            <a:ext cx="32004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1236699" y="1915180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524000" y="252353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0% Cameras, 40% Biking</a:t>
            </a:r>
            <a:endParaRPr lang="en-US" dirty="0"/>
          </a:p>
        </p:txBody>
      </p:sp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448838"/>
              </p:ext>
            </p:extLst>
          </p:nvPr>
        </p:nvGraphicFramePr>
        <p:xfrm>
          <a:off x="685800" y="3733800"/>
          <a:ext cx="3760788" cy="762000"/>
        </p:xfrm>
        <a:graphic>
          <a:graphicData uri="http://schemas.openxmlformats.org/presentationml/2006/ole">
            <p:oleObj spid="_x0000_s8429" name="Equation" r:id="rId7" imgW="1943100" imgH="393700" progId="Equation.3">
              <p:embed/>
            </p:oleObj>
          </a:graphicData>
        </a:graphic>
      </p:graphicFrame>
      <p:sp>
        <p:nvSpPr>
          <p:cNvPr id="151" name="Rectangle 150"/>
          <p:cNvSpPr/>
          <p:nvPr/>
        </p:nvSpPr>
        <p:spPr bwMode="auto">
          <a:xfrm>
            <a:off x="152400" y="2971800"/>
            <a:ext cx="4800600" cy="21336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 flipV="1">
            <a:off x="228600" y="990600"/>
            <a:ext cx="4800600" cy="20574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228600" y="5105400"/>
            <a:ext cx="4800600" cy="11430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1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1" grpId="0" animBg="1"/>
      <p:bldP spid="157" grpId="0" animBg="1"/>
      <p:bldP spid="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/>
          <p:nvPr/>
        </p:nvSpPr>
        <p:spPr>
          <a:xfrm>
            <a:off x="3140845" y="2695391"/>
            <a:ext cx="1699793" cy="2762476"/>
          </a:xfrm>
          <a:custGeom>
            <a:avLst/>
            <a:gdLst>
              <a:gd name="connsiteX0" fmla="*/ 45630 w 1770936"/>
              <a:gd name="connsiteY0" fmla="*/ 1459542 h 3061433"/>
              <a:gd name="connsiteX1" fmla="*/ 555161 w 1770936"/>
              <a:gd name="connsiteY1" fmla="*/ 136235 h 3061433"/>
              <a:gd name="connsiteX2" fmla="*/ 1163557 w 1770936"/>
              <a:gd name="connsiteY2" fmla="*/ 82999 h 3061433"/>
              <a:gd name="connsiteX3" fmla="*/ 1224397 w 1770936"/>
              <a:gd name="connsiteY3" fmla="*/ 493680 h 3061433"/>
              <a:gd name="connsiteX4" fmla="*/ 806125 w 1770936"/>
              <a:gd name="connsiteY4" fmla="*/ 1117308 h 3061433"/>
              <a:gd name="connsiteX5" fmla="*/ 1163557 w 1770936"/>
              <a:gd name="connsiteY5" fmla="*/ 645784 h 3061433"/>
              <a:gd name="connsiteX6" fmla="*/ 1665484 w 1770936"/>
              <a:gd name="connsiteY6" fmla="*/ 668600 h 3061433"/>
              <a:gd name="connsiteX7" fmla="*/ 1756743 w 1770936"/>
              <a:gd name="connsiteY7" fmla="*/ 1018440 h 3061433"/>
              <a:gd name="connsiteX8" fmla="*/ 1460150 w 1770936"/>
              <a:gd name="connsiteY8" fmla="*/ 1406306 h 3061433"/>
              <a:gd name="connsiteX9" fmla="*/ 828939 w 1770936"/>
              <a:gd name="connsiteY9" fmla="*/ 1588831 h 3061433"/>
              <a:gd name="connsiteX10" fmla="*/ 1384101 w 1770936"/>
              <a:gd name="connsiteY10" fmla="*/ 2136406 h 3061433"/>
              <a:gd name="connsiteX11" fmla="*/ 1414521 w 1770936"/>
              <a:gd name="connsiteY11" fmla="*/ 2950164 h 3061433"/>
              <a:gd name="connsiteX12" fmla="*/ 692050 w 1770936"/>
              <a:gd name="connsiteY12" fmla="*/ 2912138 h 3061433"/>
              <a:gd name="connsiteX13" fmla="*/ 0 w 1770936"/>
              <a:gd name="connsiteY13" fmla="*/ 1642067 h 3061433"/>
              <a:gd name="connsiteX0" fmla="*/ 0 w 1725306"/>
              <a:gd name="connsiteY0" fmla="*/ 1459542 h 3073753"/>
              <a:gd name="connsiteX1" fmla="*/ 509531 w 1725306"/>
              <a:gd name="connsiteY1" fmla="*/ 136235 h 3073753"/>
              <a:gd name="connsiteX2" fmla="*/ 1117927 w 1725306"/>
              <a:gd name="connsiteY2" fmla="*/ 82999 h 3073753"/>
              <a:gd name="connsiteX3" fmla="*/ 1178767 w 1725306"/>
              <a:gd name="connsiteY3" fmla="*/ 493680 h 3073753"/>
              <a:gd name="connsiteX4" fmla="*/ 760495 w 1725306"/>
              <a:gd name="connsiteY4" fmla="*/ 1117308 h 3073753"/>
              <a:gd name="connsiteX5" fmla="*/ 1117927 w 1725306"/>
              <a:gd name="connsiteY5" fmla="*/ 645784 h 3073753"/>
              <a:gd name="connsiteX6" fmla="*/ 1619854 w 1725306"/>
              <a:gd name="connsiteY6" fmla="*/ 668600 h 3073753"/>
              <a:gd name="connsiteX7" fmla="*/ 1711113 w 1725306"/>
              <a:gd name="connsiteY7" fmla="*/ 1018440 h 3073753"/>
              <a:gd name="connsiteX8" fmla="*/ 1414520 w 1725306"/>
              <a:gd name="connsiteY8" fmla="*/ 1406306 h 3073753"/>
              <a:gd name="connsiteX9" fmla="*/ 783309 w 1725306"/>
              <a:gd name="connsiteY9" fmla="*/ 1588831 h 3073753"/>
              <a:gd name="connsiteX10" fmla="*/ 1338471 w 1725306"/>
              <a:gd name="connsiteY10" fmla="*/ 2136406 h 3073753"/>
              <a:gd name="connsiteX11" fmla="*/ 1368891 w 1725306"/>
              <a:gd name="connsiteY11" fmla="*/ 2950164 h 3073753"/>
              <a:gd name="connsiteX12" fmla="*/ 646420 w 1725306"/>
              <a:gd name="connsiteY12" fmla="*/ 2912138 h 3073753"/>
              <a:gd name="connsiteX13" fmla="*/ 15210 w 1725306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1171162 w 1723947"/>
              <a:gd name="connsiteY5" fmla="*/ 683810 h 3073753"/>
              <a:gd name="connsiteX6" fmla="*/ 1619854 w 1723947"/>
              <a:gd name="connsiteY6" fmla="*/ 668600 h 3073753"/>
              <a:gd name="connsiteX7" fmla="*/ 1711113 w 1723947"/>
              <a:gd name="connsiteY7" fmla="*/ 1018440 h 3073753"/>
              <a:gd name="connsiteX8" fmla="*/ 1414520 w 1723947"/>
              <a:gd name="connsiteY8" fmla="*/ 1406306 h 3073753"/>
              <a:gd name="connsiteX9" fmla="*/ 783309 w 1723947"/>
              <a:gd name="connsiteY9" fmla="*/ 1588831 h 3073753"/>
              <a:gd name="connsiteX10" fmla="*/ 1338471 w 1723947"/>
              <a:gd name="connsiteY10" fmla="*/ 2136406 h 3073753"/>
              <a:gd name="connsiteX11" fmla="*/ 1368891 w 1723947"/>
              <a:gd name="connsiteY11" fmla="*/ 2950164 h 3073753"/>
              <a:gd name="connsiteX12" fmla="*/ 646420 w 1723947"/>
              <a:gd name="connsiteY12" fmla="*/ 2912138 h 3073753"/>
              <a:gd name="connsiteX13" fmla="*/ 15210 w 1723947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90914 w 1723947"/>
              <a:gd name="connsiteY4" fmla="*/ 1018440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2609"/>
              <a:gd name="connsiteY0" fmla="*/ 1459542 h 3073753"/>
              <a:gd name="connsiteX1" fmla="*/ 509531 w 1722609"/>
              <a:gd name="connsiteY1" fmla="*/ 136235 h 3073753"/>
              <a:gd name="connsiteX2" fmla="*/ 1117927 w 1722609"/>
              <a:gd name="connsiteY2" fmla="*/ 82999 h 3073753"/>
              <a:gd name="connsiteX3" fmla="*/ 1178767 w 1722609"/>
              <a:gd name="connsiteY3" fmla="*/ 493680 h 3073753"/>
              <a:gd name="connsiteX4" fmla="*/ 790914 w 1722609"/>
              <a:gd name="connsiteY4" fmla="*/ 1018440 h 3073753"/>
              <a:gd name="connsiteX5" fmla="*/ 935409 w 1722609"/>
              <a:gd name="connsiteY5" fmla="*/ 1071676 h 3073753"/>
              <a:gd name="connsiteX6" fmla="*/ 1232002 w 1722609"/>
              <a:gd name="connsiteY6" fmla="*/ 683810 h 3073753"/>
              <a:gd name="connsiteX7" fmla="*/ 1619854 w 1722609"/>
              <a:gd name="connsiteY7" fmla="*/ 668600 h 3073753"/>
              <a:gd name="connsiteX8" fmla="*/ 1711113 w 1722609"/>
              <a:gd name="connsiteY8" fmla="*/ 1018440 h 3073753"/>
              <a:gd name="connsiteX9" fmla="*/ 1414520 w 1722609"/>
              <a:gd name="connsiteY9" fmla="*/ 1406306 h 3073753"/>
              <a:gd name="connsiteX10" fmla="*/ 783309 w 1722609"/>
              <a:gd name="connsiteY10" fmla="*/ 1588831 h 3073753"/>
              <a:gd name="connsiteX11" fmla="*/ 1338471 w 1722609"/>
              <a:gd name="connsiteY11" fmla="*/ 2136406 h 3073753"/>
              <a:gd name="connsiteX12" fmla="*/ 1368891 w 1722609"/>
              <a:gd name="connsiteY12" fmla="*/ 2950164 h 3073753"/>
              <a:gd name="connsiteX13" fmla="*/ 646420 w 1722609"/>
              <a:gd name="connsiteY13" fmla="*/ 2912138 h 3073753"/>
              <a:gd name="connsiteX14" fmla="*/ 15210 w 1722609"/>
              <a:gd name="connsiteY14" fmla="*/ 1451937 h 3073753"/>
              <a:gd name="connsiteX0" fmla="*/ 0 w 1722609"/>
              <a:gd name="connsiteY0" fmla="*/ 1459542 h 2950164"/>
              <a:gd name="connsiteX1" fmla="*/ 509531 w 1722609"/>
              <a:gd name="connsiteY1" fmla="*/ 136235 h 2950164"/>
              <a:gd name="connsiteX2" fmla="*/ 1117927 w 1722609"/>
              <a:gd name="connsiteY2" fmla="*/ 82999 h 2950164"/>
              <a:gd name="connsiteX3" fmla="*/ 1178767 w 1722609"/>
              <a:gd name="connsiteY3" fmla="*/ 493680 h 2950164"/>
              <a:gd name="connsiteX4" fmla="*/ 790914 w 1722609"/>
              <a:gd name="connsiteY4" fmla="*/ 1018440 h 2950164"/>
              <a:gd name="connsiteX5" fmla="*/ 935409 w 1722609"/>
              <a:gd name="connsiteY5" fmla="*/ 1071676 h 2950164"/>
              <a:gd name="connsiteX6" fmla="*/ 1232002 w 1722609"/>
              <a:gd name="connsiteY6" fmla="*/ 683810 h 2950164"/>
              <a:gd name="connsiteX7" fmla="*/ 1619854 w 1722609"/>
              <a:gd name="connsiteY7" fmla="*/ 668600 h 2950164"/>
              <a:gd name="connsiteX8" fmla="*/ 1711113 w 1722609"/>
              <a:gd name="connsiteY8" fmla="*/ 1018440 h 2950164"/>
              <a:gd name="connsiteX9" fmla="*/ 1414520 w 1722609"/>
              <a:gd name="connsiteY9" fmla="*/ 1406306 h 2950164"/>
              <a:gd name="connsiteX10" fmla="*/ 783309 w 1722609"/>
              <a:gd name="connsiteY10" fmla="*/ 1588831 h 2950164"/>
              <a:gd name="connsiteX11" fmla="*/ 1338471 w 1722609"/>
              <a:gd name="connsiteY11" fmla="*/ 2136406 h 2950164"/>
              <a:gd name="connsiteX12" fmla="*/ 1368891 w 1722609"/>
              <a:gd name="connsiteY12" fmla="*/ 2950164 h 2950164"/>
              <a:gd name="connsiteX13" fmla="*/ 714865 w 1722609"/>
              <a:gd name="connsiteY13" fmla="*/ 2722008 h 2950164"/>
              <a:gd name="connsiteX14" fmla="*/ 15210 w 1722609"/>
              <a:gd name="connsiteY14" fmla="*/ 1451937 h 2950164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5210 w 1722609"/>
              <a:gd name="connsiteY14" fmla="*/ 1451937 h 2831973"/>
              <a:gd name="connsiteX0" fmla="*/ 0 w 1722609"/>
              <a:gd name="connsiteY0" fmla="*/ 1459542 h 2813818"/>
              <a:gd name="connsiteX1" fmla="*/ 509531 w 1722609"/>
              <a:gd name="connsiteY1" fmla="*/ 136235 h 2813818"/>
              <a:gd name="connsiteX2" fmla="*/ 1117927 w 1722609"/>
              <a:gd name="connsiteY2" fmla="*/ 82999 h 2813818"/>
              <a:gd name="connsiteX3" fmla="*/ 1178767 w 1722609"/>
              <a:gd name="connsiteY3" fmla="*/ 493680 h 2813818"/>
              <a:gd name="connsiteX4" fmla="*/ 790914 w 1722609"/>
              <a:gd name="connsiteY4" fmla="*/ 1018440 h 2813818"/>
              <a:gd name="connsiteX5" fmla="*/ 935409 w 1722609"/>
              <a:gd name="connsiteY5" fmla="*/ 1071676 h 2813818"/>
              <a:gd name="connsiteX6" fmla="*/ 1232002 w 1722609"/>
              <a:gd name="connsiteY6" fmla="*/ 683810 h 2813818"/>
              <a:gd name="connsiteX7" fmla="*/ 1619854 w 1722609"/>
              <a:gd name="connsiteY7" fmla="*/ 668600 h 2813818"/>
              <a:gd name="connsiteX8" fmla="*/ 1711113 w 1722609"/>
              <a:gd name="connsiteY8" fmla="*/ 1018440 h 2813818"/>
              <a:gd name="connsiteX9" fmla="*/ 1414520 w 1722609"/>
              <a:gd name="connsiteY9" fmla="*/ 1406306 h 2813818"/>
              <a:gd name="connsiteX10" fmla="*/ 783309 w 1722609"/>
              <a:gd name="connsiteY10" fmla="*/ 1588831 h 2813818"/>
              <a:gd name="connsiteX11" fmla="*/ 1338471 w 1722609"/>
              <a:gd name="connsiteY11" fmla="*/ 2136406 h 2813818"/>
              <a:gd name="connsiteX12" fmla="*/ 1178767 w 1722609"/>
              <a:gd name="connsiteY12" fmla="*/ 2699192 h 2813818"/>
              <a:gd name="connsiteX13" fmla="*/ 714865 w 1722609"/>
              <a:gd name="connsiteY13" fmla="*/ 2722008 h 2813818"/>
              <a:gd name="connsiteX14" fmla="*/ 60840 w 1722609"/>
              <a:gd name="connsiteY14" fmla="*/ 1702909 h 2813818"/>
              <a:gd name="connsiteX0" fmla="*/ 0 w 1722609"/>
              <a:gd name="connsiteY0" fmla="*/ 1459542 h 2830868"/>
              <a:gd name="connsiteX1" fmla="*/ 509531 w 1722609"/>
              <a:gd name="connsiteY1" fmla="*/ 136235 h 2830868"/>
              <a:gd name="connsiteX2" fmla="*/ 1117927 w 1722609"/>
              <a:gd name="connsiteY2" fmla="*/ 82999 h 2830868"/>
              <a:gd name="connsiteX3" fmla="*/ 1178767 w 1722609"/>
              <a:gd name="connsiteY3" fmla="*/ 493680 h 2830868"/>
              <a:gd name="connsiteX4" fmla="*/ 790914 w 1722609"/>
              <a:gd name="connsiteY4" fmla="*/ 1018440 h 2830868"/>
              <a:gd name="connsiteX5" fmla="*/ 935409 w 1722609"/>
              <a:gd name="connsiteY5" fmla="*/ 1071676 h 2830868"/>
              <a:gd name="connsiteX6" fmla="*/ 1232002 w 1722609"/>
              <a:gd name="connsiteY6" fmla="*/ 683810 h 2830868"/>
              <a:gd name="connsiteX7" fmla="*/ 1619854 w 1722609"/>
              <a:gd name="connsiteY7" fmla="*/ 668600 h 2830868"/>
              <a:gd name="connsiteX8" fmla="*/ 1711113 w 1722609"/>
              <a:gd name="connsiteY8" fmla="*/ 1018440 h 2830868"/>
              <a:gd name="connsiteX9" fmla="*/ 1414520 w 1722609"/>
              <a:gd name="connsiteY9" fmla="*/ 1406306 h 2830868"/>
              <a:gd name="connsiteX10" fmla="*/ 783309 w 1722609"/>
              <a:gd name="connsiteY10" fmla="*/ 1588831 h 2830868"/>
              <a:gd name="connsiteX11" fmla="*/ 1338471 w 1722609"/>
              <a:gd name="connsiteY11" fmla="*/ 2136406 h 2830868"/>
              <a:gd name="connsiteX12" fmla="*/ 1178767 w 1722609"/>
              <a:gd name="connsiteY12" fmla="*/ 2699192 h 2830868"/>
              <a:gd name="connsiteX13" fmla="*/ 714865 w 1722609"/>
              <a:gd name="connsiteY13" fmla="*/ 2722008 h 2830868"/>
              <a:gd name="connsiteX14" fmla="*/ 1 w 1722609"/>
              <a:gd name="connsiteY14" fmla="*/ 1467147 h 2830868"/>
              <a:gd name="connsiteX0" fmla="*/ 60839 w 1783448"/>
              <a:gd name="connsiteY0" fmla="*/ 1459542 h 2807271"/>
              <a:gd name="connsiteX1" fmla="*/ 570370 w 1783448"/>
              <a:gd name="connsiteY1" fmla="*/ 136235 h 2807271"/>
              <a:gd name="connsiteX2" fmla="*/ 1178766 w 1783448"/>
              <a:gd name="connsiteY2" fmla="*/ 82999 h 2807271"/>
              <a:gd name="connsiteX3" fmla="*/ 1239606 w 1783448"/>
              <a:gd name="connsiteY3" fmla="*/ 493680 h 2807271"/>
              <a:gd name="connsiteX4" fmla="*/ 851753 w 1783448"/>
              <a:gd name="connsiteY4" fmla="*/ 1018440 h 2807271"/>
              <a:gd name="connsiteX5" fmla="*/ 996248 w 1783448"/>
              <a:gd name="connsiteY5" fmla="*/ 1071676 h 2807271"/>
              <a:gd name="connsiteX6" fmla="*/ 1292841 w 1783448"/>
              <a:gd name="connsiteY6" fmla="*/ 683810 h 2807271"/>
              <a:gd name="connsiteX7" fmla="*/ 1680693 w 1783448"/>
              <a:gd name="connsiteY7" fmla="*/ 668600 h 2807271"/>
              <a:gd name="connsiteX8" fmla="*/ 1771952 w 1783448"/>
              <a:gd name="connsiteY8" fmla="*/ 1018440 h 2807271"/>
              <a:gd name="connsiteX9" fmla="*/ 1475359 w 1783448"/>
              <a:gd name="connsiteY9" fmla="*/ 1406306 h 2807271"/>
              <a:gd name="connsiteX10" fmla="*/ 844148 w 1783448"/>
              <a:gd name="connsiteY10" fmla="*/ 1588831 h 2807271"/>
              <a:gd name="connsiteX11" fmla="*/ 1399310 w 1783448"/>
              <a:gd name="connsiteY11" fmla="*/ 2136406 h 2807271"/>
              <a:gd name="connsiteX12" fmla="*/ 1239606 w 1783448"/>
              <a:gd name="connsiteY12" fmla="*/ 2699192 h 2807271"/>
              <a:gd name="connsiteX13" fmla="*/ 775704 w 1783448"/>
              <a:gd name="connsiteY13" fmla="*/ 2722008 h 2807271"/>
              <a:gd name="connsiteX14" fmla="*/ 0 w 1783448"/>
              <a:gd name="connsiteY14" fmla="*/ 1794171 h 2807271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 w 1722609"/>
              <a:gd name="connsiteY14" fmla="*/ 1451937 h 2831973"/>
              <a:gd name="connsiteX0" fmla="*/ 0 w 1722609"/>
              <a:gd name="connsiteY0" fmla="*/ 1459542 h 2818202"/>
              <a:gd name="connsiteX1" fmla="*/ 509531 w 1722609"/>
              <a:gd name="connsiteY1" fmla="*/ 136235 h 2818202"/>
              <a:gd name="connsiteX2" fmla="*/ 1117927 w 1722609"/>
              <a:gd name="connsiteY2" fmla="*/ 82999 h 2818202"/>
              <a:gd name="connsiteX3" fmla="*/ 1178767 w 1722609"/>
              <a:gd name="connsiteY3" fmla="*/ 493680 h 2818202"/>
              <a:gd name="connsiteX4" fmla="*/ 790914 w 1722609"/>
              <a:gd name="connsiteY4" fmla="*/ 1018440 h 2818202"/>
              <a:gd name="connsiteX5" fmla="*/ 935409 w 1722609"/>
              <a:gd name="connsiteY5" fmla="*/ 1071676 h 2818202"/>
              <a:gd name="connsiteX6" fmla="*/ 1232002 w 1722609"/>
              <a:gd name="connsiteY6" fmla="*/ 683810 h 2818202"/>
              <a:gd name="connsiteX7" fmla="*/ 1619854 w 1722609"/>
              <a:gd name="connsiteY7" fmla="*/ 668600 h 2818202"/>
              <a:gd name="connsiteX8" fmla="*/ 1711113 w 1722609"/>
              <a:gd name="connsiteY8" fmla="*/ 1018440 h 2818202"/>
              <a:gd name="connsiteX9" fmla="*/ 1414520 w 1722609"/>
              <a:gd name="connsiteY9" fmla="*/ 1406306 h 2818202"/>
              <a:gd name="connsiteX10" fmla="*/ 783309 w 1722609"/>
              <a:gd name="connsiteY10" fmla="*/ 1588831 h 2818202"/>
              <a:gd name="connsiteX11" fmla="*/ 1338471 w 1722609"/>
              <a:gd name="connsiteY11" fmla="*/ 2136406 h 2818202"/>
              <a:gd name="connsiteX12" fmla="*/ 1178767 w 1722609"/>
              <a:gd name="connsiteY12" fmla="*/ 2699192 h 2818202"/>
              <a:gd name="connsiteX13" fmla="*/ 714865 w 1722609"/>
              <a:gd name="connsiteY13" fmla="*/ 2722008 h 2818202"/>
              <a:gd name="connsiteX14" fmla="*/ 22816 w 1722609"/>
              <a:gd name="connsiteY14" fmla="*/ 1642067 h 2818202"/>
              <a:gd name="connsiteX0" fmla="*/ 15209 w 1699793"/>
              <a:gd name="connsiteY0" fmla="*/ 1654646 h 2830781"/>
              <a:gd name="connsiteX1" fmla="*/ 486715 w 1699793"/>
              <a:gd name="connsiteY1" fmla="*/ 148814 h 2830781"/>
              <a:gd name="connsiteX2" fmla="*/ 1095111 w 1699793"/>
              <a:gd name="connsiteY2" fmla="*/ 95578 h 2830781"/>
              <a:gd name="connsiteX3" fmla="*/ 1155951 w 1699793"/>
              <a:gd name="connsiteY3" fmla="*/ 506259 h 2830781"/>
              <a:gd name="connsiteX4" fmla="*/ 768098 w 1699793"/>
              <a:gd name="connsiteY4" fmla="*/ 1031019 h 2830781"/>
              <a:gd name="connsiteX5" fmla="*/ 912593 w 1699793"/>
              <a:gd name="connsiteY5" fmla="*/ 1084255 h 2830781"/>
              <a:gd name="connsiteX6" fmla="*/ 1209186 w 1699793"/>
              <a:gd name="connsiteY6" fmla="*/ 696389 h 2830781"/>
              <a:gd name="connsiteX7" fmla="*/ 1597038 w 1699793"/>
              <a:gd name="connsiteY7" fmla="*/ 681179 h 2830781"/>
              <a:gd name="connsiteX8" fmla="*/ 1688297 w 1699793"/>
              <a:gd name="connsiteY8" fmla="*/ 1031019 h 2830781"/>
              <a:gd name="connsiteX9" fmla="*/ 1391704 w 1699793"/>
              <a:gd name="connsiteY9" fmla="*/ 1418885 h 2830781"/>
              <a:gd name="connsiteX10" fmla="*/ 760493 w 1699793"/>
              <a:gd name="connsiteY10" fmla="*/ 1601410 h 2830781"/>
              <a:gd name="connsiteX11" fmla="*/ 1315655 w 1699793"/>
              <a:gd name="connsiteY11" fmla="*/ 2148985 h 2830781"/>
              <a:gd name="connsiteX12" fmla="*/ 1155951 w 1699793"/>
              <a:gd name="connsiteY12" fmla="*/ 2711771 h 2830781"/>
              <a:gd name="connsiteX13" fmla="*/ 692049 w 1699793"/>
              <a:gd name="connsiteY13" fmla="*/ 2734587 h 2830781"/>
              <a:gd name="connsiteX14" fmla="*/ 0 w 1699793"/>
              <a:gd name="connsiteY14" fmla="*/ 1654646 h 2830781"/>
              <a:gd name="connsiteX0" fmla="*/ 15209 w 1699793"/>
              <a:gd name="connsiteY0" fmla="*/ 1618106 h 2794241"/>
              <a:gd name="connsiteX1" fmla="*/ 486715 w 1699793"/>
              <a:gd name="connsiteY1" fmla="*/ 173116 h 2794241"/>
              <a:gd name="connsiteX2" fmla="*/ 1095111 w 1699793"/>
              <a:gd name="connsiteY2" fmla="*/ 59038 h 2794241"/>
              <a:gd name="connsiteX3" fmla="*/ 1155951 w 1699793"/>
              <a:gd name="connsiteY3" fmla="*/ 469719 h 2794241"/>
              <a:gd name="connsiteX4" fmla="*/ 768098 w 1699793"/>
              <a:gd name="connsiteY4" fmla="*/ 994479 h 2794241"/>
              <a:gd name="connsiteX5" fmla="*/ 912593 w 1699793"/>
              <a:gd name="connsiteY5" fmla="*/ 1047715 h 2794241"/>
              <a:gd name="connsiteX6" fmla="*/ 1209186 w 1699793"/>
              <a:gd name="connsiteY6" fmla="*/ 659849 h 2794241"/>
              <a:gd name="connsiteX7" fmla="*/ 1597038 w 1699793"/>
              <a:gd name="connsiteY7" fmla="*/ 644639 h 2794241"/>
              <a:gd name="connsiteX8" fmla="*/ 1688297 w 1699793"/>
              <a:gd name="connsiteY8" fmla="*/ 994479 h 2794241"/>
              <a:gd name="connsiteX9" fmla="*/ 1391704 w 1699793"/>
              <a:gd name="connsiteY9" fmla="*/ 1382345 h 2794241"/>
              <a:gd name="connsiteX10" fmla="*/ 760493 w 1699793"/>
              <a:gd name="connsiteY10" fmla="*/ 1564870 h 2794241"/>
              <a:gd name="connsiteX11" fmla="*/ 1315655 w 1699793"/>
              <a:gd name="connsiteY11" fmla="*/ 2112445 h 2794241"/>
              <a:gd name="connsiteX12" fmla="*/ 1155951 w 1699793"/>
              <a:gd name="connsiteY12" fmla="*/ 2675231 h 2794241"/>
              <a:gd name="connsiteX13" fmla="*/ 692049 w 1699793"/>
              <a:gd name="connsiteY13" fmla="*/ 2698047 h 2794241"/>
              <a:gd name="connsiteX14" fmla="*/ 0 w 1699793"/>
              <a:gd name="connsiteY14" fmla="*/ 1618106 h 2794241"/>
              <a:gd name="connsiteX0" fmla="*/ 15209 w 1699793"/>
              <a:gd name="connsiteY0" fmla="*/ 1586341 h 2762476"/>
              <a:gd name="connsiteX1" fmla="*/ 486715 w 1699793"/>
              <a:gd name="connsiteY1" fmla="*/ 141351 h 2762476"/>
              <a:gd name="connsiteX2" fmla="*/ 1034272 w 1699793"/>
              <a:gd name="connsiteY2" fmla="*/ 88115 h 2762476"/>
              <a:gd name="connsiteX3" fmla="*/ 1155951 w 1699793"/>
              <a:gd name="connsiteY3" fmla="*/ 437954 h 2762476"/>
              <a:gd name="connsiteX4" fmla="*/ 768098 w 1699793"/>
              <a:gd name="connsiteY4" fmla="*/ 962714 h 2762476"/>
              <a:gd name="connsiteX5" fmla="*/ 912593 w 1699793"/>
              <a:gd name="connsiteY5" fmla="*/ 1015950 h 2762476"/>
              <a:gd name="connsiteX6" fmla="*/ 1209186 w 1699793"/>
              <a:gd name="connsiteY6" fmla="*/ 628084 h 2762476"/>
              <a:gd name="connsiteX7" fmla="*/ 1597038 w 1699793"/>
              <a:gd name="connsiteY7" fmla="*/ 612874 h 2762476"/>
              <a:gd name="connsiteX8" fmla="*/ 1688297 w 1699793"/>
              <a:gd name="connsiteY8" fmla="*/ 962714 h 2762476"/>
              <a:gd name="connsiteX9" fmla="*/ 1391704 w 1699793"/>
              <a:gd name="connsiteY9" fmla="*/ 1350580 h 2762476"/>
              <a:gd name="connsiteX10" fmla="*/ 760493 w 1699793"/>
              <a:gd name="connsiteY10" fmla="*/ 1533105 h 2762476"/>
              <a:gd name="connsiteX11" fmla="*/ 1315655 w 1699793"/>
              <a:gd name="connsiteY11" fmla="*/ 2080680 h 2762476"/>
              <a:gd name="connsiteX12" fmla="*/ 1155951 w 1699793"/>
              <a:gd name="connsiteY12" fmla="*/ 2643466 h 2762476"/>
              <a:gd name="connsiteX13" fmla="*/ 692049 w 1699793"/>
              <a:gd name="connsiteY13" fmla="*/ 2666282 h 2762476"/>
              <a:gd name="connsiteX14" fmla="*/ 0 w 1699793"/>
              <a:gd name="connsiteY14" fmla="*/ 1586341 h 276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 cap="flat" cmpd="sng" algn="ctr">
            <a:solidFill>
              <a:srgbClr val="E46C0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Properties of Graph Parallel Algorithms</a:t>
            </a:r>
            <a:endParaRPr lang="en-US" sz="36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57200" y="2819402"/>
            <a:ext cx="2181114" cy="2438398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84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Picture 85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Picture 88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Picture 89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Picture 90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Picture 91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Picture 92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5" name="TextBox 94"/>
          <p:cNvSpPr txBox="1"/>
          <p:nvPr/>
        </p:nvSpPr>
        <p:spPr>
          <a:xfrm>
            <a:off x="561638" y="1560493"/>
            <a:ext cx="2018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Dependency</a:t>
            </a:r>
          </a:p>
          <a:p>
            <a:pPr algn="ctr"/>
            <a:r>
              <a:rPr lang="en-US" sz="2800" dirty="0" smtClean="0"/>
              <a:t>Graph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6452314" y="1600200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Iterative</a:t>
            </a:r>
          </a:p>
          <a:p>
            <a:pPr algn="ctr"/>
            <a:r>
              <a:rPr lang="en-US" sz="2800" dirty="0" smtClean="0"/>
              <a:t>Computation</a:t>
            </a:r>
          </a:p>
        </p:txBody>
      </p:sp>
      <p:grpSp>
        <p:nvGrpSpPr>
          <p:cNvPr id="103" name="Group 57"/>
          <p:cNvGrpSpPr/>
          <p:nvPr/>
        </p:nvGrpSpPr>
        <p:grpSpPr>
          <a:xfrm>
            <a:off x="6266263" y="2971800"/>
            <a:ext cx="2572937" cy="1981200"/>
            <a:chOff x="5510564" y="5120037"/>
            <a:chExt cx="2877737" cy="1602445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  <a:t>What I Like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  <a:t>What My </a:t>
              </a:r>
              <a:b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</a:b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rPr>
                <a:t>Friends Like</a:t>
              </a:r>
            </a:p>
          </p:txBody>
        </p:sp>
        <p:sp>
          <p:nvSpPr>
            <p:cNvPr id="106" name="Curved Right Arrow 105"/>
            <p:cNvSpPr/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/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352800" y="1560493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Factored </a:t>
            </a:r>
          </a:p>
          <a:p>
            <a:pPr algn="ctr"/>
            <a:r>
              <a:rPr lang="en-US" sz="2800" dirty="0" smtClean="0"/>
              <a:t>Computation </a:t>
            </a:r>
            <a:endParaRPr lang="en-US" sz="28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305286" y="2819400"/>
            <a:ext cx="2181114" cy="2438398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Picture 12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Picture 121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Picture 1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Picture 1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Picture 124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Picture 125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Picture 126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41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05400" y="3200400"/>
            <a:ext cx="27432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Belief</a:t>
              </a:r>
            </a:p>
            <a:p>
              <a:pPr algn="ctr"/>
              <a:r>
                <a:rPr lang="en-US" sz="2000" dirty="0" smtClean="0"/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Kernel</a:t>
              </a:r>
            </a:p>
            <a:p>
              <a:pPr algn="ctr"/>
              <a:r>
                <a:rPr lang="en-US" sz="2000" dirty="0" smtClean="0"/>
                <a:t>Methods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Deep Belief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Neural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Tensor </a:t>
              </a:r>
            </a:p>
            <a:p>
              <a:r>
                <a:rPr lang="en-US" sz="2000" dirty="0" smtClean="0"/>
                <a:t>Factorization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PageRank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Lasso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Data-Parallel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-111" charset="-128"/>
              </a:rPr>
              <a:t>Graph-Parallel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Cross</a:t>
            </a:r>
          </a:p>
          <a:p>
            <a:pPr algn="ctr"/>
            <a:r>
              <a:rPr lang="en-US" sz="2000" dirty="0" smtClean="0"/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Feature </a:t>
            </a:r>
          </a:p>
          <a:p>
            <a:pPr algn="ctr"/>
            <a:r>
              <a:rPr lang="en-US" sz="2000" dirty="0" smtClean="0"/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Map Reduce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Computing Sufficient</a:t>
            </a:r>
          </a:p>
          <a:p>
            <a:pPr algn="ctr"/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3102114"/>
            <a:ext cx="3276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Map Reduce?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0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819400"/>
          </a:xfrm>
        </p:spPr>
        <p:txBody>
          <a:bodyPr/>
          <a:lstStyle/>
          <a:p>
            <a:r>
              <a:rPr lang="en-US" sz="5400" dirty="0" smtClean="0"/>
              <a:t>Why not use Map-Reduce</a:t>
            </a:r>
            <a:br>
              <a:rPr lang="en-US" sz="5400" dirty="0" smtClean="0"/>
            </a:br>
            <a:r>
              <a:rPr lang="en-US" sz="5400" dirty="0" smtClean="0"/>
              <a:t>for </a:t>
            </a:r>
            <a:br>
              <a:rPr lang="en-US" sz="5400" dirty="0" smtClean="0"/>
            </a:br>
            <a:r>
              <a:rPr lang="en-US" sz="5400" dirty="0" smtClean="0"/>
              <a:t>Graph Parallel Algorithms?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2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2971800"/>
          </a:xfrm>
        </p:spPr>
        <p:txBody>
          <a:bodyPr/>
          <a:lstStyle/>
          <a:p>
            <a:r>
              <a:rPr lang="en-US" dirty="0" smtClean="0"/>
              <a:t>Map-Reduce does not efficiently express </a:t>
            </a:r>
            <a:br>
              <a:rPr lang="en-US" dirty="0" smtClean="0"/>
            </a:br>
            <a:r>
              <a:rPr lang="en-US" dirty="0" smtClean="0"/>
              <a:t>dependent data</a:t>
            </a:r>
            <a:endParaRPr lang="en-US" b="1" dirty="0" smtClean="0"/>
          </a:p>
          <a:p>
            <a:pPr lvl="1"/>
            <a:r>
              <a:rPr lang="en-US" dirty="0" smtClean="0"/>
              <a:t>User must code substantial data transformations </a:t>
            </a:r>
            <a:endParaRPr lang="en-US" dirty="0"/>
          </a:p>
          <a:p>
            <a:pPr lvl="1"/>
            <a:r>
              <a:rPr lang="en-US" dirty="0" smtClean="0"/>
              <a:t>Costly data replication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962193" y="3630955"/>
            <a:ext cx="702904" cy="65634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flipV="1">
            <a:off x="978128" y="4287304"/>
            <a:ext cx="984066" cy="55537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1446730" y="3630955"/>
            <a:ext cx="1218367" cy="201953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978128" y="3782420"/>
            <a:ext cx="421743" cy="106025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1093160" y="4781454"/>
            <a:ext cx="1363185" cy="37488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855382" y="4918560"/>
            <a:ext cx="807813" cy="656044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2280992" y="4015060"/>
            <a:ext cx="908789" cy="140581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2264819" y="4705721"/>
            <a:ext cx="706837" cy="37488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1716855" y="4532641"/>
            <a:ext cx="959278" cy="46860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587311" y="5246581"/>
            <a:ext cx="843485" cy="35341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0215" y="4994139"/>
            <a:ext cx="298466" cy="4823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236" y="4287304"/>
            <a:ext cx="353564" cy="4823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796" y="3429002"/>
            <a:ext cx="392878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86" y="4590233"/>
            <a:ext cx="320212" cy="4830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4752" y="4034861"/>
            <a:ext cx="324200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9869" y="5398046"/>
            <a:ext cx="344515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288" y="3529978"/>
            <a:ext cx="332043" cy="48236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7" name="Group 56"/>
          <p:cNvGrpSpPr/>
          <p:nvPr/>
        </p:nvGrpSpPr>
        <p:grpSpPr>
          <a:xfrm>
            <a:off x="5507531" y="2895600"/>
            <a:ext cx="1263418" cy="484631"/>
            <a:chOff x="4745531" y="2895600"/>
            <a:chExt cx="1263418" cy="484631"/>
          </a:xfrm>
        </p:grpSpPr>
        <p:pic>
          <p:nvPicPr>
            <p:cNvPr id="22" name="Picture 21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5531" y="2895600"/>
              <a:ext cx="33360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3283" y="2895600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icture 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6870" y="2895600"/>
              <a:ext cx="321291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5" name="Picture 24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5471" y="3433065"/>
            <a:ext cx="405666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644" y="3433065"/>
            <a:ext cx="355227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8870" y="3433065"/>
            <a:ext cx="333606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8" name="Group 57"/>
          <p:cNvGrpSpPr/>
          <p:nvPr/>
        </p:nvGrpSpPr>
        <p:grpSpPr>
          <a:xfrm>
            <a:off x="5506385" y="3978658"/>
            <a:ext cx="2494615" cy="484631"/>
            <a:chOff x="4744385" y="4011169"/>
            <a:chExt cx="2494615" cy="484631"/>
          </a:xfrm>
        </p:grpSpPr>
        <p:pic>
          <p:nvPicPr>
            <p:cNvPr id="28" name="Picture 27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4385" y="4011169"/>
              <a:ext cx="334752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Picture 29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201" y="4011169"/>
              <a:ext cx="299870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Picture 30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071" y="4011169"/>
              <a:ext cx="355227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7871" y="4011169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3271" y="4011169"/>
              <a:ext cx="355729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Picture 3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6870" y="4011169"/>
              <a:ext cx="321291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5" name="Picture 34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9846" y="4520187"/>
            <a:ext cx="321291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Picture 37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7071" y="4520187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38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8870" y="4520187"/>
            <a:ext cx="333606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0" name="Group 59"/>
          <p:cNvGrpSpPr/>
          <p:nvPr/>
        </p:nvGrpSpPr>
        <p:grpSpPr>
          <a:xfrm>
            <a:off x="5485910" y="5061716"/>
            <a:ext cx="1240031" cy="484631"/>
            <a:chOff x="4723910" y="5077969"/>
            <a:chExt cx="1240031" cy="484631"/>
          </a:xfrm>
        </p:grpSpPr>
        <p:pic>
          <p:nvPicPr>
            <p:cNvPr id="40" name="Picture 39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3910" y="5077969"/>
              <a:ext cx="355227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4071" y="5077969"/>
              <a:ext cx="299870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Picture 41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6870" y="5077969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43" name="Picture 42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1267" y="5603245"/>
            <a:ext cx="299870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4" name="Picture 43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071" y="5603245"/>
            <a:ext cx="355227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Picture 45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271" y="5603245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Picture 46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5408" y="6144769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47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071" y="6144769"/>
            <a:ext cx="299870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Picture 48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7071" y="6144769"/>
            <a:ext cx="321291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3" name="Group 82"/>
          <p:cNvGrpSpPr/>
          <p:nvPr/>
        </p:nvGrpSpPr>
        <p:grpSpPr>
          <a:xfrm>
            <a:off x="5105400" y="3408680"/>
            <a:ext cx="3200400" cy="2707645"/>
            <a:chOff x="5257800" y="3408680"/>
            <a:chExt cx="3048000" cy="2707645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257800" y="3408680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5257800" y="3950209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>
              <a:off x="5257800" y="4491738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5257800" y="5033267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257800" y="5574796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5257800" y="6116325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 bwMode="auto">
          <a:xfrm>
            <a:off x="5913180" y="2819400"/>
            <a:ext cx="0" cy="3886200"/>
          </a:xfrm>
          <a:prstGeom prst="line">
            <a:avLst/>
          </a:prstGeom>
          <a:ln w="12700" cmpd="sng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 bwMode="auto">
          <a:xfrm>
            <a:off x="3429000" y="4419600"/>
            <a:ext cx="914400" cy="381000"/>
          </a:xfrm>
          <a:prstGeom prst="right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3623687" y="454138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Data Rows</a:t>
            </a:r>
            <a:endParaRPr lang="en-US" dirty="0"/>
          </a:p>
        </p:txBody>
      </p:sp>
      <p:pic>
        <p:nvPicPr>
          <p:cNvPr id="37" name="Picture 36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6119" y="4520187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870" y="5603245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Picture 49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870" y="6144769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6" name="Picture 85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3433065"/>
            <a:ext cx="334752" cy="48463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08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242499" y="3429000"/>
            <a:ext cx="8368101" cy="1143000"/>
            <a:chOff x="242499" y="4495800"/>
            <a:chExt cx="8368101" cy="1828800"/>
          </a:xfrm>
        </p:grpSpPr>
        <p:sp>
          <p:nvSpPr>
            <p:cNvPr id="183" name="Rounded Rectangle 182"/>
            <p:cNvSpPr/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 rot="16200000">
              <a:off x="-208167" y="5121985"/>
              <a:ext cx="1547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Slow</a:t>
              </a:r>
            </a:p>
            <a:p>
              <a:pPr algn="ctr"/>
              <a:r>
                <a:rPr lang="en-US" dirty="0" smtClean="0"/>
                <a:t>Processor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Iterative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990600"/>
          </a:xfrm>
        </p:spPr>
        <p:txBody>
          <a:bodyPr/>
          <a:lstStyle/>
          <a:p>
            <a:r>
              <a:rPr lang="en-US" dirty="0" smtClean="0"/>
              <a:t>Map-Reduce not efficiently express iterative algorithms: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175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ML we face </a:t>
            </a:r>
            <a:r>
              <a:rPr lang="en-US" sz="4800" dirty="0" smtClean="0"/>
              <a:t>BIG</a:t>
            </a:r>
            <a:r>
              <a:rPr lang="en-US" sz="3600" dirty="0" smtClean="0"/>
              <a:t> problems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39551" y="4343400"/>
            <a:ext cx="2509671" cy="1990725"/>
            <a:chOff x="4947577" y="4410075"/>
            <a:chExt cx="2509671" cy="1990725"/>
          </a:xfrm>
        </p:grpSpPr>
        <p:pic>
          <p:nvPicPr>
            <p:cNvPr id="129042" name="Picture 18" descr="http://www.textually.org/tv/archives/2010/07/30/youtube-logo(2)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4410075"/>
              <a:ext cx="1953414" cy="138112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47577" y="5569803"/>
              <a:ext cx="25096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48 Hours a Minute</a:t>
              </a:r>
            </a:p>
            <a:p>
              <a:pPr algn="ctr"/>
              <a:r>
                <a:rPr lang="en-US" sz="2400" dirty="0" smtClean="0"/>
                <a:t>YouTube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0200" y="1219200"/>
            <a:ext cx="2219325" cy="2438400"/>
            <a:chOff x="609600" y="1135797"/>
            <a:chExt cx="2219325" cy="2438400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743200"/>
              <a:ext cx="2219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24 </a:t>
              </a:r>
              <a:r>
                <a:rPr lang="en-US" sz="2400" dirty="0" smtClean="0"/>
                <a:t>Million </a:t>
              </a:r>
            </a:p>
            <a:p>
              <a:pPr algn="ctr"/>
              <a:r>
                <a:rPr lang="en-US" sz="2400" dirty="0" smtClean="0"/>
                <a:t>Wikipedia Pages</a:t>
              </a:r>
              <a:endParaRPr lang="en-US" sz="2400" dirty="0"/>
            </a:p>
          </p:txBody>
        </p:sp>
        <p:pic>
          <p:nvPicPr>
            <p:cNvPr id="129026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135797"/>
              <a:ext cx="1600200" cy="160020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5181600" y="1371600"/>
            <a:ext cx="2354352" cy="1897797"/>
            <a:chOff x="3436848" y="1676400"/>
            <a:chExt cx="2354352" cy="1897797"/>
          </a:xfrm>
        </p:grpSpPr>
        <p:sp>
          <p:nvSpPr>
            <p:cNvPr id="6" name="TextBox 5"/>
            <p:cNvSpPr txBox="1"/>
            <p:nvPr/>
          </p:nvSpPr>
          <p:spPr>
            <a:xfrm>
              <a:off x="3505200" y="2743200"/>
              <a:ext cx="21364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750 Million</a:t>
              </a:r>
            </a:p>
            <a:p>
              <a:pPr algn="ctr"/>
              <a:r>
                <a:rPr lang="en-US" sz="2400" dirty="0" err="1" smtClean="0"/>
                <a:t>Facebook</a:t>
              </a:r>
              <a:r>
                <a:rPr lang="en-US" sz="2400" dirty="0" smtClean="0"/>
                <a:t> Users</a:t>
              </a:r>
              <a:endParaRPr lang="en-US" sz="2400" dirty="0"/>
            </a:p>
          </p:txBody>
        </p:sp>
        <p:pic>
          <p:nvPicPr>
            <p:cNvPr id="129032" name="Picture 8" descr="http://jchutchins.net/site/wp-content/uploads/2009/06/facebook-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6848" y="1676400"/>
              <a:ext cx="2354352" cy="885825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1447800" y="4495800"/>
            <a:ext cx="2314575" cy="1828800"/>
            <a:chOff x="6172200" y="1752600"/>
            <a:chExt cx="2314575" cy="1828800"/>
          </a:xfrm>
        </p:grpSpPr>
        <p:sp>
          <p:nvSpPr>
            <p:cNvPr id="5" name="TextBox 4"/>
            <p:cNvSpPr txBox="1"/>
            <p:nvPr/>
          </p:nvSpPr>
          <p:spPr>
            <a:xfrm>
              <a:off x="6477000" y="2750403"/>
              <a:ext cx="17766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Billion </a:t>
              </a:r>
            </a:p>
            <a:p>
              <a:pPr algn="ctr"/>
              <a:r>
                <a:rPr lang="en-US" sz="2400" dirty="0" err="1" smtClean="0"/>
                <a:t>Flickr</a:t>
              </a:r>
              <a:r>
                <a:rPr lang="en-US" sz="2400" dirty="0" smtClean="0"/>
                <a:t> Photos</a:t>
              </a:r>
              <a:endParaRPr lang="en-US" sz="2400" dirty="0"/>
            </a:p>
          </p:txBody>
        </p:sp>
        <p:pic>
          <p:nvPicPr>
            <p:cNvPr id="129036" name="Picture 12" descr="Flick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1752600"/>
              <a:ext cx="2314575" cy="914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20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 bwMode="auto">
          <a:xfrm>
            <a:off x="5181600" y="22098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3048000" y="34290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3" name="Rounded Rectangle 182"/>
          <p:cNvSpPr/>
          <p:nvPr/>
        </p:nvSpPr>
        <p:spPr bwMode="auto">
          <a:xfrm>
            <a:off x="914400" y="4572000"/>
            <a:ext cx="2133600" cy="17526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Only a subset of data needs computation: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2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7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28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30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32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System is not optimized for iteration: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6" name="Group 169"/>
          <p:cNvGrpSpPr/>
          <p:nvPr/>
        </p:nvGrpSpPr>
        <p:grpSpPr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</p:grpSp>
      <p:grpSp>
        <p:nvGrpSpPr>
          <p:cNvPr id="92" name="Group 169"/>
          <p:cNvGrpSpPr/>
          <p:nvPr/>
        </p:nvGrpSpPr>
        <p:grpSpPr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Penalty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 Penalty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vs. Asynchronous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599"/>
          </a:xfrm>
        </p:spPr>
        <p:txBody>
          <a:bodyPr/>
          <a:lstStyle/>
          <a:p>
            <a:r>
              <a:rPr lang="en-US" dirty="0" smtClean="0"/>
              <a:t>Example Algorithm: If Red neighbor then turn 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Synchronous Computation </a:t>
            </a:r>
            <a:r>
              <a:rPr lang="en-US" dirty="0"/>
              <a:t>(Map-Reduce)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Evaluate condition on all vertices for every phase</a:t>
            </a:r>
          </a:p>
          <a:p>
            <a:pPr marL="914400" lvl="2" indent="0">
              <a:buNone/>
            </a:pPr>
            <a:r>
              <a:rPr lang="en-US" dirty="0" smtClean="0"/>
              <a:t>4 Phases each with 9 computations </a:t>
            </a:r>
            <a:r>
              <a:rPr lang="en-US" dirty="0" smtClean="0">
                <a:sym typeface="Wingdings"/>
              </a:rPr>
              <a:t> 36 Computations </a:t>
            </a:r>
          </a:p>
          <a:p>
            <a:r>
              <a:rPr lang="en-US" dirty="0" smtClean="0">
                <a:sym typeface="Wingdings"/>
              </a:rPr>
              <a:t>Asynchronous Computation (Wave-front) :</a:t>
            </a:r>
          </a:p>
          <a:p>
            <a:pPr lvl="1"/>
            <a:r>
              <a:rPr lang="en-US" dirty="0" smtClean="0">
                <a:sym typeface="Wingdings"/>
              </a:rPr>
              <a:t>Evaluate condition only when neighbor changes</a:t>
            </a:r>
          </a:p>
          <a:p>
            <a:pPr marL="914400" lvl="2" indent="0">
              <a:buNone/>
            </a:pPr>
            <a:r>
              <a:rPr lang="en-US" dirty="0" smtClean="0">
                <a:sym typeface="Wingdings"/>
              </a:rPr>
              <a:t>4 Phases each with 2 computations  8 Computations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143000" y="2133600"/>
            <a:ext cx="1143000" cy="1143000"/>
            <a:chOff x="914400" y="2590800"/>
            <a:chExt cx="1143000" cy="1143000"/>
          </a:xfrm>
        </p:grpSpPr>
        <p:cxnSp>
          <p:nvCxnSpPr>
            <p:cNvPr id="27" name="Straight Connector 26"/>
            <p:cNvCxnSpPr>
              <a:stCxn id="4" idx="6"/>
              <a:endCxn id="14" idx="2"/>
            </p:cNvCxnSpPr>
            <p:nvPr/>
          </p:nvCxnSpPr>
          <p:spPr bwMode="auto">
            <a:xfrm>
              <a:off x="1143000" y="2705100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 bwMode="auto">
            <a:xfrm>
              <a:off x="1600200" y="3162300"/>
              <a:ext cx="228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>
              <a:stCxn id="10" idx="6"/>
              <a:endCxn id="16" idx="2"/>
            </p:cNvCxnSpPr>
            <p:nvPr/>
          </p:nvCxnSpPr>
          <p:spPr bwMode="auto">
            <a:xfrm>
              <a:off x="1143000" y="3619500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>
              <a:stCxn id="16" idx="0"/>
              <a:endCxn id="14" idx="4"/>
            </p:cNvCxnSpPr>
            <p:nvPr/>
          </p:nvCxnSpPr>
          <p:spPr bwMode="auto">
            <a:xfrm flipV="1">
              <a:off x="1943100" y="2819400"/>
              <a:ext cx="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>
              <a:stCxn id="10" idx="0"/>
              <a:endCxn id="4" idx="4"/>
            </p:cNvCxnSpPr>
            <p:nvPr/>
          </p:nvCxnSpPr>
          <p:spPr bwMode="auto">
            <a:xfrm flipV="1">
              <a:off x="1028700" y="2819400"/>
              <a:ext cx="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Oval 3"/>
            <p:cNvSpPr/>
            <p:nvPr/>
          </p:nvSpPr>
          <p:spPr bwMode="auto"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9144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2590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3716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9144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3716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828800" y="2590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828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8288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295400" y="1676400"/>
            <a:ext cx="81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0</a:t>
            </a:r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2667000" y="1688068"/>
            <a:ext cx="1143000" cy="1588532"/>
            <a:chOff x="2667000" y="1688068"/>
            <a:chExt cx="1143000" cy="1588532"/>
          </a:xfrm>
        </p:grpSpPr>
        <p:grpSp>
          <p:nvGrpSpPr>
            <p:cNvPr id="114" name="Group 113"/>
            <p:cNvGrpSpPr/>
            <p:nvPr/>
          </p:nvGrpSpPr>
          <p:grpSpPr>
            <a:xfrm>
              <a:off x="2667000" y="2133600"/>
              <a:ext cx="1143000" cy="1143000"/>
              <a:chOff x="2438400" y="2590800"/>
              <a:chExt cx="1143000" cy="1143000"/>
            </a:xfrm>
          </p:grpSpPr>
          <p:cxnSp>
            <p:nvCxnSpPr>
              <p:cNvPr id="57" name="Straight Connector 56"/>
              <p:cNvCxnSpPr>
                <a:stCxn id="62" idx="6"/>
                <a:endCxn id="68" idx="2"/>
              </p:cNvCxnSpPr>
              <p:nvPr/>
            </p:nvCxnSpPr>
            <p:spPr bwMode="auto">
              <a:xfrm>
                <a:off x="26670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Connector 57"/>
              <p:cNvCxnSpPr>
                <a:stCxn id="65" idx="6"/>
                <a:endCxn id="69" idx="2"/>
              </p:cNvCxnSpPr>
              <p:nvPr/>
            </p:nvCxnSpPr>
            <p:spPr bwMode="auto">
              <a:xfrm>
                <a:off x="31242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Connector 58"/>
              <p:cNvCxnSpPr>
                <a:stCxn id="66" idx="6"/>
                <a:endCxn id="70" idx="2"/>
              </p:cNvCxnSpPr>
              <p:nvPr/>
            </p:nvCxnSpPr>
            <p:spPr bwMode="auto">
              <a:xfrm>
                <a:off x="26670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Connector 59"/>
              <p:cNvCxnSpPr>
                <a:stCxn id="70" idx="0"/>
                <a:endCxn id="68" idx="4"/>
              </p:cNvCxnSpPr>
              <p:nvPr/>
            </p:nvCxnSpPr>
            <p:spPr bwMode="auto">
              <a:xfrm flipV="1">
                <a:off x="34671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Connector 60"/>
              <p:cNvCxnSpPr>
                <a:stCxn id="66" idx="0"/>
                <a:endCxn id="62" idx="4"/>
              </p:cNvCxnSpPr>
              <p:nvPr/>
            </p:nvCxnSpPr>
            <p:spPr bwMode="auto">
              <a:xfrm flipV="1">
                <a:off x="2552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Oval 61"/>
              <p:cNvSpPr/>
              <p:nvPr/>
            </p:nvSpPr>
            <p:spPr bwMode="auto">
              <a:xfrm>
                <a:off x="2438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2438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2895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8956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24384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2895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3352800" y="25908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33528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33528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2839047" y="1688068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1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191000" y="1676400"/>
            <a:ext cx="1143000" cy="1600200"/>
            <a:chOff x="4191000" y="1676400"/>
            <a:chExt cx="1143000" cy="16002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4191000" y="2133600"/>
              <a:ext cx="1143000" cy="1143000"/>
              <a:chOff x="3962400" y="2590800"/>
              <a:chExt cx="1143000" cy="1143000"/>
            </a:xfrm>
          </p:grpSpPr>
          <p:cxnSp>
            <p:nvCxnSpPr>
              <p:cNvPr id="71" name="Straight Connector 70"/>
              <p:cNvCxnSpPr>
                <a:stCxn id="76" idx="6"/>
                <a:endCxn id="82" idx="2"/>
              </p:cNvCxnSpPr>
              <p:nvPr/>
            </p:nvCxnSpPr>
            <p:spPr bwMode="auto">
              <a:xfrm>
                <a:off x="41910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Connector 71"/>
              <p:cNvCxnSpPr>
                <a:stCxn id="79" idx="6"/>
                <a:endCxn id="83" idx="2"/>
              </p:cNvCxnSpPr>
              <p:nvPr/>
            </p:nvCxnSpPr>
            <p:spPr bwMode="auto">
              <a:xfrm>
                <a:off x="46482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Connector 72"/>
              <p:cNvCxnSpPr>
                <a:stCxn id="80" idx="6"/>
                <a:endCxn id="84" idx="2"/>
              </p:cNvCxnSpPr>
              <p:nvPr/>
            </p:nvCxnSpPr>
            <p:spPr bwMode="auto">
              <a:xfrm>
                <a:off x="41910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4" name="Straight Connector 73"/>
              <p:cNvCxnSpPr>
                <a:stCxn id="84" idx="0"/>
                <a:endCxn id="82" idx="4"/>
              </p:cNvCxnSpPr>
              <p:nvPr/>
            </p:nvCxnSpPr>
            <p:spPr bwMode="auto">
              <a:xfrm flipV="1">
                <a:off x="49911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Straight Connector 74"/>
              <p:cNvCxnSpPr>
                <a:stCxn id="80" idx="0"/>
                <a:endCxn id="76" idx="4"/>
              </p:cNvCxnSpPr>
              <p:nvPr/>
            </p:nvCxnSpPr>
            <p:spPr bwMode="auto">
              <a:xfrm flipV="1">
                <a:off x="4076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6" name="Oval 75"/>
              <p:cNvSpPr/>
              <p:nvPr/>
            </p:nvSpPr>
            <p:spPr bwMode="auto">
              <a:xfrm>
                <a:off x="3962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962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4419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44196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3962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4419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48768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48768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8768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363047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2</a:t>
              </a:r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38800" y="1676400"/>
            <a:ext cx="1143000" cy="1600200"/>
            <a:chOff x="5638800" y="1676400"/>
            <a:chExt cx="1143000" cy="16002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5638800" y="2133600"/>
              <a:ext cx="1143000" cy="1143000"/>
              <a:chOff x="5410200" y="2590800"/>
              <a:chExt cx="1143000" cy="1143000"/>
            </a:xfrm>
          </p:grpSpPr>
          <p:cxnSp>
            <p:nvCxnSpPr>
              <p:cNvPr id="85" name="Straight Connector 84"/>
              <p:cNvCxnSpPr>
                <a:stCxn id="90" idx="6"/>
                <a:endCxn id="96" idx="2"/>
              </p:cNvCxnSpPr>
              <p:nvPr/>
            </p:nvCxnSpPr>
            <p:spPr bwMode="auto">
              <a:xfrm>
                <a:off x="56388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Connector 85"/>
              <p:cNvCxnSpPr>
                <a:stCxn id="93" idx="6"/>
                <a:endCxn id="97" idx="2"/>
              </p:cNvCxnSpPr>
              <p:nvPr/>
            </p:nvCxnSpPr>
            <p:spPr bwMode="auto">
              <a:xfrm>
                <a:off x="60960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7" name="Straight Connector 86"/>
              <p:cNvCxnSpPr>
                <a:stCxn id="94" idx="6"/>
                <a:endCxn id="98" idx="2"/>
              </p:cNvCxnSpPr>
              <p:nvPr/>
            </p:nvCxnSpPr>
            <p:spPr bwMode="auto">
              <a:xfrm>
                <a:off x="56388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8" name="Straight Connector 87"/>
              <p:cNvCxnSpPr>
                <a:stCxn id="98" idx="0"/>
                <a:endCxn id="96" idx="4"/>
              </p:cNvCxnSpPr>
              <p:nvPr/>
            </p:nvCxnSpPr>
            <p:spPr bwMode="auto">
              <a:xfrm flipV="1">
                <a:off x="64389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Connector 88"/>
              <p:cNvCxnSpPr>
                <a:stCxn id="94" idx="0"/>
                <a:endCxn id="90" idx="4"/>
              </p:cNvCxnSpPr>
              <p:nvPr/>
            </p:nvCxnSpPr>
            <p:spPr bwMode="auto">
              <a:xfrm flipV="1">
                <a:off x="55245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 bwMode="auto">
              <a:xfrm>
                <a:off x="54102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54102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5867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8674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54102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5867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324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6324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810847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3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086600" y="1676400"/>
            <a:ext cx="1143000" cy="1600200"/>
            <a:chOff x="7086600" y="1676400"/>
            <a:chExt cx="1143000" cy="1600200"/>
          </a:xfrm>
        </p:grpSpPr>
        <p:grpSp>
          <p:nvGrpSpPr>
            <p:cNvPr id="117" name="Group 116"/>
            <p:cNvGrpSpPr/>
            <p:nvPr/>
          </p:nvGrpSpPr>
          <p:grpSpPr>
            <a:xfrm>
              <a:off x="7086600" y="2133600"/>
              <a:ext cx="1143000" cy="1143000"/>
              <a:chOff x="6858000" y="2590800"/>
              <a:chExt cx="1143000" cy="1143000"/>
            </a:xfrm>
          </p:grpSpPr>
          <p:cxnSp>
            <p:nvCxnSpPr>
              <p:cNvPr id="99" name="Straight Connector 98"/>
              <p:cNvCxnSpPr>
                <a:stCxn id="104" idx="6"/>
                <a:endCxn id="110" idx="2"/>
              </p:cNvCxnSpPr>
              <p:nvPr/>
            </p:nvCxnSpPr>
            <p:spPr bwMode="auto">
              <a:xfrm>
                <a:off x="70866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107" idx="6"/>
                <a:endCxn id="111" idx="2"/>
              </p:cNvCxnSpPr>
              <p:nvPr/>
            </p:nvCxnSpPr>
            <p:spPr bwMode="auto">
              <a:xfrm>
                <a:off x="75438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108" idx="6"/>
                <a:endCxn id="112" idx="2"/>
              </p:cNvCxnSpPr>
              <p:nvPr/>
            </p:nvCxnSpPr>
            <p:spPr bwMode="auto">
              <a:xfrm>
                <a:off x="70866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2" name="Straight Connector 101"/>
              <p:cNvCxnSpPr>
                <a:stCxn id="112" idx="0"/>
                <a:endCxn id="110" idx="4"/>
              </p:cNvCxnSpPr>
              <p:nvPr/>
            </p:nvCxnSpPr>
            <p:spPr bwMode="auto">
              <a:xfrm flipV="1">
                <a:off x="7886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3" name="Straight Connector 102"/>
              <p:cNvCxnSpPr>
                <a:stCxn id="108" idx="0"/>
                <a:endCxn id="104" idx="4"/>
              </p:cNvCxnSpPr>
              <p:nvPr/>
            </p:nvCxnSpPr>
            <p:spPr bwMode="auto">
              <a:xfrm flipV="1">
                <a:off x="69723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04" name="Oval 103"/>
              <p:cNvSpPr/>
              <p:nvPr/>
            </p:nvSpPr>
            <p:spPr bwMode="auto">
              <a:xfrm>
                <a:off x="68580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8580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73152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73152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68580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3152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7772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772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7772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7239000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1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76200"/>
            <a:ext cx="8001000" cy="762000"/>
          </a:xfrm>
        </p:spPr>
        <p:txBody>
          <a:bodyPr/>
          <a:lstStyle/>
          <a:p>
            <a:r>
              <a:rPr lang="en-US" sz="3400" dirty="0" smtClean="0"/>
              <a:t>Data-Parallel Algorithms can be </a:t>
            </a:r>
            <a:r>
              <a:rPr lang="en-US" sz="3400" b="1" dirty="0" smtClean="0"/>
              <a:t>Inefficient</a:t>
            </a:r>
            <a:endParaRPr lang="en-US" sz="3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17014" y="1219200"/>
            <a:ext cx="6400174" cy="762000"/>
            <a:chOff x="1517014" y="990600"/>
            <a:chExt cx="6400174" cy="762000"/>
          </a:xfrm>
        </p:grpSpPr>
        <p:pic>
          <p:nvPicPr>
            <p:cNvPr id="3" name="Picture 2" descr="Screen shot 2010-09-27 at 11.16.03 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014" y="990600"/>
              <a:ext cx="6400174" cy="451123"/>
            </a:xfrm>
            <a:prstGeom prst="rect">
              <a:avLst/>
            </a:prstGeom>
          </p:spPr>
        </p:pic>
        <p:pic>
          <p:nvPicPr>
            <p:cNvPr id="19" name="Picture 18" descr="Screen shot 2010-09-27 at 11.16.10 P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6049" y="1328476"/>
              <a:ext cx="6169072" cy="4241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85800" y="5646003"/>
            <a:ext cx="783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limitations of the Map-Reduce abstraction can lead to inefficient parallel algorithms.</a:t>
            </a:r>
            <a:endParaRPr lang="en-US" sz="24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1219200" y="22098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819400" y="2438400"/>
            <a:ext cx="4862736" cy="674132"/>
            <a:chOff x="3352800" y="2286000"/>
            <a:chExt cx="4862736" cy="674132"/>
          </a:xfrm>
        </p:grpSpPr>
        <p:cxnSp>
          <p:nvCxnSpPr>
            <p:cNvPr id="18" name="Straight Arrow Connector 17"/>
            <p:cNvCxnSpPr>
              <a:stCxn id="21" idx="1"/>
            </p:cNvCxnSpPr>
            <p:nvPr/>
          </p:nvCxnSpPr>
          <p:spPr bwMode="auto">
            <a:xfrm rot="10800000" flipV="1">
              <a:off x="3352800" y="2470666"/>
              <a:ext cx="1143000" cy="48946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95800" y="2286000"/>
              <a:ext cx="371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Optimized in Memory </a:t>
              </a:r>
              <a:r>
                <a:rPr lang="en-US" b="1" dirty="0" err="1" smtClean="0">
                  <a:solidFill>
                    <a:schemeClr val="accent1"/>
                  </a:solidFill>
                </a:rPr>
                <a:t>MapReduceBP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0400" y="3352800"/>
            <a:ext cx="3266340" cy="1143000"/>
            <a:chOff x="3733800" y="2286000"/>
            <a:chExt cx="3266340" cy="1143000"/>
          </a:xfrm>
        </p:grpSpPr>
        <p:cxnSp>
          <p:nvCxnSpPr>
            <p:cNvPr id="26" name="Straight Arrow Connector 25"/>
            <p:cNvCxnSpPr>
              <a:stCxn id="27" idx="1"/>
            </p:cNvCxnSpPr>
            <p:nvPr/>
          </p:nvCxnSpPr>
          <p:spPr bwMode="auto">
            <a:xfrm rot="10800000" flipV="1">
              <a:off x="3733800" y="2470666"/>
              <a:ext cx="762000" cy="9583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495800" y="2286000"/>
              <a:ext cx="250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Asynchronous Splash BP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16" grpId="0" uiExpand="1">
        <p:bldSub>
          <a:bldChart bld="series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5105400" y="3200400"/>
            <a:ext cx="27432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4245114"/>
            <a:ext cx="3863097" cy="2308086"/>
            <a:chOff x="4724400" y="4092714"/>
            <a:chExt cx="3863097" cy="2308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Belief</a:t>
              </a:r>
            </a:p>
            <a:p>
              <a:pPr algn="ctr"/>
              <a:r>
                <a:rPr lang="en-US" sz="2000" dirty="0" smtClean="0"/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419600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Kernel</a:t>
              </a:r>
            </a:p>
            <a:p>
              <a:pPr algn="ctr"/>
              <a:r>
                <a:rPr lang="en-US" sz="2000" dirty="0" smtClean="0"/>
                <a:t>Methods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Deep Belief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Neural</a:t>
              </a:r>
            </a:p>
            <a:p>
              <a:pPr algn="ctr"/>
              <a:r>
                <a:rPr lang="en-US" sz="2000" dirty="0" smtClean="0"/>
                <a:t>Networks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Tensor </a:t>
              </a:r>
            </a:p>
            <a:p>
              <a:r>
                <a:rPr lang="en-US" sz="2000" dirty="0" smtClean="0"/>
                <a:t>Factorization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PageRank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2400" y="5486400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Lasso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Need for a New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Map-Reduce is not well suited for Graph-Parallelism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Data-Parallel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-111" charset="-128"/>
              </a:rPr>
              <a:t>Graph-Parallel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Cross</a:t>
            </a:r>
          </a:p>
          <a:p>
            <a:pPr algn="ctr"/>
            <a:r>
              <a:rPr lang="en-US" sz="2000" dirty="0" smtClean="0"/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Feature </a:t>
            </a:r>
          </a:p>
          <a:p>
            <a:pPr algn="ctr"/>
            <a:r>
              <a:rPr lang="en-US" sz="2000" dirty="0" smtClean="0"/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Map Reduce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Computing Sufficient</a:t>
            </a:r>
          </a:p>
          <a:p>
            <a:pPr algn="ctr"/>
            <a:r>
              <a:rPr lang="en-US" dirty="0" smtClean="0"/>
              <a:t>Statistics </a:t>
            </a:r>
            <a:endParaRPr lang="en-US" dirty="0"/>
          </a:p>
        </p:txBody>
      </p:sp>
      <p:pic>
        <p:nvPicPr>
          <p:cNvPr id="25" name="Picture 2" descr="Graph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2905124"/>
            <a:ext cx="3514725" cy="120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17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1676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GraphLab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9" grpId="0" animBg="1"/>
      <p:bldP spid="122" grpId="0" animBg="1"/>
      <p:bldP spid="1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102" idx="6"/>
            <a:endCxn id="103" idx="2"/>
          </p:cNvCxnSpPr>
          <p:nvPr/>
        </p:nvCxnSpPr>
        <p:spPr bwMode="auto">
          <a:xfrm>
            <a:off x="925886" y="24707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3" idx="6"/>
            <a:endCxn id="104" idx="2"/>
          </p:cNvCxnSpPr>
          <p:nvPr/>
        </p:nvCxnSpPr>
        <p:spPr bwMode="auto">
          <a:xfrm>
            <a:off x="2411987" y="24707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1" idx="7"/>
            <a:endCxn id="103" idx="3"/>
          </p:cNvCxnSpPr>
          <p:nvPr/>
        </p:nvCxnSpPr>
        <p:spPr bwMode="auto">
          <a:xfrm rot="5400000" flipH="1" flipV="1">
            <a:off x="1285286" y="2942757"/>
            <a:ext cx="1124928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3" idx="1"/>
            <a:endCxn id="104" idx="5"/>
          </p:cNvCxnSpPr>
          <p:nvPr/>
        </p:nvCxnSpPr>
        <p:spPr bwMode="auto">
          <a:xfrm rot="16200000" flipV="1">
            <a:off x="35144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7"/>
            <a:endCxn id="104" idx="3"/>
          </p:cNvCxnSpPr>
          <p:nvPr/>
        </p:nvCxnSpPr>
        <p:spPr bwMode="auto">
          <a:xfrm rot="5400000" flipH="1" flipV="1">
            <a:off x="2771386" y="2942758"/>
            <a:ext cx="1124928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1"/>
            <a:endCxn id="103" idx="5"/>
          </p:cNvCxnSpPr>
          <p:nvPr/>
        </p:nvCxnSpPr>
        <p:spPr bwMode="auto">
          <a:xfrm rot="16200000" flipV="1">
            <a:off x="20283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" name="Oval 4"/>
          <p:cNvSpPr/>
          <p:nvPr/>
        </p:nvSpPr>
        <p:spPr bwMode="auto">
          <a:xfrm>
            <a:off x="533400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195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5056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8" name="Oval 4"/>
          <p:cNvSpPr/>
          <p:nvPr/>
        </p:nvSpPr>
        <p:spPr bwMode="auto">
          <a:xfrm>
            <a:off x="533400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0195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5056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1" name="Oval 4"/>
          <p:cNvSpPr/>
          <p:nvPr/>
        </p:nvSpPr>
        <p:spPr bwMode="auto">
          <a:xfrm>
            <a:off x="1283513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696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557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stCxn id="108" idx="6"/>
            <a:endCxn id="109" idx="2"/>
          </p:cNvCxnSpPr>
          <p:nvPr/>
        </p:nvCxnSpPr>
        <p:spPr bwMode="auto">
          <a:xfrm>
            <a:off x="925886" y="52901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9" idx="6"/>
            <a:endCxn id="119" idx="2"/>
          </p:cNvCxnSpPr>
          <p:nvPr/>
        </p:nvCxnSpPr>
        <p:spPr bwMode="auto">
          <a:xfrm>
            <a:off x="2411987" y="52901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9" idx="1"/>
            <a:endCxn id="31" idx="5"/>
          </p:cNvCxnSpPr>
          <p:nvPr/>
        </p:nvCxnSpPr>
        <p:spPr bwMode="auto">
          <a:xfrm rot="16200000" flipV="1">
            <a:off x="1278044" y="4352457"/>
            <a:ext cx="1139412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9" idx="7"/>
            <a:endCxn id="33" idx="3"/>
          </p:cNvCxnSpPr>
          <p:nvPr/>
        </p:nvCxnSpPr>
        <p:spPr bwMode="auto">
          <a:xfrm rot="5400000" flipH="1" flipV="1">
            <a:off x="35071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9" idx="1"/>
            <a:endCxn id="32" idx="5"/>
          </p:cNvCxnSpPr>
          <p:nvPr/>
        </p:nvCxnSpPr>
        <p:spPr bwMode="auto">
          <a:xfrm rot="16200000" flipV="1">
            <a:off x="2764145" y="4352457"/>
            <a:ext cx="1139412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9" idx="7"/>
            <a:endCxn id="32" idx="3"/>
          </p:cNvCxnSpPr>
          <p:nvPr/>
        </p:nvCxnSpPr>
        <p:spPr bwMode="auto">
          <a:xfrm rot="5400000" flipH="1" flipV="1">
            <a:off x="20210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361" y="1066800"/>
            <a:ext cx="7941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graph </a:t>
            </a:r>
            <a:r>
              <a:rPr lang="en-US" sz="2800" dirty="0" smtClean="0"/>
              <a:t>with arbitrary data (C++ Objects) associated with each vertex and edge.</a:t>
            </a:r>
            <a:endParaRPr lang="en-US" sz="2800" dirty="0"/>
          </a:p>
        </p:txBody>
      </p:sp>
      <p:sp>
        <p:nvSpPr>
          <p:cNvPr id="62" name="Cube 61"/>
          <p:cNvSpPr/>
          <p:nvPr/>
        </p:nvSpPr>
        <p:spPr bwMode="auto">
          <a:xfrm>
            <a:off x="581941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801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3741" y="51608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4717" y="51227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6023" y="51701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3513" y="2331058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799626" y="231479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486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82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501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0734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1786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82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3801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034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3513" y="515704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799626" y="5140780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292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57800" y="337292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Vertex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User profile text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Current interests estimates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257800" y="470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Similarity weights </a:t>
            </a:r>
            <a:endParaRPr lang="en-US" sz="2000" dirty="0"/>
          </a:p>
        </p:txBody>
      </p:sp>
      <p:sp>
        <p:nvSpPr>
          <p:cNvPr id="89" name="Cube 88"/>
          <p:cNvSpPr/>
          <p:nvPr/>
        </p:nvSpPr>
        <p:spPr bwMode="auto">
          <a:xfrm>
            <a:off x="6705600" y="469636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7800" y="238232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Social Network</a:t>
            </a:r>
            <a:endParaRPr lang="en-US" sz="2000" dirty="0"/>
          </a:p>
        </p:txBody>
      </p:sp>
      <p:cxnSp>
        <p:nvCxnSpPr>
          <p:cNvPr id="149" name="Straight Arrow Connector 148"/>
          <p:cNvCxnSpPr>
            <a:stCxn id="53" idx="6"/>
            <a:endCxn id="55" idx="2"/>
          </p:cNvCxnSpPr>
          <p:nvPr/>
        </p:nvCxnSpPr>
        <p:spPr bwMode="auto">
          <a:xfrm>
            <a:off x="6477000" y="2534722"/>
            <a:ext cx="4572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6172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934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762000"/>
          </a:xfrm>
        </p:spPr>
        <p:txBody>
          <a:bodyPr/>
          <a:lstStyle/>
          <a:p>
            <a:r>
              <a:rPr lang="en-US" dirty="0" smtClean="0"/>
              <a:t>Implementing the Data 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762000"/>
            <a:ext cx="4040188" cy="639762"/>
          </a:xfrm>
        </p:spPr>
        <p:txBody>
          <a:bodyPr/>
          <a:lstStyle/>
          <a:p>
            <a:r>
              <a:rPr lang="en-US" dirty="0" smtClean="0"/>
              <a:t>Multicore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040188" cy="4267200"/>
          </a:xfrm>
        </p:spPr>
        <p:txBody>
          <a:bodyPr/>
          <a:lstStyle/>
          <a:p>
            <a:r>
              <a:rPr lang="en-US" b="1" dirty="0"/>
              <a:t>In </a:t>
            </a:r>
            <a:r>
              <a:rPr lang="en-US" b="1" dirty="0" smtClean="0"/>
              <a:t>Memory</a:t>
            </a:r>
          </a:p>
          <a:p>
            <a:r>
              <a:rPr lang="en-US" dirty="0" smtClean="0"/>
              <a:t>Relatively Straight Forward</a:t>
            </a:r>
          </a:p>
          <a:p>
            <a:pPr lvl="1"/>
            <a:r>
              <a:rPr lang="en-US" dirty="0" err="1" smtClean="0"/>
              <a:t>vertex_data</a:t>
            </a:r>
            <a:r>
              <a:rPr lang="en-US" dirty="0" smtClean="0"/>
              <a:t>(vid) </a:t>
            </a:r>
            <a:r>
              <a:rPr lang="en-US" dirty="0" smtClean="0">
                <a:sym typeface="Wingdings"/>
              </a:rPr>
              <a:t> data</a:t>
            </a:r>
            <a:endParaRPr lang="en-US" dirty="0" smtClean="0"/>
          </a:p>
          <a:p>
            <a:pPr lvl="1"/>
            <a:r>
              <a:rPr lang="en-US" dirty="0" err="1" smtClean="0"/>
              <a:t>edge_data</a:t>
            </a:r>
            <a:r>
              <a:rPr lang="en-US" dirty="0" smtClean="0"/>
              <a:t>(</a:t>
            </a:r>
            <a:r>
              <a:rPr lang="en-US" dirty="0" err="1" smtClean="0"/>
              <a:t>vid,vid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neighbors(vid)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vid_list</a:t>
            </a:r>
            <a:endParaRPr lang="en-US" dirty="0" smtClean="0"/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Fast lookup, low overhead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Dense data-structures</a:t>
            </a:r>
          </a:p>
          <a:p>
            <a:pPr lvl="1"/>
            <a:r>
              <a:rPr lang="en-US" dirty="0" smtClean="0"/>
              <a:t>Fixed </a:t>
            </a:r>
            <a:r>
              <a:rPr lang="en-US" dirty="0" err="1" smtClean="0"/>
              <a:t>Vdata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Edata</a:t>
            </a:r>
            <a:r>
              <a:rPr lang="en-US" dirty="0" smtClean="0"/>
              <a:t> types</a:t>
            </a:r>
          </a:p>
          <a:p>
            <a:pPr lvl="1"/>
            <a:r>
              <a:rPr lang="en-US" dirty="0" smtClean="0"/>
              <a:t>Immutable </a:t>
            </a:r>
            <a:r>
              <a:rPr lang="en-US" dirty="0"/>
              <a:t>g</a:t>
            </a:r>
            <a:r>
              <a:rPr lang="en-US" dirty="0" smtClean="0"/>
              <a:t>raph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762000"/>
            <a:ext cx="4041775" cy="639762"/>
          </a:xfrm>
        </p:spPr>
        <p:txBody>
          <a:bodyPr/>
          <a:lstStyle/>
          <a:p>
            <a:r>
              <a:rPr lang="en-US" dirty="0" smtClean="0"/>
              <a:t>Cluster 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447800"/>
            <a:ext cx="4041775" cy="3810000"/>
          </a:xfrm>
        </p:spPr>
        <p:txBody>
          <a:bodyPr/>
          <a:lstStyle/>
          <a:p>
            <a:r>
              <a:rPr lang="en-US" b="1" dirty="0" smtClean="0"/>
              <a:t>In Memory</a:t>
            </a:r>
          </a:p>
          <a:p>
            <a:r>
              <a:rPr lang="en-US" dirty="0" smtClean="0"/>
              <a:t>Partition Graph:</a:t>
            </a:r>
          </a:p>
          <a:p>
            <a:pPr lvl="1"/>
            <a:r>
              <a:rPr lang="en-US" dirty="0" err="1" smtClean="0"/>
              <a:t>ParMETIS</a:t>
            </a:r>
            <a:r>
              <a:rPr lang="en-US" dirty="0" smtClean="0"/>
              <a:t> or Random Cuts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Cached Ghosting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48200" y="1143000"/>
            <a:ext cx="0" cy="5486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181600" y="4648200"/>
            <a:ext cx="3505200" cy="1752600"/>
            <a:chOff x="4953000" y="4648200"/>
            <a:chExt cx="3505200" cy="1752600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4953000" y="4648200"/>
              <a:ext cx="1447800" cy="17526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1</a:t>
              </a: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7010400" y="4648200"/>
              <a:ext cx="1447800" cy="17526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2</a:t>
              </a: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178040" y="52578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A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940040" y="52578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B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4" name="Straight Connector 93"/>
            <p:cNvCxnSpPr>
              <a:stCxn id="73" idx="6"/>
              <a:endCxn id="92" idx="2"/>
            </p:cNvCxnSpPr>
            <p:nvPr/>
          </p:nvCxnSpPr>
          <p:spPr bwMode="auto">
            <a:xfrm>
              <a:off x="7543800" y="54406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 bwMode="auto">
            <a:xfrm>
              <a:off x="7178040" y="58674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C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940040" y="58674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6" idx="6"/>
              <a:endCxn id="97" idx="2"/>
            </p:cNvCxnSpPr>
            <p:nvPr/>
          </p:nvCxnSpPr>
          <p:spPr bwMode="auto">
            <a:xfrm>
              <a:off x="7543800" y="60502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7" idx="0"/>
              <a:endCxn id="92" idx="4"/>
            </p:cNvCxnSpPr>
            <p:nvPr/>
          </p:nvCxnSpPr>
          <p:spPr bwMode="auto">
            <a:xfrm flipV="1">
              <a:off x="8122920" y="5623560"/>
              <a:ext cx="0" cy="2438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 bwMode="auto">
            <a:xfrm>
              <a:off x="5105400" y="52578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A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67400" y="52578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B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7" name="Straight Connector 106"/>
            <p:cNvCxnSpPr>
              <a:stCxn id="105" idx="6"/>
              <a:endCxn id="106" idx="2"/>
            </p:cNvCxnSpPr>
            <p:nvPr/>
          </p:nvCxnSpPr>
          <p:spPr bwMode="auto">
            <a:xfrm>
              <a:off x="5471160" y="54406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 bwMode="auto">
            <a:xfrm>
              <a:off x="5105400" y="586740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867400" y="586740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Tahoma" pitchFamily="-64" charset="0"/>
                </a:rPr>
                <a:t>D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0" name="Straight Connector 109"/>
            <p:cNvCxnSpPr>
              <a:stCxn id="108" idx="6"/>
              <a:endCxn id="109" idx="2"/>
            </p:cNvCxnSpPr>
            <p:nvPr/>
          </p:nvCxnSpPr>
          <p:spPr bwMode="auto">
            <a:xfrm>
              <a:off x="5471160" y="605028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8" idx="0"/>
              <a:endCxn id="105" idx="4"/>
            </p:cNvCxnSpPr>
            <p:nvPr/>
          </p:nvCxnSpPr>
          <p:spPr bwMode="auto">
            <a:xfrm flipV="1">
              <a:off x="5288280" y="5623560"/>
              <a:ext cx="0" cy="2438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96000" y="2819400"/>
            <a:ext cx="1584960" cy="1066800"/>
            <a:chOff x="6096000" y="3200400"/>
            <a:chExt cx="1584960" cy="1066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096000" y="3200400"/>
              <a:ext cx="1584960" cy="1051560"/>
              <a:chOff x="6096000" y="3200400"/>
              <a:chExt cx="1584960" cy="1051560"/>
            </a:xfrm>
          </p:grpSpPr>
          <p:sp>
            <p:nvSpPr>
              <p:cNvPr id="90" name="Oval 89"/>
              <p:cNvSpPr/>
              <p:nvPr/>
            </p:nvSpPr>
            <p:spPr bwMode="auto">
              <a:xfrm>
                <a:off x="6096000" y="32004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A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7315200" y="32004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B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3" name="Straight Connector 92"/>
              <p:cNvCxnSpPr>
                <a:stCxn id="90" idx="6"/>
                <a:endCxn id="91" idx="2"/>
              </p:cNvCxnSpPr>
              <p:nvPr/>
            </p:nvCxnSpPr>
            <p:spPr bwMode="auto">
              <a:xfrm>
                <a:off x="6461760" y="3383280"/>
                <a:ext cx="8534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 bwMode="auto">
              <a:xfrm>
                <a:off x="6096000" y="38862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7315200" y="38862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D</a:t>
                </a:r>
                <a:endPara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70" name="Straight Connector 69"/>
              <p:cNvCxnSpPr>
                <a:stCxn id="68" idx="6"/>
                <a:endCxn id="69" idx="2"/>
              </p:cNvCxnSpPr>
              <p:nvPr/>
            </p:nvCxnSpPr>
            <p:spPr bwMode="auto">
              <a:xfrm>
                <a:off x="6461760" y="4069080"/>
                <a:ext cx="8534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9" idx="0"/>
                <a:endCxn id="91" idx="4"/>
              </p:cNvCxnSpPr>
              <p:nvPr/>
            </p:nvCxnSpPr>
            <p:spPr bwMode="auto">
              <a:xfrm flipV="1">
                <a:off x="7498080" y="3566160"/>
                <a:ext cx="0" cy="32004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8" idx="0"/>
                <a:endCxn id="90" idx="4"/>
              </p:cNvCxnSpPr>
              <p:nvPr/>
            </p:nvCxnSpPr>
            <p:spPr bwMode="auto">
              <a:xfrm flipV="1">
                <a:off x="6278880" y="3566160"/>
                <a:ext cx="0" cy="32004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urved Connector 23"/>
            <p:cNvCxnSpPr/>
            <p:nvPr/>
          </p:nvCxnSpPr>
          <p:spPr bwMode="auto">
            <a:xfrm rot="5400000">
              <a:off x="6362700" y="3619500"/>
              <a:ext cx="1066800" cy="228600"/>
            </a:xfrm>
            <a:prstGeom prst="curvedConnector3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8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0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76200"/>
            <a:ext cx="7496175" cy="762000"/>
          </a:xfrm>
        </p:spPr>
        <p:txBody>
          <a:bodyPr/>
          <a:lstStyle/>
          <a:p>
            <a:r>
              <a:rPr lang="en-US" dirty="0"/>
              <a:t>Parallelism: Hope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799"/>
          </a:xfrm>
        </p:spPr>
        <p:txBody>
          <a:bodyPr/>
          <a:lstStyle/>
          <a:p>
            <a:r>
              <a:rPr lang="en-US" dirty="0" smtClean="0"/>
              <a:t>Wide array of different parallel architectures: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New Challenges for Designing Machine Learning Algorithms: </a:t>
            </a:r>
          </a:p>
          <a:p>
            <a:pPr lvl="1"/>
            <a:r>
              <a:rPr lang="en-US" sz="2000" dirty="0" smtClean="0"/>
              <a:t>Race conditions and deadlocks</a:t>
            </a:r>
          </a:p>
          <a:p>
            <a:pPr lvl="1"/>
            <a:r>
              <a:rPr lang="en-US" sz="2000" dirty="0" smtClean="0"/>
              <a:t>Managing distributed model state</a:t>
            </a:r>
          </a:p>
          <a:p>
            <a:r>
              <a:rPr lang="en-US" sz="2400" dirty="0" smtClean="0"/>
              <a:t>New Challenges for Implementing Machine Learning Algorithms:</a:t>
            </a:r>
          </a:p>
          <a:p>
            <a:pPr lvl="1"/>
            <a:r>
              <a:rPr lang="en-US" sz="2000" dirty="0" smtClean="0"/>
              <a:t>Parallel debugging and profiling</a:t>
            </a:r>
          </a:p>
          <a:p>
            <a:pPr lvl="1"/>
            <a:r>
              <a:rPr lang="en-US" sz="2000" dirty="0" smtClean="0"/>
              <a:t>Hardware specific APIs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638240"/>
            <a:ext cx="8915400" cy="1943160"/>
            <a:chOff x="152400" y="1504950"/>
            <a:chExt cx="8915400" cy="1943160"/>
          </a:xfrm>
        </p:grpSpPr>
        <p:pic>
          <p:nvPicPr>
            <p:cNvPr id="126978" name="Picture 2" descr="http://www.nvidia.com/docs/IO/56076/GeForce_GTX_280_3qt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984400"/>
              <a:ext cx="1447800" cy="987400"/>
            </a:xfrm>
            <a:prstGeom prst="rect">
              <a:avLst/>
            </a:prstGeom>
            <a:noFill/>
          </p:spPr>
        </p:pic>
        <p:pic>
          <p:nvPicPr>
            <p:cNvPr id="126980" name="Picture 4" descr="http://benchmarkreviews.com/images/reviews/processor/Intel_Core_i7/Intel_Nehalem_Die_Callou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485" y="2114549"/>
              <a:ext cx="1360715" cy="857251"/>
            </a:xfrm>
            <a:prstGeom prst="rect">
              <a:avLst/>
            </a:prstGeom>
            <a:noFill/>
          </p:spPr>
        </p:pic>
        <p:pic>
          <p:nvPicPr>
            <p:cNvPr id="126982" name="Picture 6" descr="http://tampabaytechs.net/images/server_rac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1504950"/>
              <a:ext cx="1249045" cy="1466850"/>
            </a:xfrm>
            <a:prstGeom prst="rect">
              <a:avLst/>
            </a:prstGeom>
            <a:noFill/>
          </p:spPr>
        </p:pic>
        <p:pic>
          <p:nvPicPr>
            <p:cNvPr id="126984" name="Picture 8" descr="http://www.hardwaresphere.com/wp-content/uploads/2009/12/intel-48-cores-single-chip-cloud-computer-blu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1854200"/>
              <a:ext cx="1676400" cy="1117600"/>
            </a:xfrm>
            <a:prstGeom prst="rect">
              <a:avLst/>
            </a:prstGeom>
            <a:noFill/>
          </p:spPr>
        </p:pic>
        <p:pic>
          <p:nvPicPr>
            <p:cNvPr id="126990" name="Picture 14" descr="http://files.wizardstower.co.uk/wordpress/wp-content/uploads/2008/11/amazon_aws_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4200" y="2104136"/>
              <a:ext cx="2133600" cy="86766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80394" y="3048000"/>
              <a:ext cx="745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GPUs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5153" y="3048000"/>
              <a:ext cx="1200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2"/>
                  </a:solidFill>
                </a:rPr>
                <a:t>Multicore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3048000"/>
              <a:ext cx="1011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Clusters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800" y="3048000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Mini Clouds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72400" y="304800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Clouds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419600" y="4572000"/>
            <a:ext cx="4419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0" y="2438400"/>
            <a:ext cx="4683021" cy="3323987"/>
            <a:chOff x="4232379" y="2590800"/>
            <a:chExt cx="4683021" cy="3323987"/>
          </a:xfrm>
        </p:grpSpPr>
        <p:sp>
          <p:nvSpPr>
            <p:cNvPr id="49" name="TextBox 48"/>
            <p:cNvSpPr txBox="1"/>
            <p:nvPr/>
          </p:nvSpPr>
          <p:spPr>
            <a:xfrm>
              <a:off x="4232379" y="2590800"/>
              <a:ext cx="468302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/>
                  <a:cs typeface="Consolas"/>
                </a:rPr>
                <a:t>l</a:t>
              </a:r>
              <a:r>
                <a:rPr lang="en-US" dirty="0" err="1" smtClean="0">
                  <a:latin typeface="Consolas"/>
                  <a:cs typeface="Consolas"/>
                </a:rPr>
                <a:t>abel_prop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, scope){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(</a:t>
              </a:r>
              <a:r>
                <a:rPr lang="en-US" i="1" dirty="0">
                  <a:latin typeface="Consolas"/>
                  <a:cs typeface="Consolas"/>
                </a:rPr>
                <a:t>L</a:t>
              </a:r>
              <a:r>
                <a:rPr lang="en-US" i="1" dirty="0" smtClean="0">
                  <a:latin typeface="Consolas"/>
                  <a:cs typeface="Consolas"/>
                </a:rPr>
                <a:t>ikes[</a:t>
              </a:r>
              <a:r>
                <a:rPr lang="en-US" i="1" dirty="0" err="1" smtClean="0">
                  <a:latin typeface="Consolas"/>
                  <a:cs typeface="Consolas"/>
                </a:rPr>
                <a:t>i</a:t>
              </a:r>
              <a:r>
                <a:rPr lang="en-US" i="1" dirty="0" smtClean="0">
                  <a:latin typeface="Consolas"/>
                  <a:cs typeface="Consolas"/>
                </a:rPr>
                <a:t>]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 err="1" smtClean="0">
                  <a:latin typeface="Consolas"/>
                  <a:cs typeface="Consolas"/>
                </a:rPr>
                <a:t>W</a:t>
              </a:r>
              <a:r>
                <a:rPr lang="en-US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>
                  <a:latin typeface="Consolas"/>
                  <a:cs typeface="Consolas"/>
                </a:rPr>
                <a:t>L</a:t>
              </a:r>
              <a:r>
                <a:rPr lang="en-US" i="1" dirty="0" smtClean="0">
                  <a:latin typeface="Consolas"/>
                  <a:cs typeface="Consolas"/>
                </a:rPr>
                <a:t>ikes[j]</a:t>
              </a:r>
              <a:r>
                <a:rPr lang="en-US" dirty="0" smtClean="0">
                  <a:latin typeface="Consolas"/>
                  <a:cs typeface="Consolas"/>
                </a:rPr>
                <a:t>) </a:t>
              </a:r>
              <a:r>
                <a:rPr lang="en-US" dirty="0" smtClean="0">
                  <a:latin typeface="Consolas"/>
                  <a:cs typeface="Consolas"/>
                  <a:sym typeface="Wingdings"/>
                </a:rPr>
                <a:t>scope;</a:t>
              </a:r>
            </a:p>
            <a:p>
              <a:endParaRPr lang="en-US" baseline="-25000" dirty="0" smtClean="0">
                <a:latin typeface="Consolas"/>
                <a:cs typeface="Consolas"/>
              </a:endParaRPr>
            </a:p>
            <a:p>
              <a:r>
                <a:rPr lang="en-US" baseline="-25000" dirty="0" smtClean="0">
                  <a:latin typeface="Consolas"/>
                  <a:cs typeface="Consolas"/>
                </a:rPr>
                <a:t>  </a:t>
              </a:r>
              <a:r>
                <a:rPr lang="en-US" baseline="-250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Update the vertex data</a:t>
              </a:r>
              <a:endParaRPr lang="en-US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if Likes[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] changes then 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  </a:t>
              </a:r>
              <a:r>
                <a:rPr lang="en-US" dirty="0" err="1" smtClean="0">
                  <a:latin typeface="Consolas"/>
                  <a:cs typeface="Consolas"/>
                </a:rPr>
                <a:t>reschedule_neighbors_of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); 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}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398941"/>
                </p:ext>
              </p:extLst>
            </p:nvPr>
          </p:nvGraphicFramePr>
          <p:xfrm>
            <a:off x="4502254" y="3938588"/>
            <a:ext cx="4149725" cy="803275"/>
          </p:xfrm>
          <a:graphic>
            <a:graphicData uri="http://schemas.openxmlformats.org/presentationml/2006/ole">
              <p:oleObj spid="_x0000_s14522" name="Equation" r:id="rId4" imgW="2032000" imgH="393700" progId="Equation.3">
                <p:embed/>
              </p:oleObj>
            </a:graphicData>
          </a:graphic>
        </p:graphicFrame>
      </p:grpSp>
      <p:sp>
        <p:nvSpPr>
          <p:cNvPr id="9" name="Rectangle 8"/>
          <p:cNvSpPr/>
          <p:nvPr/>
        </p:nvSpPr>
        <p:spPr bwMode="auto">
          <a:xfrm>
            <a:off x="4191000" y="2438400"/>
            <a:ext cx="48006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7405" y="2284590"/>
            <a:ext cx="3489040" cy="2544877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121" name="Straight Arrow Connector 120"/>
          <p:cNvCxnSpPr>
            <a:endCxn id="88" idx="11"/>
          </p:cNvCxnSpPr>
          <p:nvPr/>
        </p:nvCxnSpPr>
        <p:spPr bwMode="auto">
          <a:xfrm flipH="1">
            <a:off x="3367703" y="1752600"/>
            <a:ext cx="2804497" cy="8980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2209800" y="1828800"/>
            <a:ext cx="988940" cy="1328766"/>
            <a:chOff x="3128755" y="1677810"/>
            <a:chExt cx="988940" cy="1328766"/>
          </a:xfrm>
        </p:grpSpPr>
        <p:sp>
          <p:nvSpPr>
            <p:cNvPr id="89" name="Oval 88"/>
            <p:cNvSpPr/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3" name="Straight Arrow Connector 122"/>
            <p:cNvCxnSpPr>
              <a:endCxn id="89" idx="1"/>
            </p:cNvCxnSpPr>
            <p:nvPr/>
          </p:nvCxnSpPr>
          <p:spPr bwMode="auto">
            <a:xfrm>
              <a:off x="3128755" y="1677810"/>
              <a:ext cx="339953" cy="6797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914400"/>
            <a:ext cx="8947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An</a:t>
            </a:r>
            <a:r>
              <a:rPr lang="en-US" sz="2600" b="1" dirty="0" smtClean="0"/>
              <a:t> update function</a:t>
            </a:r>
            <a:r>
              <a:rPr lang="en-US" sz="2600" dirty="0" smtClean="0"/>
              <a:t> is a user defined program which when applied to a </a:t>
            </a:r>
            <a:r>
              <a:rPr lang="en-US" sz="2600" b="1" dirty="0" smtClean="0">
                <a:solidFill>
                  <a:srgbClr val="C00000"/>
                </a:solidFill>
              </a:rPr>
              <a:t>vertex</a:t>
            </a:r>
            <a:r>
              <a:rPr lang="en-US" sz="2600" dirty="0" smtClean="0"/>
              <a:t> transforms the data in the </a:t>
            </a:r>
            <a:r>
              <a:rPr lang="en-US" sz="2600" b="1" dirty="0" smtClean="0">
                <a:solidFill>
                  <a:schemeClr val="accent6"/>
                </a:solidFill>
              </a:rPr>
              <a:t>scope</a:t>
            </a:r>
            <a:r>
              <a:rPr lang="en-US" sz="2600" b="1" dirty="0" smtClean="0"/>
              <a:t> </a:t>
            </a:r>
            <a:r>
              <a:rPr lang="en-US" sz="2600" dirty="0" smtClean="0"/>
              <a:t>of the vertex</a:t>
            </a:r>
            <a:endParaRPr lang="en-US" sz="2600" b="1" dirty="0"/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1403520" y="2783766"/>
            <a:ext cx="1212472" cy="17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773029" y="2937612"/>
            <a:ext cx="259073" cy="11834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2625789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1801980" y="3307065"/>
            <a:ext cx="1247188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978174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968377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615992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968376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615992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55457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1800015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447630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1403519" y="5735496"/>
            <a:ext cx="1212473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773029" y="4556218"/>
            <a:ext cx="259072" cy="10254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2704804" y="4775100"/>
            <a:ext cx="1089157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1880997" y="4782930"/>
            <a:ext cx="1089157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1057189" y="4775099"/>
            <a:ext cx="1089157" cy="5239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062245" y="2650677"/>
            <a:ext cx="2743200" cy="1843713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8983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5008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244" y="251460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34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4343400" y="2819400"/>
            <a:ext cx="4800600" cy="685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343400" y="3505200"/>
            <a:ext cx="48006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19600" y="4648200"/>
            <a:ext cx="4724400" cy="1066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8" grpId="0" animBg="1"/>
      <p:bldP spid="65" grpId="0" animBg="1"/>
      <p:bldP spid="66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 bwMode="auto">
          <a:xfrm rot="10800000">
            <a:off x="4069964" y="2947107"/>
            <a:ext cx="3409950" cy="1811866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62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069964" y="1905000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112423" y="3981766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37" name="Rounded Rectangle 136"/>
          <p:cNvSpPr/>
          <p:nvPr/>
        </p:nvSpPr>
        <p:spPr bwMode="auto">
          <a:xfrm>
            <a:off x="2319218" y="2031508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19218" y="435191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419600" y="2055182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6" name="Straight Arrow Connector 45"/>
          <p:cNvCxnSpPr>
            <a:endCxn id="44" idx="2"/>
          </p:cNvCxnSpPr>
          <p:nvPr/>
        </p:nvCxnSpPr>
        <p:spPr bwMode="auto">
          <a:xfrm flipV="1">
            <a:off x="3098800" y="2291371"/>
            <a:ext cx="1320800" cy="1743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2" name="Oval 61"/>
          <p:cNvSpPr/>
          <p:nvPr/>
        </p:nvSpPr>
        <p:spPr bwMode="auto">
          <a:xfrm>
            <a:off x="4419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 flipV="1">
            <a:off x="3098800" y="4341181"/>
            <a:ext cx="1320800" cy="39575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1214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scheduler</a:t>
            </a:r>
            <a:r>
              <a:rPr lang="en-US" sz="2400" dirty="0" smtClean="0"/>
              <a:t> determines the order that vertices are updated.</a:t>
            </a:r>
            <a:endParaRPr lang="en-US" sz="2400" dirty="0"/>
          </a:p>
        </p:txBody>
      </p:sp>
      <p:cxnSp>
        <p:nvCxnSpPr>
          <p:cNvPr id="67" name="Straight Arrow Connector 66"/>
          <p:cNvCxnSpPr>
            <a:endCxn id="66" idx="3"/>
          </p:cNvCxnSpPr>
          <p:nvPr/>
        </p:nvCxnSpPr>
        <p:spPr bwMode="auto">
          <a:xfrm flipV="1">
            <a:off x="3098800" y="4502826"/>
            <a:ext cx="2530755" cy="15783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7" name="Freeform 76"/>
          <p:cNvSpPr/>
          <p:nvPr/>
        </p:nvSpPr>
        <p:spPr bwMode="auto">
          <a:xfrm>
            <a:off x="4352990" y="1969440"/>
            <a:ext cx="3130486" cy="1711341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  <a:gd name="connsiteX0" fmla="*/ 1263264 w 3369347"/>
              <a:gd name="connsiteY0" fmla="*/ 410633 h 1030157"/>
              <a:gd name="connsiteX1" fmla="*/ 1720464 w 3369347"/>
              <a:gd name="connsiteY1" fmla="*/ 131233 h 1030157"/>
              <a:gd name="connsiteX2" fmla="*/ 3104764 w 3369347"/>
              <a:gd name="connsiteY2" fmla="*/ 105833 h 1030157"/>
              <a:gd name="connsiteX3" fmla="*/ 3307964 w 3369347"/>
              <a:gd name="connsiteY3" fmla="*/ 766233 h 1030157"/>
              <a:gd name="connsiteX4" fmla="*/ 2761864 w 3369347"/>
              <a:gd name="connsiteY4" fmla="*/ 1007533 h 1030157"/>
              <a:gd name="connsiteX5" fmla="*/ 254000 w 3369347"/>
              <a:gd name="connsiteY5" fmla="*/ 630490 h 1030157"/>
              <a:gd name="connsiteX6" fmla="*/ 1263264 w 3369347"/>
              <a:gd name="connsiteY6" fmla="*/ 410633 h 1030157"/>
              <a:gd name="connsiteX0" fmla="*/ 1376441 w 3482524"/>
              <a:gd name="connsiteY0" fmla="*/ 41063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76441 w 3482524"/>
              <a:gd name="connsiteY7" fmla="*/ 41063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6719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0" fmla="*/ 443377 w 3253924"/>
              <a:gd name="connsiteY0" fmla="*/ 118238 h 1033092"/>
              <a:gd name="connsiteX1" fmla="*/ 1605041 w 3253924"/>
              <a:gd name="connsiteY1" fmla="*/ 144388 h 1033092"/>
              <a:gd name="connsiteX2" fmla="*/ 2989341 w 3253924"/>
              <a:gd name="connsiteY2" fmla="*/ 118988 h 1033092"/>
              <a:gd name="connsiteX3" fmla="*/ 3192541 w 3253924"/>
              <a:gd name="connsiteY3" fmla="*/ 779388 h 1033092"/>
              <a:gd name="connsiteX4" fmla="*/ 2646441 w 3253924"/>
              <a:gd name="connsiteY4" fmla="*/ 1020688 h 1033092"/>
              <a:gd name="connsiteX5" fmla="*/ 367177 w 3253924"/>
              <a:gd name="connsiteY5" fmla="*/ 853809 h 1033092"/>
              <a:gd name="connsiteX6" fmla="*/ 443377 w 3253924"/>
              <a:gd name="connsiteY6" fmla="*/ 118238 h 1033092"/>
              <a:gd name="connsiteX0" fmla="*/ 206311 w 3016858"/>
              <a:gd name="connsiteY0" fmla="*/ 118237 h 1050604"/>
              <a:gd name="connsiteX1" fmla="*/ 1367975 w 3016858"/>
              <a:gd name="connsiteY1" fmla="*/ 144387 h 1050604"/>
              <a:gd name="connsiteX2" fmla="*/ 2752275 w 3016858"/>
              <a:gd name="connsiteY2" fmla="*/ 118987 h 1050604"/>
              <a:gd name="connsiteX3" fmla="*/ 2955475 w 3016858"/>
              <a:gd name="connsiteY3" fmla="*/ 779387 h 1050604"/>
              <a:gd name="connsiteX4" fmla="*/ 2409375 w 3016858"/>
              <a:gd name="connsiteY4" fmla="*/ 1020687 h 1050604"/>
              <a:gd name="connsiteX5" fmla="*/ 739711 w 3016858"/>
              <a:gd name="connsiteY5" fmla="*/ 958891 h 1050604"/>
              <a:gd name="connsiteX6" fmla="*/ 130111 w 3016858"/>
              <a:gd name="connsiteY6" fmla="*/ 853808 h 1050604"/>
              <a:gd name="connsiteX7" fmla="*/ 206311 w 3016858"/>
              <a:gd name="connsiteY7" fmla="*/ 118237 h 1050604"/>
              <a:gd name="connsiteX0" fmla="*/ 206311 w 3016858"/>
              <a:gd name="connsiteY0" fmla="*/ 118237 h 2335250"/>
              <a:gd name="connsiteX1" fmla="*/ 1367975 w 3016858"/>
              <a:gd name="connsiteY1" fmla="*/ 144387 h 2335250"/>
              <a:gd name="connsiteX2" fmla="*/ 2752275 w 3016858"/>
              <a:gd name="connsiteY2" fmla="*/ 118987 h 2335250"/>
              <a:gd name="connsiteX3" fmla="*/ 2955475 w 3016858"/>
              <a:gd name="connsiteY3" fmla="*/ 779387 h 2335250"/>
              <a:gd name="connsiteX4" fmla="*/ 2409375 w 3016858"/>
              <a:gd name="connsiteY4" fmla="*/ 1020687 h 2335250"/>
              <a:gd name="connsiteX5" fmla="*/ 663511 w 3016858"/>
              <a:gd name="connsiteY5" fmla="*/ 2324951 h 2335250"/>
              <a:gd name="connsiteX6" fmla="*/ 739711 w 3016858"/>
              <a:gd name="connsiteY6" fmla="*/ 958891 h 2335250"/>
              <a:gd name="connsiteX7" fmla="*/ 130111 w 3016858"/>
              <a:gd name="connsiteY7" fmla="*/ 853808 h 2335250"/>
              <a:gd name="connsiteX8" fmla="*/ 206311 w 3016858"/>
              <a:gd name="connsiteY8" fmla="*/ 118237 h 2335250"/>
              <a:gd name="connsiteX0" fmla="*/ 206311 w 3016858"/>
              <a:gd name="connsiteY0" fmla="*/ 118237 h 2359979"/>
              <a:gd name="connsiteX1" fmla="*/ 1367975 w 3016858"/>
              <a:gd name="connsiteY1" fmla="*/ 144387 h 2359979"/>
              <a:gd name="connsiteX2" fmla="*/ 2752275 w 3016858"/>
              <a:gd name="connsiteY2" fmla="*/ 118987 h 2359979"/>
              <a:gd name="connsiteX3" fmla="*/ 2955475 w 3016858"/>
              <a:gd name="connsiteY3" fmla="*/ 779387 h 2359979"/>
              <a:gd name="connsiteX4" fmla="*/ 2409375 w 3016858"/>
              <a:gd name="connsiteY4" fmla="*/ 1020687 h 2359979"/>
              <a:gd name="connsiteX5" fmla="*/ 1349311 w 3016858"/>
              <a:gd name="connsiteY5" fmla="*/ 1169052 h 2359979"/>
              <a:gd name="connsiteX6" fmla="*/ 663511 w 3016858"/>
              <a:gd name="connsiteY6" fmla="*/ 2324951 h 2359979"/>
              <a:gd name="connsiteX7" fmla="*/ 739711 w 3016858"/>
              <a:gd name="connsiteY7" fmla="*/ 958891 h 2359979"/>
              <a:gd name="connsiteX8" fmla="*/ 130111 w 3016858"/>
              <a:gd name="connsiteY8" fmla="*/ 853808 h 2359979"/>
              <a:gd name="connsiteX9" fmla="*/ 206311 w 3016858"/>
              <a:gd name="connsiteY9" fmla="*/ 118237 h 2359979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349311 w 3016858"/>
              <a:gd name="connsiteY5" fmla="*/ 1169052 h 2517600"/>
              <a:gd name="connsiteX6" fmla="*/ 968311 w 3016858"/>
              <a:gd name="connsiteY6" fmla="*/ 2114787 h 2517600"/>
              <a:gd name="connsiteX7" fmla="*/ 663511 w 3016858"/>
              <a:gd name="connsiteY7" fmla="*/ 2324951 h 2517600"/>
              <a:gd name="connsiteX8" fmla="*/ 739711 w 3016858"/>
              <a:gd name="connsiteY8" fmla="*/ 958891 h 2517600"/>
              <a:gd name="connsiteX9" fmla="*/ 130111 w 3016858"/>
              <a:gd name="connsiteY9" fmla="*/ 853808 h 2517600"/>
              <a:gd name="connsiteX10" fmla="*/ 206311 w 3016858"/>
              <a:gd name="connsiteY10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82711 w 3016858"/>
              <a:gd name="connsiteY5" fmla="*/ 2324950 h 2517600"/>
              <a:gd name="connsiteX6" fmla="*/ 1349311 w 3016858"/>
              <a:gd name="connsiteY6" fmla="*/ 1169052 h 2517600"/>
              <a:gd name="connsiteX7" fmla="*/ 968311 w 3016858"/>
              <a:gd name="connsiteY7" fmla="*/ 2114787 h 2517600"/>
              <a:gd name="connsiteX8" fmla="*/ 663511 w 3016858"/>
              <a:gd name="connsiteY8" fmla="*/ 2324951 h 2517600"/>
              <a:gd name="connsiteX9" fmla="*/ 739711 w 3016858"/>
              <a:gd name="connsiteY9" fmla="*/ 958891 h 2517600"/>
              <a:gd name="connsiteX10" fmla="*/ 130111 w 3016858"/>
              <a:gd name="connsiteY10" fmla="*/ 853808 h 2517600"/>
              <a:gd name="connsiteX11" fmla="*/ 206311 w 3016858"/>
              <a:gd name="connsiteY11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1882711 w 3016858"/>
              <a:gd name="connsiteY6" fmla="*/ 2324950 h 2517600"/>
              <a:gd name="connsiteX7" fmla="*/ 1349311 w 3016858"/>
              <a:gd name="connsiteY7" fmla="*/ 1169052 h 2517600"/>
              <a:gd name="connsiteX8" fmla="*/ 968311 w 3016858"/>
              <a:gd name="connsiteY8" fmla="*/ 2114787 h 2517600"/>
              <a:gd name="connsiteX9" fmla="*/ 663511 w 3016858"/>
              <a:gd name="connsiteY9" fmla="*/ 2324951 h 2517600"/>
              <a:gd name="connsiteX10" fmla="*/ 739711 w 3016858"/>
              <a:gd name="connsiteY10" fmla="*/ 958891 h 2517600"/>
              <a:gd name="connsiteX11" fmla="*/ 130111 w 3016858"/>
              <a:gd name="connsiteY11" fmla="*/ 853808 h 2517600"/>
              <a:gd name="connsiteX12" fmla="*/ 206311 w 3016858"/>
              <a:gd name="connsiteY12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2111311 w 3016858"/>
              <a:gd name="connsiteY6" fmla="*/ 2009705 h 2517600"/>
              <a:gd name="connsiteX7" fmla="*/ 1882711 w 3016858"/>
              <a:gd name="connsiteY7" fmla="*/ 2324950 h 2517600"/>
              <a:gd name="connsiteX8" fmla="*/ 1349311 w 3016858"/>
              <a:gd name="connsiteY8" fmla="*/ 1169052 h 2517600"/>
              <a:gd name="connsiteX9" fmla="*/ 968311 w 3016858"/>
              <a:gd name="connsiteY9" fmla="*/ 2114787 h 2517600"/>
              <a:gd name="connsiteX10" fmla="*/ 663511 w 3016858"/>
              <a:gd name="connsiteY10" fmla="*/ 2324951 h 2517600"/>
              <a:gd name="connsiteX11" fmla="*/ 739711 w 3016858"/>
              <a:gd name="connsiteY11" fmla="*/ 958891 h 2517600"/>
              <a:gd name="connsiteX12" fmla="*/ 130111 w 3016858"/>
              <a:gd name="connsiteY12" fmla="*/ 853808 h 2517600"/>
              <a:gd name="connsiteX13" fmla="*/ 206311 w 3016858"/>
              <a:gd name="connsiteY13" fmla="*/ 118237 h 2517600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114787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41300 w 3051847"/>
              <a:gd name="connsiteY0" fmla="*/ 118237 h 2465059"/>
              <a:gd name="connsiteX1" fmla="*/ 1402964 w 3051847"/>
              <a:gd name="connsiteY1" fmla="*/ 144387 h 2465059"/>
              <a:gd name="connsiteX2" fmla="*/ 2787264 w 3051847"/>
              <a:gd name="connsiteY2" fmla="*/ 118987 h 2465059"/>
              <a:gd name="connsiteX3" fmla="*/ 2990464 w 3051847"/>
              <a:gd name="connsiteY3" fmla="*/ 779387 h 2465059"/>
              <a:gd name="connsiteX4" fmla="*/ 2444364 w 3051847"/>
              <a:gd name="connsiteY4" fmla="*/ 1020687 h 2465059"/>
              <a:gd name="connsiteX5" fmla="*/ 1841500 w 3051847"/>
              <a:gd name="connsiteY5" fmla="*/ 853808 h 2465059"/>
              <a:gd name="connsiteX6" fmla="*/ 2146300 w 3051847"/>
              <a:gd name="connsiteY6" fmla="*/ 2009705 h 2465059"/>
              <a:gd name="connsiteX7" fmla="*/ 1841500 w 3051847"/>
              <a:gd name="connsiteY7" fmla="*/ 2324950 h 2465059"/>
              <a:gd name="connsiteX8" fmla="*/ 1384300 w 3051847"/>
              <a:gd name="connsiteY8" fmla="*/ 1169052 h 2465059"/>
              <a:gd name="connsiteX9" fmla="*/ 1003300 w 3051847"/>
              <a:gd name="connsiteY9" fmla="*/ 2219869 h 2465059"/>
              <a:gd name="connsiteX10" fmla="*/ 622300 w 3051847"/>
              <a:gd name="connsiteY10" fmla="*/ 2009705 h 2465059"/>
              <a:gd name="connsiteX11" fmla="*/ 774700 w 3051847"/>
              <a:gd name="connsiteY11" fmla="*/ 958891 h 2465059"/>
              <a:gd name="connsiteX12" fmla="*/ 88900 w 3051847"/>
              <a:gd name="connsiteY12" fmla="*/ 853807 h 2465059"/>
              <a:gd name="connsiteX13" fmla="*/ 241300 w 3051847"/>
              <a:gd name="connsiteY13" fmla="*/ 118237 h 2465059"/>
              <a:gd name="connsiteX0" fmla="*/ 219011 w 3105757"/>
              <a:gd name="connsiteY0" fmla="*/ 315244 h 2451904"/>
              <a:gd name="connsiteX1" fmla="*/ 1456874 w 3105757"/>
              <a:gd name="connsiteY1" fmla="*/ 131232 h 2451904"/>
              <a:gd name="connsiteX2" fmla="*/ 2841174 w 3105757"/>
              <a:gd name="connsiteY2" fmla="*/ 105832 h 2451904"/>
              <a:gd name="connsiteX3" fmla="*/ 3044374 w 3105757"/>
              <a:gd name="connsiteY3" fmla="*/ 766232 h 2451904"/>
              <a:gd name="connsiteX4" fmla="*/ 2498274 w 3105757"/>
              <a:gd name="connsiteY4" fmla="*/ 1007532 h 2451904"/>
              <a:gd name="connsiteX5" fmla="*/ 1895410 w 3105757"/>
              <a:gd name="connsiteY5" fmla="*/ 840653 h 2451904"/>
              <a:gd name="connsiteX6" fmla="*/ 2200210 w 3105757"/>
              <a:gd name="connsiteY6" fmla="*/ 1996550 h 2451904"/>
              <a:gd name="connsiteX7" fmla="*/ 1895410 w 3105757"/>
              <a:gd name="connsiteY7" fmla="*/ 2311795 h 2451904"/>
              <a:gd name="connsiteX8" fmla="*/ 1438210 w 3105757"/>
              <a:gd name="connsiteY8" fmla="*/ 1155897 h 2451904"/>
              <a:gd name="connsiteX9" fmla="*/ 1057210 w 3105757"/>
              <a:gd name="connsiteY9" fmla="*/ 2206714 h 2451904"/>
              <a:gd name="connsiteX10" fmla="*/ 676210 w 3105757"/>
              <a:gd name="connsiteY10" fmla="*/ 1996550 h 2451904"/>
              <a:gd name="connsiteX11" fmla="*/ 828610 w 3105757"/>
              <a:gd name="connsiteY11" fmla="*/ 945736 h 2451904"/>
              <a:gd name="connsiteX12" fmla="*/ 142810 w 3105757"/>
              <a:gd name="connsiteY12" fmla="*/ 840652 h 2451904"/>
              <a:gd name="connsiteX13" fmla="*/ 219011 w 3105757"/>
              <a:gd name="connsiteY13" fmla="*/ 315244 h 2451904"/>
              <a:gd name="connsiteX0" fmla="*/ 219011 w 3105757"/>
              <a:gd name="connsiteY0" fmla="*/ 210163 h 2451905"/>
              <a:gd name="connsiteX1" fmla="*/ 1456874 w 3105757"/>
              <a:gd name="connsiteY1" fmla="*/ 131233 h 2451905"/>
              <a:gd name="connsiteX2" fmla="*/ 2841174 w 3105757"/>
              <a:gd name="connsiteY2" fmla="*/ 105833 h 2451905"/>
              <a:gd name="connsiteX3" fmla="*/ 3044374 w 3105757"/>
              <a:gd name="connsiteY3" fmla="*/ 766233 h 2451905"/>
              <a:gd name="connsiteX4" fmla="*/ 2498274 w 3105757"/>
              <a:gd name="connsiteY4" fmla="*/ 1007533 h 2451905"/>
              <a:gd name="connsiteX5" fmla="*/ 1895410 w 3105757"/>
              <a:gd name="connsiteY5" fmla="*/ 840654 h 2451905"/>
              <a:gd name="connsiteX6" fmla="*/ 2200210 w 3105757"/>
              <a:gd name="connsiteY6" fmla="*/ 1996551 h 2451905"/>
              <a:gd name="connsiteX7" fmla="*/ 1895410 w 3105757"/>
              <a:gd name="connsiteY7" fmla="*/ 2311796 h 2451905"/>
              <a:gd name="connsiteX8" fmla="*/ 1438210 w 3105757"/>
              <a:gd name="connsiteY8" fmla="*/ 1155898 h 2451905"/>
              <a:gd name="connsiteX9" fmla="*/ 1057210 w 3105757"/>
              <a:gd name="connsiteY9" fmla="*/ 2206715 h 2451905"/>
              <a:gd name="connsiteX10" fmla="*/ 676210 w 3105757"/>
              <a:gd name="connsiteY10" fmla="*/ 1996551 h 2451905"/>
              <a:gd name="connsiteX11" fmla="*/ 828610 w 3105757"/>
              <a:gd name="connsiteY11" fmla="*/ 945737 h 2451905"/>
              <a:gd name="connsiteX12" fmla="*/ 142810 w 3105757"/>
              <a:gd name="connsiteY12" fmla="*/ 840653 h 2451905"/>
              <a:gd name="connsiteX13" fmla="*/ 219011 w 3105757"/>
              <a:gd name="connsiteY13" fmla="*/ 210163 h 2451905"/>
              <a:gd name="connsiteX0" fmla="*/ 219011 w 3096297"/>
              <a:gd name="connsiteY0" fmla="*/ 118237 h 2359979"/>
              <a:gd name="connsiteX1" fmla="*/ 1456874 w 3096297"/>
              <a:gd name="connsiteY1" fmla="*/ 39307 h 2359979"/>
              <a:gd name="connsiteX2" fmla="*/ 2809811 w 3096297"/>
              <a:gd name="connsiteY2" fmla="*/ 118239 h 2359979"/>
              <a:gd name="connsiteX3" fmla="*/ 3044374 w 3096297"/>
              <a:gd name="connsiteY3" fmla="*/ 674307 h 2359979"/>
              <a:gd name="connsiteX4" fmla="*/ 2498274 w 3096297"/>
              <a:gd name="connsiteY4" fmla="*/ 915607 h 2359979"/>
              <a:gd name="connsiteX5" fmla="*/ 1895410 w 3096297"/>
              <a:gd name="connsiteY5" fmla="*/ 748728 h 2359979"/>
              <a:gd name="connsiteX6" fmla="*/ 2200210 w 3096297"/>
              <a:gd name="connsiteY6" fmla="*/ 1904625 h 2359979"/>
              <a:gd name="connsiteX7" fmla="*/ 1895410 w 3096297"/>
              <a:gd name="connsiteY7" fmla="*/ 2219870 h 2359979"/>
              <a:gd name="connsiteX8" fmla="*/ 1438210 w 3096297"/>
              <a:gd name="connsiteY8" fmla="*/ 1063972 h 2359979"/>
              <a:gd name="connsiteX9" fmla="*/ 1057210 w 3096297"/>
              <a:gd name="connsiteY9" fmla="*/ 2114789 h 2359979"/>
              <a:gd name="connsiteX10" fmla="*/ 676210 w 3096297"/>
              <a:gd name="connsiteY10" fmla="*/ 1904625 h 2359979"/>
              <a:gd name="connsiteX11" fmla="*/ 828610 w 3096297"/>
              <a:gd name="connsiteY11" fmla="*/ 853811 h 2359979"/>
              <a:gd name="connsiteX12" fmla="*/ 142810 w 3096297"/>
              <a:gd name="connsiteY12" fmla="*/ 748727 h 2359979"/>
              <a:gd name="connsiteX13" fmla="*/ 219011 w 3096297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98274 w 3048001"/>
              <a:gd name="connsiteY4" fmla="*/ 915607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28811 w 3048001"/>
              <a:gd name="connsiteY4" fmla="*/ 748728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2971801"/>
              <a:gd name="connsiteY0" fmla="*/ 118237 h 2359979"/>
              <a:gd name="connsiteX1" fmla="*/ 1456874 w 2971801"/>
              <a:gd name="connsiteY1" fmla="*/ 39307 h 2359979"/>
              <a:gd name="connsiteX2" fmla="*/ 2733611 w 2971801"/>
              <a:gd name="connsiteY2" fmla="*/ 118239 h 2359979"/>
              <a:gd name="connsiteX3" fmla="*/ 2886011 w 2971801"/>
              <a:gd name="connsiteY3" fmla="*/ 643647 h 2359979"/>
              <a:gd name="connsiteX4" fmla="*/ 2428811 w 2971801"/>
              <a:gd name="connsiteY4" fmla="*/ 748728 h 2359979"/>
              <a:gd name="connsiteX5" fmla="*/ 1895410 w 2971801"/>
              <a:gd name="connsiteY5" fmla="*/ 748728 h 2359979"/>
              <a:gd name="connsiteX6" fmla="*/ 2200210 w 2971801"/>
              <a:gd name="connsiteY6" fmla="*/ 1904625 h 2359979"/>
              <a:gd name="connsiteX7" fmla="*/ 1895410 w 2971801"/>
              <a:gd name="connsiteY7" fmla="*/ 2219870 h 2359979"/>
              <a:gd name="connsiteX8" fmla="*/ 1438210 w 2971801"/>
              <a:gd name="connsiteY8" fmla="*/ 1063972 h 2359979"/>
              <a:gd name="connsiteX9" fmla="*/ 1057210 w 2971801"/>
              <a:gd name="connsiteY9" fmla="*/ 2114789 h 2359979"/>
              <a:gd name="connsiteX10" fmla="*/ 676210 w 2971801"/>
              <a:gd name="connsiteY10" fmla="*/ 1904625 h 2359979"/>
              <a:gd name="connsiteX11" fmla="*/ 828610 w 2971801"/>
              <a:gd name="connsiteY11" fmla="*/ 853811 h 2359979"/>
              <a:gd name="connsiteX12" fmla="*/ 142810 w 2971801"/>
              <a:gd name="connsiteY12" fmla="*/ 748727 h 2359979"/>
              <a:gd name="connsiteX13" fmla="*/ 219011 w 2971801"/>
              <a:gd name="connsiteY13" fmla="*/ 118237 h 2359979"/>
              <a:gd name="connsiteX0" fmla="*/ 219011 w 2895601"/>
              <a:gd name="connsiteY0" fmla="*/ 118237 h 2359979"/>
              <a:gd name="connsiteX1" fmla="*/ 1456874 w 2895601"/>
              <a:gd name="connsiteY1" fmla="*/ 39307 h 2359979"/>
              <a:gd name="connsiteX2" fmla="*/ 2733611 w 2895601"/>
              <a:gd name="connsiteY2" fmla="*/ 118239 h 2359979"/>
              <a:gd name="connsiteX3" fmla="*/ 2428811 w 2895601"/>
              <a:gd name="connsiteY3" fmla="*/ 748728 h 2359979"/>
              <a:gd name="connsiteX4" fmla="*/ 1895410 w 2895601"/>
              <a:gd name="connsiteY4" fmla="*/ 748728 h 2359979"/>
              <a:gd name="connsiteX5" fmla="*/ 2200210 w 2895601"/>
              <a:gd name="connsiteY5" fmla="*/ 1904625 h 2359979"/>
              <a:gd name="connsiteX6" fmla="*/ 1895410 w 2895601"/>
              <a:gd name="connsiteY6" fmla="*/ 2219870 h 2359979"/>
              <a:gd name="connsiteX7" fmla="*/ 1438210 w 2895601"/>
              <a:gd name="connsiteY7" fmla="*/ 1063972 h 2359979"/>
              <a:gd name="connsiteX8" fmla="*/ 1057210 w 2895601"/>
              <a:gd name="connsiteY8" fmla="*/ 2114789 h 2359979"/>
              <a:gd name="connsiteX9" fmla="*/ 676210 w 2895601"/>
              <a:gd name="connsiteY9" fmla="*/ 1904625 h 2359979"/>
              <a:gd name="connsiteX10" fmla="*/ 828610 w 2895601"/>
              <a:gd name="connsiteY10" fmla="*/ 853811 h 2359979"/>
              <a:gd name="connsiteX11" fmla="*/ 142810 w 2895601"/>
              <a:gd name="connsiteY11" fmla="*/ 748727 h 2359979"/>
              <a:gd name="connsiteX12" fmla="*/ 219011 w 2895601"/>
              <a:gd name="connsiteY12" fmla="*/ 118237 h 2359979"/>
              <a:gd name="connsiteX0" fmla="*/ 219011 w 2921000"/>
              <a:gd name="connsiteY0" fmla="*/ 118237 h 2359979"/>
              <a:gd name="connsiteX1" fmla="*/ 1456874 w 2921000"/>
              <a:gd name="connsiteY1" fmla="*/ 39307 h 2359979"/>
              <a:gd name="connsiteX2" fmla="*/ 2733611 w 2921000"/>
              <a:gd name="connsiteY2" fmla="*/ 118239 h 2359979"/>
              <a:gd name="connsiteX3" fmla="*/ 2581211 w 2921000"/>
              <a:gd name="connsiteY3" fmla="*/ 748728 h 2359979"/>
              <a:gd name="connsiteX4" fmla="*/ 1895410 w 2921000"/>
              <a:gd name="connsiteY4" fmla="*/ 748728 h 2359979"/>
              <a:gd name="connsiteX5" fmla="*/ 2200210 w 2921000"/>
              <a:gd name="connsiteY5" fmla="*/ 1904625 h 2359979"/>
              <a:gd name="connsiteX6" fmla="*/ 1895410 w 2921000"/>
              <a:gd name="connsiteY6" fmla="*/ 2219870 h 2359979"/>
              <a:gd name="connsiteX7" fmla="*/ 1438210 w 2921000"/>
              <a:gd name="connsiteY7" fmla="*/ 1063972 h 2359979"/>
              <a:gd name="connsiteX8" fmla="*/ 1057210 w 2921000"/>
              <a:gd name="connsiteY8" fmla="*/ 2114789 h 2359979"/>
              <a:gd name="connsiteX9" fmla="*/ 676210 w 2921000"/>
              <a:gd name="connsiteY9" fmla="*/ 1904625 h 2359979"/>
              <a:gd name="connsiteX10" fmla="*/ 828610 w 2921000"/>
              <a:gd name="connsiteY10" fmla="*/ 853811 h 2359979"/>
              <a:gd name="connsiteX11" fmla="*/ 142810 w 2921000"/>
              <a:gd name="connsiteY11" fmla="*/ 748727 h 2359979"/>
              <a:gd name="connsiteX12" fmla="*/ 219011 w 2921000"/>
              <a:gd name="connsiteY12" fmla="*/ 118237 h 2359979"/>
              <a:gd name="connsiteX0" fmla="*/ 219011 w 3054286"/>
              <a:gd name="connsiteY0" fmla="*/ 118237 h 2359979"/>
              <a:gd name="connsiteX1" fmla="*/ 1456874 w 3054286"/>
              <a:gd name="connsiteY1" fmla="*/ 39307 h 2359979"/>
              <a:gd name="connsiteX2" fmla="*/ 2733611 w 3054286"/>
              <a:gd name="connsiteY2" fmla="*/ 118239 h 2359979"/>
              <a:gd name="connsiteX3" fmla="*/ 2581211 w 3054286"/>
              <a:gd name="connsiteY3" fmla="*/ 748728 h 2359979"/>
              <a:gd name="connsiteX4" fmla="*/ 1895410 w 3054286"/>
              <a:gd name="connsiteY4" fmla="*/ 748728 h 2359979"/>
              <a:gd name="connsiteX5" fmla="*/ 2200210 w 3054286"/>
              <a:gd name="connsiteY5" fmla="*/ 1904625 h 2359979"/>
              <a:gd name="connsiteX6" fmla="*/ 1895410 w 3054286"/>
              <a:gd name="connsiteY6" fmla="*/ 2219870 h 2359979"/>
              <a:gd name="connsiteX7" fmla="*/ 1438210 w 3054286"/>
              <a:gd name="connsiteY7" fmla="*/ 1063972 h 2359979"/>
              <a:gd name="connsiteX8" fmla="*/ 1057210 w 3054286"/>
              <a:gd name="connsiteY8" fmla="*/ 2114789 h 2359979"/>
              <a:gd name="connsiteX9" fmla="*/ 676210 w 3054286"/>
              <a:gd name="connsiteY9" fmla="*/ 1904625 h 2359979"/>
              <a:gd name="connsiteX10" fmla="*/ 828610 w 3054286"/>
              <a:gd name="connsiteY10" fmla="*/ 853811 h 2359979"/>
              <a:gd name="connsiteX11" fmla="*/ 142810 w 3054286"/>
              <a:gd name="connsiteY11" fmla="*/ 748727 h 2359979"/>
              <a:gd name="connsiteX12" fmla="*/ 219011 w 3054286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733611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581210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0486" h="2359979">
                <a:moveTo>
                  <a:pt x="219011" y="118237"/>
                </a:moveTo>
                <a:cubicBezTo>
                  <a:pt x="438022" y="0"/>
                  <a:pt x="1063174" y="39307"/>
                  <a:pt x="1456874" y="39307"/>
                </a:cubicBezTo>
                <a:cubicBezTo>
                  <a:pt x="1850574" y="39307"/>
                  <a:pt x="2381121" y="2"/>
                  <a:pt x="2581210" y="118239"/>
                </a:cubicBezTo>
                <a:cubicBezTo>
                  <a:pt x="2781299" y="236476"/>
                  <a:pt x="3130486" y="525430"/>
                  <a:pt x="2657411" y="748728"/>
                </a:cubicBezTo>
                <a:cubicBezTo>
                  <a:pt x="2312924" y="886649"/>
                  <a:pt x="1971610" y="556079"/>
                  <a:pt x="1895410" y="748728"/>
                </a:cubicBezTo>
                <a:cubicBezTo>
                  <a:pt x="1819210" y="941378"/>
                  <a:pt x="2200210" y="1659435"/>
                  <a:pt x="2200210" y="1904625"/>
                </a:cubicBezTo>
                <a:cubicBezTo>
                  <a:pt x="2200210" y="2149815"/>
                  <a:pt x="2022410" y="2359979"/>
                  <a:pt x="1895410" y="2219870"/>
                </a:cubicBezTo>
                <a:cubicBezTo>
                  <a:pt x="1768410" y="2079761"/>
                  <a:pt x="1577910" y="1081485"/>
                  <a:pt x="1438210" y="1063972"/>
                </a:cubicBezTo>
                <a:cubicBezTo>
                  <a:pt x="1298510" y="1046459"/>
                  <a:pt x="1184210" y="1974680"/>
                  <a:pt x="1057210" y="2114789"/>
                </a:cubicBezTo>
                <a:cubicBezTo>
                  <a:pt x="930210" y="2254898"/>
                  <a:pt x="714310" y="2114788"/>
                  <a:pt x="676210" y="1904625"/>
                </a:cubicBezTo>
                <a:cubicBezTo>
                  <a:pt x="638110" y="1694462"/>
                  <a:pt x="917510" y="1046461"/>
                  <a:pt x="828610" y="853811"/>
                </a:cubicBezTo>
                <a:cubicBezTo>
                  <a:pt x="739710" y="661161"/>
                  <a:pt x="244410" y="871323"/>
                  <a:pt x="142810" y="748727"/>
                </a:cubicBezTo>
                <a:cubicBezTo>
                  <a:pt x="41210" y="626131"/>
                  <a:pt x="0" y="236474"/>
                  <a:pt x="219011" y="11823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62600" y="2052963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132"/>
          <p:cNvGrpSpPr/>
          <p:nvPr/>
        </p:nvGrpSpPr>
        <p:grpSpPr>
          <a:xfrm>
            <a:off x="4509245" y="2142458"/>
            <a:ext cx="3699724" cy="2361854"/>
            <a:chOff x="2659383" y="2354414"/>
            <a:chExt cx="3699724" cy="2361854"/>
          </a:xfrm>
        </p:grpSpPr>
        <p:grpSp>
          <p:nvGrpSpPr>
            <p:cNvPr id="16" name="Group 16"/>
            <p:cNvGrpSpPr/>
            <p:nvPr/>
          </p:nvGrpSpPr>
          <p:grpSpPr>
            <a:xfrm>
              <a:off x="3266534" y="3390380"/>
              <a:ext cx="2485423" cy="289921"/>
              <a:chOff x="2112145" y="2360781"/>
              <a:chExt cx="2485423" cy="28992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112145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209896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307647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g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2659383" y="4418908"/>
              <a:ext cx="3699724" cy="297360"/>
              <a:chOff x="1519063" y="3382942"/>
              <a:chExt cx="3699724" cy="29736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28866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k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792265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j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655664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i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1519063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h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59383" y="2354414"/>
              <a:ext cx="3699724" cy="297360"/>
              <a:chOff x="1526502" y="1318448"/>
              <a:chExt cx="3699724" cy="29736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4936305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d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799704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c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63103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b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526502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a</a:t>
                </a: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 bwMode="auto">
            <a:xfrm flipV="1">
              <a:off x="2949304" y="2506814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>
              <a:stCxn id="14" idx="6"/>
              <a:endCxn id="13" idx="2"/>
            </p:cNvCxnSpPr>
            <p:nvPr/>
          </p:nvCxnSpPr>
          <p:spPr bwMode="auto">
            <a:xfrm>
              <a:off x="4085905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13" idx="6"/>
              <a:endCxn id="12" idx="2"/>
            </p:cNvCxnSpPr>
            <p:nvPr/>
          </p:nvCxnSpPr>
          <p:spPr bwMode="auto">
            <a:xfrm flipV="1">
              <a:off x="5222506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5" idx="7"/>
              <a:endCxn id="14" idx="3"/>
            </p:cNvCxnSpPr>
            <p:nvPr/>
          </p:nvCxnSpPr>
          <p:spPr bwMode="auto">
            <a:xfrm rot="5400000" flipH="1" flipV="1">
              <a:off x="3260739" y="2855136"/>
              <a:ext cx="830961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7" idx="1"/>
              <a:endCxn id="13" idx="5"/>
            </p:cNvCxnSpPr>
            <p:nvPr/>
          </p:nvCxnSpPr>
          <p:spPr bwMode="auto">
            <a:xfrm rot="16200000" flipV="1">
              <a:off x="4930510" y="2858854"/>
              <a:ext cx="82352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/>
            <p:cNvCxnSpPr>
              <a:stCxn id="6" idx="7"/>
              <a:endCxn id="13" idx="3"/>
            </p:cNvCxnSpPr>
            <p:nvPr/>
          </p:nvCxnSpPr>
          <p:spPr bwMode="auto">
            <a:xfrm rot="5400000" flipH="1" flipV="1">
              <a:off x="4381634" y="2839430"/>
              <a:ext cx="82352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>
              <a:stCxn id="6" idx="1"/>
              <a:endCxn id="14" idx="5"/>
            </p:cNvCxnSpPr>
            <p:nvPr/>
          </p:nvCxnSpPr>
          <p:spPr bwMode="auto">
            <a:xfrm rot="16200000" flipV="1">
              <a:off x="3809615" y="2835710"/>
              <a:ext cx="830961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Arrow Connector 105"/>
            <p:cNvCxnSpPr>
              <a:stCxn id="11" idx="6"/>
              <a:endCxn id="10" idx="2"/>
            </p:cNvCxnSpPr>
            <p:nvPr/>
          </p:nvCxnSpPr>
          <p:spPr bwMode="auto">
            <a:xfrm flipV="1">
              <a:off x="2949304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7" name="Straight Arrow Connector 106"/>
            <p:cNvCxnSpPr>
              <a:stCxn id="10" idx="6"/>
              <a:endCxn id="9" idx="2"/>
            </p:cNvCxnSpPr>
            <p:nvPr/>
          </p:nvCxnSpPr>
          <p:spPr bwMode="auto">
            <a:xfrm>
              <a:off x="4085905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Arrow Connector 107"/>
            <p:cNvCxnSpPr>
              <a:stCxn id="9" idx="6"/>
              <a:endCxn id="8" idx="2"/>
            </p:cNvCxnSpPr>
            <p:nvPr/>
          </p:nvCxnSpPr>
          <p:spPr bwMode="auto">
            <a:xfrm flipV="1">
              <a:off x="5222506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0" idx="1"/>
              <a:endCxn id="5" idx="5"/>
            </p:cNvCxnSpPr>
            <p:nvPr/>
          </p:nvCxnSpPr>
          <p:spPr bwMode="auto">
            <a:xfrm rot="16200000" flipV="1">
              <a:off x="3264459" y="3887382"/>
              <a:ext cx="823523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9" idx="7"/>
              <a:endCxn id="7" idx="3"/>
            </p:cNvCxnSpPr>
            <p:nvPr/>
          </p:nvCxnSpPr>
          <p:spPr bwMode="auto">
            <a:xfrm rot="5400000" flipH="1" flipV="1">
              <a:off x="4926790" y="3891101"/>
              <a:ext cx="83096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9" idx="1"/>
              <a:endCxn id="6" idx="5"/>
            </p:cNvCxnSpPr>
            <p:nvPr/>
          </p:nvCxnSpPr>
          <p:spPr bwMode="auto">
            <a:xfrm rot="16200000" flipV="1">
              <a:off x="4377915" y="3871676"/>
              <a:ext cx="83096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stCxn id="10" idx="7"/>
              <a:endCxn id="6" idx="3"/>
            </p:cNvCxnSpPr>
            <p:nvPr/>
          </p:nvCxnSpPr>
          <p:spPr bwMode="auto">
            <a:xfrm rot="5400000" flipH="1" flipV="1">
              <a:off x="3813334" y="3867957"/>
              <a:ext cx="823523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79" name="Straight Arrow Connector 78"/>
          <p:cNvCxnSpPr>
            <a:endCxn id="78" idx="2"/>
          </p:cNvCxnSpPr>
          <p:nvPr/>
        </p:nvCxnSpPr>
        <p:spPr bwMode="auto">
          <a:xfrm flipV="1">
            <a:off x="3098800" y="2289152"/>
            <a:ext cx="2463800" cy="7083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0" name="Oval 59"/>
          <p:cNvSpPr/>
          <p:nvPr/>
        </p:nvSpPr>
        <p:spPr bwMode="auto">
          <a:xfrm>
            <a:off x="5638800" y="2146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638800" y="41887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371600" y="38839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386479" y="3289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1371600" y="3869102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386479" y="3274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5130628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228379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796679" y="4195875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j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796679" y="2131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-457199" y="2971800"/>
            <a:ext cx="3124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Scheduler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66800" y="5496580"/>
            <a:ext cx="739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process repeats until the scheduler is empty.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-0.01157 0.01667 -0.02291 -0.01199 0 C -0.04065 0.0229 -0.09641 0.11892 -0.17214 0.13674 C -0.24787 0.15455 -0.35731 0.13049 -0.46674 0.1066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54 -0.05206 -0.12507 -0.10389 -0.20237 -0.10459 C -0.27966 -0.10528 -0.37173 -0.05461 -0.46379 -0.00394 " pathEditMode="relative" ptsTypes="aaA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075E-6 1.97131E-6 C -0.00903 0.03054 -0.01789 0.06108 -0.06253 0.07242 C -0.10752 0.08376 -0.19645 0.06316 -0.26889 0.06825 C -0.34115 0.07334 -0.44016 0.1062 -0.49696 0.1025 C -0.55376 0.09879 -0.58155 0.07242 -0.60934 0.04627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7" y="529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614E-7 1.38362E-6 C -0.01094 -0.02291 -0.02171 -0.04512 -0.06601 -0.04604 C -0.11047 -0.04697 -0.20584 -0.00532 -0.26611 -0.00579 C -0.32638 -0.00602 -0.37676 -0.02753 -0.42713 -0.04882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5" y="-245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119E-6 -1.23091E-6 C -0.0224 0.03309 -0.04429 0.06617 -0.08216 0.07381 C -0.12002 0.08145 -0.15112 0.04419 -0.2272 0.04558 C -0.30345 0.04628 -0.42157 0.06247 -0.53951 0.07913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6" y="407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36 -0.01874 -0.05072 -0.03748 -0.08615 -0.04836 C -0.12159 -0.05923 -0.16293 -0.06317 -0.21295 -0.06456 C -0.26298 -0.06594 -0.32291 -0.07127 -0.38666 -0.05646 C -0.4504 -0.04165 -0.52284 -0.00879 -0.5951 0.02406 " pathEditMode="relative" ptsTypes="aaaaA">
                                      <p:cBhvr>
                                        <p:cTn id="1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/>
      <p:bldP spid="66" grpId="0" animBg="1"/>
      <p:bldP spid="57" grpId="0" animBg="1"/>
      <p:bldP spid="57" grpId="1" animBg="1"/>
      <p:bldP spid="56" grpId="0" animBg="1"/>
      <p:bldP spid="56" grpId="1" animBg="1"/>
      <p:bldP spid="44" grpId="0" animBg="1"/>
      <p:bldP spid="44" grpId="1" animBg="1"/>
      <p:bldP spid="62" grpId="0" animBg="1"/>
      <p:bldP spid="62" grpId="1" animBg="1"/>
      <p:bldP spid="77" grpId="0" animBg="1"/>
      <p:bldP spid="78" grpId="0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81" grpId="0" animBg="1"/>
      <p:bldP spid="81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4600"/>
            <a:ext cx="8305800" cy="1905000"/>
          </a:xfrm>
        </p:spPr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provides several different schedulers</a:t>
            </a:r>
          </a:p>
          <a:p>
            <a:pPr lvl="1"/>
            <a:r>
              <a:rPr lang="en-US" dirty="0" smtClean="0"/>
              <a:t>Round Robin: vertices are updated in a fixed order</a:t>
            </a:r>
          </a:p>
          <a:p>
            <a:pPr lvl="1"/>
            <a:r>
              <a:rPr lang="en-US" dirty="0" smtClean="0"/>
              <a:t>FIFO: Vertices are updated in the order they are added</a:t>
            </a:r>
          </a:p>
          <a:p>
            <a:pPr lvl="1"/>
            <a:r>
              <a:rPr lang="en-US" dirty="0" smtClean="0"/>
              <a:t>Priority: Vertices are updated in priority order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1219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The choice of schedule affects the correctness and parallel performance of the algorithm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4539271"/>
            <a:ext cx="8686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Obtain different algorithm</a:t>
            </a:r>
            <a:r>
              <a:rPr lang="en-US" sz="2800" kern="0" dirty="0" smtClean="0">
                <a:latin typeface="+mn-lt"/>
                <a:ea typeface="+mn-ea"/>
                <a:cs typeface="+mn-cs"/>
              </a:rPr>
              <a:t>s by simply changing a flag!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Courier New"/>
                <a:ea typeface="+mn-ea"/>
                <a:cs typeface="Courier New"/>
              </a:rPr>
              <a:t>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/>
                <a:ea typeface="+mn-ea"/>
                <a:cs typeface="Courier New"/>
              </a:rPr>
              <a:t>--scheduler=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/>
                <a:ea typeface="+mn-ea"/>
                <a:cs typeface="Courier New"/>
              </a:rPr>
              <a:t>roundrobin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b="1" kern="0" dirty="0" smtClean="0">
                <a:latin typeface="Courier New"/>
                <a:ea typeface="+mn-ea"/>
                <a:cs typeface="Courier New"/>
              </a:rPr>
              <a:t>         --scheduler=</a:t>
            </a:r>
            <a:r>
              <a:rPr lang="en-US" b="1" kern="0" dirty="0" err="1" smtClean="0">
                <a:latin typeface="Courier New"/>
                <a:ea typeface="+mn-ea"/>
                <a:cs typeface="Courier New"/>
              </a:rPr>
              <a:t>fifo</a:t>
            </a:r>
            <a:endParaRPr lang="en-US" b="1" kern="0" dirty="0" smtClean="0">
              <a:latin typeface="Courier New"/>
              <a:ea typeface="+mn-ea"/>
              <a:cs typeface="Courier New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/>
                <a:ea typeface="+mn-ea"/>
                <a:cs typeface="Courier New"/>
              </a:rPr>
              <a:t>                --scheduler=priority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762001" y="4419600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1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600202" y="4419600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2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438401" y="4419600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3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76602" y="4419601"/>
            <a:ext cx="762000" cy="457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CPU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762000"/>
          </a:xfrm>
        </p:spPr>
        <p:txBody>
          <a:bodyPr/>
          <a:lstStyle/>
          <a:p>
            <a:r>
              <a:rPr lang="en-US" dirty="0" smtClean="0"/>
              <a:t>Implementing the Schedulers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4040188" cy="639762"/>
          </a:xfrm>
        </p:spPr>
        <p:txBody>
          <a:bodyPr/>
          <a:lstStyle/>
          <a:p>
            <a:r>
              <a:rPr lang="en-US" dirty="0" smtClean="0"/>
              <a:t>Multicore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4040188" cy="2362200"/>
          </a:xfrm>
        </p:spPr>
        <p:txBody>
          <a:bodyPr/>
          <a:lstStyle/>
          <a:p>
            <a:r>
              <a:rPr lang="en-US" dirty="0" smtClean="0"/>
              <a:t>Challenging!</a:t>
            </a:r>
          </a:p>
          <a:p>
            <a:pPr lvl="1"/>
            <a:r>
              <a:rPr lang="en-US" dirty="0" smtClean="0"/>
              <a:t>Fine-grained locking</a:t>
            </a:r>
          </a:p>
          <a:p>
            <a:pPr lvl="1"/>
            <a:r>
              <a:rPr lang="en-US" dirty="0" smtClean="0"/>
              <a:t>Atomic operations</a:t>
            </a:r>
          </a:p>
          <a:p>
            <a:r>
              <a:rPr lang="en-US" dirty="0" smtClean="0"/>
              <a:t>Approximate </a:t>
            </a:r>
            <a:r>
              <a:rPr lang="en-US" dirty="0" err="1" smtClean="0"/>
              <a:t>FiFo</a:t>
            </a:r>
            <a:r>
              <a:rPr lang="en-US" dirty="0" smtClean="0"/>
              <a:t>/Priority</a:t>
            </a:r>
          </a:p>
          <a:p>
            <a:pPr lvl="1"/>
            <a:r>
              <a:rPr lang="en-US" dirty="0" smtClean="0"/>
              <a:t>Random placement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stealing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990600"/>
            <a:ext cx="4041775" cy="639762"/>
          </a:xfrm>
        </p:spPr>
        <p:txBody>
          <a:bodyPr/>
          <a:lstStyle/>
          <a:p>
            <a:r>
              <a:rPr lang="en-US" dirty="0" smtClean="0"/>
              <a:t>Cluster 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1905000"/>
          </a:xfrm>
        </p:spPr>
        <p:txBody>
          <a:bodyPr/>
          <a:lstStyle/>
          <a:p>
            <a:r>
              <a:rPr lang="en-US" dirty="0" smtClean="0"/>
              <a:t>Multicore scheduler on each node</a:t>
            </a:r>
          </a:p>
          <a:p>
            <a:pPr lvl="1"/>
            <a:r>
              <a:rPr lang="en-US" dirty="0" smtClean="0"/>
              <a:t>Schedules only “local” vertices</a:t>
            </a:r>
          </a:p>
          <a:p>
            <a:pPr lvl="1"/>
            <a:r>
              <a:rPr lang="en-US" dirty="0"/>
              <a:t>Exchange update </a:t>
            </a:r>
            <a:r>
              <a:rPr lang="en-US" dirty="0" smtClean="0"/>
              <a:t>functions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48200" y="1143000"/>
            <a:ext cx="0" cy="5486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 bwMode="auto">
          <a:xfrm rot="16200000">
            <a:off x="609600" y="4953002"/>
            <a:ext cx="1066801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1</a:t>
            </a: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1447800" y="4953003"/>
            <a:ext cx="1066803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2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2286000" y="4953003"/>
            <a:ext cx="1066802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3</a:t>
            </a: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3124201" y="4953003"/>
            <a:ext cx="1066801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Queue 4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95401" y="4800602"/>
            <a:ext cx="304800" cy="381000"/>
            <a:chOff x="5715000" y="5181600"/>
            <a:chExt cx="533400" cy="1005840"/>
          </a:xfrm>
        </p:grpSpPr>
        <p:sp>
          <p:nvSpPr>
            <p:cNvPr id="30" name="Oval 29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33601" y="4800602"/>
            <a:ext cx="304800" cy="381000"/>
            <a:chOff x="5715000" y="5181600"/>
            <a:chExt cx="533400" cy="1005840"/>
          </a:xfrm>
        </p:grpSpPr>
        <p:sp>
          <p:nvSpPr>
            <p:cNvPr id="46" name="Oval 45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71801" y="4800602"/>
            <a:ext cx="304800" cy="381000"/>
            <a:chOff x="5715000" y="5181600"/>
            <a:chExt cx="533400" cy="1005840"/>
          </a:xfrm>
        </p:grpSpPr>
        <p:sp>
          <p:nvSpPr>
            <p:cNvPr id="49" name="Oval 48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1" y="4800602"/>
            <a:ext cx="304800" cy="381000"/>
            <a:chOff x="5715000" y="5181600"/>
            <a:chExt cx="533400" cy="1005840"/>
          </a:xfrm>
        </p:grpSpPr>
        <p:sp>
          <p:nvSpPr>
            <p:cNvPr id="52" name="Oval 51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29200" y="3657600"/>
            <a:ext cx="3810000" cy="2667000"/>
            <a:chOff x="4953000" y="3962400"/>
            <a:chExt cx="3810000" cy="2667000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4953000" y="3962400"/>
              <a:ext cx="1447800" cy="26670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1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105400" y="4495799"/>
              <a:ext cx="1147009" cy="990601"/>
              <a:chOff x="4876800" y="4038597"/>
              <a:chExt cx="1676400" cy="1447804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4876800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1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 bwMode="auto">
              <a:xfrm>
                <a:off x="5715001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2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 bwMode="auto">
              <a:xfrm rot="16200000">
                <a:off x="4724399" y="4571999"/>
                <a:ext cx="1066801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1</a:t>
                </a:r>
              </a:p>
            </p:txBody>
          </p:sp>
          <p:sp>
            <p:nvSpPr>
              <p:cNvPr id="59" name="Right Arrow 58"/>
              <p:cNvSpPr/>
              <p:nvPr/>
            </p:nvSpPr>
            <p:spPr bwMode="auto">
              <a:xfrm rot="16200000">
                <a:off x="5562599" y="4572000"/>
                <a:ext cx="1066803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2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54102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63" name="Oval 62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62484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66" name="Oval 65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  <p:sp>
          <p:nvSpPr>
            <p:cNvPr id="76" name="Rounded Rectangle 75"/>
            <p:cNvSpPr/>
            <p:nvPr/>
          </p:nvSpPr>
          <p:spPr bwMode="auto">
            <a:xfrm>
              <a:off x="7315200" y="3962400"/>
              <a:ext cx="1447800" cy="26670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Node 2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467600" y="4495799"/>
              <a:ext cx="1147009" cy="990601"/>
              <a:chOff x="4876800" y="4038597"/>
              <a:chExt cx="1676400" cy="1447804"/>
            </a:xfrm>
          </p:grpSpPr>
          <p:sp>
            <p:nvSpPr>
              <p:cNvPr id="78" name="Rounded Rectangle 77"/>
              <p:cNvSpPr/>
              <p:nvPr/>
            </p:nvSpPr>
            <p:spPr bwMode="auto">
              <a:xfrm>
                <a:off x="4876800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1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5715001" y="4038597"/>
                <a:ext cx="762000" cy="457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2</a:t>
                </a:r>
              </a:p>
            </p:txBody>
          </p:sp>
          <p:sp>
            <p:nvSpPr>
              <p:cNvPr id="80" name="Right Arrow 79"/>
              <p:cNvSpPr/>
              <p:nvPr/>
            </p:nvSpPr>
            <p:spPr bwMode="auto">
              <a:xfrm rot="16200000">
                <a:off x="4724399" y="4571999"/>
                <a:ext cx="1066801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1</a:t>
                </a:r>
              </a:p>
            </p:txBody>
          </p:sp>
          <p:sp>
            <p:nvSpPr>
              <p:cNvPr id="81" name="Right Arrow 80"/>
              <p:cNvSpPr/>
              <p:nvPr/>
            </p:nvSpPr>
            <p:spPr bwMode="auto">
              <a:xfrm rot="16200000">
                <a:off x="5562599" y="4572000"/>
                <a:ext cx="1066803" cy="7620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-64" charset="0"/>
                  </a:rPr>
                  <a:t>Queue 2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54102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86" name="Oval 85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248400" y="4419599"/>
                <a:ext cx="304800" cy="381000"/>
                <a:chOff x="5715000" y="5181600"/>
                <a:chExt cx="533400" cy="1005840"/>
              </a:xfrm>
            </p:grpSpPr>
            <p:sp>
              <p:nvSpPr>
                <p:cNvPr id="84" name="Oval 83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  <p:sp>
          <p:nvSpPr>
            <p:cNvPr id="90" name="Oval 89"/>
            <p:cNvSpPr/>
            <p:nvPr/>
          </p:nvSpPr>
          <p:spPr bwMode="auto">
            <a:xfrm>
              <a:off x="5334000" y="5791200"/>
              <a:ext cx="6096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v</a:t>
              </a:r>
              <a:r>
                <a:rPr kumimoji="0" lang="en-US" sz="2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1</a:t>
              </a: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696200" y="5791200"/>
              <a:ext cx="6096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v</a:t>
              </a:r>
              <a:r>
                <a:rPr kumimoji="0" lang="en-US" sz="2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2</a:t>
              </a:r>
            </a:p>
          </p:txBody>
        </p:sp>
        <p:cxnSp>
          <p:nvCxnSpPr>
            <p:cNvPr id="93" name="Straight Connector 92"/>
            <p:cNvCxnSpPr>
              <a:stCxn id="90" idx="6"/>
            </p:cNvCxnSpPr>
            <p:nvPr/>
          </p:nvCxnSpPr>
          <p:spPr bwMode="auto">
            <a:xfrm>
              <a:off x="5943600" y="6096000"/>
              <a:ext cx="457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91" idx="2"/>
            </p:cNvCxnSpPr>
            <p:nvPr/>
          </p:nvCxnSpPr>
          <p:spPr bwMode="auto">
            <a:xfrm>
              <a:off x="7315200" y="6096000"/>
              <a:ext cx="381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6400800" y="6096000"/>
              <a:ext cx="990600" cy="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553200" y="3886200"/>
            <a:ext cx="708247" cy="1447800"/>
            <a:chOff x="6477000" y="4191000"/>
            <a:chExt cx="708247" cy="1447800"/>
          </a:xfrm>
        </p:grpSpPr>
        <p:sp>
          <p:nvSpPr>
            <p:cNvPr id="88" name="TextBox 87"/>
            <p:cNvSpPr txBox="1"/>
            <p:nvPr/>
          </p:nvSpPr>
          <p:spPr>
            <a:xfrm>
              <a:off x="6477000" y="4191000"/>
              <a:ext cx="708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f(v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77000" y="4964668"/>
              <a:ext cx="708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f(v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00" name="Arc 99"/>
            <p:cNvSpPr/>
            <p:nvPr/>
          </p:nvSpPr>
          <p:spPr bwMode="auto">
            <a:xfrm>
              <a:off x="6477000" y="4648200"/>
              <a:ext cx="685800" cy="685800"/>
            </a:xfrm>
            <a:prstGeom prst="arc">
              <a:avLst>
                <a:gd name="adj1" fmla="val 13205707"/>
                <a:gd name="adj2" fmla="val 19402857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>
              <a:off x="6477000" y="4953000"/>
              <a:ext cx="685800" cy="685800"/>
            </a:xfrm>
            <a:prstGeom prst="arc">
              <a:avLst>
                <a:gd name="adj1" fmla="val 2150872"/>
                <a:gd name="adj2" fmla="val 8805298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3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66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3589522" y="6182583"/>
            <a:ext cx="4640078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GraphLab</a:t>
            </a:r>
            <a:r>
              <a:rPr lang="en-US" sz="3200" dirty="0" smtClean="0"/>
              <a:t> Ensures </a:t>
            </a:r>
            <a:r>
              <a:rPr lang="en-US" sz="3200" b="1" dirty="0" smtClean="0"/>
              <a:t>Sequential Consistency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438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each parallel execution</a:t>
            </a:r>
            <a:r>
              <a:rPr lang="en-US" sz="2400" dirty="0" smtClean="0"/>
              <a:t>, there exists a </a:t>
            </a:r>
            <a:r>
              <a:rPr lang="en-US" sz="2400" b="1" dirty="0" smtClean="0"/>
              <a:t>sequential execution </a:t>
            </a:r>
            <a:r>
              <a:rPr lang="en-US" sz="2400" dirty="0" smtClean="0"/>
              <a:t>of update functions which produces the same result.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1020" y="5078534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1020" y="4180910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17785" y="378936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51983" y="4720541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Oval 4"/>
          <p:cNvSpPr/>
          <p:nvPr/>
        </p:nvSpPr>
        <p:spPr bwMode="auto">
          <a:xfrm>
            <a:off x="5433473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595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400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3994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3994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595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1983" y="5836806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4349929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6238" y="5925706"/>
            <a:ext cx="15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7385" y="3769668"/>
            <a:ext cx="77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21711" y="2701455"/>
            <a:ext cx="10740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0800000">
            <a:off x="4869512" y="2701455"/>
            <a:ext cx="12264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71925" y="3979069"/>
            <a:ext cx="2337110" cy="129822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873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7800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394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394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581400" y="3657600"/>
            <a:ext cx="5356040" cy="27791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94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5325668" y="2060746"/>
            <a:ext cx="1684732" cy="3710149"/>
          </a:xfrm>
          <a:custGeom>
            <a:avLst/>
            <a:gdLst>
              <a:gd name="connsiteX0" fmla="*/ 1505586 w 1506368"/>
              <a:gd name="connsiteY0" fmla="*/ 1990232 h 4046490"/>
              <a:gd name="connsiteX1" fmla="*/ 787733 w 1506368"/>
              <a:gd name="connsiteY1" fmla="*/ 236903 h 4046490"/>
              <a:gd name="connsiteX2" fmla="*/ 856 w 1506368"/>
              <a:gd name="connsiteY2" fmla="*/ 209292 h 4046490"/>
              <a:gd name="connsiteX3" fmla="*/ 622075 w 1506368"/>
              <a:gd name="connsiteY3" fmla="*/ 2017843 h 4046490"/>
              <a:gd name="connsiteX4" fmla="*/ 856 w 1506368"/>
              <a:gd name="connsiteY4" fmla="*/ 3826395 h 4046490"/>
              <a:gd name="connsiteX5" fmla="*/ 649684 w 1506368"/>
              <a:gd name="connsiteY5" fmla="*/ 3812589 h 4046490"/>
              <a:gd name="connsiteX6" fmla="*/ 1505586 w 1506368"/>
              <a:gd name="connsiteY6" fmla="*/ 1990232 h 4046490"/>
              <a:gd name="connsiteX0" fmla="*/ 1505586 w 1506368"/>
              <a:gd name="connsiteY0" fmla="*/ 1900908 h 3957166"/>
              <a:gd name="connsiteX1" fmla="*/ 787733 w 1506368"/>
              <a:gd name="connsiteY1" fmla="*/ 147579 h 3957166"/>
              <a:gd name="connsiteX2" fmla="*/ 856 w 1506368"/>
              <a:gd name="connsiteY2" fmla="*/ 299442 h 3957166"/>
              <a:gd name="connsiteX3" fmla="*/ 622075 w 1506368"/>
              <a:gd name="connsiteY3" fmla="*/ 1928519 h 3957166"/>
              <a:gd name="connsiteX4" fmla="*/ 856 w 1506368"/>
              <a:gd name="connsiteY4" fmla="*/ 3737071 h 3957166"/>
              <a:gd name="connsiteX5" fmla="*/ 649684 w 1506368"/>
              <a:gd name="connsiteY5" fmla="*/ 3723265 h 3957166"/>
              <a:gd name="connsiteX6" fmla="*/ 1505586 w 1506368"/>
              <a:gd name="connsiteY6" fmla="*/ 1900908 h 3957166"/>
              <a:gd name="connsiteX0" fmla="*/ 1505455 w 1506076"/>
              <a:gd name="connsiteY0" fmla="*/ 1844725 h 3900983"/>
              <a:gd name="connsiteX1" fmla="*/ 773798 w 1506076"/>
              <a:gd name="connsiteY1" fmla="*/ 174230 h 3900983"/>
              <a:gd name="connsiteX2" fmla="*/ 725 w 1506076"/>
              <a:gd name="connsiteY2" fmla="*/ 243259 h 3900983"/>
              <a:gd name="connsiteX3" fmla="*/ 621944 w 1506076"/>
              <a:gd name="connsiteY3" fmla="*/ 1872336 h 3900983"/>
              <a:gd name="connsiteX4" fmla="*/ 725 w 1506076"/>
              <a:gd name="connsiteY4" fmla="*/ 3680888 h 3900983"/>
              <a:gd name="connsiteX5" fmla="*/ 649553 w 1506076"/>
              <a:gd name="connsiteY5" fmla="*/ 3667082 h 3900983"/>
              <a:gd name="connsiteX6" fmla="*/ 1505455 w 1506076"/>
              <a:gd name="connsiteY6" fmla="*/ 1844725 h 3900983"/>
              <a:gd name="connsiteX0" fmla="*/ 1505455 w 1506076"/>
              <a:gd name="connsiteY0" fmla="*/ 1779129 h 3835387"/>
              <a:gd name="connsiteX1" fmla="*/ 773798 w 1506076"/>
              <a:gd name="connsiteY1" fmla="*/ 108634 h 3835387"/>
              <a:gd name="connsiteX2" fmla="*/ 725 w 1506076"/>
              <a:gd name="connsiteY2" fmla="*/ 343332 h 3835387"/>
              <a:gd name="connsiteX3" fmla="*/ 621944 w 1506076"/>
              <a:gd name="connsiteY3" fmla="*/ 1806740 h 3835387"/>
              <a:gd name="connsiteX4" fmla="*/ 725 w 1506076"/>
              <a:gd name="connsiteY4" fmla="*/ 3615292 h 3835387"/>
              <a:gd name="connsiteX5" fmla="*/ 649553 w 1506076"/>
              <a:gd name="connsiteY5" fmla="*/ 3601486 h 3835387"/>
              <a:gd name="connsiteX6" fmla="*/ 1505455 w 1506076"/>
              <a:gd name="connsiteY6" fmla="*/ 1779129 h 3835387"/>
              <a:gd name="connsiteX0" fmla="*/ 1629698 w 1630216"/>
              <a:gd name="connsiteY0" fmla="*/ 1779129 h 3835387"/>
              <a:gd name="connsiteX1" fmla="*/ 773798 w 1630216"/>
              <a:gd name="connsiteY1" fmla="*/ 108634 h 3835387"/>
              <a:gd name="connsiteX2" fmla="*/ 725 w 1630216"/>
              <a:gd name="connsiteY2" fmla="*/ 343332 h 3835387"/>
              <a:gd name="connsiteX3" fmla="*/ 621944 w 1630216"/>
              <a:gd name="connsiteY3" fmla="*/ 1806740 h 3835387"/>
              <a:gd name="connsiteX4" fmla="*/ 725 w 1630216"/>
              <a:gd name="connsiteY4" fmla="*/ 3615292 h 3835387"/>
              <a:gd name="connsiteX5" fmla="*/ 649553 w 1630216"/>
              <a:gd name="connsiteY5" fmla="*/ 3601486 h 3835387"/>
              <a:gd name="connsiteX6" fmla="*/ 1629698 w 1630216"/>
              <a:gd name="connsiteY6" fmla="*/ 1779129 h 3835387"/>
              <a:gd name="connsiteX0" fmla="*/ 1629174 w 1629692"/>
              <a:gd name="connsiteY0" fmla="*/ 1777249 h 3833507"/>
              <a:gd name="connsiteX1" fmla="*/ 773274 w 1629692"/>
              <a:gd name="connsiteY1" fmla="*/ 106754 h 3833507"/>
              <a:gd name="connsiteX2" fmla="*/ 201 w 1629692"/>
              <a:gd name="connsiteY2" fmla="*/ 341452 h 3833507"/>
              <a:gd name="connsiteX3" fmla="*/ 690444 w 1629692"/>
              <a:gd name="connsiteY3" fmla="*/ 1749637 h 3833507"/>
              <a:gd name="connsiteX4" fmla="*/ 201 w 1629692"/>
              <a:gd name="connsiteY4" fmla="*/ 3613412 h 3833507"/>
              <a:gd name="connsiteX5" fmla="*/ 649029 w 1629692"/>
              <a:gd name="connsiteY5" fmla="*/ 3599606 h 3833507"/>
              <a:gd name="connsiteX6" fmla="*/ 1629174 w 1629692"/>
              <a:gd name="connsiteY6" fmla="*/ 1777249 h 3833507"/>
              <a:gd name="connsiteX0" fmla="*/ 1684214 w 1684732"/>
              <a:gd name="connsiteY0" fmla="*/ 1777249 h 3710149"/>
              <a:gd name="connsiteX1" fmla="*/ 828314 w 1684732"/>
              <a:gd name="connsiteY1" fmla="*/ 106754 h 3710149"/>
              <a:gd name="connsiteX2" fmla="*/ 55241 w 1684732"/>
              <a:gd name="connsiteY2" fmla="*/ 341452 h 3710149"/>
              <a:gd name="connsiteX3" fmla="*/ 745484 w 1684732"/>
              <a:gd name="connsiteY3" fmla="*/ 1749637 h 3710149"/>
              <a:gd name="connsiteX4" fmla="*/ 21 w 1684732"/>
              <a:gd name="connsiteY4" fmla="*/ 3323492 h 3710149"/>
              <a:gd name="connsiteX5" fmla="*/ 704069 w 1684732"/>
              <a:gd name="connsiteY5" fmla="*/ 3599606 h 3710149"/>
              <a:gd name="connsiteX6" fmla="*/ 1684214 w 1684732"/>
              <a:gd name="connsiteY6" fmla="*/ 1777249 h 37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732" h="3710149">
                <a:moveTo>
                  <a:pt x="1684214" y="1777249"/>
                </a:moveTo>
                <a:cubicBezTo>
                  <a:pt x="1704921" y="1195107"/>
                  <a:pt x="1099810" y="346054"/>
                  <a:pt x="828314" y="106754"/>
                </a:cubicBezTo>
                <a:cubicBezTo>
                  <a:pt x="556819" y="-132546"/>
                  <a:pt x="69046" y="67638"/>
                  <a:pt x="55241" y="341452"/>
                </a:cubicBezTo>
                <a:cubicBezTo>
                  <a:pt x="41436" y="615266"/>
                  <a:pt x="754687" y="1252630"/>
                  <a:pt x="745484" y="1749637"/>
                </a:cubicBezTo>
                <a:cubicBezTo>
                  <a:pt x="736281" y="2246644"/>
                  <a:pt x="-4581" y="3024368"/>
                  <a:pt x="21" y="3323492"/>
                </a:cubicBezTo>
                <a:cubicBezTo>
                  <a:pt x="4622" y="3622616"/>
                  <a:pt x="423370" y="3857313"/>
                  <a:pt x="704069" y="3599606"/>
                </a:cubicBezTo>
                <a:cubicBezTo>
                  <a:pt x="984768" y="3341899"/>
                  <a:pt x="1663507" y="2359391"/>
                  <a:pt x="1684214" y="177724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296340" y="48006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296340" y="19812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05844" y="1979296"/>
            <a:ext cx="3755425" cy="3851794"/>
            <a:chOff x="2420044" y="1979296"/>
            <a:chExt cx="3755425" cy="3851794"/>
          </a:xfrm>
        </p:grpSpPr>
        <p:sp>
          <p:nvSpPr>
            <p:cNvPr id="55" name="Cross 54"/>
            <p:cNvSpPr/>
            <p:nvPr/>
          </p:nvSpPr>
          <p:spPr bwMode="auto">
            <a:xfrm rot="2844760">
              <a:off x="2371860" y="2027480"/>
              <a:ext cx="3851794" cy="3755425"/>
            </a:xfrm>
            <a:custGeom>
              <a:avLst/>
              <a:gdLst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1387986 w 3661903"/>
                <a:gd name="connsiteY2" fmla="*/ 0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754440 w 3661903"/>
                <a:gd name="connsiteY2" fmla="*/ 36444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90554 h 3579944"/>
                <a:gd name="connsiteX1" fmla="*/ 1387986 w 3661903"/>
                <a:gd name="connsiteY1" fmla="*/ 1390554 h 3579944"/>
                <a:gd name="connsiteX2" fmla="*/ 754440 w 3661903"/>
                <a:gd name="connsiteY2" fmla="*/ 39012 h 3579944"/>
                <a:gd name="connsiteX3" fmla="*/ 1638727 w 3661903"/>
                <a:gd name="connsiteY3" fmla="*/ 0 h 3579944"/>
                <a:gd name="connsiteX4" fmla="*/ 2273917 w 3661903"/>
                <a:gd name="connsiteY4" fmla="*/ 1390554 h 3579944"/>
                <a:gd name="connsiteX5" fmla="*/ 3661903 w 3661903"/>
                <a:gd name="connsiteY5" fmla="*/ 1390554 h 3579944"/>
                <a:gd name="connsiteX6" fmla="*/ 3661903 w 3661903"/>
                <a:gd name="connsiteY6" fmla="*/ 2191958 h 3579944"/>
                <a:gd name="connsiteX7" fmla="*/ 2273917 w 3661903"/>
                <a:gd name="connsiteY7" fmla="*/ 2191958 h 3579944"/>
                <a:gd name="connsiteX8" fmla="*/ 2273917 w 3661903"/>
                <a:gd name="connsiteY8" fmla="*/ 3579944 h 3579944"/>
                <a:gd name="connsiteX9" fmla="*/ 1387986 w 3661903"/>
                <a:gd name="connsiteY9" fmla="*/ 3579944 h 3579944"/>
                <a:gd name="connsiteX10" fmla="*/ 1387986 w 3661903"/>
                <a:gd name="connsiteY10" fmla="*/ 2191958 h 3579944"/>
                <a:gd name="connsiteX11" fmla="*/ 0 w 3661903"/>
                <a:gd name="connsiteY11" fmla="*/ 2191958 h 3579944"/>
                <a:gd name="connsiteX12" fmla="*/ 0 w 3661903"/>
                <a:gd name="connsiteY12" fmla="*/ 1390554 h 3579944"/>
                <a:gd name="connsiteX0" fmla="*/ 0 w 3734110"/>
                <a:gd name="connsiteY0" fmla="*/ 1390554 h 3579944"/>
                <a:gd name="connsiteX1" fmla="*/ 1387986 w 3734110"/>
                <a:gd name="connsiteY1" fmla="*/ 1390554 h 3579944"/>
                <a:gd name="connsiteX2" fmla="*/ 754440 w 3734110"/>
                <a:gd name="connsiteY2" fmla="*/ 39012 h 3579944"/>
                <a:gd name="connsiteX3" fmla="*/ 1638727 w 3734110"/>
                <a:gd name="connsiteY3" fmla="*/ 0 h 3579944"/>
                <a:gd name="connsiteX4" fmla="*/ 2273917 w 3734110"/>
                <a:gd name="connsiteY4" fmla="*/ 1390554 h 3579944"/>
                <a:gd name="connsiteX5" fmla="*/ 3661903 w 3734110"/>
                <a:gd name="connsiteY5" fmla="*/ 1390554 h 3579944"/>
                <a:gd name="connsiteX6" fmla="*/ 3734110 w 3734110"/>
                <a:gd name="connsiteY6" fmla="*/ 2745835 h 3579944"/>
                <a:gd name="connsiteX7" fmla="*/ 2273917 w 3734110"/>
                <a:gd name="connsiteY7" fmla="*/ 2191958 h 3579944"/>
                <a:gd name="connsiteX8" fmla="*/ 2273917 w 3734110"/>
                <a:gd name="connsiteY8" fmla="*/ 3579944 h 3579944"/>
                <a:gd name="connsiteX9" fmla="*/ 1387986 w 3734110"/>
                <a:gd name="connsiteY9" fmla="*/ 3579944 h 3579944"/>
                <a:gd name="connsiteX10" fmla="*/ 1387986 w 3734110"/>
                <a:gd name="connsiteY10" fmla="*/ 2191958 h 3579944"/>
                <a:gd name="connsiteX11" fmla="*/ 0 w 3734110"/>
                <a:gd name="connsiteY11" fmla="*/ 2191958 h 3579944"/>
                <a:gd name="connsiteX12" fmla="*/ 0 w 3734110"/>
                <a:gd name="connsiteY12" fmla="*/ 1390554 h 3579944"/>
                <a:gd name="connsiteX0" fmla="*/ 0 w 3840983"/>
                <a:gd name="connsiteY0" fmla="*/ 1390554 h 3579944"/>
                <a:gd name="connsiteX1" fmla="*/ 1387986 w 3840983"/>
                <a:gd name="connsiteY1" fmla="*/ 1390554 h 3579944"/>
                <a:gd name="connsiteX2" fmla="*/ 754440 w 3840983"/>
                <a:gd name="connsiteY2" fmla="*/ 39012 h 3579944"/>
                <a:gd name="connsiteX3" fmla="*/ 1638727 w 3840983"/>
                <a:gd name="connsiteY3" fmla="*/ 0 h 3579944"/>
                <a:gd name="connsiteX4" fmla="*/ 2273917 w 3840983"/>
                <a:gd name="connsiteY4" fmla="*/ 1390554 h 3579944"/>
                <a:gd name="connsiteX5" fmla="*/ 3840983 w 3840983"/>
                <a:gd name="connsiteY5" fmla="*/ 1930162 h 3579944"/>
                <a:gd name="connsiteX6" fmla="*/ 3734110 w 3840983"/>
                <a:gd name="connsiteY6" fmla="*/ 2745835 h 3579944"/>
                <a:gd name="connsiteX7" fmla="*/ 2273917 w 3840983"/>
                <a:gd name="connsiteY7" fmla="*/ 2191958 h 3579944"/>
                <a:gd name="connsiteX8" fmla="*/ 2273917 w 3840983"/>
                <a:gd name="connsiteY8" fmla="*/ 3579944 h 3579944"/>
                <a:gd name="connsiteX9" fmla="*/ 1387986 w 3840983"/>
                <a:gd name="connsiteY9" fmla="*/ 3579944 h 3579944"/>
                <a:gd name="connsiteX10" fmla="*/ 1387986 w 3840983"/>
                <a:gd name="connsiteY10" fmla="*/ 2191958 h 3579944"/>
                <a:gd name="connsiteX11" fmla="*/ 0 w 3840983"/>
                <a:gd name="connsiteY11" fmla="*/ 2191958 h 3579944"/>
                <a:gd name="connsiteX12" fmla="*/ 0 w 3840983"/>
                <a:gd name="connsiteY12" fmla="*/ 1390554 h 3579944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1387986 w 3840983"/>
                <a:gd name="connsiteY9" fmla="*/ 3579944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2028112 w 3840983"/>
                <a:gd name="connsiteY9" fmla="*/ 3699551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909077"/>
                <a:gd name="connsiteY0" fmla="*/ 934209 h 3791847"/>
                <a:gd name="connsiteX1" fmla="*/ 1456080 w 3909077"/>
                <a:gd name="connsiteY1" fmla="*/ 1390554 h 3791847"/>
                <a:gd name="connsiteX2" fmla="*/ 822534 w 3909077"/>
                <a:gd name="connsiteY2" fmla="*/ 39012 h 3791847"/>
                <a:gd name="connsiteX3" fmla="*/ 1706821 w 3909077"/>
                <a:gd name="connsiteY3" fmla="*/ 0 h 3791847"/>
                <a:gd name="connsiteX4" fmla="*/ 2342011 w 3909077"/>
                <a:gd name="connsiteY4" fmla="*/ 1390554 h 3791847"/>
                <a:gd name="connsiteX5" fmla="*/ 3909077 w 3909077"/>
                <a:gd name="connsiteY5" fmla="*/ 1930162 h 3791847"/>
                <a:gd name="connsiteX6" fmla="*/ 3802204 w 3909077"/>
                <a:gd name="connsiteY6" fmla="*/ 2745835 h 3791847"/>
                <a:gd name="connsiteX7" fmla="*/ 2342011 w 3909077"/>
                <a:gd name="connsiteY7" fmla="*/ 2191958 h 3791847"/>
                <a:gd name="connsiteX8" fmla="*/ 2878552 w 3909077"/>
                <a:gd name="connsiteY8" fmla="*/ 3791847 h 3791847"/>
                <a:gd name="connsiteX9" fmla="*/ 2096206 w 3909077"/>
                <a:gd name="connsiteY9" fmla="*/ 3699551 h 3791847"/>
                <a:gd name="connsiteX10" fmla="*/ 1456080 w 3909077"/>
                <a:gd name="connsiteY10" fmla="*/ 2191958 h 3791847"/>
                <a:gd name="connsiteX11" fmla="*/ 68094 w 3909077"/>
                <a:gd name="connsiteY11" fmla="*/ 2191958 h 3791847"/>
                <a:gd name="connsiteX12" fmla="*/ 0 w 3909077"/>
                <a:gd name="connsiteY12" fmla="*/ 934209 h 3791847"/>
                <a:gd name="connsiteX0" fmla="*/ 45066 w 3954143"/>
                <a:gd name="connsiteY0" fmla="*/ 934209 h 3791847"/>
                <a:gd name="connsiteX1" fmla="*/ 1501146 w 3954143"/>
                <a:gd name="connsiteY1" fmla="*/ 1390554 h 3791847"/>
                <a:gd name="connsiteX2" fmla="*/ 867600 w 3954143"/>
                <a:gd name="connsiteY2" fmla="*/ 39012 h 3791847"/>
                <a:gd name="connsiteX3" fmla="*/ 1751887 w 3954143"/>
                <a:gd name="connsiteY3" fmla="*/ 0 h 3791847"/>
                <a:gd name="connsiteX4" fmla="*/ 2387077 w 3954143"/>
                <a:gd name="connsiteY4" fmla="*/ 1390554 h 3791847"/>
                <a:gd name="connsiteX5" fmla="*/ 3954143 w 3954143"/>
                <a:gd name="connsiteY5" fmla="*/ 1930162 h 3791847"/>
                <a:gd name="connsiteX6" fmla="*/ 3847270 w 3954143"/>
                <a:gd name="connsiteY6" fmla="*/ 2745835 h 3791847"/>
                <a:gd name="connsiteX7" fmla="*/ 2387077 w 3954143"/>
                <a:gd name="connsiteY7" fmla="*/ 2191958 h 3791847"/>
                <a:gd name="connsiteX8" fmla="*/ 2923618 w 3954143"/>
                <a:gd name="connsiteY8" fmla="*/ 3791847 h 3791847"/>
                <a:gd name="connsiteX9" fmla="*/ 2141272 w 3954143"/>
                <a:gd name="connsiteY9" fmla="*/ 3699551 h 3791847"/>
                <a:gd name="connsiteX10" fmla="*/ 1501146 w 3954143"/>
                <a:gd name="connsiteY10" fmla="*/ 2191958 h 3791847"/>
                <a:gd name="connsiteX11" fmla="*/ 0 w 3954143"/>
                <a:gd name="connsiteY11" fmla="*/ 1825446 h 3791847"/>
                <a:gd name="connsiteX12" fmla="*/ 45066 w 3954143"/>
                <a:gd name="connsiteY12" fmla="*/ 934209 h 3791847"/>
                <a:gd name="connsiteX0" fmla="*/ 45066 w 3954143"/>
                <a:gd name="connsiteY0" fmla="*/ 934209 h 3699551"/>
                <a:gd name="connsiteX1" fmla="*/ 1501146 w 3954143"/>
                <a:gd name="connsiteY1" fmla="*/ 1390554 h 3699551"/>
                <a:gd name="connsiteX2" fmla="*/ 867600 w 3954143"/>
                <a:gd name="connsiteY2" fmla="*/ 39012 h 3699551"/>
                <a:gd name="connsiteX3" fmla="*/ 1751887 w 3954143"/>
                <a:gd name="connsiteY3" fmla="*/ 0 h 3699551"/>
                <a:gd name="connsiteX4" fmla="*/ 2387077 w 3954143"/>
                <a:gd name="connsiteY4" fmla="*/ 1390554 h 3699551"/>
                <a:gd name="connsiteX5" fmla="*/ 3954143 w 3954143"/>
                <a:gd name="connsiteY5" fmla="*/ 1930162 h 3699551"/>
                <a:gd name="connsiteX6" fmla="*/ 3847270 w 3954143"/>
                <a:gd name="connsiteY6" fmla="*/ 2745835 h 3699551"/>
                <a:gd name="connsiteX7" fmla="*/ 2387077 w 3954143"/>
                <a:gd name="connsiteY7" fmla="*/ 2191958 h 3699551"/>
                <a:gd name="connsiteX8" fmla="*/ 2987368 w 3954143"/>
                <a:gd name="connsiteY8" fmla="*/ 3681688 h 3699551"/>
                <a:gd name="connsiteX9" fmla="*/ 2141272 w 3954143"/>
                <a:gd name="connsiteY9" fmla="*/ 3699551 h 3699551"/>
                <a:gd name="connsiteX10" fmla="*/ 1501146 w 3954143"/>
                <a:gd name="connsiteY10" fmla="*/ 2191958 h 3699551"/>
                <a:gd name="connsiteX11" fmla="*/ 0 w 3954143"/>
                <a:gd name="connsiteY11" fmla="*/ 1825446 h 3699551"/>
                <a:gd name="connsiteX12" fmla="*/ 45066 w 3954143"/>
                <a:gd name="connsiteY12" fmla="*/ 934209 h 3699551"/>
                <a:gd name="connsiteX0" fmla="*/ 45066 w 3954143"/>
                <a:gd name="connsiteY0" fmla="*/ 934209 h 3878153"/>
                <a:gd name="connsiteX1" fmla="*/ 1501146 w 3954143"/>
                <a:gd name="connsiteY1" fmla="*/ 1390554 h 3878153"/>
                <a:gd name="connsiteX2" fmla="*/ 867600 w 3954143"/>
                <a:gd name="connsiteY2" fmla="*/ 39012 h 3878153"/>
                <a:gd name="connsiteX3" fmla="*/ 1751887 w 3954143"/>
                <a:gd name="connsiteY3" fmla="*/ 0 h 3878153"/>
                <a:gd name="connsiteX4" fmla="*/ 2387077 w 3954143"/>
                <a:gd name="connsiteY4" fmla="*/ 1390554 h 3878153"/>
                <a:gd name="connsiteX5" fmla="*/ 3954143 w 3954143"/>
                <a:gd name="connsiteY5" fmla="*/ 1930162 h 3878153"/>
                <a:gd name="connsiteX6" fmla="*/ 3847270 w 3954143"/>
                <a:gd name="connsiteY6" fmla="*/ 2745835 h 3878153"/>
                <a:gd name="connsiteX7" fmla="*/ 2387077 w 3954143"/>
                <a:gd name="connsiteY7" fmla="*/ 2191958 h 3878153"/>
                <a:gd name="connsiteX8" fmla="*/ 2987368 w 3954143"/>
                <a:gd name="connsiteY8" fmla="*/ 3681688 h 3878153"/>
                <a:gd name="connsiteX9" fmla="*/ 2141272 w 3954143"/>
                <a:gd name="connsiteY9" fmla="*/ 3699551 h 3878153"/>
                <a:gd name="connsiteX10" fmla="*/ 1501146 w 3954143"/>
                <a:gd name="connsiteY10" fmla="*/ 2191958 h 3878153"/>
                <a:gd name="connsiteX11" fmla="*/ 0 w 3954143"/>
                <a:gd name="connsiteY11" fmla="*/ 1825446 h 3878153"/>
                <a:gd name="connsiteX12" fmla="*/ 45066 w 3954143"/>
                <a:gd name="connsiteY12" fmla="*/ 934209 h 3878153"/>
                <a:gd name="connsiteX0" fmla="*/ 45066 w 3954143"/>
                <a:gd name="connsiteY0" fmla="*/ 934209 h 3982941"/>
                <a:gd name="connsiteX1" fmla="*/ 1501146 w 3954143"/>
                <a:gd name="connsiteY1" fmla="*/ 1390554 h 3982941"/>
                <a:gd name="connsiteX2" fmla="*/ 867600 w 3954143"/>
                <a:gd name="connsiteY2" fmla="*/ 39012 h 3982941"/>
                <a:gd name="connsiteX3" fmla="*/ 1751887 w 3954143"/>
                <a:gd name="connsiteY3" fmla="*/ 0 h 3982941"/>
                <a:gd name="connsiteX4" fmla="*/ 2387077 w 3954143"/>
                <a:gd name="connsiteY4" fmla="*/ 1390554 h 3982941"/>
                <a:gd name="connsiteX5" fmla="*/ 3954143 w 3954143"/>
                <a:gd name="connsiteY5" fmla="*/ 1930162 h 3982941"/>
                <a:gd name="connsiteX6" fmla="*/ 3847270 w 3954143"/>
                <a:gd name="connsiteY6" fmla="*/ 2745835 h 3982941"/>
                <a:gd name="connsiteX7" fmla="*/ 2387077 w 3954143"/>
                <a:gd name="connsiteY7" fmla="*/ 2191958 h 3982941"/>
                <a:gd name="connsiteX8" fmla="*/ 2987368 w 3954143"/>
                <a:gd name="connsiteY8" fmla="*/ 3681688 h 3982941"/>
                <a:gd name="connsiteX9" fmla="*/ 2141272 w 3954143"/>
                <a:gd name="connsiteY9" fmla="*/ 3699551 h 3982941"/>
                <a:gd name="connsiteX10" fmla="*/ 1501146 w 3954143"/>
                <a:gd name="connsiteY10" fmla="*/ 2191958 h 3982941"/>
                <a:gd name="connsiteX11" fmla="*/ 0 w 3954143"/>
                <a:gd name="connsiteY11" fmla="*/ 1825446 h 3982941"/>
                <a:gd name="connsiteX12" fmla="*/ 45066 w 3954143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1171034 h 4219766"/>
                <a:gd name="connsiteX1" fmla="*/ 1664733 w 4117730"/>
                <a:gd name="connsiteY1" fmla="*/ 1627379 h 4219766"/>
                <a:gd name="connsiteX2" fmla="*/ 1031187 w 4117730"/>
                <a:gd name="connsiteY2" fmla="*/ 275837 h 4219766"/>
                <a:gd name="connsiteX3" fmla="*/ 1915474 w 4117730"/>
                <a:gd name="connsiteY3" fmla="*/ 236825 h 4219766"/>
                <a:gd name="connsiteX4" fmla="*/ 2550664 w 4117730"/>
                <a:gd name="connsiteY4" fmla="*/ 1627379 h 4219766"/>
                <a:gd name="connsiteX5" fmla="*/ 4117730 w 4117730"/>
                <a:gd name="connsiteY5" fmla="*/ 2166987 h 4219766"/>
                <a:gd name="connsiteX6" fmla="*/ 4010857 w 4117730"/>
                <a:gd name="connsiteY6" fmla="*/ 2982660 h 4219766"/>
                <a:gd name="connsiteX7" fmla="*/ 2550664 w 4117730"/>
                <a:gd name="connsiteY7" fmla="*/ 2428783 h 4219766"/>
                <a:gd name="connsiteX8" fmla="*/ 3150955 w 4117730"/>
                <a:gd name="connsiteY8" fmla="*/ 3918513 h 4219766"/>
                <a:gd name="connsiteX9" fmla="*/ 2304859 w 4117730"/>
                <a:gd name="connsiteY9" fmla="*/ 3936376 h 4219766"/>
                <a:gd name="connsiteX10" fmla="*/ 1664733 w 4117730"/>
                <a:gd name="connsiteY10" fmla="*/ 2428783 h 4219766"/>
                <a:gd name="connsiteX11" fmla="*/ 163587 w 4117730"/>
                <a:gd name="connsiteY11" fmla="*/ 2062271 h 4219766"/>
                <a:gd name="connsiteX12" fmla="*/ 208653 w 4117730"/>
                <a:gd name="connsiteY12" fmla="*/ 1171034 h 4219766"/>
                <a:gd name="connsiteX0" fmla="*/ 208653 w 4117730"/>
                <a:gd name="connsiteY0" fmla="*/ 1187463 h 4236195"/>
                <a:gd name="connsiteX1" fmla="*/ 1664733 w 4117730"/>
                <a:gd name="connsiteY1" fmla="*/ 1643808 h 4236195"/>
                <a:gd name="connsiteX2" fmla="*/ 1031187 w 4117730"/>
                <a:gd name="connsiteY2" fmla="*/ 292266 h 4236195"/>
                <a:gd name="connsiteX3" fmla="*/ 1915474 w 4117730"/>
                <a:gd name="connsiteY3" fmla="*/ 253254 h 4236195"/>
                <a:gd name="connsiteX4" fmla="*/ 2550664 w 4117730"/>
                <a:gd name="connsiteY4" fmla="*/ 1643808 h 4236195"/>
                <a:gd name="connsiteX5" fmla="*/ 4117730 w 4117730"/>
                <a:gd name="connsiteY5" fmla="*/ 2183416 h 4236195"/>
                <a:gd name="connsiteX6" fmla="*/ 4010857 w 4117730"/>
                <a:gd name="connsiteY6" fmla="*/ 2999089 h 4236195"/>
                <a:gd name="connsiteX7" fmla="*/ 2550664 w 4117730"/>
                <a:gd name="connsiteY7" fmla="*/ 2445212 h 4236195"/>
                <a:gd name="connsiteX8" fmla="*/ 3150955 w 4117730"/>
                <a:gd name="connsiteY8" fmla="*/ 3934942 h 4236195"/>
                <a:gd name="connsiteX9" fmla="*/ 2304859 w 4117730"/>
                <a:gd name="connsiteY9" fmla="*/ 3952805 h 4236195"/>
                <a:gd name="connsiteX10" fmla="*/ 1664733 w 4117730"/>
                <a:gd name="connsiteY10" fmla="*/ 2445212 h 4236195"/>
                <a:gd name="connsiteX11" fmla="*/ 163587 w 4117730"/>
                <a:gd name="connsiteY11" fmla="*/ 2078700 h 4236195"/>
                <a:gd name="connsiteX12" fmla="*/ 208653 w 4117730"/>
                <a:gd name="connsiteY12" fmla="*/ 1187463 h 4236195"/>
                <a:gd name="connsiteX0" fmla="*/ 208653 w 4260490"/>
                <a:gd name="connsiteY0" fmla="*/ 1187463 h 4236195"/>
                <a:gd name="connsiteX1" fmla="*/ 1664733 w 4260490"/>
                <a:gd name="connsiteY1" fmla="*/ 1643808 h 4236195"/>
                <a:gd name="connsiteX2" fmla="*/ 1031187 w 4260490"/>
                <a:gd name="connsiteY2" fmla="*/ 292266 h 4236195"/>
                <a:gd name="connsiteX3" fmla="*/ 1915474 w 4260490"/>
                <a:gd name="connsiteY3" fmla="*/ 253254 h 4236195"/>
                <a:gd name="connsiteX4" fmla="*/ 2550664 w 4260490"/>
                <a:gd name="connsiteY4" fmla="*/ 1643808 h 4236195"/>
                <a:gd name="connsiteX5" fmla="*/ 4117730 w 4260490"/>
                <a:gd name="connsiteY5" fmla="*/ 2183416 h 4236195"/>
                <a:gd name="connsiteX6" fmla="*/ 4010857 w 4260490"/>
                <a:gd name="connsiteY6" fmla="*/ 2999089 h 4236195"/>
                <a:gd name="connsiteX7" fmla="*/ 2550664 w 4260490"/>
                <a:gd name="connsiteY7" fmla="*/ 2445212 h 4236195"/>
                <a:gd name="connsiteX8" fmla="*/ 3150955 w 4260490"/>
                <a:gd name="connsiteY8" fmla="*/ 3934942 h 4236195"/>
                <a:gd name="connsiteX9" fmla="*/ 2304859 w 4260490"/>
                <a:gd name="connsiteY9" fmla="*/ 3952805 h 4236195"/>
                <a:gd name="connsiteX10" fmla="*/ 1664733 w 4260490"/>
                <a:gd name="connsiteY10" fmla="*/ 2445212 h 4236195"/>
                <a:gd name="connsiteX11" fmla="*/ 163587 w 4260490"/>
                <a:gd name="connsiteY11" fmla="*/ 2078700 h 4236195"/>
                <a:gd name="connsiteX12" fmla="*/ 208653 w 4260490"/>
                <a:gd name="connsiteY12" fmla="*/ 1187463 h 4236195"/>
                <a:gd name="connsiteX0" fmla="*/ 208653 w 4338191"/>
                <a:gd name="connsiteY0" fmla="*/ 1187463 h 4236195"/>
                <a:gd name="connsiteX1" fmla="*/ 1664733 w 4338191"/>
                <a:gd name="connsiteY1" fmla="*/ 1643808 h 4236195"/>
                <a:gd name="connsiteX2" fmla="*/ 1031187 w 4338191"/>
                <a:gd name="connsiteY2" fmla="*/ 292266 h 4236195"/>
                <a:gd name="connsiteX3" fmla="*/ 1915474 w 4338191"/>
                <a:gd name="connsiteY3" fmla="*/ 253254 h 4236195"/>
                <a:gd name="connsiteX4" fmla="*/ 2550664 w 4338191"/>
                <a:gd name="connsiteY4" fmla="*/ 1643808 h 4236195"/>
                <a:gd name="connsiteX5" fmla="*/ 4117730 w 4338191"/>
                <a:gd name="connsiteY5" fmla="*/ 2183416 h 4236195"/>
                <a:gd name="connsiteX6" fmla="*/ 4010857 w 4338191"/>
                <a:gd name="connsiteY6" fmla="*/ 2999089 h 4236195"/>
                <a:gd name="connsiteX7" fmla="*/ 2550664 w 4338191"/>
                <a:gd name="connsiteY7" fmla="*/ 2445212 h 4236195"/>
                <a:gd name="connsiteX8" fmla="*/ 3150955 w 4338191"/>
                <a:gd name="connsiteY8" fmla="*/ 3934942 h 4236195"/>
                <a:gd name="connsiteX9" fmla="*/ 2304859 w 4338191"/>
                <a:gd name="connsiteY9" fmla="*/ 3952805 h 4236195"/>
                <a:gd name="connsiteX10" fmla="*/ 1664733 w 4338191"/>
                <a:gd name="connsiteY10" fmla="*/ 2445212 h 4236195"/>
                <a:gd name="connsiteX11" fmla="*/ 163587 w 4338191"/>
                <a:gd name="connsiteY11" fmla="*/ 2078700 h 4236195"/>
                <a:gd name="connsiteX12" fmla="*/ 208653 w 4338191"/>
                <a:gd name="connsiteY12" fmla="*/ 1187463 h 4236195"/>
                <a:gd name="connsiteX0" fmla="*/ 208653 w 4180264"/>
                <a:gd name="connsiteY0" fmla="*/ 1187463 h 4236195"/>
                <a:gd name="connsiteX1" fmla="*/ 1664733 w 4180264"/>
                <a:gd name="connsiteY1" fmla="*/ 1643808 h 4236195"/>
                <a:gd name="connsiteX2" fmla="*/ 1031187 w 4180264"/>
                <a:gd name="connsiteY2" fmla="*/ 292266 h 4236195"/>
                <a:gd name="connsiteX3" fmla="*/ 1915474 w 4180264"/>
                <a:gd name="connsiteY3" fmla="*/ 253254 h 4236195"/>
                <a:gd name="connsiteX4" fmla="*/ 2550664 w 4180264"/>
                <a:gd name="connsiteY4" fmla="*/ 1643808 h 4236195"/>
                <a:gd name="connsiteX5" fmla="*/ 4117730 w 4180264"/>
                <a:gd name="connsiteY5" fmla="*/ 2183416 h 4236195"/>
                <a:gd name="connsiteX6" fmla="*/ 3604808 w 4180264"/>
                <a:gd name="connsiteY6" fmla="*/ 2869627 h 4236195"/>
                <a:gd name="connsiteX7" fmla="*/ 2550664 w 4180264"/>
                <a:gd name="connsiteY7" fmla="*/ 2445212 h 4236195"/>
                <a:gd name="connsiteX8" fmla="*/ 3150955 w 4180264"/>
                <a:gd name="connsiteY8" fmla="*/ 3934942 h 4236195"/>
                <a:gd name="connsiteX9" fmla="*/ 2304859 w 4180264"/>
                <a:gd name="connsiteY9" fmla="*/ 3952805 h 4236195"/>
                <a:gd name="connsiteX10" fmla="*/ 1664733 w 4180264"/>
                <a:gd name="connsiteY10" fmla="*/ 2445212 h 4236195"/>
                <a:gd name="connsiteX11" fmla="*/ 163587 w 4180264"/>
                <a:gd name="connsiteY11" fmla="*/ 2078700 h 4236195"/>
                <a:gd name="connsiteX12" fmla="*/ 208653 w 4180264"/>
                <a:gd name="connsiteY12" fmla="*/ 1187463 h 4236195"/>
                <a:gd name="connsiteX0" fmla="*/ 208653 w 4046922"/>
                <a:gd name="connsiteY0" fmla="*/ 1187463 h 4236195"/>
                <a:gd name="connsiteX1" fmla="*/ 1664733 w 4046922"/>
                <a:gd name="connsiteY1" fmla="*/ 1643808 h 4236195"/>
                <a:gd name="connsiteX2" fmla="*/ 1031187 w 4046922"/>
                <a:gd name="connsiteY2" fmla="*/ 292266 h 4236195"/>
                <a:gd name="connsiteX3" fmla="*/ 1915474 w 4046922"/>
                <a:gd name="connsiteY3" fmla="*/ 253254 h 4236195"/>
                <a:gd name="connsiteX4" fmla="*/ 2550664 w 4046922"/>
                <a:gd name="connsiteY4" fmla="*/ 1643808 h 4236195"/>
                <a:gd name="connsiteX5" fmla="*/ 3997107 w 4046922"/>
                <a:gd name="connsiteY5" fmla="*/ 2335052 h 4236195"/>
                <a:gd name="connsiteX6" fmla="*/ 3604808 w 4046922"/>
                <a:gd name="connsiteY6" fmla="*/ 2869627 h 4236195"/>
                <a:gd name="connsiteX7" fmla="*/ 2550664 w 4046922"/>
                <a:gd name="connsiteY7" fmla="*/ 2445212 h 4236195"/>
                <a:gd name="connsiteX8" fmla="*/ 3150955 w 4046922"/>
                <a:gd name="connsiteY8" fmla="*/ 3934942 h 4236195"/>
                <a:gd name="connsiteX9" fmla="*/ 2304859 w 4046922"/>
                <a:gd name="connsiteY9" fmla="*/ 3952805 h 4236195"/>
                <a:gd name="connsiteX10" fmla="*/ 1664733 w 4046922"/>
                <a:gd name="connsiteY10" fmla="*/ 2445212 h 4236195"/>
                <a:gd name="connsiteX11" fmla="*/ 163587 w 4046922"/>
                <a:gd name="connsiteY11" fmla="*/ 2078700 h 4236195"/>
                <a:gd name="connsiteX12" fmla="*/ 208653 w 4046922"/>
                <a:gd name="connsiteY12" fmla="*/ 1187463 h 4236195"/>
                <a:gd name="connsiteX0" fmla="*/ 208653 w 4075431"/>
                <a:gd name="connsiteY0" fmla="*/ 1187463 h 4236195"/>
                <a:gd name="connsiteX1" fmla="*/ 1664733 w 4075431"/>
                <a:gd name="connsiteY1" fmla="*/ 1643808 h 4236195"/>
                <a:gd name="connsiteX2" fmla="*/ 1031187 w 4075431"/>
                <a:gd name="connsiteY2" fmla="*/ 292266 h 4236195"/>
                <a:gd name="connsiteX3" fmla="*/ 1915474 w 4075431"/>
                <a:gd name="connsiteY3" fmla="*/ 253254 h 4236195"/>
                <a:gd name="connsiteX4" fmla="*/ 2550664 w 4075431"/>
                <a:gd name="connsiteY4" fmla="*/ 1643808 h 4236195"/>
                <a:gd name="connsiteX5" fmla="*/ 3997107 w 4075431"/>
                <a:gd name="connsiteY5" fmla="*/ 2335052 h 4236195"/>
                <a:gd name="connsiteX6" fmla="*/ 3741352 w 4075431"/>
                <a:gd name="connsiteY6" fmla="*/ 2863878 h 4236195"/>
                <a:gd name="connsiteX7" fmla="*/ 2550664 w 4075431"/>
                <a:gd name="connsiteY7" fmla="*/ 2445212 h 4236195"/>
                <a:gd name="connsiteX8" fmla="*/ 3150955 w 4075431"/>
                <a:gd name="connsiteY8" fmla="*/ 3934942 h 4236195"/>
                <a:gd name="connsiteX9" fmla="*/ 2304859 w 4075431"/>
                <a:gd name="connsiteY9" fmla="*/ 3952805 h 4236195"/>
                <a:gd name="connsiteX10" fmla="*/ 1664733 w 4075431"/>
                <a:gd name="connsiteY10" fmla="*/ 2445212 h 4236195"/>
                <a:gd name="connsiteX11" fmla="*/ 163587 w 4075431"/>
                <a:gd name="connsiteY11" fmla="*/ 2078700 h 4236195"/>
                <a:gd name="connsiteX12" fmla="*/ 208653 w 4075431"/>
                <a:gd name="connsiteY12" fmla="*/ 1187463 h 4236195"/>
                <a:gd name="connsiteX0" fmla="*/ 208653 w 4025397"/>
                <a:gd name="connsiteY0" fmla="*/ 1187463 h 4236195"/>
                <a:gd name="connsiteX1" fmla="*/ 1664733 w 4025397"/>
                <a:gd name="connsiteY1" fmla="*/ 1643808 h 4236195"/>
                <a:gd name="connsiteX2" fmla="*/ 1031187 w 4025397"/>
                <a:gd name="connsiteY2" fmla="*/ 292266 h 4236195"/>
                <a:gd name="connsiteX3" fmla="*/ 1915474 w 4025397"/>
                <a:gd name="connsiteY3" fmla="*/ 253254 h 4236195"/>
                <a:gd name="connsiteX4" fmla="*/ 2550664 w 4025397"/>
                <a:gd name="connsiteY4" fmla="*/ 1643808 h 4236195"/>
                <a:gd name="connsiteX5" fmla="*/ 3936120 w 4025397"/>
                <a:gd name="connsiteY5" fmla="*/ 2278996 h 4236195"/>
                <a:gd name="connsiteX6" fmla="*/ 3741352 w 4025397"/>
                <a:gd name="connsiteY6" fmla="*/ 2863878 h 4236195"/>
                <a:gd name="connsiteX7" fmla="*/ 2550664 w 4025397"/>
                <a:gd name="connsiteY7" fmla="*/ 2445212 h 4236195"/>
                <a:gd name="connsiteX8" fmla="*/ 3150955 w 4025397"/>
                <a:gd name="connsiteY8" fmla="*/ 3934942 h 4236195"/>
                <a:gd name="connsiteX9" fmla="*/ 2304859 w 4025397"/>
                <a:gd name="connsiteY9" fmla="*/ 3952805 h 4236195"/>
                <a:gd name="connsiteX10" fmla="*/ 1664733 w 4025397"/>
                <a:gd name="connsiteY10" fmla="*/ 2445212 h 4236195"/>
                <a:gd name="connsiteX11" fmla="*/ 163587 w 4025397"/>
                <a:gd name="connsiteY11" fmla="*/ 2078700 h 4236195"/>
                <a:gd name="connsiteX12" fmla="*/ 208653 w 4025397"/>
                <a:gd name="connsiteY12" fmla="*/ 1187463 h 4236195"/>
                <a:gd name="connsiteX0" fmla="*/ 208653 w 4025397"/>
                <a:gd name="connsiteY0" fmla="*/ 1187463 h 4055216"/>
                <a:gd name="connsiteX1" fmla="*/ 1664733 w 4025397"/>
                <a:gd name="connsiteY1" fmla="*/ 1643808 h 4055216"/>
                <a:gd name="connsiteX2" fmla="*/ 1031187 w 4025397"/>
                <a:gd name="connsiteY2" fmla="*/ 292266 h 4055216"/>
                <a:gd name="connsiteX3" fmla="*/ 1915474 w 4025397"/>
                <a:gd name="connsiteY3" fmla="*/ 253254 h 4055216"/>
                <a:gd name="connsiteX4" fmla="*/ 2550664 w 4025397"/>
                <a:gd name="connsiteY4" fmla="*/ 1643808 h 4055216"/>
                <a:gd name="connsiteX5" fmla="*/ 3936120 w 4025397"/>
                <a:gd name="connsiteY5" fmla="*/ 2278996 h 4055216"/>
                <a:gd name="connsiteX6" fmla="*/ 3741352 w 4025397"/>
                <a:gd name="connsiteY6" fmla="*/ 2863878 h 4055216"/>
                <a:gd name="connsiteX7" fmla="*/ 2550664 w 4025397"/>
                <a:gd name="connsiteY7" fmla="*/ 2445212 h 4055216"/>
                <a:gd name="connsiteX8" fmla="*/ 2957831 w 4025397"/>
                <a:gd name="connsiteY8" fmla="*/ 3757434 h 4055216"/>
                <a:gd name="connsiteX9" fmla="*/ 2304859 w 4025397"/>
                <a:gd name="connsiteY9" fmla="*/ 3952805 h 4055216"/>
                <a:gd name="connsiteX10" fmla="*/ 1664733 w 4025397"/>
                <a:gd name="connsiteY10" fmla="*/ 2445212 h 4055216"/>
                <a:gd name="connsiteX11" fmla="*/ 163587 w 4025397"/>
                <a:gd name="connsiteY11" fmla="*/ 2078700 h 4055216"/>
                <a:gd name="connsiteX12" fmla="*/ 208653 w 4025397"/>
                <a:gd name="connsiteY12" fmla="*/ 1187463 h 4055216"/>
                <a:gd name="connsiteX0" fmla="*/ 208653 w 4025397"/>
                <a:gd name="connsiteY0" fmla="*/ 1187463 h 4024023"/>
                <a:gd name="connsiteX1" fmla="*/ 1664733 w 4025397"/>
                <a:gd name="connsiteY1" fmla="*/ 1643808 h 4024023"/>
                <a:gd name="connsiteX2" fmla="*/ 1031187 w 4025397"/>
                <a:gd name="connsiteY2" fmla="*/ 292266 h 4024023"/>
                <a:gd name="connsiteX3" fmla="*/ 1915474 w 4025397"/>
                <a:gd name="connsiteY3" fmla="*/ 253254 h 4024023"/>
                <a:gd name="connsiteX4" fmla="*/ 2550664 w 4025397"/>
                <a:gd name="connsiteY4" fmla="*/ 1643808 h 4024023"/>
                <a:gd name="connsiteX5" fmla="*/ 3936120 w 4025397"/>
                <a:gd name="connsiteY5" fmla="*/ 2278996 h 4024023"/>
                <a:gd name="connsiteX6" fmla="*/ 3741352 w 4025397"/>
                <a:gd name="connsiteY6" fmla="*/ 2863878 h 4024023"/>
                <a:gd name="connsiteX7" fmla="*/ 2550664 w 4025397"/>
                <a:gd name="connsiteY7" fmla="*/ 2445212 h 4024023"/>
                <a:gd name="connsiteX8" fmla="*/ 2957831 w 4025397"/>
                <a:gd name="connsiteY8" fmla="*/ 3757434 h 4024023"/>
                <a:gd name="connsiteX9" fmla="*/ 2342227 w 4025397"/>
                <a:gd name="connsiteY9" fmla="*/ 3912149 h 4024023"/>
                <a:gd name="connsiteX10" fmla="*/ 1664733 w 4025397"/>
                <a:gd name="connsiteY10" fmla="*/ 2445212 h 4024023"/>
                <a:gd name="connsiteX11" fmla="*/ 163587 w 4025397"/>
                <a:gd name="connsiteY11" fmla="*/ 2078700 h 4024023"/>
                <a:gd name="connsiteX12" fmla="*/ 208653 w 4025397"/>
                <a:gd name="connsiteY12" fmla="*/ 1187463 h 4024023"/>
                <a:gd name="connsiteX0" fmla="*/ 312504 w 3956452"/>
                <a:gd name="connsiteY0" fmla="*/ 1346286 h 4024023"/>
                <a:gd name="connsiteX1" fmla="*/ 1595788 w 3956452"/>
                <a:gd name="connsiteY1" fmla="*/ 1643808 h 4024023"/>
                <a:gd name="connsiteX2" fmla="*/ 962242 w 3956452"/>
                <a:gd name="connsiteY2" fmla="*/ 292266 h 4024023"/>
                <a:gd name="connsiteX3" fmla="*/ 1846529 w 3956452"/>
                <a:gd name="connsiteY3" fmla="*/ 253254 h 4024023"/>
                <a:gd name="connsiteX4" fmla="*/ 2481719 w 3956452"/>
                <a:gd name="connsiteY4" fmla="*/ 1643808 h 4024023"/>
                <a:gd name="connsiteX5" fmla="*/ 3867175 w 3956452"/>
                <a:gd name="connsiteY5" fmla="*/ 2278996 h 4024023"/>
                <a:gd name="connsiteX6" fmla="*/ 3672407 w 3956452"/>
                <a:gd name="connsiteY6" fmla="*/ 2863878 h 4024023"/>
                <a:gd name="connsiteX7" fmla="*/ 2481719 w 3956452"/>
                <a:gd name="connsiteY7" fmla="*/ 2445212 h 4024023"/>
                <a:gd name="connsiteX8" fmla="*/ 2888886 w 3956452"/>
                <a:gd name="connsiteY8" fmla="*/ 3757434 h 4024023"/>
                <a:gd name="connsiteX9" fmla="*/ 2273282 w 3956452"/>
                <a:gd name="connsiteY9" fmla="*/ 3912149 h 4024023"/>
                <a:gd name="connsiteX10" fmla="*/ 1595788 w 3956452"/>
                <a:gd name="connsiteY10" fmla="*/ 2445212 h 4024023"/>
                <a:gd name="connsiteX11" fmla="*/ 94642 w 3956452"/>
                <a:gd name="connsiteY11" fmla="*/ 2078700 h 4024023"/>
                <a:gd name="connsiteX12" fmla="*/ 312504 w 3956452"/>
                <a:gd name="connsiteY12" fmla="*/ 1346286 h 4024023"/>
                <a:gd name="connsiteX0" fmla="*/ 207846 w 3851794"/>
                <a:gd name="connsiteY0" fmla="*/ 1346286 h 4024023"/>
                <a:gd name="connsiteX1" fmla="*/ 1491130 w 3851794"/>
                <a:gd name="connsiteY1" fmla="*/ 1643808 h 4024023"/>
                <a:gd name="connsiteX2" fmla="*/ 857584 w 3851794"/>
                <a:gd name="connsiteY2" fmla="*/ 292266 h 4024023"/>
                <a:gd name="connsiteX3" fmla="*/ 1741871 w 3851794"/>
                <a:gd name="connsiteY3" fmla="*/ 253254 h 4024023"/>
                <a:gd name="connsiteX4" fmla="*/ 2377061 w 3851794"/>
                <a:gd name="connsiteY4" fmla="*/ 1643808 h 4024023"/>
                <a:gd name="connsiteX5" fmla="*/ 3762517 w 3851794"/>
                <a:gd name="connsiteY5" fmla="*/ 2278996 h 4024023"/>
                <a:gd name="connsiteX6" fmla="*/ 3567749 w 3851794"/>
                <a:gd name="connsiteY6" fmla="*/ 2863878 h 4024023"/>
                <a:gd name="connsiteX7" fmla="*/ 2377061 w 3851794"/>
                <a:gd name="connsiteY7" fmla="*/ 2445212 h 4024023"/>
                <a:gd name="connsiteX8" fmla="*/ 2784228 w 3851794"/>
                <a:gd name="connsiteY8" fmla="*/ 3757434 h 4024023"/>
                <a:gd name="connsiteX9" fmla="*/ 2168624 w 3851794"/>
                <a:gd name="connsiteY9" fmla="*/ 3912149 h 4024023"/>
                <a:gd name="connsiteX10" fmla="*/ 1491130 w 3851794"/>
                <a:gd name="connsiteY10" fmla="*/ 2445212 h 4024023"/>
                <a:gd name="connsiteX11" fmla="*/ 130936 w 3851794"/>
                <a:gd name="connsiteY11" fmla="*/ 1945750 h 4024023"/>
                <a:gd name="connsiteX12" fmla="*/ 207846 w 3851794"/>
                <a:gd name="connsiteY12" fmla="*/ 1346286 h 4024023"/>
                <a:gd name="connsiteX0" fmla="*/ 207846 w 3851794"/>
                <a:gd name="connsiteY0" fmla="*/ 1158781 h 3836518"/>
                <a:gd name="connsiteX1" fmla="*/ 1491130 w 3851794"/>
                <a:gd name="connsiteY1" fmla="*/ 1456303 h 3836518"/>
                <a:gd name="connsiteX2" fmla="*/ 1043834 w 3851794"/>
                <a:gd name="connsiteY2" fmla="*/ 350952 h 3836518"/>
                <a:gd name="connsiteX3" fmla="*/ 1741871 w 3851794"/>
                <a:gd name="connsiteY3" fmla="*/ 65749 h 3836518"/>
                <a:gd name="connsiteX4" fmla="*/ 2377061 w 3851794"/>
                <a:gd name="connsiteY4" fmla="*/ 1456303 h 3836518"/>
                <a:gd name="connsiteX5" fmla="*/ 3762517 w 3851794"/>
                <a:gd name="connsiteY5" fmla="*/ 2091491 h 3836518"/>
                <a:gd name="connsiteX6" fmla="*/ 3567749 w 3851794"/>
                <a:gd name="connsiteY6" fmla="*/ 2676373 h 3836518"/>
                <a:gd name="connsiteX7" fmla="*/ 2377061 w 3851794"/>
                <a:gd name="connsiteY7" fmla="*/ 2257707 h 3836518"/>
                <a:gd name="connsiteX8" fmla="*/ 2784228 w 3851794"/>
                <a:gd name="connsiteY8" fmla="*/ 3569929 h 3836518"/>
                <a:gd name="connsiteX9" fmla="*/ 2168624 w 3851794"/>
                <a:gd name="connsiteY9" fmla="*/ 3724644 h 3836518"/>
                <a:gd name="connsiteX10" fmla="*/ 1491130 w 3851794"/>
                <a:gd name="connsiteY10" fmla="*/ 2257707 h 3836518"/>
                <a:gd name="connsiteX11" fmla="*/ 130936 w 3851794"/>
                <a:gd name="connsiteY11" fmla="*/ 1758245 h 3836518"/>
                <a:gd name="connsiteX12" fmla="*/ 207846 w 3851794"/>
                <a:gd name="connsiteY12" fmla="*/ 1158781 h 3836518"/>
                <a:gd name="connsiteX0" fmla="*/ 207846 w 3851794"/>
                <a:gd name="connsiteY0" fmla="*/ 1099866 h 3777603"/>
                <a:gd name="connsiteX1" fmla="*/ 1491130 w 3851794"/>
                <a:gd name="connsiteY1" fmla="*/ 1397388 h 3777603"/>
                <a:gd name="connsiteX2" fmla="*/ 1043834 w 3851794"/>
                <a:gd name="connsiteY2" fmla="*/ 292037 h 3777603"/>
                <a:gd name="connsiteX3" fmla="*/ 1715490 w 3851794"/>
                <a:gd name="connsiteY3" fmla="*/ 76337 h 3777603"/>
                <a:gd name="connsiteX4" fmla="*/ 2377061 w 3851794"/>
                <a:gd name="connsiteY4" fmla="*/ 1397388 h 3777603"/>
                <a:gd name="connsiteX5" fmla="*/ 3762517 w 3851794"/>
                <a:gd name="connsiteY5" fmla="*/ 2032576 h 3777603"/>
                <a:gd name="connsiteX6" fmla="*/ 3567749 w 3851794"/>
                <a:gd name="connsiteY6" fmla="*/ 2617458 h 3777603"/>
                <a:gd name="connsiteX7" fmla="*/ 2377061 w 3851794"/>
                <a:gd name="connsiteY7" fmla="*/ 2198792 h 3777603"/>
                <a:gd name="connsiteX8" fmla="*/ 2784228 w 3851794"/>
                <a:gd name="connsiteY8" fmla="*/ 3511014 h 3777603"/>
                <a:gd name="connsiteX9" fmla="*/ 2168624 w 3851794"/>
                <a:gd name="connsiteY9" fmla="*/ 3665729 h 3777603"/>
                <a:gd name="connsiteX10" fmla="*/ 1491130 w 3851794"/>
                <a:gd name="connsiteY10" fmla="*/ 2198792 h 3777603"/>
                <a:gd name="connsiteX11" fmla="*/ 130936 w 3851794"/>
                <a:gd name="connsiteY11" fmla="*/ 1699330 h 3777603"/>
                <a:gd name="connsiteX12" fmla="*/ 207846 w 3851794"/>
                <a:gd name="connsiteY12" fmla="*/ 1099866 h 3777603"/>
                <a:gd name="connsiteX0" fmla="*/ 207846 w 3851794"/>
                <a:gd name="connsiteY0" fmla="*/ 1109323 h 3787060"/>
                <a:gd name="connsiteX1" fmla="*/ 1491130 w 3851794"/>
                <a:gd name="connsiteY1" fmla="*/ 1406845 h 3787060"/>
                <a:gd name="connsiteX2" fmla="*/ 1110872 w 3851794"/>
                <a:gd name="connsiteY2" fmla="*/ 269359 h 3787060"/>
                <a:gd name="connsiteX3" fmla="*/ 1715490 w 3851794"/>
                <a:gd name="connsiteY3" fmla="*/ 85794 h 3787060"/>
                <a:gd name="connsiteX4" fmla="*/ 2377061 w 3851794"/>
                <a:gd name="connsiteY4" fmla="*/ 1406845 h 3787060"/>
                <a:gd name="connsiteX5" fmla="*/ 3762517 w 3851794"/>
                <a:gd name="connsiteY5" fmla="*/ 2042033 h 3787060"/>
                <a:gd name="connsiteX6" fmla="*/ 3567749 w 3851794"/>
                <a:gd name="connsiteY6" fmla="*/ 2626915 h 3787060"/>
                <a:gd name="connsiteX7" fmla="*/ 2377061 w 3851794"/>
                <a:gd name="connsiteY7" fmla="*/ 2208249 h 3787060"/>
                <a:gd name="connsiteX8" fmla="*/ 2784228 w 3851794"/>
                <a:gd name="connsiteY8" fmla="*/ 3520471 h 3787060"/>
                <a:gd name="connsiteX9" fmla="*/ 2168624 w 3851794"/>
                <a:gd name="connsiteY9" fmla="*/ 3675186 h 3787060"/>
                <a:gd name="connsiteX10" fmla="*/ 1491130 w 3851794"/>
                <a:gd name="connsiteY10" fmla="*/ 2208249 h 3787060"/>
                <a:gd name="connsiteX11" fmla="*/ 130936 w 3851794"/>
                <a:gd name="connsiteY11" fmla="*/ 1708787 h 3787060"/>
                <a:gd name="connsiteX12" fmla="*/ 207846 w 3851794"/>
                <a:gd name="connsiteY12" fmla="*/ 1109323 h 3787060"/>
                <a:gd name="connsiteX0" fmla="*/ 207846 w 3851794"/>
                <a:gd name="connsiteY0" fmla="*/ 1077688 h 3755425"/>
                <a:gd name="connsiteX1" fmla="*/ 1491130 w 3851794"/>
                <a:gd name="connsiteY1" fmla="*/ 1375210 h 3755425"/>
                <a:gd name="connsiteX2" fmla="*/ 1110872 w 3851794"/>
                <a:gd name="connsiteY2" fmla="*/ 237724 h 3755425"/>
                <a:gd name="connsiteX3" fmla="*/ 1678122 w 3851794"/>
                <a:gd name="connsiteY3" fmla="*/ 94814 h 3755425"/>
                <a:gd name="connsiteX4" fmla="*/ 2377061 w 3851794"/>
                <a:gd name="connsiteY4" fmla="*/ 1375210 h 3755425"/>
                <a:gd name="connsiteX5" fmla="*/ 3762517 w 3851794"/>
                <a:gd name="connsiteY5" fmla="*/ 2010398 h 3755425"/>
                <a:gd name="connsiteX6" fmla="*/ 3567749 w 3851794"/>
                <a:gd name="connsiteY6" fmla="*/ 2595280 h 3755425"/>
                <a:gd name="connsiteX7" fmla="*/ 2377061 w 3851794"/>
                <a:gd name="connsiteY7" fmla="*/ 2176614 h 3755425"/>
                <a:gd name="connsiteX8" fmla="*/ 2784228 w 3851794"/>
                <a:gd name="connsiteY8" fmla="*/ 3488836 h 3755425"/>
                <a:gd name="connsiteX9" fmla="*/ 2168624 w 3851794"/>
                <a:gd name="connsiteY9" fmla="*/ 3643551 h 3755425"/>
                <a:gd name="connsiteX10" fmla="*/ 1491130 w 3851794"/>
                <a:gd name="connsiteY10" fmla="*/ 2176614 h 3755425"/>
                <a:gd name="connsiteX11" fmla="*/ 130936 w 3851794"/>
                <a:gd name="connsiteY11" fmla="*/ 1677152 h 3755425"/>
                <a:gd name="connsiteX12" fmla="*/ 207846 w 3851794"/>
                <a:gd name="connsiteY12" fmla="*/ 1077688 h 3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1794" h="3755425">
                  <a:moveTo>
                    <a:pt x="207846" y="1077688"/>
                  </a:moveTo>
                  <a:cubicBezTo>
                    <a:pt x="434545" y="1027364"/>
                    <a:pt x="1354041" y="1524409"/>
                    <a:pt x="1491130" y="1375210"/>
                  </a:cubicBezTo>
                  <a:cubicBezTo>
                    <a:pt x="1342031" y="1006760"/>
                    <a:pt x="1079707" y="451123"/>
                    <a:pt x="1110872" y="237724"/>
                  </a:cubicBezTo>
                  <a:cubicBezTo>
                    <a:pt x="1142037" y="24325"/>
                    <a:pt x="1467091" y="-94767"/>
                    <a:pt x="1678122" y="94814"/>
                  </a:cubicBezTo>
                  <a:cubicBezTo>
                    <a:pt x="1889154" y="284395"/>
                    <a:pt x="2165331" y="911692"/>
                    <a:pt x="2377061" y="1375210"/>
                  </a:cubicBezTo>
                  <a:cubicBezTo>
                    <a:pt x="2744104" y="1696904"/>
                    <a:pt x="3564069" y="1807053"/>
                    <a:pt x="3762517" y="2010398"/>
                  </a:cubicBezTo>
                  <a:cubicBezTo>
                    <a:pt x="3960965" y="2213743"/>
                    <a:pt x="3798658" y="2567577"/>
                    <a:pt x="3567749" y="2595280"/>
                  </a:cubicBezTo>
                  <a:cubicBezTo>
                    <a:pt x="3336840" y="2622983"/>
                    <a:pt x="2728442" y="2318086"/>
                    <a:pt x="2377061" y="2176614"/>
                  </a:cubicBezTo>
                  <a:cubicBezTo>
                    <a:pt x="2233744" y="2332590"/>
                    <a:pt x="2818968" y="3244347"/>
                    <a:pt x="2784228" y="3488836"/>
                  </a:cubicBezTo>
                  <a:cubicBezTo>
                    <a:pt x="2749489" y="3733326"/>
                    <a:pt x="2384140" y="3862255"/>
                    <a:pt x="2168624" y="3643551"/>
                  </a:cubicBezTo>
                  <a:cubicBezTo>
                    <a:pt x="1953108" y="3424847"/>
                    <a:pt x="1704505" y="2679145"/>
                    <a:pt x="1491130" y="2176614"/>
                  </a:cubicBezTo>
                  <a:cubicBezTo>
                    <a:pt x="1134251" y="1864263"/>
                    <a:pt x="344817" y="1860306"/>
                    <a:pt x="130936" y="1677152"/>
                  </a:cubicBezTo>
                  <a:cubicBezTo>
                    <a:pt x="-82945" y="1493998"/>
                    <a:pt x="-18853" y="1128012"/>
                    <a:pt x="207846" y="107768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38600" y="35052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2448740" y="49530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48740" y="2133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72200" y="35052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Race-Free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How much can computation </a:t>
            </a:r>
            <a:r>
              <a:rPr lang="en-US" b="1" dirty="0" smtClean="0"/>
              <a:t>overlap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" name="Straight Arrow Connector 3"/>
          <p:cNvCxnSpPr>
            <a:stCxn id="10" idx="6"/>
            <a:endCxn id="11" idx="2"/>
          </p:cNvCxnSpPr>
          <p:nvPr/>
        </p:nvCxnSpPr>
        <p:spPr bwMode="auto">
          <a:xfrm>
            <a:off x="2993626" y="24707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4479727" y="24707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3353026" y="2942757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55821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4839126" y="2942758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40960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0" name="Oval 4"/>
          <p:cNvSpPr/>
          <p:nvPr/>
        </p:nvSpPr>
        <p:spPr bwMode="auto">
          <a:xfrm>
            <a:off x="2601140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72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733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2601140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872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733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3351253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373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34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stCxn id="13" idx="6"/>
            <a:endCxn id="14" idx="2"/>
          </p:cNvCxnSpPr>
          <p:nvPr/>
        </p:nvCxnSpPr>
        <p:spPr bwMode="auto">
          <a:xfrm>
            <a:off x="2993626" y="52901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4479727" y="52901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3345784" y="4352457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55749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4831885" y="4352457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40888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7" name="Explosion 2 56"/>
          <p:cNvSpPr/>
          <p:nvPr/>
        </p:nvSpPr>
        <p:spPr bwMode="auto">
          <a:xfrm>
            <a:off x="41148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8" name="Explosion 2 57"/>
          <p:cNvSpPr/>
          <p:nvPr/>
        </p:nvSpPr>
        <p:spPr bwMode="auto">
          <a:xfrm>
            <a:off x="55626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9" name="Explosion 2 58"/>
          <p:cNvSpPr/>
          <p:nvPr/>
        </p:nvSpPr>
        <p:spPr bwMode="auto">
          <a:xfrm>
            <a:off x="41148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0" name="Explosion 2 59"/>
          <p:cNvSpPr/>
          <p:nvPr/>
        </p:nvSpPr>
        <p:spPr bwMode="auto">
          <a:xfrm>
            <a:off x="55626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7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1143000" y="2057400"/>
            <a:ext cx="3810000" cy="1905000"/>
            <a:chOff x="1143000" y="2057400"/>
            <a:chExt cx="3810000" cy="1905000"/>
          </a:xfrm>
        </p:grpSpPr>
        <p:grpSp>
          <p:nvGrpSpPr>
            <p:cNvPr id="94" name="Group 93"/>
            <p:cNvGrpSpPr/>
            <p:nvPr/>
          </p:nvGrpSpPr>
          <p:grpSpPr>
            <a:xfrm>
              <a:off x="1143000" y="2057400"/>
              <a:ext cx="3810000" cy="1066800"/>
              <a:chOff x="381000" y="2057400"/>
              <a:chExt cx="3810000" cy="106680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381000" y="2057400"/>
                <a:ext cx="3810000" cy="1066800"/>
              </a:xfrm>
              <a:prstGeom prst="roundRect">
                <a:avLst>
                  <a:gd name="adj" fmla="val 3254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1981200" y="22860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97" name="Rounded Rectangle 96"/>
            <p:cNvSpPr/>
            <p:nvPr/>
          </p:nvSpPr>
          <p:spPr bwMode="auto">
            <a:xfrm>
              <a:off x="2667000" y="3387490"/>
              <a:ext cx="838199" cy="5749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CPU 1</a:t>
              </a:r>
            </a:p>
          </p:txBody>
        </p:sp>
        <p:cxnSp>
          <p:nvCxnSpPr>
            <p:cNvPr id="100" name="Straight Arrow Connector 99"/>
            <p:cNvCxnSpPr>
              <a:stCxn id="97" idx="0"/>
              <a:endCxn id="92" idx="4"/>
            </p:cNvCxnSpPr>
            <p:nvPr/>
          </p:nvCxnSpPr>
          <p:spPr bwMode="auto">
            <a:xfrm rot="5400000" flipH="1" flipV="1">
              <a:off x="2878255" y="3179645"/>
              <a:ext cx="41569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191000" y="2057400"/>
            <a:ext cx="3886200" cy="1905000"/>
            <a:chOff x="4191000" y="2057400"/>
            <a:chExt cx="3886200" cy="1905000"/>
          </a:xfrm>
        </p:grpSpPr>
        <p:grpSp>
          <p:nvGrpSpPr>
            <p:cNvPr id="95" name="Group 94"/>
            <p:cNvGrpSpPr/>
            <p:nvPr/>
          </p:nvGrpSpPr>
          <p:grpSpPr>
            <a:xfrm>
              <a:off x="4191000" y="2057400"/>
              <a:ext cx="3886200" cy="1066800"/>
              <a:chOff x="3429000" y="2057400"/>
              <a:chExt cx="3886200" cy="1066800"/>
            </a:xfrm>
          </p:grpSpPr>
          <p:sp>
            <p:nvSpPr>
              <p:cNvPr id="50" name="Rounded Rectangle 49"/>
              <p:cNvSpPr/>
              <p:nvPr/>
            </p:nvSpPr>
            <p:spPr bwMode="auto">
              <a:xfrm>
                <a:off x="3429000" y="2057400"/>
                <a:ext cx="3886200" cy="1066800"/>
              </a:xfrm>
              <a:prstGeom prst="roundRect">
                <a:avLst>
                  <a:gd name="adj" fmla="val 34657"/>
                </a:avLst>
              </a:prstGeom>
              <a:gradFill>
                <a:gsLst>
                  <a:gs pos="0">
                    <a:schemeClr val="accent6">
                      <a:tint val="50000"/>
                      <a:satMod val="300000"/>
                      <a:alpha val="72000"/>
                    </a:schemeClr>
                  </a:gs>
                  <a:gs pos="35000">
                    <a:schemeClr val="accent6">
                      <a:tint val="37000"/>
                      <a:satMod val="300000"/>
                      <a:alpha val="70000"/>
                    </a:schemeClr>
                  </a:gs>
                  <a:gs pos="100000">
                    <a:schemeClr val="accent6">
                      <a:tint val="15000"/>
                      <a:satMod val="350000"/>
                      <a:alpha val="8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029200" y="22860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 bwMode="auto">
            <a:xfrm>
              <a:off x="5715000" y="3387490"/>
              <a:ext cx="838199" cy="5749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CPU 2</a:t>
              </a:r>
            </a:p>
          </p:txBody>
        </p:sp>
        <p:cxnSp>
          <p:nvCxnSpPr>
            <p:cNvPr id="102" name="Straight Arrow Connector 101"/>
            <p:cNvCxnSpPr>
              <a:stCxn id="98" idx="0"/>
              <a:endCxn id="93" idx="4"/>
            </p:cNvCxnSpPr>
            <p:nvPr/>
          </p:nvCxnSpPr>
          <p:spPr bwMode="auto">
            <a:xfrm rot="5400000" flipH="1" flipV="1">
              <a:off x="5926255" y="3179645"/>
              <a:ext cx="41569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Common Problem: Write-Write Race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990600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Processors running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adjacent update functions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simultaneously modify shared data: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>
            <a:stCxn id="55" idx="6"/>
            <a:endCxn id="47" idx="2"/>
          </p:cNvCxnSpPr>
          <p:nvPr/>
        </p:nvCxnSpPr>
        <p:spPr bwMode="auto">
          <a:xfrm>
            <a:off x="1705308" y="2624572"/>
            <a:ext cx="5762292" cy="100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7" name="Oval 46"/>
          <p:cNvSpPr/>
          <p:nvPr/>
        </p:nvSpPr>
        <p:spPr bwMode="auto">
          <a:xfrm>
            <a:off x="7467600" y="243840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928905" y="2428329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90211" y="243840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851516" y="2418258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312822" y="2428329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90"/>
          <p:cNvGrpSpPr/>
          <p:nvPr/>
        </p:nvGrpSpPr>
        <p:grpSpPr>
          <a:xfrm>
            <a:off x="228600" y="3505200"/>
            <a:ext cx="2474566" cy="1993282"/>
            <a:chOff x="297829" y="4077318"/>
            <a:chExt cx="2474566" cy="1993282"/>
          </a:xfrm>
        </p:grpSpPr>
        <p:grpSp>
          <p:nvGrpSpPr>
            <p:cNvPr id="5" name="Group 72"/>
            <p:cNvGrpSpPr/>
            <p:nvPr/>
          </p:nvGrpSpPr>
          <p:grpSpPr>
            <a:xfrm>
              <a:off x="297829" y="4317206"/>
              <a:ext cx="2474566" cy="1753394"/>
              <a:chOff x="929034" y="4318794"/>
              <a:chExt cx="2474566" cy="175339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929828" y="6070600"/>
                <a:ext cx="247377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5400000" flipH="1" flipV="1">
                <a:off x="53528" y="5194300"/>
                <a:ext cx="1752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69" name="Rectangle 68"/>
              <p:cNvSpPr/>
              <p:nvPr/>
            </p:nvSpPr>
            <p:spPr bwMode="auto">
              <a:xfrm>
                <a:off x="1277937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768061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241136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701511" y="4735512"/>
                <a:ext cx="257175" cy="133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9417" y="4077318"/>
              <a:ext cx="1384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CPU1 writes: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6734617" y="3505200"/>
            <a:ext cx="2256983" cy="1994870"/>
            <a:chOff x="6331615" y="4077318"/>
            <a:chExt cx="2256983" cy="1994870"/>
          </a:xfrm>
        </p:grpSpPr>
        <p:grpSp>
          <p:nvGrpSpPr>
            <p:cNvPr id="7" name="Group 73"/>
            <p:cNvGrpSpPr/>
            <p:nvPr/>
          </p:nvGrpSpPr>
          <p:grpSpPr>
            <a:xfrm>
              <a:off x="6364634" y="4318794"/>
              <a:ext cx="2223964" cy="1753394"/>
              <a:chOff x="929034" y="4318794"/>
              <a:chExt cx="2223964" cy="1753394"/>
            </a:xfrm>
          </p:grpSpPr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929828" y="6070600"/>
                <a:ext cx="222317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 bwMode="auto">
              <a:xfrm rot="5400000" flipH="1" flipV="1">
                <a:off x="53528" y="5194300"/>
                <a:ext cx="1752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77" name="Rectangle 76"/>
              <p:cNvSpPr/>
              <p:nvPr/>
            </p:nvSpPr>
            <p:spPr bwMode="auto">
              <a:xfrm>
                <a:off x="1277937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768061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241136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2701511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331615" y="4077318"/>
              <a:ext cx="1384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CPU2 writes: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91"/>
          <p:cNvGrpSpPr/>
          <p:nvPr/>
        </p:nvGrpSpPr>
        <p:grpSpPr>
          <a:xfrm>
            <a:off x="3352800" y="4419749"/>
            <a:ext cx="2474566" cy="1981051"/>
            <a:chOff x="3332569" y="4087961"/>
            <a:chExt cx="2474566" cy="1981051"/>
          </a:xfrm>
        </p:grpSpPr>
        <p:grpSp>
          <p:nvGrpSpPr>
            <p:cNvPr id="9" name="Group 80"/>
            <p:cNvGrpSpPr/>
            <p:nvPr/>
          </p:nvGrpSpPr>
          <p:grpSpPr>
            <a:xfrm>
              <a:off x="3332569" y="4315618"/>
              <a:ext cx="2474566" cy="1753394"/>
              <a:chOff x="929034" y="4318794"/>
              <a:chExt cx="2474566" cy="1753394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929828" y="6070600"/>
                <a:ext cx="247377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 bwMode="auto">
              <a:xfrm rot="5400000" flipH="1" flipV="1">
                <a:off x="53528" y="5194300"/>
                <a:ext cx="1752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84" name="Rectangle 83"/>
              <p:cNvSpPr/>
              <p:nvPr/>
            </p:nvSpPr>
            <p:spPr bwMode="auto">
              <a:xfrm>
                <a:off x="1277937" y="4737100"/>
                <a:ext cx="257175" cy="13335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768061" y="4737100"/>
                <a:ext cx="257175" cy="13335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41136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701511" y="5334000"/>
                <a:ext cx="257175" cy="736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3742132" y="4087961"/>
              <a:ext cx="1650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Final Value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09" name="Shape 108"/>
          <p:cNvCxnSpPr>
            <a:stCxn id="97" idx="3"/>
            <a:endCxn id="53" idx="3"/>
          </p:cNvCxnSpPr>
          <p:nvPr/>
        </p:nvCxnSpPr>
        <p:spPr bwMode="auto">
          <a:xfrm flipV="1">
            <a:off x="3505199" y="2773408"/>
            <a:ext cx="942490" cy="901537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98" idx="1"/>
            <a:endCxn id="53" idx="5"/>
          </p:cNvCxnSpPr>
          <p:nvPr/>
        </p:nvCxnSpPr>
        <p:spPr bwMode="auto">
          <a:xfrm rot="10800000">
            <a:off x="4725220" y="2773409"/>
            <a:ext cx="989781" cy="901537"/>
          </a:xfrm>
          <a:prstGeom prst="curvedConnector2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53" idx="4"/>
            <a:endCxn id="90" idx="0"/>
          </p:cNvCxnSpPr>
          <p:nvPr/>
        </p:nvCxnSpPr>
        <p:spPr bwMode="auto">
          <a:xfrm rot="16200000" flipH="1">
            <a:off x="3792530" y="3624809"/>
            <a:ext cx="1588863" cy="1015"/>
          </a:xfrm>
          <a:prstGeom prst="straightConnector1">
            <a:avLst/>
          </a:prstGeom>
          <a:ln>
            <a:prstDash val="sysDot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3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Nuances of Sequential Consistency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r>
              <a:rPr lang="en-US" dirty="0" smtClean="0"/>
              <a:t>Data consistency depends on the update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algorithms are “robust” to data-races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Solution</a:t>
            </a:r>
          </a:p>
          <a:p>
            <a:pPr lvl="1"/>
            <a:r>
              <a:rPr lang="en-US" dirty="0" smtClean="0"/>
              <a:t>The user can choose from three consistency models</a:t>
            </a:r>
          </a:p>
          <a:p>
            <a:pPr lvl="2"/>
            <a:r>
              <a:rPr lang="en-US" dirty="0" smtClean="0"/>
              <a:t>Full, Edge, Vertex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 automatically enforces the users choice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52400" y="1676400"/>
            <a:ext cx="4343400" cy="1600200"/>
            <a:chOff x="152400" y="1676400"/>
            <a:chExt cx="4343400" cy="1600200"/>
          </a:xfrm>
        </p:grpSpPr>
        <p:grpSp>
          <p:nvGrpSpPr>
            <p:cNvPr id="35" name="Group 34"/>
            <p:cNvGrpSpPr/>
            <p:nvPr/>
          </p:nvGrpSpPr>
          <p:grpSpPr>
            <a:xfrm>
              <a:off x="152400" y="2083358"/>
              <a:ext cx="4343400" cy="1193242"/>
              <a:chOff x="1143000" y="2057400"/>
              <a:chExt cx="6934200" cy="1905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7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8" name="Rounded Rectangle 7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9" name="Straight Arrow Connector 8"/>
                <p:cNvCxnSpPr>
                  <a:stCxn id="8" idx="0"/>
                  <a:endCxn id="11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13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4" idx="0"/>
                  <a:endCxn id="17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>
                <a:stCxn id="23" idx="6"/>
                <a:endCxn id="19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9" name="Oval 18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33" name="Shape 32"/>
              <p:cNvCxnSpPr>
                <a:stCxn id="8" idx="3"/>
                <a:endCxn id="21" idx="3"/>
              </p:cNvCxnSpPr>
              <p:nvPr/>
            </p:nvCxnSpPr>
            <p:spPr bwMode="auto">
              <a:xfrm flipV="1">
                <a:off x="3505199" y="2773408"/>
                <a:ext cx="942490" cy="901537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hape 33"/>
              <p:cNvCxnSpPr>
                <a:stCxn id="14" idx="1"/>
                <a:endCxn id="21" idx="5"/>
              </p:cNvCxnSpPr>
              <p:nvPr/>
            </p:nvCxnSpPr>
            <p:spPr bwMode="auto">
              <a:xfrm rot="10800000">
                <a:off x="4725220" y="2773409"/>
                <a:ext cx="989781" cy="901537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8" name="TextBox 67"/>
            <p:cNvSpPr txBox="1"/>
            <p:nvPr/>
          </p:nvSpPr>
          <p:spPr>
            <a:xfrm>
              <a:off x="1752600" y="1676400"/>
              <a:ext cx="1050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Unsafe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48200" y="1676400"/>
            <a:ext cx="4343400" cy="1676400"/>
            <a:chOff x="4648200" y="1676400"/>
            <a:chExt cx="4343400" cy="1676400"/>
          </a:xfrm>
        </p:grpSpPr>
        <p:grpSp>
          <p:nvGrpSpPr>
            <p:cNvPr id="36" name="Group 35"/>
            <p:cNvGrpSpPr/>
            <p:nvPr/>
          </p:nvGrpSpPr>
          <p:grpSpPr>
            <a:xfrm>
              <a:off x="4648200" y="2083358"/>
              <a:ext cx="4343400" cy="1193242"/>
              <a:chOff x="1143000" y="2057400"/>
              <a:chExt cx="6934200" cy="19050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61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62" name="Rounded Rectangle 61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63" name="Straight Arrow Connector 62"/>
                <p:cNvCxnSpPr>
                  <a:stCxn id="62" idx="0"/>
                  <a:endCxn id="65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56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58" name="Straight Arrow Connector 57"/>
                <p:cNvCxnSpPr>
                  <a:stCxn id="57" idx="0"/>
                  <a:endCxn id="60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>
                <a:stCxn id="44" idx="6"/>
                <a:endCxn id="40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0" name="Oval 39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54" name="Shape 53"/>
              <p:cNvCxnSpPr>
                <a:stCxn id="62" idx="3"/>
              </p:cNvCxnSpPr>
              <p:nvPr/>
            </p:nvCxnSpPr>
            <p:spPr bwMode="auto">
              <a:xfrm flipV="1">
                <a:off x="3505200" y="2766060"/>
                <a:ext cx="255269" cy="908885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57" idx="1"/>
              </p:cNvCxnSpPr>
              <p:nvPr/>
            </p:nvCxnSpPr>
            <p:spPr bwMode="auto">
              <a:xfrm rot="10800000">
                <a:off x="5360671" y="2766060"/>
                <a:ext cx="354330" cy="908885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6477000" y="1676400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248400" y="2567848"/>
              <a:ext cx="1143000" cy="632552"/>
              <a:chOff x="6127821" y="2567848"/>
              <a:chExt cx="1384159" cy="528698"/>
            </a:xfrm>
          </p:grpSpPr>
          <p:cxnSp>
            <p:nvCxnSpPr>
              <p:cNvPr id="70" name="Shape 69"/>
              <p:cNvCxnSpPr>
                <a:stCxn id="42" idx="4"/>
                <a:endCxn id="62" idx="3"/>
              </p:cNvCxnSpPr>
              <p:nvPr/>
            </p:nvCxnSpPr>
            <p:spPr bwMode="auto">
              <a:xfrm rot="5400000">
                <a:off x="6202107" y="2493563"/>
                <a:ext cx="528697" cy="677269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Shape 72"/>
              <p:cNvCxnSpPr>
                <a:stCxn id="42" idx="4"/>
                <a:endCxn id="57" idx="1"/>
              </p:cNvCxnSpPr>
              <p:nvPr/>
            </p:nvCxnSpPr>
            <p:spPr bwMode="auto">
              <a:xfrm rot="16200000" flipH="1">
                <a:off x="6894186" y="2478751"/>
                <a:ext cx="528697" cy="706891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6477000" y="2983468"/>
              <a:ext cx="66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ACC6"/>
                  </a:solidFill>
                  <a:latin typeface="Calibri"/>
                </a:rPr>
                <a:t>Read</a:t>
              </a:r>
              <a:endParaRPr lang="en-US" b="1" dirty="0">
                <a:solidFill>
                  <a:srgbClr val="4BACC6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6400800" cy="1676400"/>
          </a:xfrm>
        </p:spPr>
        <p:txBody>
          <a:bodyPr/>
          <a:lstStyle/>
          <a:p>
            <a:r>
              <a:rPr lang="en-US" dirty="0" smtClean="0"/>
              <a:t>Core Question</a:t>
            </a:r>
            <a:endParaRPr lang="en-US" dirty="0"/>
          </a:p>
        </p:txBody>
      </p:sp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848600" cy="2286000"/>
          </a:xfrm>
        </p:spPr>
        <p:txBody>
          <a:bodyPr/>
          <a:lstStyle/>
          <a:p>
            <a:r>
              <a:rPr lang="en-US" dirty="0" smtClean="0"/>
              <a:t>How will we</a:t>
            </a:r>
            <a:br>
              <a:rPr lang="en-US" dirty="0" smtClean="0"/>
            </a:br>
            <a:r>
              <a:rPr lang="en-US" b="1" dirty="0" smtClean="0"/>
              <a:t>design</a:t>
            </a:r>
            <a:r>
              <a:rPr lang="en-US" dirty="0" smtClean="0"/>
              <a:t> and </a:t>
            </a:r>
            <a:r>
              <a:rPr lang="en-US" b="1" dirty="0" smtClean="0"/>
              <a:t>implement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parallel</a:t>
            </a:r>
            <a:r>
              <a:rPr lang="en-US" dirty="0" smtClean="0"/>
              <a:t> learning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7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057400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01000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152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>
            <a:stCxn id="30" idx="6"/>
            <a:endCxn id="24" idx="2"/>
          </p:cNvCxnSpPr>
          <p:nvPr/>
        </p:nvCxnSpPr>
        <p:spPr bwMode="auto">
          <a:xfrm flipV="1">
            <a:off x="1140152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" name="Cube 16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1775" y="5334000"/>
            <a:ext cx="853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Guaranteed sequential consistency for all update functions</a:t>
            </a:r>
          </a:p>
        </p:txBody>
      </p:sp>
      <p:sp>
        <p:nvSpPr>
          <p:cNvPr id="9" name="Oval 8"/>
          <p:cNvSpPr/>
          <p:nvPr/>
        </p:nvSpPr>
        <p:spPr>
          <a:xfrm>
            <a:off x="4295775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4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68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urved Connector 7"/>
          <p:cNvCxnSpPr>
            <a:stCxn id="6" idx="3"/>
            <a:endCxn id="35" idx="0"/>
          </p:cNvCxnSpPr>
          <p:nvPr/>
        </p:nvCxnSpPr>
        <p:spPr bwMode="auto">
          <a:xfrm flipH="1">
            <a:off x="769620" y="2638455"/>
            <a:ext cx="376065" cy="800070"/>
          </a:xfrm>
          <a:prstGeom prst="curvedConnector4">
            <a:avLst>
              <a:gd name="adj1" fmla="val -60787"/>
              <a:gd name="adj2" fmla="val 62502"/>
            </a:avLst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3"/>
            <a:endCxn id="34" idx="0"/>
          </p:cNvCxnSpPr>
          <p:nvPr/>
        </p:nvCxnSpPr>
        <p:spPr bwMode="auto">
          <a:xfrm>
            <a:off x="1145685" y="2638455"/>
            <a:ext cx="502467" cy="809595"/>
          </a:xfrm>
          <a:prstGeom prst="curvedConnector2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7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970860" y="2133600"/>
            <a:ext cx="2944540" cy="2743200"/>
          </a:xfrm>
          <a:prstGeom prst="ellips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20977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72425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9577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5105400"/>
            <a:ext cx="852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Only allow update functions two vertices apart to be run in parallel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Reduced opportunities for parallelism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1111577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4267200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31252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21252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139422" y="2157640"/>
            <a:ext cx="5029200" cy="2878098"/>
            <a:chOff x="1905000" y="1084302"/>
            <a:chExt cx="5029200" cy="2878098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7800" y="1084302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264227" y="2616904"/>
            <a:ext cx="2895600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2349" y="2501572"/>
            <a:ext cx="2197426" cy="6741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00048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Edge Consistency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More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01000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8152" y="3267263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140152" y="3638738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942755" y="1263003"/>
            <a:ext cx="735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Not all update functions will modify the entire scope!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95775" y="3267263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5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6"/>
          <p:cNvSpPr/>
          <p:nvPr/>
        </p:nvSpPr>
        <p:spPr>
          <a:xfrm>
            <a:off x="234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355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5455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736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82753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1533853" y="355092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89251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19925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200400" y="1447800"/>
            <a:ext cx="2895600" cy="2223532"/>
            <a:chOff x="3048000" y="1510268"/>
            <a:chExt cx="2895600" cy="2223532"/>
          </a:xfrm>
        </p:grpSpPr>
        <p:sp>
          <p:nvSpPr>
            <p:cNvPr id="6" name="Oval 5"/>
            <p:cNvSpPr/>
            <p:nvPr/>
          </p:nvSpPr>
          <p:spPr>
            <a:xfrm>
              <a:off x="3048000" y="1600200"/>
              <a:ext cx="2895600" cy="21336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90901" y="1510268"/>
              <a:ext cx="2197426" cy="6741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00048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Edge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001000" y="2314209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8152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140152" y="2695209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3" name="Oval 42"/>
          <p:cNvSpPr/>
          <p:nvPr/>
        </p:nvSpPr>
        <p:spPr>
          <a:xfrm>
            <a:off x="4295775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5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6"/>
          <p:cNvSpPr/>
          <p:nvPr/>
        </p:nvSpPr>
        <p:spPr>
          <a:xfrm>
            <a:off x="234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0928" y="3962400"/>
            <a:ext cx="6317673" cy="2442210"/>
            <a:chOff x="4648200" y="1676400"/>
            <a:chExt cx="4343401" cy="1679019"/>
          </a:xfrm>
        </p:grpSpPr>
        <p:grpSp>
          <p:nvGrpSpPr>
            <p:cNvPr id="25" name="Group 35"/>
            <p:cNvGrpSpPr/>
            <p:nvPr/>
          </p:nvGrpSpPr>
          <p:grpSpPr>
            <a:xfrm>
              <a:off x="4648200" y="2083358"/>
              <a:ext cx="4343401" cy="1193242"/>
              <a:chOff x="1143000" y="2057400"/>
              <a:chExt cx="6934200" cy="1905000"/>
            </a:xfrm>
          </p:grpSpPr>
          <p:grpSp>
            <p:nvGrpSpPr>
              <p:cNvPr id="31" name="Group 36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62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65" name="Straight Arrow Connector 64"/>
                <p:cNvCxnSpPr>
                  <a:stCxn id="64" idx="0"/>
                  <a:endCxn id="67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7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56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59" name="Straight Arrow Connector 58"/>
                <p:cNvCxnSpPr>
                  <a:stCxn id="58" idx="0"/>
                  <a:endCxn id="61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>
                <a:stCxn id="39" idx="6"/>
                <a:endCxn id="34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4" name="Oval 33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54" name="Shape 53"/>
              <p:cNvCxnSpPr>
                <a:stCxn id="64" idx="3"/>
              </p:cNvCxnSpPr>
              <p:nvPr/>
            </p:nvCxnSpPr>
            <p:spPr bwMode="auto">
              <a:xfrm flipV="1">
                <a:off x="3505200" y="2766060"/>
                <a:ext cx="255269" cy="908885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58" idx="1"/>
              </p:cNvCxnSpPr>
              <p:nvPr/>
            </p:nvCxnSpPr>
            <p:spPr bwMode="auto">
              <a:xfrm rot="10800000">
                <a:off x="5360671" y="2766060"/>
                <a:ext cx="354330" cy="908885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6477000" y="1676400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7" name="Group 75"/>
            <p:cNvGrpSpPr/>
            <p:nvPr/>
          </p:nvGrpSpPr>
          <p:grpSpPr>
            <a:xfrm>
              <a:off x="6248400" y="2567848"/>
              <a:ext cx="1143000" cy="632552"/>
              <a:chOff x="6127821" y="2567848"/>
              <a:chExt cx="1384159" cy="528698"/>
            </a:xfrm>
          </p:grpSpPr>
          <p:cxnSp>
            <p:nvCxnSpPr>
              <p:cNvPr id="29" name="Shape 28"/>
              <p:cNvCxnSpPr>
                <a:stCxn id="36" idx="4"/>
                <a:endCxn id="64" idx="3"/>
              </p:cNvCxnSpPr>
              <p:nvPr/>
            </p:nvCxnSpPr>
            <p:spPr bwMode="auto">
              <a:xfrm rot="5400000">
                <a:off x="6202107" y="2493563"/>
                <a:ext cx="528697" cy="677269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hape 29"/>
              <p:cNvCxnSpPr>
                <a:stCxn id="36" idx="4"/>
                <a:endCxn id="58" idx="1"/>
              </p:cNvCxnSpPr>
              <p:nvPr/>
            </p:nvCxnSpPr>
            <p:spPr bwMode="auto">
              <a:xfrm rot="16200000" flipH="1">
                <a:off x="6894186" y="2478751"/>
                <a:ext cx="528697" cy="706891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581775" y="2986087"/>
              <a:ext cx="66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ACC6"/>
                  </a:solidFill>
                  <a:latin typeface="Calibri"/>
                </a:rPr>
                <a:t>Read</a:t>
              </a:r>
              <a:endParaRPr lang="en-US" b="1" dirty="0">
                <a:solidFill>
                  <a:srgbClr val="4BACC6"/>
                </a:solidFill>
                <a:latin typeface="Calibri"/>
              </a:endParaRPr>
            </a:p>
          </p:txBody>
        </p:sp>
      </p:grpSp>
      <p:sp>
        <p:nvSpPr>
          <p:cNvPr id="68" name="Cube 67"/>
          <p:cNvSpPr/>
          <p:nvPr/>
        </p:nvSpPr>
        <p:spPr>
          <a:xfrm>
            <a:off x="355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ube 68"/>
          <p:cNvSpPr/>
          <p:nvPr/>
        </p:nvSpPr>
        <p:spPr>
          <a:xfrm>
            <a:off x="5455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736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82753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1533853" y="26098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Cube 72"/>
          <p:cNvSpPr/>
          <p:nvPr/>
        </p:nvSpPr>
        <p:spPr>
          <a:xfrm>
            <a:off x="6553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4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Cube 74"/>
          <p:cNvSpPr/>
          <p:nvPr/>
        </p:nvSpPr>
        <p:spPr>
          <a:xfrm>
            <a:off x="4572000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263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6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139422" y="2221468"/>
            <a:ext cx="5029200" cy="2814270"/>
            <a:chOff x="1905000" y="1148130"/>
            <a:chExt cx="5029200" cy="281427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1178" y="114813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264227" y="2616904"/>
            <a:ext cx="2895600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1400" y="2526268"/>
            <a:ext cx="2197426" cy="6741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00048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Edge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20622" y="2864038"/>
            <a:ext cx="1143000" cy="16002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2400" y="2819400"/>
            <a:ext cx="1447800" cy="15885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62199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Vertex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More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0268" y="5276672"/>
            <a:ext cx="739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“Map”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operations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 Feature extraction on vertex data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001000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152" y="3267263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1140152" y="3638738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2" name="Oval 31"/>
          <p:cNvSpPr/>
          <p:nvPr/>
        </p:nvSpPr>
        <p:spPr>
          <a:xfrm>
            <a:off x="4295775" y="3267263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5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6"/>
          <p:cNvSpPr/>
          <p:nvPr/>
        </p:nvSpPr>
        <p:spPr>
          <a:xfrm>
            <a:off x="234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55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5455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736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82753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1533853" y="355092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6553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44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4572000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263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3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/>
          <p:nvPr/>
        </p:nvGrpSpPr>
        <p:grpSpPr>
          <a:xfrm>
            <a:off x="152400" y="2705100"/>
            <a:ext cx="8839200" cy="1600200"/>
            <a:chOff x="0" y="1943100"/>
            <a:chExt cx="8839200" cy="1600200"/>
          </a:xfrm>
        </p:grpSpPr>
        <p:sp>
          <p:nvSpPr>
            <p:cNvPr id="39" name="Oval 38"/>
            <p:cNvSpPr/>
            <p:nvPr/>
          </p:nvSpPr>
          <p:spPr>
            <a:xfrm>
              <a:off x="588010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69620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9390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0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3962400" y="2601070"/>
            <a:ext cx="1371600" cy="1690132"/>
            <a:chOff x="3810000" y="1853168"/>
            <a:chExt cx="1371600" cy="1690132"/>
          </a:xfrm>
        </p:grpSpPr>
        <p:sp>
          <p:nvSpPr>
            <p:cNvPr id="74" name="Oval 73"/>
            <p:cNvSpPr/>
            <p:nvPr/>
          </p:nvSpPr>
          <p:spPr>
            <a:xfrm>
              <a:off x="3914775" y="1943100"/>
              <a:ext cx="1143000" cy="160020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10000" y="1853168"/>
              <a:ext cx="1371600" cy="15885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26219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Vertex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Oval 89"/>
          <p:cNvSpPr/>
          <p:nvPr/>
        </p:nvSpPr>
        <p:spPr>
          <a:xfrm>
            <a:off x="8001000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78152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140152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295775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59827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6"/>
          <p:cNvSpPr/>
          <p:nvPr/>
        </p:nvSpPr>
        <p:spPr>
          <a:xfrm>
            <a:off x="2349827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18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 bwMode="auto">
          <a:xfrm>
            <a:off x="5715000" y="4590650"/>
            <a:ext cx="2667000" cy="971950"/>
          </a:xfrm>
          <a:prstGeom prst="roundRect">
            <a:avLst>
              <a:gd name="adj" fmla="val 325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357533" y="4682067"/>
            <a:ext cx="804333" cy="8043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667000" y="2228450"/>
            <a:ext cx="3962400" cy="971950"/>
          </a:xfrm>
          <a:prstGeom prst="roundRect">
            <a:avLst>
              <a:gd name="adj" fmla="val 325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219222" y="2318761"/>
            <a:ext cx="804333" cy="8043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R/W Locks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3352800"/>
          </a:xfrm>
        </p:spPr>
        <p:txBody>
          <a:bodyPr/>
          <a:lstStyle/>
          <a:p>
            <a:r>
              <a:rPr lang="en-US" dirty="0" smtClean="0"/>
              <a:t>Read/Write locks:</a:t>
            </a:r>
          </a:p>
          <a:p>
            <a:pPr lvl="1"/>
            <a:r>
              <a:rPr lang="en-US" dirty="0" smtClean="0"/>
              <a:t>Full Consistency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Edge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9" idx="6"/>
            <a:endCxn id="36" idx="2"/>
          </p:cNvCxnSpPr>
          <p:nvPr/>
        </p:nvCxnSpPr>
        <p:spPr bwMode="auto">
          <a:xfrm>
            <a:off x="1705308" y="2729493"/>
            <a:ext cx="583849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 bwMode="auto">
          <a:xfrm>
            <a:off x="1312822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800" y="2783407"/>
            <a:ext cx="304800" cy="381000"/>
            <a:chOff x="5715000" y="5181600"/>
            <a:chExt cx="533400" cy="1005840"/>
          </a:xfrm>
        </p:grpSpPr>
        <p:sp>
          <p:nvSpPr>
            <p:cNvPr id="11" name="Oval 10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2870567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05545" y="2783407"/>
            <a:ext cx="304800" cy="381000"/>
            <a:chOff x="5715000" y="5181600"/>
            <a:chExt cx="533400" cy="1005840"/>
          </a:xfrm>
        </p:grpSpPr>
        <p:sp>
          <p:nvSpPr>
            <p:cNvPr id="23" name="Oval 2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4428312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63290" y="2783407"/>
            <a:ext cx="304800" cy="381000"/>
            <a:chOff x="5715000" y="5181600"/>
            <a:chExt cx="533400" cy="1005840"/>
          </a:xfrm>
        </p:grpSpPr>
        <p:sp>
          <p:nvSpPr>
            <p:cNvPr id="28" name="Oval 27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5986057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21035" y="2783407"/>
            <a:ext cx="304800" cy="381000"/>
            <a:chOff x="5715000" y="5181600"/>
            <a:chExt cx="533400" cy="1005840"/>
          </a:xfrm>
        </p:grpSpPr>
        <p:sp>
          <p:nvSpPr>
            <p:cNvPr id="33" name="Oval 3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7543800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78778" y="2783407"/>
            <a:ext cx="304800" cy="381000"/>
            <a:chOff x="5715000" y="5181600"/>
            <a:chExt cx="533400" cy="1005840"/>
          </a:xfrm>
        </p:grpSpPr>
        <p:sp>
          <p:nvSpPr>
            <p:cNvPr id="38" name="Oval 37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330244" y="4590650"/>
            <a:ext cx="6670756" cy="971950"/>
            <a:chOff x="1330244" y="4590650"/>
            <a:chExt cx="6670756" cy="971950"/>
          </a:xfrm>
        </p:grpSpPr>
        <p:grpSp>
          <p:nvGrpSpPr>
            <p:cNvPr id="92" name="Group 91"/>
            <p:cNvGrpSpPr/>
            <p:nvPr/>
          </p:nvGrpSpPr>
          <p:grpSpPr>
            <a:xfrm>
              <a:off x="2684422" y="4590650"/>
              <a:ext cx="3962400" cy="971950"/>
              <a:chOff x="2684422" y="4590650"/>
              <a:chExt cx="3962400" cy="971950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2684422" y="4590650"/>
                <a:ext cx="3962400" cy="971950"/>
              </a:xfrm>
              <a:prstGeom prst="roundRect">
                <a:avLst>
                  <a:gd name="adj" fmla="val 32540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  <a:alpha val="68000"/>
                    </a:schemeClr>
                  </a:gs>
                  <a:gs pos="35000">
                    <a:schemeClr val="accent6">
                      <a:tint val="37000"/>
                      <a:satMod val="300000"/>
                      <a:alpha val="68000"/>
                    </a:schemeClr>
                  </a:gs>
                  <a:gs pos="100000">
                    <a:schemeClr val="accent6">
                      <a:tint val="15000"/>
                      <a:satMod val="350000"/>
                      <a:alpha val="68000"/>
                    </a:schemeClr>
                  </a:gs>
                </a:gsLst>
                <a:lin ang="162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236644" y="4680961"/>
                <a:ext cx="804333" cy="804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330244" y="4895450"/>
              <a:ext cx="6670756" cy="631157"/>
              <a:chOff x="1330244" y="4895450"/>
              <a:chExt cx="6670756" cy="631157"/>
            </a:xfrm>
          </p:grpSpPr>
          <p:cxnSp>
            <p:nvCxnSpPr>
              <p:cNvPr id="46" name="Straight Connector 45"/>
              <p:cNvCxnSpPr>
                <a:stCxn id="47" idx="6"/>
                <a:endCxn id="63" idx="2"/>
              </p:cNvCxnSpPr>
              <p:nvPr/>
            </p:nvCxnSpPr>
            <p:spPr bwMode="auto">
              <a:xfrm>
                <a:off x="1722730" y="5091693"/>
                <a:ext cx="583849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7" name="Oval 46"/>
              <p:cNvSpPr/>
              <p:nvPr/>
            </p:nvSpPr>
            <p:spPr bwMode="auto">
              <a:xfrm>
                <a:off x="1330244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465222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1" name="Oval 50"/>
              <p:cNvSpPr/>
              <p:nvPr/>
            </p:nvSpPr>
            <p:spPr bwMode="auto">
              <a:xfrm>
                <a:off x="2887989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3022967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5" name="Oval 54"/>
              <p:cNvSpPr/>
              <p:nvPr/>
            </p:nvSpPr>
            <p:spPr bwMode="auto">
              <a:xfrm>
                <a:off x="4445734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580712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57" name="Oval 56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 bwMode="auto">
              <a:xfrm>
                <a:off x="6003479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138457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61" name="Oval 60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63" name="Oval 62"/>
              <p:cNvSpPr/>
              <p:nvPr/>
            </p:nvSpPr>
            <p:spPr bwMode="auto">
              <a:xfrm>
                <a:off x="7561222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7696200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89" name="Group 88"/>
          <p:cNvGrpSpPr/>
          <p:nvPr/>
        </p:nvGrpSpPr>
        <p:grpSpPr>
          <a:xfrm>
            <a:off x="2743200" y="3124200"/>
            <a:ext cx="3913499" cy="674132"/>
            <a:chOff x="2743200" y="3124200"/>
            <a:chExt cx="3913499" cy="674132"/>
          </a:xfrm>
        </p:grpSpPr>
        <p:sp>
          <p:nvSpPr>
            <p:cNvPr id="67" name="TextBox 66"/>
            <p:cNvSpPr txBox="1"/>
            <p:nvPr/>
          </p:nvSpPr>
          <p:spPr>
            <a:xfrm>
              <a:off x="2743200" y="3135868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97048" y="3135868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67400" y="3124200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cxnSp>
          <p:nvCxnSpPr>
            <p:cNvPr id="71" name="Straight Arrow Connector 70"/>
            <p:cNvCxnSpPr>
              <a:stCxn id="67" idx="3"/>
              <a:endCxn id="68" idx="1"/>
            </p:cNvCxnSpPr>
            <p:nvPr/>
          </p:nvCxnSpPr>
          <p:spPr bwMode="auto">
            <a:xfrm>
              <a:off x="3532499" y="3335923"/>
              <a:ext cx="76454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3"/>
              <a:endCxn id="69" idx="1"/>
            </p:cNvCxnSpPr>
            <p:nvPr/>
          </p:nvCxnSpPr>
          <p:spPr bwMode="auto">
            <a:xfrm flipV="1">
              <a:off x="5086347" y="3324255"/>
              <a:ext cx="781053" cy="11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488368" y="3429000"/>
              <a:ext cx="2455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Canonical Lock Ordering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792101" y="5498068"/>
            <a:ext cx="3846623" cy="411778"/>
            <a:chOff x="2792101" y="5498068"/>
            <a:chExt cx="3846623" cy="411778"/>
          </a:xfrm>
        </p:grpSpPr>
        <p:sp>
          <p:nvSpPr>
            <p:cNvPr id="77" name="TextBox 76"/>
            <p:cNvSpPr txBox="1"/>
            <p:nvPr/>
          </p:nvSpPr>
          <p:spPr>
            <a:xfrm>
              <a:off x="2792101" y="5509736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45949" y="5509736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16301" y="5498068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cxnSp>
          <p:nvCxnSpPr>
            <p:cNvPr id="80" name="Straight Arrow Connector 79"/>
            <p:cNvCxnSpPr>
              <a:stCxn id="77" idx="3"/>
              <a:endCxn id="78" idx="1"/>
            </p:cNvCxnSpPr>
            <p:nvPr/>
          </p:nvCxnSpPr>
          <p:spPr bwMode="auto">
            <a:xfrm>
              <a:off x="3514524" y="5709791"/>
              <a:ext cx="8314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8" idx="3"/>
              <a:endCxn id="79" idx="1"/>
            </p:cNvCxnSpPr>
            <p:nvPr/>
          </p:nvCxnSpPr>
          <p:spPr bwMode="auto">
            <a:xfrm flipV="1">
              <a:off x="5135248" y="5698123"/>
              <a:ext cx="781053" cy="11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5943600" y="5791200"/>
            <a:ext cx="2343147" cy="400110"/>
            <a:chOff x="5943600" y="5791200"/>
            <a:chExt cx="2343147" cy="400110"/>
          </a:xfrm>
        </p:grpSpPr>
        <p:sp>
          <p:nvSpPr>
            <p:cNvPr id="85" name="TextBox 84"/>
            <p:cNvSpPr txBox="1"/>
            <p:nvPr/>
          </p:nvSpPr>
          <p:spPr>
            <a:xfrm>
              <a:off x="5943600" y="5791200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497448" y="5791200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cxnSp>
          <p:nvCxnSpPr>
            <p:cNvPr id="87" name="Straight Arrow Connector 86"/>
            <p:cNvCxnSpPr>
              <a:stCxn id="85" idx="3"/>
              <a:endCxn id="86" idx="1"/>
            </p:cNvCxnSpPr>
            <p:nvPr/>
          </p:nvCxnSpPr>
          <p:spPr bwMode="auto">
            <a:xfrm>
              <a:off x="6666023" y="5991255"/>
              <a:ext cx="8314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4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41" grpId="0" animBg="1"/>
      <p:bldP spid="42" grpId="0" animBg="1"/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5410199"/>
          </a:xfrm>
        </p:spPr>
        <p:txBody>
          <a:bodyPr/>
          <a:lstStyle/>
          <a:p>
            <a:r>
              <a:rPr lang="en-US" dirty="0" smtClean="0"/>
              <a:t>Multicore Setting: </a:t>
            </a:r>
            <a:r>
              <a:rPr lang="en-US" dirty="0" err="1" smtClean="0"/>
              <a:t>Pthread</a:t>
            </a:r>
            <a:r>
              <a:rPr lang="en-US" dirty="0" smtClean="0"/>
              <a:t> R/W Locks</a:t>
            </a:r>
          </a:p>
          <a:p>
            <a:r>
              <a:rPr lang="en-US" dirty="0" smtClean="0"/>
              <a:t>Distributed Setting:  </a:t>
            </a:r>
            <a:r>
              <a:rPr lang="en-US" i="1" dirty="0" smtClean="0"/>
              <a:t>Distributed Locking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Locks and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Allow computation to proceed while locks/data are requested.</a:t>
            </a: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5791200" y="2895598"/>
            <a:ext cx="2057400" cy="2209800"/>
          </a:xfrm>
          <a:prstGeom prst="roundRect">
            <a:avLst>
              <a:gd name="adj" fmla="val 11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Node 2</a:t>
            </a:r>
          </a:p>
        </p:txBody>
      </p:sp>
      <p:sp>
        <p:nvSpPr>
          <p:cNvPr id="210" name="Oval 209"/>
          <p:cNvSpPr/>
          <p:nvPr/>
        </p:nvSpPr>
        <p:spPr bwMode="auto">
          <a:xfrm>
            <a:off x="5892905" y="3415566"/>
            <a:ext cx="1885812" cy="1442154"/>
          </a:xfrm>
          <a:custGeom>
            <a:avLst/>
            <a:gdLst>
              <a:gd name="connsiteX0" fmla="*/ 0 w 1828800"/>
              <a:gd name="connsiteY0" fmla="*/ 838200 h 1676400"/>
              <a:gd name="connsiteX1" fmla="*/ 914400 w 1828800"/>
              <a:gd name="connsiteY1" fmla="*/ 0 h 1676400"/>
              <a:gd name="connsiteX2" fmla="*/ 1828800 w 1828800"/>
              <a:gd name="connsiteY2" fmla="*/ 838200 h 1676400"/>
              <a:gd name="connsiteX3" fmla="*/ 914400 w 1828800"/>
              <a:gd name="connsiteY3" fmla="*/ 1676400 h 1676400"/>
              <a:gd name="connsiteX4" fmla="*/ 0 w 1828800"/>
              <a:gd name="connsiteY4" fmla="*/ 838200 h 1676400"/>
              <a:gd name="connsiteX0" fmla="*/ 33611 w 1862411"/>
              <a:gd name="connsiteY0" fmla="*/ 844392 h 1682592"/>
              <a:gd name="connsiteX1" fmla="*/ 269200 w 1862411"/>
              <a:gd name="connsiteY1" fmla="*/ 482435 h 1682592"/>
              <a:gd name="connsiteX2" fmla="*/ 948011 w 1862411"/>
              <a:gd name="connsiteY2" fmla="*/ 6192 h 1682592"/>
              <a:gd name="connsiteX3" fmla="*/ 1862411 w 1862411"/>
              <a:gd name="connsiteY3" fmla="*/ 844392 h 1682592"/>
              <a:gd name="connsiteX4" fmla="*/ 948011 w 1862411"/>
              <a:gd name="connsiteY4" fmla="*/ 1682592 h 1682592"/>
              <a:gd name="connsiteX5" fmla="*/ 33611 w 1862411"/>
              <a:gd name="connsiteY5" fmla="*/ 844392 h 1682592"/>
              <a:gd name="connsiteX0" fmla="*/ 33611 w 1862411"/>
              <a:gd name="connsiteY0" fmla="*/ 872702 h 1710902"/>
              <a:gd name="connsiteX1" fmla="*/ 269200 w 1862411"/>
              <a:gd name="connsiteY1" fmla="*/ 510745 h 1710902"/>
              <a:gd name="connsiteX2" fmla="*/ 363974 w 1862411"/>
              <a:gd name="connsiteY2" fmla="*/ 194818 h 1710902"/>
              <a:gd name="connsiteX3" fmla="*/ 948011 w 1862411"/>
              <a:gd name="connsiteY3" fmla="*/ 34502 h 1710902"/>
              <a:gd name="connsiteX4" fmla="*/ 1862411 w 1862411"/>
              <a:gd name="connsiteY4" fmla="*/ 872702 h 1710902"/>
              <a:gd name="connsiteX5" fmla="*/ 948011 w 1862411"/>
              <a:gd name="connsiteY5" fmla="*/ 1710902 h 1710902"/>
              <a:gd name="connsiteX6" fmla="*/ 33611 w 1862411"/>
              <a:gd name="connsiteY6" fmla="*/ 872702 h 1710902"/>
              <a:gd name="connsiteX0" fmla="*/ 33611 w 1862411"/>
              <a:gd name="connsiteY0" fmla="*/ 723349 h 1561549"/>
              <a:gd name="connsiteX1" fmla="*/ 269200 w 1862411"/>
              <a:gd name="connsiteY1" fmla="*/ 361392 h 1561549"/>
              <a:gd name="connsiteX2" fmla="*/ 363974 w 1862411"/>
              <a:gd name="connsiteY2" fmla="*/ 45465 h 1561549"/>
              <a:gd name="connsiteX3" fmla="*/ 903783 w 1862411"/>
              <a:gd name="connsiteY3" fmla="*/ 106299 h 1561549"/>
              <a:gd name="connsiteX4" fmla="*/ 1862411 w 1862411"/>
              <a:gd name="connsiteY4" fmla="*/ 723349 h 1561549"/>
              <a:gd name="connsiteX5" fmla="*/ 948011 w 1862411"/>
              <a:gd name="connsiteY5" fmla="*/ 1561549 h 1561549"/>
              <a:gd name="connsiteX6" fmla="*/ 33611 w 1862411"/>
              <a:gd name="connsiteY6" fmla="*/ 723349 h 1561549"/>
              <a:gd name="connsiteX0" fmla="*/ 33611 w 1867500"/>
              <a:gd name="connsiteY0" fmla="*/ 797980 h 1636180"/>
              <a:gd name="connsiteX1" fmla="*/ 269200 w 1867500"/>
              <a:gd name="connsiteY1" fmla="*/ 436023 h 1636180"/>
              <a:gd name="connsiteX2" fmla="*/ 363974 w 1867500"/>
              <a:gd name="connsiteY2" fmla="*/ 120096 h 1636180"/>
              <a:gd name="connsiteX3" fmla="*/ 903783 w 1867500"/>
              <a:gd name="connsiteY3" fmla="*/ 180930 h 1636180"/>
              <a:gd name="connsiteX4" fmla="*/ 1406476 w 1867500"/>
              <a:gd name="connsiteY4" fmla="*/ 25317 h 1636180"/>
              <a:gd name="connsiteX5" fmla="*/ 1862411 w 1867500"/>
              <a:gd name="connsiteY5" fmla="*/ 797980 h 1636180"/>
              <a:gd name="connsiteX6" fmla="*/ 948011 w 1867500"/>
              <a:gd name="connsiteY6" fmla="*/ 1636180 h 1636180"/>
              <a:gd name="connsiteX7" fmla="*/ 33611 w 1867500"/>
              <a:gd name="connsiteY7" fmla="*/ 797980 h 1636180"/>
              <a:gd name="connsiteX0" fmla="*/ 33611 w 1888577"/>
              <a:gd name="connsiteY0" fmla="*/ 775169 h 1613369"/>
              <a:gd name="connsiteX1" fmla="*/ 269200 w 1888577"/>
              <a:gd name="connsiteY1" fmla="*/ 413212 h 1613369"/>
              <a:gd name="connsiteX2" fmla="*/ 363974 w 1888577"/>
              <a:gd name="connsiteY2" fmla="*/ 97285 h 1613369"/>
              <a:gd name="connsiteX3" fmla="*/ 903783 w 1888577"/>
              <a:gd name="connsiteY3" fmla="*/ 158119 h 1613369"/>
              <a:gd name="connsiteX4" fmla="*/ 1406476 w 1888577"/>
              <a:gd name="connsiteY4" fmla="*/ 2506 h 1613369"/>
              <a:gd name="connsiteX5" fmla="*/ 1564429 w 1888577"/>
              <a:gd name="connsiteY5" fmla="*/ 419531 h 1613369"/>
              <a:gd name="connsiteX6" fmla="*/ 1862411 w 1888577"/>
              <a:gd name="connsiteY6" fmla="*/ 775169 h 1613369"/>
              <a:gd name="connsiteX7" fmla="*/ 948011 w 1888577"/>
              <a:gd name="connsiteY7" fmla="*/ 1613369 h 1613369"/>
              <a:gd name="connsiteX8" fmla="*/ 33611 w 1888577"/>
              <a:gd name="connsiteY8" fmla="*/ 775169 h 1613369"/>
              <a:gd name="connsiteX0" fmla="*/ 33611 w 1863522"/>
              <a:gd name="connsiteY0" fmla="*/ 775169 h 1615608"/>
              <a:gd name="connsiteX1" fmla="*/ 269200 w 1863522"/>
              <a:gd name="connsiteY1" fmla="*/ 413212 h 1615608"/>
              <a:gd name="connsiteX2" fmla="*/ 363974 w 1863522"/>
              <a:gd name="connsiteY2" fmla="*/ 97285 h 1615608"/>
              <a:gd name="connsiteX3" fmla="*/ 903783 w 1863522"/>
              <a:gd name="connsiteY3" fmla="*/ 158119 h 1615608"/>
              <a:gd name="connsiteX4" fmla="*/ 1406476 w 1863522"/>
              <a:gd name="connsiteY4" fmla="*/ 2506 h 1615608"/>
              <a:gd name="connsiteX5" fmla="*/ 1564429 w 1863522"/>
              <a:gd name="connsiteY5" fmla="*/ 419531 h 1615608"/>
              <a:gd name="connsiteX6" fmla="*/ 1862411 w 1863522"/>
              <a:gd name="connsiteY6" fmla="*/ 775169 h 1615608"/>
              <a:gd name="connsiteX7" fmla="*/ 1501247 w 1863522"/>
              <a:gd name="connsiteY7" fmla="*/ 1013475 h 1615608"/>
              <a:gd name="connsiteX8" fmla="*/ 948011 w 1863522"/>
              <a:gd name="connsiteY8" fmla="*/ 1613369 h 1615608"/>
              <a:gd name="connsiteX9" fmla="*/ 33611 w 1863522"/>
              <a:gd name="connsiteY9" fmla="*/ 775169 h 1615608"/>
              <a:gd name="connsiteX0" fmla="*/ 33611 w 1863309"/>
              <a:gd name="connsiteY0" fmla="*/ 775169 h 1639816"/>
              <a:gd name="connsiteX1" fmla="*/ 269200 w 1863309"/>
              <a:gd name="connsiteY1" fmla="*/ 413212 h 1639816"/>
              <a:gd name="connsiteX2" fmla="*/ 363974 w 1863309"/>
              <a:gd name="connsiteY2" fmla="*/ 97285 h 1639816"/>
              <a:gd name="connsiteX3" fmla="*/ 903783 w 1863309"/>
              <a:gd name="connsiteY3" fmla="*/ 158119 h 1639816"/>
              <a:gd name="connsiteX4" fmla="*/ 1406476 w 1863309"/>
              <a:gd name="connsiteY4" fmla="*/ 2506 h 1639816"/>
              <a:gd name="connsiteX5" fmla="*/ 1564429 w 1863309"/>
              <a:gd name="connsiteY5" fmla="*/ 419531 h 1639816"/>
              <a:gd name="connsiteX6" fmla="*/ 1862411 w 1863309"/>
              <a:gd name="connsiteY6" fmla="*/ 775169 h 1639816"/>
              <a:gd name="connsiteX7" fmla="*/ 1501247 w 1863309"/>
              <a:gd name="connsiteY7" fmla="*/ 1013475 h 1639816"/>
              <a:gd name="connsiteX8" fmla="*/ 1431747 w 1863309"/>
              <a:gd name="connsiteY8" fmla="*/ 1392587 h 1639816"/>
              <a:gd name="connsiteX9" fmla="*/ 948011 w 1863309"/>
              <a:gd name="connsiteY9" fmla="*/ 1613369 h 1639816"/>
              <a:gd name="connsiteX10" fmla="*/ 33611 w 1863309"/>
              <a:gd name="connsiteY10" fmla="*/ 775169 h 1639816"/>
              <a:gd name="connsiteX0" fmla="*/ 32380 w 1862078"/>
              <a:gd name="connsiteY0" fmla="*/ 775169 h 1434226"/>
              <a:gd name="connsiteX1" fmla="*/ 267969 w 1862078"/>
              <a:gd name="connsiteY1" fmla="*/ 413212 h 1434226"/>
              <a:gd name="connsiteX2" fmla="*/ 362743 w 1862078"/>
              <a:gd name="connsiteY2" fmla="*/ 97285 h 1434226"/>
              <a:gd name="connsiteX3" fmla="*/ 902552 w 1862078"/>
              <a:gd name="connsiteY3" fmla="*/ 158119 h 1434226"/>
              <a:gd name="connsiteX4" fmla="*/ 1405245 w 1862078"/>
              <a:gd name="connsiteY4" fmla="*/ 2506 h 1434226"/>
              <a:gd name="connsiteX5" fmla="*/ 1563198 w 1862078"/>
              <a:gd name="connsiteY5" fmla="*/ 419531 h 1434226"/>
              <a:gd name="connsiteX6" fmla="*/ 1861180 w 1862078"/>
              <a:gd name="connsiteY6" fmla="*/ 775169 h 1434226"/>
              <a:gd name="connsiteX7" fmla="*/ 1500016 w 1862078"/>
              <a:gd name="connsiteY7" fmla="*/ 1013475 h 1434226"/>
              <a:gd name="connsiteX8" fmla="*/ 1430516 w 1862078"/>
              <a:gd name="connsiteY8" fmla="*/ 1392587 h 1434226"/>
              <a:gd name="connsiteX9" fmla="*/ 927825 w 1862078"/>
              <a:gd name="connsiteY9" fmla="*/ 1291123 h 1434226"/>
              <a:gd name="connsiteX10" fmla="*/ 32380 w 1862078"/>
              <a:gd name="connsiteY10" fmla="*/ 775169 h 1434226"/>
              <a:gd name="connsiteX0" fmla="*/ 2050 w 1831748"/>
              <a:gd name="connsiteY0" fmla="*/ 775169 h 1420630"/>
              <a:gd name="connsiteX1" fmla="*/ 237639 w 1831748"/>
              <a:gd name="connsiteY1" fmla="*/ 413212 h 1420630"/>
              <a:gd name="connsiteX2" fmla="*/ 332413 w 1831748"/>
              <a:gd name="connsiteY2" fmla="*/ 97285 h 1420630"/>
              <a:gd name="connsiteX3" fmla="*/ 872222 w 1831748"/>
              <a:gd name="connsiteY3" fmla="*/ 158119 h 1420630"/>
              <a:gd name="connsiteX4" fmla="*/ 1374915 w 1831748"/>
              <a:gd name="connsiteY4" fmla="*/ 2506 h 1420630"/>
              <a:gd name="connsiteX5" fmla="*/ 1532868 w 1831748"/>
              <a:gd name="connsiteY5" fmla="*/ 419531 h 1420630"/>
              <a:gd name="connsiteX6" fmla="*/ 1830850 w 1831748"/>
              <a:gd name="connsiteY6" fmla="*/ 775169 h 1420630"/>
              <a:gd name="connsiteX7" fmla="*/ 1469686 w 1831748"/>
              <a:gd name="connsiteY7" fmla="*/ 1013475 h 1420630"/>
              <a:gd name="connsiteX8" fmla="*/ 1400186 w 1831748"/>
              <a:gd name="connsiteY8" fmla="*/ 1392587 h 1420630"/>
              <a:gd name="connsiteX9" fmla="*/ 897495 w 1831748"/>
              <a:gd name="connsiteY9" fmla="*/ 1291123 h 1420630"/>
              <a:gd name="connsiteX10" fmla="*/ 345049 w 1831748"/>
              <a:gd name="connsiteY10" fmla="*/ 1379950 h 1420630"/>
              <a:gd name="connsiteX11" fmla="*/ 2050 w 1831748"/>
              <a:gd name="connsiteY11" fmla="*/ 775169 h 1420630"/>
              <a:gd name="connsiteX0" fmla="*/ 223 w 1829921"/>
              <a:gd name="connsiteY0" fmla="*/ 775169 h 1420630"/>
              <a:gd name="connsiteX1" fmla="*/ 235812 w 1829921"/>
              <a:gd name="connsiteY1" fmla="*/ 413212 h 1420630"/>
              <a:gd name="connsiteX2" fmla="*/ 330586 w 1829921"/>
              <a:gd name="connsiteY2" fmla="*/ 97285 h 1420630"/>
              <a:gd name="connsiteX3" fmla="*/ 870395 w 1829921"/>
              <a:gd name="connsiteY3" fmla="*/ 158119 h 1420630"/>
              <a:gd name="connsiteX4" fmla="*/ 1373088 w 1829921"/>
              <a:gd name="connsiteY4" fmla="*/ 2506 h 1420630"/>
              <a:gd name="connsiteX5" fmla="*/ 1531041 w 1829921"/>
              <a:gd name="connsiteY5" fmla="*/ 419531 h 1420630"/>
              <a:gd name="connsiteX6" fmla="*/ 1829023 w 1829921"/>
              <a:gd name="connsiteY6" fmla="*/ 775169 h 1420630"/>
              <a:gd name="connsiteX7" fmla="*/ 1467859 w 1829921"/>
              <a:gd name="connsiteY7" fmla="*/ 1013475 h 1420630"/>
              <a:gd name="connsiteX8" fmla="*/ 1398359 w 1829921"/>
              <a:gd name="connsiteY8" fmla="*/ 1392587 h 1420630"/>
              <a:gd name="connsiteX9" fmla="*/ 895668 w 1829921"/>
              <a:gd name="connsiteY9" fmla="*/ 1291123 h 1420630"/>
              <a:gd name="connsiteX10" fmla="*/ 343222 w 1829921"/>
              <a:gd name="connsiteY10" fmla="*/ 1379950 h 1420630"/>
              <a:gd name="connsiteX11" fmla="*/ 267403 w 1829921"/>
              <a:gd name="connsiteY11" fmla="*/ 1032430 h 1420630"/>
              <a:gd name="connsiteX12" fmla="*/ 223 w 1829921"/>
              <a:gd name="connsiteY12" fmla="*/ 775169 h 1420630"/>
              <a:gd name="connsiteX0" fmla="*/ 144 w 1880387"/>
              <a:gd name="connsiteY0" fmla="*/ 693027 h 1420630"/>
              <a:gd name="connsiteX1" fmla="*/ 286278 w 1880387"/>
              <a:gd name="connsiteY1" fmla="*/ 413212 h 1420630"/>
              <a:gd name="connsiteX2" fmla="*/ 381052 w 1880387"/>
              <a:gd name="connsiteY2" fmla="*/ 97285 h 1420630"/>
              <a:gd name="connsiteX3" fmla="*/ 920861 w 1880387"/>
              <a:gd name="connsiteY3" fmla="*/ 158119 h 1420630"/>
              <a:gd name="connsiteX4" fmla="*/ 1423554 w 1880387"/>
              <a:gd name="connsiteY4" fmla="*/ 2506 h 1420630"/>
              <a:gd name="connsiteX5" fmla="*/ 1581507 w 1880387"/>
              <a:gd name="connsiteY5" fmla="*/ 419531 h 1420630"/>
              <a:gd name="connsiteX6" fmla="*/ 1879489 w 1880387"/>
              <a:gd name="connsiteY6" fmla="*/ 775169 h 1420630"/>
              <a:gd name="connsiteX7" fmla="*/ 1518325 w 1880387"/>
              <a:gd name="connsiteY7" fmla="*/ 1013475 h 1420630"/>
              <a:gd name="connsiteX8" fmla="*/ 1448825 w 1880387"/>
              <a:gd name="connsiteY8" fmla="*/ 1392587 h 1420630"/>
              <a:gd name="connsiteX9" fmla="*/ 946134 w 1880387"/>
              <a:gd name="connsiteY9" fmla="*/ 1291123 h 1420630"/>
              <a:gd name="connsiteX10" fmla="*/ 393688 w 1880387"/>
              <a:gd name="connsiteY10" fmla="*/ 1379950 h 1420630"/>
              <a:gd name="connsiteX11" fmla="*/ 317869 w 1880387"/>
              <a:gd name="connsiteY11" fmla="*/ 1032430 h 1420630"/>
              <a:gd name="connsiteX12" fmla="*/ 144 w 1880387"/>
              <a:gd name="connsiteY12" fmla="*/ 693027 h 1420630"/>
              <a:gd name="connsiteX0" fmla="*/ 149 w 1880392"/>
              <a:gd name="connsiteY0" fmla="*/ 693027 h 1420630"/>
              <a:gd name="connsiteX1" fmla="*/ 286283 w 1880392"/>
              <a:gd name="connsiteY1" fmla="*/ 413212 h 1420630"/>
              <a:gd name="connsiteX2" fmla="*/ 381057 w 1880392"/>
              <a:gd name="connsiteY2" fmla="*/ 97285 h 1420630"/>
              <a:gd name="connsiteX3" fmla="*/ 920866 w 1880392"/>
              <a:gd name="connsiteY3" fmla="*/ 158119 h 1420630"/>
              <a:gd name="connsiteX4" fmla="*/ 1423559 w 1880392"/>
              <a:gd name="connsiteY4" fmla="*/ 2506 h 1420630"/>
              <a:gd name="connsiteX5" fmla="*/ 1581512 w 1880392"/>
              <a:gd name="connsiteY5" fmla="*/ 419531 h 1420630"/>
              <a:gd name="connsiteX6" fmla="*/ 1879494 w 1880392"/>
              <a:gd name="connsiteY6" fmla="*/ 775169 h 1420630"/>
              <a:gd name="connsiteX7" fmla="*/ 1518330 w 1880392"/>
              <a:gd name="connsiteY7" fmla="*/ 1013475 h 1420630"/>
              <a:gd name="connsiteX8" fmla="*/ 1448830 w 1880392"/>
              <a:gd name="connsiteY8" fmla="*/ 1392587 h 1420630"/>
              <a:gd name="connsiteX9" fmla="*/ 946139 w 1880392"/>
              <a:gd name="connsiteY9" fmla="*/ 1291123 h 1420630"/>
              <a:gd name="connsiteX10" fmla="*/ 393693 w 1880392"/>
              <a:gd name="connsiteY10" fmla="*/ 1379950 h 1420630"/>
              <a:gd name="connsiteX11" fmla="*/ 317874 w 1880392"/>
              <a:gd name="connsiteY11" fmla="*/ 1032430 h 1420630"/>
              <a:gd name="connsiteX12" fmla="*/ 149 w 1880392"/>
              <a:gd name="connsiteY12" fmla="*/ 693027 h 1420630"/>
              <a:gd name="connsiteX0" fmla="*/ 149 w 1880392"/>
              <a:gd name="connsiteY0" fmla="*/ 693027 h 1420630"/>
              <a:gd name="connsiteX1" fmla="*/ 286283 w 1880392"/>
              <a:gd name="connsiteY1" fmla="*/ 413212 h 1420630"/>
              <a:gd name="connsiteX2" fmla="*/ 381057 w 1880392"/>
              <a:gd name="connsiteY2" fmla="*/ 97285 h 1420630"/>
              <a:gd name="connsiteX3" fmla="*/ 920866 w 1880392"/>
              <a:gd name="connsiteY3" fmla="*/ 158119 h 1420630"/>
              <a:gd name="connsiteX4" fmla="*/ 1423559 w 1880392"/>
              <a:gd name="connsiteY4" fmla="*/ 2506 h 1420630"/>
              <a:gd name="connsiteX5" fmla="*/ 1581512 w 1880392"/>
              <a:gd name="connsiteY5" fmla="*/ 419531 h 1420630"/>
              <a:gd name="connsiteX6" fmla="*/ 1879494 w 1880392"/>
              <a:gd name="connsiteY6" fmla="*/ 775169 h 1420630"/>
              <a:gd name="connsiteX7" fmla="*/ 1518330 w 1880392"/>
              <a:gd name="connsiteY7" fmla="*/ 1013475 h 1420630"/>
              <a:gd name="connsiteX8" fmla="*/ 1448830 w 1880392"/>
              <a:gd name="connsiteY8" fmla="*/ 1392587 h 1420630"/>
              <a:gd name="connsiteX9" fmla="*/ 946139 w 1880392"/>
              <a:gd name="connsiteY9" fmla="*/ 1291123 h 1420630"/>
              <a:gd name="connsiteX10" fmla="*/ 393693 w 1880392"/>
              <a:gd name="connsiteY10" fmla="*/ 1379950 h 1420630"/>
              <a:gd name="connsiteX11" fmla="*/ 317874 w 1880392"/>
              <a:gd name="connsiteY11" fmla="*/ 1032430 h 1420630"/>
              <a:gd name="connsiteX12" fmla="*/ 149 w 1880392"/>
              <a:gd name="connsiteY12" fmla="*/ 693027 h 1420630"/>
              <a:gd name="connsiteX0" fmla="*/ 149 w 1880392"/>
              <a:gd name="connsiteY0" fmla="*/ 692972 h 1420575"/>
              <a:gd name="connsiteX1" fmla="*/ 286283 w 1880392"/>
              <a:gd name="connsiteY1" fmla="*/ 413157 h 1420575"/>
              <a:gd name="connsiteX2" fmla="*/ 387375 w 1880392"/>
              <a:gd name="connsiteY2" fmla="*/ 71956 h 1420575"/>
              <a:gd name="connsiteX3" fmla="*/ 920866 w 1880392"/>
              <a:gd name="connsiteY3" fmla="*/ 158064 h 1420575"/>
              <a:gd name="connsiteX4" fmla="*/ 1423559 w 1880392"/>
              <a:gd name="connsiteY4" fmla="*/ 2451 h 1420575"/>
              <a:gd name="connsiteX5" fmla="*/ 1581512 w 1880392"/>
              <a:gd name="connsiteY5" fmla="*/ 419476 h 1420575"/>
              <a:gd name="connsiteX6" fmla="*/ 1879494 w 1880392"/>
              <a:gd name="connsiteY6" fmla="*/ 775114 h 1420575"/>
              <a:gd name="connsiteX7" fmla="*/ 1518330 w 1880392"/>
              <a:gd name="connsiteY7" fmla="*/ 1013420 h 1420575"/>
              <a:gd name="connsiteX8" fmla="*/ 1448830 w 1880392"/>
              <a:gd name="connsiteY8" fmla="*/ 1392532 h 1420575"/>
              <a:gd name="connsiteX9" fmla="*/ 946139 w 1880392"/>
              <a:gd name="connsiteY9" fmla="*/ 1291068 h 1420575"/>
              <a:gd name="connsiteX10" fmla="*/ 393693 w 1880392"/>
              <a:gd name="connsiteY10" fmla="*/ 1379895 h 1420575"/>
              <a:gd name="connsiteX11" fmla="*/ 317874 w 1880392"/>
              <a:gd name="connsiteY11" fmla="*/ 1032375 h 1420575"/>
              <a:gd name="connsiteX12" fmla="*/ 149 w 1880392"/>
              <a:gd name="connsiteY12" fmla="*/ 692972 h 1420575"/>
              <a:gd name="connsiteX0" fmla="*/ 149 w 1880392"/>
              <a:gd name="connsiteY0" fmla="*/ 724565 h 1420575"/>
              <a:gd name="connsiteX1" fmla="*/ 286283 w 1880392"/>
              <a:gd name="connsiteY1" fmla="*/ 413157 h 1420575"/>
              <a:gd name="connsiteX2" fmla="*/ 387375 w 1880392"/>
              <a:gd name="connsiteY2" fmla="*/ 71956 h 1420575"/>
              <a:gd name="connsiteX3" fmla="*/ 920866 w 1880392"/>
              <a:gd name="connsiteY3" fmla="*/ 158064 h 1420575"/>
              <a:gd name="connsiteX4" fmla="*/ 1423559 w 1880392"/>
              <a:gd name="connsiteY4" fmla="*/ 2451 h 1420575"/>
              <a:gd name="connsiteX5" fmla="*/ 1581512 w 1880392"/>
              <a:gd name="connsiteY5" fmla="*/ 419476 h 1420575"/>
              <a:gd name="connsiteX6" fmla="*/ 1879494 w 1880392"/>
              <a:gd name="connsiteY6" fmla="*/ 775114 h 1420575"/>
              <a:gd name="connsiteX7" fmla="*/ 1518330 w 1880392"/>
              <a:gd name="connsiteY7" fmla="*/ 1013420 h 1420575"/>
              <a:gd name="connsiteX8" fmla="*/ 1448830 w 1880392"/>
              <a:gd name="connsiteY8" fmla="*/ 1392532 h 1420575"/>
              <a:gd name="connsiteX9" fmla="*/ 946139 w 1880392"/>
              <a:gd name="connsiteY9" fmla="*/ 1291068 h 1420575"/>
              <a:gd name="connsiteX10" fmla="*/ 393693 w 1880392"/>
              <a:gd name="connsiteY10" fmla="*/ 1379895 h 1420575"/>
              <a:gd name="connsiteX11" fmla="*/ 317874 w 1880392"/>
              <a:gd name="connsiteY11" fmla="*/ 1032375 h 1420575"/>
              <a:gd name="connsiteX12" fmla="*/ 149 w 1880392"/>
              <a:gd name="connsiteY12" fmla="*/ 724565 h 1420575"/>
              <a:gd name="connsiteX0" fmla="*/ 149 w 1880392"/>
              <a:gd name="connsiteY0" fmla="*/ 724650 h 1420660"/>
              <a:gd name="connsiteX1" fmla="*/ 286283 w 1880392"/>
              <a:gd name="connsiteY1" fmla="*/ 413242 h 1420660"/>
              <a:gd name="connsiteX2" fmla="*/ 387375 w 1880392"/>
              <a:gd name="connsiteY2" fmla="*/ 72041 h 1420660"/>
              <a:gd name="connsiteX3" fmla="*/ 901912 w 1880392"/>
              <a:gd name="connsiteY3" fmla="*/ 151830 h 1420660"/>
              <a:gd name="connsiteX4" fmla="*/ 1423559 w 1880392"/>
              <a:gd name="connsiteY4" fmla="*/ 2536 h 1420660"/>
              <a:gd name="connsiteX5" fmla="*/ 1581512 w 1880392"/>
              <a:gd name="connsiteY5" fmla="*/ 419561 h 1420660"/>
              <a:gd name="connsiteX6" fmla="*/ 1879494 w 1880392"/>
              <a:gd name="connsiteY6" fmla="*/ 775199 h 1420660"/>
              <a:gd name="connsiteX7" fmla="*/ 1518330 w 1880392"/>
              <a:gd name="connsiteY7" fmla="*/ 1013505 h 1420660"/>
              <a:gd name="connsiteX8" fmla="*/ 1448830 w 1880392"/>
              <a:gd name="connsiteY8" fmla="*/ 1392617 h 1420660"/>
              <a:gd name="connsiteX9" fmla="*/ 946139 w 1880392"/>
              <a:gd name="connsiteY9" fmla="*/ 1291153 h 1420660"/>
              <a:gd name="connsiteX10" fmla="*/ 393693 w 1880392"/>
              <a:gd name="connsiteY10" fmla="*/ 1379980 h 1420660"/>
              <a:gd name="connsiteX11" fmla="*/ 317874 w 1880392"/>
              <a:gd name="connsiteY11" fmla="*/ 1032460 h 1420660"/>
              <a:gd name="connsiteX12" fmla="*/ 149 w 1880392"/>
              <a:gd name="connsiteY12" fmla="*/ 724650 h 1420660"/>
              <a:gd name="connsiteX0" fmla="*/ 149 w 1880392"/>
              <a:gd name="connsiteY0" fmla="*/ 730896 h 1426906"/>
              <a:gd name="connsiteX1" fmla="*/ 286283 w 1880392"/>
              <a:gd name="connsiteY1" fmla="*/ 419488 h 1426906"/>
              <a:gd name="connsiteX2" fmla="*/ 387375 w 1880392"/>
              <a:gd name="connsiteY2" fmla="*/ 78287 h 1426906"/>
              <a:gd name="connsiteX3" fmla="*/ 901912 w 1880392"/>
              <a:gd name="connsiteY3" fmla="*/ 158076 h 1426906"/>
              <a:gd name="connsiteX4" fmla="*/ 1347741 w 1880392"/>
              <a:gd name="connsiteY4" fmla="*/ 2464 h 1426906"/>
              <a:gd name="connsiteX5" fmla="*/ 1581512 w 1880392"/>
              <a:gd name="connsiteY5" fmla="*/ 425807 h 1426906"/>
              <a:gd name="connsiteX6" fmla="*/ 1879494 w 1880392"/>
              <a:gd name="connsiteY6" fmla="*/ 781445 h 1426906"/>
              <a:gd name="connsiteX7" fmla="*/ 1518330 w 1880392"/>
              <a:gd name="connsiteY7" fmla="*/ 1019751 h 1426906"/>
              <a:gd name="connsiteX8" fmla="*/ 1448830 w 1880392"/>
              <a:gd name="connsiteY8" fmla="*/ 1398863 h 1426906"/>
              <a:gd name="connsiteX9" fmla="*/ 946139 w 1880392"/>
              <a:gd name="connsiteY9" fmla="*/ 1297399 h 1426906"/>
              <a:gd name="connsiteX10" fmla="*/ 393693 w 1880392"/>
              <a:gd name="connsiteY10" fmla="*/ 1386226 h 1426906"/>
              <a:gd name="connsiteX11" fmla="*/ 317874 w 1880392"/>
              <a:gd name="connsiteY11" fmla="*/ 1038706 h 1426906"/>
              <a:gd name="connsiteX12" fmla="*/ 149 w 1880392"/>
              <a:gd name="connsiteY12" fmla="*/ 730896 h 1426906"/>
              <a:gd name="connsiteX0" fmla="*/ 149 w 1880392"/>
              <a:gd name="connsiteY0" fmla="*/ 730896 h 1426906"/>
              <a:gd name="connsiteX1" fmla="*/ 286283 w 1880392"/>
              <a:gd name="connsiteY1" fmla="*/ 419488 h 1426906"/>
              <a:gd name="connsiteX2" fmla="*/ 387375 w 1880392"/>
              <a:gd name="connsiteY2" fmla="*/ 78287 h 1426906"/>
              <a:gd name="connsiteX3" fmla="*/ 901912 w 1880392"/>
              <a:gd name="connsiteY3" fmla="*/ 158076 h 1426906"/>
              <a:gd name="connsiteX4" fmla="*/ 1347741 w 1880392"/>
              <a:gd name="connsiteY4" fmla="*/ 2464 h 1426906"/>
              <a:gd name="connsiteX5" fmla="*/ 1543602 w 1880392"/>
              <a:gd name="connsiteY5" fmla="*/ 463718 h 1426906"/>
              <a:gd name="connsiteX6" fmla="*/ 1879494 w 1880392"/>
              <a:gd name="connsiteY6" fmla="*/ 781445 h 1426906"/>
              <a:gd name="connsiteX7" fmla="*/ 1518330 w 1880392"/>
              <a:gd name="connsiteY7" fmla="*/ 1019751 h 1426906"/>
              <a:gd name="connsiteX8" fmla="*/ 1448830 w 1880392"/>
              <a:gd name="connsiteY8" fmla="*/ 1398863 h 1426906"/>
              <a:gd name="connsiteX9" fmla="*/ 946139 w 1880392"/>
              <a:gd name="connsiteY9" fmla="*/ 1297399 h 1426906"/>
              <a:gd name="connsiteX10" fmla="*/ 393693 w 1880392"/>
              <a:gd name="connsiteY10" fmla="*/ 1386226 h 1426906"/>
              <a:gd name="connsiteX11" fmla="*/ 317874 w 1880392"/>
              <a:gd name="connsiteY11" fmla="*/ 1038706 h 1426906"/>
              <a:gd name="connsiteX12" fmla="*/ 149 w 18803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699304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724578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724578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6692"/>
              <a:gd name="connsiteY0" fmla="*/ 730896 h 1426906"/>
              <a:gd name="connsiteX1" fmla="*/ 286283 w 1886692"/>
              <a:gd name="connsiteY1" fmla="*/ 419488 h 1426906"/>
              <a:gd name="connsiteX2" fmla="*/ 387375 w 1886692"/>
              <a:gd name="connsiteY2" fmla="*/ 78287 h 1426906"/>
              <a:gd name="connsiteX3" fmla="*/ 901912 w 1886692"/>
              <a:gd name="connsiteY3" fmla="*/ 158076 h 1426906"/>
              <a:gd name="connsiteX4" fmla="*/ 1347741 w 1886692"/>
              <a:gd name="connsiteY4" fmla="*/ 2464 h 1426906"/>
              <a:gd name="connsiteX5" fmla="*/ 1543602 w 1886692"/>
              <a:gd name="connsiteY5" fmla="*/ 463718 h 1426906"/>
              <a:gd name="connsiteX6" fmla="*/ 1885812 w 1886692"/>
              <a:gd name="connsiteY6" fmla="*/ 724578 h 1426906"/>
              <a:gd name="connsiteX7" fmla="*/ 1518330 w 1886692"/>
              <a:gd name="connsiteY7" fmla="*/ 1019751 h 1426906"/>
              <a:gd name="connsiteX8" fmla="*/ 1448830 w 1886692"/>
              <a:gd name="connsiteY8" fmla="*/ 1398863 h 1426906"/>
              <a:gd name="connsiteX9" fmla="*/ 946139 w 1886692"/>
              <a:gd name="connsiteY9" fmla="*/ 1297399 h 1426906"/>
              <a:gd name="connsiteX10" fmla="*/ 393693 w 1886692"/>
              <a:gd name="connsiteY10" fmla="*/ 1386226 h 1426906"/>
              <a:gd name="connsiteX11" fmla="*/ 317874 w 1886692"/>
              <a:gd name="connsiteY11" fmla="*/ 1038706 h 1426906"/>
              <a:gd name="connsiteX12" fmla="*/ 149 w 1886692"/>
              <a:gd name="connsiteY12" fmla="*/ 730896 h 1426906"/>
              <a:gd name="connsiteX0" fmla="*/ 149 w 1885917"/>
              <a:gd name="connsiteY0" fmla="*/ 730896 h 1426906"/>
              <a:gd name="connsiteX1" fmla="*/ 286283 w 1885917"/>
              <a:gd name="connsiteY1" fmla="*/ 419488 h 1426906"/>
              <a:gd name="connsiteX2" fmla="*/ 387375 w 1885917"/>
              <a:gd name="connsiteY2" fmla="*/ 78287 h 1426906"/>
              <a:gd name="connsiteX3" fmla="*/ 901912 w 1885917"/>
              <a:gd name="connsiteY3" fmla="*/ 158076 h 1426906"/>
              <a:gd name="connsiteX4" fmla="*/ 1347741 w 1885917"/>
              <a:gd name="connsiteY4" fmla="*/ 2464 h 1426906"/>
              <a:gd name="connsiteX5" fmla="*/ 1543602 w 1885917"/>
              <a:gd name="connsiteY5" fmla="*/ 463718 h 1426906"/>
              <a:gd name="connsiteX6" fmla="*/ 1885812 w 1885917"/>
              <a:gd name="connsiteY6" fmla="*/ 724578 h 1426906"/>
              <a:gd name="connsiteX7" fmla="*/ 1518330 w 1885917"/>
              <a:gd name="connsiteY7" fmla="*/ 1019751 h 1426906"/>
              <a:gd name="connsiteX8" fmla="*/ 1448830 w 1885917"/>
              <a:gd name="connsiteY8" fmla="*/ 1398863 h 1426906"/>
              <a:gd name="connsiteX9" fmla="*/ 946139 w 1885917"/>
              <a:gd name="connsiteY9" fmla="*/ 1297399 h 1426906"/>
              <a:gd name="connsiteX10" fmla="*/ 393693 w 1885917"/>
              <a:gd name="connsiteY10" fmla="*/ 1386226 h 1426906"/>
              <a:gd name="connsiteX11" fmla="*/ 317874 w 1885917"/>
              <a:gd name="connsiteY11" fmla="*/ 1038706 h 1426906"/>
              <a:gd name="connsiteX12" fmla="*/ 149 w 1885917"/>
              <a:gd name="connsiteY12" fmla="*/ 730896 h 1426906"/>
              <a:gd name="connsiteX0" fmla="*/ 149 w 1885917"/>
              <a:gd name="connsiteY0" fmla="*/ 730896 h 1426906"/>
              <a:gd name="connsiteX1" fmla="*/ 286283 w 1885917"/>
              <a:gd name="connsiteY1" fmla="*/ 419488 h 1426906"/>
              <a:gd name="connsiteX2" fmla="*/ 387375 w 1885917"/>
              <a:gd name="connsiteY2" fmla="*/ 78287 h 1426906"/>
              <a:gd name="connsiteX3" fmla="*/ 901912 w 1885917"/>
              <a:gd name="connsiteY3" fmla="*/ 158076 h 1426906"/>
              <a:gd name="connsiteX4" fmla="*/ 1347741 w 1885917"/>
              <a:gd name="connsiteY4" fmla="*/ 2464 h 1426906"/>
              <a:gd name="connsiteX5" fmla="*/ 1543602 w 1885917"/>
              <a:gd name="connsiteY5" fmla="*/ 463718 h 1426906"/>
              <a:gd name="connsiteX6" fmla="*/ 1885812 w 1885917"/>
              <a:gd name="connsiteY6" fmla="*/ 724578 h 1426906"/>
              <a:gd name="connsiteX7" fmla="*/ 1518330 w 1885917"/>
              <a:gd name="connsiteY7" fmla="*/ 1019751 h 1426906"/>
              <a:gd name="connsiteX8" fmla="*/ 1448830 w 1885917"/>
              <a:gd name="connsiteY8" fmla="*/ 1398863 h 1426906"/>
              <a:gd name="connsiteX9" fmla="*/ 946139 w 1885917"/>
              <a:gd name="connsiteY9" fmla="*/ 1297399 h 1426906"/>
              <a:gd name="connsiteX10" fmla="*/ 393693 w 1885917"/>
              <a:gd name="connsiteY10" fmla="*/ 1386226 h 1426906"/>
              <a:gd name="connsiteX11" fmla="*/ 317874 w 1885917"/>
              <a:gd name="connsiteY11" fmla="*/ 1038706 h 1426906"/>
              <a:gd name="connsiteX12" fmla="*/ 149 w 1885917"/>
              <a:gd name="connsiteY12" fmla="*/ 730896 h 1426906"/>
              <a:gd name="connsiteX0" fmla="*/ 149 w 1885917"/>
              <a:gd name="connsiteY0" fmla="*/ 730896 h 1426906"/>
              <a:gd name="connsiteX1" fmla="*/ 286283 w 1885917"/>
              <a:gd name="connsiteY1" fmla="*/ 419488 h 1426906"/>
              <a:gd name="connsiteX2" fmla="*/ 387375 w 1885917"/>
              <a:gd name="connsiteY2" fmla="*/ 78287 h 1426906"/>
              <a:gd name="connsiteX3" fmla="*/ 901912 w 1885917"/>
              <a:gd name="connsiteY3" fmla="*/ 158076 h 1426906"/>
              <a:gd name="connsiteX4" fmla="*/ 1347741 w 1885917"/>
              <a:gd name="connsiteY4" fmla="*/ 2464 h 1426906"/>
              <a:gd name="connsiteX5" fmla="*/ 1543602 w 1885917"/>
              <a:gd name="connsiteY5" fmla="*/ 463718 h 1426906"/>
              <a:gd name="connsiteX6" fmla="*/ 1885812 w 1885917"/>
              <a:gd name="connsiteY6" fmla="*/ 724578 h 1426906"/>
              <a:gd name="connsiteX7" fmla="*/ 1518330 w 1885917"/>
              <a:gd name="connsiteY7" fmla="*/ 1019751 h 1426906"/>
              <a:gd name="connsiteX8" fmla="*/ 1423558 w 1885917"/>
              <a:gd name="connsiteY8" fmla="*/ 1398863 h 1426906"/>
              <a:gd name="connsiteX9" fmla="*/ 946139 w 1885917"/>
              <a:gd name="connsiteY9" fmla="*/ 1297399 h 1426906"/>
              <a:gd name="connsiteX10" fmla="*/ 393693 w 1885917"/>
              <a:gd name="connsiteY10" fmla="*/ 1386226 h 1426906"/>
              <a:gd name="connsiteX11" fmla="*/ 317874 w 1885917"/>
              <a:gd name="connsiteY11" fmla="*/ 1038706 h 1426906"/>
              <a:gd name="connsiteX12" fmla="*/ 149 w 1885917"/>
              <a:gd name="connsiteY12" fmla="*/ 730896 h 1426906"/>
              <a:gd name="connsiteX0" fmla="*/ 149 w 1885899"/>
              <a:gd name="connsiteY0" fmla="*/ 730896 h 1426906"/>
              <a:gd name="connsiteX1" fmla="*/ 286283 w 1885899"/>
              <a:gd name="connsiteY1" fmla="*/ 419488 h 1426906"/>
              <a:gd name="connsiteX2" fmla="*/ 387375 w 1885899"/>
              <a:gd name="connsiteY2" fmla="*/ 78287 h 1426906"/>
              <a:gd name="connsiteX3" fmla="*/ 901912 w 1885899"/>
              <a:gd name="connsiteY3" fmla="*/ 158076 h 1426906"/>
              <a:gd name="connsiteX4" fmla="*/ 1347741 w 1885899"/>
              <a:gd name="connsiteY4" fmla="*/ 2464 h 1426906"/>
              <a:gd name="connsiteX5" fmla="*/ 1543602 w 1885899"/>
              <a:gd name="connsiteY5" fmla="*/ 463718 h 1426906"/>
              <a:gd name="connsiteX6" fmla="*/ 1885812 w 1885899"/>
              <a:gd name="connsiteY6" fmla="*/ 724578 h 1426906"/>
              <a:gd name="connsiteX7" fmla="*/ 1461467 w 1885899"/>
              <a:gd name="connsiteY7" fmla="*/ 975521 h 1426906"/>
              <a:gd name="connsiteX8" fmla="*/ 1423558 w 1885899"/>
              <a:gd name="connsiteY8" fmla="*/ 1398863 h 1426906"/>
              <a:gd name="connsiteX9" fmla="*/ 946139 w 1885899"/>
              <a:gd name="connsiteY9" fmla="*/ 1297399 h 1426906"/>
              <a:gd name="connsiteX10" fmla="*/ 393693 w 1885899"/>
              <a:gd name="connsiteY10" fmla="*/ 1386226 h 1426906"/>
              <a:gd name="connsiteX11" fmla="*/ 317874 w 1885899"/>
              <a:gd name="connsiteY11" fmla="*/ 1038706 h 1426906"/>
              <a:gd name="connsiteX12" fmla="*/ 149 w 1885899"/>
              <a:gd name="connsiteY12" fmla="*/ 730896 h 1426906"/>
              <a:gd name="connsiteX0" fmla="*/ 149 w 1885899"/>
              <a:gd name="connsiteY0" fmla="*/ 730896 h 1426906"/>
              <a:gd name="connsiteX1" fmla="*/ 286283 w 1885899"/>
              <a:gd name="connsiteY1" fmla="*/ 419488 h 1426906"/>
              <a:gd name="connsiteX2" fmla="*/ 387375 w 1885899"/>
              <a:gd name="connsiteY2" fmla="*/ 78287 h 1426906"/>
              <a:gd name="connsiteX3" fmla="*/ 901912 w 1885899"/>
              <a:gd name="connsiteY3" fmla="*/ 158076 h 1426906"/>
              <a:gd name="connsiteX4" fmla="*/ 1347741 w 1885899"/>
              <a:gd name="connsiteY4" fmla="*/ 2464 h 1426906"/>
              <a:gd name="connsiteX5" fmla="*/ 1543602 w 1885899"/>
              <a:gd name="connsiteY5" fmla="*/ 463718 h 1426906"/>
              <a:gd name="connsiteX6" fmla="*/ 1885812 w 1885899"/>
              <a:gd name="connsiteY6" fmla="*/ 724578 h 1426906"/>
              <a:gd name="connsiteX7" fmla="*/ 1461467 w 1885899"/>
              <a:gd name="connsiteY7" fmla="*/ 975521 h 1426906"/>
              <a:gd name="connsiteX8" fmla="*/ 1423558 w 1885899"/>
              <a:gd name="connsiteY8" fmla="*/ 1398863 h 1426906"/>
              <a:gd name="connsiteX9" fmla="*/ 946139 w 1885899"/>
              <a:gd name="connsiteY9" fmla="*/ 1297399 h 1426906"/>
              <a:gd name="connsiteX10" fmla="*/ 393693 w 1885899"/>
              <a:gd name="connsiteY10" fmla="*/ 1386226 h 1426906"/>
              <a:gd name="connsiteX11" fmla="*/ 317874 w 1885899"/>
              <a:gd name="connsiteY11" fmla="*/ 1038706 h 1426906"/>
              <a:gd name="connsiteX12" fmla="*/ 149 w 1885899"/>
              <a:gd name="connsiteY12" fmla="*/ 730896 h 1426906"/>
              <a:gd name="connsiteX0" fmla="*/ 149 w 1885888"/>
              <a:gd name="connsiteY0" fmla="*/ 730896 h 1426906"/>
              <a:gd name="connsiteX1" fmla="*/ 286283 w 1885888"/>
              <a:gd name="connsiteY1" fmla="*/ 419488 h 1426906"/>
              <a:gd name="connsiteX2" fmla="*/ 387375 w 1885888"/>
              <a:gd name="connsiteY2" fmla="*/ 78287 h 1426906"/>
              <a:gd name="connsiteX3" fmla="*/ 901912 w 1885888"/>
              <a:gd name="connsiteY3" fmla="*/ 158076 h 1426906"/>
              <a:gd name="connsiteX4" fmla="*/ 1347741 w 1885888"/>
              <a:gd name="connsiteY4" fmla="*/ 2464 h 1426906"/>
              <a:gd name="connsiteX5" fmla="*/ 1543602 w 1885888"/>
              <a:gd name="connsiteY5" fmla="*/ 463718 h 1426906"/>
              <a:gd name="connsiteX6" fmla="*/ 1885812 w 1885888"/>
              <a:gd name="connsiteY6" fmla="*/ 724578 h 1426906"/>
              <a:gd name="connsiteX7" fmla="*/ 1461467 w 1885888"/>
              <a:gd name="connsiteY7" fmla="*/ 975521 h 1426906"/>
              <a:gd name="connsiteX8" fmla="*/ 1423558 w 1885888"/>
              <a:gd name="connsiteY8" fmla="*/ 1398863 h 1426906"/>
              <a:gd name="connsiteX9" fmla="*/ 946139 w 1885888"/>
              <a:gd name="connsiteY9" fmla="*/ 1297399 h 1426906"/>
              <a:gd name="connsiteX10" fmla="*/ 393693 w 1885888"/>
              <a:gd name="connsiteY10" fmla="*/ 1386226 h 1426906"/>
              <a:gd name="connsiteX11" fmla="*/ 317874 w 1885888"/>
              <a:gd name="connsiteY11" fmla="*/ 1038706 h 1426906"/>
              <a:gd name="connsiteX12" fmla="*/ 149 w 1885888"/>
              <a:gd name="connsiteY12" fmla="*/ 730896 h 1426906"/>
              <a:gd name="connsiteX0" fmla="*/ 149 w 1885888"/>
              <a:gd name="connsiteY0" fmla="*/ 730896 h 1426906"/>
              <a:gd name="connsiteX1" fmla="*/ 286283 w 1885888"/>
              <a:gd name="connsiteY1" fmla="*/ 419488 h 1426906"/>
              <a:gd name="connsiteX2" fmla="*/ 387375 w 1885888"/>
              <a:gd name="connsiteY2" fmla="*/ 78287 h 1426906"/>
              <a:gd name="connsiteX3" fmla="*/ 901912 w 1885888"/>
              <a:gd name="connsiteY3" fmla="*/ 158076 h 1426906"/>
              <a:gd name="connsiteX4" fmla="*/ 1347741 w 1885888"/>
              <a:gd name="connsiteY4" fmla="*/ 2464 h 1426906"/>
              <a:gd name="connsiteX5" fmla="*/ 1543602 w 1885888"/>
              <a:gd name="connsiteY5" fmla="*/ 463718 h 1426906"/>
              <a:gd name="connsiteX6" fmla="*/ 1885812 w 1885888"/>
              <a:gd name="connsiteY6" fmla="*/ 724578 h 1426906"/>
              <a:gd name="connsiteX7" fmla="*/ 1461467 w 1885888"/>
              <a:gd name="connsiteY7" fmla="*/ 975521 h 1426906"/>
              <a:gd name="connsiteX8" fmla="*/ 1423558 w 1885888"/>
              <a:gd name="connsiteY8" fmla="*/ 1398863 h 1426906"/>
              <a:gd name="connsiteX9" fmla="*/ 946139 w 1885888"/>
              <a:gd name="connsiteY9" fmla="*/ 1297399 h 1426906"/>
              <a:gd name="connsiteX10" fmla="*/ 393693 w 1885888"/>
              <a:gd name="connsiteY10" fmla="*/ 1386226 h 1426906"/>
              <a:gd name="connsiteX11" fmla="*/ 317874 w 1885888"/>
              <a:gd name="connsiteY11" fmla="*/ 1038706 h 1426906"/>
              <a:gd name="connsiteX12" fmla="*/ 149 w 1885888"/>
              <a:gd name="connsiteY12" fmla="*/ 730896 h 1426906"/>
              <a:gd name="connsiteX0" fmla="*/ 149 w 1885899"/>
              <a:gd name="connsiteY0" fmla="*/ 730896 h 1426906"/>
              <a:gd name="connsiteX1" fmla="*/ 286283 w 1885899"/>
              <a:gd name="connsiteY1" fmla="*/ 419488 h 1426906"/>
              <a:gd name="connsiteX2" fmla="*/ 387375 w 1885899"/>
              <a:gd name="connsiteY2" fmla="*/ 78287 h 1426906"/>
              <a:gd name="connsiteX3" fmla="*/ 901912 w 1885899"/>
              <a:gd name="connsiteY3" fmla="*/ 158076 h 1426906"/>
              <a:gd name="connsiteX4" fmla="*/ 1347741 w 1885899"/>
              <a:gd name="connsiteY4" fmla="*/ 2464 h 1426906"/>
              <a:gd name="connsiteX5" fmla="*/ 1543602 w 1885899"/>
              <a:gd name="connsiteY5" fmla="*/ 463718 h 1426906"/>
              <a:gd name="connsiteX6" fmla="*/ 1885812 w 1885899"/>
              <a:gd name="connsiteY6" fmla="*/ 724578 h 1426906"/>
              <a:gd name="connsiteX7" fmla="*/ 1461467 w 1885899"/>
              <a:gd name="connsiteY7" fmla="*/ 975521 h 1426906"/>
              <a:gd name="connsiteX8" fmla="*/ 1423558 w 1885899"/>
              <a:gd name="connsiteY8" fmla="*/ 1398863 h 1426906"/>
              <a:gd name="connsiteX9" fmla="*/ 946139 w 1885899"/>
              <a:gd name="connsiteY9" fmla="*/ 1297399 h 1426906"/>
              <a:gd name="connsiteX10" fmla="*/ 393693 w 1885899"/>
              <a:gd name="connsiteY10" fmla="*/ 1386226 h 1426906"/>
              <a:gd name="connsiteX11" fmla="*/ 317874 w 1885899"/>
              <a:gd name="connsiteY11" fmla="*/ 1038706 h 1426906"/>
              <a:gd name="connsiteX12" fmla="*/ 149 w 1885899"/>
              <a:gd name="connsiteY12" fmla="*/ 730896 h 1426906"/>
              <a:gd name="connsiteX0" fmla="*/ 149 w 1885812"/>
              <a:gd name="connsiteY0" fmla="*/ 730896 h 1426906"/>
              <a:gd name="connsiteX1" fmla="*/ 286283 w 1885812"/>
              <a:gd name="connsiteY1" fmla="*/ 419488 h 1426906"/>
              <a:gd name="connsiteX2" fmla="*/ 387375 w 1885812"/>
              <a:gd name="connsiteY2" fmla="*/ 78287 h 1426906"/>
              <a:gd name="connsiteX3" fmla="*/ 901912 w 1885812"/>
              <a:gd name="connsiteY3" fmla="*/ 158076 h 1426906"/>
              <a:gd name="connsiteX4" fmla="*/ 1347741 w 1885812"/>
              <a:gd name="connsiteY4" fmla="*/ 2464 h 1426906"/>
              <a:gd name="connsiteX5" fmla="*/ 1543602 w 1885812"/>
              <a:gd name="connsiteY5" fmla="*/ 463718 h 1426906"/>
              <a:gd name="connsiteX6" fmla="*/ 1885812 w 1885812"/>
              <a:gd name="connsiteY6" fmla="*/ 724578 h 1426906"/>
              <a:gd name="connsiteX7" fmla="*/ 1461467 w 1885812"/>
              <a:gd name="connsiteY7" fmla="*/ 975521 h 1426906"/>
              <a:gd name="connsiteX8" fmla="*/ 1423558 w 1885812"/>
              <a:gd name="connsiteY8" fmla="*/ 1398863 h 1426906"/>
              <a:gd name="connsiteX9" fmla="*/ 946139 w 1885812"/>
              <a:gd name="connsiteY9" fmla="*/ 1297399 h 1426906"/>
              <a:gd name="connsiteX10" fmla="*/ 393693 w 1885812"/>
              <a:gd name="connsiteY10" fmla="*/ 1386226 h 1426906"/>
              <a:gd name="connsiteX11" fmla="*/ 317874 w 1885812"/>
              <a:gd name="connsiteY11" fmla="*/ 1038706 h 1426906"/>
              <a:gd name="connsiteX12" fmla="*/ 149 w 1885812"/>
              <a:gd name="connsiteY12" fmla="*/ 730896 h 1426906"/>
              <a:gd name="connsiteX0" fmla="*/ 149 w 1885812"/>
              <a:gd name="connsiteY0" fmla="*/ 730896 h 1426906"/>
              <a:gd name="connsiteX1" fmla="*/ 286283 w 1885812"/>
              <a:gd name="connsiteY1" fmla="*/ 419488 h 1426906"/>
              <a:gd name="connsiteX2" fmla="*/ 387375 w 1885812"/>
              <a:gd name="connsiteY2" fmla="*/ 78287 h 1426906"/>
              <a:gd name="connsiteX3" fmla="*/ 901912 w 1885812"/>
              <a:gd name="connsiteY3" fmla="*/ 158076 h 1426906"/>
              <a:gd name="connsiteX4" fmla="*/ 1347741 w 1885812"/>
              <a:gd name="connsiteY4" fmla="*/ 2464 h 1426906"/>
              <a:gd name="connsiteX5" fmla="*/ 1543602 w 1885812"/>
              <a:gd name="connsiteY5" fmla="*/ 463718 h 1426906"/>
              <a:gd name="connsiteX6" fmla="*/ 1885812 w 1885812"/>
              <a:gd name="connsiteY6" fmla="*/ 724578 h 1426906"/>
              <a:gd name="connsiteX7" fmla="*/ 1461467 w 1885812"/>
              <a:gd name="connsiteY7" fmla="*/ 975521 h 1426906"/>
              <a:gd name="connsiteX8" fmla="*/ 1423558 w 1885812"/>
              <a:gd name="connsiteY8" fmla="*/ 1398863 h 1426906"/>
              <a:gd name="connsiteX9" fmla="*/ 946139 w 1885812"/>
              <a:gd name="connsiteY9" fmla="*/ 1297399 h 1426906"/>
              <a:gd name="connsiteX10" fmla="*/ 393693 w 1885812"/>
              <a:gd name="connsiteY10" fmla="*/ 1386226 h 1426906"/>
              <a:gd name="connsiteX11" fmla="*/ 317874 w 1885812"/>
              <a:gd name="connsiteY11" fmla="*/ 1038706 h 1426906"/>
              <a:gd name="connsiteX12" fmla="*/ 149 w 1885812"/>
              <a:gd name="connsiteY12" fmla="*/ 730896 h 1426906"/>
              <a:gd name="connsiteX0" fmla="*/ 149 w 1885812"/>
              <a:gd name="connsiteY0" fmla="*/ 730896 h 1426906"/>
              <a:gd name="connsiteX1" fmla="*/ 286283 w 1885812"/>
              <a:gd name="connsiteY1" fmla="*/ 419488 h 1426906"/>
              <a:gd name="connsiteX2" fmla="*/ 387375 w 1885812"/>
              <a:gd name="connsiteY2" fmla="*/ 78287 h 1426906"/>
              <a:gd name="connsiteX3" fmla="*/ 901912 w 1885812"/>
              <a:gd name="connsiteY3" fmla="*/ 158076 h 1426906"/>
              <a:gd name="connsiteX4" fmla="*/ 1347741 w 1885812"/>
              <a:gd name="connsiteY4" fmla="*/ 2464 h 1426906"/>
              <a:gd name="connsiteX5" fmla="*/ 1543602 w 1885812"/>
              <a:gd name="connsiteY5" fmla="*/ 463718 h 1426906"/>
              <a:gd name="connsiteX6" fmla="*/ 1885812 w 1885812"/>
              <a:gd name="connsiteY6" fmla="*/ 724578 h 1426906"/>
              <a:gd name="connsiteX7" fmla="*/ 1461467 w 1885812"/>
              <a:gd name="connsiteY7" fmla="*/ 975521 h 1426906"/>
              <a:gd name="connsiteX8" fmla="*/ 1423558 w 1885812"/>
              <a:gd name="connsiteY8" fmla="*/ 1398863 h 1426906"/>
              <a:gd name="connsiteX9" fmla="*/ 946139 w 1885812"/>
              <a:gd name="connsiteY9" fmla="*/ 1297399 h 1426906"/>
              <a:gd name="connsiteX10" fmla="*/ 393693 w 1885812"/>
              <a:gd name="connsiteY10" fmla="*/ 1386226 h 1426906"/>
              <a:gd name="connsiteX11" fmla="*/ 317874 w 1885812"/>
              <a:gd name="connsiteY11" fmla="*/ 1038706 h 1426906"/>
              <a:gd name="connsiteX12" fmla="*/ 149 w 1885812"/>
              <a:gd name="connsiteY12" fmla="*/ 730896 h 1426906"/>
              <a:gd name="connsiteX0" fmla="*/ 149 w 1885812"/>
              <a:gd name="connsiteY0" fmla="*/ 730896 h 1436828"/>
              <a:gd name="connsiteX1" fmla="*/ 286283 w 1885812"/>
              <a:gd name="connsiteY1" fmla="*/ 419488 h 1436828"/>
              <a:gd name="connsiteX2" fmla="*/ 387375 w 1885812"/>
              <a:gd name="connsiteY2" fmla="*/ 78287 h 1436828"/>
              <a:gd name="connsiteX3" fmla="*/ 901912 w 1885812"/>
              <a:gd name="connsiteY3" fmla="*/ 158076 h 1436828"/>
              <a:gd name="connsiteX4" fmla="*/ 1347741 w 1885812"/>
              <a:gd name="connsiteY4" fmla="*/ 2464 h 1436828"/>
              <a:gd name="connsiteX5" fmla="*/ 1543602 w 1885812"/>
              <a:gd name="connsiteY5" fmla="*/ 463718 h 1436828"/>
              <a:gd name="connsiteX6" fmla="*/ 1885812 w 1885812"/>
              <a:gd name="connsiteY6" fmla="*/ 724578 h 1436828"/>
              <a:gd name="connsiteX7" fmla="*/ 1461467 w 1885812"/>
              <a:gd name="connsiteY7" fmla="*/ 975521 h 1436828"/>
              <a:gd name="connsiteX8" fmla="*/ 1423558 w 1885812"/>
              <a:gd name="connsiteY8" fmla="*/ 1398863 h 1436828"/>
              <a:gd name="connsiteX9" fmla="*/ 946139 w 1885812"/>
              <a:gd name="connsiteY9" fmla="*/ 1297399 h 1436828"/>
              <a:gd name="connsiteX10" fmla="*/ 393693 w 1885812"/>
              <a:gd name="connsiteY10" fmla="*/ 1386226 h 1436828"/>
              <a:gd name="connsiteX11" fmla="*/ 317874 w 1885812"/>
              <a:gd name="connsiteY11" fmla="*/ 1038706 h 1436828"/>
              <a:gd name="connsiteX12" fmla="*/ 149 w 1885812"/>
              <a:gd name="connsiteY12" fmla="*/ 730896 h 143682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30566"/>
              <a:gd name="connsiteX1" fmla="*/ 286283 w 1885812"/>
              <a:gd name="connsiteY1" fmla="*/ 419488 h 1430566"/>
              <a:gd name="connsiteX2" fmla="*/ 387375 w 1885812"/>
              <a:gd name="connsiteY2" fmla="*/ 78287 h 1430566"/>
              <a:gd name="connsiteX3" fmla="*/ 901912 w 1885812"/>
              <a:gd name="connsiteY3" fmla="*/ 158076 h 1430566"/>
              <a:gd name="connsiteX4" fmla="*/ 1347741 w 1885812"/>
              <a:gd name="connsiteY4" fmla="*/ 2464 h 1430566"/>
              <a:gd name="connsiteX5" fmla="*/ 1543602 w 1885812"/>
              <a:gd name="connsiteY5" fmla="*/ 463718 h 1430566"/>
              <a:gd name="connsiteX6" fmla="*/ 1885812 w 1885812"/>
              <a:gd name="connsiteY6" fmla="*/ 724578 h 1430566"/>
              <a:gd name="connsiteX7" fmla="*/ 1461467 w 1885812"/>
              <a:gd name="connsiteY7" fmla="*/ 975521 h 1430566"/>
              <a:gd name="connsiteX8" fmla="*/ 1423558 w 1885812"/>
              <a:gd name="connsiteY8" fmla="*/ 1398863 h 1430566"/>
              <a:gd name="connsiteX9" fmla="*/ 920866 w 1885812"/>
              <a:gd name="connsiteY9" fmla="*/ 1171028 h 1430566"/>
              <a:gd name="connsiteX10" fmla="*/ 393693 w 1885812"/>
              <a:gd name="connsiteY10" fmla="*/ 1386226 h 1430566"/>
              <a:gd name="connsiteX11" fmla="*/ 317874 w 1885812"/>
              <a:gd name="connsiteY11" fmla="*/ 1038706 h 1430566"/>
              <a:gd name="connsiteX12" fmla="*/ 149 w 1885812"/>
              <a:gd name="connsiteY12" fmla="*/ 730896 h 1430566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393693 w 1885812"/>
              <a:gd name="connsiteY10" fmla="*/ 1386226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25868"/>
              <a:gd name="connsiteX1" fmla="*/ 286283 w 1885812"/>
              <a:gd name="connsiteY1" fmla="*/ 419488 h 1425868"/>
              <a:gd name="connsiteX2" fmla="*/ 387375 w 1885812"/>
              <a:gd name="connsiteY2" fmla="*/ 78287 h 1425868"/>
              <a:gd name="connsiteX3" fmla="*/ 901912 w 1885812"/>
              <a:gd name="connsiteY3" fmla="*/ 158076 h 1425868"/>
              <a:gd name="connsiteX4" fmla="*/ 1347741 w 1885812"/>
              <a:gd name="connsiteY4" fmla="*/ 2464 h 1425868"/>
              <a:gd name="connsiteX5" fmla="*/ 1543602 w 1885812"/>
              <a:gd name="connsiteY5" fmla="*/ 463718 h 1425868"/>
              <a:gd name="connsiteX6" fmla="*/ 1885812 w 1885812"/>
              <a:gd name="connsiteY6" fmla="*/ 724578 h 1425868"/>
              <a:gd name="connsiteX7" fmla="*/ 1461467 w 1885812"/>
              <a:gd name="connsiteY7" fmla="*/ 975521 h 1425868"/>
              <a:gd name="connsiteX8" fmla="*/ 1423558 w 1885812"/>
              <a:gd name="connsiteY8" fmla="*/ 1398863 h 1425868"/>
              <a:gd name="connsiteX9" fmla="*/ 920866 w 1885812"/>
              <a:gd name="connsiteY9" fmla="*/ 1171028 h 1425868"/>
              <a:gd name="connsiteX10" fmla="*/ 400011 w 1885812"/>
              <a:gd name="connsiteY10" fmla="*/ 1411500 h 1425868"/>
              <a:gd name="connsiteX11" fmla="*/ 317874 w 1885812"/>
              <a:gd name="connsiteY11" fmla="*/ 1038706 h 1425868"/>
              <a:gd name="connsiteX12" fmla="*/ 149 w 1885812"/>
              <a:gd name="connsiteY12" fmla="*/ 730896 h 1425868"/>
              <a:gd name="connsiteX0" fmla="*/ 149 w 1885812"/>
              <a:gd name="connsiteY0" fmla="*/ 730896 h 1448163"/>
              <a:gd name="connsiteX1" fmla="*/ 286283 w 1885812"/>
              <a:gd name="connsiteY1" fmla="*/ 419488 h 1448163"/>
              <a:gd name="connsiteX2" fmla="*/ 387375 w 1885812"/>
              <a:gd name="connsiteY2" fmla="*/ 78287 h 1448163"/>
              <a:gd name="connsiteX3" fmla="*/ 901912 w 1885812"/>
              <a:gd name="connsiteY3" fmla="*/ 158076 h 1448163"/>
              <a:gd name="connsiteX4" fmla="*/ 1347741 w 1885812"/>
              <a:gd name="connsiteY4" fmla="*/ 2464 h 1448163"/>
              <a:gd name="connsiteX5" fmla="*/ 1543602 w 1885812"/>
              <a:gd name="connsiteY5" fmla="*/ 463718 h 1448163"/>
              <a:gd name="connsiteX6" fmla="*/ 1885812 w 1885812"/>
              <a:gd name="connsiteY6" fmla="*/ 724578 h 1448163"/>
              <a:gd name="connsiteX7" fmla="*/ 1461467 w 1885812"/>
              <a:gd name="connsiteY7" fmla="*/ 975521 h 1448163"/>
              <a:gd name="connsiteX8" fmla="*/ 1423558 w 1885812"/>
              <a:gd name="connsiteY8" fmla="*/ 1398863 h 1448163"/>
              <a:gd name="connsiteX9" fmla="*/ 920866 w 1885812"/>
              <a:gd name="connsiteY9" fmla="*/ 1171028 h 1448163"/>
              <a:gd name="connsiteX10" fmla="*/ 400011 w 1885812"/>
              <a:gd name="connsiteY10" fmla="*/ 1411500 h 1448163"/>
              <a:gd name="connsiteX11" fmla="*/ 317874 w 1885812"/>
              <a:gd name="connsiteY11" fmla="*/ 1038706 h 1448163"/>
              <a:gd name="connsiteX12" fmla="*/ 149 w 1885812"/>
              <a:gd name="connsiteY12" fmla="*/ 730896 h 1448163"/>
              <a:gd name="connsiteX0" fmla="*/ 149 w 1885812"/>
              <a:gd name="connsiteY0" fmla="*/ 730896 h 1448163"/>
              <a:gd name="connsiteX1" fmla="*/ 286283 w 1885812"/>
              <a:gd name="connsiteY1" fmla="*/ 419488 h 1448163"/>
              <a:gd name="connsiteX2" fmla="*/ 387375 w 1885812"/>
              <a:gd name="connsiteY2" fmla="*/ 78287 h 1448163"/>
              <a:gd name="connsiteX3" fmla="*/ 901912 w 1885812"/>
              <a:gd name="connsiteY3" fmla="*/ 158076 h 1448163"/>
              <a:gd name="connsiteX4" fmla="*/ 1347741 w 1885812"/>
              <a:gd name="connsiteY4" fmla="*/ 2464 h 1448163"/>
              <a:gd name="connsiteX5" fmla="*/ 1543602 w 1885812"/>
              <a:gd name="connsiteY5" fmla="*/ 463718 h 1448163"/>
              <a:gd name="connsiteX6" fmla="*/ 1885812 w 1885812"/>
              <a:gd name="connsiteY6" fmla="*/ 724578 h 1448163"/>
              <a:gd name="connsiteX7" fmla="*/ 1461467 w 1885812"/>
              <a:gd name="connsiteY7" fmla="*/ 975521 h 1448163"/>
              <a:gd name="connsiteX8" fmla="*/ 1423558 w 1885812"/>
              <a:gd name="connsiteY8" fmla="*/ 1398863 h 1448163"/>
              <a:gd name="connsiteX9" fmla="*/ 920866 w 1885812"/>
              <a:gd name="connsiteY9" fmla="*/ 1171028 h 1448163"/>
              <a:gd name="connsiteX10" fmla="*/ 400011 w 1885812"/>
              <a:gd name="connsiteY10" fmla="*/ 1411500 h 1448163"/>
              <a:gd name="connsiteX11" fmla="*/ 317874 w 1885812"/>
              <a:gd name="connsiteY11" fmla="*/ 1038706 h 1448163"/>
              <a:gd name="connsiteX12" fmla="*/ 149 w 1885812"/>
              <a:gd name="connsiteY12" fmla="*/ 730896 h 1448163"/>
              <a:gd name="connsiteX0" fmla="*/ 149 w 1885812"/>
              <a:gd name="connsiteY0" fmla="*/ 718409 h 1435676"/>
              <a:gd name="connsiteX1" fmla="*/ 286283 w 1885812"/>
              <a:gd name="connsiteY1" fmla="*/ 407001 h 1435676"/>
              <a:gd name="connsiteX2" fmla="*/ 387375 w 1885812"/>
              <a:gd name="connsiteY2" fmla="*/ 65800 h 1435676"/>
              <a:gd name="connsiteX3" fmla="*/ 901912 w 1885812"/>
              <a:gd name="connsiteY3" fmla="*/ 145589 h 1435676"/>
              <a:gd name="connsiteX4" fmla="*/ 1417241 w 1885812"/>
              <a:gd name="connsiteY4" fmla="*/ 2614 h 1435676"/>
              <a:gd name="connsiteX5" fmla="*/ 1543602 w 1885812"/>
              <a:gd name="connsiteY5" fmla="*/ 451231 h 1435676"/>
              <a:gd name="connsiteX6" fmla="*/ 1885812 w 1885812"/>
              <a:gd name="connsiteY6" fmla="*/ 712091 h 1435676"/>
              <a:gd name="connsiteX7" fmla="*/ 1461467 w 1885812"/>
              <a:gd name="connsiteY7" fmla="*/ 963034 h 1435676"/>
              <a:gd name="connsiteX8" fmla="*/ 1423558 w 1885812"/>
              <a:gd name="connsiteY8" fmla="*/ 1386376 h 1435676"/>
              <a:gd name="connsiteX9" fmla="*/ 920866 w 1885812"/>
              <a:gd name="connsiteY9" fmla="*/ 1158541 h 1435676"/>
              <a:gd name="connsiteX10" fmla="*/ 400011 w 1885812"/>
              <a:gd name="connsiteY10" fmla="*/ 1399013 h 1435676"/>
              <a:gd name="connsiteX11" fmla="*/ 317874 w 1885812"/>
              <a:gd name="connsiteY11" fmla="*/ 1026219 h 1435676"/>
              <a:gd name="connsiteX12" fmla="*/ 149 w 1885812"/>
              <a:gd name="connsiteY12" fmla="*/ 718409 h 1435676"/>
              <a:gd name="connsiteX0" fmla="*/ 149 w 1885812"/>
              <a:gd name="connsiteY0" fmla="*/ 718409 h 1435676"/>
              <a:gd name="connsiteX1" fmla="*/ 286283 w 1885812"/>
              <a:gd name="connsiteY1" fmla="*/ 407001 h 1435676"/>
              <a:gd name="connsiteX2" fmla="*/ 387375 w 1885812"/>
              <a:gd name="connsiteY2" fmla="*/ 65800 h 1435676"/>
              <a:gd name="connsiteX3" fmla="*/ 901912 w 1885812"/>
              <a:gd name="connsiteY3" fmla="*/ 145589 h 1435676"/>
              <a:gd name="connsiteX4" fmla="*/ 1417241 w 1885812"/>
              <a:gd name="connsiteY4" fmla="*/ 2614 h 1435676"/>
              <a:gd name="connsiteX5" fmla="*/ 1543602 w 1885812"/>
              <a:gd name="connsiteY5" fmla="*/ 451231 h 1435676"/>
              <a:gd name="connsiteX6" fmla="*/ 1885812 w 1885812"/>
              <a:gd name="connsiteY6" fmla="*/ 712091 h 1435676"/>
              <a:gd name="connsiteX7" fmla="*/ 1461467 w 1885812"/>
              <a:gd name="connsiteY7" fmla="*/ 963034 h 1435676"/>
              <a:gd name="connsiteX8" fmla="*/ 1423558 w 1885812"/>
              <a:gd name="connsiteY8" fmla="*/ 1386376 h 1435676"/>
              <a:gd name="connsiteX9" fmla="*/ 920866 w 1885812"/>
              <a:gd name="connsiteY9" fmla="*/ 1158541 h 1435676"/>
              <a:gd name="connsiteX10" fmla="*/ 400011 w 1885812"/>
              <a:gd name="connsiteY10" fmla="*/ 1399013 h 1435676"/>
              <a:gd name="connsiteX11" fmla="*/ 317874 w 1885812"/>
              <a:gd name="connsiteY11" fmla="*/ 1026219 h 1435676"/>
              <a:gd name="connsiteX12" fmla="*/ 149 w 1885812"/>
              <a:gd name="connsiteY12" fmla="*/ 718409 h 1435676"/>
              <a:gd name="connsiteX0" fmla="*/ 149 w 1885812"/>
              <a:gd name="connsiteY0" fmla="*/ 730108 h 1447375"/>
              <a:gd name="connsiteX1" fmla="*/ 286283 w 1885812"/>
              <a:gd name="connsiteY1" fmla="*/ 418700 h 1447375"/>
              <a:gd name="connsiteX2" fmla="*/ 387375 w 1885812"/>
              <a:gd name="connsiteY2" fmla="*/ 77499 h 1447375"/>
              <a:gd name="connsiteX3" fmla="*/ 901912 w 1885812"/>
              <a:gd name="connsiteY3" fmla="*/ 157288 h 1447375"/>
              <a:gd name="connsiteX4" fmla="*/ 1417241 w 1885812"/>
              <a:gd name="connsiteY4" fmla="*/ 14313 h 1447375"/>
              <a:gd name="connsiteX5" fmla="*/ 1543602 w 1885812"/>
              <a:gd name="connsiteY5" fmla="*/ 462930 h 1447375"/>
              <a:gd name="connsiteX6" fmla="*/ 1885812 w 1885812"/>
              <a:gd name="connsiteY6" fmla="*/ 723790 h 1447375"/>
              <a:gd name="connsiteX7" fmla="*/ 1461467 w 1885812"/>
              <a:gd name="connsiteY7" fmla="*/ 974733 h 1447375"/>
              <a:gd name="connsiteX8" fmla="*/ 1423558 w 1885812"/>
              <a:gd name="connsiteY8" fmla="*/ 1398075 h 1447375"/>
              <a:gd name="connsiteX9" fmla="*/ 920866 w 1885812"/>
              <a:gd name="connsiteY9" fmla="*/ 1170240 h 1447375"/>
              <a:gd name="connsiteX10" fmla="*/ 400011 w 1885812"/>
              <a:gd name="connsiteY10" fmla="*/ 1410712 h 1447375"/>
              <a:gd name="connsiteX11" fmla="*/ 317874 w 1885812"/>
              <a:gd name="connsiteY11" fmla="*/ 1037918 h 1447375"/>
              <a:gd name="connsiteX12" fmla="*/ 149 w 1885812"/>
              <a:gd name="connsiteY12" fmla="*/ 730108 h 1447375"/>
              <a:gd name="connsiteX0" fmla="*/ 149 w 1885812"/>
              <a:gd name="connsiteY0" fmla="*/ 724983 h 1442250"/>
              <a:gd name="connsiteX1" fmla="*/ 286283 w 1885812"/>
              <a:gd name="connsiteY1" fmla="*/ 413575 h 1442250"/>
              <a:gd name="connsiteX2" fmla="*/ 387375 w 1885812"/>
              <a:gd name="connsiteY2" fmla="*/ 72374 h 1442250"/>
              <a:gd name="connsiteX3" fmla="*/ 901912 w 1885812"/>
              <a:gd name="connsiteY3" fmla="*/ 291171 h 1442250"/>
              <a:gd name="connsiteX4" fmla="*/ 1417241 w 1885812"/>
              <a:gd name="connsiteY4" fmla="*/ 9188 h 1442250"/>
              <a:gd name="connsiteX5" fmla="*/ 1543602 w 1885812"/>
              <a:gd name="connsiteY5" fmla="*/ 457805 h 1442250"/>
              <a:gd name="connsiteX6" fmla="*/ 1885812 w 1885812"/>
              <a:gd name="connsiteY6" fmla="*/ 718665 h 1442250"/>
              <a:gd name="connsiteX7" fmla="*/ 1461467 w 1885812"/>
              <a:gd name="connsiteY7" fmla="*/ 969608 h 1442250"/>
              <a:gd name="connsiteX8" fmla="*/ 1423558 w 1885812"/>
              <a:gd name="connsiteY8" fmla="*/ 1392950 h 1442250"/>
              <a:gd name="connsiteX9" fmla="*/ 920866 w 1885812"/>
              <a:gd name="connsiteY9" fmla="*/ 1165115 h 1442250"/>
              <a:gd name="connsiteX10" fmla="*/ 400011 w 1885812"/>
              <a:gd name="connsiteY10" fmla="*/ 1405587 h 1442250"/>
              <a:gd name="connsiteX11" fmla="*/ 317874 w 1885812"/>
              <a:gd name="connsiteY11" fmla="*/ 1032793 h 1442250"/>
              <a:gd name="connsiteX12" fmla="*/ 149 w 1885812"/>
              <a:gd name="connsiteY12" fmla="*/ 724983 h 1442250"/>
              <a:gd name="connsiteX0" fmla="*/ 149 w 1885812"/>
              <a:gd name="connsiteY0" fmla="*/ 724983 h 1442250"/>
              <a:gd name="connsiteX1" fmla="*/ 286283 w 1885812"/>
              <a:gd name="connsiteY1" fmla="*/ 413575 h 1442250"/>
              <a:gd name="connsiteX2" fmla="*/ 387375 w 1885812"/>
              <a:gd name="connsiteY2" fmla="*/ 72374 h 1442250"/>
              <a:gd name="connsiteX3" fmla="*/ 901912 w 1885812"/>
              <a:gd name="connsiteY3" fmla="*/ 291171 h 1442250"/>
              <a:gd name="connsiteX4" fmla="*/ 1417241 w 1885812"/>
              <a:gd name="connsiteY4" fmla="*/ 9188 h 1442250"/>
              <a:gd name="connsiteX5" fmla="*/ 1543602 w 1885812"/>
              <a:gd name="connsiteY5" fmla="*/ 457805 h 1442250"/>
              <a:gd name="connsiteX6" fmla="*/ 1885812 w 1885812"/>
              <a:gd name="connsiteY6" fmla="*/ 718665 h 1442250"/>
              <a:gd name="connsiteX7" fmla="*/ 1461467 w 1885812"/>
              <a:gd name="connsiteY7" fmla="*/ 969608 h 1442250"/>
              <a:gd name="connsiteX8" fmla="*/ 1423558 w 1885812"/>
              <a:gd name="connsiteY8" fmla="*/ 1392950 h 1442250"/>
              <a:gd name="connsiteX9" fmla="*/ 920866 w 1885812"/>
              <a:gd name="connsiteY9" fmla="*/ 1165115 h 1442250"/>
              <a:gd name="connsiteX10" fmla="*/ 400011 w 1885812"/>
              <a:gd name="connsiteY10" fmla="*/ 1405587 h 1442250"/>
              <a:gd name="connsiteX11" fmla="*/ 317874 w 1885812"/>
              <a:gd name="connsiteY11" fmla="*/ 1032793 h 1442250"/>
              <a:gd name="connsiteX12" fmla="*/ 149 w 1885812"/>
              <a:gd name="connsiteY12" fmla="*/ 724983 h 1442250"/>
              <a:gd name="connsiteX0" fmla="*/ 149 w 1885812"/>
              <a:gd name="connsiteY0" fmla="*/ 724887 h 1442154"/>
              <a:gd name="connsiteX1" fmla="*/ 286283 w 1885812"/>
              <a:gd name="connsiteY1" fmla="*/ 413479 h 1442154"/>
              <a:gd name="connsiteX2" fmla="*/ 412648 w 1885812"/>
              <a:gd name="connsiteY2" fmla="*/ 47004 h 1442154"/>
              <a:gd name="connsiteX3" fmla="*/ 901912 w 1885812"/>
              <a:gd name="connsiteY3" fmla="*/ 291075 h 1442154"/>
              <a:gd name="connsiteX4" fmla="*/ 1417241 w 1885812"/>
              <a:gd name="connsiteY4" fmla="*/ 9092 h 1442154"/>
              <a:gd name="connsiteX5" fmla="*/ 1543602 w 1885812"/>
              <a:gd name="connsiteY5" fmla="*/ 457709 h 1442154"/>
              <a:gd name="connsiteX6" fmla="*/ 1885812 w 1885812"/>
              <a:gd name="connsiteY6" fmla="*/ 718569 h 1442154"/>
              <a:gd name="connsiteX7" fmla="*/ 1461467 w 1885812"/>
              <a:gd name="connsiteY7" fmla="*/ 969512 h 1442154"/>
              <a:gd name="connsiteX8" fmla="*/ 1423558 w 1885812"/>
              <a:gd name="connsiteY8" fmla="*/ 1392854 h 1442154"/>
              <a:gd name="connsiteX9" fmla="*/ 920866 w 1885812"/>
              <a:gd name="connsiteY9" fmla="*/ 1165019 h 1442154"/>
              <a:gd name="connsiteX10" fmla="*/ 400011 w 1885812"/>
              <a:gd name="connsiteY10" fmla="*/ 1405491 h 1442154"/>
              <a:gd name="connsiteX11" fmla="*/ 317874 w 1885812"/>
              <a:gd name="connsiteY11" fmla="*/ 1032697 h 1442154"/>
              <a:gd name="connsiteX12" fmla="*/ 149 w 1885812"/>
              <a:gd name="connsiteY12" fmla="*/ 724887 h 1442154"/>
              <a:gd name="connsiteX0" fmla="*/ 149 w 1885812"/>
              <a:gd name="connsiteY0" fmla="*/ 724887 h 1442154"/>
              <a:gd name="connsiteX1" fmla="*/ 286283 w 1885812"/>
              <a:gd name="connsiteY1" fmla="*/ 413479 h 1442154"/>
              <a:gd name="connsiteX2" fmla="*/ 412648 w 1885812"/>
              <a:gd name="connsiteY2" fmla="*/ 47004 h 1442154"/>
              <a:gd name="connsiteX3" fmla="*/ 901912 w 1885812"/>
              <a:gd name="connsiteY3" fmla="*/ 291075 h 1442154"/>
              <a:gd name="connsiteX4" fmla="*/ 1417241 w 1885812"/>
              <a:gd name="connsiteY4" fmla="*/ 9092 h 1442154"/>
              <a:gd name="connsiteX5" fmla="*/ 1543602 w 1885812"/>
              <a:gd name="connsiteY5" fmla="*/ 457709 h 1442154"/>
              <a:gd name="connsiteX6" fmla="*/ 1885812 w 1885812"/>
              <a:gd name="connsiteY6" fmla="*/ 718569 h 1442154"/>
              <a:gd name="connsiteX7" fmla="*/ 1461467 w 1885812"/>
              <a:gd name="connsiteY7" fmla="*/ 969512 h 1442154"/>
              <a:gd name="connsiteX8" fmla="*/ 1423558 w 1885812"/>
              <a:gd name="connsiteY8" fmla="*/ 1392854 h 1442154"/>
              <a:gd name="connsiteX9" fmla="*/ 920866 w 1885812"/>
              <a:gd name="connsiteY9" fmla="*/ 1165019 h 1442154"/>
              <a:gd name="connsiteX10" fmla="*/ 400011 w 1885812"/>
              <a:gd name="connsiteY10" fmla="*/ 1405491 h 1442154"/>
              <a:gd name="connsiteX11" fmla="*/ 317874 w 1885812"/>
              <a:gd name="connsiteY11" fmla="*/ 1032697 h 1442154"/>
              <a:gd name="connsiteX12" fmla="*/ 149 w 1885812"/>
              <a:gd name="connsiteY12" fmla="*/ 724887 h 1442154"/>
              <a:gd name="connsiteX0" fmla="*/ 149 w 1885812"/>
              <a:gd name="connsiteY0" fmla="*/ 724887 h 1442154"/>
              <a:gd name="connsiteX1" fmla="*/ 286283 w 1885812"/>
              <a:gd name="connsiteY1" fmla="*/ 413479 h 1442154"/>
              <a:gd name="connsiteX2" fmla="*/ 412648 w 1885812"/>
              <a:gd name="connsiteY2" fmla="*/ 47004 h 1442154"/>
              <a:gd name="connsiteX3" fmla="*/ 901912 w 1885812"/>
              <a:gd name="connsiteY3" fmla="*/ 291075 h 1442154"/>
              <a:gd name="connsiteX4" fmla="*/ 1417241 w 1885812"/>
              <a:gd name="connsiteY4" fmla="*/ 9092 h 1442154"/>
              <a:gd name="connsiteX5" fmla="*/ 1543602 w 1885812"/>
              <a:gd name="connsiteY5" fmla="*/ 457709 h 1442154"/>
              <a:gd name="connsiteX6" fmla="*/ 1885812 w 1885812"/>
              <a:gd name="connsiteY6" fmla="*/ 718569 h 1442154"/>
              <a:gd name="connsiteX7" fmla="*/ 1461467 w 1885812"/>
              <a:gd name="connsiteY7" fmla="*/ 969512 h 1442154"/>
              <a:gd name="connsiteX8" fmla="*/ 1423558 w 1885812"/>
              <a:gd name="connsiteY8" fmla="*/ 1392854 h 1442154"/>
              <a:gd name="connsiteX9" fmla="*/ 920866 w 1885812"/>
              <a:gd name="connsiteY9" fmla="*/ 1165019 h 1442154"/>
              <a:gd name="connsiteX10" fmla="*/ 400011 w 1885812"/>
              <a:gd name="connsiteY10" fmla="*/ 1405491 h 1442154"/>
              <a:gd name="connsiteX11" fmla="*/ 317874 w 1885812"/>
              <a:gd name="connsiteY11" fmla="*/ 1032697 h 1442154"/>
              <a:gd name="connsiteX12" fmla="*/ 149 w 1885812"/>
              <a:gd name="connsiteY12" fmla="*/ 724887 h 1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5812" h="1442154">
                <a:moveTo>
                  <a:pt x="149" y="724887"/>
                </a:moveTo>
                <a:cubicBezTo>
                  <a:pt x="7521" y="552180"/>
                  <a:pt x="133883" y="553179"/>
                  <a:pt x="286283" y="413479"/>
                </a:cubicBezTo>
                <a:cubicBezTo>
                  <a:pt x="370829" y="302605"/>
                  <a:pt x="299513" y="126378"/>
                  <a:pt x="412648" y="47004"/>
                </a:cubicBezTo>
                <a:cubicBezTo>
                  <a:pt x="734283" y="-108193"/>
                  <a:pt x="734480" y="297394"/>
                  <a:pt x="901912" y="291075"/>
                </a:cubicBezTo>
                <a:cubicBezTo>
                  <a:pt x="1069344" y="284756"/>
                  <a:pt x="1122853" y="-59751"/>
                  <a:pt x="1417241" y="9092"/>
                </a:cubicBezTo>
                <a:cubicBezTo>
                  <a:pt x="1597901" y="141120"/>
                  <a:pt x="1467613" y="328932"/>
                  <a:pt x="1543602" y="457709"/>
                </a:cubicBezTo>
                <a:cubicBezTo>
                  <a:pt x="1619591" y="586486"/>
                  <a:pt x="1885811" y="481623"/>
                  <a:pt x="1885812" y="718569"/>
                </a:cubicBezTo>
                <a:cubicBezTo>
                  <a:pt x="1873176" y="980789"/>
                  <a:pt x="1555358" y="908733"/>
                  <a:pt x="1461467" y="969512"/>
                </a:cubicBezTo>
                <a:cubicBezTo>
                  <a:pt x="1437076" y="1061884"/>
                  <a:pt x="1547356" y="1236005"/>
                  <a:pt x="1423558" y="1392854"/>
                </a:cubicBezTo>
                <a:cubicBezTo>
                  <a:pt x="1040715" y="1543384"/>
                  <a:pt x="1067237" y="1167125"/>
                  <a:pt x="920866" y="1165019"/>
                </a:cubicBezTo>
                <a:cubicBezTo>
                  <a:pt x="774495" y="1226099"/>
                  <a:pt x="504723" y="1549704"/>
                  <a:pt x="400011" y="1405491"/>
                </a:cubicBezTo>
                <a:cubicBezTo>
                  <a:pt x="270027" y="1318145"/>
                  <a:pt x="375040" y="1133494"/>
                  <a:pt x="317874" y="1032697"/>
                </a:cubicBezTo>
                <a:cubicBezTo>
                  <a:pt x="260708" y="931900"/>
                  <a:pt x="-7223" y="897594"/>
                  <a:pt x="149" y="72488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6565412" y="3910622"/>
            <a:ext cx="451555" cy="45155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R/W Locks</a:t>
            </a:r>
            <a:endParaRPr lang="en-US" sz="4000" dirty="0"/>
          </a:p>
        </p:txBody>
      </p:sp>
      <p:cxnSp>
        <p:nvCxnSpPr>
          <p:cNvPr id="8" name="Straight Connector 7"/>
          <p:cNvCxnSpPr>
            <a:stCxn id="96" idx="5"/>
            <a:endCxn id="104" idx="1"/>
          </p:cNvCxnSpPr>
          <p:nvPr/>
        </p:nvCxnSpPr>
        <p:spPr bwMode="auto">
          <a:xfrm>
            <a:off x="1723870" y="3863696"/>
            <a:ext cx="178036" cy="282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4" idx="7"/>
            <a:endCxn id="100" idx="3"/>
          </p:cNvCxnSpPr>
          <p:nvPr/>
        </p:nvCxnSpPr>
        <p:spPr bwMode="auto">
          <a:xfrm flipV="1">
            <a:off x="2099447" y="3863696"/>
            <a:ext cx="178036" cy="282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4" idx="5"/>
            <a:endCxn id="103" idx="1"/>
          </p:cNvCxnSpPr>
          <p:nvPr/>
        </p:nvCxnSpPr>
        <p:spPr bwMode="auto">
          <a:xfrm>
            <a:off x="2099447" y="4343660"/>
            <a:ext cx="178036" cy="294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4" idx="3"/>
            <a:endCxn id="102" idx="7"/>
          </p:cNvCxnSpPr>
          <p:nvPr/>
        </p:nvCxnSpPr>
        <p:spPr bwMode="auto">
          <a:xfrm flipH="1">
            <a:off x="1723870" y="4343660"/>
            <a:ext cx="178036" cy="294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4" idx="2"/>
            <a:endCxn id="101" idx="6"/>
          </p:cNvCxnSpPr>
          <p:nvPr/>
        </p:nvCxnSpPr>
        <p:spPr bwMode="auto">
          <a:xfrm flipH="1">
            <a:off x="1439355" y="4244890"/>
            <a:ext cx="42163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2"/>
            <a:endCxn id="104" idx="6"/>
          </p:cNvCxnSpPr>
          <p:nvPr/>
        </p:nvCxnSpPr>
        <p:spPr bwMode="auto">
          <a:xfrm flipH="1">
            <a:off x="2140359" y="4244890"/>
            <a:ext cx="4758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 bwMode="auto">
          <a:xfrm>
            <a:off x="1485418" y="3625243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236571" y="3625243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159991" y="4105208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485418" y="4597436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236571" y="4597436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860994" y="4105208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616236" y="4105208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664800" y="3721666"/>
            <a:ext cx="435313" cy="1034535"/>
          </a:xfrm>
          <a:custGeom>
            <a:avLst/>
            <a:gdLst>
              <a:gd name="connsiteX0" fmla="*/ 483974 w 486190"/>
              <a:gd name="connsiteY0" fmla="*/ 0 h 1171222"/>
              <a:gd name="connsiteX1" fmla="*/ 413418 w 486190"/>
              <a:gd name="connsiteY1" fmla="*/ 254000 h 1171222"/>
              <a:gd name="connsiteX2" fmla="*/ 4196 w 486190"/>
              <a:gd name="connsiteY2" fmla="*/ 564444 h 1171222"/>
              <a:gd name="connsiteX3" fmla="*/ 215863 w 486190"/>
              <a:gd name="connsiteY3" fmla="*/ 1030111 h 1171222"/>
              <a:gd name="connsiteX4" fmla="*/ 455752 w 486190"/>
              <a:gd name="connsiteY4" fmla="*/ 1171222 h 1171222"/>
              <a:gd name="connsiteX0" fmla="*/ 484582 w 611582"/>
              <a:gd name="connsiteY0" fmla="*/ 0 h 1453444"/>
              <a:gd name="connsiteX1" fmla="*/ 414026 w 611582"/>
              <a:gd name="connsiteY1" fmla="*/ 254000 h 1453444"/>
              <a:gd name="connsiteX2" fmla="*/ 4804 w 611582"/>
              <a:gd name="connsiteY2" fmla="*/ 564444 h 1453444"/>
              <a:gd name="connsiteX3" fmla="*/ 216471 w 611582"/>
              <a:gd name="connsiteY3" fmla="*/ 1030111 h 1453444"/>
              <a:gd name="connsiteX4" fmla="*/ 611582 w 611582"/>
              <a:gd name="connsiteY4" fmla="*/ 1453444 h 145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582" h="1453444">
                <a:moveTo>
                  <a:pt x="484582" y="0"/>
                </a:moveTo>
                <a:cubicBezTo>
                  <a:pt x="489285" y="79963"/>
                  <a:pt x="493989" y="159926"/>
                  <a:pt x="414026" y="254000"/>
                </a:cubicBezTo>
                <a:cubicBezTo>
                  <a:pt x="334063" y="348074"/>
                  <a:pt x="37730" y="435092"/>
                  <a:pt x="4804" y="564444"/>
                </a:cubicBezTo>
                <a:cubicBezTo>
                  <a:pt x="-28122" y="693796"/>
                  <a:pt x="115341" y="881944"/>
                  <a:pt x="216471" y="1030111"/>
                </a:cubicBezTo>
                <a:cubicBezTo>
                  <a:pt x="317601" y="1178278"/>
                  <a:pt x="529267" y="1433453"/>
                  <a:pt x="611582" y="1453444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3962400" y="2895598"/>
            <a:ext cx="1447800" cy="2209800"/>
          </a:xfrm>
          <a:prstGeom prst="roundRect">
            <a:avLst>
              <a:gd name="adj" fmla="val 11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Node 1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4495800" y="3514402"/>
            <a:ext cx="416488" cy="520877"/>
            <a:chOff x="4724400" y="3285804"/>
            <a:chExt cx="416488" cy="520877"/>
          </a:xfrm>
        </p:grpSpPr>
        <p:cxnSp>
          <p:nvCxnSpPr>
            <p:cNvPr id="133" name="Straight Connector 132"/>
            <p:cNvCxnSpPr>
              <a:stCxn id="136" idx="5"/>
              <a:endCxn id="139" idx="1"/>
            </p:cNvCxnSpPr>
            <p:nvPr/>
          </p:nvCxnSpPr>
          <p:spPr bwMode="auto">
            <a:xfrm>
              <a:off x="4962852" y="3524256"/>
              <a:ext cx="178036" cy="282425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4724400" y="3285804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170373" y="3994367"/>
            <a:ext cx="701003" cy="279364"/>
            <a:chOff x="4398973" y="3765769"/>
            <a:chExt cx="701003" cy="279364"/>
          </a:xfrm>
        </p:grpSpPr>
        <p:cxnSp>
          <p:nvCxnSpPr>
            <p:cNvPr id="135" name="Straight Connector 134"/>
            <p:cNvCxnSpPr>
              <a:stCxn id="139" idx="2"/>
              <a:endCxn id="137" idx="6"/>
            </p:cNvCxnSpPr>
            <p:nvPr/>
          </p:nvCxnSpPr>
          <p:spPr bwMode="auto">
            <a:xfrm flipH="1">
              <a:off x="4678337" y="3905451"/>
              <a:ext cx="421639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 bwMode="auto">
            <a:xfrm>
              <a:off x="4398973" y="3765769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495800" y="4232819"/>
            <a:ext cx="416488" cy="533140"/>
            <a:chOff x="4724400" y="4004221"/>
            <a:chExt cx="416488" cy="533140"/>
          </a:xfrm>
        </p:grpSpPr>
        <p:cxnSp>
          <p:nvCxnSpPr>
            <p:cNvPr id="134" name="Straight Connector 133"/>
            <p:cNvCxnSpPr>
              <a:stCxn id="139" idx="3"/>
              <a:endCxn id="138" idx="7"/>
            </p:cNvCxnSpPr>
            <p:nvPr/>
          </p:nvCxnSpPr>
          <p:spPr bwMode="auto">
            <a:xfrm flipH="1">
              <a:off x="4962852" y="4004221"/>
              <a:ext cx="178036" cy="294688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 bwMode="auto">
            <a:xfrm>
              <a:off x="4724400" y="4257997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39" name="Oval 138"/>
          <p:cNvSpPr/>
          <p:nvPr/>
        </p:nvSpPr>
        <p:spPr bwMode="auto">
          <a:xfrm>
            <a:off x="4871376" y="3994367"/>
            <a:ext cx="279364" cy="279364"/>
          </a:xfrm>
          <a:prstGeom prst="ellipse">
            <a:avLst/>
          </a:prstGeom>
          <a:solidFill>
            <a:srgbClr val="BFBFBF"/>
          </a:solidFill>
          <a:ln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42" name="Straight Connector 141"/>
          <p:cNvCxnSpPr>
            <a:stCxn id="152" idx="7"/>
            <a:endCxn id="148" idx="3"/>
          </p:cNvCxnSpPr>
          <p:nvPr/>
        </p:nvCxnSpPr>
        <p:spPr bwMode="auto">
          <a:xfrm flipV="1">
            <a:off x="6900047" y="3752855"/>
            <a:ext cx="178036" cy="282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2" idx="5"/>
            <a:endCxn id="151" idx="1"/>
          </p:cNvCxnSpPr>
          <p:nvPr/>
        </p:nvCxnSpPr>
        <p:spPr bwMode="auto">
          <a:xfrm>
            <a:off x="6900047" y="4232819"/>
            <a:ext cx="178036" cy="294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53" idx="2"/>
            <a:endCxn id="152" idx="6"/>
          </p:cNvCxnSpPr>
          <p:nvPr/>
        </p:nvCxnSpPr>
        <p:spPr bwMode="auto">
          <a:xfrm flipH="1">
            <a:off x="6940959" y="4134049"/>
            <a:ext cx="4758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6286018" y="3514402"/>
            <a:ext cx="416488" cy="520877"/>
            <a:chOff x="6514618" y="3285804"/>
            <a:chExt cx="416488" cy="520877"/>
          </a:xfrm>
        </p:grpSpPr>
        <p:cxnSp>
          <p:nvCxnSpPr>
            <p:cNvPr id="141" name="Straight Connector 140"/>
            <p:cNvCxnSpPr>
              <a:stCxn id="147" idx="5"/>
              <a:endCxn id="152" idx="1"/>
            </p:cNvCxnSpPr>
            <p:nvPr/>
          </p:nvCxnSpPr>
          <p:spPr bwMode="auto">
            <a:xfrm>
              <a:off x="6753070" y="3524256"/>
              <a:ext cx="178036" cy="282425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 bwMode="auto">
            <a:xfrm>
              <a:off x="6514618" y="3285804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48" name="Oval 147"/>
          <p:cNvSpPr/>
          <p:nvPr/>
        </p:nvSpPr>
        <p:spPr bwMode="auto">
          <a:xfrm>
            <a:off x="7037171" y="3514402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5960591" y="3994367"/>
            <a:ext cx="701003" cy="279364"/>
            <a:chOff x="6189191" y="3765769"/>
            <a:chExt cx="701003" cy="279364"/>
          </a:xfrm>
        </p:grpSpPr>
        <p:cxnSp>
          <p:nvCxnSpPr>
            <p:cNvPr id="145" name="Straight Connector 144"/>
            <p:cNvCxnSpPr>
              <a:stCxn id="152" idx="2"/>
              <a:endCxn id="149" idx="6"/>
            </p:cNvCxnSpPr>
            <p:nvPr/>
          </p:nvCxnSpPr>
          <p:spPr bwMode="auto">
            <a:xfrm flipH="1">
              <a:off x="6468555" y="3905451"/>
              <a:ext cx="421639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 bwMode="auto">
            <a:xfrm>
              <a:off x="6189191" y="3765769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286018" y="4232819"/>
            <a:ext cx="416488" cy="533140"/>
            <a:chOff x="6514618" y="4004221"/>
            <a:chExt cx="416488" cy="533140"/>
          </a:xfrm>
        </p:grpSpPr>
        <p:cxnSp>
          <p:nvCxnSpPr>
            <p:cNvPr id="144" name="Straight Connector 143"/>
            <p:cNvCxnSpPr>
              <a:stCxn id="152" idx="3"/>
              <a:endCxn id="150" idx="7"/>
            </p:cNvCxnSpPr>
            <p:nvPr/>
          </p:nvCxnSpPr>
          <p:spPr bwMode="auto">
            <a:xfrm flipH="1">
              <a:off x="6753070" y="4004221"/>
              <a:ext cx="178036" cy="294688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 bwMode="auto">
            <a:xfrm>
              <a:off x="6514618" y="4257997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51" name="Oval 150"/>
          <p:cNvSpPr/>
          <p:nvPr/>
        </p:nvSpPr>
        <p:spPr bwMode="auto">
          <a:xfrm>
            <a:off x="7037171" y="4486595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6661594" y="3994367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7416836" y="3994367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388591" y="2971800"/>
            <a:ext cx="125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Graph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Partition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0" name="Right Arrow 159"/>
          <p:cNvSpPr/>
          <p:nvPr/>
        </p:nvSpPr>
        <p:spPr bwMode="auto">
          <a:xfrm rot="5400000">
            <a:off x="7357532" y="3539065"/>
            <a:ext cx="2133602" cy="99906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ahoma" pitchFamily="-64" charset="0"/>
              </a:rPr>
              <a:t>Lock Pipeline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6654836" y="3987834"/>
            <a:ext cx="279364" cy="2793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477000" y="3886198"/>
            <a:ext cx="304800" cy="381000"/>
            <a:chOff x="5715000" y="5181600"/>
            <a:chExt cx="533400" cy="1005840"/>
          </a:xfrm>
        </p:grpSpPr>
        <p:sp>
          <p:nvSpPr>
            <p:cNvPr id="82" name="Oval 81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495800" y="3517721"/>
            <a:ext cx="416488" cy="520877"/>
            <a:chOff x="4724400" y="3285804"/>
            <a:chExt cx="416488" cy="520877"/>
          </a:xfrm>
        </p:grpSpPr>
        <p:cxnSp>
          <p:nvCxnSpPr>
            <p:cNvPr id="173" name="Straight Connector 172"/>
            <p:cNvCxnSpPr>
              <a:stCxn id="174" idx="5"/>
            </p:cNvCxnSpPr>
            <p:nvPr/>
          </p:nvCxnSpPr>
          <p:spPr bwMode="auto">
            <a:xfrm>
              <a:off x="4962852" y="3524257"/>
              <a:ext cx="178036" cy="282424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 bwMode="auto">
            <a:xfrm>
              <a:off x="4724400" y="3285804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289112" y="3517721"/>
            <a:ext cx="416488" cy="520877"/>
            <a:chOff x="6514618" y="3285804"/>
            <a:chExt cx="416488" cy="520877"/>
          </a:xfrm>
        </p:grpSpPr>
        <p:cxnSp>
          <p:nvCxnSpPr>
            <p:cNvPr id="179" name="Straight Connector 178"/>
            <p:cNvCxnSpPr>
              <a:stCxn id="180" idx="5"/>
            </p:cNvCxnSpPr>
            <p:nvPr/>
          </p:nvCxnSpPr>
          <p:spPr bwMode="auto">
            <a:xfrm>
              <a:off x="6753070" y="3524257"/>
              <a:ext cx="178036" cy="28242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 bwMode="auto">
            <a:xfrm>
              <a:off x="6514618" y="3285804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175797" y="3987834"/>
            <a:ext cx="701003" cy="279364"/>
            <a:chOff x="4398973" y="3765769"/>
            <a:chExt cx="701003" cy="279364"/>
          </a:xfrm>
        </p:grpSpPr>
        <p:cxnSp>
          <p:nvCxnSpPr>
            <p:cNvPr id="185" name="Straight Connector 184"/>
            <p:cNvCxnSpPr>
              <a:endCxn id="186" idx="6"/>
            </p:cNvCxnSpPr>
            <p:nvPr/>
          </p:nvCxnSpPr>
          <p:spPr bwMode="auto">
            <a:xfrm flipH="1">
              <a:off x="4678337" y="3905451"/>
              <a:ext cx="421639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 bwMode="auto">
            <a:xfrm>
              <a:off x="4398973" y="3765769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959244" y="3994314"/>
            <a:ext cx="701003" cy="279364"/>
            <a:chOff x="6189191" y="3765769"/>
            <a:chExt cx="701003" cy="279364"/>
          </a:xfrm>
        </p:grpSpPr>
        <p:cxnSp>
          <p:nvCxnSpPr>
            <p:cNvPr id="188" name="Straight Connector 187"/>
            <p:cNvCxnSpPr>
              <a:endCxn id="189" idx="6"/>
            </p:cNvCxnSpPr>
            <p:nvPr/>
          </p:nvCxnSpPr>
          <p:spPr bwMode="auto">
            <a:xfrm flipH="1">
              <a:off x="6468555" y="3905451"/>
              <a:ext cx="421639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 bwMode="auto">
            <a:xfrm>
              <a:off x="6189191" y="3765769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95800" y="4241538"/>
            <a:ext cx="416488" cy="533140"/>
            <a:chOff x="4724400" y="4004221"/>
            <a:chExt cx="416488" cy="533140"/>
          </a:xfrm>
        </p:grpSpPr>
        <p:cxnSp>
          <p:nvCxnSpPr>
            <p:cNvPr id="194" name="Straight Connector 193"/>
            <p:cNvCxnSpPr>
              <a:endCxn id="195" idx="7"/>
            </p:cNvCxnSpPr>
            <p:nvPr/>
          </p:nvCxnSpPr>
          <p:spPr bwMode="auto">
            <a:xfrm flipH="1">
              <a:off x="4962852" y="4004221"/>
              <a:ext cx="178036" cy="294687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 bwMode="auto">
            <a:xfrm>
              <a:off x="4724400" y="4257997"/>
              <a:ext cx="279364" cy="2793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280795" y="4235058"/>
            <a:ext cx="416488" cy="533140"/>
            <a:chOff x="6514618" y="4004221"/>
            <a:chExt cx="416488" cy="533140"/>
          </a:xfrm>
        </p:grpSpPr>
        <p:cxnSp>
          <p:nvCxnSpPr>
            <p:cNvPr id="197" name="Straight Connector 196"/>
            <p:cNvCxnSpPr>
              <a:endCxn id="198" idx="7"/>
            </p:cNvCxnSpPr>
            <p:nvPr/>
          </p:nvCxnSpPr>
          <p:spPr bwMode="auto">
            <a:xfrm flipH="1">
              <a:off x="6753070" y="4004221"/>
              <a:ext cx="178036" cy="294687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 bwMode="auto">
            <a:xfrm>
              <a:off x="6514618" y="4257997"/>
              <a:ext cx="279364" cy="279364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3809998"/>
            <a:ext cx="304800" cy="381000"/>
            <a:chOff x="5715000" y="5181600"/>
            <a:chExt cx="533400" cy="1005840"/>
          </a:xfrm>
        </p:grpSpPr>
        <p:sp>
          <p:nvSpPr>
            <p:cNvPr id="167" name="Oval 166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800600" y="3886198"/>
            <a:ext cx="304800" cy="381000"/>
            <a:chOff x="5715000" y="5181600"/>
            <a:chExt cx="533400" cy="1005840"/>
          </a:xfrm>
        </p:grpSpPr>
        <p:sp>
          <p:nvSpPr>
            <p:cNvPr id="182" name="Oval 181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800600" y="3962398"/>
            <a:ext cx="304800" cy="381000"/>
            <a:chOff x="5715000" y="5181600"/>
            <a:chExt cx="533400" cy="1005840"/>
          </a:xfrm>
        </p:grpSpPr>
        <p:sp>
          <p:nvSpPr>
            <p:cNvPr id="191" name="Oval 190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086600" y="3428998"/>
            <a:ext cx="304800" cy="381000"/>
            <a:chOff x="5715000" y="5181600"/>
            <a:chExt cx="533400" cy="1005840"/>
          </a:xfrm>
        </p:grpSpPr>
        <p:sp>
          <p:nvSpPr>
            <p:cNvPr id="200" name="Oval 199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467600" y="3962398"/>
            <a:ext cx="304800" cy="381000"/>
            <a:chOff x="5715000" y="5181600"/>
            <a:chExt cx="533400" cy="1005840"/>
          </a:xfrm>
        </p:grpSpPr>
        <p:sp>
          <p:nvSpPr>
            <p:cNvPr id="203" name="Oval 20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162800" y="4495798"/>
            <a:ext cx="304800" cy="381000"/>
            <a:chOff x="5715000" y="5181600"/>
            <a:chExt cx="533400" cy="1005840"/>
          </a:xfrm>
        </p:grpSpPr>
        <p:sp>
          <p:nvSpPr>
            <p:cNvPr id="206" name="Oval 205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08" name="Rectangle 207"/>
          <p:cNvSpPr/>
          <p:nvPr/>
        </p:nvSpPr>
        <p:spPr bwMode="auto">
          <a:xfrm>
            <a:off x="0" y="1514255"/>
            <a:ext cx="8991600" cy="5334000"/>
          </a:xfrm>
          <a:prstGeom prst="rect">
            <a:avLst/>
          </a:prstGeom>
          <a:solidFill>
            <a:schemeClr val="bg1">
              <a:alpha val="83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7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-0.03924 -0.03379 -0.07847 -0.06736 -0.10799 -0.06597 C -0.1375 -0.06458 -0.15747 -0.02824 -0.17743 0.0081 " pathEditMode="relative" ptsTypes="aaA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-0.08889 " pathEditMode="relative" ptsTypes="AA">
                                      <p:cBhvr>
                                        <p:cTn id="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4167 -0.05556 " pathEditMode="relative" ptsTypes="AA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166E-6 3.74247E-6 L 0.05557 -0.07481 C 0.0672 -0.09171 0.08474 -0.10098 0.10297 -0.10098 C 0.12381 -0.10098 0.14048 -0.09171 0.15211 -0.07481 L 0.2082 3.74247E-6 " pathEditMode="relative" rAng="0" ptsTypes="FffFF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1" y="-5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081 L -0.06911 0.0247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1" y="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48E-6 -1.84345E-6 L 0.19673 -0.001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0301 L -0.03577 0.0692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" y="3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366E-6 2.70959E-6 L 0.1917 2.70959E-6 " pathEditMode="relative" ptsTypes="AA">
                                      <p:cBhvr>
                                        <p:cTn id="6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03 -0.08893 L 2.0837E-7 8.66142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2" y="4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09" grpId="0" animBg="1"/>
      <p:bldP spid="165" grpId="0" animBg="1"/>
      <p:bldP spid="165" grpId="1" animBg="1"/>
      <p:bldP spid="165" grpId="2" animBg="1"/>
      <p:bldP spid="165" grpId="3" animBg="1"/>
      <p:bldP spid="2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2743199"/>
          </a:xfrm>
        </p:spPr>
        <p:txBody>
          <a:bodyPr/>
          <a:lstStyle/>
          <a:p>
            <a:r>
              <a:rPr lang="en-US" dirty="0" smtClean="0"/>
              <a:t>Edge Consistency Model:</a:t>
            </a:r>
          </a:p>
          <a:p>
            <a:pPr lvl="1"/>
            <a:r>
              <a:rPr lang="en-US" dirty="0" smtClean="0"/>
              <a:t>Two vertices can be </a:t>
            </a:r>
            <a:r>
              <a:rPr lang="en-US" b="1" dirty="0" smtClean="0"/>
              <a:t>Updated </a:t>
            </a:r>
            <a:r>
              <a:rPr lang="en-US" i="1" dirty="0" smtClean="0"/>
              <a:t>simultaneously</a:t>
            </a:r>
            <a:r>
              <a:rPr lang="en-US" dirty="0" smtClean="0"/>
              <a:t> if they do not share an edge.</a:t>
            </a:r>
          </a:p>
          <a:p>
            <a:r>
              <a:rPr lang="en-US" dirty="0" smtClean="0"/>
              <a:t>Graph Coloring:</a:t>
            </a:r>
          </a:p>
          <a:p>
            <a:pPr lvl="1"/>
            <a:r>
              <a:rPr lang="en-US" dirty="0" smtClean="0"/>
              <a:t>Two vertices can be assigned the same color if they do not share an edge.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85800" y="4038600"/>
            <a:ext cx="2362200" cy="2133600"/>
            <a:chOff x="685800" y="4038600"/>
            <a:chExt cx="2362200" cy="2133600"/>
          </a:xfrm>
        </p:grpSpPr>
        <p:cxnSp>
          <p:nvCxnSpPr>
            <p:cNvPr id="113" name="Straight Connector 112"/>
            <p:cNvCxnSpPr>
              <a:stCxn id="75" idx="3"/>
              <a:endCxn id="108" idx="7"/>
            </p:cNvCxnSpPr>
            <p:nvPr/>
          </p:nvCxnSpPr>
          <p:spPr bwMode="auto">
            <a:xfrm flipH="1">
              <a:off x="955767" y="4308567"/>
              <a:ext cx="1822266" cy="15936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74" idx="3"/>
              <a:endCxn id="103" idx="7"/>
            </p:cNvCxnSpPr>
            <p:nvPr/>
          </p:nvCxnSpPr>
          <p:spPr bwMode="auto">
            <a:xfrm flipH="1">
              <a:off x="955767" y="4308567"/>
              <a:ext cx="1136466" cy="9840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72" idx="3"/>
              <a:endCxn id="98" idx="7"/>
            </p:cNvCxnSpPr>
            <p:nvPr/>
          </p:nvCxnSpPr>
          <p:spPr bwMode="auto">
            <a:xfrm flipH="1">
              <a:off x="955767" y="4308567"/>
              <a:ext cx="462152" cy="3744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97" idx="3"/>
              <a:endCxn id="105" idx="7"/>
            </p:cNvCxnSpPr>
            <p:nvPr/>
          </p:nvCxnSpPr>
          <p:spPr bwMode="auto">
            <a:xfrm flipH="1">
              <a:off x="1641567" y="4906681"/>
              <a:ext cx="1136466" cy="9955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2" idx="3"/>
              <a:endCxn id="106" idx="7"/>
            </p:cNvCxnSpPr>
            <p:nvPr/>
          </p:nvCxnSpPr>
          <p:spPr bwMode="auto">
            <a:xfrm flipH="1">
              <a:off x="2315881" y="5516281"/>
              <a:ext cx="462152" cy="3859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2" idx="4"/>
              <a:endCxn id="108" idx="0"/>
            </p:cNvCxnSpPr>
            <p:nvPr/>
          </p:nvCxnSpPr>
          <p:spPr bwMode="auto">
            <a:xfrm>
              <a:off x="843943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72" idx="4"/>
              <a:endCxn id="105" idx="0"/>
            </p:cNvCxnSpPr>
            <p:nvPr/>
          </p:nvCxnSpPr>
          <p:spPr bwMode="auto">
            <a:xfrm>
              <a:off x="1529743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74" idx="4"/>
              <a:endCxn id="106" idx="0"/>
            </p:cNvCxnSpPr>
            <p:nvPr/>
          </p:nvCxnSpPr>
          <p:spPr bwMode="auto">
            <a:xfrm>
              <a:off x="2204057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75" idx="4"/>
              <a:endCxn id="107" idx="0"/>
            </p:cNvCxnSpPr>
            <p:nvPr/>
          </p:nvCxnSpPr>
          <p:spPr bwMode="auto">
            <a:xfrm>
              <a:off x="2889857" y="4354886"/>
              <a:ext cx="0" cy="15010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2" idx="6"/>
              <a:endCxn id="75" idx="2"/>
            </p:cNvCxnSpPr>
            <p:nvPr/>
          </p:nvCxnSpPr>
          <p:spPr bwMode="auto">
            <a:xfrm>
              <a:off x="1002086" y="4196743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 bwMode="auto">
            <a:xfrm>
              <a:off x="13716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0459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7317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858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88" name="Straight Connector 87"/>
            <p:cNvCxnSpPr>
              <a:stCxn id="98" idx="6"/>
              <a:endCxn id="97" idx="2"/>
            </p:cNvCxnSpPr>
            <p:nvPr/>
          </p:nvCxnSpPr>
          <p:spPr bwMode="auto">
            <a:xfrm>
              <a:off x="1002086" y="4794857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 bwMode="auto">
            <a:xfrm>
              <a:off x="13716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459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7317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858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99" name="Straight Connector 98"/>
            <p:cNvCxnSpPr>
              <a:stCxn id="103" idx="6"/>
              <a:endCxn id="102" idx="2"/>
            </p:cNvCxnSpPr>
            <p:nvPr/>
          </p:nvCxnSpPr>
          <p:spPr bwMode="auto">
            <a:xfrm>
              <a:off x="1002086" y="5404457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 bwMode="auto">
            <a:xfrm>
              <a:off x="13716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0459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27317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858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104" name="Straight Connector 103"/>
            <p:cNvCxnSpPr>
              <a:stCxn id="108" idx="6"/>
              <a:endCxn id="107" idx="2"/>
            </p:cNvCxnSpPr>
            <p:nvPr/>
          </p:nvCxnSpPr>
          <p:spPr bwMode="auto">
            <a:xfrm>
              <a:off x="1002086" y="6014057"/>
              <a:ext cx="17296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 bwMode="auto">
            <a:xfrm>
              <a:off x="13716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0459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7317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858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4038600"/>
            <a:ext cx="2362200" cy="2133600"/>
            <a:chOff x="685800" y="4038600"/>
            <a:chExt cx="2362200" cy="2133600"/>
          </a:xfrm>
        </p:grpSpPr>
        <p:sp>
          <p:nvSpPr>
            <p:cNvPr id="133" name="Oval 132"/>
            <p:cNvSpPr/>
            <p:nvPr/>
          </p:nvSpPr>
          <p:spPr bwMode="auto">
            <a:xfrm>
              <a:off x="13716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0459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31714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85800" y="40386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3716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0459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2731714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685800" y="46367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3716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20459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731714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685800" y="52463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13716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0459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2731714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685800" y="5855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038600" y="3505200"/>
            <a:ext cx="1512332" cy="2971800"/>
            <a:chOff x="4038600" y="3505200"/>
            <a:chExt cx="1512332" cy="2971800"/>
          </a:xfrm>
        </p:grpSpPr>
        <p:sp>
          <p:nvSpPr>
            <p:cNvPr id="155" name="Oval 154"/>
            <p:cNvSpPr/>
            <p:nvPr/>
          </p:nvSpPr>
          <p:spPr bwMode="auto">
            <a:xfrm>
              <a:off x="4572000" y="3950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572000" y="4331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4572000" y="4712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572000" y="5474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4572000" y="58674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4572000" y="50939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 rot="16200000">
              <a:off x="3994666" y="4844535"/>
              <a:ext cx="2743200" cy="369332"/>
              <a:chOff x="5257800" y="3657600"/>
              <a:chExt cx="3276600" cy="369332"/>
            </a:xfrm>
          </p:grpSpPr>
          <p:cxnSp>
            <p:nvCxnSpPr>
              <p:cNvPr id="170" name="Straight Connector 169"/>
              <p:cNvCxnSpPr/>
              <p:nvPr/>
            </p:nvCxnSpPr>
            <p:spPr bwMode="auto">
              <a:xfrm>
                <a:off x="5257800" y="3962400"/>
                <a:ext cx="327660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6400800" y="3657600"/>
                <a:ext cx="83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4267200" y="3505200"/>
              <a:ext cx="9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  <p:sp>
          <p:nvSpPr>
            <p:cNvPr id="182" name="Right Arrow 181"/>
            <p:cNvSpPr/>
            <p:nvPr/>
          </p:nvSpPr>
          <p:spPr bwMode="auto">
            <a:xfrm>
              <a:off x="4038600" y="6248400"/>
              <a:ext cx="1371600" cy="228600"/>
            </a:xfrm>
            <a:prstGeom prst="rightArrow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562600" y="3505200"/>
            <a:ext cx="1524000" cy="2971800"/>
            <a:chOff x="5562600" y="3505200"/>
            <a:chExt cx="1524000" cy="2971800"/>
          </a:xfrm>
        </p:grpSpPr>
        <p:sp>
          <p:nvSpPr>
            <p:cNvPr id="154" name="Oval 153"/>
            <p:cNvSpPr/>
            <p:nvPr/>
          </p:nvSpPr>
          <p:spPr bwMode="auto">
            <a:xfrm>
              <a:off x="6084514" y="4560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6084514" y="4941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073028" y="5703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6084514" y="4179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6084514" y="5322514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 rot="16200000">
              <a:off x="5530334" y="4844535"/>
              <a:ext cx="2743200" cy="369332"/>
              <a:chOff x="5257800" y="3657600"/>
              <a:chExt cx="3276600" cy="369332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>
                <a:off x="5257800" y="3962400"/>
                <a:ext cx="327660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5" name="TextBox 174"/>
              <p:cNvSpPr txBox="1"/>
              <p:nvPr/>
            </p:nvSpPr>
            <p:spPr>
              <a:xfrm>
                <a:off x="6400800" y="3657600"/>
                <a:ext cx="83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5795525" y="3505200"/>
              <a:ext cx="9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  <p:sp>
          <p:nvSpPr>
            <p:cNvPr id="183" name="Right Arrow 182"/>
            <p:cNvSpPr/>
            <p:nvPr/>
          </p:nvSpPr>
          <p:spPr bwMode="auto">
            <a:xfrm>
              <a:off x="5562600" y="6248400"/>
              <a:ext cx="1371600" cy="228600"/>
            </a:xfrm>
            <a:prstGeom prst="rightArrow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86600" y="3505200"/>
            <a:ext cx="1512332" cy="2971800"/>
            <a:chOff x="7086600" y="3505200"/>
            <a:chExt cx="1512332" cy="2971800"/>
          </a:xfrm>
        </p:grpSpPr>
        <p:sp>
          <p:nvSpPr>
            <p:cNvPr id="153" name="Oval 152"/>
            <p:cNvSpPr/>
            <p:nvPr/>
          </p:nvSpPr>
          <p:spPr bwMode="auto">
            <a:xfrm>
              <a:off x="7620000" y="4191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7620000" y="4953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7620000" y="5334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620000" y="4572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620000" y="5715000"/>
              <a:ext cx="316286" cy="3162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 rot="16200000">
              <a:off x="7042666" y="4844535"/>
              <a:ext cx="2743200" cy="369332"/>
              <a:chOff x="5257800" y="3657600"/>
              <a:chExt cx="3276600" cy="369332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>
                <a:off x="5257800" y="3962400"/>
                <a:ext cx="3276600" cy="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>
                <a:off x="6400800" y="3657600"/>
                <a:ext cx="83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7315200" y="3505200"/>
              <a:ext cx="9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  <p:sp>
          <p:nvSpPr>
            <p:cNvPr id="184" name="Right Arrow 183"/>
            <p:cNvSpPr/>
            <p:nvPr/>
          </p:nvSpPr>
          <p:spPr bwMode="auto">
            <a:xfrm>
              <a:off x="7086600" y="6248400"/>
              <a:ext cx="1371600" cy="228600"/>
            </a:xfrm>
            <a:prstGeom prst="rightArrow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0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6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43137"/>
            <a:ext cx="7772400" cy="1676400"/>
          </a:xfrm>
        </p:spPr>
        <p:txBody>
          <a:bodyPr/>
          <a:lstStyle/>
          <a:p>
            <a:r>
              <a:rPr lang="en-US" b="1" dirty="0"/>
              <a:t>Threads, Locks, &amp; Messages </a:t>
            </a: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086433" y="4276737"/>
            <a:ext cx="4971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Build each new learning systems using</a:t>
            </a:r>
            <a:br>
              <a:rPr lang="en-US" sz="2400" dirty="0" smtClean="0"/>
            </a:br>
            <a:r>
              <a:rPr lang="en-US" sz="2400" dirty="0" smtClean="0"/>
              <a:t>low level parallel primitives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2232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could use 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9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746033" y="2477708"/>
            <a:ext cx="6567083" cy="3478361"/>
            <a:chOff x="1746033" y="2477708"/>
            <a:chExt cx="6567083" cy="3478361"/>
          </a:xfrm>
        </p:grpSpPr>
        <p:sp>
          <p:nvSpPr>
            <p:cNvPr id="92" name="Freeform 91"/>
            <p:cNvSpPr/>
            <p:nvPr/>
          </p:nvSpPr>
          <p:spPr>
            <a:xfrm>
              <a:off x="1746033" y="2477708"/>
              <a:ext cx="6567083" cy="3478361"/>
            </a:xfrm>
            <a:custGeom>
              <a:avLst/>
              <a:gdLst>
                <a:gd name="connsiteX0" fmla="*/ 1231 w 6484577"/>
                <a:gd name="connsiteY0" fmla="*/ 610998 h 3653642"/>
                <a:gd name="connsiteX1" fmla="*/ 3549534 w 6484577"/>
                <a:gd name="connsiteY1" fmla="*/ 2937 h 3653642"/>
                <a:gd name="connsiteX2" fmla="*/ 4273049 w 6484577"/>
                <a:gd name="connsiteY2" fmla="*/ 364695 h 3653642"/>
                <a:gd name="connsiteX3" fmla="*/ 5011958 w 6484577"/>
                <a:gd name="connsiteY3" fmla="*/ 2937 h 3653642"/>
                <a:gd name="connsiteX4" fmla="*/ 5335231 w 6484577"/>
                <a:gd name="connsiteY4" fmla="*/ 487846 h 3653642"/>
                <a:gd name="connsiteX5" fmla="*/ 1278928 w 6484577"/>
                <a:gd name="connsiteY5" fmla="*/ 711058 h 3653642"/>
                <a:gd name="connsiteX6" fmla="*/ 5904807 w 6484577"/>
                <a:gd name="connsiteY6" fmla="*/ 1342210 h 3653642"/>
                <a:gd name="connsiteX7" fmla="*/ 6289655 w 6484577"/>
                <a:gd name="connsiteY7" fmla="*/ 1673179 h 3653642"/>
                <a:gd name="connsiteX8" fmla="*/ 4742564 w 6484577"/>
                <a:gd name="connsiteY8" fmla="*/ 1603907 h 3653642"/>
                <a:gd name="connsiteX9" fmla="*/ 4319231 w 6484577"/>
                <a:gd name="connsiteY9" fmla="*/ 1996452 h 3653642"/>
                <a:gd name="connsiteX10" fmla="*/ 2864504 w 6484577"/>
                <a:gd name="connsiteY10" fmla="*/ 1380695 h 3653642"/>
                <a:gd name="connsiteX11" fmla="*/ 3164686 w 6484577"/>
                <a:gd name="connsiteY11" fmla="*/ 1804028 h 3653642"/>
                <a:gd name="connsiteX12" fmla="*/ 5173595 w 6484577"/>
                <a:gd name="connsiteY12" fmla="*/ 2758452 h 3653642"/>
                <a:gd name="connsiteX13" fmla="*/ 5519958 w 6484577"/>
                <a:gd name="connsiteY13" fmla="*/ 3343422 h 3653642"/>
                <a:gd name="connsiteX14" fmla="*/ 3387898 w 6484577"/>
                <a:gd name="connsiteY14" fmla="*/ 2358210 h 3653642"/>
                <a:gd name="connsiteX15" fmla="*/ 3988261 w 6484577"/>
                <a:gd name="connsiteY15" fmla="*/ 3404998 h 3653642"/>
                <a:gd name="connsiteX16" fmla="*/ 3156989 w 6484577"/>
                <a:gd name="connsiteY16" fmla="*/ 3404998 h 3653642"/>
                <a:gd name="connsiteX17" fmla="*/ 1231 w 6484577"/>
                <a:gd name="connsiteY17" fmla="*/ 610998 h 3653642"/>
                <a:gd name="connsiteX0" fmla="*/ 1172 w 6646154"/>
                <a:gd name="connsiteY0" fmla="*/ 540377 h 3660055"/>
                <a:gd name="connsiteX1" fmla="*/ 3711111 w 6646154"/>
                <a:gd name="connsiteY1" fmla="*/ 1589 h 3660055"/>
                <a:gd name="connsiteX2" fmla="*/ 4434626 w 6646154"/>
                <a:gd name="connsiteY2" fmla="*/ 363347 h 3660055"/>
                <a:gd name="connsiteX3" fmla="*/ 5173535 w 6646154"/>
                <a:gd name="connsiteY3" fmla="*/ 1589 h 3660055"/>
                <a:gd name="connsiteX4" fmla="*/ 5496808 w 6646154"/>
                <a:gd name="connsiteY4" fmla="*/ 486498 h 3660055"/>
                <a:gd name="connsiteX5" fmla="*/ 1440505 w 6646154"/>
                <a:gd name="connsiteY5" fmla="*/ 709710 h 3660055"/>
                <a:gd name="connsiteX6" fmla="*/ 6066384 w 6646154"/>
                <a:gd name="connsiteY6" fmla="*/ 1340862 h 3660055"/>
                <a:gd name="connsiteX7" fmla="*/ 6451232 w 6646154"/>
                <a:gd name="connsiteY7" fmla="*/ 1671831 h 3660055"/>
                <a:gd name="connsiteX8" fmla="*/ 4904141 w 6646154"/>
                <a:gd name="connsiteY8" fmla="*/ 1602559 h 3660055"/>
                <a:gd name="connsiteX9" fmla="*/ 4480808 w 6646154"/>
                <a:gd name="connsiteY9" fmla="*/ 1995104 h 3660055"/>
                <a:gd name="connsiteX10" fmla="*/ 3026081 w 6646154"/>
                <a:gd name="connsiteY10" fmla="*/ 1379347 h 3660055"/>
                <a:gd name="connsiteX11" fmla="*/ 3326263 w 6646154"/>
                <a:gd name="connsiteY11" fmla="*/ 1802680 h 3660055"/>
                <a:gd name="connsiteX12" fmla="*/ 5335172 w 6646154"/>
                <a:gd name="connsiteY12" fmla="*/ 2757104 h 3660055"/>
                <a:gd name="connsiteX13" fmla="*/ 5681535 w 6646154"/>
                <a:gd name="connsiteY13" fmla="*/ 3342074 h 3660055"/>
                <a:gd name="connsiteX14" fmla="*/ 3549475 w 6646154"/>
                <a:gd name="connsiteY14" fmla="*/ 2356862 h 3660055"/>
                <a:gd name="connsiteX15" fmla="*/ 4149838 w 6646154"/>
                <a:gd name="connsiteY15" fmla="*/ 3403650 h 3660055"/>
                <a:gd name="connsiteX16" fmla="*/ 3318566 w 6646154"/>
                <a:gd name="connsiteY16" fmla="*/ 3403650 h 3660055"/>
                <a:gd name="connsiteX17" fmla="*/ 1172 w 6646154"/>
                <a:gd name="connsiteY17" fmla="*/ 540377 h 3660055"/>
                <a:gd name="connsiteX0" fmla="*/ 1172 w 6646154"/>
                <a:gd name="connsiteY0" fmla="*/ 593383 h 3713061"/>
                <a:gd name="connsiteX1" fmla="*/ 3711111 w 6646154"/>
                <a:gd name="connsiteY1" fmla="*/ 54595 h 3713061"/>
                <a:gd name="connsiteX2" fmla="*/ 4434626 w 6646154"/>
                <a:gd name="connsiteY2" fmla="*/ 416353 h 3713061"/>
                <a:gd name="connsiteX3" fmla="*/ 5173535 w 6646154"/>
                <a:gd name="connsiteY3" fmla="*/ 716 h 3713061"/>
                <a:gd name="connsiteX4" fmla="*/ 5496808 w 6646154"/>
                <a:gd name="connsiteY4" fmla="*/ 539504 h 3713061"/>
                <a:gd name="connsiteX5" fmla="*/ 1440505 w 6646154"/>
                <a:gd name="connsiteY5" fmla="*/ 762716 h 3713061"/>
                <a:gd name="connsiteX6" fmla="*/ 6066384 w 6646154"/>
                <a:gd name="connsiteY6" fmla="*/ 1393868 h 3713061"/>
                <a:gd name="connsiteX7" fmla="*/ 6451232 w 6646154"/>
                <a:gd name="connsiteY7" fmla="*/ 1724837 h 3713061"/>
                <a:gd name="connsiteX8" fmla="*/ 4904141 w 6646154"/>
                <a:gd name="connsiteY8" fmla="*/ 1655565 h 3713061"/>
                <a:gd name="connsiteX9" fmla="*/ 4480808 w 6646154"/>
                <a:gd name="connsiteY9" fmla="*/ 2048110 h 3713061"/>
                <a:gd name="connsiteX10" fmla="*/ 3026081 w 6646154"/>
                <a:gd name="connsiteY10" fmla="*/ 1432353 h 3713061"/>
                <a:gd name="connsiteX11" fmla="*/ 3326263 w 6646154"/>
                <a:gd name="connsiteY11" fmla="*/ 1855686 h 3713061"/>
                <a:gd name="connsiteX12" fmla="*/ 5335172 w 6646154"/>
                <a:gd name="connsiteY12" fmla="*/ 2810110 h 3713061"/>
                <a:gd name="connsiteX13" fmla="*/ 5681535 w 6646154"/>
                <a:gd name="connsiteY13" fmla="*/ 3395080 h 3713061"/>
                <a:gd name="connsiteX14" fmla="*/ 3549475 w 6646154"/>
                <a:gd name="connsiteY14" fmla="*/ 2409868 h 3713061"/>
                <a:gd name="connsiteX15" fmla="*/ 4149838 w 6646154"/>
                <a:gd name="connsiteY15" fmla="*/ 3456656 h 3713061"/>
                <a:gd name="connsiteX16" fmla="*/ 3318566 w 6646154"/>
                <a:gd name="connsiteY16" fmla="*/ 3456656 h 3713061"/>
                <a:gd name="connsiteX17" fmla="*/ 1172 w 6646154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026081 w 6459318"/>
                <a:gd name="connsiteY10" fmla="*/ 1432353 h 3713061"/>
                <a:gd name="connsiteX11" fmla="*/ 3326263 w 6459318"/>
                <a:gd name="connsiteY11" fmla="*/ 1855686 h 3713061"/>
                <a:gd name="connsiteX12" fmla="*/ 5335172 w 6459318"/>
                <a:gd name="connsiteY12" fmla="*/ 2810110 h 3713061"/>
                <a:gd name="connsiteX13" fmla="*/ 5681535 w 6459318"/>
                <a:gd name="connsiteY13" fmla="*/ 3395080 h 3713061"/>
                <a:gd name="connsiteX14" fmla="*/ 3549475 w 6459318"/>
                <a:gd name="connsiteY14" fmla="*/ 2409868 h 3713061"/>
                <a:gd name="connsiteX15" fmla="*/ 4149838 w 6459318"/>
                <a:gd name="connsiteY15" fmla="*/ 3456656 h 3713061"/>
                <a:gd name="connsiteX16" fmla="*/ 3318566 w 6459318"/>
                <a:gd name="connsiteY16" fmla="*/ 3456656 h 3713061"/>
                <a:gd name="connsiteX17" fmla="*/ 1172 w 6459318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326263 w 6459318"/>
                <a:gd name="connsiteY11" fmla="*/ 1855686 h 3713061"/>
                <a:gd name="connsiteX12" fmla="*/ 5335172 w 6459318"/>
                <a:gd name="connsiteY12" fmla="*/ 2810110 h 3713061"/>
                <a:gd name="connsiteX13" fmla="*/ 5681535 w 6459318"/>
                <a:gd name="connsiteY13" fmla="*/ 3395080 h 3713061"/>
                <a:gd name="connsiteX14" fmla="*/ 3549475 w 6459318"/>
                <a:gd name="connsiteY14" fmla="*/ 2409868 h 3713061"/>
                <a:gd name="connsiteX15" fmla="*/ 4149838 w 6459318"/>
                <a:gd name="connsiteY15" fmla="*/ 3456656 h 3713061"/>
                <a:gd name="connsiteX16" fmla="*/ 3318566 w 6459318"/>
                <a:gd name="connsiteY16" fmla="*/ 3456656 h 3713061"/>
                <a:gd name="connsiteX17" fmla="*/ 1172 w 6459318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495596 w 6459318"/>
                <a:gd name="connsiteY11" fmla="*/ 1794110 h 3713061"/>
                <a:gd name="connsiteX12" fmla="*/ 5335172 w 6459318"/>
                <a:gd name="connsiteY12" fmla="*/ 2810110 h 3713061"/>
                <a:gd name="connsiteX13" fmla="*/ 5681535 w 6459318"/>
                <a:gd name="connsiteY13" fmla="*/ 3395080 h 3713061"/>
                <a:gd name="connsiteX14" fmla="*/ 3549475 w 6459318"/>
                <a:gd name="connsiteY14" fmla="*/ 2409868 h 3713061"/>
                <a:gd name="connsiteX15" fmla="*/ 4149838 w 6459318"/>
                <a:gd name="connsiteY15" fmla="*/ 3456656 h 3713061"/>
                <a:gd name="connsiteX16" fmla="*/ 3318566 w 6459318"/>
                <a:gd name="connsiteY16" fmla="*/ 3456656 h 3713061"/>
                <a:gd name="connsiteX17" fmla="*/ 1172 w 6459318"/>
                <a:gd name="connsiteY17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495596 w 6459318"/>
                <a:gd name="connsiteY11" fmla="*/ 1794110 h 3713061"/>
                <a:gd name="connsiteX12" fmla="*/ 3349354 w 6459318"/>
                <a:gd name="connsiteY12" fmla="*/ 1971140 h 3713061"/>
                <a:gd name="connsiteX13" fmla="*/ 5335172 w 6459318"/>
                <a:gd name="connsiteY13" fmla="*/ 2810110 h 3713061"/>
                <a:gd name="connsiteX14" fmla="*/ 5681535 w 6459318"/>
                <a:gd name="connsiteY14" fmla="*/ 3395080 h 3713061"/>
                <a:gd name="connsiteX15" fmla="*/ 3549475 w 6459318"/>
                <a:gd name="connsiteY15" fmla="*/ 2409868 h 3713061"/>
                <a:gd name="connsiteX16" fmla="*/ 4149838 w 6459318"/>
                <a:gd name="connsiteY16" fmla="*/ 3456656 h 3713061"/>
                <a:gd name="connsiteX17" fmla="*/ 3318566 w 6459318"/>
                <a:gd name="connsiteY17" fmla="*/ 3456656 h 3713061"/>
                <a:gd name="connsiteX18" fmla="*/ 1172 w 6459318"/>
                <a:gd name="connsiteY18" fmla="*/ 593383 h 3713061"/>
                <a:gd name="connsiteX0" fmla="*/ 1172 w 6459318"/>
                <a:gd name="connsiteY0" fmla="*/ 593383 h 3713061"/>
                <a:gd name="connsiteX1" fmla="*/ 3711111 w 6459318"/>
                <a:gd name="connsiteY1" fmla="*/ 54595 h 3713061"/>
                <a:gd name="connsiteX2" fmla="*/ 4434626 w 6459318"/>
                <a:gd name="connsiteY2" fmla="*/ 416353 h 3713061"/>
                <a:gd name="connsiteX3" fmla="*/ 5173535 w 6459318"/>
                <a:gd name="connsiteY3" fmla="*/ 716 h 3713061"/>
                <a:gd name="connsiteX4" fmla="*/ 5496808 w 6459318"/>
                <a:gd name="connsiteY4" fmla="*/ 539504 h 3713061"/>
                <a:gd name="connsiteX5" fmla="*/ 1440505 w 6459318"/>
                <a:gd name="connsiteY5" fmla="*/ 762716 h 3713061"/>
                <a:gd name="connsiteX6" fmla="*/ 6066384 w 6459318"/>
                <a:gd name="connsiteY6" fmla="*/ 1393868 h 3713061"/>
                <a:gd name="connsiteX7" fmla="*/ 6074081 w 6459318"/>
                <a:gd name="connsiteY7" fmla="*/ 2055807 h 3713061"/>
                <a:gd name="connsiteX8" fmla="*/ 4904141 w 6459318"/>
                <a:gd name="connsiteY8" fmla="*/ 1655565 h 3713061"/>
                <a:gd name="connsiteX9" fmla="*/ 4480808 w 6459318"/>
                <a:gd name="connsiteY9" fmla="*/ 2048110 h 3713061"/>
                <a:gd name="connsiteX10" fmla="*/ 3264687 w 6459318"/>
                <a:gd name="connsiteY10" fmla="*/ 1478534 h 3713061"/>
                <a:gd name="connsiteX11" fmla="*/ 3495596 w 6459318"/>
                <a:gd name="connsiteY11" fmla="*/ 1794110 h 3713061"/>
                <a:gd name="connsiteX12" fmla="*/ 3349354 w 6459318"/>
                <a:gd name="connsiteY12" fmla="*/ 1971140 h 3713061"/>
                <a:gd name="connsiteX13" fmla="*/ 5335172 w 6459318"/>
                <a:gd name="connsiteY13" fmla="*/ 2810110 h 3713061"/>
                <a:gd name="connsiteX14" fmla="*/ 5212020 w 6459318"/>
                <a:gd name="connsiteY14" fmla="*/ 3472050 h 3713061"/>
                <a:gd name="connsiteX15" fmla="*/ 3549475 w 6459318"/>
                <a:gd name="connsiteY15" fmla="*/ 2409868 h 3713061"/>
                <a:gd name="connsiteX16" fmla="*/ 4149838 w 6459318"/>
                <a:gd name="connsiteY16" fmla="*/ 3456656 h 3713061"/>
                <a:gd name="connsiteX17" fmla="*/ 3318566 w 6459318"/>
                <a:gd name="connsiteY17" fmla="*/ 3456656 h 3713061"/>
                <a:gd name="connsiteX18" fmla="*/ 1172 w 6459318"/>
                <a:gd name="connsiteY18" fmla="*/ 593383 h 3713061"/>
                <a:gd name="connsiteX0" fmla="*/ 1174 w 6459320"/>
                <a:gd name="connsiteY0" fmla="*/ 593383 h 3629087"/>
                <a:gd name="connsiteX1" fmla="*/ 3711113 w 6459320"/>
                <a:gd name="connsiteY1" fmla="*/ 54595 h 3629087"/>
                <a:gd name="connsiteX2" fmla="*/ 4434628 w 6459320"/>
                <a:gd name="connsiteY2" fmla="*/ 416353 h 3629087"/>
                <a:gd name="connsiteX3" fmla="*/ 5173537 w 6459320"/>
                <a:gd name="connsiteY3" fmla="*/ 716 h 3629087"/>
                <a:gd name="connsiteX4" fmla="*/ 5496810 w 6459320"/>
                <a:gd name="connsiteY4" fmla="*/ 539504 h 3629087"/>
                <a:gd name="connsiteX5" fmla="*/ 1440507 w 6459320"/>
                <a:gd name="connsiteY5" fmla="*/ 762716 h 3629087"/>
                <a:gd name="connsiteX6" fmla="*/ 6066386 w 6459320"/>
                <a:gd name="connsiteY6" fmla="*/ 1393868 h 3629087"/>
                <a:gd name="connsiteX7" fmla="*/ 6074083 w 6459320"/>
                <a:gd name="connsiteY7" fmla="*/ 2055807 h 3629087"/>
                <a:gd name="connsiteX8" fmla="*/ 4904143 w 6459320"/>
                <a:gd name="connsiteY8" fmla="*/ 1655565 h 3629087"/>
                <a:gd name="connsiteX9" fmla="*/ 4480810 w 6459320"/>
                <a:gd name="connsiteY9" fmla="*/ 2048110 h 3629087"/>
                <a:gd name="connsiteX10" fmla="*/ 3264689 w 6459320"/>
                <a:gd name="connsiteY10" fmla="*/ 1478534 h 3629087"/>
                <a:gd name="connsiteX11" fmla="*/ 3495598 w 6459320"/>
                <a:gd name="connsiteY11" fmla="*/ 1794110 h 3629087"/>
                <a:gd name="connsiteX12" fmla="*/ 3349356 w 6459320"/>
                <a:gd name="connsiteY12" fmla="*/ 1971140 h 3629087"/>
                <a:gd name="connsiteX13" fmla="*/ 5335174 w 6459320"/>
                <a:gd name="connsiteY13" fmla="*/ 2810110 h 3629087"/>
                <a:gd name="connsiteX14" fmla="*/ 5212022 w 6459320"/>
                <a:gd name="connsiteY14" fmla="*/ 3472050 h 3629087"/>
                <a:gd name="connsiteX15" fmla="*/ 3549477 w 6459320"/>
                <a:gd name="connsiteY15" fmla="*/ 2409868 h 3629087"/>
                <a:gd name="connsiteX16" fmla="*/ 4172931 w 6459320"/>
                <a:gd name="connsiteY16" fmla="*/ 3210353 h 3629087"/>
                <a:gd name="connsiteX17" fmla="*/ 3318568 w 6459320"/>
                <a:gd name="connsiteY17" fmla="*/ 3456656 h 3629087"/>
                <a:gd name="connsiteX18" fmla="*/ 1174 w 6459320"/>
                <a:gd name="connsiteY18" fmla="*/ 593383 h 3629087"/>
                <a:gd name="connsiteX0" fmla="*/ 1080 w 6459226"/>
                <a:gd name="connsiteY0" fmla="*/ 593383 h 3478361"/>
                <a:gd name="connsiteX1" fmla="*/ 3711019 w 6459226"/>
                <a:gd name="connsiteY1" fmla="*/ 54595 h 3478361"/>
                <a:gd name="connsiteX2" fmla="*/ 4434534 w 6459226"/>
                <a:gd name="connsiteY2" fmla="*/ 416353 h 3478361"/>
                <a:gd name="connsiteX3" fmla="*/ 5173443 w 6459226"/>
                <a:gd name="connsiteY3" fmla="*/ 716 h 3478361"/>
                <a:gd name="connsiteX4" fmla="*/ 5496716 w 6459226"/>
                <a:gd name="connsiteY4" fmla="*/ 539504 h 3478361"/>
                <a:gd name="connsiteX5" fmla="*/ 1440413 w 6459226"/>
                <a:gd name="connsiteY5" fmla="*/ 762716 h 3478361"/>
                <a:gd name="connsiteX6" fmla="*/ 6066292 w 6459226"/>
                <a:gd name="connsiteY6" fmla="*/ 1393868 h 3478361"/>
                <a:gd name="connsiteX7" fmla="*/ 6073989 w 6459226"/>
                <a:gd name="connsiteY7" fmla="*/ 2055807 h 3478361"/>
                <a:gd name="connsiteX8" fmla="*/ 4904049 w 6459226"/>
                <a:gd name="connsiteY8" fmla="*/ 1655565 h 3478361"/>
                <a:gd name="connsiteX9" fmla="*/ 4480716 w 6459226"/>
                <a:gd name="connsiteY9" fmla="*/ 2048110 h 3478361"/>
                <a:gd name="connsiteX10" fmla="*/ 3264595 w 6459226"/>
                <a:gd name="connsiteY10" fmla="*/ 1478534 h 3478361"/>
                <a:gd name="connsiteX11" fmla="*/ 3495504 w 6459226"/>
                <a:gd name="connsiteY11" fmla="*/ 1794110 h 3478361"/>
                <a:gd name="connsiteX12" fmla="*/ 3349262 w 6459226"/>
                <a:gd name="connsiteY12" fmla="*/ 1971140 h 3478361"/>
                <a:gd name="connsiteX13" fmla="*/ 5335080 w 6459226"/>
                <a:gd name="connsiteY13" fmla="*/ 2810110 h 3478361"/>
                <a:gd name="connsiteX14" fmla="*/ 5211928 w 6459226"/>
                <a:gd name="connsiteY14" fmla="*/ 3472050 h 3478361"/>
                <a:gd name="connsiteX15" fmla="*/ 3549383 w 6459226"/>
                <a:gd name="connsiteY15" fmla="*/ 2409868 h 3478361"/>
                <a:gd name="connsiteX16" fmla="*/ 4172837 w 6459226"/>
                <a:gd name="connsiteY16" fmla="*/ 3210353 h 3478361"/>
                <a:gd name="connsiteX17" fmla="*/ 3333868 w 6459226"/>
                <a:gd name="connsiteY17" fmla="*/ 3248837 h 3478361"/>
                <a:gd name="connsiteX18" fmla="*/ 1080 w 6459226"/>
                <a:gd name="connsiteY18" fmla="*/ 593383 h 3478361"/>
                <a:gd name="connsiteX0" fmla="*/ 278322 w 6736468"/>
                <a:gd name="connsiteY0" fmla="*/ 593383 h 3478361"/>
                <a:gd name="connsiteX1" fmla="*/ 3988261 w 6736468"/>
                <a:gd name="connsiteY1" fmla="*/ 54595 h 3478361"/>
                <a:gd name="connsiteX2" fmla="*/ 4711776 w 6736468"/>
                <a:gd name="connsiteY2" fmla="*/ 416353 h 3478361"/>
                <a:gd name="connsiteX3" fmla="*/ 5450685 w 6736468"/>
                <a:gd name="connsiteY3" fmla="*/ 716 h 3478361"/>
                <a:gd name="connsiteX4" fmla="*/ 5773958 w 6736468"/>
                <a:gd name="connsiteY4" fmla="*/ 539504 h 3478361"/>
                <a:gd name="connsiteX5" fmla="*/ 1717655 w 6736468"/>
                <a:gd name="connsiteY5" fmla="*/ 762716 h 3478361"/>
                <a:gd name="connsiteX6" fmla="*/ 6343534 w 6736468"/>
                <a:gd name="connsiteY6" fmla="*/ 1393868 h 3478361"/>
                <a:gd name="connsiteX7" fmla="*/ 6351231 w 6736468"/>
                <a:gd name="connsiteY7" fmla="*/ 2055807 h 3478361"/>
                <a:gd name="connsiteX8" fmla="*/ 5181291 w 6736468"/>
                <a:gd name="connsiteY8" fmla="*/ 1655565 h 3478361"/>
                <a:gd name="connsiteX9" fmla="*/ 4757958 w 6736468"/>
                <a:gd name="connsiteY9" fmla="*/ 2048110 h 3478361"/>
                <a:gd name="connsiteX10" fmla="*/ 3541837 w 6736468"/>
                <a:gd name="connsiteY10" fmla="*/ 1478534 h 3478361"/>
                <a:gd name="connsiteX11" fmla="*/ 3772746 w 6736468"/>
                <a:gd name="connsiteY11" fmla="*/ 1794110 h 3478361"/>
                <a:gd name="connsiteX12" fmla="*/ 3626504 w 6736468"/>
                <a:gd name="connsiteY12" fmla="*/ 1971140 h 3478361"/>
                <a:gd name="connsiteX13" fmla="*/ 5612322 w 6736468"/>
                <a:gd name="connsiteY13" fmla="*/ 2810110 h 3478361"/>
                <a:gd name="connsiteX14" fmla="*/ 5489170 w 6736468"/>
                <a:gd name="connsiteY14" fmla="*/ 3472050 h 3478361"/>
                <a:gd name="connsiteX15" fmla="*/ 3826625 w 6736468"/>
                <a:gd name="connsiteY15" fmla="*/ 2409868 h 3478361"/>
                <a:gd name="connsiteX16" fmla="*/ 4450079 w 6736468"/>
                <a:gd name="connsiteY16" fmla="*/ 3210353 h 3478361"/>
                <a:gd name="connsiteX17" fmla="*/ 3611110 w 6736468"/>
                <a:gd name="connsiteY17" fmla="*/ 3248837 h 3478361"/>
                <a:gd name="connsiteX18" fmla="*/ 640079 w 6736468"/>
                <a:gd name="connsiteY18" fmla="*/ 1401565 h 3478361"/>
                <a:gd name="connsiteX19" fmla="*/ 278322 w 6736468"/>
                <a:gd name="connsiteY19" fmla="*/ 593383 h 3478361"/>
                <a:gd name="connsiteX0" fmla="*/ 280521 w 6730970"/>
                <a:gd name="connsiteY0" fmla="*/ 408656 h 3478361"/>
                <a:gd name="connsiteX1" fmla="*/ 3982763 w 6730970"/>
                <a:gd name="connsiteY1" fmla="*/ 54595 h 3478361"/>
                <a:gd name="connsiteX2" fmla="*/ 4706278 w 6730970"/>
                <a:gd name="connsiteY2" fmla="*/ 416353 h 3478361"/>
                <a:gd name="connsiteX3" fmla="*/ 5445187 w 6730970"/>
                <a:gd name="connsiteY3" fmla="*/ 716 h 3478361"/>
                <a:gd name="connsiteX4" fmla="*/ 5768460 w 6730970"/>
                <a:gd name="connsiteY4" fmla="*/ 539504 h 3478361"/>
                <a:gd name="connsiteX5" fmla="*/ 1712157 w 6730970"/>
                <a:gd name="connsiteY5" fmla="*/ 762716 h 3478361"/>
                <a:gd name="connsiteX6" fmla="*/ 6338036 w 6730970"/>
                <a:gd name="connsiteY6" fmla="*/ 1393868 h 3478361"/>
                <a:gd name="connsiteX7" fmla="*/ 6345733 w 6730970"/>
                <a:gd name="connsiteY7" fmla="*/ 2055807 h 3478361"/>
                <a:gd name="connsiteX8" fmla="*/ 5175793 w 6730970"/>
                <a:gd name="connsiteY8" fmla="*/ 1655565 h 3478361"/>
                <a:gd name="connsiteX9" fmla="*/ 4752460 w 6730970"/>
                <a:gd name="connsiteY9" fmla="*/ 2048110 h 3478361"/>
                <a:gd name="connsiteX10" fmla="*/ 3536339 w 6730970"/>
                <a:gd name="connsiteY10" fmla="*/ 1478534 h 3478361"/>
                <a:gd name="connsiteX11" fmla="*/ 3767248 w 6730970"/>
                <a:gd name="connsiteY11" fmla="*/ 1794110 h 3478361"/>
                <a:gd name="connsiteX12" fmla="*/ 3621006 w 6730970"/>
                <a:gd name="connsiteY12" fmla="*/ 1971140 h 3478361"/>
                <a:gd name="connsiteX13" fmla="*/ 5606824 w 6730970"/>
                <a:gd name="connsiteY13" fmla="*/ 2810110 h 3478361"/>
                <a:gd name="connsiteX14" fmla="*/ 5483672 w 6730970"/>
                <a:gd name="connsiteY14" fmla="*/ 3472050 h 3478361"/>
                <a:gd name="connsiteX15" fmla="*/ 3821127 w 6730970"/>
                <a:gd name="connsiteY15" fmla="*/ 2409868 h 3478361"/>
                <a:gd name="connsiteX16" fmla="*/ 4444581 w 6730970"/>
                <a:gd name="connsiteY16" fmla="*/ 3210353 h 3478361"/>
                <a:gd name="connsiteX17" fmla="*/ 3605612 w 6730970"/>
                <a:gd name="connsiteY17" fmla="*/ 3248837 h 3478361"/>
                <a:gd name="connsiteX18" fmla="*/ 634581 w 6730970"/>
                <a:gd name="connsiteY18" fmla="*/ 1401565 h 3478361"/>
                <a:gd name="connsiteX19" fmla="*/ 280521 w 6730970"/>
                <a:gd name="connsiteY19" fmla="*/ 408656 h 3478361"/>
                <a:gd name="connsiteX0" fmla="*/ 266955 w 6717404"/>
                <a:gd name="connsiteY0" fmla="*/ 408656 h 3478361"/>
                <a:gd name="connsiteX1" fmla="*/ 3969197 w 6717404"/>
                <a:gd name="connsiteY1" fmla="*/ 54595 h 3478361"/>
                <a:gd name="connsiteX2" fmla="*/ 4692712 w 6717404"/>
                <a:gd name="connsiteY2" fmla="*/ 416353 h 3478361"/>
                <a:gd name="connsiteX3" fmla="*/ 5431621 w 6717404"/>
                <a:gd name="connsiteY3" fmla="*/ 716 h 3478361"/>
                <a:gd name="connsiteX4" fmla="*/ 5754894 w 6717404"/>
                <a:gd name="connsiteY4" fmla="*/ 539504 h 3478361"/>
                <a:gd name="connsiteX5" fmla="*/ 1698591 w 6717404"/>
                <a:gd name="connsiteY5" fmla="*/ 762716 h 3478361"/>
                <a:gd name="connsiteX6" fmla="*/ 6324470 w 6717404"/>
                <a:gd name="connsiteY6" fmla="*/ 1393868 h 3478361"/>
                <a:gd name="connsiteX7" fmla="*/ 6332167 w 6717404"/>
                <a:gd name="connsiteY7" fmla="*/ 2055807 h 3478361"/>
                <a:gd name="connsiteX8" fmla="*/ 5162227 w 6717404"/>
                <a:gd name="connsiteY8" fmla="*/ 1655565 h 3478361"/>
                <a:gd name="connsiteX9" fmla="*/ 4738894 w 6717404"/>
                <a:gd name="connsiteY9" fmla="*/ 2048110 h 3478361"/>
                <a:gd name="connsiteX10" fmla="*/ 3522773 w 6717404"/>
                <a:gd name="connsiteY10" fmla="*/ 1478534 h 3478361"/>
                <a:gd name="connsiteX11" fmla="*/ 3753682 w 6717404"/>
                <a:gd name="connsiteY11" fmla="*/ 1794110 h 3478361"/>
                <a:gd name="connsiteX12" fmla="*/ 3607440 w 6717404"/>
                <a:gd name="connsiteY12" fmla="*/ 1971140 h 3478361"/>
                <a:gd name="connsiteX13" fmla="*/ 5593258 w 6717404"/>
                <a:gd name="connsiteY13" fmla="*/ 2810110 h 3478361"/>
                <a:gd name="connsiteX14" fmla="*/ 5470106 w 6717404"/>
                <a:gd name="connsiteY14" fmla="*/ 3472050 h 3478361"/>
                <a:gd name="connsiteX15" fmla="*/ 3807561 w 6717404"/>
                <a:gd name="connsiteY15" fmla="*/ 2409868 h 3478361"/>
                <a:gd name="connsiteX16" fmla="*/ 4431015 w 6717404"/>
                <a:gd name="connsiteY16" fmla="*/ 3210353 h 3478361"/>
                <a:gd name="connsiteX17" fmla="*/ 3592046 w 6717404"/>
                <a:gd name="connsiteY17" fmla="*/ 3248837 h 3478361"/>
                <a:gd name="connsiteX18" fmla="*/ 659500 w 6717404"/>
                <a:gd name="connsiteY18" fmla="*/ 1301504 h 3478361"/>
                <a:gd name="connsiteX19" fmla="*/ 266955 w 6717404"/>
                <a:gd name="connsiteY19" fmla="*/ 408656 h 3478361"/>
                <a:gd name="connsiteX0" fmla="*/ 339846 w 6567083"/>
                <a:gd name="connsiteY0" fmla="*/ 277807 h 3478361"/>
                <a:gd name="connsiteX1" fmla="*/ 3818876 w 6567083"/>
                <a:gd name="connsiteY1" fmla="*/ 54595 h 3478361"/>
                <a:gd name="connsiteX2" fmla="*/ 4542391 w 6567083"/>
                <a:gd name="connsiteY2" fmla="*/ 416353 h 3478361"/>
                <a:gd name="connsiteX3" fmla="*/ 5281300 w 6567083"/>
                <a:gd name="connsiteY3" fmla="*/ 716 h 3478361"/>
                <a:gd name="connsiteX4" fmla="*/ 5604573 w 6567083"/>
                <a:gd name="connsiteY4" fmla="*/ 539504 h 3478361"/>
                <a:gd name="connsiteX5" fmla="*/ 1548270 w 6567083"/>
                <a:gd name="connsiteY5" fmla="*/ 762716 h 3478361"/>
                <a:gd name="connsiteX6" fmla="*/ 6174149 w 6567083"/>
                <a:gd name="connsiteY6" fmla="*/ 1393868 h 3478361"/>
                <a:gd name="connsiteX7" fmla="*/ 6181846 w 6567083"/>
                <a:gd name="connsiteY7" fmla="*/ 2055807 h 3478361"/>
                <a:gd name="connsiteX8" fmla="*/ 5011906 w 6567083"/>
                <a:gd name="connsiteY8" fmla="*/ 1655565 h 3478361"/>
                <a:gd name="connsiteX9" fmla="*/ 4588573 w 6567083"/>
                <a:gd name="connsiteY9" fmla="*/ 2048110 h 3478361"/>
                <a:gd name="connsiteX10" fmla="*/ 3372452 w 6567083"/>
                <a:gd name="connsiteY10" fmla="*/ 1478534 h 3478361"/>
                <a:gd name="connsiteX11" fmla="*/ 3603361 w 6567083"/>
                <a:gd name="connsiteY11" fmla="*/ 1794110 h 3478361"/>
                <a:gd name="connsiteX12" fmla="*/ 3457119 w 6567083"/>
                <a:gd name="connsiteY12" fmla="*/ 1971140 h 3478361"/>
                <a:gd name="connsiteX13" fmla="*/ 5442937 w 6567083"/>
                <a:gd name="connsiteY13" fmla="*/ 2810110 h 3478361"/>
                <a:gd name="connsiteX14" fmla="*/ 5319785 w 6567083"/>
                <a:gd name="connsiteY14" fmla="*/ 3472050 h 3478361"/>
                <a:gd name="connsiteX15" fmla="*/ 3657240 w 6567083"/>
                <a:gd name="connsiteY15" fmla="*/ 2409868 h 3478361"/>
                <a:gd name="connsiteX16" fmla="*/ 4280694 w 6567083"/>
                <a:gd name="connsiteY16" fmla="*/ 3210353 h 3478361"/>
                <a:gd name="connsiteX17" fmla="*/ 3441725 w 6567083"/>
                <a:gd name="connsiteY17" fmla="*/ 3248837 h 3478361"/>
                <a:gd name="connsiteX18" fmla="*/ 509179 w 6567083"/>
                <a:gd name="connsiteY18" fmla="*/ 1301504 h 3478361"/>
                <a:gd name="connsiteX19" fmla="*/ 339846 w 6567083"/>
                <a:gd name="connsiteY19" fmla="*/ 277807 h 347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7083" h="3478361">
                  <a:moveTo>
                    <a:pt x="339846" y="277807"/>
                  </a:moveTo>
                  <a:cubicBezTo>
                    <a:pt x="891462" y="69989"/>
                    <a:pt x="3118452" y="31504"/>
                    <a:pt x="3818876" y="54595"/>
                  </a:cubicBezTo>
                  <a:cubicBezTo>
                    <a:pt x="4519300" y="77686"/>
                    <a:pt x="4298654" y="425333"/>
                    <a:pt x="4542391" y="416353"/>
                  </a:cubicBezTo>
                  <a:cubicBezTo>
                    <a:pt x="4786128" y="407373"/>
                    <a:pt x="5104270" y="-19809"/>
                    <a:pt x="5281300" y="716"/>
                  </a:cubicBezTo>
                  <a:cubicBezTo>
                    <a:pt x="5458330" y="21241"/>
                    <a:pt x="6226745" y="412504"/>
                    <a:pt x="5604573" y="539504"/>
                  </a:cubicBezTo>
                  <a:cubicBezTo>
                    <a:pt x="4982401" y="666504"/>
                    <a:pt x="1453341" y="620322"/>
                    <a:pt x="1548270" y="762716"/>
                  </a:cubicBezTo>
                  <a:cubicBezTo>
                    <a:pt x="1643199" y="905110"/>
                    <a:pt x="5401886" y="1178353"/>
                    <a:pt x="6174149" y="1393868"/>
                  </a:cubicBezTo>
                  <a:cubicBezTo>
                    <a:pt x="6946412" y="1609383"/>
                    <a:pt x="6375553" y="2012191"/>
                    <a:pt x="6181846" y="2055807"/>
                  </a:cubicBezTo>
                  <a:cubicBezTo>
                    <a:pt x="5988139" y="2099423"/>
                    <a:pt x="5277451" y="1656848"/>
                    <a:pt x="5011906" y="1655565"/>
                  </a:cubicBezTo>
                  <a:cubicBezTo>
                    <a:pt x="4746361" y="1654282"/>
                    <a:pt x="4861815" y="2077615"/>
                    <a:pt x="4588573" y="2048110"/>
                  </a:cubicBezTo>
                  <a:cubicBezTo>
                    <a:pt x="4315331" y="2018605"/>
                    <a:pt x="3536654" y="1520867"/>
                    <a:pt x="3372452" y="1478534"/>
                  </a:cubicBezTo>
                  <a:cubicBezTo>
                    <a:pt x="3208250" y="1436201"/>
                    <a:pt x="3589250" y="1712009"/>
                    <a:pt x="3603361" y="1794110"/>
                  </a:cubicBezTo>
                  <a:cubicBezTo>
                    <a:pt x="3617472" y="1876211"/>
                    <a:pt x="3150523" y="1801807"/>
                    <a:pt x="3457119" y="1971140"/>
                  </a:cubicBezTo>
                  <a:cubicBezTo>
                    <a:pt x="3763715" y="2140473"/>
                    <a:pt x="5132493" y="2559958"/>
                    <a:pt x="5442937" y="2810110"/>
                  </a:cubicBezTo>
                  <a:cubicBezTo>
                    <a:pt x="5753381" y="3060262"/>
                    <a:pt x="5617401" y="3538757"/>
                    <a:pt x="5319785" y="3472050"/>
                  </a:cubicBezTo>
                  <a:cubicBezTo>
                    <a:pt x="5022169" y="3405343"/>
                    <a:pt x="3830422" y="2453484"/>
                    <a:pt x="3657240" y="2409868"/>
                  </a:cubicBezTo>
                  <a:cubicBezTo>
                    <a:pt x="3484058" y="2366252"/>
                    <a:pt x="4319179" y="3035888"/>
                    <a:pt x="4280694" y="3210353"/>
                  </a:cubicBezTo>
                  <a:cubicBezTo>
                    <a:pt x="4242209" y="3384818"/>
                    <a:pt x="4070311" y="3566978"/>
                    <a:pt x="3441725" y="3248837"/>
                  </a:cubicBezTo>
                  <a:cubicBezTo>
                    <a:pt x="2813139" y="2930696"/>
                    <a:pt x="1064644" y="1744080"/>
                    <a:pt x="509179" y="1301504"/>
                  </a:cubicBezTo>
                  <a:cubicBezTo>
                    <a:pt x="-46286" y="858928"/>
                    <a:pt x="-211770" y="485625"/>
                    <a:pt x="339846" y="27780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981200" y="2819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04085" y="2493941"/>
            <a:ext cx="6632071" cy="3562501"/>
            <a:chOff x="1504085" y="2493941"/>
            <a:chExt cx="6632071" cy="3562501"/>
          </a:xfrm>
        </p:grpSpPr>
        <p:sp>
          <p:nvSpPr>
            <p:cNvPr id="84" name="Freeform 83"/>
            <p:cNvSpPr/>
            <p:nvPr/>
          </p:nvSpPr>
          <p:spPr>
            <a:xfrm>
              <a:off x="1504085" y="2493941"/>
              <a:ext cx="6632071" cy="3562501"/>
            </a:xfrm>
            <a:custGeom>
              <a:avLst/>
              <a:gdLst>
                <a:gd name="connsiteX0" fmla="*/ 6636997 w 6637094"/>
                <a:gd name="connsiteY0" fmla="*/ 1903412 h 3994850"/>
                <a:gd name="connsiteX1" fmla="*/ 5998149 w 6637094"/>
                <a:gd name="connsiteY1" fmla="*/ 317836 h 3994850"/>
                <a:gd name="connsiteX2" fmla="*/ 5467058 w 6637094"/>
                <a:gd name="connsiteY2" fmla="*/ 117715 h 3994850"/>
                <a:gd name="connsiteX3" fmla="*/ 6036634 w 6637094"/>
                <a:gd name="connsiteY3" fmla="*/ 1710987 h 3994850"/>
                <a:gd name="connsiteX4" fmla="*/ 856573 w 6637094"/>
                <a:gd name="connsiteY4" fmla="*/ 448684 h 3994850"/>
                <a:gd name="connsiteX5" fmla="*/ 525603 w 6637094"/>
                <a:gd name="connsiteY5" fmla="*/ 1256866 h 3994850"/>
                <a:gd name="connsiteX6" fmla="*/ 6090513 w 6637094"/>
                <a:gd name="connsiteY6" fmla="*/ 2049654 h 3994850"/>
                <a:gd name="connsiteX7" fmla="*/ 5274634 w 6637094"/>
                <a:gd name="connsiteY7" fmla="*/ 3496684 h 3994850"/>
                <a:gd name="connsiteX8" fmla="*/ 5951967 w 6637094"/>
                <a:gd name="connsiteY8" fmla="*/ 3904624 h 3994850"/>
                <a:gd name="connsiteX9" fmla="*/ 6636997 w 6637094"/>
                <a:gd name="connsiteY9" fmla="*/ 1903412 h 3994850"/>
                <a:gd name="connsiteX0" fmla="*/ 6729361 w 6729444"/>
                <a:gd name="connsiteY0" fmla="*/ 1903412 h 3996456"/>
                <a:gd name="connsiteX1" fmla="*/ 5998149 w 6729444"/>
                <a:gd name="connsiteY1" fmla="*/ 317836 h 3996456"/>
                <a:gd name="connsiteX2" fmla="*/ 5467058 w 6729444"/>
                <a:gd name="connsiteY2" fmla="*/ 117715 h 3996456"/>
                <a:gd name="connsiteX3" fmla="*/ 6036634 w 6729444"/>
                <a:gd name="connsiteY3" fmla="*/ 1710987 h 3996456"/>
                <a:gd name="connsiteX4" fmla="*/ 856573 w 6729444"/>
                <a:gd name="connsiteY4" fmla="*/ 448684 h 3996456"/>
                <a:gd name="connsiteX5" fmla="*/ 525603 w 6729444"/>
                <a:gd name="connsiteY5" fmla="*/ 1256866 h 3996456"/>
                <a:gd name="connsiteX6" fmla="*/ 6090513 w 6729444"/>
                <a:gd name="connsiteY6" fmla="*/ 2049654 h 3996456"/>
                <a:gd name="connsiteX7" fmla="*/ 5274634 w 6729444"/>
                <a:gd name="connsiteY7" fmla="*/ 3496684 h 3996456"/>
                <a:gd name="connsiteX8" fmla="*/ 5951967 w 6729444"/>
                <a:gd name="connsiteY8" fmla="*/ 3904624 h 3996456"/>
                <a:gd name="connsiteX9" fmla="*/ 6729361 w 6729444"/>
                <a:gd name="connsiteY9" fmla="*/ 1903412 h 3996456"/>
                <a:gd name="connsiteX0" fmla="*/ 6729361 w 6729448"/>
                <a:gd name="connsiteY0" fmla="*/ 1693105 h 3786149"/>
                <a:gd name="connsiteX1" fmla="*/ 5998149 w 6729448"/>
                <a:gd name="connsiteY1" fmla="*/ 107529 h 3786149"/>
                <a:gd name="connsiteX2" fmla="*/ 5313119 w 6729448"/>
                <a:gd name="connsiteY2" fmla="*/ 292256 h 3786149"/>
                <a:gd name="connsiteX3" fmla="*/ 6036634 w 6729448"/>
                <a:gd name="connsiteY3" fmla="*/ 1500680 h 3786149"/>
                <a:gd name="connsiteX4" fmla="*/ 856573 w 6729448"/>
                <a:gd name="connsiteY4" fmla="*/ 238377 h 3786149"/>
                <a:gd name="connsiteX5" fmla="*/ 525603 w 6729448"/>
                <a:gd name="connsiteY5" fmla="*/ 1046559 h 3786149"/>
                <a:gd name="connsiteX6" fmla="*/ 6090513 w 6729448"/>
                <a:gd name="connsiteY6" fmla="*/ 1839347 h 3786149"/>
                <a:gd name="connsiteX7" fmla="*/ 5274634 w 6729448"/>
                <a:gd name="connsiteY7" fmla="*/ 3286377 h 3786149"/>
                <a:gd name="connsiteX8" fmla="*/ 5951967 w 6729448"/>
                <a:gd name="connsiteY8" fmla="*/ 3694317 h 3786149"/>
                <a:gd name="connsiteX9" fmla="*/ 6729361 w 6729448"/>
                <a:gd name="connsiteY9" fmla="*/ 1693105 h 3786149"/>
                <a:gd name="connsiteX0" fmla="*/ 6714008 w 6714095"/>
                <a:gd name="connsiteY0" fmla="*/ 1689346 h 3782390"/>
                <a:gd name="connsiteX1" fmla="*/ 5982796 w 6714095"/>
                <a:gd name="connsiteY1" fmla="*/ 103770 h 3782390"/>
                <a:gd name="connsiteX2" fmla="*/ 5297766 w 6714095"/>
                <a:gd name="connsiteY2" fmla="*/ 288497 h 3782390"/>
                <a:gd name="connsiteX3" fmla="*/ 5713402 w 6714095"/>
                <a:gd name="connsiteY3" fmla="*/ 1389164 h 3782390"/>
                <a:gd name="connsiteX4" fmla="*/ 841220 w 6714095"/>
                <a:gd name="connsiteY4" fmla="*/ 234618 h 3782390"/>
                <a:gd name="connsiteX5" fmla="*/ 510250 w 6714095"/>
                <a:gd name="connsiteY5" fmla="*/ 1042800 h 3782390"/>
                <a:gd name="connsiteX6" fmla="*/ 6075160 w 6714095"/>
                <a:gd name="connsiteY6" fmla="*/ 1835588 h 3782390"/>
                <a:gd name="connsiteX7" fmla="*/ 5259281 w 6714095"/>
                <a:gd name="connsiteY7" fmla="*/ 3282618 h 3782390"/>
                <a:gd name="connsiteX8" fmla="*/ 5936614 w 6714095"/>
                <a:gd name="connsiteY8" fmla="*/ 3690558 h 3782390"/>
                <a:gd name="connsiteX9" fmla="*/ 6714008 w 6714095"/>
                <a:gd name="connsiteY9" fmla="*/ 1689346 h 3782390"/>
                <a:gd name="connsiteX0" fmla="*/ 6715144 w 6715231"/>
                <a:gd name="connsiteY0" fmla="*/ 1685514 h 3778558"/>
                <a:gd name="connsiteX1" fmla="*/ 5983932 w 6715231"/>
                <a:gd name="connsiteY1" fmla="*/ 99938 h 3778558"/>
                <a:gd name="connsiteX2" fmla="*/ 5298902 w 6715231"/>
                <a:gd name="connsiteY2" fmla="*/ 284665 h 3778558"/>
                <a:gd name="connsiteX3" fmla="*/ 5737629 w 6715231"/>
                <a:gd name="connsiteY3" fmla="*/ 1269877 h 3778558"/>
                <a:gd name="connsiteX4" fmla="*/ 842356 w 6715231"/>
                <a:gd name="connsiteY4" fmla="*/ 230786 h 3778558"/>
                <a:gd name="connsiteX5" fmla="*/ 511386 w 6715231"/>
                <a:gd name="connsiteY5" fmla="*/ 1038968 h 3778558"/>
                <a:gd name="connsiteX6" fmla="*/ 6076296 w 6715231"/>
                <a:gd name="connsiteY6" fmla="*/ 1831756 h 3778558"/>
                <a:gd name="connsiteX7" fmla="*/ 5260417 w 6715231"/>
                <a:gd name="connsiteY7" fmla="*/ 3278786 h 3778558"/>
                <a:gd name="connsiteX8" fmla="*/ 5937750 w 6715231"/>
                <a:gd name="connsiteY8" fmla="*/ 3686726 h 3778558"/>
                <a:gd name="connsiteX9" fmla="*/ 6715144 w 6715231"/>
                <a:gd name="connsiteY9" fmla="*/ 1685514 h 3778558"/>
                <a:gd name="connsiteX0" fmla="*/ 6634318 w 6634405"/>
                <a:gd name="connsiteY0" fmla="*/ 1685514 h 3778558"/>
                <a:gd name="connsiteX1" fmla="*/ 5903106 w 6634405"/>
                <a:gd name="connsiteY1" fmla="*/ 99938 h 3778558"/>
                <a:gd name="connsiteX2" fmla="*/ 5218076 w 6634405"/>
                <a:gd name="connsiteY2" fmla="*/ 284665 h 3778558"/>
                <a:gd name="connsiteX3" fmla="*/ 5656803 w 6634405"/>
                <a:gd name="connsiteY3" fmla="*/ 1269877 h 3778558"/>
                <a:gd name="connsiteX4" fmla="*/ 761530 w 6634405"/>
                <a:gd name="connsiteY4" fmla="*/ 230786 h 3778558"/>
                <a:gd name="connsiteX5" fmla="*/ 430560 w 6634405"/>
                <a:gd name="connsiteY5" fmla="*/ 1038968 h 3778558"/>
                <a:gd name="connsiteX6" fmla="*/ 4856318 w 6634405"/>
                <a:gd name="connsiteY6" fmla="*/ 1354543 h 3778558"/>
                <a:gd name="connsiteX7" fmla="*/ 5995470 w 6634405"/>
                <a:gd name="connsiteY7" fmla="*/ 1831756 h 3778558"/>
                <a:gd name="connsiteX8" fmla="*/ 5179591 w 6634405"/>
                <a:gd name="connsiteY8" fmla="*/ 3278786 h 3778558"/>
                <a:gd name="connsiteX9" fmla="*/ 5856924 w 6634405"/>
                <a:gd name="connsiteY9" fmla="*/ 3686726 h 3778558"/>
                <a:gd name="connsiteX10" fmla="*/ 6634318 w 6634405"/>
                <a:gd name="connsiteY10" fmla="*/ 1685514 h 3778558"/>
                <a:gd name="connsiteX0" fmla="*/ 6634318 w 6634777"/>
                <a:gd name="connsiteY0" fmla="*/ 1685514 h 3562501"/>
                <a:gd name="connsiteX1" fmla="*/ 5903106 w 6634777"/>
                <a:gd name="connsiteY1" fmla="*/ 99938 h 3562501"/>
                <a:gd name="connsiteX2" fmla="*/ 5218076 w 6634777"/>
                <a:gd name="connsiteY2" fmla="*/ 284665 h 3562501"/>
                <a:gd name="connsiteX3" fmla="*/ 5656803 w 6634777"/>
                <a:gd name="connsiteY3" fmla="*/ 1269877 h 3562501"/>
                <a:gd name="connsiteX4" fmla="*/ 761530 w 6634777"/>
                <a:gd name="connsiteY4" fmla="*/ 230786 h 3562501"/>
                <a:gd name="connsiteX5" fmla="*/ 430560 w 6634777"/>
                <a:gd name="connsiteY5" fmla="*/ 1038968 h 3562501"/>
                <a:gd name="connsiteX6" fmla="*/ 4856318 w 6634777"/>
                <a:gd name="connsiteY6" fmla="*/ 1354543 h 3562501"/>
                <a:gd name="connsiteX7" fmla="*/ 5995470 w 6634777"/>
                <a:gd name="connsiteY7" fmla="*/ 1831756 h 3562501"/>
                <a:gd name="connsiteX8" fmla="*/ 5179591 w 6634777"/>
                <a:gd name="connsiteY8" fmla="*/ 3278786 h 3562501"/>
                <a:gd name="connsiteX9" fmla="*/ 5795348 w 6634777"/>
                <a:gd name="connsiteY9" fmla="*/ 3401938 h 3562501"/>
                <a:gd name="connsiteX10" fmla="*/ 6634318 w 6634777"/>
                <a:gd name="connsiteY10" fmla="*/ 1685514 h 3562501"/>
                <a:gd name="connsiteX0" fmla="*/ 6631612 w 6632071"/>
                <a:gd name="connsiteY0" fmla="*/ 1685514 h 3562501"/>
                <a:gd name="connsiteX1" fmla="*/ 5900400 w 6632071"/>
                <a:gd name="connsiteY1" fmla="*/ 99938 h 3562501"/>
                <a:gd name="connsiteX2" fmla="*/ 5215370 w 6632071"/>
                <a:gd name="connsiteY2" fmla="*/ 284665 h 3562501"/>
                <a:gd name="connsiteX3" fmla="*/ 5654097 w 6632071"/>
                <a:gd name="connsiteY3" fmla="*/ 1269877 h 3562501"/>
                <a:gd name="connsiteX4" fmla="*/ 758824 w 6632071"/>
                <a:gd name="connsiteY4" fmla="*/ 230786 h 3562501"/>
                <a:gd name="connsiteX5" fmla="*/ 427854 w 6632071"/>
                <a:gd name="connsiteY5" fmla="*/ 1038968 h 3562501"/>
                <a:gd name="connsiteX6" fmla="*/ 4815127 w 6632071"/>
                <a:gd name="connsiteY6" fmla="*/ 1477694 h 3562501"/>
                <a:gd name="connsiteX7" fmla="*/ 5992764 w 6632071"/>
                <a:gd name="connsiteY7" fmla="*/ 1831756 h 3562501"/>
                <a:gd name="connsiteX8" fmla="*/ 5176885 w 6632071"/>
                <a:gd name="connsiteY8" fmla="*/ 3278786 h 3562501"/>
                <a:gd name="connsiteX9" fmla="*/ 5792642 w 6632071"/>
                <a:gd name="connsiteY9" fmla="*/ 3401938 h 3562501"/>
                <a:gd name="connsiteX10" fmla="*/ 6631612 w 6632071"/>
                <a:gd name="connsiteY10" fmla="*/ 1685514 h 3562501"/>
                <a:gd name="connsiteX0" fmla="*/ 6631612 w 6632071"/>
                <a:gd name="connsiteY0" fmla="*/ 1685514 h 3562501"/>
                <a:gd name="connsiteX1" fmla="*/ 5900400 w 6632071"/>
                <a:gd name="connsiteY1" fmla="*/ 99938 h 3562501"/>
                <a:gd name="connsiteX2" fmla="*/ 5215370 w 6632071"/>
                <a:gd name="connsiteY2" fmla="*/ 284665 h 3562501"/>
                <a:gd name="connsiteX3" fmla="*/ 5654097 w 6632071"/>
                <a:gd name="connsiteY3" fmla="*/ 1269877 h 3562501"/>
                <a:gd name="connsiteX4" fmla="*/ 758824 w 6632071"/>
                <a:gd name="connsiteY4" fmla="*/ 230786 h 3562501"/>
                <a:gd name="connsiteX5" fmla="*/ 427854 w 6632071"/>
                <a:gd name="connsiteY5" fmla="*/ 1038968 h 3562501"/>
                <a:gd name="connsiteX6" fmla="*/ 4815127 w 6632071"/>
                <a:gd name="connsiteY6" fmla="*/ 1477694 h 3562501"/>
                <a:gd name="connsiteX7" fmla="*/ 5938885 w 6632071"/>
                <a:gd name="connsiteY7" fmla="*/ 1885635 h 3562501"/>
                <a:gd name="connsiteX8" fmla="*/ 5176885 w 6632071"/>
                <a:gd name="connsiteY8" fmla="*/ 3278786 h 3562501"/>
                <a:gd name="connsiteX9" fmla="*/ 5792642 w 6632071"/>
                <a:gd name="connsiteY9" fmla="*/ 3401938 h 3562501"/>
                <a:gd name="connsiteX10" fmla="*/ 6631612 w 6632071"/>
                <a:gd name="connsiteY10" fmla="*/ 1685514 h 3562501"/>
                <a:gd name="connsiteX0" fmla="*/ 6631612 w 6632071"/>
                <a:gd name="connsiteY0" fmla="*/ 1685514 h 3562501"/>
                <a:gd name="connsiteX1" fmla="*/ 5900400 w 6632071"/>
                <a:gd name="connsiteY1" fmla="*/ 99938 h 3562501"/>
                <a:gd name="connsiteX2" fmla="*/ 5215370 w 6632071"/>
                <a:gd name="connsiteY2" fmla="*/ 284665 h 3562501"/>
                <a:gd name="connsiteX3" fmla="*/ 5654097 w 6632071"/>
                <a:gd name="connsiteY3" fmla="*/ 1269877 h 3562501"/>
                <a:gd name="connsiteX4" fmla="*/ 758824 w 6632071"/>
                <a:gd name="connsiteY4" fmla="*/ 230786 h 3562501"/>
                <a:gd name="connsiteX5" fmla="*/ 427854 w 6632071"/>
                <a:gd name="connsiteY5" fmla="*/ 1038968 h 3562501"/>
                <a:gd name="connsiteX6" fmla="*/ 4815127 w 6632071"/>
                <a:gd name="connsiteY6" fmla="*/ 1477694 h 3562501"/>
                <a:gd name="connsiteX7" fmla="*/ 5761854 w 6632071"/>
                <a:gd name="connsiteY7" fmla="*/ 1954908 h 3562501"/>
                <a:gd name="connsiteX8" fmla="*/ 5176885 w 6632071"/>
                <a:gd name="connsiteY8" fmla="*/ 3278786 h 3562501"/>
                <a:gd name="connsiteX9" fmla="*/ 5792642 w 6632071"/>
                <a:gd name="connsiteY9" fmla="*/ 3401938 h 3562501"/>
                <a:gd name="connsiteX10" fmla="*/ 6631612 w 6632071"/>
                <a:gd name="connsiteY10" fmla="*/ 1685514 h 35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2071" h="3562501">
                  <a:moveTo>
                    <a:pt x="6631612" y="1685514"/>
                  </a:moveTo>
                  <a:cubicBezTo>
                    <a:pt x="6649572" y="1135181"/>
                    <a:pt x="6136440" y="333413"/>
                    <a:pt x="5900400" y="99938"/>
                  </a:cubicBezTo>
                  <a:cubicBezTo>
                    <a:pt x="5664360" y="-133537"/>
                    <a:pt x="5256421" y="89675"/>
                    <a:pt x="5215370" y="284665"/>
                  </a:cubicBezTo>
                  <a:cubicBezTo>
                    <a:pt x="5174320" y="479655"/>
                    <a:pt x="6396855" y="1278857"/>
                    <a:pt x="5654097" y="1269877"/>
                  </a:cubicBezTo>
                  <a:cubicBezTo>
                    <a:pt x="4911339" y="1260897"/>
                    <a:pt x="1629864" y="269271"/>
                    <a:pt x="758824" y="230786"/>
                  </a:cubicBezTo>
                  <a:cubicBezTo>
                    <a:pt x="-112216" y="192301"/>
                    <a:pt x="-248196" y="831150"/>
                    <a:pt x="427854" y="1038968"/>
                  </a:cubicBezTo>
                  <a:cubicBezTo>
                    <a:pt x="1103904" y="1246786"/>
                    <a:pt x="3887642" y="1345563"/>
                    <a:pt x="4815127" y="1477694"/>
                  </a:cubicBezTo>
                  <a:cubicBezTo>
                    <a:pt x="5742612" y="1609825"/>
                    <a:pt x="5701561" y="1654726"/>
                    <a:pt x="5761854" y="1954908"/>
                  </a:cubicBezTo>
                  <a:cubicBezTo>
                    <a:pt x="5822147" y="2255090"/>
                    <a:pt x="5199976" y="2969624"/>
                    <a:pt x="5176885" y="3278786"/>
                  </a:cubicBezTo>
                  <a:cubicBezTo>
                    <a:pt x="5153794" y="3587948"/>
                    <a:pt x="5550187" y="3667483"/>
                    <a:pt x="5792642" y="3401938"/>
                  </a:cubicBezTo>
                  <a:cubicBezTo>
                    <a:pt x="6035097" y="3136393"/>
                    <a:pt x="6613652" y="2235847"/>
                    <a:pt x="6631612" y="1685514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60672" y="3848484"/>
              <a:ext cx="631921" cy="63192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and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Not everything fits the Graph metaphor</a:t>
            </a:r>
            <a:endParaRPr lang="en-US" dirty="0"/>
          </a:p>
        </p:txBody>
      </p: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5764787" y="27755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4638086" y="3247557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6867237" y="32404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6124186" y="3247558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5381137" y="32404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5764787" y="55949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4630844" y="4657257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6859994" y="46501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6116945" y="4657257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5373894" y="46501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423832" y="2971800"/>
            <a:ext cx="163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Weight: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2057400" y="2775557"/>
            <a:ext cx="5551114" cy="2680635"/>
            <a:chOff x="2057400" y="2775557"/>
            <a:chExt cx="5551114" cy="2680635"/>
          </a:xfrm>
        </p:grpSpPr>
        <p:sp>
          <p:nvSpPr>
            <p:cNvPr id="27" name="Oval 26"/>
            <p:cNvSpPr/>
            <p:nvPr/>
          </p:nvSpPr>
          <p:spPr bwMode="auto">
            <a:xfrm>
              <a:off x="2057400" y="2895600"/>
              <a:ext cx="609600" cy="609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9" name="Straight Connector 28"/>
            <p:cNvCxnSpPr>
              <a:stCxn id="27" idx="6"/>
              <a:endCxn id="11" idx="2"/>
            </p:cNvCxnSpPr>
            <p:nvPr/>
          </p:nvCxnSpPr>
          <p:spPr bwMode="auto">
            <a:xfrm flipV="1">
              <a:off x="2667000" y="2775557"/>
              <a:ext cx="2705301" cy="4248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6"/>
              <a:endCxn id="16" idx="1"/>
            </p:cNvCxnSpPr>
            <p:nvPr/>
          </p:nvCxnSpPr>
          <p:spPr bwMode="auto">
            <a:xfrm>
              <a:off x="2667000" y="3200400"/>
              <a:ext cx="2026791" cy="8388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6"/>
              <a:endCxn id="14" idx="1"/>
            </p:cNvCxnSpPr>
            <p:nvPr/>
          </p:nvCxnSpPr>
          <p:spPr bwMode="auto">
            <a:xfrm>
              <a:off x="2667000" y="3200400"/>
              <a:ext cx="2762779" cy="22557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7" idx="6"/>
              <a:endCxn id="15" idx="1"/>
            </p:cNvCxnSpPr>
            <p:nvPr/>
          </p:nvCxnSpPr>
          <p:spPr bwMode="auto">
            <a:xfrm>
              <a:off x="2667000" y="3200400"/>
              <a:ext cx="4248879" cy="22557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7" idx="6"/>
              <a:endCxn id="17" idx="2"/>
            </p:cNvCxnSpPr>
            <p:nvPr/>
          </p:nvCxnSpPr>
          <p:spPr bwMode="auto">
            <a:xfrm>
              <a:off x="2667000" y="3200400"/>
              <a:ext cx="3455414" cy="9776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7" idx="6"/>
              <a:endCxn id="18" idx="2"/>
            </p:cNvCxnSpPr>
            <p:nvPr/>
          </p:nvCxnSpPr>
          <p:spPr bwMode="auto">
            <a:xfrm>
              <a:off x="2667000" y="3200400"/>
              <a:ext cx="4941514" cy="9776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7" idx="6"/>
              <a:endCxn id="12" idx="3"/>
            </p:cNvCxnSpPr>
            <p:nvPr/>
          </p:nvCxnSpPr>
          <p:spPr bwMode="auto">
            <a:xfrm flipV="1">
              <a:off x="2667000" y="2914322"/>
              <a:ext cx="4248879" cy="2860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844422"/>
              </p:ext>
            </p:extLst>
          </p:nvPr>
        </p:nvGraphicFramePr>
        <p:xfrm>
          <a:off x="2133600" y="2895600"/>
          <a:ext cx="446087" cy="569418"/>
        </p:xfrm>
        <a:graphic>
          <a:graphicData uri="http://schemas.openxmlformats.org/presentationml/2006/ole">
            <p:oleObj spid="_x0000_s19468" name="Equation" r:id="rId3" imgW="139700" imgH="177800" progId="Equation.3">
              <p:embed/>
            </p:oleObj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423832" y="4099481"/>
            <a:ext cx="2586412" cy="1386919"/>
            <a:chOff x="423832" y="4099481"/>
            <a:chExt cx="2586412" cy="1386919"/>
          </a:xfrm>
        </p:grpSpPr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919341"/>
                </p:ext>
              </p:extLst>
            </p:nvPr>
          </p:nvGraphicFramePr>
          <p:xfrm>
            <a:off x="609600" y="4545013"/>
            <a:ext cx="2400644" cy="941387"/>
          </p:xfrm>
          <a:graphic>
            <a:graphicData uri="http://schemas.openxmlformats.org/presentationml/2006/ole">
              <p:oleObj spid="_x0000_s19469" name="Equation" r:id="rId4" imgW="927100" imgH="368300" progId="Equation.3">
                <p:embed/>
              </p:oleObj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423832" y="4099481"/>
              <a:ext cx="2135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 Computation:</a:t>
              </a:r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5372301" y="25793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401" y="25793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72301" y="53987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401" y="53987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4636313" y="39817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22414" y="39817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08514" y="39817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5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Anatomy of a </a:t>
            </a:r>
            <a:r>
              <a:rPr lang="en-US" sz="4000" dirty="0" err="1" smtClean="0"/>
              <a:t>GraphLab</a:t>
            </a:r>
            <a:r>
              <a:rPr lang="en-US" sz="4000" dirty="0" smtClean="0"/>
              <a:t> Program: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22751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Define C++ Update Function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Build data graph using the C++ graph object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Set engine parameters: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Scheduler type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Consistency model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Add initial vertices to the scheduler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Register global aggregates and set refresh intervals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Run the engine on the graph [Blocking C++ call]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Final answer is stored in the graph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19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Implemented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  <a:p>
            <a:r>
              <a:rPr lang="en-US" dirty="0" smtClean="0"/>
              <a:t>Loopy Belief Propagation</a:t>
            </a:r>
          </a:p>
          <a:p>
            <a:r>
              <a:rPr lang="en-US" dirty="0" smtClean="0"/>
              <a:t>Gibbs Sampling</a:t>
            </a:r>
          </a:p>
          <a:p>
            <a:r>
              <a:rPr lang="en-US" dirty="0" err="1" smtClean="0"/>
              <a:t>CoEM</a:t>
            </a:r>
            <a:endParaRPr lang="en-US" dirty="0" smtClean="0"/>
          </a:p>
          <a:p>
            <a:r>
              <a:rPr lang="en-US" dirty="0" smtClean="0"/>
              <a:t>Graphical Model Parameter Learning</a:t>
            </a:r>
          </a:p>
          <a:p>
            <a:r>
              <a:rPr lang="en-US" dirty="0" smtClean="0"/>
              <a:t>Probabilistic Matrix/Tensor Factorization</a:t>
            </a:r>
          </a:p>
          <a:p>
            <a:r>
              <a:rPr lang="en-US" dirty="0" smtClean="0"/>
              <a:t>Alternating Least Squares</a:t>
            </a:r>
          </a:p>
          <a:p>
            <a:r>
              <a:rPr lang="en-US" dirty="0" smtClean="0"/>
              <a:t>Lasso with Sparse Features</a:t>
            </a:r>
          </a:p>
          <a:p>
            <a:r>
              <a:rPr lang="en-US" dirty="0" smtClean="0"/>
              <a:t>Support Vector Machines with Sparse Features</a:t>
            </a:r>
          </a:p>
          <a:p>
            <a:r>
              <a:rPr lang="en-US" dirty="0" smtClean="0"/>
              <a:t>Label-Propagation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2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27513"/>
          </a:xfrm>
        </p:spPr>
        <p:txBody>
          <a:bodyPr/>
          <a:lstStyle/>
          <a:p>
            <a:r>
              <a:rPr lang="en-US" dirty="0" smtClean="0"/>
              <a:t>API Implemented in C++:</a:t>
            </a:r>
          </a:p>
          <a:p>
            <a:pPr lvl="1"/>
            <a:r>
              <a:rPr lang="en-US" dirty="0" err="1" smtClean="0"/>
              <a:t>Pthreads</a:t>
            </a:r>
            <a:r>
              <a:rPr lang="en-US" dirty="0" smtClean="0"/>
              <a:t>, GCC Atomics, TCP/IP, MPI, in house RPC</a:t>
            </a:r>
          </a:p>
          <a:p>
            <a:r>
              <a:rPr lang="en-US" dirty="0" smtClean="0"/>
              <a:t>Multicore API</a:t>
            </a:r>
          </a:p>
          <a:p>
            <a:pPr lvl="1"/>
            <a:r>
              <a:rPr lang="en-US" dirty="0" smtClean="0"/>
              <a:t>Experimental </a:t>
            </a:r>
            <a:r>
              <a:rPr lang="en-US" dirty="0" err="1" smtClean="0"/>
              <a:t>Matlab</a:t>
            </a:r>
            <a:r>
              <a:rPr lang="en-US" dirty="0" smtClean="0"/>
              <a:t>/Java/Python support</a:t>
            </a:r>
          </a:p>
          <a:p>
            <a:pPr lvl="1"/>
            <a:r>
              <a:rPr lang="en-US" b="1" dirty="0" smtClean="0"/>
              <a:t>Nearly Complete Implementation</a:t>
            </a:r>
          </a:p>
          <a:p>
            <a:pPr lvl="2"/>
            <a:r>
              <a:rPr lang="en-US" b="1" dirty="0" smtClean="0"/>
              <a:t>Available under Apache 2.0 License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Cloud API</a:t>
            </a:r>
          </a:p>
          <a:p>
            <a:pPr lvl="1"/>
            <a:r>
              <a:rPr lang="en-US" dirty="0" smtClean="0"/>
              <a:t>Built and tested on EC2 using </a:t>
            </a:r>
          </a:p>
          <a:p>
            <a:pPr lvl="1"/>
            <a:r>
              <a:rPr lang="en-US" i="1" dirty="0"/>
              <a:t>No Fault </a:t>
            </a:r>
            <a:r>
              <a:rPr lang="en-US" i="1" dirty="0" smtClean="0"/>
              <a:t>Tolerance</a:t>
            </a:r>
            <a:endParaRPr lang="en-US" b="1" dirty="0" smtClean="0"/>
          </a:p>
          <a:p>
            <a:pPr lvl="1"/>
            <a:r>
              <a:rPr lang="en-US" b="1" dirty="0" smtClean="0"/>
              <a:t>Still Experimental</a:t>
            </a:r>
            <a:endParaRPr lang="en-US" b="1" dirty="0"/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990600" y="11430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64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64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  <a:latin typeface="Helvetica"/>
                <a:cs typeface="Helvetica"/>
              </a:rPr>
              <a:t>graphlab.org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3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400800" cy="1676400"/>
          </a:xfrm>
        </p:spPr>
        <p:txBody>
          <a:bodyPr/>
          <a:lstStyle/>
          <a:p>
            <a:r>
              <a:rPr lang="en-US" dirty="0" smtClean="0"/>
              <a:t>Shared Memory</a:t>
            </a:r>
            <a:br>
              <a:rPr lang="en-US" dirty="0" smtClean="0"/>
            </a:b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86000"/>
          </a:xfrm>
        </p:spPr>
        <p:txBody>
          <a:bodyPr/>
          <a:lstStyle/>
          <a:p>
            <a:r>
              <a:rPr lang="en-US" dirty="0" smtClean="0"/>
              <a:t>Shared Memory Setting</a:t>
            </a:r>
          </a:p>
          <a:p>
            <a:r>
              <a:rPr lang="en-US" sz="3200" dirty="0" smtClean="0"/>
              <a:t>16 Core Workstation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Loopy Belief Propagation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3" name="Group 75"/>
          <p:cNvGrpSpPr/>
          <p:nvPr/>
        </p:nvGrpSpPr>
        <p:grpSpPr>
          <a:xfrm>
            <a:off x="228600" y="914400"/>
            <a:ext cx="4463257" cy="2225378"/>
            <a:chOff x="-28355" y="1003300"/>
            <a:chExt cx="4463257" cy="2225378"/>
          </a:xfrm>
        </p:grpSpPr>
        <p:pic>
          <p:nvPicPr>
            <p:cNvPr id="7" name="Picture 6" descr="eyeballoriginal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12" y="1490365"/>
              <a:ext cx="1333760" cy="1738313"/>
            </a:xfrm>
            <a:prstGeom prst="rect">
              <a:avLst/>
            </a:prstGeom>
          </p:spPr>
        </p:pic>
        <p:pic>
          <p:nvPicPr>
            <p:cNvPr id="8" name="Picture 7" descr="eyeballsmoothed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9916" y="1496686"/>
              <a:ext cx="1333760" cy="17319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28355" y="1003300"/>
              <a:ext cx="446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3D retinal image </a:t>
              </a:r>
              <a:r>
                <a:rPr lang="en-US" b="1" dirty="0" err="1" smtClean="0"/>
                <a:t>denoising</a:t>
              </a:r>
              <a:endParaRPr lang="en-US" b="1" dirty="0" smtClean="0"/>
            </a:p>
          </p:txBody>
        </p:sp>
        <p:sp>
          <p:nvSpPr>
            <p:cNvPr id="197" name="Right Arrow 196"/>
            <p:cNvSpPr/>
            <p:nvPr/>
          </p:nvSpPr>
          <p:spPr bwMode="auto">
            <a:xfrm>
              <a:off x="1547272" y="2040930"/>
              <a:ext cx="1006449" cy="51623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9600" y="3429000"/>
            <a:ext cx="2209800" cy="3170968"/>
            <a:chOff x="4572000" y="914400"/>
            <a:chExt cx="2209800" cy="3170968"/>
          </a:xfrm>
        </p:grpSpPr>
        <p:grpSp>
          <p:nvGrpSpPr>
            <p:cNvPr id="5" name="Group 91"/>
            <p:cNvGrpSpPr/>
            <p:nvPr/>
          </p:nvGrpSpPr>
          <p:grpSpPr>
            <a:xfrm>
              <a:off x="4572000" y="1371600"/>
              <a:ext cx="2085196" cy="2713768"/>
              <a:chOff x="4288591" y="1466716"/>
              <a:chExt cx="1410189" cy="2070558"/>
            </a:xfrm>
          </p:grpSpPr>
          <p:cxnSp>
            <p:nvCxnSpPr>
              <p:cNvPr id="171" name="Straight Connector 170"/>
              <p:cNvCxnSpPr>
                <a:stCxn id="202" idx="6"/>
                <a:endCxn id="203" idx="3"/>
              </p:cNvCxnSpPr>
              <p:nvPr/>
            </p:nvCxnSpPr>
            <p:spPr bwMode="auto">
              <a:xfrm flipV="1">
                <a:off x="4433101" y="2348741"/>
                <a:ext cx="754249" cy="40276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96" idx="6"/>
                <a:endCxn id="200" idx="3"/>
              </p:cNvCxnSpPr>
              <p:nvPr/>
            </p:nvCxnSpPr>
            <p:spPr bwMode="auto">
              <a:xfrm flipV="1">
                <a:off x="4433101" y="1969402"/>
                <a:ext cx="754249" cy="40276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95" idx="5"/>
                <a:endCxn id="228" idx="1"/>
              </p:cNvCxnSpPr>
              <p:nvPr/>
            </p:nvCxnSpPr>
            <p:spPr bwMode="auto">
              <a:xfrm rot="16200000" flipH="1">
                <a:off x="4697051" y="1980836"/>
                <a:ext cx="593269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/>
              <p:cNvCxnSpPr>
                <a:stCxn id="193" idx="5"/>
                <a:endCxn id="226" idx="1"/>
              </p:cNvCxnSpPr>
              <p:nvPr/>
            </p:nvCxnSpPr>
            <p:spPr bwMode="auto">
              <a:xfrm rot="16200000" flipH="1">
                <a:off x="4248844" y="2207009"/>
                <a:ext cx="611333" cy="285145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/>
              <p:cNvCxnSpPr>
                <a:stCxn id="194" idx="5"/>
                <a:endCxn id="227" idx="1"/>
              </p:cNvCxnSpPr>
              <p:nvPr/>
            </p:nvCxnSpPr>
            <p:spPr bwMode="auto">
              <a:xfrm rot="16200000" flipH="1">
                <a:off x="5161815" y="1717782"/>
                <a:ext cx="541337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>
                <a:stCxn id="201" idx="5"/>
                <a:endCxn id="231" idx="1"/>
              </p:cNvCxnSpPr>
              <p:nvPr/>
            </p:nvCxnSpPr>
            <p:spPr bwMode="auto">
              <a:xfrm rot="16200000" flipH="1">
                <a:off x="4697051" y="2360175"/>
                <a:ext cx="593269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>
                <a:stCxn id="200" idx="5"/>
                <a:endCxn id="230" idx="1"/>
              </p:cNvCxnSpPr>
              <p:nvPr/>
            </p:nvCxnSpPr>
            <p:spPr bwMode="auto">
              <a:xfrm rot="16200000" flipH="1">
                <a:off x="5161815" y="2097121"/>
                <a:ext cx="541337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>
                <a:stCxn id="196" idx="5"/>
                <a:endCxn id="229" idx="1"/>
              </p:cNvCxnSpPr>
              <p:nvPr/>
            </p:nvCxnSpPr>
            <p:spPr bwMode="auto">
              <a:xfrm rot="16200000" flipH="1">
                <a:off x="4248844" y="2586348"/>
                <a:ext cx="611333" cy="285145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/>
              <p:cNvCxnSpPr>
                <a:stCxn id="202" idx="5"/>
                <a:endCxn id="232" idx="1"/>
              </p:cNvCxnSpPr>
              <p:nvPr/>
            </p:nvCxnSpPr>
            <p:spPr bwMode="auto">
              <a:xfrm rot="16200000" flipH="1">
                <a:off x="4248844" y="2965687"/>
                <a:ext cx="611333" cy="285145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183"/>
              <p:cNvCxnSpPr>
                <a:stCxn id="204" idx="5"/>
                <a:endCxn id="234" idx="1"/>
              </p:cNvCxnSpPr>
              <p:nvPr/>
            </p:nvCxnSpPr>
            <p:spPr bwMode="auto">
              <a:xfrm rot="16200000" flipH="1">
                <a:off x="4697051" y="2739513"/>
                <a:ext cx="593269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/>
              <p:cNvCxnSpPr>
                <a:stCxn id="203" idx="5"/>
                <a:endCxn id="233" idx="1"/>
              </p:cNvCxnSpPr>
              <p:nvPr/>
            </p:nvCxnSpPr>
            <p:spPr bwMode="auto">
              <a:xfrm rot="16200000" flipH="1">
                <a:off x="5161815" y="2476460"/>
                <a:ext cx="541337" cy="285897"/>
              </a:xfrm>
              <a:prstGeom prst="lin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>
                <a:stCxn id="194" idx="4"/>
                <a:endCxn id="203" idx="0"/>
              </p:cNvCxnSpPr>
              <p:nvPr/>
            </p:nvCxnSpPr>
            <p:spPr bwMode="auto">
              <a:xfrm rot="5400000">
                <a:off x="4931359" y="1918310"/>
                <a:ext cx="614168" cy="150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95" idx="4"/>
                <a:endCxn id="204" idx="0"/>
              </p:cNvCxnSpPr>
              <p:nvPr/>
            </p:nvCxnSpPr>
            <p:spPr bwMode="auto">
              <a:xfrm rot="5400000">
                <a:off x="4492561" y="2155397"/>
                <a:ext cx="614168" cy="150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93" idx="4"/>
                <a:endCxn id="202" idx="0"/>
              </p:cNvCxnSpPr>
              <p:nvPr/>
            </p:nvCxnSpPr>
            <p:spPr bwMode="auto">
              <a:xfrm rot="5400000">
                <a:off x="4053762" y="2372162"/>
                <a:ext cx="614168" cy="150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93" idx="6"/>
                <a:endCxn id="194" idx="3"/>
              </p:cNvCxnSpPr>
              <p:nvPr/>
            </p:nvCxnSpPr>
            <p:spPr bwMode="auto">
              <a:xfrm flipV="1">
                <a:off x="4433101" y="1590063"/>
                <a:ext cx="754249" cy="40276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 bwMode="auto">
              <a:xfrm>
                <a:off x="4288591" y="1920568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5166188" y="1466716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4727389" y="1703803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4288591" y="2299907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5166188" y="1846055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4727389" y="2083142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4288591" y="2679246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5166188" y="2225394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4727389" y="2462481"/>
                <a:ext cx="144510" cy="1445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5376178" y="1807381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06" name="Straight Connector 205"/>
              <p:cNvCxnSpPr>
                <a:endCxn id="217" idx="0"/>
              </p:cNvCxnSpPr>
              <p:nvPr/>
            </p:nvCxnSpPr>
            <p:spPr bwMode="auto">
              <a:xfrm rot="5400000">
                <a:off x="5142102" y="2258975"/>
                <a:ext cx="614168" cy="1506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19" idx="4"/>
                <a:endCxn id="218" idx="0"/>
              </p:cNvCxnSpPr>
              <p:nvPr/>
            </p:nvCxnSpPr>
            <p:spPr bwMode="auto">
              <a:xfrm rot="5400000">
                <a:off x="4702928" y="2547618"/>
                <a:ext cx="614168" cy="753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212" idx="4"/>
                <a:endCxn id="216" idx="0"/>
              </p:cNvCxnSpPr>
              <p:nvPr/>
            </p:nvCxnSpPr>
            <p:spPr bwMode="auto">
              <a:xfrm rot="5400000">
                <a:off x="4267141" y="2762125"/>
                <a:ext cx="614168" cy="753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12" idx="6"/>
                <a:endCxn id="205" idx="3"/>
              </p:cNvCxnSpPr>
              <p:nvPr/>
            </p:nvCxnSpPr>
            <p:spPr bwMode="auto">
              <a:xfrm flipV="1">
                <a:off x="4646856" y="1930728"/>
                <a:ext cx="750485" cy="45243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13" idx="6"/>
                <a:endCxn id="214" idx="3"/>
              </p:cNvCxnSpPr>
              <p:nvPr/>
            </p:nvCxnSpPr>
            <p:spPr bwMode="auto">
              <a:xfrm flipV="1">
                <a:off x="4646856" y="2310067"/>
                <a:ext cx="751238" cy="45243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16" idx="6"/>
                <a:endCxn id="217" idx="3"/>
              </p:cNvCxnSpPr>
              <p:nvPr/>
            </p:nvCxnSpPr>
            <p:spPr bwMode="auto">
              <a:xfrm flipV="1">
                <a:off x="4646103" y="2689406"/>
                <a:ext cx="751991" cy="45243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2" name="Oval 211"/>
              <p:cNvSpPr/>
              <p:nvPr/>
            </p:nvSpPr>
            <p:spPr bwMode="auto">
              <a:xfrm>
                <a:off x="4502346" y="231090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4502346" y="2690246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5376931" y="2186720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4938134" y="2475740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4501593" y="306958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5376931" y="2566059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4937381" y="2855079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4938134" y="2096401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0" name="Straight Connector 219"/>
              <p:cNvCxnSpPr>
                <a:stCxn id="227" idx="4"/>
                <a:endCxn id="233" idx="0"/>
              </p:cNvCxnSpPr>
              <p:nvPr/>
            </p:nvCxnSpPr>
            <p:spPr bwMode="auto">
              <a:xfrm rot="5400000">
                <a:off x="5319441" y="2561832"/>
                <a:ext cx="614167" cy="150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28" idx="4"/>
                <a:endCxn id="234" idx="0"/>
              </p:cNvCxnSpPr>
              <p:nvPr/>
            </p:nvCxnSpPr>
            <p:spPr bwMode="auto">
              <a:xfrm rot="5400000">
                <a:off x="4880643" y="2850852"/>
                <a:ext cx="614167" cy="150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26" idx="4"/>
                <a:endCxn id="232" idx="0"/>
              </p:cNvCxnSpPr>
              <p:nvPr/>
            </p:nvCxnSpPr>
            <p:spPr bwMode="auto">
              <a:xfrm rot="5400000">
                <a:off x="4441091" y="3085680"/>
                <a:ext cx="614167" cy="150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6" idx="6"/>
                <a:endCxn id="227" idx="3"/>
              </p:cNvCxnSpPr>
              <p:nvPr/>
            </p:nvCxnSpPr>
            <p:spPr bwMode="auto">
              <a:xfrm flipV="1">
                <a:off x="4820430" y="2233585"/>
                <a:ext cx="755002" cy="47275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29" idx="6"/>
                <a:endCxn id="230" idx="3"/>
              </p:cNvCxnSpPr>
              <p:nvPr/>
            </p:nvCxnSpPr>
            <p:spPr bwMode="auto">
              <a:xfrm flipV="1">
                <a:off x="4820430" y="2612924"/>
                <a:ext cx="755002" cy="47275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32" idx="6"/>
                <a:endCxn id="233" idx="3"/>
              </p:cNvCxnSpPr>
              <p:nvPr/>
            </p:nvCxnSpPr>
            <p:spPr bwMode="auto">
              <a:xfrm flipV="1">
                <a:off x="4820430" y="2992263"/>
                <a:ext cx="755002" cy="47275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 bwMode="auto">
              <a:xfrm>
                <a:off x="4675920" y="263408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5554270" y="2110238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5115471" y="2399258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 bwMode="auto">
              <a:xfrm>
                <a:off x="4675920" y="301342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5554270" y="248957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>
                <a:off x="5115471" y="2778597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4675920" y="3392764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 bwMode="auto">
              <a:xfrm>
                <a:off x="5554270" y="286891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5115471" y="3157935"/>
                <a:ext cx="144510" cy="14451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500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648200" y="9144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Data Graph</a:t>
              </a:r>
              <a:endParaRPr lang="en-US" sz="28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657601" y="3711476"/>
            <a:ext cx="48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Update Function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Loopy BP Update Equation</a:t>
            </a:r>
          </a:p>
          <a:p>
            <a:r>
              <a:rPr lang="en-US" sz="2400" b="1" dirty="0" smtClean="0"/>
              <a:t>Scheduler: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Approximate Priority</a:t>
            </a:r>
          </a:p>
          <a:p>
            <a:r>
              <a:rPr lang="en-US" sz="2400" b="1" dirty="0" smtClean="0"/>
              <a:t>Consistency Model:</a:t>
            </a:r>
          </a:p>
          <a:p>
            <a:r>
              <a:rPr lang="en-US" sz="2400" dirty="0" smtClean="0"/>
              <a:t>	Edge Consistency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5432" y="1589782"/>
            <a:ext cx="3245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Vertices:</a:t>
            </a:r>
            <a:r>
              <a:rPr lang="en-US" sz="3200" dirty="0" smtClean="0"/>
              <a:t> 1 Million</a:t>
            </a:r>
          </a:p>
          <a:p>
            <a:r>
              <a:rPr lang="en-US" sz="3200" b="1" dirty="0" smtClean="0"/>
              <a:t>Edges: </a:t>
            </a:r>
            <a:r>
              <a:rPr lang="en-US" sz="3200" dirty="0" smtClean="0"/>
              <a:t>3 Million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6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Loopy Belief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95" name="Content Placeholder 4"/>
          <p:cNvGraphicFramePr>
            <a:graphicFrameLocks/>
          </p:cNvGraphicFramePr>
          <p:nvPr/>
        </p:nvGraphicFramePr>
        <p:xfrm>
          <a:off x="1066800" y="990600"/>
          <a:ext cx="6694127" cy="465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3429000" y="1828800"/>
            <a:ext cx="2286000" cy="381000"/>
            <a:chOff x="5845332" y="1388174"/>
            <a:chExt cx="2286000" cy="381000"/>
          </a:xfrm>
        </p:grpSpPr>
        <p:sp>
          <p:nvSpPr>
            <p:cNvPr id="96" name="TextBox 95"/>
            <p:cNvSpPr txBox="1"/>
            <p:nvPr/>
          </p:nvSpPr>
          <p:spPr>
            <a:xfrm>
              <a:off x="5845332" y="1388174"/>
              <a:ext cx="125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Optimal</a:t>
              </a:r>
              <a:endParaRPr lang="en-US" sz="1800" b="1" dirty="0"/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>
              <a:off x="6759732" y="1540574"/>
              <a:ext cx="13716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/>
          <p:nvPr/>
        </p:nvGrpSpPr>
        <p:grpSpPr>
          <a:xfrm>
            <a:off x="1391642" y="1183353"/>
            <a:ext cx="369331" cy="1261143"/>
            <a:chOff x="4427790" y="1257039"/>
            <a:chExt cx="352954" cy="1410754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 rot="5400000" flipH="1" flipV="1">
              <a:off x="4108868" y="1949410"/>
              <a:ext cx="12954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2" name="TextBox 101"/>
            <p:cNvSpPr txBox="1"/>
            <p:nvPr/>
          </p:nvSpPr>
          <p:spPr>
            <a:xfrm rot="16200000">
              <a:off x="3898890" y="1785939"/>
              <a:ext cx="1410754" cy="3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Better</a:t>
              </a:r>
              <a:endParaRPr lang="en-US" sz="1800" dirty="0"/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715000" y="2667000"/>
            <a:ext cx="2193350" cy="674132"/>
            <a:chOff x="7263545" y="2570441"/>
            <a:chExt cx="2193350" cy="674132"/>
          </a:xfrm>
        </p:grpSpPr>
        <p:cxnSp>
          <p:nvCxnSpPr>
            <p:cNvPr id="99" name="Straight Arrow Connector 98"/>
            <p:cNvCxnSpPr>
              <a:stCxn id="15" idx="1"/>
            </p:cNvCxnSpPr>
            <p:nvPr/>
          </p:nvCxnSpPr>
          <p:spPr bwMode="auto">
            <a:xfrm rot="10800000">
              <a:off x="7263545" y="2570441"/>
              <a:ext cx="304800" cy="48946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68345" y="2875241"/>
              <a:ext cx="1888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SplashBP</a:t>
              </a:r>
              <a:endParaRPr lang="en-US" sz="2400" b="1" dirty="0"/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0" y="5715000"/>
            <a:ext cx="4572000" cy="705351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15.5x speedup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 (Rosie Jones, 2005)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1066800"/>
            <a:ext cx="789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Named Entity Recognition Task </a:t>
            </a:r>
            <a:endParaRPr lang="en-US" sz="2400" b="1" dirty="0"/>
          </a:p>
        </p:txBody>
      </p:sp>
      <p:grpSp>
        <p:nvGrpSpPr>
          <p:cNvPr id="3" name="Group 50"/>
          <p:cNvGrpSpPr/>
          <p:nvPr/>
        </p:nvGrpSpPr>
        <p:grpSpPr>
          <a:xfrm>
            <a:off x="3723098" y="1524000"/>
            <a:ext cx="5725702" cy="2397776"/>
            <a:chOff x="1350552" y="3071515"/>
            <a:chExt cx="4879469" cy="1842756"/>
          </a:xfrm>
        </p:grpSpPr>
        <p:sp>
          <p:nvSpPr>
            <p:cNvPr id="10" name="Oval 9"/>
            <p:cNvSpPr/>
            <p:nvPr/>
          </p:nvSpPr>
          <p:spPr bwMode="auto">
            <a:xfrm>
              <a:off x="3016250" y="3135015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16250" y="3859543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016250" y="4584071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064000" y="3135015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064000" y="3859543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64000" y="4584071"/>
              <a:ext cx="330200" cy="330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3481" y="3071515"/>
              <a:ext cx="964740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the dog</a:t>
              </a:r>
              <a:endParaRPr lang="en-US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0044" y="3816978"/>
              <a:ext cx="1058177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Australia</a:t>
              </a:r>
              <a:endParaRPr lang="en-US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0552" y="4566906"/>
              <a:ext cx="1687669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Catalina Island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1338" y="3071515"/>
              <a:ext cx="1826191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&lt;X&gt; ran quickly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2690" y="3816978"/>
              <a:ext cx="1867331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travelled to &lt;X&gt;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2690" y="4566906"/>
              <a:ext cx="1813317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&lt;X&gt; is pleasant</a:t>
              </a:r>
              <a:endParaRPr lang="en-US" sz="1800" dirty="0"/>
            </a:p>
          </p:txBody>
        </p:sp>
        <p:cxnSp>
          <p:nvCxnSpPr>
            <p:cNvPr id="29" name="Straight Connector 28"/>
            <p:cNvCxnSpPr>
              <a:stCxn id="10" idx="6"/>
              <a:endCxn id="18" idx="2"/>
            </p:cNvCxnSpPr>
            <p:nvPr/>
          </p:nvCxnSpPr>
          <p:spPr bwMode="auto">
            <a:xfrm>
              <a:off x="3346450" y="3300115"/>
              <a:ext cx="71755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>
              <a:stCxn id="11" idx="6"/>
              <a:endCxn id="19" idx="2"/>
            </p:cNvCxnSpPr>
            <p:nvPr/>
          </p:nvCxnSpPr>
          <p:spPr bwMode="auto">
            <a:xfrm>
              <a:off x="3346450" y="4024643"/>
              <a:ext cx="71755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>
              <a:stCxn id="12" idx="6"/>
              <a:endCxn id="20" idx="2"/>
            </p:cNvCxnSpPr>
            <p:nvPr/>
          </p:nvCxnSpPr>
          <p:spPr bwMode="auto">
            <a:xfrm>
              <a:off x="3346450" y="4749171"/>
              <a:ext cx="71755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>
              <a:stCxn id="12" idx="6"/>
              <a:endCxn id="19" idx="3"/>
            </p:cNvCxnSpPr>
            <p:nvPr/>
          </p:nvCxnSpPr>
          <p:spPr bwMode="auto">
            <a:xfrm flipV="1">
              <a:off x="3346450" y="4141386"/>
              <a:ext cx="765907" cy="6077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3" name="Straight Connector 42"/>
            <p:cNvCxnSpPr>
              <a:stCxn id="11" idx="5"/>
              <a:endCxn id="20" idx="1"/>
            </p:cNvCxnSpPr>
            <p:nvPr/>
          </p:nvCxnSpPr>
          <p:spPr bwMode="auto">
            <a:xfrm rot="16200000" flipH="1">
              <a:off x="3459704" y="3979775"/>
              <a:ext cx="491042" cy="8142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762000" y="4495800"/>
          <a:ext cx="7362360" cy="733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4120"/>
                <a:gridCol w="2454120"/>
                <a:gridCol w="2454120"/>
              </a:tblGrid>
              <a:tr h="733104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Hadoop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95</a:t>
                      </a:r>
                      <a:r>
                        <a:rPr lang="en-US" sz="2800" b="1" baseline="0" dirty="0" smtClean="0"/>
                        <a:t> Cores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7.5 hrs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57200" y="1676400"/>
            <a:ext cx="42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“Dog” an animal?</a:t>
            </a:r>
          </a:p>
          <a:p>
            <a:r>
              <a:rPr lang="en-US" sz="2400" dirty="0" smtClean="0"/>
              <a:t>Is “Catalina” a place?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2819400"/>
            <a:ext cx="3245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Vertices:</a:t>
            </a:r>
            <a:r>
              <a:rPr lang="en-US" sz="3200" dirty="0" smtClean="0"/>
              <a:t> 2 Million</a:t>
            </a:r>
          </a:p>
          <a:p>
            <a:r>
              <a:rPr lang="en-US" sz="3200" b="1" dirty="0" smtClean="0"/>
              <a:t>Edges: </a:t>
            </a:r>
            <a:r>
              <a:rPr lang="en-US" sz="3200" dirty="0" smtClean="0"/>
              <a:t>200 Million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3297" y="1066800"/>
            <a:ext cx="6652904" cy="5458733"/>
            <a:chOff x="1043297" y="983010"/>
            <a:chExt cx="6652904" cy="5458733"/>
          </a:xfrm>
        </p:grpSpPr>
        <p:graphicFrame>
          <p:nvGraphicFramePr>
            <p:cNvPr id="19" name="Content Placeholder 4"/>
            <p:cNvGraphicFramePr>
              <a:graphicFrameLocks/>
            </p:cNvGraphicFramePr>
            <p:nvPr/>
          </p:nvGraphicFramePr>
          <p:xfrm>
            <a:off x="1043297" y="983010"/>
            <a:ext cx="6592308" cy="54587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0" name="Group 66"/>
            <p:cNvGrpSpPr/>
            <p:nvPr/>
          </p:nvGrpSpPr>
          <p:grpSpPr>
            <a:xfrm>
              <a:off x="1245672" y="1218717"/>
              <a:ext cx="507104" cy="1524483"/>
              <a:chOff x="3415729" y="3307239"/>
              <a:chExt cx="340762" cy="1029466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rot="5400000" flipH="1" flipV="1">
                <a:off x="3285507" y="3776873"/>
                <a:ext cx="940617" cy="13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 rot="16200000">
                <a:off x="3037977" y="3690079"/>
                <a:ext cx="1024378" cy="26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Better</a:t>
                </a:r>
                <a:endParaRPr lang="en-US" sz="2000" dirty="0"/>
              </a:p>
            </p:txBody>
          </p:sp>
        </p:grpSp>
        <p:grpSp>
          <p:nvGrpSpPr>
            <p:cNvPr id="24" name="Group 6"/>
            <p:cNvGrpSpPr/>
            <p:nvPr/>
          </p:nvGrpSpPr>
          <p:grpSpPr>
            <a:xfrm>
              <a:off x="4000503" y="1904425"/>
              <a:ext cx="2327272" cy="369332"/>
              <a:chOff x="4952573" y="3496688"/>
              <a:chExt cx="1925633" cy="369332"/>
            </a:xfrm>
          </p:grpSpPr>
          <p:sp>
            <p:nvSpPr>
              <p:cNvPr id="31" name="TextBox 4"/>
              <p:cNvSpPr txBox="1"/>
              <p:nvPr/>
            </p:nvSpPr>
            <p:spPr>
              <a:xfrm>
                <a:off x="4952573" y="3496688"/>
                <a:ext cx="1018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Optimal</a:t>
                </a:r>
                <a:endParaRPr lang="en-US" b="1" dirty="0"/>
              </a:p>
            </p:txBody>
          </p:sp>
          <p:cxnSp>
            <p:nvCxnSpPr>
              <p:cNvPr id="32" name="Straight Arrow Connector 5"/>
              <p:cNvCxnSpPr/>
              <p:nvPr/>
            </p:nvCxnSpPr>
            <p:spPr bwMode="auto">
              <a:xfrm>
                <a:off x="5971478" y="3656519"/>
                <a:ext cx="906728" cy="115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6"/>
            <p:cNvGrpSpPr/>
            <p:nvPr/>
          </p:nvGrpSpPr>
          <p:grpSpPr>
            <a:xfrm>
              <a:off x="5410197" y="3048000"/>
              <a:ext cx="2286000" cy="674132"/>
              <a:chOff x="4889525" y="3191888"/>
              <a:chExt cx="1891486" cy="6741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204773" y="3496688"/>
                <a:ext cx="1576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err="1" smtClean="0"/>
                  <a:t>GraphLab</a:t>
                </a:r>
                <a:r>
                  <a:rPr lang="en-US" sz="1800" b="1" dirty="0" smtClean="0"/>
                  <a:t> </a:t>
                </a:r>
                <a:r>
                  <a:rPr lang="en-US" sz="1800" b="1" dirty="0" err="1" smtClean="0"/>
                  <a:t>CoEM</a:t>
                </a:r>
                <a:endParaRPr lang="en-US" b="1" dirty="0"/>
              </a:p>
            </p:txBody>
          </p:sp>
          <p:cxnSp>
            <p:nvCxnSpPr>
              <p:cNvPr id="30" name="Straight Arrow Connector 29"/>
              <p:cNvCxnSpPr>
                <a:stCxn id="29" idx="1"/>
              </p:cNvCxnSpPr>
              <p:nvPr/>
            </p:nvCxnSpPr>
            <p:spPr bwMode="auto">
              <a:xfrm rot="10800000">
                <a:off x="4889525" y="3191888"/>
                <a:ext cx="315248" cy="48946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 (Rosie Jones, 2005)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5AC5C-2115-43B4-93C1-A8C975FC4D8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11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38200" y="983010"/>
            <a:ext cx="7575318" cy="5341590"/>
          </a:xfrm>
          <a:prstGeom prst="rect">
            <a:avLst/>
          </a:prstGeom>
          <a:solidFill>
            <a:srgbClr val="FFFFFF">
              <a:alpha val="75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6800" y="2970896"/>
          <a:ext cx="7362360" cy="733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4120"/>
                <a:gridCol w="2454120"/>
                <a:gridCol w="2454120"/>
              </a:tblGrid>
              <a:tr h="733104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GraphLab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16 Cores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30 min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3516003" y="3722463"/>
            <a:ext cx="4921018" cy="52273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2" name="Group 23"/>
          <p:cNvGrpSpPr/>
          <p:nvPr/>
        </p:nvGrpSpPr>
        <p:grpSpPr>
          <a:xfrm>
            <a:off x="3528703" y="3722463"/>
            <a:ext cx="4671231" cy="461665"/>
            <a:chOff x="3352800" y="3846288"/>
            <a:chExt cx="467123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6100157" y="3846288"/>
              <a:ext cx="1923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15x Faster!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3846288"/>
              <a:ext cx="2536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6x fewer CPUs!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66800" y="2227857"/>
          <a:ext cx="7362360" cy="733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4120"/>
                <a:gridCol w="2454120"/>
                <a:gridCol w="2454120"/>
              </a:tblGrid>
              <a:tr h="733104">
                <a:tc>
                  <a:txBody>
                    <a:bodyPr/>
                    <a:lstStyle/>
                    <a:p>
                      <a:r>
                        <a:rPr lang="en-US" sz="2800" b="0" dirty="0" err="1" smtClean="0"/>
                        <a:t>Hadoop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95</a:t>
                      </a:r>
                      <a:r>
                        <a:rPr lang="en-US" sz="2800" b="0" baseline="0" dirty="0" smtClean="0"/>
                        <a:t> Cores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7.5 hrs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400800" cy="16764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86000"/>
          </a:xfrm>
        </p:spPr>
        <p:txBody>
          <a:bodyPr/>
          <a:lstStyle/>
          <a:p>
            <a:r>
              <a:rPr lang="en-US" sz="3200" dirty="0" smtClean="0"/>
              <a:t>Amazon EC2 </a:t>
            </a:r>
            <a:br>
              <a:rPr lang="en-US" sz="3200" dirty="0" smtClean="0"/>
            </a:br>
            <a:r>
              <a:rPr lang="en-US" sz="3200" dirty="0" smtClean="0"/>
              <a:t>High-Performance Nodes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Threads, Locks, and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r>
              <a:rPr lang="en-US" sz="3200" dirty="0" smtClean="0"/>
              <a:t>ML experts         </a:t>
            </a:r>
            <a:r>
              <a:rPr lang="en-US" sz="3200" b="1" dirty="0" smtClean="0"/>
              <a:t>repeatedly</a:t>
            </a:r>
            <a:r>
              <a:rPr lang="en-US" sz="3200" dirty="0" smtClean="0"/>
              <a:t> solve the same parallel design challenges:</a:t>
            </a:r>
          </a:p>
          <a:p>
            <a:pPr lvl="1"/>
            <a:r>
              <a:rPr lang="en-US" sz="2800" dirty="0" smtClean="0"/>
              <a:t>Implement and debug complex parallel system</a:t>
            </a:r>
          </a:p>
          <a:p>
            <a:pPr lvl="1"/>
            <a:r>
              <a:rPr lang="en-US" sz="2800" dirty="0" smtClean="0"/>
              <a:t>Tune for a specific parallel platform</a:t>
            </a:r>
          </a:p>
          <a:p>
            <a:pPr lvl="1"/>
            <a:r>
              <a:rPr lang="en-US" sz="2800" dirty="0" smtClean="0"/>
              <a:t>Two months later the conference paper contains:</a:t>
            </a:r>
          </a:p>
          <a:p>
            <a:pPr algn="ctr">
              <a:lnSpc>
                <a:spcPct val="150000"/>
              </a:lnSpc>
              <a:buNone/>
            </a:pPr>
            <a:r>
              <a:rPr lang="en-US" i="1" dirty="0" smtClean="0"/>
              <a:t>“We implemented ______ in parallel.”</a:t>
            </a:r>
            <a:endParaRPr lang="en-US" sz="3200" dirty="0"/>
          </a:p>
          <a:p>
            <a:pPr>
              <a:buClr>
                <a:srgbClr val="0000FF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The resulting code:</a:t>
            </a:r>
          </a:p>
          <a:p>
            <a:pPr lvl="1">
              <a:buClr>
                <a:srgbClr val="0000FF"/>
              </a:buClr>
            </a:pPr>
            <a:r>
              <a:rPr lang="en-US" dirty="0" smtClean="0">
                <a:solidFill>
                  <a:prstClr val="black"/>
                </a:solidFill>
              </a:rPr>
              <a:t>is difficult to maintain</a:t>
            </a:r>
          </a:p>
          <a:p>
            <a:pPr lvl="1">
              <a:buClr>
                <a:srgbClr val="0000FF"/>
              </a:buClr>
            </a:pPr>
            <a:r>
              <a:rPr lang="en-US" dirty="0" smtClean="0">
                <a:solidFill>
                  <a:prstClr val="black"/>
                </a:solidFill>
              </a:rPr>
              <a:t>is difficult to extend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ouples learning model to parallel implementation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21364725">
            <a:off x="762046" y="1032401"/>
            <a:ext cx="2651114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Graduate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students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Cosegmentation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493529" y="2880058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67944" y="292699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93529" y="2227667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67944" y="226825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93529" y="1591337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7944" y="163192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93529" y="932597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67944" y="97318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4140199" y="1087542"/>
            <a:ext cx="4468428" cy="3283428"/>
            <a:chOff x="4140199" y="1087542"/>
            <a:chExt cx="4468428" cy="3283428"/>
          </a:xfrm>
        </p:grpSpPr>
        <p:pic>
          <p:nvPicPr>
            <p:cNvPr id="72" name="Picture 71" descr="seg1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137273" y="1087542"/>
              <a:ext cx="1879597" cy="1409698"/>
            </a:xfrm>
            <a:prstGeom prst="rect">
              <a:avLst/>
            </a:prstGeom>
          </p:spPr>
        </p:pic>
        <p:pic>
          <p:nvPicPr>
            <p:cNvPr id="75" name="Picture 74" descr="seg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137273" y="2948574"/>
              <a:ext cx="1896528" cy="1422396"/>
            </a:xfrm>
            <a:prstGeom prst="rect">
              <a:avLst/>
            </a:prstGeom>
          </p:spPr>
        </p:pic>
        <p:sp>
          <p:nvSpPr>
            <p:cNvPr id="124" name="Right Arrow 123"/>
            <p:cNvSpPr/>
            <p:nvPr/>
          </p:nvSpPr>
          <p:spPr bwMode="auto">
            <a:xfrm>
              <a:off x="4140199" y="1554250"/>
              <a:ext cx="1841501" cy="5422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5" name="Right Arrow 124"/>
            <p:cNvSpPr/>
            <p:nvPr/>
          </p:nvSpPr>
          <p:spPr bwMode="auto">
            <a:xfrm>
              <a:off x="4165599" y="3375933"/>
              <a:ext cx="1841501" cy="54227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400673" y="2497240"/>
              <a:ext cx="3207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ＭＳ Ｐゴシック"/>
                  <a:cs typeface="ＭＳ Ｐゴシック"/>
                </a:rPr>
                <a:t>Segments mean the same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46" name="Rectangle 145"/>
          <p:cNvSpPr/>
          <p:nvPr/>
        </p:nvSpPr>
        <p:spPr bwMode="auto">
          <a:xfrm>
            <a:off x="496458" y="3531578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570873" y="357851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496458" y="4177298"/>
            <a:ext cx="493844" cy="64943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70873" y="4224237"/>
            <a:ext cx="347696" cy="557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34" charset="0"/>
              <a:ea typeface="ＭＳ Ｐゴシック" pitchFamily="-111" charset="-128"/>
              <a:cs typeface="ＭＳ Ｐゴシック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rot="5400000">
            <a:off x="-1411693" y="2854301"/>
            <a:ext cx="3854402" cy="1588"/>
          </a:xfrm>
          <a:prstGeom prst="line">
            <a:avLst/>
          </a:prstGeom>
          <a:noFill/>
          <a:ln w="349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-955370" y="2855095"/>
            <a:ext cx="3854402" cy="1588"/>
          </a:xfrm>
          <a:prstGeom prst="line">
            <a:avLst/>
          </a:prstGeom>
          <a:noFill/>
          <a:ln w="349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1"/>
          <p:cNvGrpSpPr/>
          <p:nvPr/>
        </p:nvGrpSpPr>
        <p:grpSpPr>
          <a:xfrm>
            <a:off x="915640" y="973187"/>
            <a:ext cx="3135659" cy="3397784"/>
            <a:chOff x="915640" y="973187"/>
            <a:chExt cx="3135659" cy="3397784"/>
          </a:xfrm>
        </p:grpSpPr>
        <p:pic>
          <p:nvPicPr>
            <p:cNvPr id="74" name="Picture 73" descr="src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54766" y="1087539"/>
              <a:ext cx="1879600" cy="1409700"/>
            </a:xfrm>
            <a:prstGeom prst="rect">
              <a:avLst/>
            </a:prstGeom>
          </p:spPr>
        </p:pic>
        <p:pic>
          <p:nvPicPr>
            <p:cNvPr id="76" name="Picture 75" descr="src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54766" y="2948569"/>
              <a:ext cx="1896533" cy="1422400"/>
            </a:xfrm>
            <a:prstGeom prst="rect">
              <a:avLst/>
            </a:prstGeom>
          </p:spPr>
        </p:pic>
        <p:cxnSp>
          <p:nvCxnSpPr>
            <p:cNvPr id="115" name="Straight Connector 114"/>
            <p:cNvCxnSpPr/>
            <p:nvPr/>
          </p:nvCxnSpPr>
          <p:spPr bwMode="auto">
            <a:xfrm flipV="1">
              <a:off x="918569" y="2948575"/>
              <a:ext cx="1236200" cy="620658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915640" y="4135782"/>
              <a:ext cx="1239127" cy="235189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918569" y="1530452"/>
              <a:ext cx="1236197" cy="966787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918569" y="973187"/>
              <a:ext cx="1236199" cy="114353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Rectangle 30"/>
          <p:cNvSpPr/>
          <p:nvPr/>
        </p:nvSpPr>
        <p:spPr>
          <a:xfrm>
            <a:off x="918569" y="5594764"/>
            <a:ext cx="703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odel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10.5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million nodes,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31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million edges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71037" y="5012334"/>
            <a:ext cx="7038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rPr>
              <a:t>Gaussian EM clustering + BP on 3D grid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7073" y="546707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5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Coseg</a:t>
            </a:r>
            <a:r>
              <a:rPr lang="en-US" dirty="0" smtClean="0"/>
              <a:t>. Speedups</a:t>
            </a:r>
            <a:endParaRPr lang="en-US" dirty="0"/>
          </a:p>
        </p:txBody>
      </p:sp>
      <p:pic>
        <p:nvPicPr>
          <p:cNvPr id="5" name="Picture 4" descr="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6444" y="1165683"/>
            <a:ext cx="6948977" cy="54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0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Prefetching Data &amp; Locks</a:t>
            </a:r>
            <a:endParaRPr lang="en-US" dirty="0"/>
          </a:p>
        </p:txBody>
      </p:sp>
      <p:pic>
        <p:nvPicPr>
          <p:cNvPr id="3" name="Picture 2" descr="deferredloc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2800" y="1168400"/>
            <a:ext cx="75057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95929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48" y="1030054"/>
            <a:ext cx="8305800" cy="5141913"/>
          </a:xfrm>
        </p:spPr>
        <p:txBody>
          <a:bodyPr/>
          <a:lstStyle/>
          <a:p>
            <a:r>
              <a:rPr lang="en-US" b="1" dirty="0" smtClean="0"/>
              <a:t>Netflix Collaborative Filtering</a:t>
            </a:r>
          </a:p>
          <a:p>
            <a:pPr lvl="1"/>
            <a:r>
              <a:rPr lang="en-US" dirty="0" smtClean="0"/>
              <a:t>Alternating Least Squares Matrix Factorization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1837" y="2074300"/>
            <a:ext cx="703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odel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0.5 </a:t>
            </a:r>
            <a:r>
              <a:rPr lang="en-US" b="1" dirty="0">
                <a:solidFill>
                  <a:srgbClr val="FF0000"/>
                </a:solidFill>
              </a:rPr>
              <a:t>million nodes, </a:t>
            </a:r>
            <a:r>
              <a:rPr lang="en-US" b="1" dirty="0" smtClean="0">
                <a:solidFill>
                  <a:srgbClr val="FF0000"/>
                </a:solidFill>
              </a:rPr>
              <a:t>99 </a:t>
            </a:r>
            <a:r>
              <a:rPr lang="en-US" b="1" dirty="0">
                <a:solidFill>
                  <a:srgbClr val="FF0000"/>
                </a:solidFill>
              </a:rPr>
              <a:t>million edges</a:t>
            </a:r>
          </a:p>
          <a:p>
            <a:endParaRPr lang="en-US" b="1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3120608" y="2739628"/>
            <a:ext cx="3401076" cy="3736066"/>
            <a:chOff x="3128859" y="3328479"/>
            <a:chExt cx="2755672" cy="3165564"/>
          </a:xfrm>
        </p:grpSpPr>
        <p:sp>
          <p:nvSpPr>
            <p:cNvPr id="9" name="Cube 8"/>
            <p:cNvSpPr/>
            <p:nvPr/>
          </p:nvSpPr>
          <p:spPr bwMode="auto">
            <a:xfrm>
              <a:off x="3789920" y="3697884"/>
              <a:ext cx="2094609" cy="1723610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ea typeface="ＭＳ Ｐゴシック" pitchFamily="-111" charset="-128"/>
                </a:rPr>
                <a:t>Netflix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89920" y="5483328"/>
              <a:ext cx="2094609" cy="6106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16200000">
              <a:off x="2597692" y="4267912"/>
              <a:ext cx="1715880" cy="5758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8859" y="3328479"/>
              <a:ext cx="808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Users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1643" y="6093933"/>
              <a:ext cx="955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Movies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5400000">
              <a:off x="2491416" y="4555824"/>
              <a:ext cx="1715881" cy="128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692698" y="4556146"/>
              <a:ext cx="1715238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789920" y="5668828"/>
              <a:ext cx="2094609" cy="128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3789921" y="5889350"/>
              <a:ext cx="2094610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3789920" y="4887941"/>
              <a:ext cx="1630798" cy="162313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463229" y="5065713"/>
              <a:ext cx="170098" cy="35578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63229" y="5421494"/>
              <a:ext cx="170098" cy="67243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167720" y="4887941"/>
              <a:ext cx="622200" cy="162313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463229" y="4887941"/>
              <a:ext cx="170098" cy="162313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31" name="Right Brace 30"/>
          <p:cNvSpPr/>
          <p:nvPr/>
        </p:nvSpPr>
        <p:spPr bwMode="auto">
          <a:xfrm>
            <a:off x="6819605" y="5209849"/>
            <a:ext cx="358927" cy="793627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78532" y="5319194"/>
            <a:ext cx="35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5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</a:t>
            </a:r>
            <a:endParaRPr lang="en-US" dirty="0"/>
          </a:p>
        </p:txBody>
      </p:sp>
      <p:pic>
        <p:nvPicPr>
          <p:cNvPr id="4" name="Picture 3" descr="eval_compcompl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7464" y="1389517"/>
            <a:ext cx="6631514" cy="5160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293" y="994013"/>
            <a:ext cx="836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Speedup Increasing size of the </a:t>
            </a:r>
            <a:r>
              <a:rPr lang="en-US" b="1" dirty="0"/>
              <a:t>m</a:t>
            </a:r>
            <a:r>
              <a:rPr lang="en-US" b="1" dirty="0" smtClean="0"/>
              <a:t>atrix factorization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7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</a:t>
            </a:r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5" name="Picture 4" descr="alsco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803522"/>
            <a:ext cx="4634483" cy="3576526"/>
          </a:xfrm>
          <a:prstGeom prst="rect">
            <a:avLst/>
          </a:prstGeom>
        </p:spPr>
      </p:pic>
      <p:pic>
        <p:nvPicPr>
          <p:cNvPr id="6" name="Picture 5" descr="alsaccuracyco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21050" y="1868361"/>
            <a:ext cx="4508052" cy="34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4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 abstraction tailored to Machine Learning</a:t>
            </a:r>
          </a:p>
          <a:p>
            <a:pPr lvl="1"/>
            <a:r>
              <a:rPr lang="en-US" dirty="0" smtClean="0"/>
              <a:t>Targets Graph-Parallel Algorithms</a:t>
            </a:r>
          </a:p>
          <a:p>
            <a:r>
              <a:rPr lang="en-US" sz="3200" dirty="0" smtClean="0"/>
              <a:t>Naturally expresses</a:t>
            </a:r>
          </a:p>
          <a:p>
            <a:pPr lvl="1"/>
            <a:r>
              <a:rPr lang="en-US" dirty="0" smtClean="0"/>
              <a:t>Data/computational dependencies</a:t>
            </a:r>
          </a:p>
          <a:p>
            <a:pPr lvl="1"/>
            <a:r>
              <a:rPr lang="en-US" dirty="0" smtClean="0"/>
              <a:t>Dynamic iterative computation</a:t>
            </a:r>
          </a:p>
          <a:p>
            <a:r>
              <a:rPr lang="en-US" sz="3200" dirty="0" smtClean="0"/>
              <a:t>Simplifies parallel algorithm design</a:t>
            </a:r>
          </a:p>
          <a:p>
            <a:r>
              <a:rPr lang="en-US" sz="3200" dirty="0" smtClean="0"/>
              <a:t>Automatically ensures data consistency</a:t>
            </a:r>
          </a:p>
          <a:p>
            <a:r>
              <a:rPr lang="en-US" sz="3200" dirty="0" smtClean="0"/>
              <a:t>Achieves state-of-the-art parallel performance on a variety of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Current/Future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Out-of-core Storage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/HDFS Integration</a:t>
            </a:r>
          </a:p>
          <a:p>
            <a:pPr lvl="1"/>
            <a:r>
              <a:rPr lang="en-US" dirty="0" smtClean="0"/>
              <a:t>Graph Construction</a:t>
            </a:r>
          </a:p>
          <a:p>
            <a:pPr lvl="1"/>
            <a:r>
              <a:rPr lang="en-US" dirty="0" smtClean="0"/>
              <a:t>Graph Storage</a:t>
            </a:r>
          </a:p>
          <a:p>
            <a:pPr lvl="1"/>
            <a:r>
              <a:rPr lang="en-US" dirty="0" smtClean="0"/>
              <a:t>Launching </a:t>
            </a:r>
            <a:r>
              <a:rPr lang="en-US" dirty="0" err="1" smtClean="0"/>
              <a:t>GraphLab</a:t>
            </a:r>
            <a:r>
              <a:rPr lang="en-US" dirty="0" smtClean="0"/>
              <a:t> from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Fault Tolerance through HDFS Checkpoints</a:t>
            </a:r>
          </a:p>
          <a:p>
            <a:r>
              <a:rPr lang="en-US" dirty="0" smtClean="0"/>
              <a:t>Sub-scope parallelism</a:t>
            </a:r>
          </a:p>
          <a:p>
            <a:pPr lvl="1"/>
            <a:r>
              <a:rPr lang="en-US" dirty="0" smtClean="0"/>
              <a:t>Address the challenge of very high degree nodes</a:t>
            </a:r>
          </a:p>
          <a:p>
            <a:r>
              <a:rPr lang="en-US" dirty="0" smtClean="0"/>
              <a:t>Improved graph partitioning</a:t>
            </a:r>
          </a:p>
          <a:p>
            <a:r>
              <a:rPr lang="en-US" dirty="0" smtClean="0"/>
              <a:t>Support for dynamic graph structure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6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228600"/>
            <a:ext cx="8496300" cy="1143000"/>
          </a:xfrm>
        </p:spPr>
        <p:txBody>
          <a:bodyPr/>
          <a:lstStyle/>
          <a:p>
            <a:r>
              <a:rPr lang="en-US" dirty="0" smtClean="0"/>
              <a:t>Checkout </a:t>
            </a:r>
            <a:r>
              <a:rPr lang="en-US" b="1" dirty="0" err="1" smtClean="0"/>
              <a:t>GraphLab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7738" y="2203450"/>
            <a:ext cx="7239000" cy="9271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http://</a:t>
            </a:r>
            <a:r>
              <a:rPr lang="en-US" dirty="0" err="1" smtClean="0">
                <a:latin typeface="Helvetica"/>
                <a:cs typeface="Helvetica"/>
              </a:rPr>
              <a:t>graphlab.org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3988" y="1623367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Documentation… Code… Tutorials…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971800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r>
              <a:rPr lang="en-US" sz="5400" dirty="0" smtClean="0"/>
              <a:t>Questions &amp; Feedback</a:t>
            </a:r>
            <a:endParaRPr lang="en-US" sz="5400" dirty="0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914400" y="4483100"/>
            <a:ext cx="7239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64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64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>
                <a:latin typeface="Helvetica"/>
                <a:cs typeface="Helvetica"/>
              </a:rPr>
              <a:t>jegonzal@cs.cmu.edu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12203"/>
            <a:ext cx="7772400" cy="1676400"/>
          </a:xfrm>
        </p:spPr>
        <p:txBody>
          <a:bodyPr/>
          <a:lstStyle/>
          <a:p>
            <a:r>
              <a:rPr lang="en-US" b="1" dirty="0" smtClean="0"/>
              <a:t>Map-Reduce / </a:t>
            </a:r>
            <a:r>
              <a:rPr lang="en-US" b="1" dirty="0" err="1" smtClean="0"/>
              <a:t>Hadoop</a:t>
            </a:r>
            <a:endParaRPr lang="en-US" b="1" dirty="0"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274736" y="4045803"/>
            <a:ext cx="459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learning algorithms on-top of </a:t>
            </a:r>
            <a:br>
              <a:rPr lang="en-US" sz="2400" dirty="0"/>
            </a:br>
            <a:r>
              <a:rPr lang="en-US" sz="2400" dirty="0"/>
              <a:t>high-level parallel </a:t>
            </a:r>
            <a:r>
              <a:rPr lang="en-US" sz="2400" dirty="0" smtClean="0"/>
              <a:t>abstractions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300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...  </a:t>
            </a:r>
            <a:r>
              <a:rPr lang="en-US" sz="2800" dirty="0"/>
              <a:t>a</a:t>
            </a:r>
            <a:r>
              <a:rPr lang="en-US" sz="2800" dirty="0" smtClean="0"/>
              <a:t> better answer: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589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6747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8905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1063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Map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63304" y="1363081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04" y="5702306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Embarrassingly Parallel independent computation </a:t>
            </a:r>
            <a:endParaRPr lang="en-US" b="1" dirty="0"/>
          </a:p>
        </p:txBody>
      </p:sp>
      <p:pic>
        <p:nvPicPr>
          <p:cNvPr id="25" name="Picture 24" descr="a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901" y="1464681"/>
            <a:ext cx="485339" cy="728009"/>
          </a:xfrm>
          <a:prstGeom prst="rect">
            <a:avLst/>
          </a:prstGeom>
        </p:spPr>
      </p:pic>
      <p:pic>
        <p:nvPicPr>
          <p:cNvPr id="30" name="Picture 29" descr="an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910" y="1454346"/>
            <a:ext cx="492229" cy="738344"/>
          </a:xfrm>
          <a:prstGeom prst="rect">
            <a:avLst/>
          </a:prstGeom>
        </p:spPr>
      </p:pic>
      <p:pic>
        <p:nvPicPr>
          <p:cNvPr id="31" name="Picture 30" descr="arth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447800"/>
            <a:ext cx="574934" cy="728009"/>
          </a:xfrm>
          <a:prstGeom prst="rect">
            <a:avLst/>
          </a:prstGeom>
        </p:spPr>
      </p:pic>
      <p:pic>
        <p:nvPicPr>
          <p:cNvPr id="34" name="Picture 33" descr="bick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1447800"/>
            <a:ext cx="593766" cy="728009"/>
          </a:xfrm>
          <a:prstGeom prst="rect">
            <a:avLst/>
          </a:prstGeom>
        </p:spPr>
      </p:pic>
      <p:pic>
        <p:nvPicPr>
          <p:cNvPr id="36" name="Picture 35" descr="bradl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0309" y="1484313"/>
            <a:ext cx="536108" cy="718713"/>
          </a:xfrm>
          <a:prstGeom prst="rect">
            <a:avLst/>
          </a:prstGeom>
        </p:spPr>
      </p:pic>
      <p:pic>
        <p:nvPicPr>
          <p:cNvPr id="39" name="Picture 38" descr="dud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72516" y="1484313"/>
            <a:ext cx="599710" cy="708377"/>
          </a:xfrm>
          <a:prstGeom prst="rect">
            <a:avLst/>
          </a:prstGeom>
        </p:spPr>
      </p:pic>
      <p:pic>
        <p:nvPicPr>
          <p:cNvPr id="40" name="Picture 39" descr="funia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8325" y="1484313"/>
            <a:ext cx="638863" cy="708377"/>
          </a:xfrm>
          <a:prstGeom prst="rect">
            <a:avLst/>
          </a:prstGeom>
        </p:spPr>
      </p:pic>
      <p:pic>
        <p:nvPicPr>
          <p:cNvPr id="42" name="Picture 41" descr="gonzalez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287" y="1484313"/>
            <a:ext cx="520700" cy="728979"/>
          </a:xfrm>
          <a:prstGeom prst="rect">
            <a:avLst/>
          </a:prstGeom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0086" y="1484313"/>
            <a:ext cx="527184" cy="708377"/>
          </a:xfrm>
          <a:prstGeom prst="rect">
            <a:avLst/>
          </a:prstGeom>
        </p:spPr>
      </p:pic>
      <p:pic>
        <p:nvPicPr>
          <p:cNvPr id="46" name="Picture 45" descr="ho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3371" y="1484313"/>
            <a:ext cx="539939" cy="728008"/>
          </a:xfrm>
          <a:prstGeom prst="rect">
            <a:avLst/>
          </a:prstGeom>
        </p:spPr>
      </p:pic>
      <p:pic>
        <p:nvPicPr>
          <p:cNvPr id="47" name="Picture 46" descr="huan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4203" y="1484313"/>
            <a:ext cx="520007" cy="728009"/>
          </a:xfrm>
          <a:prstGeom prst="rect">
            <a:avLst/>
          </a:prstGeom>
        </p:spPr>
      </p:pic>
      <p:pic>
        <p:nvPicPr>
          <p:cNvPr id="49" name="Picture 48" descr="ylow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7884" y="1484313"/>
            <a:ext cx="560220" cy="7083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1228543" y="312699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360504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505163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16407" y="31099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604" y="6030267"/>
            <a:ext cx="84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Communication needed</a:t>
            </a:r>
            <a:endParaRPr lang="en-US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L 0.06806 0.23587 " pathEditMode="relative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8194 0.23611 " pathEditMode="relative" ptsTypes="AA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84 0.23866 " pathEditMode="relative" ptsTypes="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09167 0.23403 " pathEditMode="relative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6962 0.2548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27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7899 0.25509 " pathEditMode="relative" ptsTypes="AA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6 L -0.09235 0.25509 " pathEditMode="relative" ptsTypes="AA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8768 0.25509 " pathEditMode="relative" ptsTypes="AA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263304" y="4757443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589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6747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89056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10635" y="3126997"/>
            <a:ext cx="1452675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– Map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63304" y="1363081"/>
            <a:ext cx="8423496" cy="944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pic>
        <p:nvPicPr>
          <p:cNvPr id="30" name="Picture 29" descr="an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910" y="1454346"/>
            <a:ext cx="492229" cy="738344"/>
          </a:xfrm>
          <a:prstGeom prst="rect">
            <a:avLst/>
          </a:prstGeom>
        </p:spPr>
      </p:pic>
      <p:pic>
        <p:nvPicPr>
          <p:cNvPr id="31" name="Picture 30" descr="arth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447800"/>
            <a:ext cx="574934" cy="728009"/>
          </a:xfrm>
          <a:prstGeom prst="rect">
            <a:avLst/>
          </a:prstGeom>
        </p:spPr>
      </p:pic>
      <p:pic>
        <p:nvPicPr>
          <p:cNvPr id="39" name="Picture 38" descr="dud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2516" y="1484313"/>
            <a:ext cx="599710" cy="708377"/>
          </a:xfrm>
          <a:prstGeom prst="rect">
            <a:avLst/>
          </a:prstGeom>
        </p:spPr>
      </p:pic>
      <p:pic>
        <p:nvPicPr>
          <p:cNvPr id="40" name="Picture 39" descr="funi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8325" y="1484313"/>
            <a:ext cx="638863" cy="708377"/>
          </a:xfrm>
          <a:prstGeom prst="rect">
            <a:avLst/>
          </a:prstGeom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0086" y="1484313"/>
            <a:ext cx="527184" cy="708377"/>
          </a:xfrm>
          <a:prstGeom prst="rect">
            <a:avLst/>
          </a:prstGeom>
        </p:spPr>
      </p:pic>
      <p:pic>
        <p:nvPicPr>
          <p:cNvPr id="46" name="Picture 45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3371" y="1484313"/>
            <a:ext cx="539939" cy="728008"/>
          </a:xfrm>
          <a:prstGeom prst="rect">
            <a:avLst/>
          </a:prstGeom>
        </p:spPr>
      </p:pic>
      <p:pic>
        <p:nvPicPr>
          <p:cNvPr id="47" name="Picture 46" descr="hua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4203" y="1484313"/>
            <a:ext cx="520007" cy="728009"/>
          </a:xfrm>
          <a:prstGeom prst="rect">
            <a:avLst/>
          </a:prstGeom>
        </p:spPr>
      </p:pic>
      <p:pic>
        <p:nvPicPr>
          <p:cNvPr id="49" name="Picture 48" descr="ylo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7884" y="1484313"/>
            <a:ext cx="560220" cy="7083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5665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112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813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827656" y="4875213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a typeface="ＭＳ Ｐゴシック" pitchFamily="-111" charset="-128"/>
              </a:rPr>
              <a:t>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28543" y="3126997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2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360504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3544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1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424556" y="3109401"/>
            <a:ext cx="228963" cy="749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ea typeface="ＭＳ Ｐゴシック" pitchFamily="-111" charset="-128"/>
              </a:rPr>
              <a:t>8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.</a:t>
            </a:r>
          </a:p>
          <a:p>
            <a:pPr algn="ctr"/>
            <a:r>
              <a:rPr lang="en-US" sz="1200" dirty="0" smtClean="0">
                <a:ea typeface="ＭＳ Ｐゴシック" pitchFamily="-111" charset="-128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304" y="5702306"/>
            <a:ext cx="842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Image Features</a:t>
            </a:r>
            <a:endParaRPr lang="en-US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035 0.23796 " pathEditMode="relative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9.25926E-6 L 6.94444E-6 0.23912 " pathEditMode="relative" ptsTypes="AA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44444E-6 L 0.00017 0.23588 " pathEditMode="relative" ptsTypes="AA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1.11111E-6 0.23588 " pathEditMode="relative" ptsTypes="AA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694 L 0.00087 0.2479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00093 L 0.00295 0.2564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0.2615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417 L 0.00121 0.2576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lect-template">
  <a:themeElements>
    <a:clrScheme name="Custo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C700"/>
      </a:accent1>
      <a:accent2>
        <a:srgbClr val="0000EA"/>
      </a:accent2>
      <a:accent3>
        <a:srgbClr val="FFFF72"/>
      </a:accent3>
      <a:accent4>
        <a:srgbClr val="902F9F"/>
      </a:accent4>
      <a:accent5>
        <a:srgbClr val="E67E22"/>
      </a:accent5>
      <a:accent6>
        <a:srgbClr val="BFBFBF"/>
      </a:accent6>
      <a:hlink>
        <a:srgbClr val="FF0000"/>
      </a:hlink>
      <a:folHlink>
        <a:srgbClr val="3333CC"/>
      </a:folHlink>
    </a:clrScheme>
    <a:fontScheme name="1_select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111" charset="-128"/>
          </a:defRPr>
        </a:defPPr>
      </a:lstStyle>
    </a:lnDef>
  </a:objectDefaults>
  <a:extraClrSchemeLst>
    <a:extraClrScheme>
      <a:clrScheme name="1_select-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ect-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ect-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select-template</Template>
  <TotalTime>5077</TotalTime>
  <Words>2585</Words>
  <Application>Microsoft Macintosh PowerPoint</Application>
  <PresentationFormat>On-screen Show (4:3)</PresentationFormat>
  <Paragraphs>1005</Paragraphs>
  <Slides>68</Slides>
  <Notes>39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select-template</vt:lpstr>
      <vt:lpstr>1_select-template</vt:lpstr>
      <vt:lpstr>Equation</vt:lpstr>
      <vt:lpstr> A New Parallel Framework for Machine Learning</vt:lpstr>
      <vt:lpstr>In ML we face BIG problems</vt:lpstr>
      <vt:lpstr>Parallelism: Hope for the Future</vt:lpstr>
      <vt:lpstr>Core Question</vt:lpstr>
      <vt:lpstr>Threads, Locks, &amp; Messages </vt:lpstr>
      <vt:lpstr>Threads, Locks, and Messages</vt:lpstr>
      <vt:lpstr>Map-Reduce / Hadoop</vt:lpstr>
      <vt:lpstr>MapReduce – Map Phase</vt:lpstr>
      <vt:lpstr>MapReduce – Map Phase</vt:lpstr>
      <vt:lpstr>MapReduce – Map Phase</vt:lpstr>
      <vt:lpstr>MapReduce – Reduce Phase</vt:lpstr>
      <vt:lpstr>Map-Reduce for Data-Parallel ML</vt:lpstr>
      <vt:lpstr>Concrete Example</vt:lpstr>
      <vt:lpstr>Label Propagation Algorithm</vt:lpstr>
      <vt:lpstr>Properties of Graph Parallel Algorithms</vt:lpstr>
      <vt:lpstr>Map-Reduce for Data-Parallel ML</vt:lpstr>
      <vt:lpstr>Why not use Map-Reduce for  Graph Parallel Algorithms?</vt:lpstr>
      <vt:lpstr>Data Dependencies</vt:lpstr>
      <vt:lpstr>Iterative Algorithms</vt:lpstr>
      <vt:lpstr>MapAbuse: Iterative MapReduce</vt:lpstr>
      <vt:lpstr>MapAbuse: Iterative MapReduce</vt:lpstr>
      <vt:lpstr>Synchronous vs. Asynchronous</vt:lpstr>
      <vt:lpstr>Data-Parallel Algorithms can be Inefficient</vt:lpstr>
      <vt:lpstr>The Need for a New Abstraction</vt:lpstr>
      <vt:lpstr>What is GraphLab?</vt:lpstr>
      <vt:lpstr>The GraphLab Framework</vt:lpstr>
      <vt:lpstr>Data Graph</vt:lpstr>
      <vt:lpstr>Implementing the Data Graph</vt:lpstr>
      <vt:lpstr>The GraphLab Framework</vt:lpstr>
      <vt:lpstr>Update Functions</vt:lpstr>
      <vt:lpstr>The GraphLab Framework</vt:lpstr>
      <vt:lpstr>The Scheduler</vt:lpstr>
      <vt:lpstr>Choosing a Schedule</vt:lpstr>
      <vt:lpstr>Implementing the Schedulers</vt:lpstr>
      <vt:lpstr>The GraphLab Framework</vt:lpstr>
      <vt:lpstr>GraphLab Ensures Sequential Consistency</vt:lpstr>
      <vt:lpstr>Ensuring Race-Free Code</vt:lpstr>
      <vt:lpstr>Common Problem: Write-Write Race</vt:lpstr>
      <vt:lpstr>Nuances of Sequential Consistency </vt:lpstr>
      <vt:lpstr>Consistency Rules</vt:lpstr>
      <vt:lpstr>Full Consistency</vt:lpstr>
      <vt:lpstr>Obtaining More Parallelism</vt:lpstr>
      <vt:lpstr>Edge Consistency</vt:lpstr>
      <vt:lpstr>Obtaining More Parallelism</vt:lpstr>
      <vt:lpstr>Vertex Consistency</vt:lpstr>
      <vt:lpstr>Consistency Through R/W Locks</vt:lpstr>
      <vt:lpstr>Consistency Through R/W Locks</vt:lpstr>
      <vt:lpstr>Consistency Through Scheduling</vt:lpstr>
      <vt:lpstr>The GraphLab Framework</vt:lpstr>
      <vt:lpstr>Global State and Computation</vt:lpstr>
      <vt:lpstr>Anatomy of a GraphLab Program:</vt:lpstr>
      <vt:lpstr>Algorithms Implemented </vt:lpstr>
      <vt:lpstr>The Code</vt:lpstr>
      <vt:lpstr>Shared Memory Experiments</vt:lpstr>
      <vt:lpstr>Loopy Belief Propagation</vt:lpstr>
      <vt:lpstr>Loopy Belief Propagation</vt:lpstr>
      <vt:lpstr>CoEM (Rosie Jones, 2005)</vt:lpstr>
      <vt:lpstr>CoEM (Rosie Jones, 2005)</vt:lpstr>
      <vt:lpstr>Experiments</vt:lpstr>
      <vt:lpstr>Video Cosegmentation</vt:lpstr>
      <vt:lpstr>Video Coseg. Speedups</vt:lpstr>
      <vt:lpstr>Prefetching Data &amp; Locks</vt:lpstr>
      <vt:lpstr>Matrix Factorization</vt:lpstr>
      <vt:lpstr>Netflix</vt:lpstr>
      <vt:lpstr>The Cost of Hadoop</vt:lpstr>
      <vt:lpstr>Summary</vt:lpstr>
      <vt:lpstr>Current/Future Work </vt:lpstr>
      <vt:lpstr>Checkout GraphLab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GraphLab A New Parallel Framework for Machine Learning</dc:title>
  <dc:creator>Jegonzal</dc:creator>
  <cp:lastModifiedBy>Joseph Gonzalez</cp:lastModifiedBy>
  <cp:revision>438</cp:revision>
  <dcterms:created xsi:type="dcterms:W3CDTF">2011-08-24T16:46:01Z</dcterms:created>
  <dcterms:modified xsi:type="dcterms:W3CDTF">2011-08-24T23:05:41Z</dcterms:modified>
</cp:coreProperties>
</file>