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charts/chart2.xml" ContentType="application/vnd.openxmlformats-officedocument.drawingml.chart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3.xml" ContentType="application/vnd.openxmlformats-officedocument.drawingml.chart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</p:sldMasterIdLst>
  <p:notesMasterIdLst>
    <p:notesMasterId r:id="rId69"/>
  </p:notesMasterIdLst>
  <p:sldIdLst>
    <p:sldId id="257" r:id="rId5"/>
    <p:sldId id="258" r:id="rId6"/>
    <p:sldId id="259" r:id="rId7"/>
    <p:sldId id="260" r:id="rId8"/>
    <p:sldId id="399" r:id="rId9"/>
    <p:sldId id="263" r:id="rId10"/>
    <p:sldId id="264" r:id="rId11"/>
    <p:sldId id="262" r:id="rId12"/>
    <p:sldId id="266" r:id="rId13"/>
    <p:sldId id="268" r:id="rId14"/>
    <p:sldId id="270" r:id="rId15"/>
    <p:sldId id="398" r:id="rId16"/>
    <p:sldId id="349" r:id="rId17"/>
    <p:sldId id="271" r:id="rId18"/>
    <p:sldId id="272" r:id="rId19"/>
    <p:sldId id="273" r:id="rId20"/>
    <p:sldId id="386" r:id="rId21"/>
    <p:sldId id="292" r:id="rId22"/>
    <p:sldId id="324" r:id="rId23"/>
    <p:sldId id="291" r:id="rId24"/>
    <p:sldId id="323" r:id="rId25"/>
    <p:sldId id="284" r:id="rId26"/>
    <p:sldId id="308" r:id="rId27"/>
    <p:sldId id="309" r:id="rId28"/>
    <p:sldId id="310" r:id="rId29"/>
    <p:sldId id="327" r:id="rId30"/>
    <p:sldId id="350" r:id="rId31"/>
    <p:sldId id="400" r:id="rId32"/>
    <p:sldId id="359" r:id="rId33"/>
    <p:sldId id="352" r:id="rId34"/>
    <p:sldId id="353" r:id="rId35"/>
    <p:sldId id="410" r:id="rId36"/>
    <p:sldId id="373" r:id="rId37"/>
    <p:sldId id="367" r:id="rId38"/>
    <p:sldId id="360" r:id="rId39"/>
    <p:sldId id="365" r:id="rId40"/>
    <p:sldId id="366" r:id="rId41"/>
    <p:sldId id="406" r:id="rId42"/>
    <p:sldId id="407" r:id="rId43"/>
    <p:sldId id="368" r:id="rId44"/>
    <p:sldId id="408" r:id="rId45"/>
    <p:sldId id="409" r:id="rId46"/>
    <p:sldId id="375" r:id="rId47"/>
    <p:sldId id="376" r:id="rId48"/>
    <p:sldId id="374" r:id="rId49"/>
    <p:sldId id="370" r:id="rId50"/>
    <p:sldId id="388" r:id="rId51"/>
    <p:sldId id="348" r:id="rId52"/>
    <p:sldId id="377" r:id="rId53"/>
    <p:sldId id="380" r:id="rId54"/>
    <p:sldId id="382" r:id="rId55"/>
    <p:sldId id="392" r:id="rId56"/>
    <p:sldId id="385" r:id="rId57"/>
    <p:sldId id="391" r:id="rId58"/>
    <p:sldId id="401" r:id="rId59"/>
    <p:sldId id="402" r:id="rId60"/>
    <p:sldId id="403" r:id="rId61"/>
    <p:sldId id="404" r:id="rId62"/>
    <p:sldId id="405" r:id="rId63"/>
    <p:sldId id="389" r:id="rId64"/>
    <p:sldId id="390" r:id="rId65"/>
    <p:sldId id="372" r:id="rId66"/>
    <p:sldId id="362" r:id="rId67"/>
    <p:sldId id="329" r:id="rId68"/>
  </p:sldIdLst>
  <p:sldSz cx="9144000" cy="6858000" type="screen4x3"/>
  <p:notesSz cx="6858000" cy="9144000"/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6B65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8" autoAdjust="0"/>
    <p:restoredTop sz="90833" autoAdjust="0"/>
  </p:normalViewPr>
  <p:slideViewPr>
    <p:cSldViewPr>
      <p:cViewPr varScale="1">
        <p:scale>
          <a:sx n="97" d="100"/>
          <a:sy n="97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printerSettings" Target="printerSettings/printerSettings1.bin"/><Relationship Id="rId71" Type="http://schemas.openxmlformats.org/officeDocument/2006/relationships/tags" Target="tags/tag1.xml"/><Relationship Id="rId72" Type="http://schemas.openxmlformats.org/officeDocument/2006/relationships/presProps" Target="pres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uchenglow:Dropbox:ylow:shared_mem_async_update_types_filtere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598007772435"/>
          <c:y val="0.065055206612269"/>
          <c:w val="0.772824296797129"/>
          <c:h val="0.717996956614456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Large</c:v>
                </c:pt>
              </c:strCache>
            </c:strRef>
          </c:tx>
          <c:spPr>
            <a:ln w="38100"/>
          </c:spPr>
          <c:xVal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12.0</c:v>
                </c:pt>
                <c:pt idx="5">
                  <c:v>16.0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1.0</c:v>
                </c:pt>
                <c:pt idx="1">
                  <c:v>1.9</c:v>
                </c:pt>
                <c:pt idx="2">
                  <c:v>3.88</c:v>
                </c:pt>
                <c:pt idx="3">
                  <c:v>7.87</c:v>
                </c:pt>
                <c:pt idx="4">
                  <c:v>11.42</c:v>
                </c:pt>
                <c:pt idx="5">
                  <c:v>15.37000000000002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Sheet1!$D$1</c:f>
              <c:strCache>
                <c:ptCount val="1"/>
                <c:pt idx="0">
                  <c:v>Linear</c:v>
                </c:pt>
              </c:strCache>
            </c:strRef>
          </c:tx>
          <c:spPr>
            <a:ln w="25400" cap="flat" cmpd="sng" algn="ctr">
              <a:solidFill>
                <a:schemeClr val="dk1"/>
              </a:solidFill>
              <a:prstDash val="dash"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12.0</c:v>
                </c:pt>
                <c:pt idx="5">
                  <c:v>16.0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12.0</c:v>
                </c:pt>
                <c:pt idx="5">
                  <c:v>16.0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875288"/>
        <c:axId val="505258104"/>
      </c:scatterChart>
      <c:valAx>
        <c:axId val="504875288"/>
        <c:scaling>
          <c:orientation val="minMax"/>
          <c:max val="16.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Number</a:t>
                </a:r>
                <a:r>
                  <a:rPr lang="en-US" sz="2000" baseline="0" dirty="0" smtClean="0"/>
                  <a:t> of CPUs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350002609101395"/>
              <c:y val="0.8688541828296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5258104"/>
        <c:crosses val="autoZero"/>
        <c:crossBetween val="midCat"/>
        <c:majorUnit val="2.0"/>
      </c:valAx>
      <c:valAx>
        <c:axId val="505258104"/>
        <c:scaling>
          <c:orientation val="minMax"/>
          <c:max val="16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Speedup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0500886791090468"/>
              <c:y val="0.349668503661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48752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042744656918"/>
          <c:y val="0.0415954415954417"/>
          <c:w val="0.767924318448961"/>
          <c:h val="0.76879422123516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Delta</c:v>
                </c:pt>
              </c:strCache>
            </c:strRef>
          </c:tx>
          <c:marker>
            <c:symbol val="none"/>
          </c:marker>
          <c:xVal>
            <c:numRef>
              <c:f>Sheet1!$B$3:$B$1204</c:f>
              <c:numCache>
                <c:formatCode>General</c:formatCode>
                <c:ptCount val="1202"/>
                <c:pt idx="0">
                  <c:v>1.96507</c:v>
                </c:pt>
                <c:pt idx="1">
                  <c:v>12.628</c:v>
                </c:pt>
                <c:pt idx="2">
                  <c:v>23.28509999999987</c:v>
                </c:pt>
                <c:pt idx="3">
                  <c:v>33.76330000000014</c:v>
                </c:pt>
                <c:pt idx="4">
                  <c:v>36.3074</c:v>
                </c:pt>
                <c:pt idx="5">
                  <c:v>46.70070000000001</c:v>
                </c:pt>
                <c:pt idx="6">
                  <c:v>57.20240000000001</c:v>
                </c:pt>
                <c:pt idx="7">
                  <c:v>67.6403</c:v>
                </c:pt>
                <c:pt idx="8">
                  <c:v>70.21520000000002</c:v>
                </c:pt>
                <c:pt idx="9">
                  <c:v>80.5925</c:v>
                </c:pt>
                <c:pt idx="10">
                  <c:v>90.82779999999998</c:v>
                </c:pt>
                <c:pt idx="11">
                  <c:v>101.64</c:v>
                </c:pt>
                <c:pt idx="12">
                  <c:v>104.2410000000003</c:v>
                </c:pt>
                <c:pt idx="13">
                  <c:v>114.965</c:v>
                </c:pt>
                <c:pt idx="14">
                  <c:v>125.605</c:v>
                </c:pt>
                <c:pt idx="15">
                  <c:v>135.973</c:v>
                </c:pt>
                <c:pt idx="16">
                  <c:v>138.539</c:v>
                </c:pt>
                <c:pt idx="17">
                  <c:v>148.9980000000004</c:v>
                </c:pt>
                <c:pt idx="18">
                  <c:v>159.433</c:v>
                </c:pt>
                <c:pt idx="19">
                  <c:v>169.798</c:v>
                </c:pt>
                <c:pt idx="20">
                  <c:v>172.277</c:v>
                </c:pt>
                <c:pt idx="21">
                  <c:v>182.954</c:v>
                </c:pt>
                <c:pt idx="22">
                  <c:v>193.453</c:v>
                </c:pt>
                <c:pt idx="23">
                  <c:v>204.4520000000006</c:v>
                </c:pt>
                <c:pt idx="24">
                  <c:v>207.02</c:v>
                </c:pt>
                <c:pt idx="25">
                  <c:v>217.7139999999995</c:v>
                </c:pt>
                <c:pt idx="26">
                  <c:v>228.222</c:v>
                </c:pt>
                <c:pt idx="27">
                  <c:v>238.623</c:v>
                </c:pt>
                <c:pt idx="28">
                  <c:v>241.232</c:v>
                </c:pt>
                <c:pt idx="29">
                  <c:v>251.533</c:v>
                </c:pt>
                <c:pt idx="30">
                  <c:v>261.7749999999995</c:v>
                </c:pt>
                <c:pt idx="31">
                  <c:v>272.1040000000007</c:v>
                </c:pt>
                <c:pt idx="32">
                  <c:v>274.829</c:v>
                </c:pt>
                <c:pt idx="33">
                  <c:v>285.009</c:v>
                </c:pt>
                <c:pt idx="34">
                  <c:v>295.2949999999989</c:v>
                </c:pt>
                <c:pt idx="35">
                  <c:v>305.7009999999989</c:v>
                </c:pt>
                <c:pt idx="36">
                  <c:v>308.3259999999989</c:v>
                </c:pt>
                <c:pt idx="37">
                  <c:v>318.7349999999989</c:v>
                </c:pt>
                <c:pt idx="38">
                  <c:v>329.3979999999993</c:v>
                </c:pt>
                <c:pt idx="39">
                  <c:v>339.704</c:v>
                </c:pt>
                <c:pt idx="40">
                  <c:v>342.319</c:v>
                </c:pt>
                <c:pt idx="41">
                  <c:v>352.4979999999983</c:v>
                </c:pt>
                <c:pt idx="42">
                  <c:v>362.6979999999995</c:v>
                </c:pt>
                <c:pt idx="43">
                  <c:v>373.074</c:v>
                </c:pt>
                <c:pt idx="44">
                  <c:v>375.6840000000003</c:v>
                </c:pt>
                <c:pt idx="45">
                  <c:v>386.166</c:v>
                </c:pt>
                <c:pt idx="46">
                  <c:v>396.55</c:v>
                </c:pt>
                <c:pt idx="47">
                  <c:v>407.156</c:v>
                </c:pt>
                <c:pt idx="48">
                  <c:v>409.7359999999983</c:v>
                </c:pt>
                <c:pt idx="49">
                  <c:v>419.86</c:v>
                </c:pt>
                <c:pt idx="50">
                  <c:v>430.4789999999985</c:v>
                </c:pt>
                <c:pt idx="51">
                  <c:v>440.8379999999989</c:v>
                </c:pt>
                <c:pt idx="52">
                  <c:v>443.613</c:v>
                </c:pt>
                <c:pt idx="53">
                  <c:v>454.0989999999986</c:v>
                </c:pt>
                <c:pt idx="54">
                  <c:v>464.449</c:v>
                </c:pt>
                <c:pt idx="55">
                  <c:v>475.0179999999995</c:v>
                </c:pt>
                <c:pt idx="56">
                  <c:v>477.7199999999995</c:v>
                </c:pt>
                <c:pt idx="57">
                  <c:v>488.3590000000003</c:v>
                </c:pt>
                <c:pt idx="58">
                  <c:v>498.762</c:v>
                </c:pt>
                <c:pt idx="59">
                  <c:v>509.2189999999986</c:v>
                </c:pt>
                <c:pt idx="60">
                  <c:v>511.77</c:v>
                </c:pt>
                <c:pt idx="61">
                  <c:v>521.886</c:v>
                </c:pt>
                <c:pt idx="62">
                  <c:v>532.229</c:v>
                </c:pt>
                <c:pt idx="63">
                  <c:v>542.3419999999974</c:v>
                </c:pt>
                <c:pt idx="64">
                  <c:v>544.889</c:v>
                </c:pt>
                <c:pt idx="65">
                  <c:v>555.4559999999979</c:v>
                </c:pt>
                <c:pt idx="66">
                  <c:v>565.9629999999972</c:v>
                </c:pt>
                <c:pt idx="67">
                  <c:v>576.4429999999975</c:v>
                </c:pt>
                <c:pt idx="68">
                  <c:v>579.045</c:v>
                </c:pt>
                <c:pt idx="69">
                  <c:v>589.4449999999994</c:v>
                </c:pt>
                <c:pt idx="70">
                  <c:v>599.9689999999994</c:v>
                </c:pt>
                <c:pt idx="71">
                  <c:v>610.1790000000005</c:v>
                </c:pt>
                <c:pt idx="72">
                  <c:v>612.744</c:v>
                </c:pt>
                <c:pt idx="73">
                  <c:v>623.165</c:v>
                </c:pt>
                <c:pt idx="74">
                  <c:v>633.617</c:v>
                </c:pt>
                <c:pt idx="75">
                  <c:v>644.277</c:v>
                </c:pt>
                <c:pt idx="76">
                  <c:v>646.8689999999979</c:v>
                </c:pt>
                <c:pt idx="77">
                  <c:v>657.2950000000005</c:v>
                </c:pt>
                <c:pt idx="78">
                  <c:v>667.6980000000005</c:v>
                </c:pt>
                <c:pt idx="79">
                  <c:v>678.22</c:v>
                </c:pt>
                <c:pt idx="80">
                  <c:v>680.8399999999979</c:v>
                </c:pt>
                <c:pt idx="81">
                  <c:v>691.3099999999994</c:v>
                </c:pt>
                <c:pt idx="82">
                  <c:v>702.1519999999994</c:v>
                </c:pt>
                <c:pt idx="83">
                  <c:v>712.9399999999994</c:v>
                </c:pt>
                <c:pt idx="84">
                  <c:v>715.449</c:v>
                </c:pt>
                <c:pt idx="85">
                  <c:v>725.9299999999994</c:v>
                </c:pt>
                <c:pt idx="86">
                  <c:v>736.748</c:v>
                </c:pt>
                <c:pt idx="87">
                  <c:v>747.0780000000005</c:v>
                </c:pt>
                <c:pt idx="88">
                  <c:v>749.695</c:v>
                </c:pt>
                <c:pt idx="89">
                  <c:v>760.071</c:v>
                </c:pt>
                <c:pt idx="90">
                  <c:v>770.4479999999974</c:v>
                </c:pt>
                <c:pt idx="91">
                  <c:v>781.217</c:v>
                </c:pt>
                <c:pt idx="92">
                  <c:v>783.783000000003</c:v>
                </c:pt>
                <c:pt idx="93">
                  <c:v>795.038</c:v>
                </c:pt>
                <c:pt idx="94">
                  <c:v>805.523</c:v>
                </c:pt>
                <c:pt idx="95">
                  <c:v>815.9359999999979</c:v>
                </c:pt>
                <c:pt idx="96">
                  <c:v>818.582</c:v>
                </c:pt>
                <c:pt idx="97">
                  <c:v>828.8289999999994</c:v>
                </c:pt>
                <c:pt idx="98">
                  <c:v>839.265</c:v>
                </c:pt>
                <c:pt idx="99">
                  <c:v>849.985</c:v>
                </c:pt>
                <c:pt idx="100">
                  <c:v>852.58</c:v>
                </c:pt>
                <c:pt idx="101">
                  <c:v>862.9059999999994</c:v>
                </c:pt>
              </c:numCache>
            </c:numRef>
          </c:xVal>
          <c:yVal>
            <c:numRef>
              <c:f>Sheet1!$D$3:$D$1204</c:f>
              <c:numCache>
                <c:formatCode>0.00E+00</c:formatCode>
                <c:ptCount val="1202"/>
                <c:pt idx="0">
                  <c:v>9.77808E6</c:v>
                </c:pt>
                <c:pt idx="1">
                  <c:v>8.32295E6</c:v>
                </c:pt>
                <c:pt idx="2">
                  <c:v>6.57544E6</c:v>
                </c:pt>
                <c:pt idx="3">
                  <c:v>4.78682E6</c:v>
                </c:pt>
                <c:pt idx="4">
                  <c:v>4.46753E6</c:v>
                </c:pt>
                <c:pt idx="5">
                  <c:v>3.36723E6</c:v>
                </c:pt>
                <c:pt idx="6">
                  <c:v>2.5189E6</c:v>
                </c:pt>
                <c:pt idx="7">
                  <c:v>1.89528E6</c:v>
                </c:pt>
                <c:pt idx="8">
                  <c:v>1.77107E6</c:v>
                </c:pt>
                <c:pt idx="9">
                  <c:v>1.34855E6</c:v>
                </c:pt>
                <c:pt idx="10">
                  <c:v>1.02718E6</c:v>
                </c:pt>
                <c:pt idx="11" formatCode="General">
                  <c:v>786670.0</c:v>
                </c:pt>
                <c:pt idx="12" formatCode="General">
                  <c:v>735179.0</c:v>
                </c:pt>
                <c:pt idx="13" formatCode="General">
                  <c:v>555634.0</c:v>
                </c:pt>
                <c:pt idx="14" formatCode="General">
                  <c:v>429147.0</c:v>
                </c:pt>
                <c:pt idx="15" formatCode="General">
                  <c:v>330380.0</c:v>
                </c:pt>
                <c:pt idx="16" formatCode="General">
                  <c:v>309556.0</c:v>
                </c:pt>
                <c:pt idx="17" formatCode="General">
                  <c:v>242135.0</c:v>
                </c:pt>
                <c:pt idx="18" formatCode="General">
                  <c:v>188251.0</c:v>
                </c:pt>
                <c:pt idx="19" formatCode="General">
                  <c:v>148275.0</c:v>
                </c:pt>
                <c:pt idx="20" formatCode="General">
                  <c:v>139582.0</c:v>
                </c:pt>
                <c:pt idx="21" formatCode="General">
                  <c:v>109858.0</c:v>
                </c:pt>
                <c:pt idx="22" formatCode="General">
                  <c:v>85905.7</c:v>
                </c:pt>
                <c:pt idx="23" formatCode="General">
                  <c:v>67409.7</c:v>
                </c:pt>
                <c:pt idx="24" formatCode="General">
                  <c:v>63512.5</c:v>
                </c:pt>
                <c:pt idx="25" formatCode="General">
                  <c:v>50354.0</c:v>
                </c:pt>
                <c:pt idx="26" formatCode="General">
                  <c:v>40408.9</c:v>
                </c:pt>
                <c:pt idx="27" formatCode="General">
                  <c:v>32184.4</c:v>
                </c:pt>
                <c:pt idx="28" formatCode="General">
                  <c:v>30481.2</c:v>
                </c:pt>
                <c:pt idx="29" formatCode="General">
                  <c:v>24727.9</c:v>
                </c:pt>
                <c:pt idx="30" formatCode="General">
                  <c:v>19969.7</c:v>
                </c:pt>
                <c:pt idx="31" formatCode="General">
                  <c:v>16214.1</c:v>
                </c:pt>
                <c:pt idx="32" formatCode="General">
                  <c:v>15393.6</c:v>
                </c:pt>
                <c:pt idx="33" formatCode="General">
                  <c:v>12579.1</c:v>
                </c:pt>
                <c:pt idx="34" formatCode="General">
                  <c:v>10313.6</c:v>
                </c:pt>
                <c:pt idx="35" formatCode="General">
                  <c:v>8454.36999999993</c:v>
                </c:pt>
                <c:pt idx="36" formatCode="General">
                  <c:v>8071.05</c:v>
                </c:pt>
                <c:pt idx="37" formatCode="General">
                  <c:v>6615.74</c:v>
                </c:pt>
                <c:pt idx="38" formatCode="General">
                  <c:v>5469.8</c:v>
                </c:pt>
                <c:pt idx="39" formatCode="General">
                  <c:v>4519.49</c:v>
                </c:pt>
                <c:pt idx="40" formatCode="General">
                  <c:v>4311.85</c:v>
                </c:pt>
                <c:pt idx="41" formatCode="General">
                  <c:v>3618.390000000001</c:v>
                </c:pt>
                <c:pt idx="42" formatCode="General">
                  <c:v>3023.950000000001</c:v>
                </c:pt>
                <c:pt idx="43" formatCode="General">
                  <c:v>2547.11</c:v>
                </c:pt>
                <c:pt idx="44" formatCode="General">
                  <c:v>2430.63</c:v>
                </c:pt>
                <c:pt idx="45" formatCode="General">
                  <c:v>2029.47</c:v>
                </c:pt>
                <c:pt idx="46" formatCode="General">
                  <c:v>1711.09</c:v>
                </c:pt>
                <c:pt idx="47" formatCode="General">
                  <c:v>1429.88</c:v>
                </c:pt>
                <c:pt idx="48" formatCode="General">
                  <c:v>1376.15</c:v>
                </c:pt>
                <c:pt idx="49" formatCode="General">
                  <c:v>1169.81</c:v>
                </c:pt>
                <c:pt idx="50" formatCode="General">
                  <c:v>982.1850000000005</c:v>
                </c:pt>
                <c:pt idx="51" formatCode="General">
                  <c:v>831.681</c:v>
                </c:pt>
                <c:pt idx="52" formatCode="General">
                  <c:v>797.5409999999994</c:v>
                </c:pt>
                <c:pt idx="53" formatCode="General">
                  <c:v>678.101</c:v>
                </c:pt>
                <c:pt idx="54" formatCode="General">
                  <c:v>574.8119999999974</c:v>
                </c:pt>
                <c:pt idx="55" formatCode="General">
                  <c:v>487.8400000000003</c:v>
                </c:pt>
                <c:pt idx="56" formatCode="General">
                  <c:v>468.656</c:v>
                </c:pt>
                <c:pt idx="57" formatCode="General">
                  <c:v>393.1490000000014</c:v>
                </c:pt>
                <c:pt idx="58" formatCode="General">
                  <c:v>335.9609999999989</c:v>
                </c:pt>
                <c:pt idx="59" formatCode="General">
                  <c:v>284.2889999999986</c:v>
                </c:pt>
                <c:pt idx="60" formatCode="General">
                  <c:v>273.4819999999982</c:v>
                </c:pt>
                <c:pt idx="61" formatCode="General">
                  <c:v>234.8260000000006</c:v>
                </c:pt>
                <c:pt idx="62" formatCode="General">
                  <c:v>198.15</c:v>
                </c:pt>
                <c:pt idx="63" formatCode="General">
                  <c:v>171.0880000000006</c:v>
                </c:pt>
                <c:pt idx="64" formatCode="General">
                  <c:v>163.812</c:v>
                </c:pt>
                <c:pt idx="65" formatCode="General">
                  <c:v>138.787</c:v>
                </c:pt>
                <c:pt idx="66" formatCode="General">
                  <c:v>117.938</c:v>
                </c:pt>
                <c:pt idx="67" formatCode="General">
                  <c:v>100.036</c:v>
                </c:pt>
                <c:pt idx="68" formatCode="General">
                  <c:v>96.5453</c:v>
                </c:pt>
                <c:pt idx="69" formatCode="General">
                  <c:v>81.5123</c:v>
                </c:pt>
                <c:pt idx="70" formatCode="General">
                  <c:v>69.32909999999998</c:v>
                </c:pt>
                <c:pt idx="71" formatCode="General">
                  <c:v>58.7843</c:v>
                </c:pt>
                <c:pt idx="72" formatCode="General">
                  <c:v>56.22260000000013</c:v>
                </c:pt>
                <c:pt idx="73" formatCode="General">
                  <c:v>48.076</c:v>
                </c:pt>
                <c:pt idx="74" formatCode="General">
                  <c:v>40.4588</c:v>
                </c:pt>
                <c:pt idx="75" formatCode="General">
                  <c:v>34.3717</c:v>
                </c:pt>
                <c:pt idx="76" formatCode="General">
                  <c:v>32.6892</c:v>
                </c:pt>
                <c:pt idx="77" formatCode="General">
                  <c:v>27.59680000000003</c:v>
                </c:pt>
                <c:pt idx="78" formatCode="General">
                  <c:v>23.14059999999996</c:v>
                </c:pt>
                <c:pt idx="79" formatCode="General">
                  <c:v>19.41080000000003</c:v>
                </c:pt>
                <c:pt idx="80" formatCode="General">
                  <c:v>18.56429999999997</c:v>
                </c:pt>
                <c:pt idx="81" formatCode="General">
                  <c:v>15.4314</c:v>
                </c:pt>
                <c:pt idx="82" formatCode="General">
                  <c:v>12.858</c:v>
                </c:pt>
                <c:pt idx="83" formatCode="General">
                  <c:v>10.57940000000004</c:v>
                </c:pt>
                <c:pt idx="84" formatCode="General">
                  <c:v>10.1305</c:v>
                </c:pt>
                <c:pt idx="85" formatCode="General">
                  <c:v>8.348619999999998</c:v>
                </c:pt>
                <c:pt idx="86" formatCode="General">
                  <c:v>6.83837</c:v>
                </c:pt>
                <c:pt idx="87" formatCode="General">
                  <c:v>5.601109999999998</c:v>
                </c:pt>
                <c:pt idx="88" formatCode="General">
                  <c:v>5.331560000000001</c:v>
                </c:pt>
                <c:pt idx="89" formatCode="General">
                  <c:v>4.30368</c:v>
                </c:pt>
                <c:pt idx="90" formatCode="General">
                  <c:v>3.456739999999998</c:v>
                </c:pt>
                <c:pt idx="91" formatCode="General">
                  <c:v>2.7214</c:v>
                </c:pt>
                <c:pt idx="92" formatCode="General">
                  <c:v>2.56209</c:v>
                </c:pt>
                <c:pt idx="93" formatCode="General">
                  <c:v>1.94412</c:v>
                </c:pt>
                <c:pt idx="94" formatCode="General">
                  <c:v>1.471419999999995</c:v>
                </c:pt>
                <c:pt idx="95" formatCode="General">
                  <c:v>1.07469</c:v>
                </c:pt>
                <c:pt idx="96" formatCode="General">
                  <c:v>0.986210999999997</c:v>
                </c:pt>
                <c:pt idx="97" formatCode="General">
                  <c:v>0.694140000000001</c:v>
                </c:pt>
                <c:pt idx="98" formatCode="General">
                  <c:v>0.457072</c:v>
                </c:pt>
                <c:pt idx="99" formatCode="General">
                  <c:v>0.273920000000001</c:v>
                </c:pt>
                <c:pt idx="100" formatCode="General">
                  <c:v>0.238675</c:v>
                </c:pt>
                <c:pt idx="101" formatCode="General">
                  <c:v>0.119566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Sheet1!$F$2</c:f>
              <c:strCache>
                <c:ptCount val="1"/>
                <c:pt idx="0">
                  <c:v>Factorized</c:v>
                </c:pt>
              </c:strCache>
            </c:strRef>
          </c:tx>
          <c:marker>
            <c:symbol val="none"/>
          </c:marker>
          <c:xVal>
            <c:numRef>
              <c:f>Sheet1!$G$3:$G$1204</c:f>
              <c:numCache>
                <c:formatCode>General</c:formatCode>
                <c:ptCount val="1202"/>
                <c:pt idx="0">
                  <c:v>2.13965999999999</c:v>
                </c:pt>
                <c:pt idx="1">
                  <c:v>12.6992</c:v>
                </c:pt>
                <c:pt idx="2">
                  <c:v>23.9113</c:v>
                </c:pt>
                <c:pt idx="3">
                  <c:v>35.26590000000016</c:v>
                </c:pt>
                <c:pt idx="4">
                  <c:v>37.79470000000001</c:v>
                </c:pt>
                <c:pt idx="5">
                  <c:v>48.9347</c:v>
                </c:pt>
                <c:pt idx="6">
                  <c:v>59.5829</c:v>
                </c:pt>
                <c:pt idx="7">
                  <c:v>70.52559999999998</c:v>
                </c:pt>
                <c:pt idx="8">
                  <c:v>73.17669999999998</c:v>
                </c:pt>
                <c:pt idx="9">
                  <c:v>83.8651</c:v>
                </c:pt>
                <c:pt idx="10">
                  <c:v>94.34060000000002</c:v>
                </c:pt>
                <c:pt idx="11">
                  <c:v>105.189</c:v>
                </c:pt>
                <c:pt idx="12">
                  <c:v>108.028</c:v>
                </c:pt>
                <c:pt idx="13">
                  <c:v>118.628</c:v>
                </c:pt>
                <c:pt idx="14">
                  <c:v>129.8380000000006</c:v>
                </c:pt>
                <c:pt idx="15">
                  <c:v>140.926</c:v>
                </c:pt>
                <c:pt idx="16">
                  <c:v>143.967</c:v>
                </c:pt>
                <c:pt idx="17">
                  <c:v>154.5220000000006</c:v>
                </c:pt>
                <c:pt idx="18">
                  <c:v>165.334</c:v>
                </c:pt>
                <c:pt idx="19">
                  <c:v>176.271</c:v>
                </c:pt>
                <c:pt idx="20">
                  <c:v>178.931</c:v>
                </c:pt>
                <c:pt idx="21">
                  <c:v>189.764</c:v>
                </c:pt>
                <c:pt idx="22">
                  <c:v>200.694</c:v>
                </c:pt>
                <c:pt idx="23">
                  <c:v>212.095</c:v>
                </c:pt>
                <c:pt idx="24">
                  <c:v>215.39</c:v>
                </c:pt>
                <c:pt idx="25">
                  <c:v>225.794</c:v>
                </c:pt>
                <c:pt idx="26">
                  <c:v>236.899</c:v>
                </c:pt>
                <c:pt idx="27">
                  <c:v>247.441</c:v>
                </c:pt>
                <c:pt idx="28">
                  <c:v>250.235</c:v>
                </c:pt>
                <c:pt idx="29">
                  <c:v>261.135</c:v>
                </c:pt>
                <c:pt idx="30">
                  <c:v>271.6400000000007</c:v>
                </c:pt>
                <c:pt idx="31">
                  <c:v>282.015</c:v>
                </c:pt>
                <c:pt idx="32">
                  <c:v>284.459</c:v>
                </c:pt>
                <c:pt idx="33">
                  <c:v>294.9079999999989</c:v>
                </c:pt>
                <c:pt idx="34">
                  <c:v>305.1430000000003</c:v>
                </c:pt>
                <c:pt idx="35">
                  <c:v>316.5969999999983</c:v>
                </c:pt>
                <c:pt idx="36">
                  <c:v>319.601</c:v>
                </c:pt>
                <c:pt idx="37">
                  <c:v>330.677</c:v>
                </c:pt>
                <c:pt idx="38">
                  <c:v>341.156</c:v>
                </c:pt>
                <c:pt idx="39">
                  <c:v>352.0109999999993</c:v>
                </c:pt>
                <c:pt idx="40">
                  <c:v>354.5159999999989</c:v>
                </c:pt>
                <c:pt idx="41">
                  <c:v>364.7939999999985</c:v>
                </c:pt>
                <c:pt idx="42">
                  <c:v>375.3420000000007</c:v>
                </c:pt>
                <c:pt idx="43">
                  <c:v>386.0849999999993</c:v>
                </c:pt>
                <c:pt idx="44">
                  <c:v>388.641</c:v>
                </c:pt>
                <c:pt idx="45">
                  <c:v>399.2339999999983</c:v>
                </c:pt>
                <c:pt idx="46">
                  <c:v>410.7289999999985</c:v>
                </c:pt>
                <c:pt idx="47">
                  <c:v>421.1540000000011</c:v>
                </c:pt>
                <c:pt idx="48">
                  <c:v>423.81</c:v>
                </c:pt>
                <c:pt idx="49">
                  <c:v>434.7949999999989</c:v>
                </c:pt>
                <c:pt idx="50">
                  <c:v>445.4839999999983</c:v>
                </c:pt>
                <c:pt idx="51">
                  <c:v>455.9789999999985</c:v>
                </c:pt>
                <c:pt idx="52">
                  <c:v>458.702</c:v>
                </c:pt>
                <c:pt idx="53">
                  <c:v>469.123</c:v>
                </c:pt>
                <c:pt idx="54">
                  <c:v>479.45</c:v>
                </c:pt>
                <c:pt idx="55">
                  <c:v>489.858</c:v>
                </c:pt>
                <c:pt idx="56">
                  <c:v>492.4679999999989</c:v>
                </c:pt>
                <c:pt idx="57">
                  <c:v>503.009</c:v>
                </c:pt>
                <c:pt idx="58">
                  <c:v>514.0459999999994</c:v>
                </c:pt>
                <c:pt idx="59">
                  <c:v>524.6509999999994</c:v>
                </c:pt>
                <c:pt idx="60">
                  <c:v>527.176</c:v>
                </c:pt>
                <c:pt idx="61">
                  <c:v>537.569</c:v>
                </c:pt>
                <c:pt idx="62">
                  <c:v>547.9629999999972</c:v>
                </c:pt>
                <c:pt idx="63">
                  <c:v>558.2080000000005</c:v>
                </c:pt>
                <c:pt idx="64">
                  <c:v>561.043</c:v>
                </c:pt>
                <c:pt idx="65">
                  <c:v>571.492</c:v>
                </c:pt>
                <c:pt idx="66">
                  <c:v>582.3279999999974</c:v>
                </c:pt>
                <c:pt idx="67">
                  <c:v>593.7669999999994</c:v>
                </c:pt>
                <c:pt idx="68">
                  <c:v>596.6800000000005</c:v>
                </c:pt>
                <c:pt idx="69">
                  <c:v>607.23</c:v>
                </c:pt>
                <c:pt idx="70">
                  <c:v>617.7519999999994</c:v>
                </c:pt>
                <c:pt idx="71">
                  <c:v>628.3359999999974</c:v>
                </c:pt>
                <c:pt idx="72">
                  <c:v>630.9169999999979</c:v>
                </c:pt>
                <c:pt idx="73">
                  <c:v>641.385</c:v>
                </c:pt>
                <c:pt idx="74">
                  <c:v>651.987</c:v>
                </c:pt>
                <c:pt idx="75">
                  <c:v>661.9659999999974</c:v>
                </c:pt>
                <c:pt idx="76">
                  <c:v>664.8639999999979</c:v>
                </c:pt>
                <c:pt idx="77">
                  <c:v>675.07</c:v>
                </c:pt>
                <c:pt idx="78">
                  <c:v>685.393</c:v>
                </c:pt>
                <c:pt idx="79">
                  <c:v>696.809</c:v>
                </c:pt>
                <c:pt idx="80">
                  <c:v>699.491</c:v>
                </c:pt>
                <c:pt idx="81">
                  <c:v>710.1990000000005</c:v>
                </c:pt>
                <c:pt idx="82">
                  <c:v>720.559</c:v>
                </c:pt>
                <c:pt idx="83">
                  <c:v>731.4</c:v>
                </c:pt>
                <c:pt idx="84">
                  <c:v>734.3309999999979</c:v>
                </c:pt>
                <c:pt idx="85">
                  <c:v>744.6619999999979</c:v>
                </c:pt>
                <c:pt idx="86">
                  <c:v>755.5119999999994</c:v>
                </c:pt>
                <c:pt idx="87">
                  <c:v>766.229</c:v>
                </c:pt>
                <c:pt idx="88">
                  <c:v>768.695</c:v>
                </c:pt>
                <c:pt idx="89">
                  <c:v>778.9249999999994</c:v>
                </c:pt>
                <c:pt idx="90">
                  <c:v>789.9509999999979</c:v>
                </c:pt>
                <c:pt idx="91">
                  <c:v>800.424</c:v>
                </c:pt>
                <c:pt idx="92">
                  <c:v>802.999</c:v>
                </c:pt>
                <c:pt idx="93">
                  <c:v>813.8519999999974</c:v>
                </c:pt>
                <c:pt idx="94">
                  <c:v>823.9429999999975</c:v>
                </c:pt>
                <c:pt idx="95">
                  <c:v>834.639</c:v>
                </c:pt>
                <c:pt idx="96">
                  <c:v>837.2230000000005</c:v>
                </c:pt>
                <c:pt idx="97">
                  <c:v>847.8559999999974</c:v>
                </c:pt>
                <c:pt idx="98">
                  <c:v>859.0890000000005</c:v>
                </c:pt>
                <c:pt idx="99">
                  <c:v>869.48</c:v>
                </c:pt>
                <c:pt idx="100">
                  <c:v>872.2760000000005</c:v>
                </c:pt>
                <c:pt idx="101">
                  <c:v>883.423</c:v>
                </c:pt>
                <c:pt idx="102">
                  <c:v>894.291</c:v>
                </c:pt>
                <c:pt idx="103">
                  <c:v>904.3269999999974</c:v>
                </c:pt>
                <c:pt idx="104">
                  <c:v>906.73</c:v>
                </c:pt>
                <c:pt idx="105">
                  <c:v>916.8549999999979</c:v>
                </c:pt>
                <c:pt idx="106">
                  <c:v>927.6269999999994</c:v>
                </c:pt>
                <c:pt idx="107">
                  <c:v>938.2</c:v>
                </c:pt>
                <c:pt idx="108">
                  <c:v>941.04</c:v>
                </c:pt>
                <c:pt idx="109">
                  <c:v>951.706</c:v>
                </c:pt>
                <c:pt idx="110">
                  <c:v>961.9109999999994</c:v>
                </c:pt>
                <c:pt idx="111">
                  <c:v>973.034</c:v>
                </c:pt>
                <c:pt idx="112">
                  <c:v>975.743</c:v>
                </c:pt>
                <c:pt idx="113">
                  <c:v>985.89</c:v>
                </c:pt>
                <c:pt idx="114">
                  <c:v>996.4219999999979</c:v>
                </c:pt>
                <c:pt idx="115">
                  <c:v>1007.07</c:v>
                </c:pt>
                <c:pt idx="116">
                  <c:v>1009.71</c:v>
                </c:pt>
                <c:pt idx="117">
                  <c:v>1020.329999999999</c:v>
                </c:pt>
                <c:pt idx="118">
                  <c:v>1031.0</c:v>
                </c:pt>
                <c:pt idx="119">
                  <c:v>1041.63</c:v>
                </c:pt>
                <c:pt idx="120">
                  <c:v>1044.37</c:v>
                </c:pt>
                <c:pt idx="121">
                  <c:v>1055.29</c:v>
                </c:pt>
                <c:pt idx="122">
                  <c:v>1065.94</c:v>
                </c:pt>
                <c:pt idx="123">
                  <c:v>1075.82</c:v>
                </c:pt>
                <c:pt idx="124">
                  <c:v>1078.4</c:v>
                </c:pt>
                <c:pt idx="125">
                  <c:v>1088.27</c:v>
                </c:pt>
                <c:pt idx="126">
                  <c:v>1098.63</c:v>
                </c:pt>
                <c:pt idx="127">
                  <c:v>1109.73</c:v>
                </c:pt>
                <c:pt idx="128">
                  <c:v>1112.58</c:v>
                </c:pt>
                <c:pt idx="129">
                  <c:v>1123.33</c:v>
                </c:pt>
                <c:pt idx="130">
                  <c:v>1134.5</c:v>
                </c:pt>
                <c:pt idx="131">
                  <c:v>1144.39</c:v>
                </c:pt>
                <c:pt idx="132">
                  <c:v>1147.6</c:v>
                </c:pt>
                <c:pt idx="133">
                  <c:v>1158.02</c:v>
                </c:pt>
                <c:pt idx="134">
                  <c:v>1168.51</c:v>
                </c:pt>
                <c:pt idx="135">
                  <c:v>1179.18</c:v>
                </c:pt>
                <c:pt idx="136">
                  <c:v>1181.79</c:v>
                </c:pt>
                <c:pt idx="137">
                  <c:v>1192.39</c:v>
                </c:pt>
                <c:pt idx="138">
                  <c:v>1203.09</c:v>
                </c:pt>
                <c:pt idx="139">
                  <c:v>1214.14</c:v>
                </c:pt>
                <c:pt idx="140">
                  <c:v>1216.79</c:v>
                </c:pt>
                <c:pt idx="141">
                  <c:v>1227.52</c:v>
                </c:pt>
                <c:pt idx="142">
                  <c:v>1238.82</c:v>
                </c:pt>
                <c:pt idx="143">
                  <c:v>1249.09</c:v>
                </c:pt>
                <c:pt idx="144">
                  <c:v>1251.62</c:v>
                </c:pt>
                <c:pt idx="145">
                  <c:v>1262.2</c:v>
                </c:pt>
                <c:pt idx="146">
                  <c:v>1272.44</c:v>
                </c:pt>
                <c:pt idx="147">
                  <c:v>1283.12</c:v>
                </c:pt>
                <c:pt idx="148">
                  <c:v>1285.68</c:v>
                </c:pt>
                <c:pt idx="149">
                  <c:v>1295.75</c:v>
                </c:pt>
                <c:pt idx="150">
                  <c:v>1305.71</c:v>
                </c:pt>
                <c:pt idx="151">
                  <c:v>1316.85</c:v>
                </c:pt>
                <c:pt idx="152">
                  <c:v>1319.4</c:v>
                </c:pt>
                <c:pt idx="153">
                  <c:v>1329.56</c:v>
                </c:pt>
                <c:pt idx="154">
                  <c:v>1340.38</c:v>
                </c:pt>
                <c:pt idx="155">
                  <c:v>1350.43</c:v>
                </c:pt>
                <c:pt idx="156">
                  <c:v>1353.1</c:v>
                </c:pt>
                <c:pt idx="157">
                  <c:v>1363.38</c:v>
                </c:pt>
                <c:pt idx="158">
                  <c:v>1373.72</c:v>
                </c:pt>
                <c:pt idx="159">
                  <c:v>1384.36</c:v>
                </c:pt>
                <c:pt idx="160">
                  <c:v>1387.03</c:v>
                </c:pt>
                <c:pt idx="161">
                  <c:v>1398.0</c:v>
                </c:pt>
                <c:pt idx="162">
                  <c:v>1408.45</c:v>
                </c:pt>
                <c:pt idx="163">
                  <c:v>1419.84</c:v>
                </c:pt>
                <c:pt idx="164">
                  <c:v>1422.48</c:v>
                </c:pt>
                <c:pt idx="165">
                  <c:v>1432.63</c:v>
                </c:pt>
                <c:pt idx="166">
                  <c:v>1443.0</c:v>
                </c:pt>
                <c:pt idx="167">
                  <c:v>1452.95</c:v>
                </c:pt>
                <c:pt idx="168">
                  <c:v>1455.72</c:v>
                </c:pt>
                <c:pt idx="169">
                  <c:v>1466.41</c:v>
                </c:pt>
                <c:pt idx="170">
                  <c:v>1477.09</c:v>
                </c:pt>
                <c:pt idx="171">
                  <c:v>1487.92</c:v>
                </c:pt>
                <c:pt idx="172">
                  <c:v>1490.63</c:v>
                </c:pt>
                <c:pt idx="173">
                  <c:v>1501.45</c:v>
                </c:pt>
                <c:pt idx="174">
                  <c:v>1512.01</c:v>
                </c:pt>
                <c:pt idx="175">
                  <c:v>1522.57</c:v>
                </c:pt>
                <c:pt idx="176">
                  <c:v>1524.95</c:v>
                </c:pt>
                <c:pt idx="177">
                  <c:v>1535.6</c:v>
                </c:pt>
                <c:pt idx="178">
                  <c:v>1546.3</c:v>
                </c:pt>
                <c:pt idx="179">
                  <c:v>1557.2</c:v>
                </c:pt>
                <c:pt idx="180">
                  <c:v>1559.74</c:v>
                </c:pt>
                <c:pt idx="181">
                  <c:v>1570.34</c:v>
                </c:pt>
                <c:pt idx="182">
                  <c:v>1580.32</c:v>
                </c:pt>
                <c:pt idx="183">
                  <c:v>1590.45</c:v>
                </c:pt>
                <c:pt idx="184">
                  <c:v>1592.9</c:v>
                </c:pt>
                <c:pt idx="185">
                  <c:v>1603.9</c:v>
                </c:pt>
                <c:pt idx="186">
                  <c:v>1613.84</c:v>
                </c:pt>
                <c:pt idx="187">
                  <c:v>1624.16</c:v>
                </c:pt>
                <c:pt idx="188">
                  <c:v>1626.57</c:v>
                </c:pt>
                <c:pt idx="189">
                  <c:v>1637.32</c:v>
                </c:pt>
                <c:pt idx="190">
                  <c:v>1647.8</c:v>
                </c:pt>
                <c:pt idx="191">
                  <c:v>1658.88</c:v>
                </c:pt>
                <c:pt idx="192">
                  <c:v>1661.57</c:v>
                </c:pt>
                <c:pt idx="193">
                  <c:v>1672.5</c:v>
                </c:pt>
                <c:pt idx="194">
                  <c:v>1683.25</c:v>
                </c:pt>
                <c:pt idx="195">
                  <c:v>1694.3</c:v>
                </c:pt>
                <c:pt idx="196">
                  <c:v>1696.91</c:v>
                </c:pt>
                <c:pt idx="197">
                  <c:v>1707.71</c:v>
                </c:pt>
                <c:pt idx="198">
                  <c:v>1718.11</c:v>
                </c:pt>
                <c:pt idx="199">
                  <c:v>1728.41</c:v>
                </c:pt>
                <c:pt idx="200">
                  <c:v>1731.06</c:v>
                </c:pt>
                <c:pt idx="201">
                  <c:v>1742.09</c:v>
                </c:pt>
                <c:pt idx="202">
                  <c:v>1752.14</c:v>
                </c:pt>
                <c:pt idx="203">
                  <c:v>1762.51</c:v>
                </c:pt>
                <c:pt idx="204">
                  <c:v>1765.1</c:v>
                </c:pt>
                <c:pt idx="205">
                  <c:v>1775.58</c:v>
                </c:pt>
                <c:pt idx="206">
                  <c:v>1786.39</c:v>
                </c:pt>
                <c:pt idx="207">
                  <c:v>1796.57</c:v>
                </c:pt>
                <c:pt idx="208">
                  <c:v>1799.15</c:v>
                </c:pt>
                <c:pt idx="209">
                  <c:v>1809.93</c:v>
                </c:pt>
                <c:pt idx="210">
                  <c:v>1820.41</c:v>
                </c:pt>
                <c:pt idx="211">
                  <c:v>1831.2</c:v>
                </c:pt>
                <c:pt idx="212">
                  <c:v>1833.89</c:v>
                </c:pt>
                <c:pt idx="213">
                  <c:v>1844.47</c:v>
                </c:pt>
                <c:pt idx="214">
                  <c:v>1855.54</c:v>
                </c:pt>
                <c:pt idx="215">
                  <c:v>1866.53</c:v>
                </c:pt>
                <c:pt idx="216">
                  <c:v>1869.04</c:v>
                </c:pt>
                <c:pt idx="217">
                  <c:v>1879.29</c:v>
                </c:pt>
                <c:pt idx="218">
                  <c:v>1889.46</c:v>
                </c:pt>
                <c:pt idx="219">
                  <c:v>1900.18</c:v>
                </c:pt>
                <c:pt idx="220">
                  <c:v>1902.83</c:v>
                </c:pt>
                <c:pt idx="221">
                  <c:v>1913.84</c:v>
                </c:pt>
                <c:pt idx="222">
                  <c:v>1924.48</c:v>
                </c:pt>
                <c:pt idx="223">
                  <c:v>1935.07</c:v>
                </c:pt>
                <c:pt idx="224">
                  <c:v>1937.74</c:v>
                </c:pt>
                <c:pt idx="225">
                  <c:v>1948.32</c:v>
                </c:pt>
                <c:pt idx="226">
                  <c:v>1959.12</c:v>
                </c:pt>
                <c:pt idx="227">
                  <c:v>1969.44</c:v>
                </c:pt>
                <c:pt idx="228">
                  <c:v>1972.19</c:v>
                </c:pt>
                <c:pt idx="229">
                  <c:v>1982.7</c:v>
                </c:pt>
                <c:pt idx="230">
                  <c:v>1993.14</c:v>
                </c:pt>
                <c:pt idx="231">
                  <c:v>2003.29</c:v>
                </c:pt>
                <c:pt idx="232">
                  <c:v>2006.01</c:v>
                </c:pt>
                <c:pt idx="233">
                  <c:v>2016.61</c:v>
                </c:pt>
                <c:pt idx="234">
                  <c:v>2027.05</c:v>
                </c:pt>
                <c:pt idx="235">
                  <c:v>2038.48</c:v>
                </c:pt>
                <c:pt idx="236">
                  <c:v>2040.99</c:v>
                </c:pt>
                <c:pt idx="237">
                  <c:v>2050.98</c:v>
                </c:pt>
                <c:pt idx="238">
                  <c:v>2061.11</c:v>
                </c:pt>
                <c:pt idx="239">
                  <c:v>2071.72</c:v>
                </c:pt>
                <c:pt idx="240">
                  <c:v>2074.11</c:v>
                </c:pt>
                <c:pt idx="241">
                  <c:v>2084.82</c:v>
                </c:pt>
                <c:pt idx="242">
                  <c:v>2095.51</c:v>
                </c:pt>
                <c:pt idx="243">
                  <c:v>2106.08</c:v>
                </c:pt>
                <c:pt idx="244">
                  <c:v>2108.8</c:v>
                </c:pt>
                <c:pt idx="245">
                  <c:v>2119.26</c:v>
                </c:pt>
                <c:pt idx="246">
                  <c:v>2129.9</c:v>
                </c:pt>
                <c:pt idx="247">
                  <c:v>2140.55</c:v>
                </c:pt>
                <c:pt idx="248">
                  <c:v>2143.09</c:v>
                </c:pt>
                <c:pt idx="249">
                  <c:v>2153.470000000001</c:v>
                </c:pt>
                <c:pt idx="250">
                  <c:v>2163.930000000001</c:v>
                </c:pt>
                <c:pt idx="251">
                  <c:v>2174.5</c:v>
                </c:pt>
                <c:pt idx="252">
                  <c:v>2177.12</c:v>
                </c:pt>
                <c:pt idx="253">
                  <c:v>2187.17</c:v>
                </c:pt>
                <c:pt idx="254">
                  <c:v>2197.23</c:v>
                </c:pt>
                <c:pt idx="255">
                  <c:v>2207.14</c:v>
                </c:pt>
                <c:pt idx="256">
                  <c:v>2209.54</c:v>
                </c:pt>
                <c:pt idx="257">
                  <c:v>2220.310000000002</c:v>
                </c:pt>
                <c:pt idx="258">
                  <c:v>2231.22</c:v>
                </c:pt>
                <c:pt idx="259">
                  <c:v>2242.29</c:v>
                </c:pt>
                <c:pt idx="260">
                  <c:v>2244.910000000001</c:v>
                </c:pt>
                <c:pt idx="261">
                  <c:v>2255.16</c:v>
                </c:pt>
                <c:pt idx="262">
                  <c:v>2265.38</c:v>
                </c:pt>
                <c:pt idx="263">
                  <c:v>2275.850000000002</c:v>
                </c:pt>
                <c:pt idx="264">
                  <c:v>2278.78</c:v>
                </c:pt>
                <c:pt idx="265">
                  <c:v>2289.03</c:v>
                </c:pt>
                <c:pt idx="266">
                  <c:v>2299.310000000002</c:v>
                </c:pt>
                <c:pt idx="267">
                  <c:v>2309.99</c:v>
                </c:pt>
                <c:pt idx="268">
                  <c:v>2312.42</c:v>
                </c:pt>
                <c:pt idx="269">
                  <c:v>2322.7</c:v>
                </c:pt>
                <c:pt idx="270">
                  <c:v>2332.54</c:v>
                </c:pt>
                <c:pt idx="271">
                  <c:v>2343.08</c:v>
                </c:pt>
                <c:pt idx="272">
                  <c:v>2345.49</c:v>
                </c:pt>
                <c:pt idx="273">
                  <c:v>2356.06</c:v>
                </c:pt>
                <c:pt idx="274">
                  <c:v>2366.69</c:v>
                </c:pt>
                <c:pt idx="275">
                  <c:v>2377.19</c:v>
                </c:pt>
                <c:pt idx="276">
                  <c:v>2380.01</c:v>
                </c:pt>
                <c:pt idx="277">
                  <c:v>2390.6</c:v>
                </c:pt>
                <c:pt idx="278">
                  <c:v>2401.42</c:v>
                </c:pt>
                <c:pt idx="279">
                  <c:v>2411.810000000002</c:v>
                </c:pt>
                <c:pt idx="280">
                  <c:v>2414.450000000001</c:v>
                </c:pt>
                <c:pt idx="281">
                  <c:v>2425.34</c:v>
                </c:pt>
                <c:pt idx="282">
                  <c:v>2435.970000000001</c:v>
                </c:pt>
                <c:pt idx="283">
                  <c:v>2447.23</c:v>
                </c:pt>
                <c:pt idx="284">
                  <c:v>2450.02</c:v>
                </c:pt>
                <c:pt idx="285">
                  <c:v>2460.830000000002</c:v>
                </c:pt>
                <c:pt idx="286">
                  <c:v>2471.02</c:v>
                </c:pt>
                <c:pt idx="287">
                  <c:v>2482.4</c:v>
                </c:pt>
                <c:pt idx="288">
                  <c:v>2485.09</c:v>
                </c:pt>
                <c:pt idx="289">
                  <c:v>2495.04</c:v>
                </c:pt>
                <c:pt idx="290">
                  <c:v>2505.71</c:v>
                </c:pt>
                <c:pt idx="291">
                  <c:v>2515.98</c:v>
                </c:pt>
                <c:pt idx="292">
                  <c:v>2518.75</c:v>
                </c:pt>
                <c:pt idx="293">
                  <c:v>2529.25</c:v>
                </c:pt>
                <c:pt idx="294">
                  <c:v>2539.810000000002</c:v>
                </c:pt>
                <c:pt idx="295">
                  <c:v>2550.13</c:v>
                </c:pt>
                <c:pt idx="296">
                  <c:v>2553.44</c:v>
                </c:pt>
                <c:pt idx="297">
                  <c:v>2563.79</c:v>
                </c:pt>
                <c:pt idx="298">
                  <c:v>2574.59</c:v>
                </c:pt>
                <c:pt idx="299">
                  <c:v>2584.84</c:v>
                </c:pt>
                <c:pt idx="300">
                  <c:v>2587.38</c:v>
                </c:pt>
                <c:pt idx="301">
                  <c:v>2597.970000000001</c:v>
                </c:pt>
                <c:pt idx="302">
                  <c:v>2608.64</c:v>
                </c:pt>
                <c:pt idx="303">
                  <c:v>2619.02</c:v>
                </c:pt>
                <c:pt idx="304">
                  <c:v>2621.68</c:v>
                </c:pt>
                <c:pt idx="305">
                  <c:v>2632.430000000001</c:v>
                </c:pt>
                <c:pt idx="306">
                  <c:v>2643.22</c:v>
                </c:pt>
                <c:pt idx="307">
                  <c:v>2653.69</c:v>
                </c:pt>
                <c:pt idx="308">
                  <c:v>2656.42</c:v>
                </c:pt>
                <c:pt idx="309">
                  <c:v>2666.92</c:v>
                </c:pt>
                <c:pt idx="310">
                  <c:v>2678.15</c:v>
                </c:pt>
                <c:pt idx="311">
                  <c:v>2688.6</c:v>
                </c:pt>
                <c:pt idx="312">
                  <c:v>2691.2</c:v>
                </c:pt>
                <c:pt idx="313">
                  <c:v>2701.69</c:v>
                </c:pt>
                <c:pt idx="314">
                  <c:v>2711.77</c:v>
                </c:pt>
                <c:pt idx="315">
                  <c:v>2722.1</c:v>
                </c:pt>
                <c:pt idx="316">
                  <c:v>2724.74</c:v>
                </c:pt>
                <c:pt idx="317">
                  <c:v>2735.6</c:v>
                </c:pt>
                <c:pt idx="318">
                  <c:v>2745.57</c:v>
                </c:pt>
                <c:pt idx="319">
                  <c:v>2756.370000000002</c:v>
                </c:pt>
                <c:pt idx="320">
                  <c:v>2758.98</c:v>
                </c:pt>
                <c:pt idx="321">
                  <c:v>2769.34</c:v>
                </c:pt>
                <c:pt idx="322">
                  <c:v>2779.98</c:v>
                </c:pt>
                <c:pt idx="323">
                  <c:v>2790.48</c:v>
                </c:pt>
                <c:pt idx="324">
                  <c:v>2793.12</c:v>
                </c:pt>
                <c:pt idx="325">
                  <c:v>2803.71</c:v>
                </c:pt>
                <c:pt idx="326">
                  <c:v>2815.25</c:v>
                </c:pt>
                <c:pt idx="327">
                  <c:v>2825.26</c:v>
                </c:pt>
                <c:pt idx="328">
                  <c:v>2827.71</c:v>
                </c:pt>
                <c:pt idx="329">
                  <c:v>2837.8</c:v>
                </c:pt>
                <c:pt idx="330">
                  <c:v>2848.21</c:v>
                </c:pt>
                <c:pt idx="331">
                  <c:v>2858.6</c:v>
                </c:pt>
                <c:pt idx="332">
                  <c:v>2861.12</c:v>
                </c:pt>
                <c:pt idx="333">
                  <c:v>2871.56</c:v>
                </c:pt>
                <c:pt idx="334">
                  <c:v>2882.01</c:v>
                </c:pt>
                <c:pt idx="335">
                  <c:v>2892.470000000001</c:v>
                </c:pt>
                <c:pt idx="336">
                  <c:v>2895.08</c:v>
                </c:pt>
                <c:pt idx="337">
                  <c:v>2905.870000000002</c:v>
                </c:pt>
                <c:pt idx="338">
                  <c:v>2916.34</c:v>
                </c:pt>
                <c:pt idx="339">
                  <c:v>2927.24</c:v>
                </c:pt>
                <c:pt idx="340">
                  <c:v>2929.92</c:v>
                </c:pt>
                <c:pt idx="341">
                  <c:v>2940.28</c:v>
                </c:pt>
                <c:pt idx="342">
                  <c:v>2951.44</c:v>
                </c:pt>
                <c:pt idx="343">
                  <c:v>2962.27</c:v>
                </c:pt>
                <c:pt idx="344">
                  <c:v>2964.84</c:v>
                </c:pt>
                <c:pt idx="345">
                  <c:v>2975.22</c:v>
                </c:pt>
                <c:pt idx="346">
                  <c:v>2985.63</c:v>
                </c:pt>
                <c:pt idx="347">
                  <c:v>2995.75</c:v>
                </c:pt>
                <c:pt idx="348">
                  <c:v>2998.48</c:v>
                </c:pt>
                <c:pt idx="349">
                  <c:v>3008.79</c:v>
                </c:pt>
                <c:pt idx="350">
                  <c:v>3019.05</c:v>
                </c:pt>
                <c:pt idx="351">
                  <c:v>3029.9</c:v>
                </c:pt>
                <c:pt idx="352">
                  <c:v>3032.76</c:v>
                </c:pt>
                <c:pt idx="353">
                  <c:v>3043.910000000001</c:v>
                </c:pt>
                <c:pt idx="354">
                  <c:v>3053.69</c:v>
                </c:pt>
                <c:pt idx="355">
                  <c:v>3064.36</c:v>
                </c:pt>
                <c:pt idx="356">
                  <c:v>3066.92</c:v>
                </c:pt>
                <c:pt idx="357">
                  <c:v>3077.22</c:v>
                </c:pt>
                <c:pt idx="358">
                  <c:v>3087.9</c:v>
                </c:pt>
                <c:pt idx="359">
                  <c:v>3098.22</c:v>
                </c:pt>
                <c:pt idx="360">
                  <c:v>3100.92</c:v>
                </c:pt>
                <c:pt idx="361">
                  <c:v>3111.46</c:v>
                </c:pt>
                <c:pt idx="362">
                  <c:v>3122.5</c:v>
                </c:pt>
                <c:pt idx="363">
                  <c:v>3133.36</c:v>
                </c:pt>
                <c:pt idx="364">
                  <c:v>3135.870000000002</c:v>
                </c:pt>
                <c:pt idx="365">
                  <c:v>3146.17</c:v>
                </c:pt>
                <c:pt idx="366">
                  <c:v>3156.52</c:v>
                </c:pt>
                <c:pt idx="367">
                  <c:v>3166.870000000002</c:v>
                </c:pt>
                <c:pt idx="368">
                  <c:v>3169.46</c:v>
                </c:pt>
                <c:pt idx="369">
                  <c:v>3179.67</c:v>
                </c:pt>
                <c:pt idx="370">
                  <c:v>3190.16</c:v>
                </c:pt>
                <c:pt idx="371">
                  <c:v>3200.64</c:v>
                </c:pt>
                <c:pt idx="372">
                  <c:v>3203.01</c:v>
                </c:pt>
                <c:pt idx="373">
                  <c:v>3213.52</c:v>
                </c:pt>
                <c:pt idx="374">
                  <c:v>3223.870000000002</c:v>
                </c:pt>
                <c:pt idx="375">
                  <c:v>3234.42</c:v>
                </c:pt>
                <c:pt idx="376">
                  <c:v>3236.98</c:v>
                </c:pt>
                <c:pt idx="377">
                  <c:v>3247.66</c:v>
                </c:pt>
                <c:pt idx="378">
                  <c:v>3258.51</c:v>
                </c:pt>
                <c:pt idx="379">
                  <c:v>3270.11</c:v>
                </c:pt>
                <c:pt idx="380">
                  <c:v>3272.64</c:v>
                </c:pt>
                <c:pt idx="381">
                  <c:v>3282.8</c:v>
                </c:pt>
                <c:pt idx="382">
                  <c:v>3293.32</c:v>
                </c:pt>
                <c:pt idx="383">
                  <c:v>3303.49</c:v>
                </c:pt>
                <c:pt idx="384">
                  <c:v>3306.390000000001</c:v>
                </c:pt>
                <c:pt idx="385">
                  <c:v>3316.84</c:v>
                </c:pt>
                <c:pt idx="386">
                  <c:v>3327.390000000001</c:v>
                </c:pt>
                <c:pt idx="387">
                  <c:v>3338.27</c:v>
                </c:pt>
                <c:pt idx="388">
                  <c:v>3340.94</c:v>
                </c:pt>
                <c:pt idx="389">
                  <c:v>3350.77</c:v>
                </c:pt>
                <c:pt idx="390">
                  <c:v>3360.68</c:v>
                </c:pt>
                <c:pt idx="391">
                  <c:v>3370.52</c:v>
                </c:pt>
                <c:pt idx="392">
                  <c:v>3373.05</c:v>
                </c:pt>
                <c:pt idx="393">
                  <c:v>3383.2</c:v>
                </c:pt>
                <c:pt idx="394">
                  <c:v>3393.74</c:v>
                </c:pt>
                <c:pt idx="395">
                  <c:v>3403.390000000001</c:v>
                </c:pt>
                <c:pt idx="396">
                  <c:v>3405.970000000001</c:v>
                </c:pt>
                <c:pt idx="397">
                  <c:v>3416.76</c:v>
                </c:pt>
                <c:pt idx="398">
                  <c:v>3426.55</c:v>
                </c:pt>
                <c:pt idx="399">
                  <c:v>3436.88</c:v>
                </c:pt>
                <c:pt idx="400">
                  <c:v>3439.59</c:v>
                </c:pt>
                <c:pt idx="401">
                  <c:v>3449.870000000002</c:v>
                </c:pt>
                <c:pt idx="402">
                  <c:v>3460.79</c:v>
                </c:pt>
                <c:pt idx="403">
                  <c:v>3471.1</c:v>
                </c:pt>
                <c:pt idx="404">
                  <c:v>3473.7</c:v>
                </c:pt>
                <c:pt idx="405">
                  <c:v>3484.24</c:v>
                </c:pt>
                <c:pt idx="406">
                  <c:v>3494.410000000001</c:v>
                </c:pt>
                <c:pt idx="407">
                  <c:v>3505.17</c:v>
                </c:pt>
                <c:pt idx="408">
                  <c:v>3507.74</c:v>
                </c:pt>
              </c:numCache>
            </c:numRef>
          </c:xVal>
          <c:yVal>
            <c:numRef>
              <c:f>Sheet1!$I$3:$I$1204</c:f>
              <c:numCache>
                <c:formatCode>0.00E+00</c:formatCode>
                <c:ptCount val="1202"/>
                <c:pt idx="0">
                  <c:v>2.343E7</c:v>
                </c:pt>
                <c:pt idx="1">
                  <c:v>2.19386E7</c:v>
                </c:pt>
                <c:pt idx="2">
                  <c:v>2.03156E7</c:v>
                </c:pt>
                <c:pt idx="3">
                  <c:v>1.86385E7</c:v>
                </c:pt>
                <c:pt idx="4">
                  <c:v>1.82937E7</c:v>
                </c:pt>
                <c:pt idx="5">
                  <c:v>1.651E7</c:v>
                </c:pt>
                <c:pt idx="6">
                  <c:v>1.4718E7</c:v>
                </c:pt>
                <c:pt idx="7">
                  <c:v>1.28926E7</c:v>
                </c:pt>
                <c:pt idx="8">
                  <c:v>1.23914E7</c:v>
                </c:pt>
                <c:pt idx="9">
                  <c:v>1.04721E7</c:v>
                </c:pt>
                <c:pt idx="10">
                  <c:v>8.53091999999999E6</c:v>
                </c:pt>
                <c:pt idx="11">
                  <c:v>6.77162E6</c:v>
                </c:pt>
                <c:pt idx="12">
                  <c:v>6.42536E6</c:v>
                </c:pt>
                <c:pt idx="13">
                  <c:v>5.74894E6</c:v>
                </c:pt>
                <c:pt idx="14">
                  <c:v>5.1219E6</c:v>
                </c:pt>
                <c:pt idx="15">
                  <c:v>4.54967E6</c:v>
                </c:pt>
                <c:pt idx="16">
                  <c:v>4.37812E6</c:v>
                </c:pt>
                <c:pt idx="17">
                  <c:v>3.89282E6</c:v>
                </c:pt>
                <c:pt idx="18">
                  <c:v>3.46604E6</c:v>
                </c:pt>
                <c:pt idx="19">
                  <c:v>3.06096E6</c:v>
                </c:pt>
                <c:pt idx="20">
                  <c:v>2.98384E6</c:v>
                </c:pt>
                <c:pt idx="21">
                  <c:v>2.67853E6</c:v>
                </c:pt>
                <c:pt idx="22">
                  <c:v>2.41568E6</c:v>
                </c:pt>
                <c:pt idx="23">
                  <c:v>2.18099E6</c:v>
                </c:pt>
                <c:pt idx="24">
                  <c:v>2.12609E6</c:v>
                </c:pt>
                <c:pt idx="25">
                  <c:v>1.92737E6</c:v>
                </c:pt>
                <c:pt idx="26">
                  <c:v>1.74358E6</c:v>
                </c:pt>
                <c:pt idx="27">
                  <c:v>1.60307E6</c:v>
                </c:pt>
                <c:pt idx="28">
                  <c:v>1.56963E6</c:v>
                </c:pt>
                <c:pt idx="29">
                  <c:v>1.44776E6</c:v>
                </c:pt>
                <c:pt idx="30">
                  <c:v>1.33313E6</c:v>
                </c:pt>
                <c:pt idx="31">
                  <c:v>1.23525E6</c:v>
                </c:pt>
                <c:pt idx="32">
                  <c:v>1.21101E6</c:v>
                </c:pt>
                <c:pt idx="33">
                  <c:v>1.11968E6</c:v>
                </c:pt>
                <c:pt idx="34">
                  <c:v>1.03739E6</c:v>
                </c:pt>
                <c:pt idx="35" formatCode="General">
                  <c:v>950078.0</c:v>
                </c:pt>
                <c:pt idx="36" formatCode="General">
                  <c:v>930376.0</c:v>
                </c:pt>
                <c:pt idx="37" formatCode="General">
                  <c:v>856055.0</c:v>
                </c:pt>
                <c:pt idx="38" formatCode="General">
                  <c:v>796239.0</c:v>
                </c:pt>
                <c:pt idx="39" formatCode="General">
                  <c:v>739032.0</c:v>
                </c:pt>
                <c:pt idx="40" formatCode="General">
                  <c:v>727175.0</c:v>
                </c:pt>
                <c:pt idx="41" formatCode="General">
                  <c:v>675135.0</c:v>
                </c:pt>
                <c:pt idx="42" formatCode="General">
                  <c:v>627786.0</c:v>
                </c:pt>
                <c:pt idx="43" formatCode="General">
                  <c:v>584035.0</c:v>
                </c:pt>
                <c:pt idx="44" formatCode="General">
                  <c:v>573427.0</c:v>
                </c:pt>
                <c:pt idx="45" formatCode="General">
                  <c:v>532126.0</c:v>
                </c:pt>
                <c:pt idx="46" formatCode="General">
                  <c:v>490501.0</c:v>
                </c:pt>
                <c:pt idx="47" formatCode="General">
                  <c:v>457089.0</c:v>
                </c:pt>
                <c:pt idx="48" formatCode="General">
                  <c:v>449335.0</c:v>
                </c:pt>
                <c:pt idx="49" formatCode="General">
                  <c:v>417322.0</c:v>
                </c:pt>
                <c:pt idx="50" formatCode="General">
                  <c:v>388468.0</c:v>
                </c:pt>
                <c:pt idx="51" formatCode="General">
                  <c:v>360294.0</c:v>
                </c:pt>
                <c:pt idx="52" formatCode="General">
                  <c:v>353657.0</c:v>
                </c:pt>
                <c:pt idx="53" formatCode="General">
                  <c:v>330334.0</c:v>
                </c:pt>
                <c:pt idx="54" formatCode="General">
                  <c:v>307364.0</c:v>
                </c:pt>
                <c:pt idx="55" formatCode="General">
                  <c:v>286854.0</c:v>
                </c:pt>
                <c:pt idx="56" formatCode="General">
                  <c:v>281817.0</c:v>
                </c:pt>
                <c:pt idx="57" formatCode="General">
                  <c:v>263710.0</c:v>
                </c:pt>
                <c:pt idx="58" formatCode="General">
                  <c:v>244241.0</c:v>
                </c:pt>
                <c:pt idx="59" formatCode="General">
                  <c:v>228082.0</c:v>
                </c:pt>
                <c:pt idx="60" formatCode="General">
                  <c:v>224274.0</c:v>
                </c:pt>
                <c:pt idx="61" formatCode="General">
                  <c:v>209953.0</c:v>
                </c:pt>
                <c:pt idx="62" formatCode="General">
                  <c:v>195260.0</c:v>
                </c:pt>
                <c:pt idx="63" formatCode="General">
                  <c:v>182324.0</c:v>
                </c:pt>
                <c:pt idx="64" formatCode="General">
                  <c:v>179427.0</c:v>
                </c:pt>
                <c:pt idx="65" formatCode="General">
                  <c:v>166862.0</c:v>
                </c:pt>
                <c:pt idx="66" formatCode="General">
                  <c:v>155445.0</c:v>
                </c:pt>
                <c:pt idx="67" formatCode="General">
                  <c:v>143101.0</c:v>
                </c:pt>
                <c:pt idx="68" formatCode="General">
                  <c:v>140862.0</c:v>
                </c:pt>
                <c:pt idx="69" formatCode="General">
                  <c:v>131109.0</c:v>
                </c:pt>
                <c:pt idx="70" formatCode="General">
                  <c:v>122204.0</c:v>
                </c:pt>
                <c:pt idx="71" formatCode="General">
                  <c:v>113952.0</c:v>
                </c:pt>
                <c:pt idx="72" formatCode="General">
                  <c:v>111951.0</c:v>
                </c:pt>
                <c:pt idx="73" formatCode="General">
                  <c:v>104200.0</c:v>
                </c:pt>
                <c:pt idx="74" formatCode="General">
                  <c:v>97661.8</c:v>
                </c:pt>
                <c:pt idx="75" formatCode="General">
                  <c:v>91306.9</c:v>
                </c:pt>
                <c:pt idx="76" formatCode="General">
                  <c:v>89625.6</c:v>
                </c:pt>
                <c:pt idx="77" formatCode="General">
                  <c:v>83877.2</c:v>
                </c:pt>
                <c:pt idx="78" formatCode="General">
                  <c:v>78651.7</c:v>
                </c:pt>
                <c:pt idx="79" formatCode="General">
                  <c:v>73018.8</c:v>
                </c:pt>
                <c:pt idx="80" formatCode="General">
                  <c:v>71805.4</c:v>
                </c:pt>
                <c:pt idx="81" formatCode="General">
                  <c:v>66936.9</c:v>
                </c:pt>
                <c:pt idx="82" formatCode="General">
                  <c:v>62603.8</c:v>
                </c:pt>
                <c:pt idx="83" formatCode="General">
                  <c:v>58369.6</c:v>
                </c:pt>
                <c:pt idx="84" formatCode="General">
                  <c:v>57204.5</c:v>
                </c:pt>
                <c:pt idx="85" formatCode="General">
                  <c:v>53502.6</c:v>
                </c:pt>
                <c:pt idx="86" formatCode="General">
                  <c:v>50113.4</c:v>
                </c:pt>
                <c:pt idx="87" formatCode="General">
                  <c:v>46757.5</c:v>
                </c:pt>
                <c:pt idx="88" formatCode="General">
                  <c:v>46013.9</c:v>
                </c:pt>
                <c:pt idx="89" formatCode="General">
                  <c:v>43198.3</c:v>
                </c:pt>
                <c:pt idx="90" formatCode="General">
                  <c:v>40124.3</c:v>
                </c:pt>
                <c:pt idx="91" formatCode="General">
                  <c:v>37486.2</c:v>
                </c:pt>
                <c:pt idx="92" formatCode="General">
                  <c:v>36856.0</c:v>
                </c:pt>
                <c:pt idx="93" formatCode="General">
                  <c:v>34222.5</c:v>
                </c:pt>
                <c:pt idx="94" formatCode="General">
                  <c:v>32082.5</c:v>
                </c:pt>
                <c:pt idx="95" formatCode="General">
                  <c:v>29961.0</c:v>
                </c:pt>
                <c:pt idx="96" formatCode="General">
                  <c:v>29526.9</c:v>
                </c:pt>
                <c:pt idx="97" formatCode="General">
                  <c:v>27661.8</c:v>
                </c:pt>
                <c:pt idx="98" formatCode="General">
                  <c:v>25719.0</c:v>
                </c:pt>
                <c:pt idx="99" formatCode="General">
                  <c:v>24065.1</c:v>
                </c:pt>
                <c:pt idx="100" formatCode="General">
                  <c:v>23644.4</c:v>
                </c:pt>
                <c:pt idx="101" formatCode="General">
                  <c:v>22072.7</c:v>
                </c:pt>
                <c:pt idx="102" formatCode="General">
                  <c:v>20550.3</c:v>
                </c:pt>
                <c:pt idx="103" formatCode="General">
                  <c:v>19256.2</c:v>
                </c:pt>
                <c:pt idx="104" formatCode="General">
                  <c:v>18986.0</c:v>
                </c:pt>
                <c:pt idx="105" formatCode="General">
                  <c:v>17841.7</c:v>
                </c:pt>
                <c:pt idx="106" formatCode="General">
                  <c:v>16685.3</c:v>
                </c:pt>
                <c:pt idx="107" formatCode="General">
                  <c:v>15613.4</c:v>
                </c:pt>
                <c:pt idx="108" formatCode="General">
                  <c:v>15348.6</c:v>
                </c:pt>
                <c:pt idx="109" formatCode="General">
                  <c:v>14330.8</c:v>
                </c:pt>
                <c:pt idx="110" formatCode="General">
                  <c:v>13496.0</c:v>
                </c:pt>
                <c:pt idx="111" formatCode="General">
                  <c:v>12619.5</c:v>
                </c:pt>
                <c:pt idx="112" formatCode="General">
                  <c:v>12411.6</c:v>
                </c:pt>
                <c:pt idx="113" formatCode="General">
                  <c:v>11635.9</c:v>
                </c:pt>
                <c:pt idx="114" formatCode="General">
                  <c:v>10925.2</c:v>
                </c:pt>
                <c:pt idx="115" formatCode="General">
                  <c:v>10213.6</c:v>
                </c:pt>
                <c:pt idx="116" formatCode="General">
                  <c:v>10063.1</c:v>
                </c:pt>
                <c:pt idx="117" formatCode="General">
                  <c:v>9460.99</c:v>
                </c:pt>
                <c:pt idx="118" formatCode="General">
                  <c:v>8897.389999999892</c:v>
                </c:pt>
                <c:pt idx="119" formatCode="General">
                  <c:v>8341.78</c:v>
                </c:pt>
                <c:pt idx="120" formatCode="General">
                  <c:v>8225.240000000008</c:v>
                </c:pt>
                <c:pt idx="121" formatCode="General">
                  <c:v>7699.75</c:v>
                </c:pt>
                <c:pt idx="122" formatCode="General">
                  <c:v>7224.99</c:v>
                </c:pt>
                <c:pt idx="123" formatCode="General">
                  <c:v>6804.06</c:v>
                </c:pt>
                <c:pt idx="124" formatCode="General">
                  <c:v>6697.54</c:v>
                </c:pt>
                <c:pt idx="125" formatCode="General">
                  <c:v>6328.77</c:v>
                </c:pt>
                <c:pt idx="126" formatCode="General">
                  <c:v>5946.24</c:v>
                </c:pt>
                <c:pt idx="127" formatCode="General">
                  <c:v>5573.360000000002</c:v>
                </c:pt>
                <c:pt idx="128" formatCode="General">
                  <c:v>5476.160000000004</c:v>
                </c:pt>
                <c:pt idx="129" formatCode="General">
                  <c:v>5149.21</c:v>
                </c:pt>
                <c:pt idx="130" formatCode="General">
                  <c:v>4822.98</c:v>
                </c:pt>
                <c:pt idx="131" formatCode="General">
                  <c:v>4550.38</c:v>
                </c:pt>
                <c:pt idx="132" formatCode="General">
                  <c:v>4466.400000000001</c:v>
                </c:pt>
                <c:pt idx="133" formatCode="General">
                  <c:v>4196.55</c:v>
                </c:pt>
                <c:pt idx="134" formatCode="General">
                  <c:v>3934.9</c:v>
                </c:pt>
                <c:pt idx="135" formatCode="General">
                  <c:v>3694.17</c:v>
                </c:pt>
                <c:pt idx="136" formatCode="General">
                  <c:v>3636.24</c:v>
                </c:pt>
                <c:pt idx="137" formatCode="General">
                  <c:v>3399.53</c:v>
                </c:pt>
                <c:pt idx="138" formatCode="General">
                  <c:v>3197.66</c:v>
                </c:pt>
                <c:pt idx="139" formatCode="General">
                  <c:v>2987.9</c:v>
                </c:pt>
                <c:pt idx="140" formatCode="General">
                  <c:v>2939.04</c:v>
                </c:pt>
                <c:pt idx="141" formatCode="General">
                  <c:v>2764.01</c:v>
                </c:pt>
                <c:pt idx="142" formatCode="General">
                  <c:v>2585.61</c:v>
                </c:pt>
                <c:pt idx="143" formatCode="General">
                  <c:v>2440.65</c:v>
                </c:pt>
                <c:pt idx="144" formatCode="General">
                  <c:v>2406.06</c:v>
                </c:pt>
                <c:pt idx="145" formatCode="General">
                  <c:v>2264.950000000001</c:v>
                </c:pt>
                <c:pt idx="146" formatCode="General">
                  <c:v>2144.23</c:v>
                </c:pt>
                <c:pt idx="147" formatCode="General">
                  <c:v>2013.07</c:v>
                </c:pt>
                <c:pt idx="148" formatCode="General">
                  <c:v>1986.66</c:v>
                </c:pt>
                <c:pt idx="149" formatCode="General">
                  <c:v>1885.6</c:v>
                </c:pt>
                <c:pt idx="150" formatCode="General">
                  <c:v>1784.26</c:v>
                </c:pt>
                <c:pt idx="151" formatCode="General">
                  <c:v>1675.43</c:v>
                </c:pt>
                <c:pt idx="152" formatCode="General">
                  <c:v>1651.33</c:v>
                </c:pt>
                <c:pt idx="153" formatCode="General">
                  <c:v>1557.74</c:v>
                </c:pt>
                <c:pt idx="154" formatCode="General">
                  <c:v>1465.47</c:v>
                </c:pt>
                <c:pt idx="155" formatCode="General">
                  <c:v>1385.61</c:v>
                </c:pt>
                <c:pt idx="156" formatCode="General">
                  <c:v>1365.7</c:v>
                </c:pt>
                <c:pt idx="157" formatCode="General">
                  <c:v>1289.24</c:v>
                </c:pt>
                <c:pt idx="158" formatCode="General">
                  <c:v>1219.65</c:v>
                </c:pt>
                <c:pt idx="159" formatCode="General">
                  <c:v>1155.97</c:v>
                </c:pt>
                <c:pt idx="160" formatCode="General">
                  <c:v>1136.84</c:v>
                </c:pt>
                <c:pt idx="161" formatCode="General">
                  <c:v>1072.63</c:v>
                </c:pt>
                <c:pt idx="162" formatCode="General">
                  <c:v>1016.48</c:v>
                </c:pt>
                <c:pt idx="163" formatCode="General">
                  <c:v>954.4689999999994</c:v>
                </c:pt>
                <c:pt idx="164" formatCode="General">
                  <c:v>941.518</c:v>
                </c:pt>
                <c:pt idx="165" formatCode="General">
                  <c:v>892.5930000000005</c:v>
                </c:pt>
                <c:pt idx="166" formatCode="General">
                  <c:v>844.5980000000005</c:v>
                </c:pt>
                <c:pt idx="167" formatCode="General">
                  <c:v>800.601</c:v>
                </c:pt>
                <c:pt idx="168" formatCode="General">
                  <c:v>788.03</c:v>
                </c:pt>
                <c:pt idx="169" formatCode="General">
                  <c:v>747.529</c:v>
                </c:pt>
                <c:pt idx="170" formatCode="General">
                  <c:v>708.396</c:v>
                </c:pt>
                <c:pt idx="171" formatCode="General">
                  <c:v>669.0</c:v>
                </c:pt>
                <c:pt idx="172" formatCode="General">
                  <c:v>659.586</c:v>
                </c:pt>
                <c:pt idx="173" formatCode="General">
                  <c:v>623.898</c:v>
                </c:pt>
                <c:pt idx="174" formatCode="General">
                  <c:v>589.8439999999994</c:v>
                </c:pt>
                <c:pt idx="175" formatCode="General">
                  <c:v>557.664</c:v>
                </c:pt>
                <c:pt idx="176" formatCode="General">
                  <c:v>550.543</c:v>
                </c:pt>
                <c:pt idx="177" formatCode="General">
                  <c:v>519.4689999999994</c:v>
                </c:pt>
                <c:pt idx="178" formatCode="General">
                  <c:v>492.8109999999995</c:v>
                </c:pt>
                <c:pt idx="179" formatCode="General">
                  <c:v>467.86</c:v>
                </c:pt>
                <c:pt idx="180" formatCode="General">
                  <c:v>461.616</c:v>
                </c:pt>
                <c:pt idx="181" formatCode="General">
                  <c:v>438.603</c:v>
                </c:pt>
                <c:pt idx="182" formatCode="General">
                  <c:v>418.4909999999972</c:v>
                </c:pt>
                <c:pt idx="183" formatCode="General">
                  <c:v>397.676</c:v>
                </c:pt>
                <c:pt idx="184" formatCode="General">
                  <c:v>393.2239999999986</c:v>
                </c:pt>
                <c:pt idx="185" formatCode="General">
                  <c:v>371.002</c:v>
                </c:pt>
                <c:pt idx="186" formatCode="General">
                  <c:v>353.195</c:v>
                </c:pt>
                <c:pt idx="187" formatCode="General">
                  <c:v>334.8379999999989</c:v>
                </c:pt>
                <c:pt idx="188" formatCode="General">
                  <c:v>330.7189999999986</c:v>
                </c:pt>
                <c:pt idx="189" formatCode="General">
                  <c:v>314.108</c:v>
                </c:pt>
                <c:pt idx="190" formatCode="General">
                  <c:v>299.2169999999985</c:v>
                </c:pt>
                <c:pt idx="191" formatCode="General">
                  <c:v>284.431999999998</c:v>
                </c:pt>
                <c:pt idx="192" formatCode="General">
                  <c:v>280.8319999999986</c:v>
                </c:pt>
                <c:pt idx="193" formatCode="General">
                  <c:v>266.4699999999995</c:v>
                </c:pt>
                <c:pt idx="194" formatCode="General">
                  <c:v>252.877</c:v>
                </c:pt>
                <c:pt idx="195" formatCode="General">
                  <c:v>239.366</c:v>
                </c:pt>
                <c:pt idx="196" formatCode="General">
                  <c:v>236.547</c:v>
                </c:pt>
                <c:pt idx="197" formatCode="General">
                  <c:v>223.566</c:v>
                </c:pt>
                <c:pt idx="198" formatCode="General">
                  <c:v>213.046</c:v>
                </c:pt>
                <c:pt idx="199" formatCode="General">
                  <c:v>203.139</c:v>
                </c:pt>
                <c:pt idx="200" formatCode="General">
                  <c:v>200.945</c:v>
                </c:pt>
                <c:pt idx="201" formatCode="General">
                  <c:v>191.4920000000004</c:v>
                </c:pt>
                <c:pt idx="202" formatCode="General">
                  <c:v>183.16</c:v>
                </c:pt>
                <c:pt idx="203" formatCode="General">
                  <c:v>174.567</c:v>
                </c:pt>
                <c:pt idx="204" formatCode="General">
                  <c:v>172.459</c:v>
                </c:pt>
                <c:pt idx="205" formatCode="General">
                  <c:v>164.25</c:v>
                </c:pt>
                <c:pt idx="206" formatCode="General">
                  <c:v>155.789</c:v>
                </c:pt>
                <c:pt idx="207" formatCode="General">
                  <c:v>148.378</c:v>
                </c:pt>
                <c:pt idx="208" formatCode="General">
                  <c:v>146.282</c:v>
                </c:pt>
                <c:pt idx="209" formatCode="General">
                  <c:v>139.568</c:v>
                </c:pt>
                <c:pt idx="210" formatCode="General">
                  <c:v>133.253</c:v>
                </c:pt>
                <c:pt idx="211" formatCode="General">
                  <c:v>127.185</c:v>
                </c:pt>
                <c:pt idx="212" formatCode="General">
                  <c:v>125.602</c:v>
                </c:pt>
                <c:pt idx="213" formatCode="General">
                  <c:v>119.847</c:v>
                </c:pt>
                <c:pt idx="214" formatCode="General">
                  <c:v>113.955</c:v>
                </c:pt>
                <c:pt idx="215" formatCode="General">
                  <c:v>107.833</c:v>
                </c:pt>
                <c:pt idx="216" formatCode="General">
                  <c:v>106.335</c:v>
                </c:pt>
                <c:pt idx="217" formatCode="General">
                  <c:v>101.776</c:v>
                </c:pt>
                <c:pt idx="218" formatCode="General">
                  <c:v>96.96730000000002</c:v>
                </c:pt>
                <c:pt idx="219" formatCode="General">
                  <c:v>92.3817</c:v>
                </c:pt>
                <c:pt idx="220" formatCode="General">
                  <c:v>91.27849999999998</c:v>
                </c:pt>
                <c:pt idx="221" formatCode="General">
                  <c:v>87.3143</c:v>
                </c:pt>
                <c:pt idx="222" formatCode="General">
                  <c:v>83.34490000000002</c:v>
                </c:pt>
                <c:pt idx="223" formatCode="General">
                  <c:v>79.55</c:v>
                </c:pt>
                <c:pt idx="224" formatCode="General">
                  <c:v>78.65559999999998</c:v>
                </c:pt>
                <c:pt idx="225" formatCode="General">
                  <c:v>75.0086</c:v>
                </c:pt>
                <c:pt idx="226" formatCode="General">
                  <c:v>70.9544</c:v>
                </c:pt>
                <c:pt idx="227" formatCode="General">
                  <c:v>67.51350000000002</c:v>
                </c:pt>
                <c:pt idx="228" formatCode="General">
                  <c:v>66.74050000000002</c:v>
                </c:pt>
                <c:pt idx="229" formatCode="General">
                  <c:v>63.8736</c:v>
                </c:pt>
                <c:pt idx="230" formatCode="General">
                  <c:v>61.23830000000017</c:v>
                </c:pt>
                <c:pt idx="231" formatCode="General">
                  <c:v>58.9114</c:v>
                </c:pt>
                <c:pt idx="232" formatCode="General">
                  <c:v>58.1606</c:v>
                </c:pt>
                <c:pt idx="233" formatCode="General">
                  <c:v>55.822</c:v>
                </c:pt>
                <c:pt idx="234" formatCode="General">
                  <c:v>53.42990000000001</c:v>
                </c:pt>
                <c:pt idx="235" formatCode="General">
                  <c:v>50.9703</c:v>
                </c:pt>
                <c:pt idx="236" formatCode="General">
                  <c:v>50.231</c:v>
                </c:pt>
                <c:pt idx="237" formatCode="General">
                  <c:v>47.9303</c:v>
                </c:pt>
                <c:pt idx="238" formatCode="General">
                  <c:v>45.90940000000001</c:v>
                </c:pt>
                <c:pt idx="239" formatCode="General">
                  <c:v>44.0358</c:v>
                </c:pt>
                <c:pt idx="240" formatCode="General">
                  <c:v>43.6138</c:v>
                </c:pt>
                <c:pt idx="241" formatCode="General">
                  <c:v>41.8834</c:v>
                </c:pt>
                <c:pt idx="242" formatCode="General">
                  <c:v>40.1872</c:v>
                </c:pt>
                <c:pt idx="243" formatCode="General">
                  <c:v>38.3716</c:v>
                </c:pt>
                <c:pt idx="244" formatCode="General">
                  <c:v>37.9365</c:v>
                </c:pt>
                <c:pt idx="245" formatCode="General">
                  <c:v>36.26530000000018</c:v>
                </c:pt>
                <c:pt idx="246" formatCode="General">
                  <c:v>34.5373</c:v>
                </c:pt>
                <c:pt idx="247" formatCode="General">
                  <c:v>32.7509</c:v>
                </c:pt>
                <c:pt idx="248" formatCode="General">
                  <c:v>32.42720000000001</c:v>
                </c:pt>
                <c:pt idx="249" formatCode="General">
                  <c:v>31.0211</c:v>
                </c:pt>
                <c:pt idx="250" formatCode="General">
                  <c:v>29.8717</c:v>
                </c:pt>
                <c:pt idx="251" formatCode="General">
                  <c:v>28.7546</c:v>
                </c:pt>
                <c:pt idx="252" formatCode="General">
                  <c:v>28.4644999999999</c:v>
                </c:pt>
                <c:pt idx="253" formatCode="General">
                  <c:v>27.38869999999987</c:v>
                </c:pt>
                <c:pt idx="254" formatCode="General">
                  <c:v>26.29859999999988</c:v>
                </c:pt>
                <c:pt idx="255" formatCode="General">
                  <c:v>25.1602</c:v>
                </c:pt>
                <c:pt idx="256" formatCode="General">
                  <c:v>24.87829999999997</c:v>
                </c:pt>
                <c:pt idx="257" formatCode="General">
                  <c:v>23.6844</c:v>
                </c:pt>
                <c:pt idx="258" formatCode="General">
                  <c:v>22.67580000000003</c:v>
                </c:pt>
                <c:pt idx="259" formatCode="General">
                  <c:v>21.6721</c:v>
                </c:pt>
                <c:pt idx="260" formatCode="General">
                  <c:v>21.45929999999992</c:v>
                </c:pt>
                <c:pt idx="261" formatCode="General">
                  <c:v>20.7011</c:v>
                </c:pt>
                <c:pt idx="262" formatCode="General">
                  <c:v>19.9475999999999</c:v>
                </c:pt>
                <c:pt idx="263" formatCode="General">
                  <c:v>19.13020000000003</c:v>
                </c:pt>
                <c:pt idx="264" formatCode="General">
                  <c:v>18.9184999999999</c:v>
                </c:pt>
                <c:pt idx="265" formatCode="General">
                  <c:v>18.1456999999999</c:v>
                </c:pt>
                <c:pt idx="266" formatCode="General">
                  <c:v>17.2080999999999</c:v>
                </c:pt>
                <c:pt idx="267" formatCode="General">
                  <c:v>16.46249999999971</c:v>
                </c:pt>
                <c:pt idx="268" formatCode="General">
                  <c:v>16.26289999999991</c:v>
                </c:pt>
                <c:pt idx="269" formatCode="General">
                  <c:v>15.6125</c:v>
                </c:pt>
                <c:pt idx="270" formatCode="General">
                  <c:v>15.0912</c:v>
                </c:pt>
                <c:pt idx="271" formatCode="General">
                  <c:v>14.5325</c:v>
                </c:pt>
                <c:pt idx="272" formatCode="General">
                  <c:v>14.4232</c:v>
                </c:pt>
                <c:pt idx="273" formatCode="General">
                  <c:v>13.88590000000002</c:v>
                </c:pt>
                <c:pt idx="274" formatCode="General">
                  <c:v>13.3233</c:v>
                </c:pt>
                <c:pt idx="275" formatCode="General">
                  <c:v>12.7212</c:v>
                </c:pt>
                <c:pt idx="276" formatCode="General">
                  <c:v>12.5382</c:v>
                </c:pt>
                <c:pt idx="277" formatCode="General">
                  <c:v>12.0027</c:v>
                </c:pt>
                <c:pt idx="278" formatCode="General">
                  <c:v>11.36160000000002</c:v>
                </c:pt>
                <c:pt idx="279" formatCode="General">
                  <c:v>10.9433</c:v>
                </c:pt>
                <c:pt idx="280" formatCode="General">
                  <c:v>10.8443</c:v>
                </c:pt>
                <c:pt idx="281" formatCode="General">
                  <c:v>10.4187</c:v>
                </c:pt>
                <c:pt idx="282" formatCode="General">
                  <c:v>10.02240000000002</c:v>
                </c:pt>
                <c:pt idx="283" formatCode="General">
                  <c:v>9.608219999999997</c:v>
                </c:pt>
                <c:pt idx="284" formatCode="General">
                  <c:v>9.493020000000001</c:v>
                </c:pt>
                <c:pt idx="285" formatCode="General">
                  <c:v>9.035390000000001</c:v>
                </c:pt>
                <c:pt idx="286" formatCode="General">
                  <c:v>8.684790000000001</c:v>
                </c:pt>
                <c:pt idx="287" formatCode="General">
                  <c:v>8.256350000000001</c:v>
                </c:pt>
                <c:pt idx="288" formatCode="General">
                  <c:v>8.177040000000003</c:v>
                </c:pt>
                <c:pt idx="289" formatCode="General">
                  <c:v>7.853709999999999</c:v>
                </c:pt>
                <c:pt idx="290" formatCode="General">
                  <c:v>7.56385</c:v>
                </c:pt>
                <c:pt idx="291" formatCode="General">
                  <c:v>7.28461</c:v>
                </c:pt>
                <c:pt idx="292" formatCode="General">
                  <c:v>7.2155</c:v>
                </c:pt>
                <c:pt idx="293" formatCode="General">
                  <c:v>6.932460000000003</c:v>
                </c:pt>
                <c:pt idx="294" formatCode="General">
                  <c:v>6.661019999999985</c:v>
                </c:pt>
                <c:pt idx="295" formatCode="General">
                  <c:v>6.376600000000003</c:v>
                </c:pt>
                <c:pt idx="296" formatCode="General">
                  <c:v>6.27423</c:v>
                </c:pt>
                <c:pt idx="297" formatCode="General">
                  <c:v>5.991470000000001</c:v>
                </c:pt>
                <c:pt idx="298" formatCode="General">
                  <c:v>5.7237</c:v>
                </c:pt>
                <c:pt idx="299" formatCode="General">
                  <c:v>5.52223</c:v>
                </c:pt>
                <c:pt idx="300" formatCode="General">
                  <c:v>5.471330000000013</c:v>
                </c:pt>
                <c:pt idx="301" formatCode="General">
                  <c:v>5.268889999999989</c:v>
                </c:pt>
                <c:pt idx="302" formatCode="General">
                  <c:v>5.052309999999999</c:v>
                </c:pt>
                <c:pt idx="303" formatCode="General">
                  <c:v>4.844749999999999</c:v>
                </c:pt>
                <c:pt idx="304" formatCode="General">
                  <c:v>4.79153</c:v>
                </c:pt>
                <c:pt idx="305" formatCode="General">
                  <c:v>4.572589999999995</c:v>
                </c:pt>
                <c:pt idx="306" formatCode="General">
                  <c:v>4.360809999999986</c:v>
                </c:pt>
                <c:pt idx="307" formatCode="General">
                  <c:v>4.18067</c:v>
                </c:pt>
                <c:pt idx="308" formatCode="General">
                  <c:v>4.12625</c:v>
                </c:pt>
                <c:pt idx="309" formatCode="General">
                  <c:v>3.973259999999997</c:v>
                </c:pt>
                <c:pt idx="310" formatCode="General">
                  <c:v>3.82063</c:v>
                </c:pt>
                <c:pt idx="311" formatCode="General">
                  <c:v>3.675449999999988</c:v>
                </c:pt>
                <c:pt idx="312" formatCode="General">
                  <c:v>3.64252</c:v>
                </c:pt>
                <c:pt idx="313" formatCode="General">
                  <c:v>3.48152</c:v>
                </c:pt>
                <c:pt idx="314" formatCode="General">
                  <c:v>3.335589999999997</c:v>
                </c:pt>
                <c:pt idx="315" formatCode="General">
                  <c:v>3.20394</c:v>
                </c:pt>
                <c:pt idx="316" formatCode="General">
                  <c:v>3.1748</c:v>
                </c:pt>
                <c:pt idx="317" formatCode="General">
                  <c:v>3.02524</c:v>
                </c:pt>
                <c:pt idx="318" formatCode="General">
                  <c:v>2.91596999999999</c:v>
                </c:pt>
                <c:pt idx="319" formatCode="General">
                  <c:v>2.806339999999999</c:v>
                </c:pt>
                <c:pt idx="320" formatCode="General">
                  <c:v>2.781430000000001</c:v>
                </c:pt>
                <c:pt idx="321" formatCode="General">
                  <c:v>2.678249999999997</c:v>
                </c:pt>
                <c:pt idx="322" formatCode="General">
                  <c:v>2.56252</c:v>
                </c:pt>
                <c:pt idx="323" formatCode="General">
                  <c:v>2.44462</c:v>
                </c:pt>
                <c:pt idx="324" formatCode="General">
                  <c:v>2.41899</c:v>
                </c:pt>
                <c:pt idx="325" formatCode="General">
                  <c:v>2.32078</c:v>
                </c:pt>
                <c:pt idx="326" formatCode="General">
                  <c:v>2.202930000000001</c:v>
                </c:pt>
                <c:pt idx="327" formatCode="General">
                  <c:v>2.11532</c:v>
                </c:pt>
                <c:pt idx="328" formatCode="General">
                  <c:v>2.098469999999997</c:v>
                </c:pt>
                <c:pt idx="329" formatCode="General">
                  <c:v>2.0253</c:v>
                </c:pt>
                <c:pt idx="330" formatCode="General">
                  <c:v>1.945589999999999</c:v>
                </c:pt>
                <c:pt idx="331" formatCode="General">
                  <c:v>1.86509</c:v>
                </c:pt>
                <c:pt idx="332" formatCode="General">
                  <c:v>1.84296</c:v>
                </c:pt>
                <c:pt idx="333" formatCode="General">
                  <c:v>1.75409</c:v>
                </c:pt>
                <c:pt idx="334" formatCode="General">
                  <c:v>1.68071</c:v>
                </c:pt>
                <c:pt idx="335" formatCode="General">
                  <c:v>1.61007</c:v>
                </c:pt>
                <c:pt idx="336" formatCode="General">
                  <c:v>1.59545</c:v>
                </c:pt>
                <c:pt idx="337" formatCode="General">
                  <c:v>1.52338</c:v>
                </c:pt>
                <c:pt idx="338" formatCode="General">
                  <c:v>1.465309999999995</c:v>
                </c:pt>
                <c:pt idx="339" formatCode="General">
                  <c:v>1.40376999999999</c:v>
                </c:pt>
                <c:pt idx="340" formatCode="General">
                  <c:v>1.38981</c:v>
                </c:pt>
                <c:pt idx="341" formatCode="General">
                  <c:v>1.321469999999995</c:v>
                </c:pt>
                <c:pt idx="342" formatCode="General">
                  <c:v>1.266629999999995</c:v>
                </c:pt>
                <c:pt idx="343" formatCode="General">
                  <c:v>1.21008</c:v>
                </c:pt>
                <c:pt idx="344" formatCode="General">
                  <c:v>1.1991</c:v>
                </c:pt>
                <c:pt idx="345" formatCode="General">
                  <c:v>1.15319</c:v>
                </c:pt>
                <c:pt idx="346" formatCode="General">
                  <c:v>1.10439</c:v>
                </c:pt>
                <c:pt idx="347" formatCode="General">
                  <c:v>1.06216</c:v>
                </c:pt>
                <c:pt idx="348" formatCode="General">
                  <c:v>1.05047</c:v>
                </c:pt>
                <c:pt idx="349" formatCode="General">
                  <c:v>1.00826</c:v>
                </c:pt>
                <c:pt idx="350" formatCode="General">
                  <c:v>0.958326</c:v>
                </c:pt>
                <c:pt idx="351" formatCode="General">
                  <c:v>0.91829</c:v>
                </c:pt>
                <c:pt idx="352" formatCode="General">
                  <c:v>0.901317999999997</c:v>
                </c:pt>
                <c:pt idx="353" formatCode="General">
                  <c:v>0.859731000000002</c:v>
                </c:pt>
                <c:pt idx="354" formatCode="General">
                  <c:v>0.828927000000001</c:v>
                </c:pt>
                <c:pt idx="355" formatCode="General">
                  <c:v>0.793109000000001</c:v>
                </c:pt>
                <c:pt idx="356" formatCode="General">
                  <c:v>0.784251999999999</c:v>
                </c:pt>
                <c:pt idx="357" formatCode="General">
                  <c:v>0.754113</c:v>
                </c:pt>
                <c:pt idx="358" formatCode="General">
                  <c:v>0.720007000000001</c:v>
                </c:pt>
                <c:pt idx="359" formatCode="General">
                  <c:v>0.684846000000001</c:v>
                </c:pt>
                <c:pt idx="360" formatCode="General">
                  <c:v>0.675437000000001</c:v>
                </c:pt>
                <c:pt idx="361" formatCode="General">
                  <c:v>0.643293000000002</c:v>
                </c:pt>
                <c:pt idx="362" formatCode="General">
                  <c:v>0.616233</c:v>
                </c:pt>
                <c:pt idx="363" formatCode="General">
                  <c:v>0.586366999999996</c:v>
                </c:pt>
                <c:pt idx="364" formatCode="General">
                  <c:v>0.581306999999996</c:v>
                </c:pt>
                <c:pt idx="365" formatCode="General">
                  <c:v>0.560118</c:v>
                </c:pt>
                <c:pt idx="366" formatCode="General">
                  <c:v>0.535413999999997</c:v>
                </c:pt>
                <c:pt idx="367" formatCode="General">
                  <c:v>0.512229</c:v>
                </c:pt>
                <c:pt idx="368" formatCode="General">
                  <c:v>0.506302999999997</c:v>
                </c:pt>
                <c:pt idx="369" formatCode="General">
                  <c:v>0.478644</c:v>
                </c:pt>
                <c:pt idx="370" formatCode="General">
                  <c:v>0.45855</c:v>
                </c:pt>
                <c:pt idx="371" formatCode="General">
                  <c:v>0.437560000000001</c:v>
                </c:pt>
                <c:pt idx="372" formatCode="General">
                  <c:v>0.433757</c:v>
                </c:pt>
                <c:pt idx="373" formatCode="General">
                  <c:v>0.416692</c:v>
                </c:pt>
                <c:pt idx="374" formatCode="General">
                  <c:v>0.398634</c:v>
                </c:pt>
                <c:pt idx="375" formatCode="General">
                  <c:v>0.381923000000001</c:v>
                </c:pt>
                <c:pt idx="376" formatCode="General">
                  <c:v>0.377231</c:v>
                </c:pt>
                <c:pt idx="377" formatCode="General">
                  <c:v>0.357312000000001</c:v>
                </c:pt>
                <c:pt idx="378" formatCode="General">
                  <c:v>0.341152</c:v>
                </c:pt>
                <c:pt idx="379" formatCode="General">
                  <c:v>0.322746</c:v>
                </c:pt>
                <c:pt idx="380" formatCode="General">
                  <c:v>0.319696</c:v>
                </c:pt>
                <c:pt idx="381" formatCode="General">
                  <c:v>0.304357</c:v>
                </c:pt>
                <c:pt idx="382" formatCode="General">
                  <c:v>0.290187</c:v>
                </c:pt>
                <c:pt idx="383" formatCode="General">
                  <c:v>0.276402</c:v>
                </c:pt>
                <c:pt idx="384" formatCode="General">
                  <c:v>0.272979</c:v>
                </c:pt>
                <c:pt idx="385" formatCode="General">
                  <c:v>0.261051</c:v>
                </c:pt>
                <c:pt idx="386" formatCode="General">
                  <c:v>0.248166</c:v>
                </c:pt>
                <c:pt idx="387" formatCode="General">
                  <c:v>0.235856</c:v>
                </c:pt>
                <c:pt idx="388" formatCode="General">
                  <c:v>0.233325</c:v>
                </c:pt>
                <c:pt idx="389" formatCode="General">
                  <c:v>0.221489</c:v>
                </c:pt>
                <c:pt idx="390" formatCode="General">
                  <c:v>0.212351</c:v>
                </c:pt>
                <c:pt idx="391" formatCode="General">
                  <c:v>0.20283</c:v>
                </c:pt>
                <c:pt idx="392" formatCode="General">
                  <c:v>0.200464</c:v>
                </c:pt>
                <c:pt idx="393" formatCode="General">
                  <c:v>0.191064</c:v>
                </c:pt>
                <c:pt idx="394" formatCode="General">
                  <c:v>0.180681</c:v>
                </c:pt>
                <c:pt idx="395" formatCode="General">
                  <c:v>0.173782</c:v>
                </c:pt>
                <c:pt idx="396" formatCode="General">
                  <c:v>0.171823</c:v>
                </c:pt>
                <c:pt idx="397" formatCode="General">
                  <c:v>0.162523</c:v>
                </c:pt>
                <c:pt idx="398" formatCode="General">
                  <c:v>0.155247000000001</c:v>
                </c:pt>
                <c:pt idx="399" formatCode="General">
                  <c:v>0.146795</c:v>
                </c:pt>
                <c:pt idx="400" formatCode="General">
                  <c:v>0.144956</c:v>
                </c:pt>
                <c:pt idx="401" formatCode="General">
                  <c:v>0.137686</c:v>
                </c:pt>
                <c:pt idx="402" formatCode="General">
                  <c:v>0.130195</c:v>
                </c:pt>
                <c:pt idx="403" formatCode="General">
                  <c:v>0.124174</c:v>
                </c:pt>
                <c:pt idx="404" formatCode="General">
                  <c:v>0.122798</c:v>
                </c:pt>
                <c:pt idx="405" formatCode="General">
                  <c:v>0.116981</c:v>
                </c:pt>
                <c:pt idx="406" formatCode="General">
                  <c:v>0.109465</c:v>
                </c:pt>
                <c:pt idx="407" formatCode="General">
                  <c:v>0.103725</c:v>
                </c:pt>
                <c:pt idx="408" formatCode="General">
                  <c:v>0.102205</c:v>
                </c:pt>
              </c:numCache>
            </c:numRef>
          </c:yVal>
          <c:smooth val="0"/>
        </c:ser>
        <c:ser>
          <c:idx val="2"/>
          <c:order val="2"/>
          <c:tx>
            <c:v>GraphLab 1</c:v>
          </c:tx>
          <c:marker>
            <c:symbol val="none"/>
          </c:marker>
          <c:xVal>
            <c:numRef>
              <c:f>Sheet1!$L$3:$L$1204</c:f>
              <c:numCache>
                <c:formatCode>General</c:formatCode>
                <c:ptCount val="1202"/>
                <c:pt idx="0">
                  <c:v>1.8666</c:v>
                </c:pt>
                <c:pt idx="1">
                  <c:v>12.467</c:v>
                </c:pt>
                <c:pt idx="2">
                  <c:v>23.26859999999987</c:v>
                </c:pt>
                <c:pt idx="3">
                  <c:v>33.9727</c:v>
                </c:pt>
                <c:pt idx="4">
                  <c:v>36.5159</c:v>
                </c:pt>
                <c:pt idx="5">
                  <c:v>47.66820000000001</c:v>
                </c:pt>
                <c:pt idx="6">
                  <c:v>58.0559</c:v>
                </c:pt>
                <c:pt idx="7">
                  <c:v>68.20490000000002</c:v>
                </c:pt>
                <c:pt idx="8">
                  <c:v>71.135</c:v>
                </c:pt>
                <c:pt idx="9">
                  <c:v>81.93730000000002</c:v>
                </c:pt>
                <c:pt idx="10">
                  <c:v>92.7624</c:v>
                </c:pt>
                <c:pt idx="11">
                  <c:v>102.968</c:v>
                </c:pt>
                <c:pt idx="12">
                  <c:v>105.472</c:v>
                </c:pt>
                <c:pt idx="13">
                  <c:v>116.845</c:v>
                </c:pt>
                <c:pt idx="14">
                  <c:v>127.239</c:v>
                </c:pt>
                <c:pt idx="15">
                  <c:v>138.3020000000006</c:v>
                </c:pt>
                <c:pt idx="16">
                  <c:v>140.913</c:v>
                </c:pt>
                <c:pt idx="17">
                  <c:v>151.478</c:v>
                </c:pt>
                <c:pt idx="18">
                  <c:v>162.144</c:v>
                </c:pt>
                <c:pt idx="19">
                  <c:v>172.4520000000006</c:v>
                </c:pt>
                <c:pt idx="20">
                  <c:v>175.2439999999995</c:v>
                </c:pt>
                <c:pt idx="21">
                  <c:v>186.05</c:v>
                </c:pt>
                <c:pt idx="22">
                  <c:v>197.089</c:v>
                </c:pt>
                <c:pt idx="23">
                  <c:v>208.508</c:v>
                </c:pt>
                <c:pt idx="24">
                  <c:v>211.3250000000002</c:v>
                </c:pt>
                <c:pt idx="25">
                  <c:v>222.141</c:v>
                </c:pt>
                <c:pt idx="26">
                  <c:v>233.143</c:v>
                </c:pt>
                <c:pt idx="27">
                  <c:v>244.106</c:v>
                </c:pt>
                <c:pt idx="28">
                  <c:v>247.017</c:v>
                </c:pt>
                <c:pt idx="29">
                  <c:v>257.8709999999994</c:v>
                </c:pt>
                <c:pt idx="30">
                  <c:v>269.4799999999989</c:v>
                </c:pt>
                <c:pt idx="31">
                  <c:v>280.86</c:v>
                </c:pt>
                <c:pt idx="32">
                  <c:v>283.7029999999995</c:v>
                </c:pt>
                <c:pt idx="33">
                  <c:v>294.4769999999983</c:v>
                </c:pt>
                <c:pt idx="34">
                  <c:v>305.4409999999995</c:v>
                </c:pt>
                <c:pt idx="35">
                  <c:v>315.5859999999989</c:v>
                </c:pt>
                <c:pt idx="36">
                  <c:v>318.2879999999989</c:v>
                </c:pt>
                <c:pt idx="37">
                  <c:v>329.0329999999989</c:v>
                </c:pt>
                <c:pt idx="38">
                  <c:v>339.96</c:v>
                </c:pt>
                <c:pt idx="39">
                  <c:v>351.128</c:v>
                </c:pt>
                <c:pt idx="40">
                  <c:v>354.01</c:v>
                </c:pt>
                <c:pt idx="41">
                  <c:v>364.5229999999993</c:v>
                </c:pt>
                <c:pt idx="42">
                  <c:v>375.846</c:v>
                </c:pt>
                <c:pt idx="43">
                  <c:v>386.7989999999983</c:v>
                </c:pt>
                <c:pt idx="44">
                  <c:v>389.2269999999983</c:v>
                </c:pt>
                <c:pt idx="45">
                  <c:v>399.8979999999993</c:v>
                </c:pt>
                <c:pt idx="46">
                  <c:v>411.257</c:v>
                </c:pt>
                <c:pt idx="47">
                  <c:v>422.4429999999996</c:v>
                </c:pt>
                <c:pt idx="48">
                  <c:v>425.2319999999982</c:v>
                </c:pt>
                <c:pt idx="49">
                  <c:v>436.6359999999993</c:v>
                </c:pt>
                <c:pt idx="50">
                  <c:v>447.052</c:v>
                </c:pt>
                <c:pt idx="51">
                  <c:v>457.189</c:v>
                </c:pt>
                <c:pt idx="52">
                  <c:v>459.813</c:v>
                </c:pt>
                <c:pt idx="53">
                  <c:v>470.702</c:v>
                </c:pt>
                <c:pt idx="54">
                  <c:v>481.834</c:v>
                </c:pt>
                <c:pt idx="55">
                  <c:v>492.379</c:v>
                </c:pt>
                <c:pt idx="56">
                  <c:v>495.4069999999985</c:v>
                </c:pt>
                <c:pt idx="57">
                  <c:v>505.851</c:v>
                </c:pt>
                <c:pt idx="58">
                  <c:v>516.2890000000026</c:v>
                </c:pt>
                <c:pt idx="59">
                  <c:v>527.471</c:v>
                </c:pt>
                <c:pt idx="60">
                  <c:v>530.069</c:v>
                </c:pt>
                <c:pt idx="61">
                  <c:v>540.611</c:v>
                </c:pt>
                <c:pt idx="62">
                  <c:v>551.994</c:v>
                </c:pt>
                <c:pt idx="63">
                  <c:v>562.474</c:v>
                </c:pt>
                <c:pt idx="64">
                  <c:v>565.4549999999994</c:v>
                </c:pt>
                <c:pt idx="65">
                  <c:v>575.9730000000005</c:v>
                </c:pt>
                <c:pt idx="66">
                  <c:v>586.374</c:v>
                </c:pt>
                <c:pt idx="67">
                  <c:v>597.256</c:v>
                </c:pt>
                <c:pt idx="68">
                  <c:v>600.11</c:v>
                </c:pt>
                <c:pt idx="69">
                  <c:v>611.489</c:v>
                </c:pt>
                <c:pt idx="70">
                  <c:v>621.9459999999979</c:v>
                </c:pt>
                <c:pt idx="71">
                  <c:v>633.3359999999974</c:v>
                </c:pt>
                <c:pt idx="72">
                  <c:v>636.226</c:v>
                </c:pt>
                <c:pt idx="73">
                  <c:v>647.0569999999979</c:v>
                </c:pt>
                <c:pt idx="74">
                  <c:v>657.76</c:v>
                </c:pt>
                <c:pt idx="75">
                  <c:v>668.6419999999994</c:v>
                </c:pt>
                <c:pt idx="76">
                  <c:v>671.8569999999974</c:v>
                </c:pt>
                <c:pt idx="77">
                  <c:v>682.1609999999994</c:v>
                </c:pt>
                <c:pt idx="78">
                  <c:v>692.7080000000005</c:v>
                </c:pt>
                <c:pt idx="79">
                  <c:v>704.6130000000005</c:v>
                </c:pt>
                <c:pt idx="80">
                  <c:v>707.3499999999979</c:v>
                </c:pt>
                <c:pt idx="81">
                  <c:v>718.76</c:v>
                </c:pt>
                <c:pt idx="82">
                  <c:v>729.716</c:v>
                </c:pt>
                <c:pt idx="83">
                  <c:v>739.989</c:v>
                </c:pt>
                <c:pt idx="84">
                  <c:v>742.5830000000005</c:v>
                </c:pt>
                <c:pt idx="85">
                  <c:v>753.619</c:v>
                </c:pt>
                <c:pt idx="86">
                  <c:v>764.511</c:v>
                </c:pt>
                <c:pt idx="87">
                  <c:v>775.62</c:v>
                </c:pt>
                <c:pt idx="88">
                  <c:v>778.4499999999994</c:v>
                </c:pt>
                <c:pt idx="89">
                  <c:v>789.393</c:v>
                </c:pt>
                <c:pt idx="90">
                  <c:v>800.236</c:v>
                </c:pt>
                <c:pt idx="91">
                  <c:v>811.1559999999994</c:v>
                </c:pt>
                <c:pt idx="92">
                  <c:v>813.883</c:v>
                </c:pt>
                <c:pt idx="93">
                  <c:v>824.625</c:v>
                </c:pt>
                <c:pt idx="94">
                  <c:v>835.205</c:v>
                </c:pt>
                <c:pt idx="95">
                  <c:v>847.249</c:v>
                </c:pt>
                <c:pt idx="96">
                  <c:v>849.9629999999972</c:v>
                </c:pt>
                <c:pt idx="97">
                  <c:v>860.9569999999974</c:v>
                </c:pt>
                <c:pt idx="98">
                  <c:v>871.6619999999979</c:v>
                </c:pt>
                <c:pt idx="99">
                  <c:v>882.258</c:v>
                </c:pt>
                <c:pt idx="100">
                  <c:v>885.236</c:v>
                </c:pt>
                <c:pt idx="101">
                  <c:v>896.3409999999974</c:v>
                </c:pt>
                <c:pt idx="102">
                  <c:v>907.145</c:v>
                </c:pt>
                <c:pt idx="103">
                  <c:v>917.7130000000005</c:v>
                </c:pt>
                <c:pt idx="104">
                  <c:v>920.5319999999994</c:v>
                </c:pt>
                <c:pt idx="105">
                  <c:v>931.7890000000026</c:v>
                </c:pt>
                <c:pt idx="106">
                  <c:v>942.99</c:v>
                </c:pt>
                <c:pt idx="107">
                  <c:v>953.681</c:v>
                </c:pt>
                <c:pt idx="108">
                  <c:v>956.375</c:v>
                </c:pt>
                <c:pt idx="109">
                  <c:v>968.1750000000005</c:v>
                </c:pt>
                <c:pt idx="110">
                  <c:v>978.9369999999974</c:v>
                </c:pt>
                <c:pt idx="111">
                  <c:v>990.8009999999994</c:v>
                </c:pt>
                <c:pt idx="112">
                  <c:v>993.413</c:v>
                </c:pt>
                <c:pt idx="113">
                  <c:v>1003.949999999999</c:v>
                </c:pt>
                <c:pt idx="114">
                  <c:v>1014.57</c:v>
                </c:pt>
                <c:pt idx="115">
                  <c:v>1025.01</c:v>
                </c:pt>
                <c:pt idx="116">
                  <c:v>1027.72</c:v>
                </c:pt>
                <c:pt idx="117">
                  <c:v>1038.94</c:v>
                </c:pt>
                <c:pt idx="118">
                  <c:v>1050.28</c:v>
                </c:pt>
                <c:pt idx="119">
                  <c:v>1061.04</c:v>
                </c:pt>
                <c:pt idx="120">
                  <c:v>1064.17</c:v>
                </c:pt>
                <c:pt idx="121">
                  <c:v>1074.54</c:v>
                </c:pt>
                <c:pt idx="122">
                  <c:v>1085.35</c:v>
                </c:pt>
                <c:pt idx="123">
                  <c:v>1095.92</c:v>
                </c:pt>
                <c:pt idx="124">
                  <c:v>1099.63</c:v>
                </c:pt>
                <c:pt idx="125">
                  <c:v>1110.33</c:v>
                </c:pt>
                <c:pt idx="126">
                  <c:v>1120.83</c:v>
                </c:pt>
                <c:pt idx="127">
                  <c:v>1132.72</c:v>
                </c:pt>
                <c:pt idx="128">
                  <c:v>1135.49</c:v>
                </c:pt>
                <c:pt idx="129">
                  <c:v>1146.16</c:v>
                </c:pt>
                <c:pt idx="130">
                  <c:v>1156.9</c:v>
                </c:pt>
                <c:pt idx="131">
                  <c:v>1167.38</c:v>
                </c:pt>
                <c:pt idx="132">
                  <c:v>1170.06</c:v>
                </c:pt>
                <c:pt idx="133">
                  <c:v>1181.15</c:v>
                </c:pt>
                <c:pt idx="134">
                  <c:v>1191.8</c:v>
                </c:pt>
                <c:pt idx="135">
                  <c:v>1202.3</c:v>
                </c:pt>
                <c:pt idx="136">
                  <c:v>1205.35</c:v>
                </c:pt>
                <c:pt idx="137">
                  <c:v>1215.89</c:v>
                </c:pt>
                <c:pt idx="138">
                  <c:v>1226.55</c:v>
                </c:pt>
                <c:pt idx="139">
                  <c:v>1237.77</c:v>
                </c:pt>
                <c:pt idx="140">
                  <c:v>1241.25</c:v>
                </c:pt>
                <c:pt idx="141">
                  <c:v>1252.28</c:v>
                </c:pt>
                <c:pt idx="142">
                  <c:v>1263.04</c:v>
                </c:pt>
                <c:pt idx="143">
                  <c:v>1274.89</c:v>
                </c:pt>
                <c:pt idx="144">
                  <c:v>1277.42</c:v>
                </c:pt>
                <c:pt idx="145">
                  <c:v>1289.29</c:v>
                </c:pt>
                <c:pt idx="146">
                  <c:v>1300.12</c:v>
                </c:pt>
                <c:pt idx="147">
                  <c:v>1310.64</c:v>
                </c:pt>
                <c:pt idx="148">
                  <c:v>1313.56</c:v>
                </c:pt>
                <c:pt idx="149">
                  <c:v>1324.66</c:v>
                </c:pt>
                <c:pt idx="150">
                  <c:v>1335.29</c:v>
                </c:pt>
                <c:pt idx="151">
                  <c:v>1346.38</c:v>
                </c:pt>
                <c:pt idx="152">
                  <c:v>1348.96</c:v>
                </c:pt>
                <c:pt idx="153">
                  <c:v>1360.22</c:v>
                </c:pt>
                <c:pt idx="154">
                  <c:v>1370.66</c:v>
                </c:pt>
                <c:pt idx="155">
                  <c:v>1381.8</c:v>
                </c:pt>
                <c:pt idx="156">
                  <c:v>1384.46</c:v>
                </c:pt>
                <c:pt idx="157">
                  <c:v>1395.38</c:v>
                </c:pt>
                <c:pt idx="158">
                  <c:v>1406.53</c:v>
                </c:pt>
                <c:pt idx="159">
                  <c:v>1418.71</c:v>
                </c:pt>
                <c:pt idx="160">
                  <c:v>1422.0</c:v>
                </c:pt>
                <c:pt idx="161">
                  <c:v>1432.5</c:v>
                </c:pt>
                <c:pt idx="162">
                  <c:v>1442.88</c:v>
                </c:pt>
                <c:pt idx="163">
                  <c:v>1452.86</c:v>
                </c:pt>
                <c:pt idx="164">
                  <c:v>1455.35</c:v>
                </c:pt>
                <c:pt idx="165">
                  <c:v>1466.82</c:v>
                </c:pt>
                <c:pt idx="166">
                  <c:v>1478.11</c:v>
                </c:pt>
                <c:pt idx="167">
                  <c:v>1488.99</c:v>
                </c:pt>
                <c:pt idx="168">
                  <c:v>1491.61</c:v>
                </c:pt>
                <c:pt idx="169">
                  <c:v>1501.98</c:v>
                </c:pt>
                <c:pt idx="170">
                  <c:v>1512.91</c:v>
                </c:pt>
                <c:pt idx="171">
                  <c:v>1523.55</c:v>
                </c:pt>
                <c:pt idx="172">
                  <c:v>1526.25</c:v>
                </c:pt>
                <c:pt idx="173">
                  <c:v>1537.14</c:v>
                </c:pt>
                <c:pt idx="174">
                  <c:v>1547.66</c:v>
                </c:pt>
                <c:pt idx="175">
                  <c:v>1559.39</c:v>
                </c:pt>
                <c:pt idx="176">
                  <c:v>1562.48</c:v>
                </c:pt>
                <c:pt idx="177">
                  <c:v>1573.35</c:v>
                </c:pt>
                <c:pt idx="178">
                  <c:v>1584.07</c:v>
                </c:pt>
                <c:pt idx="179">
                  <c:v>1594.39</c:v>
                </c:pt>
                <c:pt idx="180">
                  <c:v>1597.22</c:v>
                </c:pt>
                <c:pt idx="181">
                  <c:v>1608.0</c:v>
                </c:pt>
                <c:pt idx="182">
                  <c:v>1618.51</c:v>
                </c:pt>
                <c:pt idx="183">
                  <c:v>1629.3</c:v>
                </c:pt>
                <c:pt idx="184">
                  <c:v>1631.93</c:v>
                </c:pt>
                <c:pt idx="185">
                  <c:v>1642.37</c:v>
                </c:pt>
                <c:pt idx="186">
                  <c:v>1653.32</c:v>
                </c:pt>
                <c:pt idx="187">
                  <c:v>1663.66</c:v>
                </c:pt>
                <c:pt idx="188">
                  <c:v>1666.75</c:v>
                </c:pt>
                <c:pt idx="189">
                  <c:v>1677.78</c:v>
                </c:pt>
                <c:pt idx="190">
                  <c:v>1689.43</c:v>
                </c:pt>
                <c:pt idx="191">
                  <c:v>1700.32</c:v>
                </c:pt>
                <c:pt idx="192">
                  <c:v>1703.11</c:v>
                </c:pt>
                <c:pt idx="193">
                  <c:v>1714.43</c:v>
                </c:pt>
                <c:pt idx="194">
                  <c:v>1725.02</c:v>
                </c:pt>
                <c:pt idx="195">
                  <c:v>1735.75</c:v>
                </c:pt>
                <c:pt idx="196">
                  <c:v>1738.3</c:v>
                </c:pt>
                <c:pt idx="197">
                  <c:v>1749.13</c:v>
                </c:pt>
                <c:pt idx="198">
                  <c:v>1759.87</c:v>
                </c:pt>
                <c:pt idx="199">
                  <c:v>1771.44</c:v>
                </c:pt>
                <c:pt idx="200">
                  <c:v>1774.24</c:v>
                </c:pt>
                <c:pt idx="201">
                  <c:v>1785.13</c:v>
                </c:pt>
                <c:pt idx="202">
                  <c:v>1795.7</c:v>
                </c:pt>
                <c:pt idx="203">
                  <c:v>1806.82</c:v>
                </c:pt>
                <c:pt idx="204">
                  <c:v>1809.83</c:v>
                </c:pt>
                <c:pt idx="205">
                  <c:v>1820.34</c:v>
                </c:pt>
                <c:pt idx="206">
                  <c:v>1831.81</c:v>
                </c:pt>
                <c:pt idx="207">
                  <c:v>1842.66</c:v>
                </c:pt>
                <c:pt idx="208">
                  <c:v>1845.42</c:v>
                </c:pt>
                <c:pt idx="209">
                  <c:v>1856.34</c:v>
                </c:pt>
                <c:pt idx="210">
                  <c:v>1867.07</c:v>
                </c:pt>
                <c:pt idx="211">
                  <c:v>1877.29</c:v>
                </c:pt>
                <c:pt idx="212">
                  <c:v>1880.12</c:v>
                </c:pt>
                <c:pt idx="213">
                  <c:v>1891.39</c:v>
                </c:pt>
                <c:pt idx="214">
                  <c:v>1902.36</c:v>
                </c:pt>
                <c:pt idx="215">
                  <c:v>1913.54</c:v>
                </c:pt>
                <c:pt idx="216">
                  <c:v>1916.53</c:v>
                </c:pt>
                <c:pt idx="217">
                  <c:v>1927.92</c:v>
                </c:pt>
                <c:pt idx="218">
                  <c:v>1938.94</c:v>
                </c:pt>
                <c:pt idx="219">
                  <c:v>1950.16</c:v>
                </c:pt>
                <c:pt idx="220">
                  <c:v>1952.84</c:v>
                </c:pt>
                <c:pt idx="221">
                  <c:v>1964.01</c:v>
                </c:pt>
                <c:pt idx="222">
                  <c:v>1975.25</c:v>
                </c:pt>
                <c:pt idx="223">
                  <c:v>1986.35</c:v>
                </c:pt>
                <c:pt idx="224">
                  <c:v>1988.9</c:v>
                </c:pt>
                <c:pt idx="225">
                  <c:v>2000.09</c:v>
                </c:pt>
                <c:pt idx="226">
                  <c:v>2010.69</c:v>
                </c:pt>
                <c:pt idx="227">
                  <c:v>2021.34</c:v>
                </c:pt>
                <c:pt idx="228">
                  <c:v>2023.96</c:v>
                </c:pt>
                <c:pt idx="229">
                  <c:v>2034.98</c:v>
                </c:pt>
                <c:pt idx="230">
                  <c:v>2045.77</c:v>
                </c:pt>
                <c:pt idx="231">
                  <c:v>2056.410000000001</c:v>
                </c:pt>
                <c:pt idx="232">
                  <c:v>2058.910000000001</c:v>
                </c:pt>
                <c:pt idx="233">
                  <c:v>2069.950000000001</c:v>
                </c:pt>
                <c:pt idx="234">
                  <c:v>2080.59</c:v>
                </c:pt>
                <c:pt idx="235">
                  <c:v>2091.430000000001</c:v>
                </c:pt>
                <c:pt idx="236">
                  <c:v>2094.09</c:v>
                </c:pt>
                <c:pt idx="237">
                  <c:v>2104.75</c:v>
                </c:pt>
                <c:pt idx="238">
                  <c:v>2116.78</c:v>
                </c:pt>
                <c:pt idx="239">
                  <c:v>2127.49</c:v>
                </c:pt>
                <c:pt idx="240">
                  <c:v>2130.27</c:v>
                </c:pt>
                <c:pt idx="241">
                  <c:v>2141.02</c:v>
                </c:pt>
                <c:pt idx="242">
                  <c:v>2151.34</c:v>
                </c:pt>
                <c:pt idx="243">
                  <c:v>2161.51</c:v>
                </c:pt>
                <c:pt idx="244">
                  <c:v>2164.49</c:v>
                </c:pt>
                <c:pt idx="245">
                  <c:v>2175.13</c:v>
                </c:pt>
                <c:pt idx="246">
                  <c:v>2186.470000000001</c:v>
                </c:pt>
                <c:pt idx="247">
                  <c:v>2197.44</c:v>
                </c:pt>
                <c:pt idx="248">
                  <c:v>2199.910000000001</c:v>
                </c:pt>
                <c:pt idx="249">
                  <c:v>2210.4</c:v>
                </c:pt>
                <c:pt idx="250">
                  <c:v>2221.29</c:v>
                </c:pt>
                <c:pt idx="251">
                  <c:v>2232.2</c:v>
                </c:pt>
                <c:pt idx="252">
                  <c:v>2234.9</c:v>
                </c:pt>
                <c:pt idx="253">
                  <c:v>2245.73</c:v>
                </c:pt>
                <c:pt idx="254">
                  <c:v>2257.54</c:v>
                </c:pt>
                <c:pt idx="255">
                  <c:v>2268.58</c:v>
                </c:pt>
                <c:pt idx="256">
                  <c:v>2271.48</c:v>
                </c:pt>
                <c:pt idx="257">
                  <c:v>2282.59</c:v>
                </c:pt>
                <c:pt idx="258">
                  <c:v>2292.69</c:v>
                </c:pt>
                <c:pt idx="259">
                  <c:v>2303.61</c:v>
                </c:pt>
                <c:pt idx="260">
                  <c:v>2306.13</c:v>
                </c:pt>
                <c:pt idx="261">
                  <c:v>2317.53</c:v>
                </c:pt>
                <c:pt idx="262">
                  <c:v>2327.51</c:v>
                </c:pt>
                <c:pt idx="263">
                  <c:v>2338.78</c:v>
                </c:pt>
                <c:pt idx="264">
                  <c:v>2341.310000000002</c:v>
                </c:pt>
                <c:pt idx="265">
                  <c:v>2351.64</c:v>
                </c:pt>
                <c:pt idx="266">
                  <c:v>2362.52</c:v>
                </c:pt>
                <c:pt idx="267">
                  <c:v>2373.63</c:v>
                </c:pt>
                <c:pt idx="268">
                  <c:v>2376.46</c:v>
                </c:pt>
                <c:pt idx="269">
                  <c:v>2387.72</c:v>
                </c:pt>
                <c:pt idx="270">
                  <c:v>2399.3</c:v>
                </c:pt>
                <c:pt idx="271">
                  <c:v>2410.12</c:v>
                </c:pt>
                <c:pt idx="272">
                  <c:v>2413.12</c:v>
                </c:pt>
                <c:pt idx="273">
                  <c:v>2423.59</c:v>
                </c:pt>
                <c:pt idx="274">
                  <c:v>2434.0</c:v>
                </c:pt>
                <c:pt idx="275">
                  <c:v>2444.73</c:v>
                </c:pt>
                <c:pt idx="276">
                  <c:v>2447.4</c:v>
                </c:pt>
                <c:pt idx="277">
                  <c:v>2458.330000000002</c:v>
                </c:pt>
                <c:pt idx="278">
                  <c:v>2468.94</c:v>
                </c:pt>
                <c:pt idx="279">
                  <c:v>2479.890000000001</c:v>
                </c:pt>
                <c:pt idx="280">
                  <c:v>2482.74</c:v>
                </c:pt>
                <c:pt idx="281">
                  <c:v>2493.2</c:v>
                </c:pt>
                <c:pt idx="282">
                  <c:v>2503.890000000001</c:v>
                </c:pt>
                <c:pt idx="283">
                  <c:v>2514.24</c:v>
                </c:pt>
                <c:pt idx="284">
                  <c:v>2517.18</c:v>
                </c:pt>
                <c:pt idx="285">
                  <c:v>2529.06</c:v>
                </c:pt>
                <c:pt idx="286">
                  <c:v>2540.55</c:v>
                </c:pt>
                <c:pt idx="287">
                  <c:v>2550.79</c:v>
                </c:pt>
                <c:pt idx="288">
                  <c:v>2553.450000000001</c:v>
                </c:pt>
                <c:pt idx="289">
                  <c:v>2564.390000000001</c:v>
                </c:pt>
                <c:pt idx="290">
                  <c:v>2575.27</c:v>
                </c:pt>
                <c:pt idx="291">
                  <c:v>2585.96</c:v>
                </c:pt>
                <c:pt idx="292">
                  <c:v>2588.52</c:v>
                </c:pt>
                <c:pt idx="293">
                  <c:v>2599.78</c:v>
                </c:pt>
                <c:pt idx="294">
                  <c:v>2611.17</c:v>
                </c:pt>
                <c:pt idx="295">
                  <c:v>2622.55</c:v>
                </c:pt>
                <c:pt idx="296">
                  <c:v>2625.25</c:v>
                </c:pt>
                <c:pt idx="297">
                  <c:v>2636.14</c:v>
                </c:pt>
                <c:pt idx="298">
                  <c:v>2646.950000000001</c:v>
                </c:pt>
                <c:pt idx="299">
                  <c:v>2657.05</c:v>
                </c:pt>
                <c:pt idx="300">
                  <c:v>2659.930000000001</c:v>
                </c:pt>
                <c:pt idx="301">
                  <c:v>2671.67</c:v>
                </c:pt>
                <c:pt idx="302">
                  <c:v>2683.09</c:v>
                </c:pt>
                <c:pt idx="303">
                  <c:v>2693.44</c:v>
                </c:pt>
                <c:pt idx="304">
                  <c:v>2696.21</c:v>
                </c:pt>
                <c:pt idx="305">
                  <c:v>2707.36</c:v>
                </c:pt>
                <c:pt idx="306">
                  <c:v>2717.810000000002</c:v>
                </c:pt>
                <c:pt idx="307">
                  <c:v>2728.4</c:v>
                </c:pt>
                <c:pt idx="308">
                  <c:v>2731.23</c:v>
                </c:pt>
                <c:pt idx="309">
                  <c:v>2742.13</c:v>
                </c:pt>
                <c:pt idx="310">
                  <c:v>2752.84</c:v>
                </c:pt>
                <c:pt idx="311">
                  <c:v>2764.4</c:v>
                </c:pt>
                <c:pt idx="312">
                  <c:v>2766.930000000001</c:v>
                </c:pt>
                <c:pt idx="313">
                  <c:v>2777.48</c:v>
                </c:pt>
                <c:pt idx="314">
                  <c:v>2788.68</c:v>
                </c:pt>
                <c:pt idx="315">
                  <c:v>2799.430000000001</c:v>
                </c:pt>
                <c:pt idx="316">
                  <c:v>2802.04</c:v>
                </c:pt>
                <c:pt idx="317">
                  <c:v>2814.55</c:v>
                </c:pt>
                <c:pt idx="318">
                  <c:v>2825.410000000001</c:v>
                </c:pt>
                <c:pt idx="319">
                  <c:v>2836.07</c:v>
                </c:pt>
                <c:pt idx="320">
                  <c:v>2839.01</c:v>
                </c:pt>
                <c:pt idx="321">
                  <c:v>2849.13</c:v>
                </c:pt>
                <c:pt idx="322">
                  <c:v>2859.62</c:v>
                </c:pt>
                <c:pt idx="323">
                  <c:v>2870.66</c:v>
                </c:pt>
                <c:pt idx="324">
                  <c:v>2873.410000000001</c:v>
                </c:pt>
                <c:pt idx="325">
                  <c:v>2884.11</c:v>
                </c:pt>
                <c:pt idx="326">
                  <c:v>2895.46</c:v>
                </c:pt>
                <c:pt idx="327">
                  <c:v>2906.62</c:v>
                </c:pt>
                <c:pt idx="328">
                  <c:v>2909.330000000002</c:v>
                </c:pt>
                <c:pt idx="329">
                  <c:v>2919.890000000001</c:v>
                </c:pt>
                <c:pt idx="330">
                  <c:v>2930.950000000001</c:v>
                </c:pt>
                <c:pt idx="331">
                  <c:v>2941.25</c:v>
                </c:pt>
                <c:pt idx="332">
                  <c:v>2943.84</c:v>
                </c:pt>
                <c:pt idx="333">
                  <c:v>2956.16</c:v>
                </c:pt>
                <c:pt idx="334">
                  <c:v>2967.14</c:v>
                </c:pt>
                <c:pt idx="335">
                  <c:v>2977.54</c:v>
                </c:pt>
                <c:pt idx="336">
                  <c:v>2980.6</c:v>
                </c:pt>
                <c:pt idx="337">
                  <c:v>2991.310000000002</c:v>
                </c:pt>
                <c:pt idx="338">
                  <c:v>3001.72</c:v>
                </c:pt>
                <c:pt idx="339">
                  <c:v>3012.59</c:v>
                </c:pt>
                <c:pt idx="340">
                  <c:v>3015.2</c:v>
                </c:pt>
                <c:pt idx="341">
                  <c:v>3026.72</c:v>
                </c:pt>
                <c:pt idx="342">
                  <c:v>3037.57</c:v>
                </c:pt>
                <c:pt idx="343">
                  <c:v>3048.58</c:v>
                </c:pt>
                <c:pt idx="344">
                  <c:v>3051.22</c:v>
                </c:pt>
                <c:pt idx="345">
                  <c:v>3062.03</c:v>
                </c:pt>
                <c:pt idx="346">
                  <c:v>3073.32</c:v>
                </c:pt>
                <c:pt idx="347">
                  <c:v>3084.64</c:v>
                </c:pt>
                <c:pt idx="348">
                  <c:v>3087.22</c:v>
                </c:pt>
                <c:pt idx="349">
                  <c:v>3098.64</c:v>
                </c:pt>
                <c:pt idx="350">
                  <c:v>3109.04</c:v>
                </c:pt>
                <c:pt idx="351">
                  <c:v>3119.46</c:v>
                </c:pt>
                <c:pt idx="352">
                  <c:v>3122.25</c:v>
                </c:pt>
                <c:pt idx="353">
                  <c:v>3133.02</c:v>
                </c:pt>
                <c:pt idx="354">
                  <c:v>3143.77</c:v>
                </c:pt>
                <c:pt idx="355">
                  <c:v>3154.350000000002</c:v>
                </c:pt>
                <c:pt idx="356">
                  <c:v>3157.23</c:v>
                </c:pt>
                <c:pt idx="357">
                  <c:v>3168.62</c:v>
                </c:pt>
                <c:pt idx="358">
                  <c:v>3179.78</c:v>
                </c:pt>
                <c:pt idx="359">
                  <c:v>3190.62</c:v>
                </c:pt>
                <c:pt idx="360">
                  <c:v>3193.02</c:v>
                </c:pt>
                <c:pt idx="361">
                  <c:v>3203.16</c:v>
                </c:pt>
                <c:pt idx="362">
                  <c:v>3213.53</c:v>
                </c:pt>
                <c:pt idx="363">
                  <c:v>3224.42</c:v>
                </c:pt>
                <c:pt idx="364">
                  <c:v>3226.96</c:v>
                </c:pt>
                <c:pt idx="365">
                  <c:v>3239.08</c:v>
                </c:pt>
                <c:pt idx="366">
                  <c:v>3249.14</c:v>
                </c:pt>
                <c:pt idx="367">
                  <c:v>3259.890000000001</c:v>
                </c:pt>
                <c:pt idx="368">
                  <c:v>3262.44</c:v>
                </c:pt>
                <c:pt idx="369">
                  <c:v>3273.25</c:v>
                </c:pt>
                <c:pt idx="370">
                  <c:v>3283.67</c:v>
                </c:pt>
                <c:pt idx="371">
                  <c:v>3293.74</c:v>
                </c:pt>
                <c:pt idx="372">
                  <c:v>3296.34</c:v>
                </c:pt>
                <c:pt idx="373">
                  <c:v>3308.350000000002</c:v>
                </c:pt>
                <c:pt idx="374">
                  <c:v>3319.74</c:v>
                </c:pt>
                <c:pt idx="375">
                  <c:v>3330.51</c:v>
                </c:pt>
                <c:pt idx="376">
                  <c:v>3333.04</c:v>
                </c:pt>
                <c:pt idx="377">
                  <c:v>3343.5</c:v>
                </c:pt>
                <c:pt idx="378">
                  <c:v>3353.930000000001</c:v>
                </c:pt>
                <c:pt idx="379">
                  <c:v>3364.5</c:v>
                </c:pt>
                <c:pt idx="380">
                  <c:v>3367.28</c:v>
                </c:pt>
                <c:pt idx="381">
                  <c:v>3378.73</c:v>
                </c:pt>
                <c:pt idx="382">
                  <c:v>3389.310000000002</c:v>
                </c:pt>
                <c:pt idx="383">
                  <c:v>3399.66</c:v>
                </c:pt>
                <c:pt idx="384">
                  <c:v>3402.810000000002</c:v>
                </c:pt>
                <c:pt idx="385">
                  <c:v>3413.38</c:v>
                </c:pt>
                <c:pt idx="386">
                  <c:v>3423.69</c:v>
                </c:pt>
                <c:pt idx="387">
                  <c:v>3434.24</c:v>
                </c:pt>
                <c:pt idx="388">
                  <c:v>3436.76</c:v>
                </c:pt>
                <c:pt idx="389">
                  <c:v>3447.4</c:v>
                </c:pt>
                <c:pt idx="390">
                  <c:v>3458.56</c:v>
                </c:pt>
                <c:pt idx="391">
                  <c:v>3469.72</c:v>
                </c:pt>
                <c:pt idx="392">
                  <c:v>3472.46</c:v>
                </c:pt>
                <c:pt idx="393">
                  <c:v>3483.25</c:v>
                </c:pt>
                <c:pt idx="394">
                  <c:v>3493.67</c:v>
                </c:pt>
                <c:pt idx="395">
                  <c:v>3504.15</c:v>
                </c:pt>
                <c:pt idx="396">
                  <c:v>3507.63</c:v>
                </c:pt>
                <c:pt idx="397">
                  <c:v>3518.28</c:v>
                </c:pt>
                <c:pt idx="398">
                  <c:v>3529.15</c:v>
                </c:pt>
                <c:pt idx="399">
                  <c:v>3539.26</c:v>
                </c:pt>
                <c:pt idx="400">
                  <c:v>3541.99</c:v>
                </c:pt>
                <c:pt idx="401">
                  <c:v>3553.05</c:v>
                </c:pt>
                <c:pt idx="402">
                  <c:v>3563.62</c:v>
                </c:pt>
                <c:pt idx="403">
                  <c:v>3574.03</c:v>
                </c:pt>
                <c:pt idx="404">
                  <c:v>3576.82</c:v>
                </c:pt>
                <c:pt idx="405">
                  <c:v>3587.66</c:v>
                </c:pt>
                <c:pt idx="406">
                  <c:v>3598.53</c:v>
                </c:pt>
                <c:pt idx="407">
                  <c:v>3609.5</c:v>
                </c:pt>
                <c:pt idx="408">
                  <c:v>3612.21</c:v>
                </c:pt>
                <c:pt idx="409">
                  <c:v>3624.0</c:v>
                </c:pt>
                <c:pt idx="410">
                  <c:v>3634.8</c:v>
                </c:pt>
                <c:pt idx="411">
                  <c:v>3646.13</c:v>
                </c:pt>
                <c:pt idx="412">
                  <c:v>3648.61</c:v>
                </c:pt>
                <c:pt idx="413">
                  <c:v>3658.88</c:v>
                </c:pt>
                <c:pt idx="414">
                  <c:v>3669.29</c:v>
                </c:pt>
                <c:pt idx="415">
                  <c:v>3680.08</c:v>
                </c:pt>
                <c:pt idx="416">
                  <c:v>3683.21</c:v>
                </c:pt>
                <c:pt idx="417">
                  <c:v>3694.61</c:v>
                </c:pt>
                <c:pt idx="418">
                  <c:v>3704.7</c:v>
                </c:pt>
                <c:pt idx="419">
                  <c:v>3714.99</c:v>
                </c:pt>
                <c:pt idx="420">
                  <c:v>3717.57</c:v>
                </c:pt>
                <c:pt idx="421">
                  <c:v>3728.27</c:v>
                </c:pt>
                <c:pt idx="422">
                  <c:v>3739.22</c:v>
                </c:pt>
                <c:pt idx="423">
                  <c:v>3750.310000000002</c:v>
                </c:pt>
                <c:pt idx="424">
                  <c:v>3753.02</c:v>
                </c:pt>
                <c:pt idx="425">
                  <c:v>3764.46</c:v>
                </c:pt>
                <c:pt idx="426">
                  <c:v>3775.07</c:v>
                </c:pt>
                <c:pt idx="427">
                  <c:v>3786.74</c:v>
                </c:pt>
                <c:pt idx="428">
                  <c:v>3789.350000000002</c:v>
                </c:pt>
                <c:pt idx="429">
                  <c:v>3800.4</c:v>
                </c:pt>
                <c:pt idx="430">
                  <c:v>3811.27</c:v>
                </c:pt>
                <c:pt idx="431">
                  <c:v>3822.370000000002</c:v>
                </c:pt>
                <c:pt idx="432">
                  <c:v>3824.950000000001</c:v>
                </c:pt>
                <c:pt idx="433">
                  <c:v>3835.52</c:v>
                </c:pt>
                <c:pt idx="434">
                  <c:v>3846.12</c:v>
                </c:pt>
                <c:pt idx="435">
                  <c:v>3856.9</c:v>
                </c:pt>
                <c:pt idx="436">
                  <c:v>3859.52</c:v>
                </c:pt>
                <c:pt idx="437">
                  <c:v>3870.810000000002</c:v>
                </c:pt>
                <c:pt idx="438">
                  <c:v>3882.3</c:v>
                </c:pt>
                <c:pt idx="439">
                  <c:v>3893.58</c:v>
                </c:pt>
                <c:pt idx="440">
                  <c:v>3896.330000000002</c:v>
                </c:pt>
                <c:pt idx="441">
                  <c:v>3907.390000000001</c:v>
                </c:pt>
                <c:pt idx="442">
                  <c:v>3919.330000000002</c:v>
                </c:pt>
                <c:pt idx="443">
                  <c:v>3929.61</c:v>
                </c:pt>
                <c:pt idx="444">
                  <c:v>3932.5</c:v>
                </c:pt>
                <c:pt idx="445">
                  <c:v>3943.430000000001</c:v>
                </c:pt>
                <c:pt idx="446">
                  <c:v>3954.26</c:v>
                </c:pt>
                <c:pt idx="447">
                  <c:v>3965.38</c:v>
                </c:pt>
                <c:pt idx="448">
                  <c:v>3968.71</c:v>
                </c:pt>
                <c:pt idx="449">
                  <c:v>3979.370000000002</c:v>
                </c:pt>
                <c:pt idx="450">
                  <c:v>3989.870000000002</c:v>
                </c:pt>
                <c:pt idx="451">
                  <c:v>4000.49</c:v>
                </c:pt>
                <c:pt idx="452">
                  <c:v>4003.26</c:v>
                </c:pt>
                <c:pt idx="453">
                  <c:v>4014.66</c:v>
                </c:pt>
                <c:pt idx="454">
                  <c:v>4025.79</c:v>
                </c:pt>
                <c:pt idx="455">
                  <c:v>4036.86</c:v>
                </c:pt>
                <c:pt idx="456">
                  <c:v>4039.430000000001</c:v>
                </c:pt>
                <c:pt idx="457">
                  <c:v>4051.7</c:v>
                </c:pt>
                <c:pt idx="458">
                  <c:v>4062.14</c:v>
                </c:pt>
                <c:pt idx="459">
                  <c:v>4072.78</c:v>
                </c:pt>
                <c:pt idx="460">
                  <c:v>4075.25</c:v>
                </c:pt>
                <c:pt idx="461">
                  <c:v>4086.6</c:v>
                </c:pt>
                <c:pt idx="462">
                  <c:v>4097.43</c:v>
                </c:pt>
                <c:pt idx="463">
                  <c:v>4108.05</c:v>
                </c:pt>
                <c:pt idx="464">
                  <c:v>4110.78</c:v>
                </c:pt>
                <c:pt idx="465">
                  <c:v>4121.14</c:v>
                </c:pt>
                <c:pt idx="466">
                  <c:v>4131.39</c:v>
                </c:pt>
                <c:pt idx="467">
                  <c:v>4142.73</c:v>
                </c:pt>
                <c:pt idx="468">
                  <c:v>4145.43</c:v>
                </c:pt>
                <c:pt idx="469">
                  <c:v>4156.57</c:v>
                </c:pt>
                <c:pt idx="470">
                  <c:v>4167.06</c:v>
                </c:pt>
                <c:pt idx="471">
                  <c:v>4178.110000000002</c:v>
                </c:pt>
                <c:pt idx="472">
                  <c:v>4180.67</c:v>
                </c:pt>
                <c:pt idx="473">
                  <c:v>4192.13</c:v>
                </c:pt>
                <c:pt idx="474">
                  <c:v>4202.64</c:v>
                </c:pt>
                <c:pt idx="475">
                  <c:v>4213.48</c:v>
                </c:pt>
                <c:pt idx="476">
                  <c:v>4216.07</c:v>
                </c:pt>
                <c:pt idx="477">
                  <c:v>4226.93</c:v>
                </c:pt>
                <c:pt idx="478">
                  <c:v>4237.860000000002</c:v>
                </c:pt>
                <c:pt idx="479">
                  <c:v>4248.650000000002</c:v>
                </c:pt>
                <c:pt idx="480">
                  <c:v>4251.37</c:v>
                </c:pt>
                <c:pt idx="481">
                  <c:v>4261.64</c:v>
                </c:pt>
                <c:pt idx="482">
                  <c:v>4272.18</c:v>
                </c:pt>
                <c:pt idx="483">
                  <c:v>4283.07</c:v>
                </c:pt>
                <c:pt idx="484">
                  <c:v>4286.06</c:v>
                </c:pt>
                <c:pt idx="485">
                  <c:v>4296.900000000001</c:v>
                </c:pt>
                <c:pt idx="486">
                  <c:v>4307.95</c:v>
                </c:pt>
                <c:pt idx="487">
                  <c:v>4318.74</c:v>
                </c:pt>
                <c:pt idx="488">
                  <c:v>4321.48</c:v>
                </c:pt>
                <c:pt idx="489">
                  <c:v>4332.34</c:v>
                </c:pt>
                <c:pt idx="490">
                  <c:v>4342.79</c:v>
                </c:pt>
                <c:pt idx="491">
                  <c:v>4354.03</c:v>
                </c:pt>
                <c:pt idx="492">
                  <c:v>4356.360000000002</c:v>
                </c:pt>
                <c:pt idx="493">
                  <c:v>4366.74</c:v>
                </c:pt>
                <c:pt idx="494">
                  <c:v>4377.26</c:v>
                </c:pt>
                <c:pt idx="495">
                  <c:v>4388.190000000001</c:v>
                </c:pt>
                <c:pt idx="496">
                  <c:v>4390.73</c:v>
                </c:pt>
                <c:pt idx="497">
                  <c:v>4401.45</c:v>
                </c:pt>
                <c:pt idx="498">
                  <c:v>4411.99</c:v>
                </c:pt>
                <c:pt idx="499">
                  <c:v>4423.160000000004</c:v>
                </c:pt>
                <c:pt idx="500">
                  <c:v>4425.75</c:v>
                </c:pt>
                <c:pt idx="501">
                  <c:v>4436.99</c:v>
                </c:pt>
                <c:pt idx="502">
                  <c:v>4448.690000000001</c:v>
                </c:pt>
                <c:pt idx="503">
                  <c:v>4459.47</c:v>
                </c:pt>
                <c:pt idx="504">
                  <c:v>4462.6</c:v>
                </c:pt>
                <c:pt idx="505">
                  <c:v>4472.91</c:v>
                </c:pt>
                <c:pt idx="506">
                  <c:v>4483.360000000002</c:v>
                </c:pt>
                <c:pt idx="507">
                  <c:v>4493.84</c:v>
                </c:pt>
                <c:pt idx="508">
                  <c:v>4496.67</c:v>
                </c:pt>
                <c:pt idx="509">
                  <c:v>4507.610000000002</c:v>
                </c:pt>
                <c:pt idx="510">
                  <c:v>4518.27</c:v>
                </c:pt>
                <c:pt idx="511">
                  <c:v>4529.05</c:v>
                </c:pt>
                <c:pt idx="512">
                  <c:v>4531.88</c:v>
                </c:pt>
                <c:pt idx="513">
                  <c:v>4542.110000000002</c:v>
                </c:pt>
                <c:pt idx="514">
                  <c:v>4553.09</c:v>
                </c:pt>
                <c:pt idx="515">
                  <c:v>4564.55</c:v>
                </c:pt>
                <c:pt idx="516">
                  <c:v>4567.150000000002</c:v>
                </c:pt>
                <c:pt idx="517">
                  <c:v>4578.38</c:v>
                </c:pt>
                <c:pt idx="518">
                  <c:v>4589.84</c:v>
                </c:pt>
                <c:pt idx="519">
                  <c:v>4600.46</c:v>
                </c:pt>
                <c:pt idx="520">
                  <c:v>4603.08</c:v>
                </c:pt>
                <c:pt idx="521">
                  <c:v>4613.63</c:v>
                </c:pt>
                <c:pt idx="522">
                  <c:v>4624.120000000004</c:v>
                </c:pt>
                <c:pt idx="523">
                  <c:v>4634.620000000004</c:v>
                </c:pt>
                <c:pt idx="524">
                  <c:v>4637.320000000002</c:v>
                </c:pt>
                <c:pt idx="525">
                  <c:v>4647.59</c:v>
                </c:pt>
                <c:pt idx="526">
                  <c:v>4658.56</c:v>
                </c:pt>
                <c:pt idx="527">
                  <c:v>4668.660000000004</c:v>
                </c:pt>
                <c:pt idx="528">
                  <c:v>4671.53</c:v>
                </c:pt>
                <c:pt idx="529">
                  <c:v>4681.97</c:v>
                </c:pt>
                <c:pt idx="530">
                  <c:v>4693.78</c:v>
                </c:pt>
                <c:pt idx="531">
                  <c:v>4705.18</c:v>
                </c:pt>
                <c:pt idx="532">
                  <c:v>4707.89</c:v>
                </c:pt>
                <c:pt idx="533">
                  <c:v>4719.320000000002</c:v>
                </c:pt>
                <c:pt idx="534">
                  <c:v>4730.14</c:v>
                </c:pt>
                <c:pt idx="535">
                  <c:v>4740.68</c:v>
                </c:pt>
                <c:pt idx="536">
                  <c:v>4743.360000000002</c:v>
                </c:pt>
                <c:pt idx="537">
                  <c:v>4753.96</c:v>
                </c:pt>
                <c:pt idx="538">
                  <c:v>4764.660000000004</c:v>
                </c:pt>
                <c:pt idx="539">
                  <c:v>4775.05</c:v>
                </c:pt>
                <c:pt idx="540">
                  <c:v>4777.77</c:v>
                </c:pt>
                <c:pt idx="541">
                  <c:v>4788.04</c:v>
                </c:pt>
                <c:pt idx="542">
                  <c:v>4799.3</c:v>
                </c:pt>
                <c:pt idx="543">
                  <c:v>4810.04</c:v>
                </c:pt>
                <c:pt idx="544">
                  <c:v>4812.81</c:v>
                </c:pt>
                <c:pt idx="545">
                  <c:v>4824.110000000002</c:v>
                </c:pt>
                <c:pt idx="546">
                  <c:v>4834.900000000001</c:v>
                </c:pt>
                <c:pt idx="547">
                  <c:v>4846.23</c:v>
                </c:pt>
                <c:pt idx="548">
                  <c:v>4848.860000000002</c:v>
                </c:pt>
                <c:pt idx="549">
                  <c:v>4859.900000000001</c:v>
                </c:pt>
                <c:pt idx="550">
                  <c:v>4870.92</c:v>
                </c:pt>
                <c:pt idx="551">
                  <c:v>4881.18</c:v>
                </c:pt>
                <c:pt idx="552">
                  <c:v>4883.860000000002</c:v>
                </c:pt>
                <c:pt idx="553">
                  <c:v>4894.77</c:v>
                </c:pt>
                <c:pt idx="554">
                  <c:v>4905.610000000002</c:v>
                </c:pt>
                <c:pt idx="555">
                  <c:v>4916.22</c:v>
                </c:pt>
                <c:pt idx="556">
                  <c:v>4918.660000000004</c:v>
                </c:pt>
                <c:pt idx="557">
                  <c:v>4929.150000000002</c:v>
                </c:pt>
                <c:pt idx="558">
                  <c:v>4940.06</c:v>
                </c:pt>
                <c:pt idx="559">
                  <c:v>4951.6</c:v>
                </c:pt>
                <c:pt idx="560">
                  <c:v>4954.21</c:v>
                </c:pt>
                <c:pt idx="561">
                  <c:v>4965.360000000002</c:v>
                </c:pt>
                <c:pt idx="562">
                  <c:v>4976.28</c:v>
                </c:pt>
                <c:pt idx="563">
                  <c:v>4986.45</c:v>
                </c:pt>
                <c:pt idx="564">
                  <c:v>4989.49</c:v>
                </c:pt>
                <c:pt idx="565">
                  <c:v>5000.26</c:v>
                </c:pt>
                <c:pt idx="566">
                  <c:v>5010.51</c:v>
                </c:pt>
                <c:pt idx="567">
                  <c:v>5021.28</c:v>
                </c:pt>
                <c:pt idx="568">
                  <c:v>5023.95</c:v>
                </c:pt>
                <c:pt idx="569">
                  <c:v>5034.48</c:v>
                </c:pt>
                <c:pt idx="570">
                  <c:v>5044.89</c:v>
                </c:pt>
                <c:pt idx="571">
                  <c:v>5055.08</c:v>
                </c:pt>
                <c:pt idx="572">
                  <c:v>5057.73</c:v>
                </c:pt>
                <c:pt idx="573">
                  <c:v>5068.98</c:v>
                </c:pt>
                <c:pt idx="574">
                  <c:v>5080.01</c:v>
                </c:pt>
                <c:pt idx="575">
                  <c:v>5091.28</c:v>
                </c:pt>
                <c:pt idx="576">
                  <c:v>5094.07</c:v>
                </c:pt>
                <c:pt idx="577">
                  <c:v>5104.73</c:v>
                </c:pt>
                <c:pt idx="578">
                  <c:v>5115.76</c:v>
                </c:pt>
                <c:pt idx="579">
                  <c:v>5126.01</c:v>
                </c:pt>
                <c:pt idx="580">
                  <c:v>5128.820000000002</c:v>
                </c:pt>
                <c:pt idx="581">
                  <c:v>5139.190000000001</c:v>
                </c:pt>
                <c:pt idx="582">
                  <c:v>5149.820000000002</c:v>
                </c:pt>
                <c:pt idx="583">
                  <c:v>5160.87</c:v>
                </c:pt>
                <c:pt idx="584">
                  <c:v>5163.39</c:v>
                </c:pt>
                <c:pt idx="585">
                  <c:v>5173.84</c:v>
                </c:pt>
                <c:pt idx="586">
                  <c:v>5184.620000000004</c:v>
                </c:pt>
                <c:pt idx="587">
                  <c:v>5196.22</c:v>
                </c:pt>
                <c:pt idx="588">
                  <c:v>5198.77</c:v>
                </c:pt>
                <c:pt idx="589">
                  <c:v>5210.03</c:v>
                </c:pt>
                <c:pt idx="590">
                  <c:v>5221.42</c:v>
                </c:pt>
                <c:pt idx="591">
                  <c:v>5232.18</c:v>
                </c:pt>
                <c:pt idx="592">
                  <c:v>5234.650000000002</c:v>
                </c:pt>
                <c:pt idx="593">
                  <c:v>5245.25</c:v>
                </c:pt>
                <c:pt idx="594">
                  <c:v>5255.38</c:v>
                </c:pt>
                <c:pt idx="595">
                  <c:v>5265.77</c:v>
                </c:pt>
                <c:pt idx="596">
                  <c:v>5268.42</c:v>
                </c:pt>
                <c:pt idx="597">
                  <c:v>5278.97</c:v>
                </c:pt>
                <c:pt idx="598">
                  <c:v>5289.45</c:v>
                </c:pt>
                <c:pt idx="599">
                  <c:v>5299.72</c:v>
                </c:pt>
                <c:pt idx="600">
                  <c:v>5302.650000000002</c:v>
                </c:pt>
                <c:pt idx="601">
                  <c:v>5313.95</c:v>
                </c:pt>
                <c:pt idx="602">
                  <c:v>5325.110000000002</c:v>
                </c:pt>
                <c:pt idx="603">
                  <c:v>5336.34</c:v>
                </c:pt>
                <c:pt idx="604">
                  <c:v>5338.87</c:v>
                </c:pt>
                <c:pt idx="605">
                  <c:v>5349.67</c:v>
                </c:pt>
                <c:pt idx="606">
                  <c:v>5360.46</c:v>
                </c:pt>
                <c:pt idx="607">
                  <c:v>5370.76</c:v>
                </c:pt>
                <c:pt idx="608">
                  <c:v>5373.44</c:v>
                </c:pt>
                <c:pt idx="609">
                  <c:v>5383.79</c:v>
                </c:pt>
                <c:pt idx="610">
                  <c:v>5394.59</c:v>
                </c:pt>
                <c:pt idx="611">
                  <c:v>5405.26</c:v>
                </c:pt>
                <c:pt idx="612">
                  <c:v>5407.87</c:v>
                </c:pt>
                <c:pt idx="613">
                  <c:v>5418.46</c:v>
                </c:pt>
                <c:pt idx="614">
                  <c:v>5429.96</c:v>
                </c:pt>
                <c:pt idx="615">
                  <c:v>5440.85</c:v>
                </c:pt>
                <c:pt idx="616">
                  <c:v>5443.8</c:v>
                </c:pt>
                <c:pt idx="617">
                  <c:v>5454.73</c:v>
                </c:pt>
                <c:pt idx="618">
                  <c:v>5465.110000000002</c:v>
                </c:pt>
                <c:pt idx="619">
                  <c:v>5476.02</c:v>
                </c:pt>
                <c:pt idx="620">
                  <c:v>5478.93</c:v>
                </c:pt>
                <c:pt idx="621">
                  <c:v>5489.3</c:v>
                </c:pt>
                <c:pt idx="622">
                  <c:v>5499.91</c:v>
                </c:pt>
                <c:pt idx="623">
                  <c:v>5510.9</c:v>
                </c:pt>
                <c:pt idx="624">
                  <c:v>5513.52</c:v>
                </c:pt>
                <c:pt idx="625">
                  <c:v>5523.650000000002</c:v>
                </c:pt>
                <c:pt idx="626">
                  <c:v>5534.25</c:v>
                </c:pt>
                <c:pt idx="627">
                  <c:v>5545.59</c:v>
                </c:pt>
                <c:pt idx="628">
                  <c:v>5548.52</c:v>
                </c:pt>
                <c:pt idx="629">
                  <c:v>5559.52</c:v>
                </c:pt>
                <c:pt idx="630">
                  <c:v>5569.94</c:v>
                </c:pt>
                <c:pt idx="631">
                  <c:v>5580.23</c:v>
                </c:pt>
                <c:pt idx="632">
                  <c:v>5582.91</c:v>
                </c:pt>
                <c:pt idx="633">
                  <c:v>5593.99</c:v>
                </c:pt>
                <c:pt idx="634">
                  <c:v>5604.39</c:v>
                </c:pt>
                <c:pt idx="635">
                  <c:v>5614.59</c:v>
                </c:pt>
                <c:pt idx="636">
                  <c:v>5617.05</c:v>
                </c:pt>
                <c:pt idx="637">
                  <c:v>5627.39</c:v>
                </c:pt>
                <c:pt idx="638">
                  <c:v>5637.73</c:v>
                </c:pt>
              </c:numCache>
            </c:numRef>
          </c:xVal>
          <c:yVal>
            <c:numRef>
              <c:f>Sheet1!$N$3:$N$1204</c:f>
              <c:numCache>
                <c:formatCode>0.00E+00</c:formatCode>
                <c:ptCount val="1202"/>
                <c:pt idx="0">
                  <c:v>2.35222E7</c:v>
                </c:pt>
                <c:pt idx="1">
                  <c:v>2.24554E7</c:v>
                </c:pt>
                <c:pt idx="2">
                  <c:v>2.13672E7</c:v>
                </c:pt>
                <c:pt idx="3">
                  <c:v>2.03725E7</c:v>
                </c:pt>
                <c:pt idx="4">
                  <c:v>2.01085E7</c:v>
                </c:pt>
                <c:pt idx="5">
                  <c:v>1.91044E7</c:v>
                </c:pt>
                <c:pt idx="6">
                  <c:v>1.80709E7</c:v>
                </c:pt>
                <c:pt idx="7">
                  <c:v>1.70067E7</c:v>
                </c:pt>
                <c:pt idx="8">
                  <c:v>1.6764E7</c:v>
                </c:pt>
                <c:pt idx="9">
                  <c:v>1.57117E7</c:v>
                </c:pt>
                <c:pt idx="10">
                  <c:v>1.45881E7</c:v>
                </c:pt>
                <c:pt idx="11">
                  <c:v>1.33966E7</c:v>
                </c:pt>
                <c:pt idx="12">
                  <c:v>1.31035E7</c:v>
                </c:pt>
                <c:pt idx="13">
                  <c:v>1.19709E7</c:v>
                </c:pt>
                <c:pt idx="14">
                  <c:v>1.07648E7</c:v>
                </c:pt>
                <c:pt idx="15">
                  <c:v>9.46945E6</c:v>
                </c:pt>
                <c:pt idx="16">
                  <c:v>9.21978E6</c:v>
                </c:pt>
                <c:pt idx="17">
                  <c:v>8.05378E6</c:v>
                </c:pt>
                <c:pt idx="18">
                  <c:v>6.95513E6</c:v>
                </c:pt>
                <c:pt idx="19">
                  <c:v>6.23536E6</c:v>
                </c:pt>
                <c:pt idx="20">
                  <c:v>6.1138E6</c:v>
                </c:pt>
                <c:pt idx="21">
                  <c:v>5.72591E6</c:v>
                </c:pt>
                <c:pt idx="22">
                  <c:v>5.3588E6</c:v>
                </c:pt>
                <c:pt idx="23">
                  <c:v>4.93576E6</c:v>
                </c:pt>
                <c:pt idx="24">
                  <c:v>4.8171E6</c:v>
                </c:pt>
                <c:pt idx="25">
                  <c:v>4.46586E6</c:v>
                </c:pt>
                <c:pt idx="26">
                  <c:v>4.09209E6</c:v>
                </c:pt>
                <c:pt idx="27">
                  <c:v>3.79394E6</c:v>
                </c:pt>
                <c:pt idx="28">
                  <c:v>3.70161E6</c:v>
                </c:pt>
                <c:pt idx="29">
                  <c:v>3.41964E6</c:v>
                </c:pt>
                <c:pt idx="30">
                  <c:v>3.1807E6</c:v>
                </c:pt>
                <c:pt idx="31">
                  <c:v>2.95901E6</c:v>
                </c:pt>
                <c:pt idx="32">
                  <c:v>2.90628E6</c:v>
                </c:pt>
                <c:pt idx="33">
                  <c:v>2.72655E6</c:v>
                </c:pt>
                <c:pt idx="34">
                  <c:v>2.52505E6</c:v>
                </c:pt>
                <c:pt idx="35">
                  <c:v>2.37629E6</c:v>
                </c:pt>
                <c:pt idx="36">
                  <c:v>2.34373E6</c:v>
                </c:pt>
                <c:pt idx="37">
                  <c:v>2.19783E6</c:v>
                </c:pt>
                <c:pt idx="38">
                  <c:v>2.06426E6</c:v>
                </c:pt>
                <c:pt idx="39">
                  <c:v>1.95173E6</c:v>
                </c:pt>
                <c:pt idx="40">
                  <c:v>1.9147E6</c:v>
                </c:pt>
                <c:pt idx="41">
                  <c:v>1.80549E6</c:v>
                </c:pt>
                <c:pt idx="42">
                  <c:v>1.69846E6</c:v>
                </c:pt>
                <c:pt idx="43">
                  <c:v>1.61111E6</c:v>
                </c:pt>
                <c:pt idx="44">
                  <c:v>1.58536E6</c:v>
                </c:pt>
                <c:pt idx="45">
                  <c:v>1.49915E6</c:v>
                </c:pt>
                <c:pt idx="46">
                  <c:v>1.42544E6</c:v>
                </c:pt>
                <c:pt idx="47">
                  <c:v>1.34751E6</c:v>
                </c:pt>
                <c:pt idx="48">
                  <c:v>1.3316E6</c:v>
                </c:pt>
                <c:pt idx="49">
                  <c:v>1.25993E6</c:v>
                </c:pt>
                <c:pt idx="50">
                  <c:v>1.19933E6</c:v>
                </c:pt>
                <c:pt idx="51">
                  <c:v>1.14002E6</c:v>
                </c:pt>
                <c:pt idx="52">
                  <c:v>1.12154E6</c:v>
                </c:pt>
                <c:pt idx="53">
                  <c:v>1.06388E6</c:v>
                </c:pt>
                <c:pt idx="54">
                  <c:v>1.00841E6</c:v>
                </c:pt>
                <c:pt idx="55" formatCode="General">
                  <c:v>960080.0</c:v>
                </c:pt>
                <c:pt idx="56" formatCode="General">
                  <c:v>946941.0</c:v>
                </c:pt>
                <c:pt idx="57" formatCode="General">
                  <c:v>900450.0</c:v>
                </c:pt>
                <c:pt idx="58" formatCode="General">
                  <c:v>858024.0</c:v>
                </c:pt>
                <c:pt idx="59" formatCode="General">
                  <c:v>811137.0</c:v>
                </c:pt>
                <c:pt idx="60" formatCode="General">
                  <c:v>802259.0</c:v>
                </c:pt>
                <c:pt idx="61" formatCode="General">
                  <c:v>765226.0</c:v>
                </c:pt>
                <c:pt idx="62" formatCode="General">
                  <c:v>730342.0</c:v>
                </c:pt>
                <c:pt idx="63" formatCode="General">
                  <c:v>695963.0</c:v>
                </c:pt>
                <c:pt idx="64" formatCode="General">
                  <c:v>690190.0</c:v>
                </c:pt>
                <c:pt idx="65" formatCode="General">
                  <c:v>658145.0</c:v>
                </c:pt>
                <c:pt idx="66" formatCode="General">
                  <c:v>628870.0</c:v>
                </c:pt>
                <c:pt idx="67" formatCode="General">
                  <c:v>598612.0</c:v>
                </c:pt>
                <c:pt idx="68" formatCode="General">
                  <c:v>591980.0</c:v>
                </c:pt>
                <c:pt idx="69" formatCode="General">
                  <c:v>560598.0</c:v>
                </c:pt>
                <c:pt idx="70" formatCode="General">
                  <c:v>535397.0</c:v>
                </c:pt>
                <c:pt idx="71" formatCode="General">
                  <c:v>508732.0</c:v>
                </c:pt>
                <c:pt idx="72" formatCode="General">
                  <c:v>501894.0</c:v>
                </c:pt>
                <c:pt idx="73" formatCode="General">
                  <c:v>477835.0</c:v>
                </c:pt>
                <c:pt idx="74" formatCode="General">
                  <c:v>455048.0</c:v>
                </c:pt>
                <c:pt idx="75" formatCode="General">
                  <c:v>433557.0</c:v>
                </c:pt>
                <c:pt idx="76" formatCode="General">
                  <c:v>427951.0</c:v>
                </c:pt>
                <c:pt idx="77" formatCode="General">
                  <c:v>408589.0</c:v>
                </c:pt>
                <c:pt idx="78" formatCode="General">
                  <c:v>390190.0</c:v>
                </c:pt>
                <c:pt idx="79" formatCode="General">
                  <c:v>371692.0</c:v>
                </c:pt>
                <c:pt idx="80" formatCode="General">
                  <c:v>367608.0</c:v>
                </c:pt>
                <c:pt idx="81" formatCode="General">
                  <c:v>351679.0</c:v>
                </c:pt>
                <c:pt idx="82" formatCode="General">
                  <c:v>336011.0</c:v>
                </c:pt>
                <c:pt idx="83" formatCode="General">
                  <c:v>320606.0</c:v>
                </c:pt>
                <c:pt idx="84" formatCode="General">
                  <c:v>317095.0</c:v>
                </c:pt>
                <c:pt idx="85" formatCode="General">
                  <c:v>300566.0</c:v>
                </c:pt>
                <c:pt idx="86" formatCode="General">
                  <c:v>286177.0</c:v>
                </c:pt>
                <c:pt idx="87" formatCode="General">
                  <c:v>273207.0</c:v>
                </c:pt>
                <c:pt idx="88" formatCode="General">
                  <c:v>269412.0</c:v>
                </c:pt>
                <c:pt idx="89" formatCode="General">
                  <c:v>256941.0</c:v>
                </c:pt>
                <c:pt idx="90" formatCode="General">
                  <c:v>244813.0</c:v>
                </c:pt>
                <c:pt idx="91" formatCode="General">
                  <c:v>233625.0</c:v>
                </c:pt>
                <c:pt idx="92" formatCode="General">
                  <c:v>231070.0</c:v>
                </c:pt>
                <c:pt idx="93" formatCode="General">
                  <c:v>220883.0</c:v>
                </c:pt>
                <c:pt idx="94" formatCode="General">
                  <c:v>210633.0</c:v>
                </c:pt>
                <c:pt idx="95" formatCode="General">
                  <c:v>201685.0</c:v>
                </c:pt>
                <c:pt idx="96" formatCode="General">
                  <c:v>199572.0</c:v>
                </c:pt>
                <c:pt idx="97" formatCode="General">
                  <c:v>190608.0</c:v>
                </c:pt>
                <c:pt idx="98" formatCode="General">
                  <c:v>181718.0</c:v>
                </c:pt>
                <c:pt idx="99" formatCode="General">
                  <c:v>173348.0</c:v>
                </c:pt>
                <c:pt idx="100" formatCode="General">
                  <c:v>171139.0</c:v>
                </c:pt>
                <c:pt idx="101" formatCode="General">
                  <c:v>162870.0</c:v>
                </c:pt>
                <c:pt idx="102" formatCode="General">
                  <c:v>155641.0</c:v>
                </c:pt>
                <c:pt idx="103" formatCode="General">
                  <c:v>148710.0</c:v>
                </c:pt>
                <c:pt idx="104" formatCode="General">
                  <c:v>146776.0</c:v>
                </c:pt>
                <c:pt idx="105" formatCode="General">
                  <c:v>140017.0</c:v>
                </c:pt>
                <c:pt idx="106" formatCode="General">
                  <c:v>133366.0</c:v>
                </c:pt>
                <c:pt idx="107" formatCode="General">
                  <c:v>127335.0</c:v>
                </c:pt>
                <c:pt idx="108" formatCode="General">
                  <c:v>126115.0</c:v>
                </c:pt>
                <c:pt idx="109" formatCode="General">
                  <c:v>120280.0</c:v>
                </c:pt>
                <c:pt idx="110" formatCode="General">
                  <c:v>114911.0</c:v>
                </c:pt>
                <c:pt idx="111" formatCode="General">
                  <c:v>109945.0</c:v>
                </c:pt>
                <c:pt idx="112" formatCode="General">
                  <c:v>108594.0</c:v>
                </c:pt>
                <c:pt idx="113" formatCode="General">
                  <c:v>104273.0</c:v>
                </c:pt>
                <c:pt idx="114" formatCode="General">
                  <c:v>99445.5</c:v>
                </c:pt>
                <c:pt idx="115" formatCode="General">
                  <c:v>95160.4</c:v>
                </c:pt>
                <c:pt idx="116" formatCode="General">
                  <c:v>94033.6</c:v>
                </c:pt>
                <c:pt idx="117" formatCode="General">
                  <c:v>89594.4</c:v>
                </c:pt>
                <c:pt idx="118" formatCode="General">
                  <c:v>85403.8</c:v>
                </c:pt>
                <c:pt idx="119" formatCode="General">
                  <c:v>81794.6</c:v>
                </c:pt>
                <c:pt idx="120" formatCode="General">
                  <c:v>80927.8</c:v>
                </c:pt>
                <c:pt idx="121" formatCode="General">
                  <c:v>77219.7</c:v>
                </c:pt>
                <c:pt idx="122" formatCode="General">
                  <c:v>73810.8</c:v>
                </c:pt>
                <c:pt idx="123" formatCode="General">
                  <c:v>70411.2</c:v>
                </c:pt>
                <c:pt idx="124" formatCode="General">
                  <c:v>69661.8</c:v>
                </c:pt>
                <c:pt idx="125" formatCode="General">
                  <c:v>66602.4</c:v>
                </c:pt>
                <c:pt idx="126" formatCode="General">
                  <c:v>63846.8</c:v>
                </c:pt>
                <c:pt idx="127" formatCode="General">
                  <c:v>61085.6</c:v>
                </c:pt>
                <c:pt idx="128" formatCode="General">
                  <c:v>60481.1</c:v>
                </c:pt>
                <c:pt idx="129" formatCode="General">
                  <c:v>58020.5</c:v>
                </c:pt>
                <c:pt idx="130" formatCode="General">
                  <c:v>55343.7</c:v>
                </c:pt>
                <c:pt idx="131" formatCode="General">
                  <c:v>52788.5</c:v>
                </c:pt>
                <c:pt idx="132" formatCode="General">
                  <c:v>52125.6</c:v>
                </c:pt>
                <c:pt idx="133" formatCode="General">
                  <c:v>49766.5</c:v>
                </c:pt>
                <c:pt idx="134" formatCode="General">
                  <c:v>47760.5</c:v>
                </c:pt>
                <c:pt idx="135" formatCode="General">
                  <c:v>45776.6</c:v>
                </c:pt>
                <c:pt idx="136" formatCode="General">
                  <c:v>45253.0</c:v>
                </c:pt>
                <c:pt idx="137" formatCode="General">
                  <c:v>43241.9</c:v>
                </c:pt>
                <c:pt idx="138" formatCode="General">
                  <c:v>41379.5</c:v>
                </c:pt>
                <c:pt idx="139" formatCode="General">
                  <c:v>39524.3</c:v>
                </c:pt>
                <c:pt idx="140" formatCode="General">
                  <c:v>39093.7</c:v>
                </c:pt>
                <c:pt idx="141" formatCode="General">
                  <c:v>37311.3</c:v>
                </c:pt>
                <c:pt idx="142" formatCode="General">
                  <c:v>35749.4</c:v>
                </c:pt>
                <c:pt idx="143" formatCode="General">
                  <c:v>34280.1</c:v>
                </c:pt>
                <c:pt idx="144" formatCode="General">
                  <c:v>33867.6</c:v>
                </c:pt>
                <c:pt idx="145" formatCode="General">
                  <c:v>32401.59999999991</c:v>
                </c:pt>
                <c:pt idx="146" formatCode="General">
                  <c:v>30878.9</c:v>
                </c:pt>
                <c:pt idx="147" formatCode="General">
                  <c:v>29474.0</c:v>
                </c:pt>
                <c:pt idx="148" formatCode="General">
                  <c:v>29070.1</c:v>
                </c:pt>
                <c:pt idx="149" formatCode="General">
                  <c:v>27871.1</c:v>
                </c:pt>
                <c:pt idx="150" formatCode="General">
                  <c:v>26773.5</c:v>
                </c:pt>
                <c:pt idx="151" formatCode="General">
                  <c:v>25563.0</c:v>
                </c:pt>
                <c:pt idx="152" formatCode="General">
                  <c:v>25271.7</c:v>
                </c:pt>
                <c:pt idx="153" formatCode="General">
                  <c:v>24144.3</c:v>
                </c:pt>
                <c:pt idx="154" formatCode="General">
                  <c:v>23147.3</c:v>
                </c:pt>
                <c:pt idx="155" formatCode="General">
                  <c:v>22174.3</c:v>
                </c:pt>
                <c:pt idx="156" formatCode="General">
                  <c:v>21933.7</c:v>
                </c:pt>
                <c:pt idx="157" formatCode="General">
                  <c:v>21025.4</c:v>
                </c:pt>
                <c:pt idx="158" formatCode="General">
                  <c:v>20109.9</c:v>
                </c:pt>
                <c:pt idx="159" formatCode="General">
                  <c:v>19255.8</c:v>
                </c:pt>
                <c:pt idx="160" formatCode="General">
                  <c:v>19053.2</c:v>
                </c:pt>
                <c:pt idx="161" formatCode="General">
                  <c:v>18314.4</c:v>
                </c:pt>
                <c:pt idx="162" formatCode="General">
                  <c:v>17512.2</c:v>
                </c:pt>
                <c:pt idx="163" formatCode="General">
                  <c:v>16814.9</c:v>
                </c:pt>
                <c:pt idx="164" formatCode="General">
                  <c:v>16631.9</c:v>
                </c:pt>
                <c:pt idx="165" formatCode="General">
                  <c:v>15892.8</c:v>
                </c:pt>
                <c:pt idx="166" formatCode="General">
                  <c:v>15200.1</c:v>
                </c:pt>
                <c:pt idx="167" formatCode="General">
                  <c:v>14572.6</c:v>
                </c:pt>
                <c:pt idx="168" formatCode="General">
                  <c:v>14417.6</c:v>
                </c:pt>
                <c:pt idx="169" formatCode="General">
                  <c:v>13852.0</c:v>
                </c:pt>
                <c:pt idx="170" formatCode="General">
                  <c:v>13289.8</c:v>
                </c:pt>
                <c:pt idx="171" formatCode="General">
                  <c:v>12754.7</c:v>
                </c:pt>
                <c:pt idx="172" formatCode="General">
                  <c:v>12641.2</c:v>
                </c:pt>
                <c:pt idx="173" formatCode="General">
                  <c:v>12113.6</c:v>
                </c:pt>
                <c:pt idx="174" formatCode="General">
                  <c:v>11620.6</c:v>
                </c:pt>
                <c:pt idx="175" formatCode="General">
                  <c:v>11143.4</c:v>
                </c:pt>
                <c:pt idx="176" formatCode="General">
                  <c:v>11028.4</c:v>
                </c:pt>
                <c:pt idx="177" formatCode="General">
                  <c:v>10589.1</c:v>
                </c:pt>
                <c:pt idx="178" formatCode="General">
                  <c:v>10149.2</c:v>
                </c:pt>
                <c:pt idx="179" formatCode="General">
                  <c:v>9703.99</c:v>
                </c:pt>
                <c:pt idx="180" formatCode="General">
                  <c:v>9617.740000000008</c:v>
                </c:pt>
                <c:pt idx="181" formatCode="General">
                  <c:v>9246.99</c:v>
                </c:pt>
                <c:pt idx="182" formatCode="General">
                  <c:v>8872.2</c:v>
                </c:pt>
                <c:pt idx="183" formatCode="General">
                  <c:v>8509.879999999888</c:v>
                </c:pt>
                <c:pt idx="184" formatCode="General">
                  <c:v>8432.52</c:v>
                </c:pt>
                <c:pt idx="185" formatCode="General">
                  <c:v>8085.75</c:v>
                </c:pt>
                <c:pt idx="186" formatCode="General">
                  <c:v>7743.49</c:v>
                </c:pt>
                <c:pt idx="187" formatCode="General">
                  <c:v>7448.34</c:v>
                </c:pt>
                <c:pt idx="188" formatCode="General">
                  <c:v>7381.93</c:v>
                </c:pt>
                <c:pt idx="189" formatCode="General">
                  <c:v>7063.91</c:v>
                </c:pt>
                <c:pt idx="190" formatCode="General">
                  <c:v>6785.07</c:v>
                </c:pt>
                <c:pt idx="191" formatCode="General">
                  <c:v>6529.01</c:v>
                </c:pt>
                <c:pt idx="192" formatCode="General">
                  <c:v>6462.26</c:v>
                </c:pt>
                <c:pt idx="193" formatCode="General">
                  <c:v>6210.72</c:v>
                </c:pt>
                <c:pt idx="194" formatCode="General">
                  <c:v>5936.860000000002</c:v>
                </c:pt>
                <c:pt idx="195" formatCode="General">
                  <c:v>5688.2</c:v>
                </c:pt>
                <c:pt idx="196" formatCode="General">
                  <c:v>5632.96</c:v>
                </c:pt>
                <c:pt idx="197" formatCode="General">
                  <c:v>5421.59</c:v>
                </c:pt>
                <c:pt idx="198" formatCode="General">
                  <c:v>5202.27</c:v>
                </c:pt>
                <c:pt idx="199" formatCode="General">
                  <c:v>4979.05</c:v>
                </c:pt>
                <c:pt idx="200" formatCode="General">
                  <c:v>4920.8</c:v>
                </c:pt>
                <c:pt idx="201" formatCode="General">
                  <c:v>4724.89</c:v>
                </c:pt>
                <c:pt idx="202" formatCode="General">
                  <c:v>4537.150000000002</c:v>
                </c:pt>
                <c:pt idx="203" formatCode="General">
                  <c:v>4360.63</c:v>
                </c:pt>
                <c:pt idx="204" formatCode="General">
                  <c:v>4319.84</c:v>
                </c:pt>
                <c:pt idx="205" formatCode="General">
                  <c:v>4153.03</c:v>
                </c:pt>
                <c:pt idx="206" formatCode="General">
                  <c:v>3998.07</c:v>
                </c:pt>
                <c:pt idx="207" formatCode="General">
                  <c:v>3850.09</c:v>
                </c:pt>
                <c:pt idx="208" formatCode="General">
                  <c:v>3817.71</c:v>
                </c:pt>
                <c:pt idx="209" formatCode="General">
                  <c:v>3681.51</c:v>
                </c:pt>
                <c:pt idx="210" formatCode="General">
                  <c:v>3516.5</c:v>
                </c:pt>
                <c:pt idx="211" formatCode="General">
                  <c:v>3374.830000000002</c:v>
                </c:pt>
                <c:pt idx="212" formatCode="General">
                  <c:v>3342.79</c:v>
                </c:pt>
                <c:pt idx="213" formatCode="General">
                  <c:v>3209.970000000001</c:v>
                </c:pt>
                <c:pt idx="214" formatCode="General">
                  <c:v>3088.310000000002</c:v>
                </c:pt>
                <c:pt idx="215" formatCode="General">
                  <c:v>2955.7</c:v>
                </c:pt>
                <c:pt idx="216" formatCode="General">
                  <c:v>2926.370000000002</c:v>
                </c:pt>
                <c:pt idx="217" formatCode="General">
                  <c:v>2808.86</c:v>
                </c:pt>
                <c:pt idx="218" formatCode="General">
                  <c:v>2700.950000000001</c:v>
                </c:pt>
                <c:pt idx="219" formatCode="General">
                  <c:v>2598.08</c:v>
                </c:pt>
                <c:pt idx="220" formatCode="General">
                  <c:v>2574.330000000002</c:v>
                </c:pt>
                <c:pt idx="221" formatCode="General">
                  <c:v>2477.34</c:v>
                </c:pt>
                <c:pt idx="222" formatCode="General">
                  <c:v>2389.2</c:v>
                </c:pt>
                <c:pt idx="223" formatCode="General">
                  <c:v>2304.910000000001</c:v>
                </c:pt>
                <c:pt idx="224" formatCode="General">
                  <c:v>2282.84</c:v>
                </c:pt>
                <c:pt idx="225" formatCode="General">
                  <c:v>2191.810000000002</c:v>
                </c:pt>
                <c:pt idx="226" formatCode="General">
                  <c:v>2099.51</c:v>
                </c:pt>
                <c:pt idx="227" formatCode="General">
                  <c:v>2015.61</c:v>
                </c:pt>
                <c:pt idx="228" formatCode="General">
                  <c:v>1995.09</c:v>
                </c:pt>
                <c:pt idx="229" formatCode="General">
                  <c:v>1924.67</c:v>
                </c:pt>
                <c:pt idx="230" formatCode="General">
                  <c:v>1846.15</c:v>
                </c:pt>
                <c:pt idx="231" formatCode="General">
                  <c:v>1778.81</c:v>
                </c:pt>
                <c:pt idx="232" formatCode="General">
                  <c:v>1761.56</c:v>
                </c:pt>
                <c:pt idx="233" formatCode="General">
                  <c:v>1699.84</c:v>
                </c:pt>
                <c:pt idx="234" formatCode="General">
                  <c:v>1638.24</c:v>
                </c:pt>
                <c:pt idx="235" formatCode="General">
                  <c:v>1580.09</c:v>
                </c:pt>
                <c:pt idx="236" formatCode="General">
                  <c:v>1567.17</c:v>
                </c:pt>
                <c:pt idx="237" formatCode="General">
                  <c:v>1506.92</c:v>
                </c:pt>
                <c:pt idx="238" formatCode="General">
                  <c:v>1456.39</c:v>
                </c:pt>
                <c:pt idx="239" formatCode="General">
                  <c:v>1406.54</c:v>
                </c:pt>
                <c:pt idx="240" formatCode="General">
                  <c:v>1396.32</c:v>
                </c:pt>
                <c:pt idx="241" formatCode="General">
                  <c:v>1346.29</c:v>
                </c:pt>
                <c:pt idx="242" formatCode="General">
                  <c:v>1289.59</c:v>
                </c:pt>
                <c:pt idx="243" formatCode="General">
                  <c:v>1242.25</c:v>
                </c:pt>
                <c:pt idx="244" formatCode="General">
                  <c:v>1229.94</c:v>
                </c:pt>
                <c:pt idx="245" formatCode="General">
                  <c:v>1185.8</c:v>
                </c:pt>
                <c:pt idx="246" formatCode="General">
                  <c:v>1140.8</c:v>
                </c:pt>
                <c:pt idx="247" formatCode="General">
                  <c:v>1098.45</c:v>
                </c:pt>
                <c:pt idx="248" formatCode="General">
                  <c:v>1085.77</c:v>
                </c:pt>
                <c:pt idx="249" formatCode="General">
                  <c:v>1050.45</c:v>
                </c:pt>
                <c:pt idx="250" formatCode="General">
                  <c:v>1015.270000000003</c:v>
                </c:pt>
                <c:pt idx="251" formatCode="General">
                  <c:v>979.4249999999994</c:v>
                </c:pt>
                <c:pt idx="252" formatCode="General">
                  <c:v>971.744</c:v>
                </c:pt>
                <c:pt idx="253" formatCode="General">
                  <c:v>936.706</c:v>
                </c:pt>
                <c:pt idx="254" formatCode="General">
                  <c:v>905.803</c:v>
                </c:pt>
                <c:pt idx="255" formatCode="General">
                  <c:v>873.5609999999979</c:v>
                </c:pt>
                <c:pt idx="256" formatCode="General">
                  <c:v>866.7700000000005</c:v>
                </c:pt>
                <c:pt idx="257" formatCode="General">
                  <c:v>834.9599999999979</c:v>
                </c:pt>
                <c:pt idx="258" formatCode="General">
                  <c:v>799.8509999999974</c:v>
                </c:pt>
                <c:pt idx="259" formatCode="General">
                  <c:v>771.236</c:v>
                </c:pt>
                <c:pt idx="260" formatCode="General">
                  <c:v>763.75</c:v>
                </c:pt>
                <c:pt idx="261" formatCode="General">
                  <c:v>736.9519999999974</c:v>
                </c:pt>
                <c:pt idx="262" formatCode="General">
                  <c:v>710.8199999999994</c:v>
                </c:pt>
                <c:pt idx="263" formatCode="General">
                  <c:v>686.7140000000005</c:v>
                </c:pt>
                <c:pt idx="264" formatCode="General">
                  <c:v>679.134</c:v>
                </c:pt>
                <c:pt idx="265" formatCode="General">
                  <c:v>657.26</c:v>
                </c:pt>
                <c:pt idx="266" formatCode="General">
                  <c:v>636.278000000003</c:v>
                </c:pt>
                <c:pt idx="267" formatCode="General">
                  <c:v>615.2850000000005</c:v>
                </c:pt>
                <c:pt idx="268" formatCode="General">
                  <c:v>610.59</c:v>
                </c:pt>
                <c:pt idx="269" formatCode="General">
                  <c:v>589.4599999999979</c:v>
                </c:pt>
                <c:pt idx="270" formatCode="General">
                  <c:v>571.2140000000005</c:v>
                </c:pt>
                <c:pt idx="271" formatCode="General">
                  <c:v>551.521</c:v>
                </c:pt>
                <c:pt idx="272" formatCode="General">
                  <c:v>547.256</c:v>
                </c:pt>
                <c:pt idx="273" formatCode="General">
                  <c:v>528.4529999999974</c:v>
                </c:pt>
                <c:pt idx="274" formatCode="General">
                  <c:v>506.9879999999985</c:v>
                </c:pt>
                <c:pt idx="275" formatCode="General">
                  <c:v>488.241</c:v>
                </c:pt>
                <c:pt idx="276" formatCode="General">
                  <c:v>484.361</c:v>
                </c:pt>
                <c:pt idx="277" formatCode="General">
                  <c:v>469.4729999999989</c:v>
                </c:pt>
                <c:pt idx="278" formatCode="General">
                  <c:v>452.0129999999995</c:v>
                </c:pt>
                <c:pt idx="279" formatCode="General">
                  <c:v>437.802</c:v>
                </c:pt>
                <c:pt idx="280" formatCode="General">
                  <c:v>432.5590000000003</c:v>
                </c:pt>
                <c:pt idx="281" formatCode="General">
                  <c:v>418.9689999999986</c:v>
                </c:pt>
                <c:pt idx="282" formatCode="General">
                  <c:v>406.5949999999995</c:v>
                </c:pt>
                <c:pt idx="283" formatCode="General">
                  <c:v>393.899</c:v>
                </c:pt>
                <c:pt idx="284" formatCode="General">
                  <c:v>391.116</c:v>
                </c:pt>
                <c:pt idx="285" formatCode="General">
                  <c:v>378.6540000000011</c:v>
                </c:pt>
                <c:pt idx="286" formatCode="General">
                  <c:v>365.959</c:v>
                </c:pt>
                <c:pt idx="287" formatCode="General">
                  <c:v>355.08</c:v>
                </c:pt>
                <c:pt idx="288" formatCode="General">
                  <c:v>352.0209999999989</c:v>
                </c:pt>
                <c:pt idx="289" formatCode="General">
                  <c:v>341.1540000000011</c:v>
                </c:pt>
                <c:pt idx="290" formatCode="General">
                  <c:v>326.214</c:v>
                </c:pt>
                <c:pt idx="291" formatCode="General">
                  <c:v>314.9369999999979</c:v>
                </c:pt>
                <c:pt idx="292" formatCode="General">
                  <c:v>312.2809999999986</c:v>
                </c:pt>
                <c:pt idx="293" formatCode="General">
                  <c:v>301.305</c:v>
                </c:pt>
                <c:pt idx="294" formatCode="General">
                  <c:v>290.8540000000007</c:v>
                </c:pt>
                <c:pt idx="295" formatCode="General">
                  <c:v>280.1</c:v>
                </c:pt>
                <c:pt idx="296" formatCode="General">
                  <c:v>278.017</c:v>
                </c:pt>
                <c:pt idx="297" formatCode="General">
                  <c:v>269.514</c:v>
                </c:pt>
                <c:pt idx="298" formatCode="General">
                  <c:v>261.4829999999984</c:v>
                </c:pt>
                <c:pt idx="299" formatCode="General">
                  <c:v>253.978</c:v>
                </c:pt>
                <c:pt idx="300" formatCode="General">
                  <c:v>252.402</c:v>
                </c:pt>
                <c:pt idx="301" formatCode="General">
                  <c:v>244.205</c:v>
                </c:pt>
                <c:pt idx="302" formatCode="General">
                  <c:v>236.359</c:v>
                </c:pt>
                <c:pt idx="303" formatCode="General">
                  <c:v>229.283</c:v>
                </c:pt>
                <c:pt idx="304" formatCode="General">
                  <c:v>227.599</c:v>
                </c:pt>
                <c:pt idx="305" formatCode="General">
                  <c:v>219.436</c:v>
                </c:pt>
                <c:pt idx="306" formatCode="General">
                  <c:v>211.146</c:v>
                </c:pt>
                <c:pt idx="307" formatCode="General">
                  <c:v>204.196</c:v>
                </c:pt>
                <c:pt idx="308" formatCode="General">
                  <c:v>201.741</c:v>
                </c:pt>
                <c:pt idx="309" formatCode="General">
                  <c:v>195.781</c:v>
                </c:pt>
                <c:pt idx="310" formatCode="General">
                  <c:v>190.26</c:v>
                </c:pt>
                <c:pt idx="311" formatCode="General">
                  <c:v>184.577</c:v>
                </c:pt>
                <c:pt idx="312" formatCode="General">
                  <c:v>183.005</c:v>
                </c:pt>
                <c:pt idx="313" formatCode="General">
                  <c:v>177.267</c:v>
                </c:pt>
                <c:pt idx="314" formatCode="General">
                  <c:v>172.189</c:v>
                </c:pt>
                <c:pt idx="315" formatCode="General">
                  <c:v>167.07</c:v>
                </c:pt>
                <c:pt idx="316" formatCode="General">
                  <c:v>165.869</c:v>
                </c:pt>
                <c:pt idx="317" formatCode="General">
                  <c:v>160.8280000000007</c:v>
                </c:pt>
                <c:pt idx="318" formatCode="General">
                  <c:v>155.842</c:v>
                </c:pt>
                <c:pt idx="319" formatCode="General">
                  <c:v>151.076</c:v>
                </c:pt>
                <c:pt idx="320" formatCode="General">
                  <c:v>149.932</c:v>
                </c:pt>
                <c:pt idx="321" formatCode="General">
                  <c:v>145.159</c:v>
                </c:pt>
                <c:pt idx="322" formatCode="General">
                  <c:v>139.8220000000007</c:v>
                </c:pt>
                <c:pt idx="323" formatCode="General">
                  <c:v>135.259</c:v>
                </c:pt>
                <c:pt idx="324" formatCode="General">
                  <c:v>133.763</c:v>
                </c:pt>
                <c:pt idx="325" formatCode="General">
                  <c:v>129.764</c:v>
                </c:pt>
                <c:pt idx="326" formatCode="General">
                  <c:v>125.659</c:v>
                </c:pt>
                <c:pt idx="327" formatCode="General">
                  <c:v>122.05</c:v>
                </c:pt>
                <c:pt idx="328" formatCode="General">
                  <c:v>120.752</c:v>
                </c:pt>
                <c:pt idx="329" formatCode="General">
                  <c:v>117.428</c:v>
                </c:pt>
                <c:pt idx="330" formatCode="General">
                  <c:v>114.094</c:v>
                </c:pt>
                <c:pt idx="331" formatCode="General">
                  <c:v>110.9940000000003</c:v>
                </c:pt>
                <c:pt idx="332" formatCode="General">
                  <c:v>110.459</c:v>
                </c:pt>
                <c:pt idx="333" formatCode="General">
                  <c:v>106.876</c:v>
                </c:pt>
                <c:pt idx="334" formatCode="General">
                  <c:v>103.863</c:v>
                </c:pt>
                <c:pt idx="335" formatCode="General">
                  <c:v>100.776</c:v>
                </c:pt>
                <c:pt idx="336" formatCode="General">
                  <c:v>99.52899999999998</c:v>
                </c:pt>
                <c:pt idx="337" formatCode="General">
                  <c:v>96.2496000000003</c:v>
                </c:pt>
                <c:pt idx="338" formatCode="General">
                  <c:v>93.2715</c:v>
                </c:pt>
                <c:pt idx="339" formatCode="General">
                  <c:v>90.3964</c:v>
                </c:pt>
                <c:pt idx="340" formatCode="General">
                  <c:v>89.1319</c:v>
                </c:pt>
                <c:pt idx="341" formatCode="General">
                  <c:v>86.75110000000002</c:v>
                </c:pt>
                <c:pt idx="342" formatCode="General">
                  <c:v>84.27089999999998</c:v>
                </c:pt>
                <c:pt idx="343" formatCode="General">
                  <c:v>81.75889999999998</c:v>
                </c:pt>
                <c:pt idx="344" formatCode="General">
                  <c:v>81.19509999999998</c:v>
                </c:pt>
                <c:pt idx="345" formatCode="General">
                  <c:v>78.85899999999998</c:v>
                </c:pt>
                <c:pt idx="346" formatCode="General">
                  <c:v>76.6992</c:v>
                </c:pt>
                <c:pt idx="347" formatCode="General">
                  <c:v>74.6545</c:v>
                </c:pt>
                <c:pt idx="348" formatCode="General">
                  <c:v>74.18379999999995</c:v>
                </c:pt>
                <c:pt idx="349" formatCode="General">
                  <c:v>72.22770000000001</c:v>
                </c:pt>
                <c:pt idx="350" formatCode="General">
                  <c:v>70.2308</c:v>
                </c:pt>
                <c:pt idx="351" formatCode="General">
                  <c:v>67.93560000000002</c:v>
                </c:pt>
                <c:pt idx="352" formatCode="General">
                  <c:v>67.5282</c:v>
                </c:pt>
                <c:pt idx="353" formatCode="General">
                  <c:v>65.5665</c:v>
                </c:pt>
                <c:pt idx="354" formatCode="General">
                  <c:v>63.26360000000001</c:v>
                </c:pt>
                <c:pt idx="355" formatCode="General">
                  <c:v>61.02860000000001</c:v>
                </c:pt>
                <c:pt idx="356" formatCode="General">
                  <c:v>60.5298</c:v>
                </c:pt>
                <c:pt idx="357" formatCode="General">
                  <c:v>58.963</c:v>
                </c:pt>
                <c:pt idx="358" formatCode="General">
                  <c:v>57.29290000000018</c:v>
                </c:pt>
                <c:pt idx="359" formatCode="General">
                  <c:v>55.59010000000011</c:v>
                </c:pt>
                <c:pt idx="360" formatCode="General">
                  <c:v>55.25940000000001</c:v>
                </c:pt>
                <c:pt idx="361" formatCode="General">
                  <c:v>53.8561</c:v>
                </c:pt>
                <c:pt idx="362" formatCode="General">
                  <c:v>52.61</c:v>
                </c:pt>
                <c:pt idx="363" formatCode="General">
                  <c:v>51.3775</c:v>
                </c:pt>
                <c:pt idx="364" formatCode="General">
                  <c:v>50.89230000000001</c:v>
                </c:pt>
                <c:pt idx="365" formatCode="General">
                  <c:v>49.5378</c:v>
                </c:pt>
                <c:pt idx="366" formatCode="General">
                  <c:v>48.18340000000001</c:v>
                </c:pt>
                <c:pt idx="367" formatCode="General">
                  <c:v>46.5758</c:v>
                </c:pt>
                <c:pt idx="368" formatCode="General">
                  <c:v>46.2642</c:v>
                </c:pt>
                <c:pt idx="369" formatCode="General">
                  <c:v>44.9813</c:v>
                </c:pt>
                <c:pt idx="370" formatCode="General">
                  <c:v>43.4462</c:v>
                </c:pt>
                <c:pt idx="371" formatCode="General">
                  <c:v>41.987</c:v>
                </c:pt>
                <c:pt idx="372" formatCode="General">
                  <c:v>41.7092</c:v>
                </c:pt>
                <c:pt idx="373" formatCode="General">
                  <c:v>40.57850000000001</c:v>
                </c:pt>
                <c:pt idx="374" formatCode="General">
                  <c:v>39.3654</c:v>
                </c:pt>
                <c:pt idx="375" formatCode="General">
                  <c:v>38.307</c:v>
                </c:pt>
                <c:pt idx="376" formatCode="General">
                  <c:v>38.1064</c:v>
                </c:pt>
                <c:pt idx="377" formatCode="General">
                  <c:v>37.1218</c:v>
                </c:pt>
                <c:pt idx="378" formatCode="General">
                  <c:v>36.249</c:v>
                </c:pt>
                <c:pt idx="379" formatCode="General">
                  <c:v>35.4153</c:v>
                </c:pt>
                <c:pt idx="380" formatCode="General">
                  <c:v>35.07080000000001</c:v>
                </c:pt>
                <c:pt idx="381" formatCode="General">
                  <c:v>34.1398</c:v>
                </c:pt>
                <c:pt idx="382" formatCode="General">
                  <c:v>32.99440000000001</c:v>
                </c:pt>
                <c:pt idx="383" formatCode="General">
                  <c:v>32.12970000000011</c:v>
                </c:pt>
                <c:pt idx="384" formatCode="General">
                  <c:v>31.94429999999991</c:v>
                </c:pt>
                <c:pt idx="385" formatCode="General">
                  <c:v>31.094</c:v>
                </c:pt>
                <c:pt idx="386" formatCode="General">
                  <c:v>30.04149999999996</c:v>
                </c:pt>
                <c:pt idx="387" formatCode="General">
                  <c:v>29.0243</c:v>
                </c:pt>
                <c:pt idx="388" formatCode="General">
                  <c:v>28.83980000000008</c:v>
                </c:pt>
                <c:pt idx="389" formatCode="General">
                  <c:v>28.22609999999992</c:v>
                </c:pt>
                <c:pt idx="390" formatCode="General">
                  <c:v>27.41700000000003</c:v>
                </c:pt>
                <c:pt idx="391" formatCode="General">
                  <c:v>26.6016</c:v>
                </c:pt>
                <c:pt idx="392" formatCode="General">
                  <c:v>26.4573</c:v>
                </c:pt>
                <c:pt idx="393" formatCode="General">
                  <c:v>25.7791</c:v>
                </c:pt>
                <c:pt idx="394" formatCode="General">
                  <c:v>25.2096999999999</c:v>
                </c:pt>
                <c:pt idx="395" formatCode="General">
                  <c:v>24.6706</c:v>
                </c:pt>
                <c:pt idx="396" formatCode="General">
                  <c:v>24.53390000000003</c:v>
                </c:pt>
                <c:pt idx="397" formatCode="General">
                  <c:v>23.6677</c:v>
                </c:pt>
                <c:pt idx="398" formatCode="General">
                  <c:v>23.06219999999988</c:v>
                </c:pt>
                <c:pt idx="399" formatCode="General">
                  <c:v>22.5336</c:v>
                </c:pt>
                <c:pt idx="400" formatCode="General">
                  <c:v>22.36849999999989</c:v>
                </c:pt>
                <c:pt idx="401" formatCode="General">
                  <c:v>21.80859999999991</c:v>
                </c:pt>
                <c:pt idx="402" formatCode="General">
                  <c:v>21.04859999999988</c:v>
                </c:pt>
                <c:pt idx="403" formatCode="General">
                  <c:v>20.3561</c:v>
                </c:pt>
                <c:pt idx="404" formatCode="General">
                  <c:v>20.22549999999987</c:v>
                </c:pt>
                <c:pt idx="405" formatCode="General">
                  <c:v>19.7715</c:v>
                </c:pt>
                <c:pt idx="406" formatCode="General">
                  <c:v>19.2751999999999</c:v>
                </c:pt>
                <c:pt idx="407" formatCode="General">
                  <c:v>18.70029999999991</c:v>
                </c:pt>
                <c:pt idx="408" formatCode="General">
                  <c:v>18.6033</c:v>
                </c:pt>
                <c:pt idx="409" formatCode="General">
                  <c:v>18.14390000000003</c:v>
                </c:pt>
                <c:pt idx="410" formatCode="General">
                  <c:v>17.6961</c:v>
                </c:pt>
                <c:pt idx="411" formatCode="General">
                  <c:v>17.3321</c:v>
                </c:pt>
                <c:pt idx="412" formatCode="General">
                  <c:v>17.0558</c:v>
                </c:pt>
                <c:pt idx="413" formatCode="General">
                  <c:v>16.55090000000003</c:v>
                </c:pt>
                <c:pt idx="414" formatCode="General">
                  <c:v>16.1434</c:v>
                </c:pt>
                <c:pt idx="415" formatCode="General">
                  <c:v>15.7599</c:v>
                </c:pt>
                <c:pt idx="416" formatCode="General">
                  <c:v>15.65650000000002</c:v>
                </c:pt>
                <c:pt idx="417" formatCode="General">
                  <c:v>15.2367</c:v>
                </c:pt>
                <c:pt idx="418" formatCode="General">
                  <c:v>14.7191</c:v>
                </c:pt>
                <c:pt idx="419" formatCode="General">
                  <c:v>14.2852</c:v>
                </c:pt>
                <c:pt idx="420" formatCode="General">
                  <c:v>14.2118</c:v>
                </c:pt>
                <c:pt idx="421" formatCode="General">
                  <c:v>13.86140000000004</c:v>
                </c:pt>
                <c:pt idx="422" formatCode="General">
                  <c:v>13.5359</c:v>
                </c:pt>
                <c:pt idx="423" formatCode="General">
                  <c:v>13.153</c:v>
                </c:pt>
                <c:pt idx="424" formatCode="General">
                  <c:v>13.0515</c:v>
                </c:pt>
                <c:pt idx="425" formatCode="General">
                  <c:v>12.75340000000002</c:v>
                </c:pt>
                <c:pt idx="426" formatCode="General">
                  <c:v>12.4798</c:v>
                </c:pt>
                <c:pt idx="427" formatCode="General">
                  <c:v>12.1617</c:v>
                </c:pt>
                <c:pt idx="428" formatCode="General">
                  <c:v>12.08250000000002</c:v>
                </c:pt>
                <c:pt idx="429" formatCode="General">
                  <c:v>11.6788</c:v>
                </c:pt>
                <c:pt idx="430" formatCode="General">
                  <c:v>11.3348</c:v>
                </c:pt>
                <c:pt idx="431" formatCode="General">
                  <c:v>11.0717</c:v>
                </c:pt>
                <c:pt idx="432" formatCode="General">
                  <c:v>10.9929</c:v>
                </c:pt>
                <c:pt idx="433" formatCode="General">
                  <c:v>10.6327</c:v>
                </c:pt>
                <c:pt idx="434" formatCode="General">
                  <c:v>10.2857</c:v>
                </c:pt>
                <c:pt idx="435" formatCode="General">
                  <c:v>10.0399</c:v>
                </c:pt>
                <c:pt idx="436" formatCode="General">
                  <c:v>9.956470000000004</c:v>
                </c:pt>
                <c:pt idx="437" formatCode="General">
                  <c:v>9.724799999999998</c:v>
                </c:pt>
                <c:pt idx="438" formatCode="General">
                  <c:v>9.435490000000006</c:v>
                </c:pt>
                <c:pt idx="439" formatCode="General">
                  <c:v>9.213190000000001</c:v>
                </c:pt>
                <c:pt idx="440" formatCode="General">
                  <c:v>9.16479</c:v>
                </c:pt>
                <c:pt idx="441" formatCode="General">
                  <c:v>8.938690000000001</c:v>
                </c:pt>
                <c:pt idx="442" formatCode="General">
                  <c:v>8.713040000000001</c:v>
                </c:pt>
                <c:pt idx="443" formatCode="General">
                  <c:v>8.430969999999998</c:v>
                </c:pt>
                <c:pt idx="444" formatCode="General">
                  <c:v>8.37494</c:v>
                </c:pt>
                <c:pt idx="445" formatCode="General">
                  <c:v>8.137759999999998</c:v>
                </c:pt>
                <c:pt idx="446" formatCode="General">
                  <c:v>7.94151</c:v>
                </c:pt>
                <c:pt idx="447" formatCode="General">
                  <c:v>7.72528</c:v>
                </c:pt>
                <c:pt idx="448" formatCode="General">
                  <c:v>7.65622</c:v>
                </c:pt>
                <c:pt idx="449" formatCode="General">
                  <c:v>7.419350000000001</c:v>
                </c:pt>
                <c:pt idx="450" formatCode="General">
                  <c:v>7.24888</c:v>
                </c:pt>
                <c:pt idx="451" formatCode="General">
                  <c:v>7.071040000000012</c:v>
                </c:pt>
                <c:pt idx="452" formatCode="General">
                  <c:v>7.02968</c:v>
                </c:pt>
                <c:pt idx="453" formatCode="General">
                  <c:v>6.815139999999976</c:v>
                </c:pt>
                <c:pt idx="454" formatCode="General">
                  <c:v>6.661729999999998</c:v>
                </c:pt>
                <c:pt idx="455" formatCode="General">
                  <c:v>6.5099</c:v>
                </c:pt>
                <c:pt idx="456" formatCode="General">
                  <c:v>6.47658</c:v>
                </c:pt>
                <c:pt idx="457" formatCode="General">
                  <c:v>6.34197</c:v>
                </c:pt>
                <c:pt idx="458" formatCode="General">
                  <c:v>6.15963</c:v>
                </c:pt>
                <c:pt idx="459" formatCode="General">
                  <c:v>5.95695</c:v>
                </c:pt>
                <c:pt idx="460" formatCode="General">
                  <c:v>5.92206</c:v>
                </c:pt>
                <c:pt idx="461" formatCode="General">
                  <c:v>5.74894</c:v>
                </c:pt>
                <c:pt idx="462" formatCode="General">
                  <c:v>5.603519999999983</c:v>
                </c:pt>
                <c:pt idx="463" formatCode="General">
                  <c:v>5.47295</c:v>
                </c:pt>
                <c:pt idx="464" formatCode="General">
                  <c:v>5.392589999999969</c:v>
                </c:pt>
                <c:pt idx="465" formatCode="General">
                  <c:v>5.22963</c:v>
                </c:pt>
                <c:pt idx="466" formatCode="General">
                  <c:v>5.122149999999976</c:v>
                </c:pt>
                <c:pt idx="467" formatCode="General">
                  <c:v>4.98888</c:v>
                </c:pt>
                <c:pt idx="468" formatCode="General">
                  <c:v>4.96142</c:v>
                </c:pt>
                <c:pt idx="469" formatCode="General">
                  <c:v>4.823929999999986</c:v>
                </c:pt>
                <c:pt idx="470" formatCode="General">
                  <c:v>4.712479999999997</c:v>
                </c:pt>
                <c:pt idx="471" formatCode="General">
                  <c:v>4.625939999999959</c:v>
                </c:pt>
                <c:pt idx="472" formatCode="General">
                  <c:v>4.605909999999985</c:v>
                </c:pt>
                <c:pt idx="473" formatCode="General">
                  <c:v>4.502429999999999</c:v>
                </c:pt>
                <c:pt idx="474" formatCode="General">
                  <c:v>4.33121</c:v>
                </c:pt>
                <c:pt idx="475" formatCode="General">
                  <c:v>4.20474</c:v>
                </c:pt>
                <c:pt idx="476" formatCode="General">
                  <c:v>4.182049999999998</c:v>
                </c:pt>
                <c:pt idx="477" formatCode="General">
                  <c:v>4.08039</c:v>
                </c:pt>
                <c:pt idx="478" formatCode="General">
                  <c:v>3.980859999999997</c:v>
                </c:pt>
                <c:pt idx="479" formatCode="General">
                  <c:v>3.846809999999988</c:v>
                </c:pt>
                <c:pt idx="480" formatCode="General">
                  <c:v>3.79917</c:v>
                </c:pt>
                <c:pt idx="481" formatCode="General">
                  <c:v>3.70488</c:v>
                </c:pt>
                <c:pt idx="482" formatCode="General">
                  <c:v>3.61253</c:v>
                </c:pt>
                <c:pt idx="483" formatCode="General">
                  <c:v>3.536409999999988</c:v>
                </c:pt>
                <c:pt idx="484" formatCode="General">
                  <c:v>3.496539999999998</c:v>
                </c:pt>
                <c:pt idx="485" formatCode="General">
                  <c:v>3.416549999999987</c:v>
                </c:pt>
                <c:pt idx="486" formatCode="General">
                  <c:v>3.346429999999997</c:v>
                </c:pt>
                <c:pt idx="487" formatCode="General">
                  <c:v>3.27678</c:v>
                </c:pt>
                <c:pt idx="488" formatCode="General">
                  <c:v>3.25882</c:v>
                </c:pt>
                <c:pt idx="489" formatCode="General">
                  <c:v>3.16745</c:v>
                </c:pt>
                <c:pt idx="490" formatCode="General">
                  <c:v>3.061190000000001</c:v>
                </c:pt>
                <c:pt idx="491" formatCode="General">
                  <c:v>2.97717</c:v>
                </c:pt>
                <c:pt idx="492" formatCode="General">
                  <c:v>2.959289999999991</c:v>
                </c:pt>
                <c:pt idx="493" formatCode="General">
                  <c:v>2.896399999999997</c:v>
                </c:pt>
                <c:pt idx="494" formatCode="General">
                  <c:v>2.825819999999997</c:v>
                </c:pt>
                <c:pt idx="495" formatCode="General">
                  <c:v>2.708690000000001</c:v>
                </c:pt>
                <c:pt idx="496" formatCode="General">
                  <c:v>2.690590000000001</c:v>
                </c:pt>
                <c:pt idx="497" formatCode="General">
                  <c:v>2.634639999999999</c:v>
                </c:pt>
                <c:pt idx="498" formatCode="General">
                  <c:v>2.56396</c:v>
                </c:pt>
                <c:pt idx="499" formatCode="General">
                  <c:v>2.496489999999989</c:v>
                </c:pt>
                <c:pt idx="500" formatCode="General">
                  <c:v>2.482069999999997</c:v>
                </c:pt>
                <c:pt idx="501" formatCode="General">
                  <c:v>2.421239999999999</c:v>
                </c:pt>
                <c:pt idx="502" formatCode="General">
                  <c:v>2.3731</c:v>
                </c:pt>
                <c:pt idx="503" formatCode="General">
                  <c:v>2.319539999999998</c:v>
                </c:pt>
                <c:pt idx="504" formatCode="General">
                  <c:v>2.294110000000001</c:v>
                </c:pt>
                <c:pt idx="505" formatCode="General">
                  <c:v>2.21963</c:v>
                </c:pt>
                <c:pt idx="506" formatCode="General">
                  <c:v>2.15944999999999</c:v>
                </c:pt>
                <c:pt idx="507" formatCode="General">
                  <c:v>2.1103</c:v>
                </c:pt>
                <c:pt idx="508" formatCode="General">
                  <c:v>2.09858</c:v>
                </c:pt>
                <c:pt idx="509" formatCode="General">
                  <c:v>2.04305</c:v>
                </c:pt>
                <c:pt idx="510" formatCode="General">
                  <c:v>1.974710000000004</c:v>
                </c:pt>
                <c:pt idx="511" formatCode="General">
                  <c:v>1.91317</c:v>
                </c:pt>
                <c:pt idx="512" formatCode="General">
                  <c:v>1.90279</c:v>
                </c:pt>
                <c:pt idx="513" formatCode="General">
                  <c:v>1.85262</c:v>
                </c:pt>
                <c:pt idx="514" formatCode="General">
                  <c:v>1.81335</c:v>
                </c:pt>
                <c:pt idx="515" formatCode="General">
                  <c:v>1.76072</c:v>
                </c:pt>
                <c:pt idx="516" formatCode="General">
                  <c:v>1.750899999999996</c:v>
                </c:pt>
                <c:pt idx="517" formatCode="General">
                  <c:v>1.715869999999993</c:v>
                </c:pt>
                <c:pt idx="518" formatCode="General">
                  <c:v>1.67632</c:v>
                </c:pt>
                <c:pt idx="519" formatCode="General">
                  <c:v>1.61873</c:v>
                </c:pt>
                <c:pt idx="520" formatCode="General">
                  <c:v>1.60937</c:v>
                </c:pt>
                <c:pt idx="521" formatCode="General">
                  <c:v>1.56435</c:v>
                </c:pt>
                <c:pt idx="522" formatCode="General">
                  <c:v>1.52936</c:v>
                </c:pt>
                <c:pt idx="523" formatCode="General">
                  <c:v>1.491929999999991</c:v>
                </c:pt>
                <c:pt idx="524" formatCode="General">
                  <c:v>1.471009999999995</c:v>
                </c:pt>
                <c:pt idx="525" formatCode="General">
                  <c:v>1.431699999999991</c:v>
                </c:pt>
                <c:pt idx="526" formatCode="General">
                  <c:v>1.39908</c:v>
                </c:pt>
                <c:pt idx="527" formatCode="General">
                  <c:v>1.35595</c:v>
                </c:pt>
                <c:pt idx="528" formatCode="General">
                  <c:v>1.34986</c:v>
                </c:pt>
                <c:pt idx="529" formatCode="General">
                  <c:v>1.31698</c:v>
                </c:pt>
                <c:pt idx="530" formatCode="General">
                  <c:v>1.27525</c:v>
                </c:pt>
                <c:pt idx="531" formatCode="General">
                  <c:v>1.245129999999994</c:v>
                </c:pt>
                <c:pt idx="532" formatCode="General">
                  <c:v>1.24</c:v>
                </c:pt>
                <c:pt idx="533" formatCode="General">
                  <c:v>1.21254</c:v>
                </c:pt>
                <c:pt idx="534" formatCode="General">
                  <c:v>1.170140000000004</c:v>
                </c:pt>
                <c:pt idx="535" formatCode="General">
                  <c:v>1.13495</c:v>
                </c:pt>
                <c:pt idx="536" formatCode="General">
                  <c:v>1.12843</c:v>
                </c:pt>
                <c:pt idx="537" formatCode="General">
                  <c:v>1.10289</c:v>
                </c:pt>
                <c:pt idx="538" formatCode="General">
                  <c:v>1.07633</c:v>
                </c:pt>
                <c:pt idx="539" formatCode="General">
                  <c:v>1.03952</c:v>
                </c:pt>
                <c:pt idx="540" formatCode="General">
                  <c:v>1.033099999999995</c:v>
                </c:pt>
                <c:pt idx="541" formatCode="General">
                  <c:v>1.00922</c:v>
                </c:pt>
                <c:pt idx="542" formatCode="General">
                  <c:v>0.975271000000001</c:v>
                </c:pt>
                <c:pt idx="543" formatCode="General">
                  <c:v>0.951695000000004</c:v>
                </c:pt>
                <c:pt idx="544" formatCode="General">
                  <c:v>0.946151000000001</c:v>
                </c:pt>
                <c:pt idx="545" formatCode="General">
                  <c:v>0.918618</c:v>
                </c:pt>
                <c:pt idx="546" formatCode="General">
                  <c:v>0.89798</c:v>
                </c:pt>
                <c:pt idx="547" formatCode="General">
                  <c:v>0.880516999999996</c:v>
                </c:pt>
                <c:pt idx="548" formatCode="General">
                  <c:v>0.875235000000001</c:v>
                </c:pt>
                <c:pt idx="549" formatCode="General">
                  <c:v>0.843266999999997</c:v>
                </c:pt>
                <c:pt idx="550" formatCode="General">
                  <c:v>0.816875000000002</c:v>
                </c:pt>
                <c:pt idx="551" formatCode="General">
                  <c:v>0.799036</c:v>
                </c:pt>
                <c:pt idx="552" formatCode="General">
                  <c:v>0.793431999999998</c:v>
                </c:pt>
                <c:pt idx="553" formatCode="General">
                  <c:v>0.772073000000002</c:v>
                </c:pt>
                <c:pt idx="554" formatCode="General">
                  <c:v>0.746322</c:v>
                </c:pt>
                <c:pt idx="555" formatCode="General">
                  <c:v>0.728864000000001</c:v>
                </c:pt>
                <c:pt idx="556" formatCode="General">
                  <c:v>0.725674000000003</c:v>
                </c:pt>
                <c:pt idx="557" formatCode="General">
                  <c:v>0.702104000000001</c:v>
                </c:pt>
                <c:pt idx="558" formatCode="General">
                  <c:v>0.687831000000001</c:v>
                </c:pt>
                <c:pt idx="559" formatCode="General">
                  <c:v>0.672095000000004</c:v>
                </c:pt>
                <c:pt idx="560" formatCode="General">
                  <c:v>0.663389000000002</c:v>
                </c:pt>
                <c:pt idx="561" formatCode="General">
                  <c:v>0.648399000000003</c:v>
                </c:pt>
                <c:pt idx="562" formatCode="General">
                  <c:v>0.630105000000002</c:v>
                </c:pt>
                <c:pt idx="563" formatCode="General">
                  <c:v>0.610316</c:v>
                </c:pt>
                <c:pt idx="564" formatCode="General">
                  <c:v>0.606285000000001</c:v>
                </c:pt>
                <c:pt idx="565" formatCode="General">
                  <c:v>0.589455999999998</c:v>
                </c:pt>
                <c:pt idx="566" formatCode="General">
                  <c:v>0.575227</c:v>
                </c:pt>
                <c:pt idx="567" formatCode="General">
                  <c:v>0.560032</c:v>
                </c:pt>
                <c:pt idx="568" formatCode="General">
                  <c:v>0.552092</c:v>
                </c:pt>
                <c:pt idx="569" formatCode="General">
                  <c:v>0.540472</c:v>
                </c:pt>
                <c:pt idx="570" formatCode="General">
                  <c:v>0.527282</c:v>
                </c:pt>
                <c:pt idx="571" formatCode="General">
                  <c:v>0.509928</c:v>
                </c:pt>
                <c:pt idx="572" formatCode="General">
                  <c:v>0.507126999999998</c:v>
                </c:pt>
                <c:pt idx="573" formatCode="General">
                  <c:v>0.495185</c:v>
                </c:pt>
                <c:pt idx="574" formatCode="General">
                  <c:v>0.482795</c:v>
                </c:pt>
                <c:pt idx="575" formatCode="General">
                  <c:v>0.469254</c:v>
                </c:pt>
                <c:pt idx="576" formatCode="General">
                  <c:v>0.466289</c:v>
                </c:pt>
                <c:pt idx="577" formatCode="General">
                  <c:v>0.451004</c:v>
                </c:pt>
                <c:pt idx="578" formatCode="General">
                  <c:v>0.436216</c:v>
                </c:pt>
                <c:pt idx="579" formatCode="General">
                  <c:v>0.42393</c:v>
                </c:pt>
                <c:pt idx="580" formatCode="General">
                  <c:v>0.42119</c:v>
                </c:pt>
                <c:pt idx="581" formatCode="General">
                  <c:v>0.410781</c:v>
                </c:pt>
                <c:pt idx="582" formatCode="General">
                  <c:v>0.396562000000001</c:v>
                </c:pt>
                <c:pt idx="583" formatCode="General">
                  <c:v>0.386609</c:v>
                </c:pt>
                <c:pt idx="584" formatCode="General">
                  <c:v>0.384520000000001</c:v>
                </c:pt>
                <c:pt idx="585" formatCode="General">
                  <c:v>0.375084000000001</c:v>
                </c:pt>
                <c:pt idx="586" formatCode="General">
                  <c:v>0.362471</c:v>
                </c:pt>
                <c:pt idx="587" formatCode="General">
                  <c:v>0.35357</c:v>
                </c:pt>
                <c:pt idx="588" formatCode="General">
                  <c:v>0.351362000000001</c:v>
                </c:pt>
                <c:pt idx="589" formatCode="General">
                  <c:v>0.340918000000001</c:v>
                </c:pt>
                <c:pt idx="590" formatCode="General">
                  <c:v>0.330302000000001</c:v>
                </c:pt>
                <c:pt idx="591" formatCode="General">
                  <c:v>0.319433</c:v>
                </c:pt>
                <c:pt idx="592" formatCode="General">
                  <c:v>0.317369000000001</c:v>
                </c:pt>
                <c:pt idx="593" formatCode="General">
                  <c:v>0.30909</c:v>
                </c:pt>
                <c:pt idx="594" formatCode="General">
                  <c:v>0.301185</c:v>
                </c:pt>
                <c:pt idx="595" formatCode="General">
                  <c:v>0.290705</c:v>
                </c:pt>
                <c:pt idx="596" formatCode="General">
                  <c:v>0.289185</c:v>
                </c:pt>
                <c:pt idx="597" formatCode="General">
                  <c:v>0.282503</c:v>
                </c:pt>
                <c:pt idx="598" formatCode="General">
                  <c:v>0.275594</c:v>
                </c:pt>
                <c:pt idx="599" formatCode="General">
                  <c:v>0.26777</c:v>
                </c:pt>
                <c:pt idx="600" formatCode="General">
                  <c:v>0.263735</c:v>
                </c:pt>
                <c:pt idx="601" formatCode="General">
                  <c:v>0.258082</c:v>
                </c:pt>
                <c:pt idx="602" formatCode="General">
                  <c:v>0.251622</c:v>
                </c:pt>
                <c:pt idx="603" formatCode="General">
                  <c:v>0.242157</c:v>
                </c:pt>
                <c:pt idx="604" formatCode="General">
                  <c:v>0.240472</c:v>
                </c:pt>
                <c:pt idx="605" formatCode="General">
                  <c:v>0.232596</c:v>
                </c:pt>
                <c:pt idx="606" formatCode="General">
                  <c:v>0.225241</c:v>
                </c:pt>
                <c:pt idx="607" formatCode="General">
                  <c:v>0.21955</c:v>
                </c:pt>
                <c:pt idx="608" formatCode="General">
                  <c:v>0.21783</c:v>
                </c:pt>
                <c:pt idx="609" formatCode="General">
                  <c:v>0.210037</c:v>
                </c:pt>
                <c:pt idx="610" formatCode="General">
                  <c:v>0.205179</c:v>
                </c:pt>
                <c:pt idx="611" formatCode="General">
                  <c:v>0.199601</c:v>
                </c:pt>
                <c:pt idx="612" formatCode="General">
                  <c:v>0.198311</c:v>
                </c:pt>
                <c:pt idx="613" formatCode="General">
                  <c:v>0.191223</c:v>
                </c:pt>
                <c:pt idx="614" formatCode="General">
                  <c:v>0.187012000000001</c:v>
                </c:pt>
                <c:pt idx="615" formatCode="General">
                  <c:v>0.182118</c:v>
                </c:pt>
                <c:pt idx="616" formatCode="General">
                  <c:v>0.180927</c:v>
                </c:pt>
                <c:pt idx="617" formatCode="General">
                  <c:v>0.174027</c:v>
                </c:pt>
                <c:pt idx="618" formatCode="General">
                  <c:v>0.167684</c:v>
                </c:pt>
                <c:pt idx="619" formatCode="General">
                  <c:v>0.162622</c:v>
                </c:pt>
                <c:pt idx="620" formatCode="General">
                  <c:v>0.161753</c:v>
                </c:pt>
                <c:pt idx="621" formatCode="General">
                  <c:v>0.156301</c:v>
                </c:pt>
                <c:pt idx="622" formatCode="General">
                  <c:v>0.151862</c:v>
                </c:pt>
                <c:pt idx="623" formatCode="General">
                  <c:v>0.147439000000001</c:v>
                </c:pt>
                <c:pt idx="624" formatCode="General">
                  <c:v>0.146356</c:v>
                </c:pt>
                <c:pt idx="625" formatCode="General">
                  <c:v>0.142592</c:v>
                </c:pt>
                <c:pt idx="626" formatCode="General">
                  <c:v>0.137554</c:v>
                </c:pt>
                <c:pt idx="627" formatCode="General">
                  <c:v>0.134621</c:v>
                </c:pt>
                <c:pt idx="628" formatCode="General">
                  <c:v>0.133652</c:v>
                </c:pt>
                <c:pt idx="629" formatCode="General">
                  <c:v>0.129856</c:v>
                </c:pt>
                <c:pt idx="630" formatCode="General">
                  <c:v>0.124462</c:v>
                </c:pt>
                <c:pt idx="631" formatCode="General">
                  <c:v>0.120675</c:v>
                </c:pt>
                <c:pt idx="632" formatCode="General">
                  <c:v>0.119418</c:v>
                </c:pt>
                <c:pt idx="633" formatCode="General">
                  <c:v>0.11628</c:v>
                </c:pt>
                <c:pt idx="634" formatCode="General">
                  <c:v>0.112164</c:v>
                </c:pt>
                <c:pt idx="635" formatCode="General">
                  <c:v>0.108983</c:v>
                </c:pt>
                <c:pt idx="636" formatCode="General">
                  <c:v>0.108033</c:v>
                </c:pt>
                <c:pt idx="637" formatCode="General">
                  <c:v>0.105284</c:v>
                </c:pt>
                <c:pt idx="638" formatCode="General">
                  <c:v>0.102461</c:v>
                </c:pt>
              </c:numCache>
            </c:numRef>
          </c:yVal>
          <c:smooth val="0"/>
        </c:ser>
        <c:ser>
          <c:idx val="3"/>
          <c:order val="3"/>
          <c:tx>
            <c:v>Simulated Pregel</c:v>
          </c:tx>
          <c:marker>
            <c:symbol val="none"/>
          </c:marker>
          <c:xVal>
            <c:numRef>
              <c:f>Sheet1!$Q$3:$Q$1204</c:f>
              <c:numCache>
                <c:formatCode>General</c:formatCode>
                <c:ptCount val="1202"/>
                <c:pt idx="0">
                  <c:v>2.347790000000001</c:v>
                </c:pt>
                <c:pt idx="1">
                  <c:v>15.733</c:v>
                </c:pt>
                <c:pt idx="2">
                  <c:v>28.2068</c:v>
                </c:pt>
                <c:pt idx="3">
                  <c:v>40.54270000000001</c:v>
                </c:pt>
                <c:pt idx="4">
                  <c:v>43.62030000000013</c:v>
                </c:pt>
                <c:pt idx="5">
                  <c:v>56.488</c:v>
                </c:pt>
                <c:pt idx="6">
                  <c:v>69.28320000000002</c:v>
                </c:pt>
                <c:pt idx="7">
                  <c:v>82.0537</c:v>
                </c:pt>
                <c:pt idx="8">
                  <c:v>85.39279999999998</c:v>
                </c:pt>
                <c:pt idx="9">
                  <c:v>98.44000000000002</c:v>
                </c:pt>
                <c:pt idx="10">
                  <c:v>111.162</c:v>
                </c:pt>
                <c:pt idx="11">
                  <c:v>124.313</c:v>
                </c:pt>
                <c:pt idx="12">
                  <c:v>127.786</c:v>
                </c:pt>
                <c:pt idx="13">
                  <c:v>140.279</c:v>
                </c:pt>
                <c:pt idx="14">
                  <c:v>152.99</c:v>
                </c:pt>
                <c:pt idx="15">
                  <c:v>165.8380000000006</c:v>
                </c:pt>
                <c:pt idx="16">
                  <c:v>169.077</c:v>
                </c:pt>
                <c:pt idx="17">
                  <c:v>181.725</c:v>
                </c:pt>
                <c:pt idx="18">
                  <c:v>194.606</c:v>
                </c:pt>
                <c:pt idx="19">
                  <c:v>207.4</c:v>
                </c:pt>
                <c:pt idx="20">
                  <c:v>210.58</c:v>
                </c:pt>
                <c:pt idx="21">
                  <c:v>223.129</c:v>
                </c:pt>
                <c:pt idx="22">
                  <c:v>235.8510000000006</c:v>
                </c:pt>
                <c:pt idx="23">
                  <c:v>249.225</c:v>
                </c:pt>
                <c:pt idx="24">
                  <c:v>252.401</c:v>
                </c:pt>
                <c:pt idx="25">
                  <c:v>264.9089999999986</c:v>
                </c:pt>
                <c:pt idx="26">
                  <c:v>277.8179999999996</c:v>
                </c:pt>
                <c:pt idx="27">
                  <c:v>290.36</c:v>
                </c:pt>
                <c:pt idx="28">
                  <c:v>293.6720000000003</c:v>
                </c:pt>
                <c:pt idx="29">
                  <c:v>306.3640000000003</c:v>
                </c:pt>
                <c:pt idx="30">
                  <c:v>319.3640000000003</c:v>
                </c:pt>
                <c:pt idx="31">
                  <c:v>331.9139999999986</c:v>
                </c:pt>
                <c:pt idx="32">
                  <c:v>334.9289999999983</c:v>
                </c:pt>
                <c:pt idx="33">
                  <c:v>347.5309999999986</c:v>
                </c:pt>
                <c:pt idx="34">
                  <c:v>360.3179999999996</c:v>
                </c:pt>
                <c:pt idx="35">
                  <c:v>373.043</c:v>
                </c:pt>
                <c:pt idx="36">
                  <c:v>376.079</c:v>
                </c:pt>
                <c:pt idx="37">
                  <c:v>388.4699999999995</c:v>
                </c:pt>
                <c:pt idx="38">
                  <c:v>401.665</c:v>
                </c:pt>
                <c:pt idx="39">
                  <c:v>414.8369999999986</c:v>
                </c:pt>
                <c:pt idx="40">
                  <c:v>418.077</c:v>
                </c:pt>
                <c:pt idx="41">
                  <c:v>431.183</c:v>
                </c:pt>
                <c:pt idx="42">
                  <c:v>443.9219999999982</c:v>
                </c:pt>
                <c:pt idx="43">
                  <c:v>456.7109999999989</c:v>
                </c:pt>
                <c:pt idx="44">
                  <c:v>460.2349999999989</c:v>
                </c:pt>
                <c:pt idx="45">
                  <c:v>472.88</c:v>
                </c:pt>
                <c:pt idx="46">
                  <c:v>486.1209999999994</c:v>
                </c:pt>
                <c:pt idx="47">
                  <c:v>498.5540000000003</c:v>
                </c:pt>
                <c:pt idx="48">
                  <c:v>501.564</c:v>
                </c:pt>
                <c:pt idx="49">
                  <c:v>514.3630000000001</c:v>
                </c:pt>
                <c:pt idx="50">
                  <c:v>527.264</c:v>
                </c:pt>
                <c:pt idx="51">
                  <c:v>540.09</c:v>
                </c:pt>
                <c:pt idx="52">
                  <c:v>543.1990000000005</c:v>
                </c:pt>
                <c:pt idx="53">
                  <c:v>555.8479999999972</c:v>
                </c:pt>
                <c:pt idx="54">
                  <c:v>569.0579999999975</c:v>
                </c:pt>
                <c:pt idx="55">
                  <c:v>581.754</c:v>
                </c:pt>
                <c:pt idx="56">
                  <c:v>585.114</c:v>
                </c:pt>
                <c:pt idx="57">
                  <c:v>597.635</c:v>
                </c:pt>
                <c:pt idx="58">
                  <c:v>610.154</c:v>
                </c:pt>
                <c:pt idx="59">
                  <c:v>622.878</c:v>
                </c:pt>
                <c:pt idx="60">
                  <c:v>626.107</c:v>
                </c:pt>
                <c:pt idx="61">
                  <c:v>639.244</c:v>
                </c:pt>
                <c:pt idx="62">
                  <c:v>652.028</c:v>
                </c:pt>
                <c:pt idx="63">
                  <c:v>664.758</c:v>
                </c:pt>
                <c:pt idx="64">
                  <c:v>668.086</c:v>
                </c:pt>
                <c:pt idx="65">
                  <c:v>680.6800000000005</c:v>
                </c:pt>
                <c:pt idx="66">
                  <c:v>693.2760000000005</c:v>
                </c:pt>
                <c:pt idx="67">
                  <c:v>705.8019999999979</c:v>
                </c:pt>
                <c:pt idx="68">
                  <c:v>709.1940000000005</c:v>
                </c:pt>
                <c:pt idx="69">
                  <c:v>721.995</c:v>
                </c:pt>
                <c:pt idx="70">
                  <c:v>734.553</c:v>
                </c:pt>
                <c:pt idx="71">
                  <c:v>747.594</c:v>
                </c:pt>
                <c:pt idx="72">
                  <c:v>750.746</c:v>
                </c:pt>
                <c:pt idx="73">
                  <c:v>763.3499999999979</c:v>
                </c:pt>
                <c:pt idx="74">
                  <c:v>775.8169999999974</c:v>
                </c:pt>
                <c:pt idx="75">
                  <c:v>788.875</c:v>
                </c:pt>
                <c:pt idx="76">
                  <c:v>792.087</c:v>
                </c:pt>
                <c:pt idx="77">
                  <c:v>804.889</c:v>
                </c:pt>
                <c:pt idx="78">
                  <c:v>817.3119999999974</c:v>
                </c:pt>
                <c:pt idx="79">
                  <c:v>829.97</c:v>
                </c:pt>
                <c:pt idx="80">
                  <c:v>833.096</c:v>
                </c:pt>
                <c:pt idx="81">
                  <c:v>846.0409999999994</c:v>
                </c:pt>
                <c:pt idx="82">
                  <c:v>858.8519999999974</c:v>
                </c:pt>
                <c:pt idx="83">
                  <c:v>871.9569999999974</c:v>
                </c:pt>
                <c:pt idx="84">
                  <c:v>874.985</c:v>
                </c:pt>
                <c:pt idx="85">
                  <c:v>887.5980000000005</c:v>
                </c:pt>
                <c:pt idx="86">
                  <c:v>900.3</c:v>
                </c:pt>
                <c:pt idx="87">
                  <c:v>913.1930000000005</c:v>
                </c:pt>
                <c:pt idx="88">
                  <c:v>916.258</c:v>
                </c:pt>
                <c:pt idx="89">
                  <c:v>929.398</c:v>
                </c:pt>
                <c:pt idx="90">
                  <c:v>941.8489999999994</c:v>
                </c:pt>
                <c:pt idx="91">
                  <c:v>954.898</c:v>
                </c:pt>
                <c:pt idx="92">
                  <c:v>957.9519999999974</c:v>
                </c:pt>
                <c:pt idx="93">
                  <c:v>970.3169999999974</c:v>
                </c:pt>
                <c:pt idx="94">
                  <c:v>983.686</c:v>
                </c:pt>
                <c:pt idx="95">
                  <c:v>996.481</c:v>
                </c:pt>
                <c:pt idx="96">
                  <c:v>999.777</c:v>
                </c:pt>
                <c:pt idx="97">
                  <c:v>1012.829999999999</c:v>
                </c:pt>
                <c:pt idx="98">
                  <c:v>1025.67</c:v>
                </c:pt>
                <c:pt idx="99">
                  <c:v>1038.57</c:v>
                </c:pt>
                <c:pt idx="100">
                  <c:v>1041.79</c:v>
                </c:pt>
                <c:pt idx="101">
                  <c:v>1054.79</c:v>
                </c:pt>
                <c:pt idx="102">
                  <c:v>1067.13</c:v>
                </c:pt>
                <c:pt idx="103">
                  <c:v>1079.54</c:v>
                </c:pt>
                <c:pt idx="104">
                  <c:v>1082.53</c:v>
                </c:pt>
                <c:pt idx="105">
                  <c:v>1095.37</c:v>
                </c:pt>
                <c:pt idx="106">
                  <c:v>1108.61</c:v>
                </c:pt>
                <c:pt idx="107">
                  <c:v>1121.15</c:v>
                </c:pt>
                <c:pt idx="108">
                  <c:v>1124.43</c:v>
                </c:pt>
                <c:pt idx="109">
                  <c:v>1136.99</c:v>
                </c:pt>
                <c:pt idx="110">
                  <c:v>1149.83</c:v>
                </c:pt>
                <c:pt idx="111">
                  <c:v>1162.54</c:v>
                </c:pt>
                <c:pt idx="112">
                  <c:v>1165.73</c:v>
                </c:pt>
                <c:pt idx="113">
                  <c:v>1178.3</c:v>
                </c:pt>
                <c:pt idx="114">
                  <c:v>1191.43</c:v>
                </c:pt>
                <c:pt idx="115">
                  <c:v>1203.72</c:v>
                </c:pt>
                <c:pt idx="116">
                  <c:v>1206.96</c:v>
                </c:pt>
                <c:pt idx="117">
                  <c:v>1220.09</c:v>
                </c:pt>
                <c:pt idx="118">
                  <c:v>1233.0</c:v>
                </c:pt>
                <c:pt idx="119">
                  <c:v>1246.42</c:v>
                </c:pt>
                <c:pt idx="120">
                  <c:v>1249.44</c:v>
                </c:pt>
                <c:pt idx="121">
                  <c:v>1262.61</c:v>
                </c:pt>
                <c:pt idx="122">
                  <c:v>1275.58</c:v>
                </c:pt>
                <c:pt idx="123">
                  <c:v>1288.08</c:v>
                </c:pt>
                <c:pt idx="124">
                  <c:v>1291.22</c:v>
                </c:pt>
                <c:pt idx="125">
                  <c:v>1304.16</c:v>
                </c:pt>
                <c:pt idx="126">
                  <c:v>1316.72</c:v>
                </c:pt>
                <c:pt idx="127">
                  <c:v>1329.36</c:v>
                </c:pt>
                <c:pt idx="128">
                  <c:v>1332.5</c:v>
                </c:pt>
                <c:pt idx="129">
                  <c:v>1345.35</c:v>
                </c:pt>
                <c:pt idx="130">
                  <c:v>1358.09</c:v>
                </c:pt>
                <c:pt idx="131">
                  <c:v>1371.07</c:v>
                </c:pt>
                <c:pt idx="132">
                  <c:v>1374.22</c:v>
                </c:pt>
                <c:pt idx="133">
                  <c:v>1386.91</c:v>
                </c:pt>
                <c:pt idx="134">
                  <c:v>1399.96</c:v>
                </c:pt>
                <c:pt idx="135">
                  <c:v>1412.76</c:v>
                </c:pt>
                <c:pt idx="136">
                  <c:v>1416.07</c:v>
                </c:pt>
                <c:pt idx="137">
                  <c:v>1429.01</c:v>
                </c:pt>
                <c:pt idx="138">
                  <c:v>1441.44</c:v>
                </c:pt>
                <c:pt idx="139">
                  <c:v>1453.78</c:v>
                </c:pt>
                <c:pt idx="140">
                  <c:v>1456.95</c:v>
                </c:pt>
                <c:pt idx="141">
                  <c:v>1469.44</c:v>
                </c:pt>
                <c:pt idx="142">
                  <c:v>1482.23</c:v>
                </c:pt>
                <c:pt idx="143">
                  <c:v>1495.53</c:v>
                </c:pt>
                <c:pt idx="144">
                  <c:v>1498.78</c:v>
                </c:pt>
                <c:pt idx="145">
                  <c:v>1511.68</c:v>
                </c:pt>
                <c:pt idx="146">
                  <c:v>1524.17</c:v>
                </c:pt>
                <c:pt idx="147">
                  <c:v>1537.21</c:v>
                </c:pt>
                <c:pt idx="148">
                  <c:v>1540.38</c:v>
                </c:pt>
                <c:pt idx="149">
                  <c:v>1552.76</c:v>
                </c:pt>
                <c:pt idx="150">
                  <c:v>1565.5</c:v>
                </c:pt>
                <c:pt idx="151">
                  <c:v>1578.31</c:v>
                </c:pt>
                <c:pt idx="152">
                  <c:v>1581.44</c:v>
                </c:pt>
                <c:pt idx="153">
                  <c:v>1594.3</c:v>
                </c:pt>
                <c:pt idx="154">
                  <c:v>1607.45</c:v>
                </c:pt>
                <c:pt idx="155">
                  <c:v>1619.83</c:v>
                </c:pt>
                <c:pt idx="156">
                  <c:v>1623.11</c:v>
                </c:pt>
                <c:pt idx="157">
                  <c:v>1636.4</c:v>
                </c:pt>
                <c:pt idx="158">
                  <c:v>1649.53</c:v>
                </c:pt>
                <c:pt idx="159">
                  <c:v>1662.13</c:v>
                </c:pt>
                <c:pt idx="160">
                  <c:v>1665.41</c:v>
                </c:pt>
                <c:pt idx="161">
                  <c:v>1678.32</c:v>
                </c:pt>
                <c:pt idx="162">
                  <c:v>1691.46</c:v>
                </c:pt>
                <c:pt idx="163">
                  <c:v>1704.38</c:v>
                </c:pt>
                <c:pt idx="164">
                  <c:v>1707.71</c:v>
                </c:pt>
                <c:pt idx="165">
                  <c:v>1720.44</c:v>
                </c:pt>
                <c:pt idx="166">
                  <c:v>1733.53</c:v>
                </c:pt>
                <c:pt idx="167">
                  <c:v>1745.96</c:v>
                </c:pt>
                <c:pt idx="168">
                  <c:v>1749.35</c:v>
                </c:pt>
                <c:pt idx="169">
                  <c:v>1761.51</c:v>
                </c:pt>
                <c:pt idx="170">
                  <c:v>1774.77</c:v>
                </c:pt>
                <c:pt idx="171">
                  <c:v>1787.34</c:v>
                </c:pt>
                <c:pt idx="172">
                  <c:v>1790.45</c:v>
                </c:pt>
                <c:pt idx="173">
                  <c:v>1803.14</c:v>
                </c:pt>
                <c:pt idx="174">
                  <c:v>1816.1</c:v>
                </c:pt>
                <c:pt idx="175">
                  <c:v>1828.58</c:v>
                </c:pt>
                <c:pt idx="176">
                  <c:v>1831.96</c:v>
                </c:pt>
                <c:pt idx="177">
                  <c:v>1844.54</c:v>
                </c:pt>
                <c:pt idx="178">
                  <c:v>1857.3</c:v>
                </c:pt>
                <c:pt idx="179">
                  <c:v>1869.82</c:v>
                </c:pt>
                <c:pt idx="180">
                  <c:v>1872.89</c:v>
                </c:pt>
                <c:pt idx="181">
                  <c:v>1885.61</c:v>
                </c:pt>
                <c:pt idx="182">
                  <c:v>1898.91</c:v>
                </c:pt>
                <c:pt idx="183">
                  <c:v>1911.68</c:v>
                </c:pt>
                <c:pt idx="184">
                  <c:v>1914.6</c:v>
                </c:pt>
                <c:pt idx="185">
                  <c:v>1927.34</c:v>
                </c:pt>
                <c:pt idx="186">
                  <c:v>1940.34</c:v>
                </c:pt>
                <c:pt idx="187">
                  <c:v>1953.42</c:v>
                </c:pt>
                <c:pt idx="188">
                  <c:v>1956.72</c:v>
                </c:pt>
                <c:pt idx="189">
                  <c:v>1969.91</c:v>
                </c:pt>
                <c:pt idx="190">
                  <c:v>1982.7</c:v>
                </c:pt>
                <c:pt idx="191">
                  <c:v>1995.57</c:v>
                </c:pt>
                <c:pt idx="192">
                  <c:v>1999.08</c:v>
                </c:pt>
                <c:pt idx="193">
                  <c:v>2011.64</c:v>
                </c:pt>
                <c:pt idx="194">
                  <c:v>2024.68</c:v>
                </c:pt>
                <c:pt idx="195">
                  <c:v>2037.82</c:v>
                </c:pt>
                <c:pt idx="196">
                  <c:v>2040.97</c:v>
                </c:pt>
                <c:pt idx="197">
                  <c:v>2053.99</c:v>
                </c:pt>
                <c:pt idx="198">
                  <c:v>2067.12</c:v>
                </c:pt>
                <c:pt idx="199">
                  <c:v>2079.72</c:v>
                </c:pt>
                <c:pt idx="200">
                  <c:v>2082.890000000001</c:v>
                </c:pt>
                <c:pt idx="201">
                  <c:v>2095.910000000001</c:v>
                </c:pt>
                <c:pt idx="202">
                  <c:v>2108.350000000002</c:v>
                </c:pt>
                <c:pt idx="203">
                  <c:v>2121.6</c:v>
                </c:pt>
                <c:pt idx="204">
                  <c:v>2124.77</c:v>
                </c:pt>
                <c:pt idx="205">
                  <c:v>2137.370000000002</c:v>
                </c:pt>
                <c:pt idx="206">
                  <c:v>2149.65</c:v>
                </c:pt>
                <c:pt idx="207">
                  <c:v>2162.92</c:v>
                </c:pt>
                <c:pt idx="208">
                  <c:v>2165.88</c:v>
                </c:pt>
                <c:pt idx="209">
                  <c:v>2178.76</c:v>
                </c:pt>
                <c:pt idx="210">
                  <c:v>2191.4</c:v>
                </c:pt>
                <c:pt idx="211">
                  <c:v>2204.28</c:v>
                </c:pt>
                <c:pt idx="212">
                  <c:v>2207.61</c:v>
                </c:pt>
                <c:pt idx="213">
                  <c:v>2219.870000000002</c:v>
                </c:pt>
                <c:pt idx="214">
                  <c:v>2232.26</c:v>
                </c:pt>
                <c:pt idx="215">
                  <c:v>2245.2</c:v>
                </c:pt>
                <c:pt idx="216">
                  <c:v>2248.48</c:v>
                </c:pt>
                <c:pt idx="217">
                  <c:v>2261.23</c:v>
                </c:pt>
                <c:pt idx="218">
                  <c:v>2273.970000000001</c:v>
                </c:pt>
                <c:pt idx="219">
                  <c:v>2286.58</c:v>
                </c:pt>
                <c:pt idx="220">
                  <c:v>2289.67</c:v>
                </c:pt>
                <c:pt idx="221">
                  <c:v>2302.350000000002</c:v>
                </c:pt>
                <c:pt idx="222">
                  <c:v>2315.23</c:v>
                </c:pt>
                <c:pt idx="223">
                  <c:v>2328.32</c:v>
                </c:pt>
                <c:pt idx="224">
                  <c:v>2331.410000000001</c:v>
                </c:pt>
                <c:pt idx="225">
                  <c:v>2344.72</c:v>
                </c:pt>
                <c:pt idx="226">
                  <c:v>2357.970000000001</c:v>
                </c:pt>
                <c:pt idx="227">
                  <c:v>2370.78</c:v>
                </c:pt>
                <c:pt idx="228">
                  <c:v>2373.68</c:v>
                </c:pt>
                <c:pt idx="229">
                  <c:v>2386.390000000001</c:v>
                </c:pt>
                <c:pt idx="230">
                  <c:v>2399.3</c:v>
                </c:pt>
                <c:pt idx="231">
                  <c:v>2411.970000000001</c:v>
                </c:pt>
                <c:pt idx="232">
                  <c:v>2414.890000000001</c:v>
                </c:pt>
                <c:pt idx="233">
                  <c:v>2427.58</c:v>
                </c:pt>
                <c:pt idx="234">
                  <c:v>2440.470000000001</c:v>
                </c:pt>
                <c:pt idx="235">
                  <c:v>2453.470000000001</c:v>
                </c:pt>
                <c:pt idx="236">
                  <c:v>2456.57</c:v>
                </c:pt>
                <c:pt idx="237">
                  <c:v>2469.470000000001</c:v>
                </c:pt>
                <c:pt idx="238">
                  <c:v>2482.09</c:v>
                </c:pt>
                <c:pt idx="239">
                  <c:v>2494.870000000002</c:v>
                </c:pt>
                <c:pt idx="240">
                  <c:v>2497.92</c:v>
                </c:pt>
                <c:pt idx="241">
                  <c:v>2510.950000000001</c:v>
                </c:pt>
                <c:pt idx="242">
                  <c:v>2524.4</c:v>
                </c:pt>
                <c:pt idx="243">
                  <c:v>2537.25</c:v>
                </c:pt>
                <c:pt idx="244">
                  <c:v>2540.23</c:v>
                </c:pt>
                <c:pt idx="245">
                  <c:v>2553.01</c:v>
                </c:pt>
                <c:pt idx="246">
                  <c:v>2565.44</c:v>
                </c:pt>
                <c:pt idx="247">
                  <c:v>2578.07</c:v>
                </c:pt>
                <c:pt idx="248">
                  <c:v>2581.07</c:v>
                </c:pt>
                <c:pt idx="249">
                  <c:v>2593.890000000001</c:v>
                </c:pt>
                <c:pt idx="250">
                  <c:v>2606.370000000002</c:v>
                </c:pt>
                <c:pt idx="251">
                  <c:v>2619.350000000002</c:v>
                </c:pt>
                <c:pt idx="252">
                  <c:v>2622.49</c:v>
                </c:pt>
                <c:pt idx="253">
                  <c:v>2635.8</c:v>
                </c:pt>
                <c:pt idx="254">
                  <c:v>2648.64</c:v>
                </c:pt>
                <c:pt idx="255">
                  <c:v>2661.11</c:v>
                </c:pt>
                <c:pt idx="256">
                  <c:v>2664.38</c:v>
                </c:pt>
                <c:pt idx="257">
                  <c:v>2677.350000000002</c:v>
                </c:pt>
                <c:pt idx="258">
                  <c:v>2690.28</c:v>
                </c:pt>
                <c:pt idx="259">
                  <c:v>2702.96</c:v>
                </c:pt>
                <c:pt idx="260">
                  <c:v>2706.0</c:v>
                </c:pt>
                <c:pt idx="261">
                  <c:v>2718.870000000002</c:v>
                </c:pt>
                <c:pt idx="262">
                  <c:v>2731.61</c:v>
                </c:pt>
                <c:pt idx="263">
                  <c:v>2744.62</c:v>
                </c:pt>
                <c:pt idx="264">
                  <c:v>2747.69</c:v>
                </c:pt>
                <c:pt idx="265">
                  <c:v>2760.82</c:v>
                </c:pt>
                <c:pt idx="266">
                  <c:v>2773.42</c:v>
                </c:pt>
                <c:pt idx="267">
                  <c:v>2785.9</c:v>
                </c:pt>
                <c:pt idx="268">
                  <c:v>2789.16</c:v>
                </c:pt>
                <c:pt idx="269">
                  <c:v>2802.22</c:v>
                </c:pt>
                <c:pt idx="270">
                  <c:v>2815.04</c:v>
                </c:pt>
                <c:pt idx="271">
                  <c:v>2827.830000000002</c:v>
                </c:pt>
                <c:pt idx="272">
                  <c:v>2831.09</c:v>
                </c:pt>
                <c:pt idx="273">
                  <c:v>2843.5</c:v>
                </c:pt>
                <c:pt idx="274">
                  <c:v>2856.16</c:v>
                </c:pt>
                <c:pt idx="275">
                  <c:v>2869.17</c:v>
                </c:pt>
                <c:pt idx="276">
                  <c:v>2872.38</c:v>
                </c:pt>
                <c:pt idx="277">
                  <c:v>2885.330000000002</c:v>
                </c:pt>
                <c:pt idx="278">
                  <c:v>2897.810000000002</c:v>
                </c:pt>
                <c:pt idx="279">
                  <c:v>2910.66</c:v>
                </c:pt>
                <c:pt idx="280">
                  <c:v>2913.79</c:v>
                </c:pt>
                <c:pt idx="281">
                  <c:v>2926.410000000001</c:v>
                </c:pt>
                <c:pt idx="282">
                  <c:v>2939.27</c:v>
                </c:pt>
                <c:pt idx="283">
                  <c:v>2952.52</c:v>
                </c:pt>
                <c:pt idx="284">
                  <c:v>2955.76</c:v>
                </c:pt>
                <c:pt idx="285">
                  <c:v>2968.34</c:v>
                </c:pt>
                <c:pt idx="286">
                  <c:v>2980.890000000001</c:v>
                </c:pt>
                <c:pt idx="287">
                  <c:v>2993.830000000002</c:v>
                </c:pt>
                <c:pt idx="288">
                  <c:v>2997.05</c:v>
                </c:pt>
                <c:pt idx="289">
                  <c:v>3009.53</c:v>
                </c:pt>
                <c:pt idx="290">
                  <c:v>3022.910000000001</c:v>
                </c:pt>
                <c:pt idx="291">
                  <c:v>3035.56</c:v>
                </c:pt>
                <c:pt idx="292">
                  <c:v>3038.76</c:v>
                </c:pt>
                <c:pt idx="293">
                  <c:v>3051.55</c:v>
                </c:pt>
                <c:pt idx="294">
                  <c:v>3065.02</c:v>
                </c:pt>
                <c:pt idx="295">
                  <c:v>3077.49</c:v>
                </c:pt>
                <c:pt idx="296">
                  <c:v>3080.72</c:v>
                </c:pt>
                <c:pt idx="297">
                  <c:v>3093.03</c:v>
                </c:pt>
                <c:pt idx="298">
                  <c:v>3105.6</c:v>
                </c:pt>
                <c:pt idx="299">
                  <c:v>3118.64</c:v>
                </c:pt>
                <c:pt idx="300">
                  <c:v>3121.9</c:v>
                </c:pt>
                <c:pt idx="301">
                  <c:v>3135.02</c:v>
                </c:pt>
                <c:pt idx="302">
                  <c:v>3147.890000000001</c:v>
                </c:pt>
                <c:pt idx="303">
                  <c:v>3160.54</c:v>
                </c:pt>
                <c:pt idx="304">
                  <c:v>3163.69</c:v>
                </c:pt>
                <c:pt idx="305">
                  <c:v>3176.64</c:v>
                </c:pt>
                <c:pt idx="306">
                  <c:v>3189.28</c:v>
                </c:pt>
                <c:pt idx="307">
                  <c:v>3201.930000000001</c:v>
                </c:pt>
                <c:pt idx="308">
                  <c:v>3205.01</c:v>
                </c:pt>
                <c:pt idx="309">
                  <c:v>3218.3</c:v>
                </c:pt>
                <c:pt idx="310">
                  <c:v>3231.26</c:v>
                </c:pt>
                <c:pt idx="311">
                  <c:v>3243.82</c:v>
                </c:pt>
                <c:pt idx="312">
                  <c:v>3246.98</c:v>
                </c:pt>
                <c:pt idx="313">
                  <c:v>3259.73</c:v>
                </c:pt>
                <c:pt idx="314">
                  <c:v>3272.58</c:v>
                </c:pt>
                <c:pt idx="315">
                  <c:v>3285.16</c:v>
                </c:pt>
                <c:pt idx="316">
                  <c:v>3288.16</c:v>
                </c:pt>
                <c:pt idx="317">
                  <c:v>3301.65</c:v>
                </c:pt>
                <c:pt idx="318">
                  <c:v>3314.44</c:v>
                </c:pt>
                <c:pt idx="319">
                  <c:v>3327.12</c:v>
                </c:pt>
                <c:pt idx="320">
                  <c:v>3330.22</c:v>
                </c:pt>
                <c:pt idx="321">
                  <c:v>3342.94</c:v>
                </c:pt>
                <c:pt idx="322">
                  <c:v>3355.62</c:v>
                </c:pt>
                <c:pt idx="323">
                  <c:v>3367.86</c:v>
                </c:pt>
                <c:pt idx="324">
                  <c:v>3371.02</c:v>
                </c:pt>
                <c:pt idx="325">
                  <c:v>3384.1</c:v>
                </c:pt>
                <c:pt idx="326">
                  <c:v>3397.13</c:v>
                </c:pt>
                <c:pt idx="327">
                  <c:v>3410.14</c:v>
                </c:pt>
                <c:pt idx="328">
                  <c:v>3413.36</c:v>
                </c:pt>
                <c:pt idx="329">
                  <c:v>3426.11</c:v>
                </c:pt>
                <c:pt idx="330">
                  <c:v>3438.63</c:v>
                </c:pt>
                <c:pt idx="331">
                  <c:v>3451.05</c:v>
                </c:pt>
                <c:pt idx="332">
                  <c:v>3454.16</c:v>
                </c:pt>
                <c:pt idx="333">
                  <c:v>3467.850000000002</c:v>
                </c:pt>
                <c:pt idx="334">
                  <c:v>3479.84</c:v>
                </c:pt>
                <c:pt idx="335">
                  <c:v>3492.86</c:v>
                </c:pt>
                <c:pt idx="336">
                  <c:v>3496.16</c:v>
                </c:pt>
                <c:pt idx="337">
                  <c:v>3509.01</c:v>
                </c:pt>
                <c:pt idx="338">
                  <c:v>3521.68</c:v>
                </c:pt>
                <c:pt idx="339">
                  <c:v>3534.810000000002</c:v>
                </c:pt>
                <c:pt idx="340">
                  <c:v>3537.86</c:v>
                </c:pt>
                <c:pt idx="341">
                  <c:v>3550.79</c:v>
                </c:pt>
                <c:pt idx="342">
                  <c:v>3563.48</c:v>
                </c:pt>
                <c:pt idx="343">
                  <c:v>3576.52</c:v>
                </c:pt>
                <c:pt idx="344">
                  <c:v>3579.59</c:v>
                </c:pt>
                <c:pt idx="345">
                  <c:v>3592.350000000002</c:v>
                </c:pt>
                <c:pt idx="346">
                  <c:v>3604.74</c:v>
                </c:pt>
                <c:pt idx="347">
                  <c:v>3617.810000000002</c:v>
                </c:pt>
                <c:pt idx="348">
                  <c:v>3621.01</c:v>
                </c:pt>
                <c:pt idx="349">
                  <c:v>3633.58</c:v>
                </c:pt>
                <c:pt idx="350">
                  <c:v>3645.71</c:v>
                </c:pt>
                <c:pt idx="351">
                  <c:v>3658.49</c:v>
                </c:pt>
                <c:pt idx="352">
                  <c:v>3661.450000000001</c:v>
                </c:pt>
                <c:pt idx="353">
                  <c:v>3674.19</c:v>
                </c:pt>
                <c:pt idx="354">
                  <c:v>3686.92</c:v>
                </c:pt>
                <c:pt idx="355">
                  <c:v>3700.17</c:v>
                </c:pt>
                <c:pt idx="356">
                  <c:v>3703.25</c:v>
                </c:pt>
                <c:pt idx="357">
                  <c:v>3716.11</c:v>
                </c:pt>
                <c:pt idx="358">
                  <c:v>3729.36</c:v>
                </c:pt>
                <c:pt idx="359">
                  <c:v>3742.24</c:v>
                </c:pt>
                <c:pt idx="360">
                  <c:v>3745.55</c:v>
                </c:pt>
                <c:pt idx="361">
                  <c:v>3758.370000000002</c:v>
                </c:pt>
                <c:pt idx="362">
                  <c:v>3771.15</c:v>
                </c:pt>
                <c:pt idx="363">
                  <c:v>3783.910000000001</c:v>
                </c:pt>
                <c:pt idx="364">
                  <c:v>3787.05</c:v>
                </c:pt>
                <c:pt idx="365">
                  <c:v>3799.59</c:v>
                </c:pt>
                <c:pt idx="366">
                  <c:v>3812.48</c:v>
                </c:pt>
                <c:pt idx="367">
                  <c:v>3825.59</c:v>
                </c:pt>
                <c:pt idx="368">
                  <c:v>3828.61</c:v>
                </c:pt>
                <c:pt idx="369">
                  <c:v>3841.22</c:v>
                </c:pt>
                <c:pt idx="370">
                  <c:v>3853.830000000002</c:v>
                </c:pt>
                <c:pt idx="371">
                  <c:v>3867.08</c:v>
                </c:pt>
                <c:pt idx="372">
                  <c:v>3870.32</c:v>
                </c:pt>
                <c:pt idx="373">
                  <c:v>3883.06</c:v>
                </c:pt>
                <c:pt idx="374">
                  <c:v>3895.59</c:v>
                </c:pt>
                <c:pt idx="375">
                  <c:v>3908.830000000002</c:v>
                </c:pt>
                <c:pt idx="376">
                  <c:v>3911.870000000002</c:v>
                </c:pt>
                <c:pt idx="377">
                  <c:v>3924.63</c:v>
                </c:pt>
                <c:pt idx="378">
                  <c:v>3937.28</c:v>
                </c:pt>
                <c:pt idx="379">
                  <c:v>3950.01</c:v>
                </c:pt>
                <c:pt idx="380">
                  <c:v>3953.15</c:v>
                </c:pt>
                <c:pt idx="381">
                  <c:v>3966.27</c:v>
                </c:pt>
                <c:pt idx="382">
                  <c:v>3978.88</c:v>
                </c:pt>
                <c:pt idx="383">
                  <c:v>3992.11</c:v>
                </c:pt>
                <c:pt idx="384">
                  <c:v>3995.19</c:v>
                </c:pt>
                <c:pt idx="385">
                  <c:v>4008.4</c:v>
                </c:pt>
                <c:pt idx="386">
                  <c:v>4021.3</c:v>
                </c:pt>
                <c:pt idx="387">
                  <c:v>4033.930000000001</c:v>
                </c:pt>
                <c:pt idx="388">
                  <c:v>4037.52</c:v>
                </c:pt>
                <c:pt idx="389">
                  <c:v>4050.66</c:v>
                </c:pt>
                <c:pt idx="390">
                  <c:v>4063.450000000001</c:v>
                </c:pt>
                <c:pt idx="391">
                  <c:v>4076.14</c:v>
                </c:pt>
                <c:pt idx="392">
                  <c:v>4079.2</c:v>
                </c:pt>
                <c:pt idx="393">
                  <c:v>4092.78</c:v>
                </c:pt>
                <c:pt idx="394">
                  <c:v>4105.610000000002</c:v>
                </c:pt>
                <c:pt idx="395">
                  <c:v>4118.34</c:v>
                </c:pt>
                <c:pt idx="396">
                  <c:v>4121.58</c:v>
                </c:pt>
                <c:pt idx="397">
                  <c:v>4134.320000000002</c:v>
                </c:pt>
                <c:pt idx="398">
                  <c:v>4146.81</c:v>
                </c:pt>
                <c:pt idx="399">
                  <c:v>4159.73</c:v>
                </c:pt>
                <c:pt idx="400">
                  <c:v>4163.13</c:v>
                </c:pt>
                <c:pt idx="401">
                  <c:v>4175.75</c:v>
                </c:pt>
                <c:pt idx="402">
                  <c:v>4188.18</c:v>
                </c:pt>
                <c:pt idx="403">
                  <c:v>4201.21</c:v>
                </c:pt>
                <c:pt idx="404">
                  <c:v>4204.34</c:v>
                </c:pt>
                <c:pt idx="405">
                  <c:v>4216.74</c:v>
                </c:pt>
                <c:pt idx="406">
                  <c:v>4229.34</c:v>
                </c:pt>
                <c:pt idx="407">
                  <c:v>4241.93</c:v>
                </c:pt>
                <c:pt idx="408">
                  <c:v>4245.48</c:v>
                </c:pt>
                <c:pt idx="409">
                  <c:v>4258.0</c:v>
                </c:pt>
                <c:pt idx="410">
                  <c:v>4270.610000000002</c:v>
                </c:pt>
                <c:pt idx="411">
                  <c:v>4283.3</c:v>
                </c:pt>
                <c:pt idx="412">
                  <c:v>4286.48</c:v>
                </c:pt>
                <c:pt idx="413">
                  <c:v>4299.41</c:v>
                </c:pt>
                <c:pt idx="414">
                  <c:v>4311.56</c:v>
                </c:pt>
                <c:pt idx="415">
                  <c:v>4324.57</c:v>
                </c:pt>
                <c:pt idx="416">
                  <c:v>4327.77</c:v>
                </c:pt>
                <c:pt idx="417">
                  <c:v>4340.5</c:v>
                </c:pt>
                <c:pt idx="418">
                  <c:v>4352.85</c:v>
                </c:pt>
                <c:pt idx="419">
                  <c:v>4365.81</c:v>
                </c:pt>
                <c:pt idx="420">
                  <c:v>4369.09</c:v>
                </c:pt>
                <c:pt idx="421">
                  <c:v>4381.79</c:v>
                </c:pt>
                <c:pt idx="422">
                  <c:v>4394.59</c:v>
                </c:pt>
                <c:pt idx="423">
                  <c:v>4407.23</c:v>
                </c:pt>
                <c:pt idx="424">
                  <c:v>4410.59</c:v>
                </c:pt>
                <c:pt idx="425">
                  <c:v>4423.53</c:v>
                </c:pt>
                <c:pt idx="426">
                  <c:v>4436.49</c:v>
                </c:pt>
                <c:pt idx="427">
                  <c:v>4448.76</c:v>
                </c:pt>
                <c:pt idx="428">
                  <c:v>4451.900000000001</c:v>
                </c:pt>
                <c:pt idx="429">
                  <c:v>4464.23</c:v>
                </c:pt>
                <c:pt idx="430">
                  <c:v>4477.04</c:v>
                </c:pt>
                <c:pt idx="431">
                  <c:v>4489.99</c:v>
                </c:pt>
                <c:pt idx="432">
                  <c:v>4493.34</c:v>
                </c:pt>
                <c:pt idx="433">
                  <c:v>4506.27</c:v>
                </c:pt>
                <c:pt idx="434">
                  <c:v>4519.35</c:v>
                </c:pt>
                <c:pt idx="435">
                  <c:v>4531.73</c:v>
                </c:pt>
                <c:pt idx="436">
                  <c:v>4535.06</c:v>
                </c:pt>
                <c:pt idx="437">
                  <c:v>4547.37</c:v>
                </c:pt>
                <c:pt idx="438">
                  <c:v>4560.67</c:v>
                </c:pt>
                <c:pt idx="439">
                  <c:v>4573.2</c:v>
                </c:pt>
                <c:pt idx="440">
                  <c:v>4576.31</c:v>
                </c:pt>
                <c:pt idx="441">
                  <c:v>4588.72</c:v>
                </c:pt>
                <c:pt idx="442">
                  <c:v>4601.43</c:v>
                </c:pt>
                <c:pt idx="443">
                  <c:v>4614.17</c:v>
                </c:pt>
                <c:pt idx="444">
                  <c:v>4617.360000000002</c:v>
                </c:pt>
                <c:pt idx="445">
                  <c:v>4629.820000000002</c:v>
                </c:pt>
                <c:pt idx="446">
                  <c:v>4643.09</c:v>
                </c:pt>
                <c:pt idx="447">
                  <c:v>4655.900000000001</c:v>
                </c:pt>
                <c:pt idx="448">
                  <c:v>4659.21</c:v>
                </c:pt>
                <c:pt idx="449">
                  <c:v>4672.46</c:v>
                </c:pt>
                <c:pt idx="450">
                  <c:v>4684.87</c:v>
                </c:pt>
                <c:pt idx="451">
                  <c:v>4697.860000000002</c:v>
                </c:pt>
                <c:pt idx="452">
                  <c:v>4700.98</c:v>
                </c:pt>
                <c:pt idx="453">
                  <c:v>4713.48</c:v>
                </c:pt>
                <c:pt idx="454">
                  <c:v>4726.04</c:v>
                </c:pt>
                <c:pt idx="455">
                  <c:v>4738.820000000002</c:v>
                </c:pt>
                <c:pt idx="456">
                  <c:v>4742.07</c:v>
                </c:pt>
                <c:pt idx="457">
                  <c:v>4755.13</c:v>
                </c:pt>
                <c:pt idx="458">
                  <c:v>4767.660000000004</c:v>
                </c:pt>
                <c:pt idx="459">
                  <c:v>4780.2</c:v>
                </c:pt>
                <c:pt idx="460">
                  <c:v>4783.38</c:v>
                </c:pt>
                <c:pt idx="461">
                  <c:v>4796.56</c:v>
                </c:pt>
                <c:pt idx="462">
                  <c:v>4809.51</c:v>
                </c:pt>
                <c:pt idx="463">
                  <c:v>4822.46</c:v>
                </c:pt>
                <c:pt idx="464">
                  <c:v>4825.57</c:v>
                </c:pt>
                <c:pt idx="465">
                  <c:v>4838.51</c:v>
                </c:pt>
                <c:pt idx="466">
                  <c:v>4851.42</c:v>
                </c:pt>
                <c:pt idx="467">
                  <c:v>4863.89</c:v>
                </c:pt>
                <c:pt idx="468">
                  <c:v>4867.04</c:v>
                </c:pt>
                <c:pt idx="469">
                  <c:v>4879.93</c:v>
                </c:pt>
                <c:pt idx="470">
                  <c:v>4892.42</c:v>
                </c:pt>
                <c:pt idx="471">
                  <c:v>4904.820000000002</c:v>
                </c:pt>
                <c:pt idx="472">
                  <c:v>4908.02</c:v>
                </c:pt>
                <c:pt idx="473">
                  <c:v>4921.02</c:v>
                </c:pt>
                <c:pt idx="474">
                  <c:v>4933.58</c:v>
                </c:pt>
                <c:pt idx="475">
                  <c:v>4946.18</c:v>
                </c:pt>
                <c:pt idx="476">
                  <c:v>4949.39</c:v>
                </c:pt>
                <c:pt idx="477">
                  <c:v>4962.47</c:v>
                </c:pt>
                <c:pt idx="478">
                  <c:v>4974.94</c:v>
                </c:pt>
                <c:pt idx="479">
                  <c:v>4988.320000000002</c:v>
                </c:pt>
                <c:pt idx="480">
                  <c:v>4991.54</c:v>
                </c:pt>
                <c:pt idx="481">
                  <c:v>5003.84</c:v>
                </c:pt>
                <c:pt idx="482">
                  <c:v>5016.5</c:v>
                </c:pt>
                <c:pt idx="483">
                  <c:v>5028.94</c:v>
                </c:pt>
                <c:pt idx="484">
                  <c:v>5032.43</c:v>
                </c:pt>
                <c:pt idx="485">
                  <c:v>5045.320000000002</c:v>
                </c:pt>
                <c:pt idx="486">
                  <c:v>5057.820000000002</c:v>
                </c:pt>
                <c:pt idx="487">
                  <c:v>5070.79</c:v>
                </c:pt>
                <c:pt idx="488">
                  <c:v>5073.860000000002</c:v>
                </c:pt>
                <c:pt idx="489">
                  <c:v>5086.93</c:v>
                </c:pt>
                <c:pt idx="490">
                  <c:v>5099.43</c:v>
                </c:pt>
                <c:pt idx="491">
                  <c:v>5112.73</c:v>
                </c:pt>
                <c:pt idx="492">
                  <c:v>5116.04</c:v>
                </c:pt>
                <c:pt idx="493">
                  <c:v>5129.01</c:v>
                </c:pt>
                <c:pt idx="494">
                  <c:v>5141.75</c:v>
                </c:pt>
                <c:pt idx="495">
                  <c:v>5154.04</c:v>
                </c:pt>
                <c:pt idx="496">
                  <c:v>5157.45</c:v>
                </c:pt>
                <c:pt idx="497">
                  <c:v>5169.93</c:v>
                </c:pt>
                <c:pt idx="498">
                  <c:v>5182.660000000004</c:v>
                </c:pt>
                <c:pt idx="499">
                  <c:v>5195.68</c:v>
                </c:pt>
                <c:pt idx="500">
                  <c:v>5198.83</c:v>
                </c:pt>
                <c:pt idx="501">
                  <c:v>5211.54</c:v>
                </c:pt>
                <c:pt idx="502">
                  <c:v>5224.610000000002</c:v>
                </c:pt>
                <c:pt idx="503">
                  <c:v>5237.39</c:v>
                </c:pt>
                <c:pt idx="504">
                  <c:v>5240.59</c:v>
                </c:pt>
                <c:pt idx="505">
                  <c:v>5253.64</c:v>
                </c:pt>
                <c:pt idx="506">
                  <c:v>5266.3</c:v>
                </c:pt>
                <c:pt idx="507">
                  <c:v>5279.04</c:v>
                </c:pt>
                <c:pt idx="508">
                  <c:v>5282.23</c:v>
                </c:pt>
                <c:pt idx="509">
                  <c:v>5294.84</c:v>
                </c:pt>
                <c:pt idx="510">
                  <c:v>5308.150000000002</c:v>
                </c:pt>
                <c:pt idx="511">
                  <c:v>5320.81</c:v>
                </c:pt>
                <c:pt idx="512">
                  <c:v>5323.9</c:v>
                </c:pt>
                <c:pt idx="513">
                  <c:v>5336.6</c:v>
                </c:pt>
                <c:pt idx="514">
                  <c:v>5349.47</c:v>
                </c:pt>
                <c:pt idx="515">
                  <c:v>5362.14</c:v>
                </c:pt>
                <c:pt idx="516">
                  <c:v>5365.45</c:v>
                </c:pt>
                <c:pt idx="517">
                  <c:v>5378.21</c:v>
                </c:pt>
                <c:pt idx="518">
                  <c:v>5390.75</c:v>
                </c:pt>
                <c:pt idx="519">
                  <c:v>5403.1</c:v>
                </c:pt>
                <c:pt idx="520">
                  <c:v>5406.110000000002</c:v>
                </c:pt>
                <c:pt idx="521">
                  <c:v>5419.22</c:v>
                </c:pt>
                <c:pt idx="522">
                  <c:v>5432.41</c:v>
                </c:pt>
                <c:pt idx="523">
                  <c:v>5445.2</c:v>
                </c:pt>
                <c:pt idx="524">
                  <c:v>5448.29</c:v>
                </c:pt>
                <c:pt idx="525">
                  <c:v>5461.02</c:v>
                </c:pt>
                <c:pt idx="526">
                  <c:v>5473.75</c:v>
                </c:pt>
                <c:pt idx="527">
                  <c:v>5486.39</c:v>
                </c:pt>
                <c:pt idx="528">
                  <c:v>5489.96</c:v>
                </c:pt>
                <c:pt idx="529">
                  <c:v>5502.56</c:v>
                </c:pt>
                <c:pt idx="530">
                  <c:v>5515.55</c:v>
                </c:pt>
                <c:pt idx="531">
                  <c:v>5528.07</c:v>
                </c:pt>
                <c:pt idx="532">
                  <c:v>5531.190000000001</c:v>
                </c:pt>
                <c:pt idx="533">
                  <c:v>5543.92</c:v>
                </c:pt>
                <c:pt idx="534">
                  <c:v>5556.820000000002</c:v>
                </c:pt>
                <c:pt idx="535">
                  <c:v>5569.610000000002</c:v>
                </c:pt>
                <c:pt idx="536">
                  <c:v>5572.95</c:v>
                </c:pt>
                <c:pt idx="537">
                  <c:v>5586.150000000002</c:v>
                </c:pt>
                <c:pt idx="538">
                  <c:v>5599.35</c:v>
                </c:pt>
                <c:pt idx="539">
                  <c:v>5612.28</c:v>
                </c:pt>
                <c:pt idx="540">
                  <c:v>5615.84</c:v>
                </c:pt>
                <c:pt idx="541">
                  <c:v>5628.660000000004</c:v>
                </c:pt>
                <c:pt idx="542">
                  <c:v>5641.08</c:v>
                </c:pt>
                <c:pt idx="543">
                  <c:v>5654.01</c:v>
                </c:pt>
                <c:pt idx="544">
                  <c:v>5657.0</c:v>
                </c:pt>
                <c:pt idx="545">
                  <c:v>5669.88</c:v>
                </c:pt>
                <c:pt idx="546">
                  <c:v>5682.73</c:v>
                </c:pt>
                <c:pt idx="547">
                  <c:v>5695.49</c:v>
                </c:pt>
                <c:pt idx="548">
                  <c:v>5698.78</c:v>
                </c:pt>
                <c:pt idx="549">
                  <c:v>5711.49</c:v>
                </c:pt>
                <c:pt idx="550">
                  <c:v>5724.320000000002</c:v>
                </c:pt>
                <c:pt idx="551">
                  <c:v>5736.7</c:v>
                </c:pt>
                <c:pt idx="552">
                  <c:v>5740.0</c:v>
                </c:pt>
                <c:pt idx="553">
                  <c:v>5752.620000000004</c:v>
                </c:pt>
                <c:pt idx="554">
                  <c:v>5765.24</c:v>
                </c:pt>
                <c:pt idx="555">
                  <c:v>5778.75</c:v>
                </c:pt>
                <c:pt idx="556">
                  <c:v>5781.98</c:v>
                </c:pt>
                <c:pt idx="557">
                  <c:v>5794.92</c:v>
                </c:pt>
                <c:pt idx="558">
                  <c:v>5807.610000000002</c:v>
                </c:pt>
                <c:pt idx="559">
                  <c:v>5820.31</c:v>
                </c:pt>
                <c:pt idx="560">
                  <c:v>5823.53</c:v>
                </c:pt>
                <c:pt idx="561">
                  <c:v>5835.97</c:v>
                </c:pt>
                <c:pt idx="562">
                  <c:v>5848.34</c:v>
                </c:pt>
                <c:pt idx="563">
                  <c:v>5860.99</c:v>
                </c:pt>
                <c:pt idx="564">
                  <c:v>5864.160000000004</c:v>
                </c:pt>
                <c:pt idx="565">
                  <c:v>5876.91</c:v>
                </c:pt>
                <c:pt idx="566">
                  <c:v>5889.820000000002</c:v>
                </c:pt>
                <c:pt idx="567">
                  <c:v>5902.7</c:v>
                </c:pt>
                <c:pt idx="568">
                  <c:v>5905.76</c:v>
                </c:pt>
                <c:pt idx="569">
                  <c:v>5918.53</c:v>
                </c:pt>
                <c:pt idx="570">
                  <c:v>5932.0</c:v>
                </c:pt>
                <c:pt idx="571">
                  <c:v>5944.54</c:v>
                </c:pt>
                <c:pt idx="572">
                  <c:v>5947.74</c:v>
                </c:pt>
                <c:pt idx="573">
                  <c:v>5960.55</c:v>
                </c:pt>
                <c:pt idx="574">
                  <c:v>5973.620000000004</c:v>
                </c:pt>
                <c:pt idx="575">
                  <c:v>5986.64</c:v>
                </c:pt>
                <c:pt idx="576">
                  <c:v>5989.820000000002</c:v>
                </c:pt>
                <c:pt idx="577">
                  <c:v>6002.22</c:v>
                </c:pt>
                <c:pt idx="578">
                  <c:v>6014.81</c:v>
                </c:pt>
                <c:pt idx="579">
                  <c:v>6027.67</c:v>
                </c:pt>
                <c:pt idx="580">
                  <c:v>6030.820000000002</c:v>
                </c:pt>
                <c:pt idx="581">
                  <c:v>6043.52</c:v>
                </c:pt>
                <c:pt idx="582">
                  <c:v>6056.190000000001</c:v>
                </c:pt>
                <c:pt idx="583">
                  <c:v>6069.04</c:v>
                </c:pt>
                <c:pt idx="584">
                  <c:v>6072.31</c:v>
                </c:pt>
                <c:pt idx="585">
                  <c:v>6085.31</c:v>
                </c:pt>
                <c:pt idx="586">
                  <c:v>6097.76</c:v>
                </c:pt>
                <c:pt idx="587">
                  <c:v>6110.31</c:v>
                </c:pt>
                <c:pt idx="588">
                  <c:v>6113.5</c:v>
                </c:pt>
                <c:pt idx="589">
                  <c:v>6126.26</c:v>
                </c:pt>
                <c:pt idx="590">
                  <c:v>6139.05</c:v>
                </c:pt>
                <c:pt idx="591">
                  <c:v>6151.76</c:v>
                </c:pt>
                <c:pt idx="592">
                  <c:v>6154.660000000004</c:v>
                </c:pt>
                <c:pt idx="593">
                  <c:v>6167.88</c:v>
                </c:pt>
                <c:pt idx="594">
                  <c:v>6180.54</c:v>
                </c:pt>
                <c:pt idx="595">
                  <c:v>6193.0</c:v>
                </c:pt>
                <c:pt idx="596">
                  <c:v>6196.17</c:v>
                </c:pt>
                <c:pt idx="597">
                  <c:v>6209.17</c:v>
                </c:pt>
                <c:pt idx="598">
                  <c:v>6222.08</c:v>
                </c:pt>
                <c:pt idx="599">
                  <c:v>6234.8</c:v>
                </c:pt>
                <c:pt idx="600">
                  <c:v>6237.9</c:v>
                </c:pt>
                <c:pt idx="601">
                  <c:v>6251.1</c:v>
                </c:pt>
                <c:pt idx="602">
                  <c:v>6264.13</c:v>
                </c:pt>
                <c:pt idx="603">
                  <c:v>6277.09</c:v>
                </c:pt>
                <c:pt idx="604">
                  <c:v>6280.27</c:v>
                </c:pt>
                <c:pt idx="605">
                  <c:v>6293.24</c:v>
                </c:pt>
                <c:pt idx="606">
                  <c:v>6306.08</c:v>
                </c:pt>
                <c:pt idx="607">
                  <c:v>6318.51</c:v>
                </c:pt>
                <c:pt idx="608">
                  <c:v>6321.96</c:v>
                </c:pt>
                <c:pt idx="609">
                  <c:v>6334.51</c:v>
                </c:pt>
                <c:pt idx="610">
                  <c:v>6347.14</c:v>
                </c:pt>
                <c:pt idx="611">
                  <c:v>6360.27</c:v>
                </c:pt>
                <c:pt idx="612">
                  <c:v>6363.5</c:v>
                </c:pt>
                <c:pt idx="613">
                  <c:v>6377.07</c:v>
                </c:pt>
                <c:pt idx="614">
                  <c:v>6389.72</c:v>
                </c:pt>
                <c:pt idx="615">
                  <c:v>6402.76</c:v>
                </c:pt>
                <c:pt idx="616">
                  <c:v>6406.01</c:v>
                </c:pt>
                <c:pt idx="617">
                  <c:v>6418.610000000002</c:v>
                </c:pt>
                <c:pt idx="618">
                  <c:v>6431.68</c:v>
                </c:pt>
                <c:pt idx="619">
                  <c:v>6444.43</c:v>
                </c:pt>
                <c:pt idx="620">
                  <c:v>6448.21</c:v>
                </c:pt>
                <c:pt idx="621">
                  <c:v>6460.610000000002</c:v>
                </c:pt>
                <c:pt idx="622">
                  <c:v>6473.18</c:v>
                </c:pt>
                <c:pt idx="623">
                  <c:v>6485.71</c:v>
                </c:pt>
                <c:pt idx="624">
                  <c:v>6488.93</c:v>
                </c:pt>
                <c:pt idx="625">
                  <c:v>6501.59</c:v>
                </c:pt>
                <c:pt idx="626">
                  <c:v>6514.38</c:v>
                </c:pt>
                <c:pt idx="627">
                  <c:v>6527.610000000002</c:v>
                </c:pt>
                <c:pt idx="628">
                  <c:v>6530.8</c:v>
                </c:pt>
                <c:pt idx="629">
                  <c:v>6543.38</c:v>
                </c:pt>
                <c:pt idx="630">
                  <c:v>6555.74</c:v>
                </c:pt>
                <c:pt idx="631">
                  <c:v>6568.89</c:v>
                </c:pt>
                <c:pt idx="632">
                  <c:v>6572.23</c:v>
                </c:pt>
                <c:pt idx="633">
                  <c:v>6585.21</c:v>
                </c:pt>
                <c:pt idx="634">
                  <c:v>6597.44</c:v>
                </c:pt>
                <c:pt idx="635">
                  <c:v>6610.320000000002</c:v>
                </c:pt>
                <c:pt idx="636">
                  <c:v>6613.38</c:v>
                </c:pt>
                <c:pt idx="637">
                  <c:v>6625.89</c:v>
                </c:pt>
                <c:pt idx="638">
                  <c:v>6638.55</c:v>
                </c:pt>
                <c:pt idx="639">
                  <c:v>6651.110000000002</c:v>
                </c:pt>
                <c:pt idx="640">
                  <c:v>6654.320000000002</c:v>
                </c:pt>
                <c:pt idx="641">
                  <c:v>6666.92</c:v>
                </c:pt>
                <c:pt idx="642">
                  <c:v>6679.67</c:v>
                </c:pt>
                <c:pt idx="643">
                  <c:v>6692.660000000004</c:v>
                </c:pt>
                <c:pt idx="644">
                  <c:v>6695.88</c:v>
                </c:pt>
                <c:pt idx="645">
                  <c:v>6708.56</c:v>
                </c:pt>
                <c:pt idx="646">
                  <c:v>6721.57</c:v>
                </c:pt>
                <c:pt idx="647">
                  <c:v>6734.51</c:v>
                </c:pt>
                <c:pt idx="648">
                  <c:v>6737.43</c:v>
                </c:pt>
                <c:pt idx="649">
                  <c:v>6750.54</c:v>
                </c:pt>
                <c:pt idx="650">
                  <c:v>6763.160000000004</c:v>
                </c:pt>
                <c:pt idx="651">
                  <c:v>6775.76</c:v>
                </c:pt>
                <c:pt idx="652">
                  <c:v>6778.96</c:v>
                </c:pt>
                <c:pt idx="653">
                  <c:v>6791.68</c:v>
                </c:pt>
                <c:pt idx="654">
                  <c:v>6804.33</c:v>
                </c:pt>
                <c:pt idx="655">
                  <c:v>6817.06</c:v>
                </c:pt>
                <c:pt idx="656">
                  <c:v>6820.21</c:v>
                </c:pt>
                <c:pt idx="657">
                  <c:v>6833.360000000002</c:v>
                </c:pt>
                <c:pt idx="658">
                  <c:v>6846.73</c:v>
                </c:pt>
                <c:pt idx="659">
                  <c:v>6859.51</c:v>
                </c:pt>
                <c:pt idx="660">
                  <c:v>6862.78</c:v>
                </c:pt>
                <c:pt idx="661">
                  <c:v>6875.57</c:v>
                </c:pt>
                <c:pt idx="662">
                  <c:v>6888.04</c:v>
                </c:pt>
                <c:pt idx="663">
                  <c:v>6900.92</c:v>
                </c:pt>
                <c:pt idx="664">
                  <c:v>6904.360000000002</c:v>
                </c:pt>
                <c:pt idx="665">
                  <c:v>6917.57</c:v>
                </c:pt>
                <c:pt idx="666">
                  <c:v>6930.9</c:v>
                </c:pt>
                <c:pt idx="667">
                  <c:v>6943.35</c:v>
                </c:pt>
                <c:pt idx="668">
                  <c:v>6946.18</c:v>
                </c:pt>
                <c:pt idx="669">
                  <c:v>6959.18</c:v>
                </c:pt>
                <c:pt idx="670">
                  <c:v>6972.190000000001</c:v>
                </c:pt>
                <c:pt idx="671">
                  <c:v>6984.94</c:v>
                </c:pt>
                <c:pt idx="672">
                  <c:v>6988.150000000002</c:v>
                </c:pt>
                <c:pt idx="673">
                  <c:v>7000.75</c:v>
                </c:pt>
                <c:pt idx="674">
                  <c:v>7013.48</c:v>
                </c:pt>
                <c:pt idx="675">
                  <c:v>7025.96</c:v>
                </c:pt>
                <c:pt idx="676">
                  <c:v>7029.650000000002</c:v>
                </c:pt>
                <c:pt idx="677">
                  <c:v>7042.190000000001</c:v>
                </c:pt>
                <c:pt idx="678">
                  <c:v>7055.0</c:v>
                </c:pt>
                <c:pt idx="679">
                  <c:v>7067.53</c:v>
                </c:pt>
                <c:pt idx="680">
                  <c:v>7070.650000000002</c:v>
                </c:pt>
                <c:pt idx="681">
                  <c:v>7083.81</c:v>
                </c:pt>
                <c:pt idx="682">
                  <c:v>7096.28</c:v>
                </c:pt>
                <c:pt idx="683">
                  <c:v>7109.34</c:v>
                </c:pt>
                <c:pt idx="684">
                  <c:v>7112.87</c:v>
                </c:pt>
                <c:pt idx="685">
                  <c:v>7125.9</c:v>
                </c:pt>
                <c:pt idx="686">
                  <c:v>7138.45</c:v>
                </c:pt>
                <c:pt idx="687">
                  <c:v>7151.21</c:v>
                </c:pt>
                <c:pt idx="688">
                  <c:v>7154.610000000002</c:v>
                </c:pt>
                <c:pt idx="689">
                  <c:v>7167.57</c:v>
                </c:pt>
                <c:pt idx="690">
                  <c:v>7180.45</c:v>
                </c:pt>
                <c:pt idx="691">
                  <c:v>7193.34</c:v>
                </c:pt>
                <c:pt idx="692">
                  <c:v>7196.3</c:v>
                </c:pt>
                <c:pt idx="693">
                  <c:v>7208.76</c:v>
                </c:pt>
                <c:pt idx="694">
                  <c:v>7221.41</c:v>
                </c:pt>
                <c:pt idx="695">
                  <c:v>7233.78</c:v>
                </c:pt>
                <c:pt idx="696">
                  <c:v>7237.120000000004</c:v>
                </c:pt>
                <c:pt idx="697">
                  <c:v>7249.52</c:v>
                </c:pt>
                <c:pt idx="698">
                  <c:v>7261.9</c:v>
                </c:pt>
                <c:pt idx="699">
                  <c:v>7274.71</c:v>
                </c:pt>
                <c:pt idx="700">
                  <c:v>7277.72</c:v>
                </c:pt>
                <c:pt idx="701">
                  <c:v>7290.29</c:v>
                </c:pt>
                <c:pt idx="702">
                  <c:v>7302.97</c:v>
                </c:pt>
                <c:pt idx="703">
                  <c:v>7315.77</c:v>
                </c:pt>
                <c:pt idx="704">
                  <c:v>7319.02</c:v>
                </c:pt>
                <c:pt idx="705">
                  <c:v>7331.88</c:v>
                </c:pt>
                <c:pt idx="706">
                  <c:v>7344.76</c:v>
                </c:pt>
                <c:pt idx="707">
                  <c:v>7357.49</c:v>
                </c:pt>
                <c:pt idx="708">
                  <c:v>7360.54</c:v>
                </c:pt>
                <c:pt idx="709">
                  <c:v>7373.190000000001</c:v>
                </c:pt>
                <c:pt idx="710">
                  <c:v>7386.06</c:v>
                </c:pt>
                <c:pt idx="711">
                  <c:v>7398.94</c:v>
                </c:pt>
                <c:pt idx="712">
                  <c:v>7402.13</c:v>
                </c:pt>
                <c:pt idx="713">
                  <c:v>7414.42</c:v>
                </c:pt>
                <c:pt idx="714">
                  <c:v>7427.1</c:v>
                </c:pt>
                <c:pt idx="715">
                  <c:v>7439.660000000004</c:v>
                </c:pt>
                <c:pt idx="716">
                  <c:v>7442.73</c:v>
                </c:pt>
                <c:pt idx="717">
                  <c:v>7455.44</c:v>
                </c:pt>
                <c:pt idx="718">
                  <c:v>7468.07</c:v>
                </c:pt>
                <c:pt idx="719">
                  <c:v>7480.94</c:v>
                </c:pt>
                <c:pt idx="720">
                  <c:v>7484.07</c:v>
                </c:pt>
                <c:pt idx="721">
                  <c:v>7496.81</c:v>
                </c:pt>
                <c:pt idx="722">
                  <c:v>7509.46</c:v>
                </c:pt>
                <c:pt idx="723">
                  <c:v>7522.02</c:v>
                </c:pt>
                <c:pt idx="724">
                  <c:v>7525.17</c:v>
                </c:pt>
                <c:pt idx="725">
                  <c:v>7538.23</c:v>
                </c:pt>
                <c:pt idx="726">
                  <c:v>7551.120000000004</c:v>
                </c:pt>
                <c:pt idx="727">
                  <c:v>7563.610000000002</c:v>
                </c:pt>
                <c:pt idx="728">
                  <c:v>7566.73</c:v>
                </c:pt>
                <c:pt idx="729">
                  <c:v>7579.45</c:v>
                </c:pt>
                <c:pt idx="730">
                  <c:v>7592.360000000002</c:v>
                </c:pt>
                <c:pt idx="731">
                  <c:v>7605.26</c:v>
                </c:pt>
                <c:pt idx="732">
                  <c:v>7608.31</c:v>
                </c:pt>
                <c:pt idx="733">
                  <c:v>7621.38</c:v>
                </c:pt>
                <c:pt idx="734">
                  <c:v>7634.59</c:v>
                </c:pt>
                <c:pt idx="735">
                  <c:v>7647.6</c:v>
                </c:pt>
                <c:pt idx="736">
                  <c:v>7650.8</c:v>
                </c:pt>
                <c:pt idx="737">
                  <c:v>7663.9</c:v>
                </c:pt>
                <c:pt idx="738">
                  <c:v>7676.51</c:v>
                </c:pt>
                <c:pt idx="739">
                  <c:v>7689.45</c:v>
                </c:pt>
                <c:pt idx="740">
                  <c:v>7692.84</c:v>
                </c:pt>
                <c:pt idx="741">
                  <c:v>7705.660000000004</c:v>
                </c:pt>
                <c:pt idx="742">
                  <c:v>7718.46</c:v>
                </c:pt>
                <c:pt idx="743">
                  <c:v>7731.52</c:v>
                </c:pt>
                <c:pt idx="744">
                  <c:v>7734.67</c:v>
                </c:pt>
                <c:pt idx="745">
                  <c:v>7747.44</c:v>
                </c:pt>
                <c:pt idx="746">
                  <c:v>7760.37</c:v>
                </c:pt>
                <c:pt idx="747">
                  <c:v>7772.660000000004</c:v>
                </c:pt>
                <c:pt idx="748">
                  <c:v>7775.92</c:v>
                </c:pt>
                <c:pt idx="749">
                  <c:v>7788.820000000002</c:v>
                </c:pt>
                <c:pt idx="750">
                  <c:v>7801.45</c:v>
                </c:pt>
                <c:pt idx="751">
                  <c:v>7814.13</c:v>
                </c:pt>
                <c:pt idx="752">
                  <c:v>7817.1</c:v>
                </c:pt>
                <c:pt idx="753">
                  <c:v>7829.6</c:v>
                </c:pt>
                <c:pt idx="754">
                  <c:v>7842.37</c:v>
                </c:pt>
                <c:pt idx="755">
                  <c:v>7855.05</c:v>
                </c:pt>
                <c:pt idx="756">
                  <c:v>7858.26</c:v>
                </c:pt>
                <c:pt idx="757">
                  <c:v>7871.08</c:v>
                </c:pt>
                <c:pt idx="758">
                  <c:v>7883.91</c:v>
                </c:pt>
                <c:pt idx="759">
                  <c:v>7896.63</c:v>
                </c:pt>
                <c:pt idx="760">
                  <c:v>7899.89</c:v>
                </c:pt>
                <c:pt idx="761">
                  <c:v>7912.01</c:v>
                </c:pt>
                <c:pt idx="762">
                  <c:v>7924.650000000002</c:v>
                </c:pt>
                <c:pt idx="763">
                  <c:v>7937.48</c:v>
                </c:pt>
                <c:pt idx="764">
                  <c:v>7940.75</c:v>
                </c:pt>
                <c:pt idx="765">
                  <c:v>7953.93</c:v>
                </c:pt>
                <c:pt idx="766">
                  <c:v>7966.820000000002</c:v>
                </c:pt>
                <c:pt idx="767">
                  <c:v>7979.4</c:v>
                </c:pt>
                <c:pt idx="768">
                  <c:v>7982.41</c:v>
                </c:pt>
                <c:pt idx="769">
                  <c:v>7995.22</c:v>
                </c:pt>
                <c:pt idx="770">
                  <c:v>8007.63</c:v>
                </c:pt>
                <c:pt idx="771">
                  <c:v>8020.07</c:v>
                </c:pt>
                <c:pt idx="772">
                  <c:v>8023.55</c:v>
                </c:pt>
                <c:pt idx="773">
                  <c:v>8036.41</c:v>
                </c:pt>
                <c:pt idx="774">
                  <c:v>8048.96</c:v>
                </c:pt>
                <c:pt idx="775">
                  <c:v>8061.28</c:v>
                </c:pt>
                <c:pt idx="776">
                  <c:v>8064.3</c:v>
                </c:pt>
                <c:pt idx="777">
                  <c:v>8076.95</c:v>
                </c:pt>
                <c:pt idx="778">
                  <c:v>8089.7</c:v>
                </c:pt>
                <c:pt idx="779">
                  <c:v>8103.2</c:v>
                </c:pt>
                <c:pt idx="780">
                  <c:v>8106.37</c:v>
                </c:pt>
                <c:pt idx="781">
                  <c:v>8118.8</c:v>
                </c:pt>
                <c:pt idx="782">
                  <c:v>8132.17</c:v>
                </c:pt>
                <c:pt idx="783">
                  <c:v>8144.81</c:v>
                </c:pt>
                <c:pt idx="784">
                  <c:v>8148.09</c:v>
                </c:pt>
                <c:pt idx="785">
                  <c:v>8160.83</c:v>
                </c:pt>
                <c:pt idx="786">
                  <c:v>8173.25</c:v>
                </c:pt>
                <c:pt idx="787">
                  <c:v>8186.6</c:v>
                </c:pt>
                <c:pt idx="788">
                  <c:v>8189.6</c:v>
                </c:pt>
                <c:pt idx="789">
                  <c:v>8202.59</c:v>
                </c:pt>
                <c:pt idx="790">
                  <c:v>8215.57</c:v>
                </c:pt>
                <c:pt idx="791">
                  <c:v>8228.17</c:v>
                </c:pt>
                <c:pt idx="792">
                  <c:v>8231.54</c:v>
                </c:pt>
                <c:pt idx="793">
                  <c:v>8243.79</c:v>
                </c:pt>
                <c:pt idx="794">
                  <c:v>8256.61</c:v>
                </c:pt>
                <c:pt idx="795">
                  <c:v>8269.68</c:v>
                </c:pt>
                <c:pt idx="796">
                  <c:v>8272.879999999888</c:v>
                </c:pt>
                <c:pt idx="797">
                  <c:v>8285.44</c:v>
                </c:pt>
                <c:pt idx="798">
                  <c:v>8298.809999999896</c:v>
                </c:pt>
                <c:pt idx="799">
                  <c:v>8311.61</c:v>
                </c:pt>
                <c:pt idx="800">
                  <c:v>8314.82</c:v>
                </c:pt>
                <c:pt idx="801">
                  <c:v>8327.49</c:v>
                </c:pt>
                <c:pt idx="802">
                  <c:v>8340.65</c:v>
                </c:pt>
                <c:pt idx="803">
                  <c:v>8353.42</c:v>
                </c:pt>
                <c:pt idx="804">
                  <c:v>8356.62</c:v>
                </c:pt>
                <c:pt idx="805">
                  <c:v>8368.949999999961</c:v>
                </c:pt>
                <c:pt idx="806">
                  <c:v>8381.66</c:v>
                </c:pt>
                <c:pt idx="807">
                  <c:v>8394.389999999892</c:v>
                </c:pt>
                <c:pt idx="808">
                  <c:v>8397.66</c:v>
                </c:pt>
                <c:pt idx="809">
                  <c:v>8410.969999999888</c:v>
                </c:pt>
                <c:pt idx="810">
                  <c:v>8423.799999999981</c:v>
                </c:pt>
                <c:pt idx="811">
                  <c:v>8436.57</c:v>
                </c:pt>
                <c:pt idx="812">
                  <c:v>8439.629999999981</c:v>
                </c:pt>
                <c:pt idx="813">
                  <c:v>8452.09</c:v>
                </c:pt>
                <c:pt idx="814">
                  <c:v>8464.76</c:v>
                </c:pt>
                <c:pt idx="815">
                  <c:v>8477.48</c:v>
                </c:pt>
                <c:pt idx="816">
                  <c:v>8480.67</c:v>
                </c:pt>
                <c:pt idx="817">
                  <c:v>8493.629999999981</c:v>
                </c:pt>
                <c:pt idx="818">
                  <c:v>8506.94</c:v>
                </c:pt>
                <c:pt idx="819">
                  <c:v>8519.639999999983</c:v>
                </c:pt>
                <c:pt idx="820">
                  <c:v>8522.7</c:v>
                </c:pt>
                <c:pt idx="821">
                  <c:v>8535.18</c:v>
                </c:pt>
                <c:pt idx="822">
                  <c:v>8547.62</c:v>
                </c:pt>
                <c:pt idx="823">
                  <c:v>8560.299999999981</c:v>
                </c:pt>
                <c:pt idx="824">
                  <c:v>8563.359999999922</c:v>
                </c:pt>
                <c:pt idx="825">
                  <c:v>8576.62</c:v>
                </c:pt>
                <c:pt idx="826">
                  <c:v>8589.17</c:v>
                </c:pt>
                <c:pt idx="827">
                  <c:v>8602.17</c:v>
                </c:pt>
                <c:pt idx="828">
                  <c:v>8605.94</c:v>
                </c:pt>
                <c:pt idx="829">
                  <c:v>8618.76</c:v>
                </c:pt>
                <c:pt idx="830">
                  <c:v>8631.559999999896</c:v>
                </c:pt>
                <c:pt idx="831">
                  <c:v>8643.6</c:v>
                </c:pt>
                <c:pt idx="832">
                  <c:v>8646.849999999931</c:v>
                </c:pt>
                <c:pt idx="833">
                  <c:v>8660.08</c:v>
                </c:pt>
                <c:pt idx="834">
                  <c:v>8673.0</c:v>
                </c:pt>
                <c:pt idx="835">
                  <c:v>8685.809999999896</c:v>
                </c:pt>
                <c:pt idx="836">
                  <c:v>8689.049999999981</c:v>
                </c:pt>
                <c:pt idx="837">
                  <c:v>8701.719999999983</c:v>
                </c:pt>
                <c:pt idx="838">
                  <c:v>8714.27</c:v>
                </c:pt>
                <c:pt idx="839">
                  <c:v>8727.1</c:v>
                </c:pt>
                <c:pt idx="840">
                  <c:v>8730.52</c:v>
                </c:pt>
                <c:pt idx="841">
                  <c:v>8743.28</c:v>
                </c:pt>
                <c:pt idx="842">
                  <c:v>8756.0</c:v>
                </c:pt>
                <c:pt idx="843">
                  <c:v>8769.1</c:v>
                </c:pt>
                <c:pt idx="844">
                  <c:v>8772.230000000006</c:v>
                </c:pt>
                <c:pt idx="845">
                  <c:v>8785.16</c:v>
                </c:pt>
                <c:pt idx="846">
                  <c:v>8797.58</c:v>
                </c:pt>
                <c:pt idx="847">
                  <c:v>8810.77</c:v>
                </c:pt>
                <c:pt idx="848">
                  <c:v>8813.959999999885</c:v>
                </c:pt>
                <c:pt idx="849">
                  <c:v>8826.389999999892</c:v>
                </c:pt>
                <c:pt idx="850">
                  <c:v>8839.0</c:v>
                </c:pt>
                <c:pt idx="851">
                  <c:v>8852.12</c:v>
                </c:pt>
                <c:pt idx="852">
                  <c:v>8855.459999999885</c:v>
                </c:pt>
                <c:pt idx="853">
                  <c:v>8868.75</c:v>
                </c:pt>
                <c:pt idx="854">
                  <c:v>8881.129999999981</c:v>
                </c:pt>
                <c:pt idx="855">
                  <c:v>8894.129999999981</c:v>
                </c:pt>
                <c:pt idx="856">
                  <c:v>8897.379999999888</c:v>
                </c:pt>
                <c:pt idx="857">
                  <c:v>8910.379999999888</c:v>
                </c:pt>
                <c:pt idx="858">
                  <c:v>8923.68</c:v>
                </c:pt>
                <c:pt idx="859">
                  <c:v>8936.29</c:v>
                </c:pt>
                <c:pt idx="860">
                  <c:v>8939.469999999888</c:v>
                </c:pt>
                <c:pt idx="861">
                  <c:v>8952.18</c:v>
                </c:pt>
                <c:pt idx="862">
                  <c:v>8964.709999999948</c:v>
                </c:pt>
                <c:pt idx="863">
                  <c:v>8977.59</c:v>
                </c:pt>
                <c:pt idx="864">
                  <c:v>8980.69</c:v>
                </c:pt>
                <c:pt idx="865">
                  <c:v>8993.309999999896</c:v>
                </c:pt>
                <c:pt idx="866">
                  <c:v>9006.359999999922</c:v>
                </c:pt>
                <c:pt idx="867">
                  <c:v>9019.04</c:v>
                </c:pt>
                <c:pt idx="868">
                  <c:v>9022.139999999983</c:v>
                </c:pt>
                <c:pt idx="869">
                  <c:v>9034.859999999922</c:v>
                </c:pt>
                <c:pt idx="870">
                  <c:v>9047.76</c:v>
                </c:pt>
                <c:pt idx="871">
                  <c:v>9060.5</c:v>
                </c:pt>
                <c:pt idx="872">
                  <c:v>9063.349999999931</c:v>
                </c:pt>
                <c:pt idx="873">
                  <c:v>9075.969999999888</c:v>
                </c:pt>
                <c:pt idx="874">
                  <c:v>9088.6</c:v>
                </c:pt>
                <c:pt idx="875">
                  <c:v>9101.44</c:v>
                </c:pt>
                <c:pt idx="876">
                  <c:v>9104.78</c:v>
                </c:pt>
                <c:pt idx="877">
                  <c:v>9117.28</c:v>
                </c:pt>
                <c:pt idx="878">
                  <c:v>9130.03</c:v>
                </c:pt>
                <c:pt idx="879">
                  <c:v>9142.58</c:v>
                </c:pt>
                <c:pt idx="880">
                  <c:v>9145.58</c:v>
                </c:pt>
                <c:pt idx="881">
                  <c:v>9158.91</c:v>
                </c:pt>
                <c:pt idx="882">
                  <c:v>9171.230000000006</c:v>
                </c:pt>
                <c:pt idx="883">
                  <c:v>9183.86999999993</c:v>
                </c:pt>
                <c:pt idx="884">
                  <c:v>9187.01</c:v>
                </c:pt>
                <c:pt idx="885">
                  <c:v>9199.959999999885</c:v>
                </c:pt>
                <c:pt idx="886">
                  <c:v>9212.7</c:v>
                </c:pt>
                <c:pt idx="887">
                  <c:v>9225.66</c:v>
                </c:pt>
                <c:pt idx="888">
                  <c:v>9228.7</c:v>
                </c:pt>
                <c:pt idx="889">
                  <c:v>9244.219999999983</c:v>
                </c:pt>
                <c:pt idx="890">
                  <c:v>9256.84</c:v>
                </c:pt>
                <c:pt idx="891">
                  <c:v>9269.66</c:v>
                </c:pt>
                <c:pt idx="892">
                  <c:v>9272.859999999922</c:v>
                </c:pt>
                <c:pt idx="893">
                  <c:v>9285.639999999983</c:v>
                </c:pt>
                <c:pt idx="894">
                  <c:v>9298.730000000006</c:v>
                </c:pt>
                <c:pt idx="895">
                  <c:v>9311.219999999983</c:v>
                </c:pt>
                <c:pt idx="896">
                  <c:v>9314.43</c:v>
                </c:pt>
                <c:pt idx="897">
                  <c:v>9327.02</c:v>
                </c:pt>
                <c:pt idx="898">
                  <c:v>9339.92</c:v>
                </c:pt>
                <c:pt idx="899">
                  <c:v>9352.33</c:v>
                </c:pt>
                <c:pt idx="900">
                  <c:v>9355.559999999896</c:v>
                </c:pt>
                <c:pt idx="901">
                  <c:v>9368.449999999961</c:v>
                </c:pt>
                <c:pt idx="902">
                  <c:v>9381.219999999983</c:v>
                </c:pt>
                <c:pt idx="903">
                  <c:v>9394.32</c:v>
                </c:pt>
                <c:pt idx="904">
                  <c:v>9397.54</c:v>
                </c:pt>
                <c:pt idx="905">
                  <c:v>9410.36999999993</c:v>
                </c:pt>
                <c:pt idx="906">
                  <c:v>9423.11</c:v>
                </c:pt>
                <c:pt idx="907">
                  <c:v>9435.54</c:v>
                </c:pt>
                <c:pt idx="908">
                  <c:v>9438.75</c:v>
                </c:pt>
                <c:pt idx="909">
                  <c:v>9451.75</c:v>
                </c:pt>
                <c:pt idx="910">
                  <c:v>9464.44</c:v>
                </c:pt>
                <c:pt idx="911">
                  <c:v>9477.28</c:v>
                </c:pt>
                <c:pt idx="912">
                  <c:v>9480.48</c:v>
                </c:pt>
                <c:pt idx="913">
                  <c:v>9493.359999999922</c:v>
                </c:pt>
                <c:pt idx="914">
                  <c:v>9505.68</c:v>
                </c:pt>
                <c:pt idx="915">
                  <c:v>9518.879999999888</c:v>
                </c:pt>
                <c:pt idx="916">
                  <c:v>9521.99</c:v>
                </c:pt>
                <c:pt idx="917">
                  <c:v>9534.7</c:v>
                </c:pt>
                <c:pt idx="918">
                  <c:v>9547.62</c:v>
                </c:pt>
                <c:pt idx="919">
                  <c:v>9560.209999999948</c:v>
                </c:pt>
                <c:pt idx="920">
                  <c:v>9563.25</c:v>
                </c:pt>
                <c:pt idx="921">
                  <c:v>9575.84</c:v>
                </c:pt>
                <c:pt idx="922">
                  <c:v>9588.740000000008</c:v>
                </c:pt>
                <c:pt idx="923">
                  <c:v>9601.51</c:v>
                </c:pt>
                <c:pt idx="924">
                  <c:v>9604.639999999983</c:v>
                </c:pt>
                <c:pt idx="925">
                  <c:v>9617.049999999981</c:v>
                </c:pt>
                <c:pt idx="926">
                  <c:v>9630.0</c:v>
                </c:pt>
                <c:pt idx="927">
                  <c:v>9642.66</c:v>
                </c:pt>
                <c:pt idx="928">
                  <c:v>9645.809999999896</c:v>
                </c:pt>
                <c:pt idx="929">
                  <c:v>9658.379999999888</c:v>
                </c:pt>
                <c:pt idx="930">
                  <c:v>9670.77</c:v>
                </c:pt>
                <c:pt idx="931">
                  <c:v>9683.709999999948</c:v>
                </c:pt>
                <c:pt idx="932">
                  <c:v>9686.740000000008</c:v>
                </c:pt>
                <c:pt idx="933">
                  <c:v>9699.5</c:v>
                </c:pt>
                <c:pt idx="934">
                  <c:v>9712.62</c:v>
                </c:pt>
                <c:pt idx="935">
                  <c:v>9725.08</c:v>
                </c:pt>
                <c:pt idx="936">
                  <c:v>9728.2</c:v>
                </c:pt>
                <c:pt idx="937">
                  <c:v>9740.849999999931</c:v>
                </c:pt>
                <c:pt idx="938">
                  <c:v>9753.27</c:v>
                </c:pt>
                <c:pt idx="939">
                  <c:v>9766.240000000008</c:v>
                </c:pt>
                <c:pt idx="940">
                  <c:v>9769.5</c:v>
                </c:pt>
                <c:pt idx="941">
                  <c:v>9782.230000000006</c:v>
                </c:pt>
                <c:pt idx="942">
                  <c:v>9794.78</c:v>
                </c:pt>
                <c:pt idx="943">
                  <c:v>9807.52</c:v>
                </c:pt>
                <c:pt idx="944">
                  <c:v>9810.879999999888</c:v>
                </c:pt>
                <c:pt idx="945">
                  <c:v>9823.65</c:v>
                </c:pt>
                <c:pt idx="946">
                  <c:v>9836.5</c:v>
                </c:pt>
                <c:pt idx="947">
                  <c:v>9849.230000000006</c:v>
                </c:pt>
                <c:pt idx="948">
                  <c:v>9852.549999999981</c:v>
                </c:pt>
                <c:pt idx="949">
                  <c:v>9865.77</c:v>
                </c:pt>
                <c:pt idx="950">
                  <c:v>9878.68</c:v>
                </c:pt>
                <c:pt idx="951">
                  <c:v>9891.359999999922</c:v>
                </c:pt>
                <c:pt idx="952">
                  <c:v>9894.36999999993</c:v>
                </c:pt>
                <c:pt idx="953">
                  <c:v>9907.12</c:v>
                </c:pt>
                <c:pt idx="954">
                  <c:v>9920.54</c:v>
                </c:pt>
                <c:pt idx="955">
                  <c:v>9933.12</c:v>
                </c:pt>
                <c:pt idx="956">
                  <c:v>9936.139999999983</c:v>
                </c:pt>
                <c:pt idx="957">
                  <c:v>9948.629999999981</c:v>
                </c:pt>
                <c:pt idx="958">
                  <c:v>9961.41</c:v>
                </c:pt>
                <c:pt idx="959">
                  <c:v>9974.09</c:v>
                </c:pt>
                <c:pt idx="960">
                  <c:v>9977.28</c:v>
                </c:pt>
                <c:pt idx="961">
                  <c:v>9990.049999999981</c:v>
                </c:pt>
                <c:pt idx="962">
                  <c:v>10002.6</c:v>
                </c:pt>
                <c:pt idx="963">
                  <c:v>10015.29999999999</c:v>
                </c:pt>
                <c:pt idx="964">
                  <c:v>10018.5</c:v>
                </c:pt>
                <c:pt idx="965">
                  <c:v>10031.29999999999</c:v>
                </c:pt>
                <c:pt idx="966">
                  <c:v>10043.79999999999</c:v>
                </c:pt>
                <c:pt idx="967">
                  <c:v>10056.5</c:v>
                </c:pt>
                <c:pt idx="968">
                  <c:v>10059.7</c:v>
                </c:pt>
                <c:pt idx="969">
                  <c:v>10072.79999999999</c:v>
                </c:pt>
                <c:pt idx="970">
                  <c:v>10085.29999999999</c:v>
                </c:pt>
                <c:pt idx="971">
                  <c:v>10097.79999999999</c:v>
                </c:pt>
                <c:pt idx="972">
                  <c:v>10101.1</c:v>
                </c:pt>
                <c:pt idx="973">
                  <c:v>10114.4</c:v>
                </c:pt>
                <c:pt idx="974">
                  <c:v>10127.0</c:v>
                </c:pt>
                <c:pt idx="975">
                  <c:v>10139.9</c:v>
                </c:pt>
                <c:pt idx="976">
                  <c:v>10143.1</c:v>
                </c:pt>
                <c:pt idx="977">
                  <c:v>10155.79999999999</c:v>
                </c:pt>
                <c:pt idx="978">
                  <c:v>10168.5</c:v>
                </c:pt>
                <c:pt idx="979">
                  <c:v>10181.29999999999</c:v>
                </c:pt>
                <c:pt idx="980">
                  <c:v>10184.79999999999</c:v>
                </c:pt>
                <c:pt idx="981">
                  <c:v>10197.7</c:v>
                </c:pt>
                <c:pt idx="982">
                  <c:v>10210.7</c:v>
                </c:pt>
                <c:pt idx="983">
                  <c:v>10223.5</c:v>
                </c:pt>
                <c:pt idx="984">
                  <c:v>10227.0</c:v>
                </c:pt>
                <c:pt idx="985">
                  <c:v>10239.7</c:v>
                </c:pt>
                <c:pt idx="986">
                  <c:v>10252.0</c:v>
                </c:pt>
                <c:pt idx="987">
                  <c:v>10265.0</c:v>
                </c:pt>
                <c:pt idx="988">
                  <c:v>10268.2</c:v>
                </c:pt>
                <c:pt idx="989">
                  <c:v>10280.79999999999</c:v>
                </c:pt>
                <c:pt idx="990">
                  <c:v>10293.2</c:v>
                </c:pt>
                <c:pt idx="991">
                  <c:v>10306.2</c:v>
                </c:pt>
                <c:pt idx="992">
                  <c:v>10309.4</c:v>
                </c:pt>
                <c:pt idx="993">
                  <c:v>10322.1</c:v>
                </c:pt>
                <c:pt idx="994">
                  <c:v>10335.6</c:v>
                </c:pt>
                <c:pt idx="995">
                  <c:v>10348.29999999999</c:v>
                </c:pt>
                <c:pt idx="996">
                  <c:v>10351.6</c:v>
                </c:pt>
                <c:pt idx="997">
                  <c:v>10364.4</c:v>
                </c:pt>
                <c:pt idx="998">
                  <c:v>10377.5</c:v>
                </c:pt>
                <c:pt idx="999">
                  <c:v>10390.9</c:v>
                </c:pt>
                <c:pt idx="1000">
                  <c:v>10393.9</c:v>
                </c:pt>
                <c:pt idx="1001">
                  <c:v>10406.6</c:v>
                </c:pt>
                <c:pt idx="1002">
                  <c:v>10419.7</c:v>
                </c:pt>
                <c:pt idx="1003">
                  <c:v>10432.4</c:v>
                </c:pt>
                <c:pt idx="1004">
                  <c:v>10435.5</c:v>
                </c:pt>
                <c:pt idx="1005">
                  <c:v>10448.4</c:v>
                </c:pt>
                <c:pt idx="1006">
                  <c:v>10461.5</c:v>
                </c:pt>
                <c:pt idx="1007">
                  <c:v>10474.5</c:v>
                </c:pt>
                <c:pt idx="1008">
                  <c:v>10477.6</c:v>
                </c:pt>
                <c:pt idx="1009">
                  <c:v>10490.3</c:v>
                </c:pt>
                <c:pt idx="1010">
                  <c:v>10503.1</c:v>
                </c:pt>
                <c:pt idx="1011">
                  <c:v>10515.9</c:v>
                </c:pt>
                <c:pt idx="1012">
                  <c:v>10519.1</c:v>
                </c:pt>
                <c:pt idx="1013">
                  <c:v>10531.9</c:v>
                </c:pt>
                <c:pt idx="1014">
                  <c:v>10544.7</c:v>
                </c:pt>
                <c:pt idx="1015">
                  <c:v>10557.0</c:v>
                </c:pt>
                <c:pt idx="1016">
                  <c:v>10560.1</c:v>
                </c:pt>
                <c:pt idx="1017">
                  <c:v>10572.9</c:v>
                </c:pt>
                <c:pt idx="1018">
                  <c:v>10585.6</c:v>
                </c:pt>
                <c:pt idx="1019">
                  <c:v>10598.3</c:v>
                </c:pt>
                <c:pt idx="1020">
                  <c:v>10601.5</c:v>
                </c:pt>
                <c:pt idx="1021">
                  <c:v>10614.2</c:v>
                </c:pt>
                <c:pt idx="1022">
                  <c:v>10627.2</c:v>
                </c:pt>
                <c:pt idx="1023">
                  <c:v>10640.3</c:v>
                </c:pt>
                <c:pt idx="1024">
                  <c:v>10643.4</c:v>
                </c:pt>
                <c:pt idx="1025">
                  <c:v>10656.8</c:v>
                </c:pt>
                <c:pt idx="1026">
                  <c:v>10669.8</c:v>
                </c:pt>
                <c:pt idx="1027">
                  <c:v>10683.0</c:v>
                </c:pt>
                <c:pt idx="1028">
                  <c:v>10686.2</c:v>
                </c:pt>
                <c:pt idx="1029">
                  <c:v>10699.3</c:v>
                </c:pt>
                <c:pt idx="1030">
                  <c:v>10711.6</c:v>
                </c:pt>
                <c:pt idx="1031">
                  <c:v>10724.4</c:v>
                </c:pt>
                <c:pt idx="1032">
                  <c:v>10727.5</c:v>
                </c:pt>
                <c:pt idx="1033">
                  <c:v>10740.0</c:v>
                </c:pt>
                <c:pt idx="1034">
                  <c:v>10752.6</c:v>
                </c:pt>
                <c:pt idx="1035">
                  <c:v>10765.0</c:v>
                </c:pt>
                <c:pt idx="1036">
                  <c:v>10768.3</c:v>
                </c:pt>
                <c:pt idx="1037">
                  <c:v>10781.4</c:v>
                </c:pt>
                <c:pt idx="1038">
                  <c:v>10794.0</c:v>
                </c:pt>
                <c:pt idx="1039">
                  <c:v>10806.8</c:v>
                </c:pt>
                <c:pt idx="1040">
                  <c:v>10810.2</c:v>
                </c:pt>
                <c:pt idx="1041">
                  <c:v>10823.3</c:v>
                </c:pt>
                <c:pt idx="1042">
                  <c:v>10835.9</c:v>
                </c:pt>
                <c:pt idx="1043">
                  <c:v>10848.0</c:v>
                </c:pt>
                <c:pt idx="1044">
                  <c:v>10851.3</c:v>
                </c:pt>
                <c:pt idx="1045">
                  <c:v>10864.3</c:v>
                </c:pt>
                <c:pt idx="1046">
                  <c:v>10877.0</c:v>
                </c:pt>
                <c:pt idx="1047">
                  <c:v>10889.7</c:v>
                </c:pt>
                <c:pt idx="1048">
                  <c:v>10892.9</c:v>
                </c:pt>
                <c:pt idx="1049">
                  <c:v>10905.6</c:v>
                </c:pt>
                <c:pt idx="1050">
                  <c:v>10918.0</c:v>
                </c:pt>
                <c:pt idx="1051">
                  <c:v>10931.4</c:v>
                </c:pt>
                <c:pt idx="1052">
                  <c:v>10934.6</c:v>
                </c:pt>
                <c:pt idx="1053">
                  <c:v>10947.3</c:v>
                </c:pt>
                <c:pt idx="1054">
                  <c:v>10960.0</c:v>
                </c:pt>
                <c:pt idx="1055">
                  <c:v>10973.0</c:v>
                </c:pt>
                <c:pt idx="1056">
                  <c:v>10976.1</c:v>
                </c:pt>
                <c:pt idx="1057">
                  <c:v>10988.9</c:v>
                </c:pt>
                <c:pt idx="1058">
                  <c:v>11002.1</c:v>
                </c:pt>
                <c:pt idx="1059">
                  <c:v>11015.1</c:v>
                </c:pt>
                <c:pt idx="1060">
                  <c:v>11018.0</c:v>
                </c:pt>
                <c:pt idx="1061">
                  <c:v>11030.6</c:v>
                </c:pt>
                <c:pt idx="1062">
                  <c:v>11043.7</c:v>
                </c:pt>
                <c:pt idx="1063">
                  <c:v>11056.5</c:v>
                </c:pt>
                <c:pt idx="1064">
                  <c:v>11059.7</c:v>
                </c:pt>
                <c:pt idx="1065">
                  <c:v>11072.5</c:v>
                </c:pt>
                <c:pt idx="1066">
                  <c:v>11085.2</c:v>
                </c:pt>
                <c:pt idx="1067">
                  <c:v>11098.3</c:v>
                </c:pt>
                <c:pt idx="1068">
                  <c:v>11101.6</c:v>
                </c:pt>
                <c:pt idx="1069">
                  <c:v>11114.6</c:v>
                </c:pt>
                <c:pt idx="1070">
                  <c:v>11128.2</c:v>
                </c:pt>
                <c:pt idx="1071">
                  <c:v>11141.4</c:v>
                </c:pt>
                <c:pt idx="1072">
                  <c:v>11144.6</c:v>
                </c:pt>
                <c:pt idx="1073">
                  <c:v>11157.4</c:v>
                </c:pt>
                <c:pt idx="1074">
                  <c:v>11170.2</c:v>
                </c:pt>
                <c:pt idx="1075">
                  <c:v>11182.7</c:v>
                </c:pt>
                <c:pt idx="1076">
                  <c:v>11185.8</c:v>
                </c:pt>
                <c:pt idx="1077">
                  <c:v>11198.4</c:v>
                </c:pt>
                <c:pt idx="1078">
                  <c:v>11211.2</c:v>
                </c:pt>
                <c:pt idx="1079">
                  <c:v>11224.1</c:v>
                </c:pt>
                <c:pt idx="1080">
                  <c:v>11227.0</c:v>
                </c:pt>
                <c:pt idx="1081">
                  <c:v>11239.9</c:v>
                </c:pt>
                <c:pt idx="1082">
                  <c:v>11253.0</c:v>
                </c:pt>
                <c:pt idx="1083">
                  <c:v>11265.9</c:v>
                </c:pt>
                <c:pt idx="1084">
                  <c:v>11268.9</c:v>
                </c:pt>
                <c:pt idx="1085">
                  <c:v>11282.2</c:v>
                </c:pt>
                <c:pt idx="1086">
                  <c:v>11294.9</c:v>
                </c:pt>
                <c:pt idx="1087">
                  <c:v>11307.3</c:v>
                </c:pt>
                <c:pt idx="1088">
                  <c:v>11310.5</c:v>
                </c:pt>
                <c:pt idx="1089">
                  <c:v>11323.0</c:v>
                </c:pt>
                <c:pt idx="1090">
                  <c:v>11336.2</c:v>
                </c:pt>
                <c:pt idx="1091">
                  <c:v>11348.9</c:v>
                </c:pt>
                <c:pt idx="1092">
                  <c:v>11352.0</c:v>
                </c:pt>
                <c:pt idx="1093">
                  <c:v>11364.6</c:v>
                </c:pt>
                <c:pt idx="1094">
                  <c:v>11377.3</c:v>
                </c:pt>
                <c:pt idx="1095">
                  <c:v>11390.3</c:v>
                </c:pt>
                <c:pt idx="1096">
                  <c:v>11393.5</c:v>
                </c:pt>
                <c:pt idx="1097">
                  <c:v>11406.8</c:v>
                </c:pt>
                <c:pt idx="1098">
                  <c:v>11419.5</c:v>
                </c:pt>
                <c:pt idx="1099">
                  <c:v>11432.1</c:v>
                </c:pt>
                <c:pt idx="1100">
                  <c:v>11435.6</c:v>
                </c:pt>
                <c:pt idx="1101">
                  <c:v>11448.1</c:v>
                </c:pt>
                <c:pt idx="1102">
                  <c:v>11460.8</c:v>
                </c:pt>
                <c:pt idx="1103">
                  <c:v>11473.3</c:v>
                </c:pt>
                <c:pt idx="1104">
                  <c:v>11476.3</c:v>
                </c:pt>
                <c:pt idx="1105">
                  <c:v>11489.4</c:v>
                </c:pt>
                <c:pt idx="1106">
                  <c:v>11502.4</c:v>
                </c:pt>
                <c:pt idx="1107">
                  <c:v>11515.5</c:v>
                </c:pt>
                <c:pt idx="1108">
                  <c:v>11518.9</c:v>
                </c:pt>
                <c:pt idx="1109">
                  <c:v>11531.9</c:v>
                </c:pt>
                <c:pt idx="1110">
                  <c:v>11544.8</c:v>
                </c:pt>
                <c:pt idx="1111">
                  <c:v>11558.0</c:v>
                </c:pt>
                <c:pt idx="1112">
                  <c:v>11561.3</c:v>
                </c:pt>
                <c:pt idx="1113">
                  <c:v>11573.8</c:v>
                </c:pt>
                <c:pt idx="1114">
                  <c:v>11586.4</c:v>
                </c:pt>
                <c:pt idx="1115">
                  <c:v>11599.7</c:v>
                </c:pt>
                <c:pt idx="1116">
                  <c:v>11602.7</c:v>
                </c:pt>
                <c:pt idx="1117">
                  <c:v>11615.3</c:v>
                </c:pt>
                <c:pt idx="1118">
                  <c:v>11628.2</c:v>
                </c:pt>
                <c:pt idx="1119">
                  <c:v>11641.0</c:v>
                </c:pt>
                <c:pt idx="1120">
                  <c:v>11644.2</c:v>
                </c:pt>
                <c:pt idx="1121">
                  <c:v>11656.8</c:v>
                </c:pt>
                <c:pt idx="1122">
                  <c:v>11669.8</c:v>
                </c:pt>
                <c:pt idx="1123">
                  <c:v>11682.3</c:v>
                </c:pt>
                <c:pt idx="1124">
                  <c:v>11685.5</c:v>
                </c:pt>
                <c:pt idx="1125">
                  <c:v>11698.4</c:v>
                </c:pt>
                <c:pt idx="1126">
                  <c:v>11710.8</c:v>
                </c:pt>
                <c:pt idx="1127">
                  <c:v>11723.8</c:v>
                </c:pt>
                <c:pt idx="1128">
                  <c:v>11726.8</c:v>
                </c:pt>
                <c:pt idx="1129">
                  <c:v>11739.2</c:v>
                </c:pt>
                <c:pt idx="1130">
                  <c:v>11752.4</c:v>
                </c:pt>
                <c:pt idx="1131">
                  <c:v>11765.2</c:v>
                </c:pt>
                <c:pt idx="1132">
                  <c:v>11768.2</c:v>
                </c:pt>
                <c:pt idx="1133">
                  <c:v>11781.3</c:v>
                </c:pt>
                <c:pt idx="1134">
                  <c:v>11794.2</c:v>
                </c:pt>
                <c:pt idx="1135">
                  <c:v>11807.0</c:v>
                </c:pt>
                <c:pt idx="1136">
                  <c:v>11810.3</c:v>
                </c:pt>
                <c:pt idx="1137">
                  <c:v>11822.5</c:v>
                </c:pt>
                <c:pt idx="1138">
                  <c:v>11835.2</c:v>
                </c:pt>
                <c:pt idx="1139">
                  <c:v>11848.5</c:v>
                </c:pt>
                <c:pt idx="1140">
                  <c:v>11851.4</c:v>
                </c:pt>
                <c:pt idx="1141">
                  <c:v>11863.9</c:v>
                </c:pt>
                <c:pt idx="1142">
                  <c:v>11877.4</c:v>
                </c:pt>
                <c:pt idx="1143">
                  <c:v>11889.9</c:v>
                </c:pt>
                <c:pt idx="1144">
                  <c:v>11893.3</c:v>
                </c:pt>
                <c:pt idx="1145">
                  <c:v>11905.5</c:v>
                </c:pt>
                <c:pt idx="1146">
                  <c:v>11918.4</c:v>
                </c:pt>
                <c:pt idx="1147">
                  <c:v>11931.0</c:v>
                </c:pt>
                <c:pt idx="1148">
                  <c:v>11934.1</c:v>
                </c:pt>
                <c:pt idx="1149">
                  <c:v>11947.2</c:v>
                </c:pt>
                <c:pt idx="1150">
                  <c:v>11960.4</c:v>
                </c:pt>
                <c:pt idx="1151">
                  <c:v>11973.5</c:v>
                </c:pt>
                <c:pt idx="1152">
                  <c:v>11976.7</c:v>
                </c:pt>
                <c:pt idx="1153">
                  <c:v>11989.7</c:v>
                </c:pt>
                <c:pt idx="1154">
                  <c:v>12002.1</c:v>
                </c:pt>
                <c:pt idx="1155">
                  <c:v>12014.7</c:v>
                </c:pt>
                <c:pt idx="1156">
                  <c:v>12017.7</c:v>
                </c:pt>
                <c:pt idx="1157">
                  <c:v>12030.5</c:v>
                </c:pt>
                <c:pt idx="1158">
                  <c:v>12042.9</c:v>
                </c:pt>
                <c:pt idx="1159">
                  <c:v>12056.0</c:v>
                </c:pt>
                <c:pt idx="1160">
                  <c:v>12059.0</c:v>
                </c:pt>
                <c:pt idx="1161">
                  <c:v>12071.7</c:v>
                </c:pt>
                <c:pt idx="1162">
                  <c:v>12084.6</c:v>
                </c:pt>
                <c:pt idx="1163">
                  <c:v>12097.6</c:v>
                </c:pt>
                <c:pt idx="1164">
                  <c:v>12100.8</c:v>
                </c:pt>
                <c:pt idx="1165">
                  <c:v>12113.5</c:v>
                </c:pt>
                <c:pt idx="1166">
                  <c:v>12126.4</c:v>
                </c:pt>
                <c:pt idx="1167">
                  <c:v>12138.7</c:v>
                </c:pt>
                <c:pt idx="1168">
                  <c:v>12142.0</c:v>
                </c:pt>
                <c:pt idx="1169">
                  <c:v>12154.2</c:v>
                </c:pt>
                <c:pt idx="1170">
                  <c:v>12167.2</c:v>
                </c:pt>
                <c:pt idx="1171">
                  <c:v>12179.7</c:v>
                </c:pt>
                <c:pt idx="1172">
                  <c:v>12182.9</c:v>
                </c:pt>
                <c:pt idx="1173">
                  <c:v>12196.2</c:v>
                </c:pt>
                <c:pt idx="1174">
                  <c:v>12208.8</c:v>
                </c:pt>
                <c:pt idx="1175">
                  <c:v>12221.8</c:v>
                </c:pt>
                <c:pt idx="1176">
                  <c:v>12224.9</c:v>
                </c:pt>
                <c:pt idx="1177">
                  <c:v>12237.6</c:v>
                </c:pt>
                <c:pt idx="1178">
                  <c:v>12250.1</c:v>
                </c:pt>
                <c:pt idx="1179">
                  <c:v>12262.9</c:v>
                </c:pt>
                <c:pt idx="1180">
                  <c:v>12266.1</c:v>
                </c:pt>
                <c:pt idx="1181">
                  <c:v>12279.0</c:v>
                </c:pt>
                <c:pt idx="1182">
                  <c:v>12291.5</c:v>
                </c:pt>
                <c:pt idx="1183">
                  <c:v>12303.7</c:v>
                </c:pt>
                <c:pt idx="1184">
                  <c:v>12306.9</c:v>
                </c:pt>
                <c:pt idx="1185">
                  <c:v>12319.6</c:v>
                </c:pt>
                <c:pt idx="1186">
                  <c:v>12332.9</c:v>
                </c:pt>
                <c:pt idx="1187">
                  <c:v>12346.2</c:v>
                </c:pt>
                <c:pt idx="1188">
                  <c:v>12349.6</c:v>
                </c:pt>
                <c:pt idx="1189">
                  <c:v>12362.4</c:v>
                </c:pt>
                <c:pt idx="1190">
                  <c:v>12375.0</c:v>
                </c:pt>
                <c:pt idx="1191">
                  <c:v>12387.8</c:v>
                </c:pt>
                <c:pt idx="1192">
                  <c:v>12391.1</c:v>
                </c:pt>
                <c:pt idx="1193">
                  <c:v>12403.7</c:v>
                </c:pt>
                <c:pt idx="1194">
                  <c:v>12416.3</c:v>
                </c:pt>
                <c:pt idx="1195">
                  <c:v>12429.2</c:v>
                </c:pt>
                <c:pt idx="1196">
                  <c:v>12432.6</c:v>
                </c:pt>
                <c:pt idx="1197">
                  <c:v>12445.4</c:v>
                </c:pt>
                <c:pt idx="1198">
                  <c:v>12457.9</c:v>
                </c:pt>
                <c:pt idx="1199">
                  <c:v>12470.7</c:v>
                </c:pt>
                <c:pt idx="1200">
                  <c:v>12473.8</c:v>
                </c:pt>
                <c:pt idx="1201">
                  <c:v>12486.8</c:v>
                </c:pt>
              </c:numCache>
            </c:numRef>
          </c:xVal>
          <c:yVal>
            <c:numRef>
              <c:f>Sheet1!$S$3:$S$1204</c:f>
              <c:numCache>
                <c:formatCode>0.00E+00</c:formatCode>
                <c:ptCount val="1202"/>
                <c:pt idx="0">
                  <c:v>2.36914E7</c:v>
                </c:pt>
                <c:pt idx="1">
                  <c:v>2.36914E7</c:v>
                </c:pt>
                <c:pt idx="2">
                  <c:v>2.36914E7</c:v>
                </c:pt>
                <c:pt idx="3">
                  <c:v>2.36914E7</c:v>
                </c:pt>
                <c:pt idx="4">
                  <c:v>2.36914E7</c:v>
                </c:pt>
                <c:pt idx="5">
                  <c:v>2.36914E7</c:v>
                </c:pt>
                <c:pt idx="6">
                  <c:v>2.36914E7</c:v>
                </c:pt>
                <c:pt idx="7">
                  <c:v>2.36914E7</c:v>
                </c:pt>
                <c:pt idx="8">
                  <c:v>2.36914E7</c:v>
                </c:pt>
                <c:pt idx="9">
                  <c:v>2.36914E7</c:v>
                </c:pt>
                <c:pt idx="10">
                  <c:v>2.36914E7</c:v>
                </c:pt>
                <c:pt idx="11">
                  <c:v>2.36914E7</c:v>
                </c:pt>
                <c:pt idx="12">
                  <c:v>2.36914E7</c:v>
                </c:pt>
                <c:pt idx="13">
                  <c:v>2.36914E7</c:v>
                </c:pt>
                <c:pt idx="14">
                  <c:v>2.36914E7</c:v>
                </c:pt>
                <c:pt idx="15">
                  <c:v>2.26195E7</c:v>
                </c:pt>
                <c:pt idx="16">
                  <c:v>2.22313E7</c:v>
                </c:pt>
                <c:pt idx="17">
                  <c:v>2.06683E7</c:v>
                </c:pt>
                <c:pt idx="18">
                  <c:v>1.91757E7</c:v>
                </c:pt>
                <c:pt idx="19">
                  <c:v>1.75102E7</c:v>
                </c:pt>
                <c:pt idx="20">
                  <c:v>1.71076E7</c:v>
                </c:pt>
                <c:pt idx="21">
                  <c:v>1.56051E7</c:v>
                </c:pt>
                <c:pt idx="22">
                  <c:v>1.39943E7</c:v>
                </c:pt>
                <c:pt idx="23">
                  <c:v>1.23961E7</c:v>
                </c:pt>
                <c:pt idx="24">
                  <c:v>1.19866E7</c:v>
                </c:pt>
                <c:pt idx="25">
                  <c:v>1.03853E7</c:v>
                </c:pt>
                <c:pt idx="26">
                  <c:v>8.94557E6</c:v>
                </c:pt>
                <c:pt idx="27">
                  <c:v>7.42128E6</c:v>
                </c:pt>
                <c:pt idx="28">
                  <c:v>7.00705E6</c:v>
                </c:pt>
                <c:pt idx="29">
                  <c:v>5.62692E6</c:v>
                </c:pt>
                <c:pt idx="30">
                  <c:v>4.74216E6</c:v>
                </c:pt>
                <c:pt idx="31">
                  <c:v>4.74216E6</c:v>
                </c:pt>
                <c:pt idx="32">
                  <c:v>4.74216E6</c:v>
                </c:pt>
                <c:pt idx="33">
                  <c:v>4.74216E6</c:v>
                </c:pt>
                <c:pt idx="34">
                  <c:v>4.74216E6</c:v>
                </c:pt>
                <c:pt idx="35">
                  <c:v>4.74216E6</c:v>
                </c:pt>
                <c:pt idx="36">
                  <c:v>4.74216E6</c:v>
                </c:pt>
                <c:pt idx="37">
                  <c:v>4.74216E6</c:v>
                </c:pt>
                <c:pt idx="38">
                  <c:v>4.74216E6</c:v>
                </c:pt>
                <c:pt idx="39">
                  <c:v>4.74216E6</c:v>
                </c:pt>
                <c:pt idx="40">
                  <c:v>4.74216E6</c:v>
                </c:pt>
                <c:pt idx="41">
                  <c:v>4.74216E6</c:v>
                </c:pt>
                <c:pt idx="42">
                  <c:v>4.74216E6</c:v>
                </c:pt>
                <c:pt idx="43">
                  <c:v>4.74216E6</c:v>
                </c:pt>
                <c:pt idx="44">
                  <c:v>4.74216E6</c:v>
                </c:pt>
                <c:pt idx="45">
                  <c:v>4.70402E6</c:v>
                </c:pt>
                <c:pt idx="46">
                  <c:v>4.43049E6</c:v>
                </c:pt>
                <c:pt idx="47">
                  <c:v>4.20338E6</c:v>
                </c:pt>
                <c:pt idx="48">
                  <c:v>4.14661E6</c:v>
                </c:pt>
                <c:pt idx="49">
                  <c:v>3.92714E6</c:v>
                </c:pt>
                <c:pt idx="50">
                  <c:v>3.69067E6</c:v>
                </c:pt>
                <c:pt idx="51">
                  <c:v>3.4514E6</c:v>
                </c:pt>
                <c:pt idx="52">
                  <c:v>3.40126E6</c:v>
                </c:pt>
                <c:pt idx="53">
                  <c:v>3.16701E6</c:v>
                </c:pt>
                <c:pt idx="54">
                  <c:v>2.94198E6</c:v>
                </c:pt>
                <c:pt idx="55">
                  <c:v>2.70732E6</c:v>
                </c:pt>
                <c:pt idx="56">
                  <c:v>2.66423E6</c:v>
                </c:pt>
                <c:pt idx="57">
                  <c:v>2.43341E6</c:v>
                </c:pt>
                <c:pt idx="58">
                  <c:v>2.18815E6</c:v>
                </c:pt>
                <c:pt idx="59">
                  <c:v>1.95457E6</c:v>
                </c:pt>
                <c:pt idx="60">
                  <c:v>1.90432E6</c:v>
                </c:pt>
                <c:pt idx="61">
                  <c:v>1.86687E6</c:v>
                </c:pt>
                <c:pt idx="62">
                  <c:v>1.86687E6</c:v>
                </c:pt>
                <c:pt idx="63">
                  <c:v>1.86687E6</c:v>
                </c:pt>
                <c:pt idx="64">
                  <c:v>1.86687E6</c:v>
                </c:pt>
                <c:pt idx="65">
                  <c:v>1.86687E6</c:v>
                </c:pt>
                <c:pt idx="66">
                  <c:v>1.86687E6</c:v>
                </c:pt>
                <c:pt idx="67">
                  <c:v>1.86687E6</c:v>
                </c:pt>
                <c:pt idx="68">
                  <c:v>1.86687E6</c:v>
                </c:pt>
                <c:pt idx="69">
                  <c:v>1.86687E6</c:v>
                </c:pt>
                <c:pt idx="70">
                  <c:v>1.86687E6</c:v>
                </c:pt>
                <c:pt idx="71">
                  <c:v>1.86687E6</c:v>
                </c:pt>
                <c:pt idx="72">
                  <c:v>1.86687E6</c:v>
                </c:pt>
                <c:pt idx="73">
                  <c:v>1.86687E6</c:v>
                </c:pt>
                <c:pt idx="74">
                  <c:v>1.86687E6</c:v>
                </c:pt>
                <c:pt idx="75">
                  <c:v>1.8435E6</c:v>
                </c:pt>
                <c:pt idx="76">
                  <c:v>1.82279E6</c:v>
                </c:pt>
                <c:pt idx="77">
                  <c:v>1.74228E6</c:v>
                </c:pt>
                <c:pt idx="78">
                  <c:v>1.66308E6</c:v>
                </c:pt>
                <c:pt idx="79">
                  <c:v>1.5904E6</c:v>
                </c:pt>
                <c:pt idx="80">
                  <c:v>1.57133E6</c:v>
                </c:pt>
                <c:pt idx="81">
                  <c:v>1.4885E6</c:v>
                </c:pt>
                <c:pt idx="82">
                  <c:v>1.4128E6</c:v>
                </c:pt>
                <c:pt idx="83">
                  <c:v>1.33192E6</c:v>
                </c:pt>
                <c:pt idx="84">
                  <c:v>1.31208E6</c:v>
                </c:pt>
                <c:pt idx="85">
                  <c:v>1.23933E6</c:v>
                </c:pt>
                <c:pt idx="86">
                  <c:v>1.16778E6</c:v>
                </c:pt>
                <c:pt idx="87">
                  <c:v>1.08803E6</c:v>
                </c:pt>
                <c:pt idx="88">
                  <c:v>1.0714E6</c:v>
                </c:pt>
                <c:pt idx="89" formatCode="General">
                  <c:v>991690.0</c:v>
                </c:pt>
                <c:pt idx="90" formatCode="General">
                  <c:v>914875.0</c:v>
                </c:pt>
                <c:pt idx="91" formatCode="General">
                  <c:v>914875.0</c:v>
                </c:pt>
                <c:pt idx="92" formatCode="General">
                  <c:v>914875.0</c:v>
                </c:pt>
                <c:pt idx="93" formatCode="General">
                  <c:v>914875.0</c:v>
                </c:pt>
                <c:pt idx="94" formatCode="General">
                  <c:v>914875.0</c:v>
                </c:pt>
                <c:pt idx="95" formatCode="General">
                  <c:v>914875.0</c:v>
                </c:pt>
                <c:pt idx="96" formatCode="General">
                  <c:v>914875.0</c:v>
                </c:pt>
                <c:pt idx="97" formatCode="General">
                  <c:v>914875.0</c:v>
                </c:pt>
                <c:pt idx="98" formatCode="General">
                  <c:v>914875.0</c:v>
                </c:pt>
                <c:pt idx="99" formatCode="General">
                  <c:v>914875.0</c:v>
                </c:pt>
                <c:pt idx="100" formatCode="General">
                  <c:v>914875.0</c:v>
                </c:pt>
                <c:pt idx="101" formatCode="General">
                  <c:v>914875.0</c:v>
                </c:pt>
                <c:pt idx="102" formatCode="General">
                  <c:v>914875.0</c:v>
                </c:pt>
                <c:pt idx="103" formatCode="General">
                  <c:v>914875.0</c:v>
                </c:pt>
                <c:pt idx="104" formatCode="General">
                  <c:v>914875.0</c:v>
                </c:pt>
                <c:pt idx="105" formatCode="General">
                  <c:v>914875.0</c:v>
                </c:pt>
                <c:pt idx="106" formatCode="General">
                  <c:v>887968.0</c:v>
                </c:pt>
                <c:pt idx="107" formatCode="General">
                  <c:v>852846.0</c:v>
                </c:pt>
                <c:pt idx="108" formatCode="General">
                  <c:v>843090.0</c:v>
                </c:pt>
                <c:pt idx="109" formatCode="General">
                  <c:v>807573.0</c:v>
                </c:pt>
                <c:pt idx="110" formatCode="General">
                  <c:v>771973.0</c:v>
                </c:pt>
                <c:pt idx="111" formatCode="General">
                  <c:v>734286.0</c:v>
                </c:pt>
                <c:pt idx="112" formatCode="General">
                  <c:v>724434.0</c:v>
                </c:pt>
                <c:pt idx="113" formatCode="General">
                  <c:v>688329.0</c:v>
                </c:pt>
                <c:pt idx="114" formatCode="General">
                  <c:v>651589.0</c:v>
                </c:pt>
                <c:pt idx="115" formatCode="General">
                  <c:v>615982.0</c:v>
                </c:pt>
                <c:pt idx="116" formatCode="General">
                  <c:v>606545.0</c:v>
                </c:pt>
                <c:pt idx="117" formatCode="General">
                  <c:v>571887.0</c:v>
                </c:pt>
                <c:pt idx="118" formatCode="General">
                  <c:v>535574.0</c:v>
                </c:pt>
                <c:pt idx="119" formatCode="General">
                  <c:v>501064.0</c:v>
                </c:pt>
                <c:pt idx="120" formatCode="General">
                  <c:v>491776.0</c:v>
                </c:pt>
                <c:pt idx="121" formatCode="General">
                  <c:v>473413.0</c:v>
                </c:pt>
                <c:pt idx="122" formatCode="General">
                  <c:v>473413.0</c:v>
                </c:pt>
                <c:pt idx="123" formatCode="General">
                  <c:v>473413.0</c:v>
                </c:pt>
                <c:pt idx="124" formatCode="General">
                  <c:v>473413.0</c:v>
                </c:pt>
                <c:pt idx="125" formatCode="General">
                  <c:v>473413.0</c:v>
                </c:pt>
                <c:pt idx="126" formatCode="General">
                  <c:v>473413.0</c:v>
                </c:pt>
                <c:pt idx="127" formatCode="General">
                  <c:v>473413.0</c:v>
                </c:pt>
                <c:pt idx="128" formatCode="General">
                  <c:v>473413.0</c:v>
                </c:pt>
                <c:pt idx="129" formatCode="General">
                  <c:v>473413.0</c:v>
                </c:pt>
                <c:pt idx="130" formatCode="General">
                  <c:v>473413.0</c:v>
                </c:pt>
                <c:pt idx="131" formatCode="General">
                  <c:v>473413.0</c:v>
                </c:pt>
                <c:pt idx="132" formatCode="General">
                  <c:v>473413.0</c:v>
                </c:pt>
                <c:pt idx="133" formatCode="General">
                  <c:v>473413.0</c:v>
                </c:pt>
                <c:pt idx="134" formatCode="General">
                  <c:v>473413.0</c:v>
                </c:pt>
                <c:pt idx="135" formatCode="General">
                  <c:v>473413.0</c:v>
                </c:pt>
                <c:pt idx="136" formatCode="General">
                  <c:v>469925.0</c:v>
                </c:pt>
                <c:pt idx="137" formatCode="General">
                  <c:v>450774.0</c:v>
                </c:pt>
                <c:pt idx="138" formatCode="General">
                  <c:v>433550.0</c:v>
                </c:pt>
                <c:pt idx="139" formatCode="General">
                  <c:v>416691.0</c:v>
                </c:pt>
                <c:pt idx="140" formatCode="General">
                  <c:v>412384.0</c:v>
                </c:pt>
                <c:pt idx="141" formatCode="General">
                  <c:v>393052.0</c:v>
                </c:pt>
                <c:pt idx="142" formatCode="General">
                  <c:v>374968.0</c:v>
                </c:pt>
                <c:pt idx="143" formatCode="General">
                  <c:v>355307.0</c:v>
                </c:pt>
                <c:pt idx="144" formatCode="General">
                  <c:v>351461.0</c:v>
                </c:pt>
                <c:pt idx="145" formatCode="General">
                  <c:v>332165.0</c:v>
                </c:pt>
                <c:pt idx="146" formatCode="General">
                  <c:v>313665.0</c:v>
                </c:pt>
                <c:pt idx="147" formatCode="General">
                  <c:v>296111.0</c:v>
                </c:pt>
                <c:pt idx="148" formatCode="General">
                  <c:v>291434.0</c:v>
                </c:pt>
                <c:pt idx="149" formatCode="General">
                  <c:v>274081.0</c:v>
                </c:pt>
                <c:pt idx="150" formatCode="General">
                  <c:v>256289.0</c:v>
                </c:pt>
                <c:pt idx="151" formatCode="General">
                  <c:v>249599.0</c:v>
                </c:pt>
                <c:pt idx="152" formatCode="General">
                  <c:v>249599.0</c:v>
                </c:pt>
                <c:pt idx="153" formatCode="General">
                  <c:v>249599.0</c:v>
                </c:pt>
                <c:pt idx="154" formatCode="General">
                  <c:v>249599.0</c:v>
                </c:pt>
                <c:pt idx="155" formatCode="General">
                  <c:v>249599.0</c:v>
                </c:pt>
                <c:pt idx="156" formatCode="General">
                  <c:v>249599.0</c:v>
                </c:pt>
                <c:pt idx="157" formatCode="General">
                  <c:v>249599.0</c:v>
                </c:pt>
                <c:pt idx="158" formatCode="General">
                  <c:v>249599.0</c:v>
                </c:pt>
                <c:pt idx="159" formatCode="General">
                  <c:v>249599.0</c:v>
                </c:pt>
                <c:pt idx="160" formatCode="General">
                  <c:v>249599.0</c:v>
                </c:pt>
                <c:pt idx="161" formatCode="General">
                  <c:v>249599.0</c:v>
                </c:pt>
                <c:pt idx="162" formatCode="General">
                  <c:v>249599.0</c:v>
                </c:pt>
                <c:pt idx="163" formatCode="General">
                  <c:v>249599.0</c:v>
                </c:pt>
                <c:pt idx="164" formatCode="General">
                  <c:v>249599.0</c:v>
                </c:pt>
                <c:pt idx="165" formatCode="General">
                  <c:v>249599.0</c:v>
                </c:pt>
                <c:pt idx="166" formatCode="General">
                  <c:v>244953.0</c:v>
                </c:pt>
                <c:pt idx="167" formatCode="General">
                  <c:v>235774.0</c:v>
                </c:pt>
                <c:pt idx="168" formatCode="General">
                  <c:v>233488.0</c:v>
                </c:pt>
                <c:pt idx="169" formatCode="General">
                  <c:v>224535.0</c:v>
                </c:pt>
                <c:pt idx="170" formatCode="General">
                  <c:v>214686.0</c:v>
                </c:pt>
                <c:pt idx="171" formatCode="General">
                  <c:v>204735.0</c:v>
                </c:pt>
                <c:pt idx="172" formatCode="General">
                  <c:v>202353.0</c:v>
                </c:pt>
                <c:pt idx="173" formatCode="General">
                  <c:v>193221.0</c:v>
                </c:pt>
                <c:pt idx="174" formatCode="General">
                  <c:v>183401.0</c:v>
                </c:pt>
                <c:pt idx="175" formatCode="General">
                  <c:v>174080.0</c:v>
                </c:pt>
                <c:pt idx="176" formatCode="General">
                  <c:v>171153.0</c:v>
                </c:pt>
                <c:pt idx="177" formatCode="General">
                  <c:v>162261.0</c:v>
                </c:pt>
                <c:pt idx="178" formatCode="General">
                  <c:v>153438.0</c:v>
                </c:pt>
                <c:pt idx="179" formatCode="General">
                  <c:v>144238.0</c:v>
                </c:pt>
                <c:pt idx="180" formatCode="General">
                  <c:v>142119.0</c:v>
                </c:pt>
                <c:pt idx="181" formatCode="General">
                  <c:v>133250.0</c:v>
                </c:pt>
                <c:pt idx="182" formatCode="General">
                  <c:v>133250.0</c:v>
                </c:pt>
                <c:pt idx="183" formatCode="General">
                  <c:v>133250.0</c:v>
                </c:pt>
                <c:pt idx="184" formatCode="General">
                  <c:v>133250.0</c:v>
                </c:pt>
                <c:pt idx="185" formatCode="General">
                  <c:v>133250.0</c:v>
                </c:pt>
                <c:pt idx="186" formatCode="General">
                  <c:v>133250.0</c:v>
                </c:pt>
                <c:pt idx="187" formatCode="General">
                  <c:v>133250.0</c:v>
                </c:pt>
                <c:pt idx="188" formatCode="General">
                  <c:v>133250.0</c:v>
                </c:pt>
                <c:pt idx="189" formatCode="General">
                  <c:v>133250.0</c:v>
                </c:pt>
                <c:pt idx="190" formatCode="General">
                  <c:v>133250.0</c:v>
                </c:pt>
                <c:pt idx="191" formatCode="General">
                  <c:v>133250.0</c:v>
                </c:pt>
                <c:pt idx="192" formatCode="General">
                  <c:v>133250.0</c:v>
                </c:pt>
                <c:pt idx="193" formatCode="General">
                  <c:v>133250.0</c:v>
                </c:pt>
                <c:pt idx="194" formatCode="General">
                  <c:v>133250.0</c:v>
                </c:pt>
                <c:pt idx="195" formatCode="General">
                  <c:v>133250.0</c:v>
                </c:pt>
                <c:pt idx="196" formatCode="General">
                  <c:v>133243.0</c:v>
                </c:pt>
                <c:pt idx="197" formatCode="General">
                  <c:v>128120.0</c:v>
                </c:pt>
                <c:pt idx="198" formatCode="General">
                  <c:v>123007.0</c:v>
                </c:pt>
                <c:pt idx="199" formatCode="General">
                  <c:v>118077.0</c:v>
                </c:pt>
                <c:pt idx="200" formatCode="General">
                  <c:v>116909.0</c:v>
                </c:pt>
                <c:pt idx="201" formatCode="General">
                  <c:v>111442.0</c:v>
                </c:pt>
                <c:pt idx="202" formatCode="General">
                  <c:v>106396.0</c:v>
                </c:pt>
                <c:pt idx="203" formatCode="General">
                  <c:v>100751.0</c:v>
                </c:pt>
                <c:pt idx="204" formatCode="General">
                  <c:v>99673.5</c:v>
                </c:pt>
                <c:pt idx="205" formatCode="General">
                  <c:v>94799.4</c:v>
                </c:pt>
                <c:pt idx="206" formatCode="General">
                  <c:v>89818.1</c:v>
                </c:pt>
                <c:pt idx="207" formatCode="General">
                  <c:v>84912.4</c:v>
                </c:pt>
                <c:pt idx="208" formatCode="General">
                  <c:v>83798.6</c:v>
                </c:pt>
                <c:pt idx="209" formatCode="General">
                  <c:v>78869.8</c:v>
                </c:pt>
                <c:pt idx="210" formatCode="General">
                  <c:v>74078.5</c:v>
                </c:pt>
                <c:pt idx="211" formatCode="General">
                  <c:v>71950.3</c:v>
                </c:pt>
                <c:pt idx="212" formatCode="General">
                  <c:v>71950.3</c:v>
                </c:pt>
                <c:pt idx="213" formatCode="General">
                  <c:v>71950.3</c:v>
                </c:pt>
                <c:pt idx="214" formatCode="General">
                  <c:v>71950.3</c:v>
                </c:pt>
                <c:pt idx="215" formatCode="General">
                  <c:v>71950.3</c:v>
                </c:pt>
                <c:pt idx="216" formatCode="General">
                  <c:v>71950.3</c:v>
                </c:pt>
                <c:pt idx="217" formatCode="General">
                  <c:v>71950.3</c:v>
                </c:pt>
                <c:pt idx="218" formatCode="General">
                  <c:v>71950.3</c:v>
                </c:pt>
                <c:pt idx="219" formatCode="General">
                  <c:v>71950.3</c:v>
                </c:pt>
                <c:pt idx="220" formatCode="General">
                  <c:v>71950.3</c:v>
                </c:pt>
                <c:pt idx="221" formatCode="General">
                  <c:v>71950.3</c:v>
                </c:pt>
                <c:pt idx="222" formatCode="General">
                  <c:v>71950.3</c:v>
                </c:pt>
                <c:pt idx="223" formatCode="General">
                  <c:v>71950.3</c:v>
                </c:pt>
                <c:pt idx="224" formatCode="General">
                  <c:v>71950.3</c:v>
                </c:pt>
                <c:pt idx="225" formatCode="General">
                  <c:v>71950.3</c:v>
                </c:pt>
                <c:pt idx="226" formatCode="General">
                  <c:v>71208.5</c:v>
                </c:pt>
                <c:pt idx="227" formatCode="General">
                  <c:v>68394.4</c:v>
                </c:pt>
                <c:pt idx="228" formatCode="General">
                  <c:v>67828.8</c:v>
                </c:pt>
                <c:pt idx="229" formatCode="General">
                  <c:v>65282.1</c:v>
                </c:pt>
                <c:pt idx="230" formatCode="General">
                  <c:v>62715.8</c:v>
                </c:pt>
                <c:pt idx="231" formatCode="General">
                  <c:v>59937.9</c:v>
                </c:pt>
                <c:pt idx="232" formatCode="General">
                  <c:v>59306.9</c:v>
                </c:pt>
                <c:pt idx="233" formatCode="General">
                  <c:v>56661.8</c:v>
                </c:pt>
                <c:pt idx="234" formatCode="General">
                  <c:v>53911.8</c:v>
                </c:pt>
                <c:pt idx="235" formatCode="General">
                  <c:v>51168.8</c:v>
                </c:pt>
                <c:pt idx="236" formatCode="General">
                  <c:v>50484.4</c:v>
                </c:pt>
                <c:pt idx="237" formatCode="General">
                  <c:v>47942.8</c:v>
                </c:pt>
                <c:pt idx="238" formatCode="General">
                  <c:v>45314.0</c:v>
                </c:pt>
                <c:pt idx="239" formatCode="General">
                  <c:v>42719.4</c:v>
                </c:pt>
                <c:pt idx="240" formatCode="General">
                  <c:v>42033.7</c:v>
                </c:pt>
                <c:pt idx="241" formatCode="General">
                  <c:v>39496.1</c:v>
                </c:pt>
                <c:pt idx="242" formatCode="General">
                  <c:v>39286.9</c:v>
                </c:pt>
                <c:pt idx="243" formatCode="General">
                  <c:v>39286.9</c:v>
                </c:pt>
                <c:pt idx="244" formatCode="General">
                  <c:v>39286.9</c:v>
                </c:pt>
                <c:pt idx="245" formatCode="General">
                  <c:v>39286.9</c:v>
                </c:pt>
                <c:pt idx="246" formatCode="General">
                  <c:v>39286.9</c:v>
                </c:pt>
                <c:pt idx="247" formatCode="General">
                  <c:v>39286.9</c:v>
                </c:pt>
                <c:pt idx="248" formatCode="General">
                  <c:v>39286.9</c:v>
                </c:pt>
                <c:pt idx="249" formatCode="General">
                  <c:v>39286.9</c:v>
                </c:pt>
                <c:pt idx="250" formatCode="General">
                  <c:v>39286.9</c:v>
                </c:pt>
                <c:pt idx="251" formatCode="General">
                  <c:v>39286.9</c:v>
                </c:pt>
                <c:pt idx="252" formatCode="General">
                  <c:v>39286.9</c:v>
                </c:pt>
                <c:pt idx="253" formatCode="General">
                  <c:v>39286.9</c:v>
                </c:pt>
                <c:pt idx="254" formatCode="General">
                  <c:v>39286.9</c:v>
                </c:pt>
                <c:pt idx="255" formatCode="General">
                  <c:v>39286.9</c:v>
                </c:pt>
                <c:pt idx="256" formatCode="General">
                  <c:v>39286.9</c:v>
                </c:pt>
                <c:pt idx="257" formatCode="General">
                  <c:v>38290.5</c:v>
                </c:pt>
                <c:pt idx="258" formatCode="General">
                  <c:v>36860.3</c:v>
                </c:pt>
                <c:pt idx="259" formatCode="General">
                  <c:v>35470.2</c:v>
                </c:pt>
                <c:pt idx="260" formatCode="General">
                  <c:v>35169.7</c:v>
                </c:pt>
                <c:pt idx="261" formatCode="General">
                  <c:v>33700.3</c:v>
                </c:pt>
                <c:pt idx="262" formatCode="General">
                  <c:v>32188.8</c:v>
                </c:pt>
                <c:pt idx="263" formatCode="General">
                  <c:v>30749.1</c:v>
                </c:pt>
                <c:pt idx="264" formatCode="General">
                  <c:v>30355.1</c:v>
                </c:pt>
                <c:pt idx="265" formatCode="General">
                  <c:v>28897.3</c:v>
                </c:pt>
                <c:pt idx="266" formatCode="General">
                  <c:v>27435.2</c:v>
                </c:pt>
                <c:pt idx="267" formatCode="General">
                  <c:v>26094.8</c:v>
                </c:pt>
                <c:pt idx="268" formatCode="General">
                  <c:v>25742.4</c:v>
                </c:pt>
                <c:pt idx="269" formatCode="General">
                  <c:v>24244.4</c:v>
                </c:pt>
                <c:pt idx="270" formatCode="General">
                  <c:v>22878.9</c:v>
                </c:pt>
                <c:pt idx="271" formatCode="General">
                  <c:v>21703.59999999991</c:v>
                </c:pt>
                <c:pt idx="272" formatCode="General">
                  <c:v>21703.59999999991</c:v>
                </c:pt>
                <c:pt idx="273" formatCode="General">
                  <c:v>21703.59999999991</c:v>
                </c:pt>
                <c:pt idx="274" formatCode="General">
                  <c:v>21703.59999999991</c:v>
                </c:pt>
                <c:pt idx="275" formatCode="General">
                  <c:v>21703.59999999991</c:v>
                </c:pt>
                <c:pt idx="276" formatCode="General">
                  <c:v>21703.59999999991</c:v>
                </c:pt>
                <c:pt idx="277" formatCode="General">
                  <c:v>21703.59999999991</c:v>
                </c:pt>
                <c:pt idx="278" formatCode="General">
                  <c:v>21703.59999999991</c:v>
                </c:pt>
                <c:pt idx="279" formatCode="General">
                  <c:v>21703.59999999991</c:v>
                </c:pt>
                <c:pt idx="280" formatCode="General">
                  <c:v>21703.59999999991</c:v>
                </c:pt>
                <c:pt idx="281" formatCode="General">
                  <c:v>21703.59999999991</c:v>
                </c:pt>
                <c:pt idx="282" formatCode="General">
                  <c:v>21703.59999999991</c:v>
                </c:pt>
                <c:pt idx="283" formatCode="General">
                  <c:v>21703.59999999991</c:v>
                </c:pt>
                <c:pt idx="284" formatCode="General">
                  <c:v>21703.59999999991</c:v>
                </c:pt>
                <c:pt idx="285" formatCode="General">
                  <c:v>21703.59999999991</c:v>
                </c:pt>
                <c:pt idx="286" formatCode="General">
                  <c:v>21703.59999999991</c:v>
                </c:pt>
                <c:pt idx="287" formatCode="General">
                  <c:v>21037.2</c:v>
                </c:pt>
                <c:pt idx="288" formatCode="General">
                  <c:v>20823.7</c:v>
                </c:pt>
                <c:pt idx="289" formatCode="General">
                  <c:v>20087.9</c:v>
                </c:pt>
                <c:pt idx="290" formatCode="General">
                  <c:v>19291.2</c:v>
                </c:pt>
                <c:pt idx="291" formatCode="General">
                  <c:v>18507.2</c:v>
                </c:pt>
                <c:pt idx="292" formatCode="General">
                  <c:v>18298.4</c:v>
                </c:pt>
                <c:pt idx="293" formatCode="General">
                  <c:v>17500.4</c:v>
                </c:pt>
                <c:pt idx="294" formatCode="General">
                  <c:v>16634.3</c:v>
                </c:pt>
                <c:pt idx="295" formatCode="General">
                  <c:v>15888.2</c:v>
                </c:pt>
                <c:pt idx="296" formatCode="General">
                  <c:v>15684.6</c:v>
                </c:pt>
                <c:pt idx="297" formatCode="General">
                  <c:v>14915.7</c:v>
                </c:pt>
                <c:pt idx="298" formatCode="General">
                  <c:v>14155.1</c:v>
                </c:pt>
                <c:pt idx="299" formatCode="General">
                  <c:v>13368.8</c:v>
                </c:pt>
                <c:pt idx="300" formatCode="General">
                  <c:v>13176.4</c:v>
                </c:pt>
                <c:pt idx="301" formatCode="General">
                  <c:v>12370.2</c:v>
                </c:pt>
                <c:pt idx="302" formatCode="General">
                  <c:v>12140.0</c:v>
                </c:pt>
                <c:pt idx="303" formatCode="General">
                  <c:v>12140.0</c:v>
                </c:pt>
                <c:pt idx="304" formatCode="General">
                  <c:v>12140.0</c:v>
                </c:pt>
                <c:pt idx="305" formatCode="General">
                  <c:v>12140.0</c:v>
                </c:pt>
                <c:pt idx="306" formatCode="General">
                  <c:v>12140.0</c:v>
                </c:pt>
                <c:pt idx="307" formatCode="General">
                  <c:v>12140.0</c:v>
                </c:pt>
                <c:pt idx="308" formatCode="General">
                  <c:v>12140.0</c:v>
                </c:pt>
                <c:pt idx="309" formatCode="General">
                  <c:v>12140.0</c:v>
                </c:pt>
                <c:pt idx="310" formatCode="General">
                  <c:v>12140.0</c:v>
                </c:pt>
                <c:pt idx="311" formatCode="General">
                  <c:v>12140.0</c:v>
                </c:pt>
                <c:pt idx="312" formatCode="General">
                  <c:v>12140.0</c:v>
                </c:pt>
                <c:pt idx="313" formatCode="General">
                  <c:v>12140.0</c:v>
                </c:pt>
                <c:pt idx="314" formatCode="General">
                  <c:v>12140.0</c:v>
                </c:pt>
                <c:pt idx="315" formatCode="General">
                  <c:v>12140.0</c:v>
                </c:pt>
                <c:pt idx="316" formatCode="General">
                  <c:v>12140.0</c:v>
                </c:pt>
                <c:pt idx="317" formatCode="General">
                  <c:v>12019.9</c:v>
                </c:pt>
                <c:pt idx="318" formatCode="General">
                  <c:v>11570.6</c:v>
                </c:pt>
                <c:pt idx="319" formatCode="General">
                  <c:v>11160.3</c:v>
                </c:pt>
                <c:pt idx="320" formatCode="General">
                  <c:v>11043.4</c:v>
                </c:pt>
                <c:pt idx="321" formatCode="General">
                  <c:v>10639.3</c:v>
                </c:pt>
                <c:pt idx="322" formatCode="General">
                  <c:v>10196.9</c:v>
                </c:pt>
                <c:pt idx="323" formatCode="General">
                  <c:v>9783.2</c:v>
                </c:pt>
                <c:pt idx="324" formatCode="General">
                  <c:v>9669.449999999961</c:v>
                </c:pt>
                <c:pt idx="325" formatCode="General">
                  <c:v>9236.889999999892</c:v>
                </c:pt>
                <c:pt idx="326" formatCode="General">
                  <c:v>8788.27</c:v>
                </c:pt>
                <c:pt idx="327" formatCode="General">
                  <c:v>8339.469999999888</c:v>
                </c:pt>
                <c:pt idx="328" formatCode="General">
                  <c:v>8216.59</c:v>
                </c:pt>
                <c:pt idx="329" formatCode="General">
                  <c:v>7802.620000000004</c:v>
                </c:pt>
                <c:pt idx="330" formatCode="General">
                  <c:v>7397.37</c:v>
                </c:pt>
                <c:pt idx="331" formatCode="General">
                  <c:v>6997.87</c:v>
                </c:pt>
                <c:pt idx="332" formatCode="General">
                  <c:v>6904.38</c:v>
                </c:pt>
                <c:pt idx="333" formatCode="General">
                  <c:v>6883.2</c:v>
                </c:pt>
                <c:pt idx="334" formatCode="General">
                  <c:v>6883.2</c:v>
                </c:pt>
                <c:pt idx="335" formatCode="General">
                  <c:v>6883.2</c:v>
                </c:pt>
                <c:pt idx="336" formatCode="General">
                  <c:v>6883.2</c:v>
                </c:pt>
                <c:pt idx="337" formatCode="General">
                  <c:v>6883.2</c:v>
                </c:pt>
                <c:pt idx="338" formatCode="General">
                  <c:v>6883.2</c:v>
                </c:pt>
                <c:pt idx="339" formatCode="General">
                  <c:v>6883.2</c:v>
                </c:pt>
                <c:pt idx="340" formatCode="General">
                  <c:v>6883.2</c:v>
                </c:pt>
                <c:pt idx="341" formatCode="General">
                  <c:v>6883.2</c:v>
                </c:pt>
                <c:pt idx="342" formatCode="General">
                  <c:v>6883.2</c:v>
                </c:pt>
                <c:pt idx="343" formatCode="General">
                  <c:v>6883.2</c:v>
                </c:pt>
                <c:pt idx="344" formatCode="General">
                  <c:v>6883.2</c:v>
                </c:pt>
                <c:pt idx="345" formatCode="General">
                  <c:v>6883.2</c:v>
                </c:pt>
                <c:pt idx="346" formatCode="General">
                  <c:v>6883.2</c:v>
                </c:pt>
                <c:pt idx="347" formatCode="General">
                  <c:v>6765.820000000002</c:v>
                </c:pt>
                <c:pt idx="348" formatCode="General">
                  <c:v>6703.33</c:v>
                </c:pt>
                <c:pt idx="349" formatCode="General">
                  <c:v>6477.1</c:v>
                </c:pt>
                <c:pt idx="350" formatCode="General">
                  <c:v>6255.42</c:v>
                </c:pt>
                <c:pt idx="351" formatCode="General">
                  <c:v>6029.42</c:v>
                </c:pt>
                <c:pt idx="352" formatCode="General">
                  <c:v>5974.08</c:v>
                </c:pt>
                <c:pt idx="353" formatCode="General">
                  <c:v>5732.01</c:v>
                </c:pt>
                <c:pt idx="354" formatCode="General">
                  <c:v>5492.660000000004</c:v>
                </c:pt>
                <c:pt idx="355" formatCode="General">
                  <c:v>5247.01</c:v>
                </c:pt>
                <c:pt idx="356" formatCode="General">
                  <c:v>5184.400000000001</c:v>
                </c:pt>
                <c:pt idx="357" formatCode="General">
                  <c:v>4930.54</c:v>
                </c:pt>
                <c:pt idx="358" formatCode="General">
                  <c:v>4683.13</c:v>
                </c:pt>
                <c:pt idx="359" formatCode="General">
                  <c:v>4451.29</c:v>
                </c:pt>
                <c:pt idx="360" formatCode="General">
                  <c:v>4382.34</c:v>
                </c:pt>
                <c:pt idx="361" formatCode="General">
                  <c:v>4154.06</c:v>
                </c:pt>
                <c:pt idx="362" formatCode="General">
                  <c:v>3960.42</c:v>
                </c:pt>
                <c:pt idx="363" formatCode="General">
                  <c:v>3960.42</c:v>
                </c:pt>
                <c:pt idx="364" formatCode="General">
                  <c:v>3960.42</c:v>
                </c:pt>
                <c:pt idx="365" formatCode="General">
                  <c:v>3960.42</c:v>
                </c:pt>
                <c:pt idx="366" formatCode="General">
                  <c:v>3960.42</c:v>
                </c:pt>
                <c:pt idx="367" formatCode="General">
                  <c:v>3960.42</c:v>
                </c:pt>
                <c:pt idx="368" formatCode="General">
                  <c:v>3960.42</c:v>
                </c:pt>
                <c:pt idx="369" formatCode="General">
                  <c:v>3960.42</c:v>
                </c:pt>
                <c:pt idx="370" formatCode="General">
                  <c:v>3960.42</c:v>
                </c:pt>
                <c:pt idx="371" formatCode="General">
                  <c:v>3960.42</c:v>
                </c:pt>
                <c:pt idx="372" formatCode="General">
                  <c:v>3960.42</c:v>
                </c:pt>
                <c:pt idx="373" formatCode="General">
                  <c:v>3960.42</c:v>
                </c:pt>
                <c:pt idx="374" formatCode="General">
                  <c:v>3960.42</c:v>
                </c:pt>
                <c:pt idx="375" formatCode="General">
                  <c:v>3960.42</c:v>
                </c:pt>
                <c:pt idx="376" formatCode="General">
                  <c:v>3960.42</c:v>
                </c:pt>
                <c:pt idx="377" formatCode="General">
                  <c:v>3960.42</c:v>
                </c:pt>
                <c:pt idx="378" formatCode="General">
                  <c:v>3843.68</c:v>
                </c:pt>
                <c:pt idx="379" formatCode="General">
                  <c:v>3713.58</c:v>
                </c:pt>
                <c:pt idx="380" formatCode="General">
                  <c:v>3682.1</c:v>
                </c:pt>
                <c:pt idx="381" formatCode="General">
                  <c:v>3548.86</c:v>
                </c:pt>
                <c:pt idx="382" formatCode="General">
                  <c:v>3413.4</c:v>
                </c:pt>
                <c:pt idx="383" formatCode="General">
                  <c:v>3271.56</c:v>
                </c:pt>
                <c:pt idx="384" formatCode="General">
                  <c:v>3239.67</c:v>
                </c:pt>
                <c:pt idx="385" formatCode="General">
                  <c:v>3096.66</c:v>
                </c:pt>
                <c:pt idx="386" formatCode="General">
                  <c:v>2960.810000000002</c:v>
                </c:pt>
                <c:pt idx="387" formatCode="General">
                  <c:v>2819.22</c:v>
                </c:pt>
                <c:pt idx="388" formatCode="General">
                  <c:v>2789.2</c:v>
                </c:pt>
                <c:pt idx="389" formatCode="General">
                  <c:v>2640.77</c:v>
                </c:pt>
                <c:pt idx="390" formatCode="General">
                  <c:v>2510.84</c:v>
                </c:pt>
                <c:pt idx="391" formatCode="General">
                  <c:v>2382.5</c:v>
                </c:pt>
                <c:pt idx="392" formatCode="General">
                  <c:v>2353.18</c:v>
                </c:pt>
                <c:pt idx="393" formatCode="General">
                  <c:v>2315.1</c:v>
                </c:pt>
                <c:pt idx="394" formatCode="General">
                  <c:v>2315.1</c:v>
                </c:pt>
                <c:pt idx="395" formatCode="General">
                  <c:v>2315.1</c:v>
                </c:pt>
                <c:pt idx="396" formatCode="General">
                  <c:v>2315.1</c:v>
                </c:pt>
                <c:pt idx="397" formatCode="General">
                  <c:v>2315.1</c:v>
                </c:pt>
                <c:pt idx="398" formatCode="General">
                  <c:v>2315.1</c:v>
                </c:pt>
                <c:pt idx="399" formatCode="General">
                  <c:v>2315.1</c:v>
                </c:pt>
                <c:pt idx="400" formatCode="General">
                  <c:v>2315.1</c:v>
                </c:pt>
                <c:pt idx="401" formatCode="General">
                  <c:v>2315.1</c:v>
                </c:pt>
                <c:pt idx="402" formatCode="General">
                  <c:v>2315.1</c:v>
                </c:pt>
                <c:pt idx="403" formatCode="General">
                  <c:v>2315.1</c:v>
                </c:pt>
                <c:pt idx="404" formatCode="General">
                  <c:v>2315.1</c:v>
                </c:pt>
                <c:pt idx="405" formatCode="General">
                  <c:v>2315.1</c:v>
                </c:pt>
                <c:pt idx="406" formatCode="General">
                  <c:v>2315.1</c:v>
                </c:pt>
                <c:pt idx="407" formatCode="General">
                  <c:v>2311.410000000001</c:v>
                </c:pt>
                <c:pt idx="408" formatCode="General">
                  <c:v>2289.04</c:v>
                </c:pt>
                <c:pt idx="409" formatCode="General">
                  <c:v>2214.58</c:v>
                </c:pt>
                <c:pt idx="410" formatCode="General">
                  <c:v>2146.29</c:v>
                </c:pt>
                <c:pt idx="411" formatCode="General">
                  <c:v>2068.890000000001</c:v>
                </c:pt>
                <c:pt idx="412" formatCode="General">
                  <c:v>2051.29</c:v>
                </c:pt>
                <c:pt idx="413" formatCode="General">
                  <c:v>1973.34</c:v>
                </c:pt>
                <c:pt idx="414" formatCode="General">
                  <c:v>1901.91</c:v>
                </c:pt>
                <c:pt idx="415" formatCode="General">
                  <c:v>1824.38</c:v>
                </c:pt>
                <c:pt idx="416" formatCode="General">
                  <c:v>1804.92</c:v>
                </c:pt>
                <c:pt idx="417" formatCode="General">
                  <c:v>1731.78</c:v>
                </c:pt>
                <c:pt idx="418" formatCode="General">
                  <c:v>1657.11</c:v>
                </c:pt>
                <c:pt idx="419" formatCode="General">
                  <c:v>1575.15</c:v>
                </c:pt>
                <c:pt idx="420" formatCode="General">
                  <c:v>1556.31</c:v>
                </c:pt>
                <c:pt idx="421" formatCode="General">
                  <c:v>1482.7</c:v>
                </c:pt>
                <c:pt idx="422" formatCode="General">
                  <c:v>1404.77</c:v>
                </c:pt>
                <c:pt idx="423" formatCode="General">
                  <c:v>1376.29</c:v>
                </c:pt>
                <c:pt idx="424" formatCode="General">
                  <c:v>1376.29</c:v>
                </c:pt>
                <c:pt idx="425" formatCode="General">
                  <c:v>1376.29</c:v>
                </c:pt>
                <c:pt idx="426" formatCode="General">
                  <c:v>1376.29</c:v>
                </c:pt>
                <c:pt idx="427" formatCode="General">
                  <c:v>1376.29</c:v>
                </c:pt>
                <c:pt idx="428" formatCode="General">
                  <c:v>1376.29</c:v>
                </c:pt>
                <c:pt idx="429" formatCode="General">
                  <c:v>1376.29</c:v>
                </c:pt>
                <c:pt idx="430" formatCode="General">
                  <c:v>1376.29</c:v>
                </c:pt>
                <c:pt idx="431" formatCode="General">
                  <c:v>1376.29</c:v>
                </c:pt>
                <c:pt idx="432" formatCode="General">
                  <c:v>1376.29</c:v>
                </c:pt>
                <c:pt idx="433" formatCode="General">
                  <c:v>1376.29</c:v>
                </c:pt>
                <c:pt idx="434" formatCode="General">
                  <c:v>1376.29</c:v>
                </c:pt>
                <c:pt idx="435" formatCode="General">
                  <c:v>1376.29</c:v>
                </c:pt>
                <c:pt idx="436" formatCode="General">
                  <c:v>1376.29</c:v>
                </c:pt>
                <c:pt idx="437" formatCode="General">
                  <c:v>1376.29</c:v>
                </c:pt>
                <c:pt idx="438" formatCode="General">
                  <c:v>1365.64</c:v>
                </c:pt>
                <c:pt idx="439" formatCode="General">
                  <c:v>1321.19</c:v>
                </c:pt>
                <c:pt idx="440" formatCode="General">
                  <c:v>1311.44</c:v>
                </c:pt>
                <c:pt idx="441" formatCode="General">
                  <c:v>1272.19</c:v>
                </c:pt>
                <c:pt idx="442" formatCode="General">
                  <c:v>1229.32</c:v>
                </c:pt>
                <c:pt idx="443" formatCode="General">
                  <c:v>1185.76</c:v>
                </c:pt>
                <c:pt idx="444" formatCode="General">
                  <c:v>1173.89</c:v>
                </c:pt>
                <c:pt idx="445" formatCode="General">
                  <c:v>1129.82</c:v>
                </c:pt>
                <c:pt idx="446" formatCode="General">
                  <c:v>1084.25</c:v>
                </c:pt>
                <c:pt idx="447" formatCode="General">
                  <c:v>1041.97</c:v>
                </c:pt>
                <c:pt idx="448" formatCode="General">
                  <c:v>1030.61</c:v>
                </c:pt>
                <c:pt idx="449" formatCode="General">
                  <c:v>980.3529999999968</c:v>
                </c:pt>
                <c:pt idx="450" formatCode="General">
                  <c:v>932.0830000000005</c:v>
                </c:pt>
                <c:pt idx="451" formatCode="General">
                  <c:v>889.498</c:v>
                </c:pt>
                <c:pt idx="452" formatCode="General">
                  <c:v>874.3819999999994</c:v>
                </c:pt>
                <c:pt idx="453" formatCode="General">
                  <c:v>836.595</c:v>
                </c:pt>
                <c:pt idx="454" formatCode="General">
                  <c:v>832.677</c:v>
                </c:pt>
                <c:pt idx="455" formatCode="General">
                  <c:v>832.677</c:v>
                </c:pt>
                <c:pt idx="456" formatCode="General">
                  <c:v>832.677</c:v>
                </c:pt>
                <c:pt idx="457" formatCode="General">
                  <c:v>832.677</c:v>
                </c:pt>
                <c:pt idx="458" formatCode="General">
                  <c:v>832.677</c:v>
                </c:pt>
                <c:pt idx="459" formatCode="General">
                  <c:v>832.677</c:v>
                </c:pt>
                <c:pt idx="460" formatCode="General">
                  <c:v>832.677</c:v>
                </c:pt>
                <c:pt idx="461" formatCode="General">
                  <c:v>832.677</c:v>
                </c:pt>
                <c:pt idx="462" formatCode="General">
                  <c:v>832.677</c:v>
                </c:pt>
                <c:pt idx="463" formatCode="General">
                  <c:v>832.677</c:v>
                </c:pt>
                <c:pt idx="464" formatCode="General">
                  <c:v>832.677</c:v>
                </c:pt>
                <c:pt idx="465" formatCode="General">
                  <c:v>832.677</c:v>
                </c:pt>
                <c:pt idx="466" formatCode="General">
                  <c:v>832.677</c:v>
                </c:pt>
                <c:pt idx="467" formatCode="General">
                  <c:v>832.677</c:v>
                </c:pt>
                <c:pt idx="468" formatCode="General">
                  <c:v>832.677</c:v>
                </c:pt>
                <c:pt idx="469" formatCode="General">
                  <c:v>816.064</c:v>
                </c:pt>
                <c:pt idx="470" formatCode="General">
                  <c:v>792.3339999999994</c:v>
                </c:pt>
                <c:pt idx="471" formatCode="General">
                  <c:v>768.543</c:v>
                </c:pt>
                <c:pt idx="472" formatCode="General">
                  <c:v>763.4219999999979</c:v>
                </c:pt>
                <c:pt idx="473" formatCode="General">
                  <c:v>736.5409999999994</c:v>
                </c:pt>
                <c:pt idx="474" formatCode="General">
                  <c:v>710.8449999999979</c:v>
                </c:pt>
                <c:pt idx="475" formatCode="General">
                  <c:v>684.493</c:v>
                </c:pt>
                <c:pt idx="476" formatCode="General">
                  <c:v>677.606</c:v>
                </c:pt>
                <c:pt idx="477" formatCode="General">
                  <c:v>651.885</c:v>
                </c:pt>
                <c:pt idx="478" formatCode="General">
                  <c:v>628.2280000000005</c:v>
                </c:pt>
                <c:pt idx="479" formatCode="General">
                  <c:v>598.1880000000026</c:v>
                </c:pt>
                <c:pt idx="480" formatCode="General">
                  <c:v>588.3539999999994</c:v>
                </c:pt>
                <c:pt idx="481" formatCode="General">
                  <c:v>563.744</c:v>
                </c:pt>
                <c:pt idx="482" formatCode="General">
                  <c:v>536.782</c:v>
                </c:pt>
                <c:pt idx="483" formatCode="General">
                  <c:v>513.519</c:v>
                </c:pt>
                <c:pt idx="484" formatCode="General">
                  <c:v>512.924</c:v>
                </c:pt>
                <c:pt idx="485" formatCode="General">
                  <c:v>512.924</c:v>
                </c:pt>
                <c:pt idx="486" formatCode="General">
                  <c:v>512.924</c:v>
                </c:pt>
                <c:pt idx="487" formatCode="General">
                  <c:v>512.924</c:v>
                </c:pt>
                <c:pt idx="488" formatCode="General">
                  <c:v>512.924</c:v>
                </c:pt>
                <c:pt idx="489" formatCode="General">
                  <c:v>512.924</c:v>
                </c:pt>
                <c:pt idx="490" formatCode="General">
                  <c:v>512.924</c:v>
                </c:pt>
                <c:pt idx="491" formatCode="General">
                  <c:v>512.924</c:v>
                </c:pt>
                <c:pt idx="492" formatCode="General">
                  <c:v>512.924</c:v>
                </c:pt>
                <c:pt idx="493" formatCode="General">
                  <c:v>512.924</c:v>
                </c:pt>
                <c:pt idx="494" formatCode="General">
                  <c:v>512.924</c:v>
                </c:pt>
                <c:pt idx="495" formatCode="General">
                  <c:v>512.924</c:v>
                </c:pt>
                <c:pt idx="496" formatCode="General">
                  <c:v>512.924</c:v>
                </c:pt>
                <c:pt idx="497" formatCode="General">
                  <c:v>512.924</c:v>
                </c:pt>
                <c:pt idx="498" formatCode="General">
                  <c:v>512.924</c:v>
                </c:pt>
                <c:pt idx="499" formatCode="General">
                  <c:v>501.2279999999988</c:v>
                </c:pt>
                <c:pt idx="500" formatCode="General">
                  <c:v>497.687</c:v>
                </c:pt>
                <c:pt idx="501" formatCode="General">
                  <c:v>483.4699999999995</c:v>
                </c:pt>
                <c:pt idx="502" formatCode="General">
                  <c:v>469.2159999999988</c:v>
                </c:pt>
                <c:pt idx="503" formatCode="General">
                  <c:v>453.509</c:v>
                </c:pt>
                <c:pt idx="504" formatCode="General">
                  <c:v>449.8859999999993</c:v>
                </c:pt>
                <c:pt idx="505" formatCode="General">
                  <c:v>433.8809999999995</c:v>
                </c:pt>
                <c:pt idx="506" formatCode="General">
                  <c:v>418.4089999999986</c:v>
                </c:pt>
                <c:pt idx="507" formatCode="General">
                  <c:v>403.4899999999988</c:v>
                </c:pt>
                <c:pt idx="508" formatCode="General">
                  <c:v>399.8520000000003</c:v>
                </c:pt>
                <c:pt idx="509" formatCode="General">
                  <c:v>382.695</c:v>
                </c:pt>
                <c:pt idx="510" formatCode="General">
                  <c:v>362.5179999999995</c:v>
                </c:pt>
                <c:pt idx="511" formatCode="General">
                  <c:v>347.839</c:v>
                </c:pt>
                <c:pt idx="512" formatCode="General">
                  <c:v>344.387</c:v>
                </c:pt>
                <c:pt idx="513" formatCode="General">
                  <c:v>328.4609999999989</c:v>
                </c:pt>
                <c:pt idx="514" formatCode="General">
                  <c:v>321.661</c:v>
                </c:pt>
                <c:pt idx="515" formatCode="General">
                  <c:v>321.661</c:v>
                </c:pt>
                <c:pt idx="516" formatCode="General">
                  <c:v>321.661</c:v>
                </c:pt>
                <c:pt idx="517" formatCode="General">
                  <c:v>321.661</c:v>
                </c:pt>
                <c:pt idx="518" formatCode="General">
                  <c:v>321.661</c:v>
                </c:pt>
                <c:pt idx="519" formatCode="General">
                  <c:v>321.661</c:v>
                </c:pt>
                <c:pt idx="520" formatCode="General">
                  <c:v>321.661</c:v>
                </c:pt>
                <c:pt idx="521" formatCode="General">
                  <c:v>321.661</c:v>
                </c:pt>
                <c:pt idx="522" formatCode="General">
                  <c:v>321.661</c:v>
                </c:pt>
                <c:pt idx="523" formatCode="General">
                  <c:v>321.661</c:v>
                </c:pt>
                <c:pt idx="524" formatCode="General">
                  <c:v>321.661</c:v>
                </c:pt>
                <c:pt idx="525" formatCode="General">
                  <c:v>321.661</c:v>
                </c:pt>
                <c:pt idx="526" formatCode="General">
                  <c:v>321.661</c:v>
                </c:pt>
                <c:pt idx="527" formatCode="General">
                  <c:v>321.661</c:v>
                </c:pt>
                <c:pt idx="528" formatCode="General">
                  <c:v>321.661</c:v>
                </c:pt>
                <c:pt idx="529" formatCode="General">
                  <c:v>320.308</c:v>
                </c:pt>
                <c:pt idx="530" formatCode="General">
                  <c:v>311.2979999999985</c:v>
                </c:pt>
                <c:pt idx="531" formatCode="General">
                  <c:v>302.7979999999985</c:v>
                </c:pt>
                <c:pt idx="532" formatCode="General">
                  <c:v>300.764</c:v>
                </c:pt>
                <c:pt idx="533" formatCode="General">
                  <c:v>292.192</c:v>
                </c:pt>
                <c:pt idx="534" formatCode="General">
                  <c:v>283.015</c:v>
                </c:pt>
                <c:pt idx="535" formatCode="General">
                  <c:v>273.61</c:v>
                </c:pt>
                <c:pt idx="536" formatCode="General">
                  <c:v>270.584</c:v>
                </c:pt>
                <c:pt idx="537" formatCode="General">
                  <c:v>261.1909999999995</c:v>
                </c:pt>
                <c:pt idx="538" formatCode="General">
                  <c:v>251.835</c:v>
                </c:pt>
                <c:pt idx="539" formatCode="General">
                  <c:v>241.155</c:v>
                </c:pt>
                <c:pt idx="540" formatCode="General">
                  <c:v>237.944</c:v>
                </c:pt>
                <c:pt idx="541" formatCode="General">
                  <c:v>226.548</c:v>
                </c:pt>
                <c:pt idx="542" formatCode="General">
                  <c:v>218.171</c:v>
                </c:pt>
                <c:pt idx="543" formatCode="General">
                  <c:v>207.99</c:v>
                </c:pt>
                <c:pt idx="544" formatCode="General">
                  <c:v>206.248</c:v>
                </c:pt>
                <c:pt idx="545" formatCode="General">
                  <c:v>205.237</c:v>
                </c:pt>
                <c:pt idx="546" formatCode="General">
                  <c:v>205.237</c:v>
                </c:pt>
                <c:pt idx="547" formatCode="General">
                  <c:v>205.237</c:v>
                </c:pt>
                <c:pt idx="548" formatCode="General">
                  <c:v>205.237</c:v>
                </c:pt>
                <c:pt idx="549" formatCode="General">
                  <c:v>205.237</c:v>
                </c:pt>
                <c:pt idx="550" formatCode="General">
                  <c:v>205.237</c:v>
                </c:pt>
                <c:pt idx="551" formatCode="General">
                  <c:v>205.237</c:v>
                </c:pt>
                <c:pt idx="552" formatCode="General">
                  <c:v>205.237</c:v>
                </c:pt>
                <c:pt idx="553" formatCode="General">
                  <c:v>205.237</c:v>
                </c:pt>
                <c:pt idx="554" formatCode="General">
                  <c:v>205.237</c:v>
                </c:pt>
                <c:pt idx="555" formatCode="General">
                  <c:v>205.237</c:v>
                </c:pt>
                <c:pt idx="556" formatCode="General">
                  <c:v>205.237</c:v>
                </c:pt>
                <c:pt idx="557" formatCode="General">
                  <c:v>205.237</c:v>
                </c:pt>
                <c:pt idx="558" formatCode="General">
                  <c:v>205.237</c:v>
                </c:pt>
                <c:pt idx="559" formatCode="General">
                  <c:v>203.1</c:v>
                </c:pt>
                <c:pt idx="560" formatCode="General">
                  <c:v>201.685</c:v>
                </c:pt>
                <c:pt idx="561" formatCode="General">
                  <c:v>196.572</c:v>
                </c:pt>
                <c:pt idx="562" formatCode="General">
                  <c:v>191.472</c:v>
                </c:pt>
                <c:pt idx="563" formatCode="General">
                  <c:v>185.632</c:v>
                </c:pt>
                <c:pt idx="564" formatCode="General">
                  <c:v>184.316</c:v>
                </c:pt>
                <c:pt idx="565" formatCode="General">
                  <c:v>178.8550000000004</c:v>
                </c:pt>
                <c:pt idx="566" formatCode="General">
                  <c:v>172.375</c:v>
                </c:pt>
                <c:pt idx="567" formatCode="General">
                  <c:v>166.842</c:v>
                </c:pt>
                <c:pt idx="568" formatCode="General">
                  <c:v>165.234</c:v>
                </c:pt>
                <c:pt idx="569" formatCode="General">
                  <c:v>158.758</c:v>
                </c:pt>
                <c:pt idx="570" formatCode="General">
                  <c:v>151.199</c:v>
                </c:pt>
                <c:pt idx="571" formatCode="General">
                  <c:v>145.477</c:v>
                </c:pt>
                <c:pt idx="572" formatCode="General">
                  <c:v>144.031</c:v>
                </c:pt>
                <c:pt idx="573" formatCode="General">
                  <c:v>137.798</c:v>
                </c:pt>
                <c:pt idx="574" formatCode="General">
                  <c:v>133.113</c:v>
                </c:pt>
                <c:pt idx="575" formatCode="General">
                  <c:v>133.113</c:v>
                </c:pt>
                <c:pt idx="576" formatCode="General">
                  <c:v>133.113</c:v>
                </c:pt>
                <c:pt idx="577" formatCode="General">
                  <c:v>133.113</c:v>
                </c:pt>
                <c:pt idx="578" formatCode="General">
                  <c:v>133.113</c:v>
                </c:pt>
                <c:pt idx="579" formatCode="General">
                  <c:v>133.113</c:v>
                </c:pt>
                <c:pt idx="580" formatCode="General">
                  <c:v>133.113</c:v>
                </c:pt>
                <c:pt idx="581" formatCode="General">
                  <c:v>133.113</c:v>
                </c:pt>
                <c:pt idx="582" formatCode="General">
                  <c:v>133.113</c:v>
                </c:pt>
                <c:pt idx="583" formatCode="General">
                  <c:v>133.113</c:v>
                </c:pt>
                <c:pt idx="584" formatCode="General">
                  <c:v>133.113</c:v>
                </c:pt>
                <c:pt idx="585" formatCode="General">
                  <c:v>133.113</c:v>
                </c:pt>
                <c:pt idx="586" formatCode="General">
                  <c:v>133.113</c:v>
                </c:pt>
                <c:pt idx="587" formatCode="General">
                  <c:v>133.113</c:v>
                </c:pt>
                <c:pt idx="588" formatCode="General">
                  <c:v>133.113</c:v>
                </c:pt>
                <c:pt idx="589" formatCode="General">
                  <c:v>133.113</c:v>
                </c:pt>
                <c:pt idx="590" formatCode="General">
                  <c:v>130.4520000000006</c:v>
                </c:pt>
                <c:pt idx="591" formatCode="General">
                  <c:v>127.177</c:v>
                </c:pt>
                <c:pt idx="592" formatCode="General">
                  <c:v>126.4490000000003</c:v>
                </c:pt>
                <c:pt idx="593" formatCode="General">
                  <c:v>122.844</c:v>
                </c:pt>
                <c:pt idx="594" formatCode="General">
                  <c:v>119.398</c:v>
                </c:pt>
                <c:pt idx="595" formatCode="General">
                  <c:v>116.148</c:v>
                </c:pt>
                <c:pt idx="596" formatCode="General">
                  <c:v>114.959</c:v>
                </c:pt>
                <c:pt idx="597" formatCode="General">
                  <c:v>111.071</c:v>
                </c:pt>
                <c:pt idx="598" formatCode="General">
                  <c:v>107.724</c:v>
                </c:pt>
                <c:pt idx="599" formatCode="General">
                  <c:v>103.412</c:v>
                </c:pt>
                <c:pt idx="600" formatCode="General">
                  <c:v>102.7</c:v>
                </c:pt>
                <c:pt idx="601" formatCode="General">
                  <c:v>97.81790000000002</c:v>
                </c:pt>
                <c:pt idx="602" formatCode="General">
                  <c:v>94.10349999999998</c:v>
                </c:pt>
                <c:pt idx="603" formatCode="General">
                  <c:v>90.0098</c:v>
                </c:pt>
                <c:pt idx="604" formatCode="General">
                  <c:v>89.1997</c:v>
                </c:pt>
                <c:pt idx="605" formatCode="General">
                  <c:v>87.6478</c:v>
                </c:pt>
                <c:pt idx="606" formatCode="General">
                  <c:v>87.6478</c:v>
                </c:pt>
                <c:pt idx="607" formatCode="General">
                  <c:v>87.6478</c:v>
                </c:pt>
                <c:pt idx="608" formatCode="General">
                  <c:v>87.6478</c:v>
                </c:pt>
                <c:pt idx="609" formatCode="General">
                  <c:v>87.6478</c:v>
                </c:pt>
                <c:pt idx="610" formatCode="General">
                  <c:v>87.6478</c:v>
                </c:pt>
                <c:pt idx="611" formatCode="General">
                  <c:v>87.6478</c:v>
                </c:pt>
                <c:pt idx="612" formatCode="General">
                  <c:v>87.6478</c:v>
                </c:pt>
                <c:pt idx="613" formatCode="General">
                  <c:v>87.6478</c:v>
                </c:pt>
                <c:pt idx="614" formatCode="General">
                  <c:v>87.6478</c:v>
                </c:pt>
                <c:pt idx="615" formatCode="General">
                  <c:v>87.6478</c:v>
                </c:pt>
                <c:pt idx="616" formatCode="General">
                  <c:v>87.6478</c:v>
                </c:pt>
                <c:pt idx="617" formatCode="General">
                  <c:v>87.6478</c:v>
                </c:pt>
                <c:pt idx="618" formatCode="General">
                  <c:v>87.6478</c:v>
                </c:pt>
                <c:pt idx="619" formatCode="General">
                  <c:v>87.418</c:v>
                </c:pt>
                <c:pt idx="620" formatCode="General">
                  <c:v>86.81660000000002</c:v>
                </c:pt>
                <c:pt idx="621" formatCode="General">
                  <c:v>84.8144</c:v>
                </c:pt>
                <c:pt idx="622" formatCode="General">
                  <c:v>82.9174000000003</c:v>
                </c:pt>
                <c:pt idx="623" formatCode="General">
                  <c:v>80.7454</c:v>
                </c:pt>
                <c:pt idx="624" formatCode="General">
                  <c:v>80.17179999999995</c:v>
                </c:pt>
                <c:pt idx="625" formatCode="General">
                  <c:v>78.1344</c:v>
                </c:pt>
                <c:pt idx="626" formatCode="General">
                  <c:v>75.43060000000002</c:v>
                </c:pt>
                <c:pt idx="627" formatCode="General">
                  <c:v>73.17569999999998</c:v>
                </c:pt>
                <c:pt idx="628" formatCode="General">
                  <c:v>72.66379999999998</c:v>
                </c:pt>
                <c:pt idx="629" formatCode="General">
                  <c:v>70.5423</c:v>
                </c:pt>
                <c:pt idx="630" formatCode="General">
                  <c:v>67.9025</c:v>
                </c:pt>
                <c:pt idx="631" formatCode="General">
                  <c:v>64.3666</c:v>
                </c:pt>
                <c:pt idx="632" formatCode="General">
                  <c:v>63.851</c:v>
                </c:pt>
                <c:pt idx="633" formatCode="General">
                  <c:v>61.7378</c:v>
                </c:pt>
                <c:pt idx="634" formatCode="General">
                  <c:v>59.16450000000001</c:v>
                </c:pt>
                <c:pt idx="635" formatCode="General">
                  <c:v>58.5022</c:v>
                </c:pt>
                <c:pt idx="636" formatCode="General">
                  <c:v>58.5022</c:v>
                </c:pt>
                <c:pt idx="637" formatCode="General">
                  <c:v>58.5022</c:v>
                </c:pt>
                <c:pt idx="638" formatCode="General">
                  <c:v>58.5022</c:v>
                </c:pt>
                <c:pt idx="639" formatCode="General">
                  <c:v>58.5022</c:v>
                </c:pt>
                <c:pt idx="640" formatCode="General">
                  <c:v>58.5022</c:v>
                </c:pt>
                <c:pt idx="641" formatCode="General">
                  <c:v>58.5022</c:v>
                </c:pt>
                <c:pt idx="642" formatCode="General">
                  <c:v>58.5022</c:v>
                </c:pt>
                <c:pt idx="643" formatCode="General">
                  <c:v>58.5022</c:v>
                </c:pt>
                <c:pt idx="644" formatCode="General">
                  <c:v>58.5022</c:v>
                </c:pt>
                <c:pt idx="645" formatCode="General">
                  <c:v>58.5022</c:v>
                </c:pt>
                <c:pt idx="646" formatCode="General">
                  <c:v>58.5022</c:v>
                </c:pt>
                <c:pt idx="647" formatCode="General">
                  <c:v>58.5022</c:v>
                </c:pt>
                <c:pt idx="648" formatCode="General">
                  <c:v>58.5022</c:v>
                </c:pt>
                <c:pt idx="649" formatCode="General">
                  <c:v>58.5022</c:v>
                </c:pt>
                <c:pt idx="650" formatCode="General">
                  <c:v>58.04550000000001</c:v>
                </c:pt>
                <c:pt idx="651" formatCode="General">
                  <c:v>56.72060000000001</c:v>
                </c:pt>
                <c:pt idx="652" formatCode="General">
                  <c:v>56.4063</c:v>
                </c:pt>
                <c:pt idx="653" formatCode="General">
                  <c:v>55.0551</c:v>
                </c:pt>
                <c:pt idx="654" formatCode="General">
                  <c:v>53.68290000000001</c:v>
                </c:pt>
                <c:pt idx="655" formatCode="General">
                  <c:v>52.3152</c:v>
                </c:pt>
                <c:pt idx="656" formatCode="General">
                  <c:v>51.97340000000001</c:v>
                </c:pt>
                <c:pt idx="657" formatCode="General">
                  <c:v>50.19000000000001</c:v>
                </c:pt>
                <c:pt idx="658" formatCode="General">
                  <c:v>48.804</c:v>
                </c:pt>
                <c:pt idx="659" formatCode="General">
                  <c:v>47.3924</c:v>
                </c:pt>
                <c:pt idx="660" formatCode="General">
                  <c:v>46.5182</c:v>
                </c:pt>
                <c:pt idx="661" formatCode="General">
                  <c:v>44.3798</c:v>
                </c:pt>
                <c:pt idx="662" formatCode="General">
                  <c:v>42.9236</c:v>
                </c:pt>
                <c:pt idx="663" formatCode="General">
                  <c:v>41.6537</c:v>
                </c:pt>
                <c:pt idx="664" formatCode="General">
                  <c:v>40.78350000000001</c:v>
                </c:pt>
                <c:pt idx="665" formatCode="General">
                  <c:v>39.52160000000001</c:v>
                </c:pt>
                <c:pt idx="666" formatCode="General">
                  <c:v>39.52160000000001</c:v>
                </c:pt>
                <c:pt idx="667" formatCode="General">
                  <c:v>39.52160000000001</c:v>
                </c:pt>
                <c:pt idx="668" formatCode="General">
                  <c:v>39.52160000000001</c:v>
                </c:pt>
                <c:pt idx="669" formatCode="General">
                  <c:v>39.52160000000001</c:v>
                </c:pt>
                <c:pt idx="670" formatCode="General">
                  <c:v>39.52160000000001</c:v>
                </c:pt>
                <c:pt idx="671" formatCode="General">
                  <c:v>39.52160000000001</c:v>
                </c:pt>
                <c:pt idx="672" formatCode="General">
                  <c:v>39.52160000000001</c:v>
                </c:pt>
                <c:pt idx="673" formatCode="General">
                  <c:v>39.52160000000001</c:v>
                </c:pt>
                <c:pt idx="674" formatCode="General">
                  <c:v>39.52160000000001</c:v>
                </c:pt>
                <c:pt idx="675" formatCode="General">
                  <c:v>39.52160000000001</c:v>
                </c:pt>
                <c:pt idx="676" formatCode="General">
                  <c:v>39.52160000000001</c:v>
                </c:pt>
                <c:pt idx="677" formatCode="General">
                  <c:v>39.52160000000001</c:v>
                </c:pt>
                <c:pt idx="678" formatCode="General">
                  <c:v>39.52160000000001</c:v>
                </c:pt>
                <c:pt idx="679" formatCode="General">
                  <c:v>39.52160000000001</c:v>
                </c:pt>
                <c:pt idx="680" formatCode="General">
                  <c:v>39.52160000000001</c:v>
                </c:pt>
                <c:pt idx="681" formatCode="General">
                  <c:v>38.8708</c:v>
                </c:pt>
                <c:pt idx="682" formatCode="General">
                  <c:v>38.0724</c:v>
                </c:pt>
                <c:pt idx="683" formatCode="General">
                  <c:v>37.21850000000001</c:v>
                </c:pt>
                <c:pt idx="684" formatCode="General">
                  <c:v>36.97340000000001</c:v>
                </c:pt>
                <c:pt idx="685" formatCode="General">
                  <c:v>35.9245</c:v>
                </c:pt>
                <c:pt idx="686" formatCode="General">
                  <c:v>35.1046</c:v>
                </c:pt>
                <c:pt idx="687" formatCode="General">
                  <c:v>33.8932</c:v>
                </c:pt>
                <c:pt idx="688" formatCode="General">
                  <c:v>33.6496</c:v>
                </c:pt>
                <c:pt idx="689" formatCode="General">
                  <c:v>32.70510000000016</c:v>
                </c:pt>
                <c:pt idx="690" formatCode="General">
                  <c:v>31.46469999999988</c:v>
                </c:pt>
                <c:pt idx="691" formatCode="General">
                  <c:v>29.98209999999986</c:v>
                </c:pt>
                <c:pt idx="692" formatCode="General">
                  <c:v>29.80249999999991</c:v>
                </c:pt>
                <c:pt idx="693" formatCode="General">
                  <c:v>28.8225999999999</c:v>
                </c:pt>
                <c:pt idx="694" formatCode="General">
                  <c:v>27.6686999999999</c:v>
                </c:pt>
                <c:pt idx="695" formatCode="General">
                  <c:v>26.98029999999987</c:v>
                </c:pt>
                <c:pt idx="696" formatCode="General">
                  <c:v>26.98029999999987</c:v>
                </c:pt>
                <c:pt idx="697" formatCode="General">
                  <c:v>26.98029999999987</c:v>
                </c:pt>
                <c:pt idx="698" formatCode="General">
                  <c:v>26.98029999999987</c:v>
                </c:pt>
                <c:pt idx="699" formatCode="General">
                  <c:v>26.98029999999987</c:v>
                </c:pt>
                <c:pt idx="700" formatCode="General">
                  <c:v>26.98029999999987</c:v>
                </c:pt>
                <c:pt idx="701" formatCode="General">
                  <c:v>26.98029999999987</c:v>
                </c:pt>
                <c:pt idx="702" formatCode="General">
                  <c:v>26.98029999999987</c:v>
                </c:pt>
                <c:pt idx="703" formatCode="General">
                  <c:v>26.98029999999987</c:v>
                </c:pt>
                <c:pt idx="704" formatCode="General">
                  <c:v>26.98029999999987</c:v>
                </c:pt>
                <c:pt idx="705" formatCode="General">
                  <c:v>26.98029999999987</c:v>
                </c:pt>
                <c:pt idx="706" formatCode="General">
                  <c:v>26.98029999999987</c:v>
                </c:pt>
                <c:pt idx="707" formatCode="General">
                  <c:v>26.98029999999987</c:v>
                </c:pt>
                <c:pt idx="708" formatCode="General">
                  <c:v>26.98029999999987</c:v>
                </c:pt>
                <c:pt idx="709" formatCode="General">
                  <c:v>26.98029999999987</c:v>
                </c:pt>
                <c:pt idx="710" formatCode="General">
                  <c:v>26.98029999999987</c:v>
                </c:pt>
                <c:pt idx="711" formatCode="General">
                  <c:v>26.55069999999993</c:v>
                </c:pt>
                <c:pt idx="712" formatCode="General">
                  <c:v>26.42839999999987</c:v>
                </c:pt>
                <c:pt idx="713" formatCode="General">
                  <c:v>25.9065999999999</c:v>
                </c:pt>
                <c:pt idx="714" formatCode="General">
                  <c:v>25.3043</c:v>
                </c:pt>
                <c:pt idx="715" formatCode="General">
                  <c:v>24.6675</c:v>
                </c:pt>
                <c:pt idx="716" formatCode="General">
                  <c:v>24.525</c:v>
                </c:pt>
                <c:pt idx="717" formatCode="General">
                  <c:v>23.96529999999986</c:v>
                </c:pt>
                <c:pt idx="718" formatCode="General">
                  <c:v>23.14969999999997</c:v>
                </c:pt>
                <c:pt idx="719" formatCode="General">
                  <c:v>22.5205999999999</c:v>
                </c:pt>
                <c:pt idx="720" formatCode="General">
                  <c:v>22.39480000000007</c:v>
                </c:pt>
                <c:pt idx="721" formatCode="General">
                  <c:v>21.58409999999997</c:v>
                </c:pt>
                <c:pt idx="722" formatCode="General">
                  <c:v>20.6007</c:v>
                </c:pt>
                <c:pt idx="723" formatCode="General">
                  <c:v>19.93619999999997</c:v>
                </c:pt>
                <c:pt idx="724" formatCode="General">
                  <c:v>19.7908</c:v>
                </c:pt>
                <c:pt idx="725" formatCode="General">
                  <c:v>18.99859999999987</c:v>
                </c:pt>
                <c:pt idx="726" formatCode="General">
                  <c:v>18.5849</c:v>
                </c:pt>
                <c:pt idx="727" formatCode="General">
                  <c:v>18.5849</c:v>
                </c:pt>
                <c:pt idx="728" formatCode="General">
                  <c:v>18.5849</c:v>
                </c:pt>
                <c:pt idx="729" formatCode="General">
                  <c:v>18.5849</c:v>
                </c:pt>
                <c:pt idx="730" formatCode="General">
                  <c:v>18.5849</c:v>
                </c:pt>
                <c:pt idx="731" formatCode="General">
                  <c:v>18.5849</c:v>
                </c:pt>
                <c:pt idx="732" formatCode="General">
                  <c:v>18.5849</c:v>
                </c:pt>
                <c:pt idx="733" formatCode="General">
                  <c:v>18.5849</c:v>
                </c:pt>
                <c:pt idx="734" formatCode="General">
                  <c:v>18.5849</c:v>
                </c:pt>
                <c:pt idx="735" formatCode="General">
                  <c:v>18.5849</c:v>
                </c:pt>
                <c:pt idx="736" formatCode="General">
                  <c:v>18.5849</c:v>
                </c:pt>
                <c:pt idx="737" formatCode="General">
                  <c:v>18.5849</c:v>
                </c:pt>
                <c:pt idx="738" formatCode="General">
                  <c:v>18.5849</c:v>
                </c:pt>
                <c:pt idx="739" formatCode="General">
                  <c:v>18.5849</c:v>
                </c:pt>
                <c:pt idx="740" formatCode="General">
                  <c:v>18.5849</c:v>
                </c:pt>
                <c:pt idx="741" formatCode="General">
                  <c:v>18.5528</c:v>
                </c:pt>
                <c:pt idx="742" formatCode="General">
                  <c:v>18.19130000000003</c:v>
                </c:pt>
                <c:pt idx="743" formatCode="General">
                  <c:v>17.8095</c:v>
                </c:pt>
                <c:pt idx="744" formatCode="General">
                  <c:v>17.72869999999987</c:v>
                </c:pt>
                <c:pt idx="745" formatCode="General">
                  <c:v>17.3183</c:v>
                </c:pt>
                <c:pt idx="746" formatCode="General">
                  <c:v>16.87430000000003</c:v>
                </c:pt>
                <c:pt idx="747" formatCode="General">
                  <c:v>16.44059999999987</c:v>
                </c:pt>
                <c:pt idx="748" formatCode="General">
                  <c:v>16.33700000000006</c:v>
                </c:pt>
                <c:pt idx="749" formatCode="General">
                  <c:v>15.86360000000005</c:v>
                </c:pt>
                <c:pt idx="750" formatCode="General">
                  <c:v>15.4613</c:v>
                </c:pt>
                <c:pt idx="751" formatCode="General">
                  <c:v>14.9192</c:v>
                </c:pt>
                <c:pt idx="752" formatCode="General">
                  <c:v>14.8402</c:v>
                </c:pt>
                <c:pt idx="753" formatCode="General">
                  <c:v>14.05340000000005</c:v>
                </c:pt>
                <c:pt idx="754" formatCode="General">
                  <c:v>13.6743</c:v>
                </c:pt>
                <c:pt idx="755" formatCode="General">
                  <c:v>13.1393</c:v>
                </c:pt>
                <c:pt idx="756" formatCode="General">
                  <c:v>13.0356</c:v>
                </c:pt>
                <c:pt idx="757" formatCode="General">
                  <c:v>12.8998</c:v>
                </c:pt>
                <c:pt idx="758" formatCode="General">
                  <c:v>12.8998</c:v>
                </c:pt>
                <c:pt idx="759" formatCode="General">
                  <c:v>12.8998</c:v>
                </c:pt>
                <c:pt idx="760" formatCode="General">
                  <c:v>12.8998</c:v>
                </c:pt>
                <c:pt idx="761" formatCode="General">
                  <c:v>12.8998</c:v>
                </c:pt>
                <c:pt idx="762" formatCode="General">
                  <c:v>12.8998</c:v>
                </c:pt>
                <c:pt idx="763" formatCode="General">
                  <c:v>12.8998</c:v>
                </c:pt>
                <c:pt idx="764" formatCode="General">
                  <c:v>12.8998</c:v>
                </c:pt>
                <c:pt idx="765" formatCode="General">
                  <c:v>12.8998</c:v>
                </c:pt>
                <c:pt idx="766" formatCode="General">
                  <c:v>12.8998</c:v>
                </c:pt>
                <c:pt idx="767" formatCode="General">
                  <c:v>12.8998</c:v>
                </c:pt>
                <c:pt idx="768" formatCode="General">
                  <c:v>12.8998</c:v>
                </c:pt>
                <c:pt idx="769" formatCode="General">
                  <c:v>12.8998</c:v>
                </c:pt>
                <c:pt idx="770" formatCode="General">
                  <c:v>12.8998</c:v>
                </c:pt>
                <c:pt idx="771" formatCode="General">
                  <c:v>12.8853</c:v>
                </c:pt>
                <c:pt idx="772" formatCode="General">
                  <c:v>12.8233</c:v>
                </c:pt>
                <c:pt idx="773" formatCode="General">
                  <c:v>12.55740000000002</c:v>
                </c:pt>
                <c:pt idx="774" formatCode="General">
                  <c:v>12.3106</c:v>
                </c:pt>
                <c:pt idx="775" formatCode="General">
                  <c:v>12.0347</c:v>
                </c:pt>
                <c:pt idx="776" formatCode="General">
                  <c:v>11.977</c:v>
                </c:pt>
                <c:pt idx="777" formatCode="General">
                  <c:v>11.7151</c:v>
                </c:pt>
                <c:pt idx="778" formatCode="General">
                  <c:v>11.38500000000004</c:v>
                </c:pt>
                <c:pt idx="779" formatCode="General">
                  <c:v>11.0578</c:v>
                </c:pt>
                <c:pt idx="780" formatCode="General">
                  <c:v>10.9977</c:v>
                </c:pt>
                <c:pt idx="781" formatCode="General">
                  <c:v>10.7269</c:v>
                </c:pt>
                <c:pt idx="782" formatCode="General">
                  <c:v>10.3468</c:v>
                </c:pt>
                <c:pt idx="783" formatCode="General">
                  <c:v>9.776019999999998</c:v>
                </c:pt>
                <c:pt idx="784" formatCode="General">
                  <c:v>9.721459999999998</c:v>
                </c:pt>
                <c:pt idx="785" formatCode="General">
                  <c:v>9.474</c:v>
                </c:pt>
                <c:pt idx="786" formatCode="General">
                  <c:v>9.10252</c:v>
                </c:pt>
                <c:pt idx="787" formatCode="General">
                  <c:v>9.01136</c:v>
                </c:pt>
                <c:pt idx="788" formatCode="General">
                  <c:v>9.01136</c:v>
                </c:pt>
                <c:pt idx="789" formatCode="General">
                  <c:v>9.01136</c:v>
                </c:pt>
                <c:pt idx="790" formatCode="General">
                  <c:v>9.01136</c:v>
                </c:pt>
                <c:pt idx="791" formatCode="General">
                  <c:v>9.01136</c:v>
                </c:pt>
                <c:pt idx="792" formatCode="General">
                  <c:v>9.01136</c:v>
                </c:pt>
                <c:pt idx="793" formatCode="General">
                  <c:v>9.01136</c:v>
                </c:pt>
                <c:pt idx="794" formatCode="General">
                  <c:v>9.01136</c:v>
                </c:pt>
                <c:pt idx="795" formatCode="General">
                  <c:v>9.01136</c:v>
                </c:pt>
                <c:pt idx="796" formatCode="General">
                  <c:v>9.01136</c:v>
                </c:pt>
                <c:pt idx="797" formatCode="General">
                  <c:v>9.01136</c:v>
                </c:pt>
                <c:pt idx="798" formatCode="General">
                  <c:v>9.01136</c:v>
                </c:pt>
                <c:pt idx="799" formatCode="General">
                  <c:v>9.01136</c:v>
                </c:pt>
                <c:pt idx="800" formatCode="General">
                  <c:v>9.01136</c:v>
                </c:pt>
                <c:pt idx="801" formatCode="General">
                  <c:v>9.01136</c:v>
                </c:pt>
                <c:pt idx="802" formatCode="General">
                  <c:v>8.926870000000001</c:v>
                </c:pt>
                <c:pt idx="803" formatCode="General">
                  <c:v>8.76028</c:v>
                </c:pt>
                <c:pt idx="804" formatCode="General">
                  <c:v>8.71648</c:v>
                </c:pt>
                <c:pt idx="805" formatCode="General">
                  <c:v>8.545919999999998</c:v>
                </c:pt>
                <c:pt idx="806" formatCode="General">
                  <c:v>8.32779</c:v>
                </c:pt>
                <c:pt idx="807" formatCode="General">
                  <c:v>8.154369999999998</c:v>
                </c:pt>
                <c:pt idx="808" formatCode="General">
                  <c:v>8.117989999999998</c:v>
                </c:pt>
                <c:pt idx="809" formatCode="General">
                  <c:v>7.83285</c:v>
                </c:pt>
                <c:pt idx="810" formatCode="General">
                  <c:v>7.63637</c:v>
                </c:pt>
                <c:pt idx="811" formatCode="General">
                  <c:v>7.36669</c:v>
                </c:pt>
                <c:pt idx="812" formatCode="General">
                  <c:v>7.324059999999969</c:v>
                </c:pt>
                <c:pt idx="813" formatCode="General">
                  <c:v>6.98733</c:v>
                </c:pt>
                <c:pt idx="814" formatCode="General">
                  <c:v>6.782129999999999</c:v>
                </c:pt>
                <c:pt idx="815" formatCode="General">
                  <c:v>6.531050000000001</c:v>
                </c:pt>
                <c:pt idx="816" formatCode="General">
                  <c:v>6.4759</c:v>
                </c:pt>
                <c:pt idx="817" formatCode="General">
                  <c:v>6.328829999999995</c:v>
                </c:pt>
                <c:pt idx="818" formatCode="General">
                  <c:v>6.328829999999995</c:v>
                </c:pt>
                <c:pt idx="819" formatCode="General">
                  <c:v>6.328829999999995</c:v>
                </c:pt>
                <c:pt idx="820" formatCode="General">
                  <c:v>6.328829999999995</c:v>
                </c:pt>
                <c:pt idx="821" formatCode="General">
                  <c:v>6.328829999999995</c:v>
                </c:pt>
                <c:pt idx="822" formatCode="General">
                  <c:v>6.328829999999995</c:v>
                </c:pt>
                <c:pt idx="823" formatCode="General">
                  <c:v>6.328829999999995</c:v>
                </c:pt>
                <c:pt idx="824" formatCode="General">
                  <c:v>6.328829999999995</c:v>
                </c:pt>
                <c:pt idx="825" formatCode="General">
                  <c:v>6.328829999999995</c:v>
                </c:pt>
                <c:pt idx="826" formatCode="General">
                  <c:v>6.328829999999995</c:v>
                </c:pt>
                <c:pt idx="827" formatCode="General">
                  <c:v>6.328829999999995</c:v>
                </c:pt>
                <c:pt idx="828" formatCode="General">
                  <c:v>6.328829999999995</c:v>
                </c:pt>
                <c:pt idx="829" formatCode="General">
                  <c:v>6.328829999999995</c:v>
                </c:pt>
                <c:pt idx="830" formatCode="General">
                  <c:v>6.328829999999995</c:v>
                </c:pt>
                <c:pt idx="831" formatCode="General">
                  <c:v>6.328829999999995</c:v>
                </c:pt>
                <c:pt idx="832" formatCode="General">
                  <c:v>6.328829999999995</c:v>
                </c:pt>
                <c:pt idx="833" formatCode="General">
                  <c:v>6.225539999999985</c:v>
                </c:pt>
                <c:pt idx="834" formatCode="General">
                  <c:v>6.1053</c:v>
                </c:pt>
                <c:pt idx="835" formatCode="General">
                  <c:v>5.977670000000003</c:v>
                </c:pt>
                <c:pt idx="836" formatCode="General">
                  <c:v>5.941210000000003</c:v>
                </c:pt>
                <c:pt idx="837" formatCode="General">
                  <c:v>5.809690000000003</c:v>
                </c:pt>
                <c:pt idx="838" formatCode="General">
                  <c:v>5.694369999999996</c:v>
                </c:pt>
                <c:pt idx="839" formatCode="General">
                  <c:v>5.509250000000002</c:v>
                </c:pt>
                <c:pt idx="840" formatCode="General">
                  <c:v>5.47483</c:v>
                </c:pt>
                <c:pt idx="841" formatCode="General">
                  <c:v>5.34873</c:v>
                </c:pt>
                <c:pt idx="842" formatCode="General">
                  <c:v>5.158999999999989</c:v>
                </c:pt>
                <c:pt idx="843" formatCode="General">
                  <c:v>4.914</c:v>
                </c:pt>
                <c:pt idx="844" formatCode="General">
                  <c:v>4.850129999999996</c:v>
                </c:pt>
                <c:pt idx="845" formatCode="General">
                  <c:v>4.730600000000012</c:v>
                </c:pt>
                <c:pt idx="846" formatCode="General">
                  <c:v>4.552829999999997</c:v>
                </c:pt>
                <c:pt idx="847" formatCode="General">
                  <c:v>4.4647</c:v>
                </c:pt>
                <c:pt idx="848" formatCode="General">
                  <c:v>4.4647</c:v>
                </c:pt>
                <c:pt idx="849" formatCode="General">
                  <c:v>4.4647</c:v>
                </c:pt>
                <c:pt idx="850" formatCode="General">
                  <c:v>4.4647</c:v>
                </c:pt>
                <c:pt idx="851" formatCode="General">
                  <c:v>4.4647</c:v>
                </c:pt>
                <c:pt idx="852" formatCode="General">
                  <c:v>4.4647</c:v>
                </c:pt>
                <c:pt idx="853" formatCode="General">
                  <c:v>4.4647</c:v>
                </c:pt>
                <c:pt idx="854" formatCode="General">
                  <c:v>4.4647</c:v>
                </c:pt>
                <c:pt idx="855" formatCode="General">
                  <c:v>4.4647</c:v>
                </c:pt>
                <c:pt idx="856" formatCode="General">
                  <c:v>4.4647</c:v>
                </c:pt>
                <c:pt idx="857" formatCode="General">
                  <c:v>4.4647</c:v>
                </c:pt>
                <c:pt idx="858" formatCode="General">
                  <c:v>4.4647</c:v>
                </c:pt>
                <c:pt idx="859" formatCode="General">
                  <c:v>4.4647</c:v>
                </c:pt>
                <c:pt idx="860" formatCode="General">
                  <c:v>4.4647</c:v>
                </c:pt>
                <c:pt idx="861" formatCode="General">
                  <c:v>4.4647</c:v>
                </c:pt>
                <c:pt idx="862" formatCode="General">
                  <c:v>4.45612</c:v>
                </c:pt>
                <c:pt idx="863" formatCode="General">
                  <c:v>4.375340000000001</c:v>
                </c:pt>
                <c:pt idx="864" formatCode="General">
                  <c:v>4.35638</c:v>
                </c:pt>
                <c:pt idx="865" formatCode="General">
                  <c:v>4.281220000000023</c:v>
                </c:pt>
                <c:pt idx="866" formatCode="General">
                  <c:v>4.182809999999995</c:v>
                </c:pt>
                <c:pt idx="867" formatCode="General">
                  <c:v>4.08737</c:v>
                </c:pt>
                <c:pt idx="868" formatCode="General">
                  <c:v>4.07219</c:v>
                </c:pt>
                <c:pt idx="869" formatCode="General">
                  <c:v>3.949619999999998</c:v>
                </c:pt>
                <c:pt idx="870" formatCode="General">
                  <c:v>3.858169999999998</c:v>
                </c:pt>
                <c:pt idx="871" formatCode="General">
                  <c:v>3.76881</c:v>
                </c:pt>
                <c:pt idx="872" formatCode="General">
                  <c:v>3.752549999999997</c:v>
                </c:pt>
                <c:pt idx="873" formatCode="General">
                  <c:v>3.62317000000001</c:v>
                </c:pt>
                <c:pt idx="874" formatCode="General">
                  <c:v>3.419879999999988</c:v>
                </c:pt>
                <c:pt idx="875" formatCode="General">
                  <c:v>3.34033</c:v>
                </c:pt>
                <c:pt idx="876" formatCode="General">
                  <c:v>3.318509999999997</c:v>
                </c:pt>
                <c:pt idx="877" formatCode="General">
                  <c:v>3.19111</c:v>
                </c:pt>
                <c:pt idx="878" formatCode="General">
                  <c:v>3.16134</c:v>
                </c:pt>
                <c:pt idx="879" formatCode="General">
                  <c:v>3.16134</c:v>
                </c:pt>
                <c:pt idx="880" formatCode="General">
                  <c:v>3.16134</c:v>
                </c:pt>
                <c:pt idx="881" formatCode="General">
                  <c:v>3.16134</c:v>
                </c:pt>
                <c:pt idx="882" formatCode="General">
                  <c:v>3.16134</c:v>
                </c:pt>
                <c:pt idx="883" formatCode="General">
                  <c:v>3.16134</c:v>
                </c:pt>
                <c:pt idx="884" formatCode="General">
                  <c:v>3.16134</c:v>
                </c:pt>
                <c:pt idx="885" formatCode="General">
                  <c:v>3.16134</c:v>
                </c:pt>
                <c:pt idx="886" formatCode="General">
                  <c:v>3.16134</c:v>
                </c:pt>
                <c:pt idx="887" formatCode="General">
                  <c:v>3.16134</c:v>
                </c:pt>
                <c:pt idx="888" formatCode="General">
                  <c:v>3.16134</c:v>
                </c:pt>
                <c:pt idx="889" formatCode="General">
                  <c:v>3.16134</c:v>
                </c:pt>
                <c:pt idx="890" formatCode="General">
                  <c:v>3.16134</c:v>
                </c:pt>
                <c:pt idx="891" formatCode="General">
                  <c:v>3.16134</c:v>
                </c:pt>
                <c:pt idx="892" formatCode="General">
                  <c:v>3.16134</c:v>
                </c:pt>
                <c:pt idx="893" formatCode="General">
                  <c:v>3.12483</c:v>
                </c:pt>
                <c:pt idx="894" formatCode="General">
                  <c:v>3.069120000000001</c:v>
                </c:pt>
                <c:pt idx="895" formatCode="General">
                  <c:v>3.010479999999997</c:v>
                </c:pt>
                <c:pt idx="896" formatCode="General">
                  <c:v>2.9973</c:v>
                </c:pt>
                <c:pt idx="897" formatCode="General">
                  <c:v>2.931039999999997</c:v>
                </c:pt>
                <c:pt idx="898" formatCode="General">
                  <c:v>2.874099999999998</c:v>
                </c:pt>
                <c:pt idx="899" formatCode="General">
                  <c:v>2.786520000000001</c:v>
                </c:pt>
                <c:pt idx="900" formatCode="General">
                  <c:v>2.771059999999997</c:v>
                </c:pt>
                <c:pt idx="901" formatCode="General">
                  <c:v>2.70854</c:v>
                </c:pt>
                <c:pt idx="902" formatCode="General">
                  <c:v>2.64764</c:v>
                </c:pt>
                <c:pt idx="903" formatCode="General">
                  <c:v>2.52366</c:v>
                </c:pt>
                <c:pt idx="904" formatCode="General">
                  <c:v>2.46896</c:v>
                </c:pt>
                <c:pt idx="905" formatCode="General">
                  <c:v>2.396129999999998</c:v>
                </c:pt>
                <c:pt idx="906" formatCode="General">
                  <c:v>2.30214999999999</c:v>
                </c:pt>
                <c:pt idx="907" formatCode="General">
                  <c:v>2.24936</c:v>
                </c:pt>
                <c:pt idx="908" formatCode="General">
                  <c:v>2.24535</c:v>
                </c:pt>
                <c:pt idx="909" formatCode="General">
                  <c:v>2.24535</c:v>
                </c:pt>
                <c:pt idx="910" formatCode="General">
                  <c:v>2.24535</c:v>
                </c:pt>
                <c:pt idx="911" formatCode="General">
                  <c:v>2.24535</c:v>
                </c:pt>
                <c:pt idx="912" formatCode="General">
                  <c:v>2.24535</c:v>
                </c:pt>
                <c:pt idx="913" formatCode="General">
                  <c:v>2.24535</c:v>
                </c:pt>
                <c:pt idx="914" formatCode="General">
                  <c:v>2.24535</c:v>
                </c:pt>
                <c:pt idx="915" formatCode="General">
                  <c:v>2.24535</c:v>
                </c:pt>
                <c:pt idx="916" formatCode="General">
                  <c:v>2.24535</c:v>
                </c:pt>
                <c:pt idx="917" formatCode="General">
                  <c:v>2.24535</c:v>
                </c:pt>
                <c:pt idx="918" formatCode="General">
                  <c:v>2.24535</c:v>
                </c:pt>
                <c:pt idx="919" formatCode="General">
                  <c:v>2.24535</c:v>
                </c:pt>
                <c:pt idx="920" formatCode="General">
                  <c:v>2.24535</c:v>
                </c:pt>
                <c:pt idx="921" formatCode="General">
                  <c:v>2.24535</c:v>
                </c:pt>
                <c:pt idx="922" formatCode="General">
                  <c:v>2.24535</c:v>
                </c:pt>
                <c:pt idx="923" formatCode="General">
                  <c:v>2.217030000000001</c:v>
                </c:pt>
                <c:pt idx="924" formatCode="General">
                  <c:v>2.209170000000001</c:v>
                </c:pt>
                <c:pt idx="925" formatCode="General">
                  <c:v>2.171079999999998</c:v>
                </c:pt>
                <c:pt idx="926" formatCode="General">
                  <c:v>2.12947</c:v>
                </c:pt>
                <c:pt idx="927" formatCode="General">
                  <c:v>2.078819999999998</c:v>
                </c:pt>
                <c:pt idx="928" formatCode="General">
                  <c:v>2.069</c:v>
                </c:pt>
                <c:pt idx="929" formatCode="General">
                  <c:v>2.02917</c:v>
                </c:pt>
                <c:pt idx="930" formatCode="General">
                  <c:v>1.96761</c:v>
                </c:pt>
                <c:pt idx="931" formatCode="General">
                  <c:v>1.92394</c:v>
                </c:pt>
                <c:pt idx="932" formatCode="General">
                  <c:v>1.91249</c:v>
                </c:pt>
                <c:pt idx="933" formatCode="General">
                  <c:v>1.84662</c:v>
                </c:pt>
                <c:pt idx="934" formatCode="General">
                  <c:v>1.75879</c:v>
                </c:pt>
                <c:pt idx="935" formatCode="General">
                  <c:v>1.708699999999996</c:v>
                </c:pt>
                <c:pt idx="936" formatCode="General">
                  <c:v>1.69746</c:v>
                </c:pt>
                <c:pt idx="937" formatCode="General">
                  <c:v>1.63414</c:v>
                </c:pt>
                <c:pt idx="938" formatCode="General">
                  <c:v>1.59884</c:v>
                </c:pt>
                <c:pt idx="939" formatCode="General">
                  <c:v>1.59884</c:v>
                </c:pt>
                <c:pt idx="940" formatCode="General">
                  <c:v>1.59884</c:v>
                </c:pt>
                <c:pt idx="941" formatCode="General">
                  <c:v>1.59884</c:v>
                </c:pt>
                <c:pt idx="942" formatCode="General">
                  <c:v>1.59884</c:v>
                </c:pt>
                <c:pt idx="943" formatCode="General">
                  <c:v>1.59884</c:v>
                </c:pt>
                <c:pt idx="944" formatCode="General">
                  <c:v>1.59884</c:v>
                </c:pt>
                <c:pt idx="945" formatCode="General">
                  <c:v>1.59884</c:v>
                </c:pt>
                <c:pt idx="946" formatCode="General">
                  <c:v>1.59884</c:v>
                </c:pt>
                <c:pt idx="947" formatCode="General">
                  <c:v>1.59884</c:v>
                </c:pt>
                <c:pt idx="948" formatCode="General">
                  <c:v>1.59884</c:v>
                </c:pt>
                <c:pt idx="949" formatCode="General">
                  <c:v>1.59884</c:v>
                </c:pt>
                <c:pt idx="950" formatCode="General">
                  <c:v>1.59884</c:v>
                </c:pt>
                <c:pt idx="951" formatCode="General">
                  <c:v>1.59884</c:v>
                </c:pt>
                <c:pt idx="952" formatCode="General">
                  <c:v>1.59884</c:v>
                </c:pt>
                <c:pt idx="953" formatCode="General">
                  <c:v>1.59884</c:v>
                </c:pt>
                <c:pt idx="954" formatCode="General">
                  <c:v>1.571869999999995</c:v>
                </c:pt>
                <c:pt idx="955" formatCode="General">
                  <c:v>1.543679999999995</c:v>
                </c:pt>
                <c:pt idx="956" formatCode="General">
                  <c:v>1.53521</c:v>
                </c:pt>
                <c:pt idx="957" formatCode="General">
                  <c:v>1.50203</c:v>
                </c:pt>
                <c:pt idx="958" formatCode="General">
                  <c:v>1.47045</c:v>
                </c:pt>
                <c:pt idx="959" formatCode="General">
                  <c:v>1.442809999999995</c:v>
                </c:pt>
                <c:pt idx="960" formatCode="General">
                  <c:v>1.425989999999995</c:v>
                </c:pt>
                <c:pt idx="961" formatCode="General">
                  <c:v>1.39058</c:v>
                </c:pt>
                <c:pt idx="962" formatCode="General">
                  <c:v>1.35788</c:v>
                </c:pt>
                <c:pt idx="963" formatCode="General">
                  <c:v>1.31265</c:v>
                </c:pt>
                <c:pt idx="964" formatCode="General">
                  <c:v>1.30552</c:v>
                </c:pt>
                <c:pt idx="965" formatCode="General">
                  <c:v>1.231309999999995</c:v>
                </c:pt>
                <c:pt idx="966" formatCode="General">
                  <c:v>1.205849999999995</c:v>
                </c:pt>
                <c:pt idx="967" formatCode="General">
                  <c:v>1.16093</c:v>
                </c:pt>
                <c:pt idx="968" formatCode="General">
                  <c:v>1.15296</c:v>
                </c:pt>
                <c:pt idx="969" formatCode="General">
                  <c:v>1.14091</c:v>
                </c:pt>
                <c:pt idx="970" formatCode="General">
                  <c:v>1.14091</c:v>
                </c:pt>
                <c:pt idx="971" formatCode="General">
                  <c:v>1.14091</c:v>
                </c:pt>
                <c:pt idx="972" formatCode="General">
                  <c:v>1.14091</c:v>
                </c:pt>
                <c:pt idx="973" formatCode="General">
                  <c:v>1.14091</c:v>
                </c:pt>
                <c:pt idx="974" formatCode="General">
                  <c:v>1.14091</c:v>
                </c:pt>
                <c:pt idx="975" formatCode="General">
                  <c:v>1.14091</c:v>
                </c:pt>
                <c:pt idx="976" formatCode="General">
                  <c:v>1.14091</c:v>
                </c:pt>
                <c:pt idx="977" formatCode="General">
                  <c:v>1.14091</c:v>
                </c:pt>
                <c:pt idx="978" formatCode="General">
                  <c:v>1.14091</c:v>
                </c:pt>
                <c:pt idx="979" formatCode="General">
                  <c:v>1.14091</c:v>
                </c:pt>
                <c:pt idx="980" formatCode="General">
                  <c:v>1.14091</c:v>
                </c:pt>
                <c:pt idx="981" formatCode="General">
                  <c:v>1.14091</c:v>
                </c:pt>
                <c:pt idx="982" formatCode="General">
                  <c:v>1.14091</c:v>
                </c:pt>
                <c:pt idx="983" formatCode="General">
                  <c:v>1.13775</c:v>
                </c:pt>
                <c:pt idx="984" formatCode="General">
                  <c:v>1.132080000000006</c:v>
                </c:pt>
                <c:pt idx="985" formatCode="General">
                  <c:v>1.11307</c:v>
                </c:pt>
                <c:pt idx="986" formatCode="General">
                  <c:v>1.09459</c:v>
                </c:pt>
                <c:pt idx="987" formatCode="General">
                  <c:v>1.07016</c:v>
                </c:pt>
                <c:pt idx="988" formatCode="General">
                  <c:v>1.06375</c:v>
                </c:pt>
                <c:pt idx="989" formatCode="General">
                  <c:v>1.04417</c:v>
                </c:pt>
                <c:pt idx="990" formatCode="General">
                  <c:v>1.014</c:v>
                </c:pt>
                <c:pt idx="991" formatCode="General">
                  <c:v>0.991323999999997</c:v>
                </c:pt>
                <c:pt idx="992" formatCode="General">
                  <c:v>0.98636</c:v>
                </c:pt>
                <c:pt idx="993" formatCode="General">
                  <c:v>0.964202</c:v>
                </c:pt>
                <c:pt idx="994" formatCode="General">
                  <c:v>0.917978000000001</c:v>
                </c:pt>
                <c:pt idx="995" formatCode="General">
                  <c:v>0.876763000000001</c:v>
                </c:pt>
                <c:pt idx="996" formatCode="General">
                  <c:v>0.872690000000004</c:v>
                </c:pt>
                <c:pt idx="997" formatCode="General">
                  <c:v>0.841054000000001</c:v>
                </c:pt>
                <c:pt idx="998" formatCode="General">
                  <c:v>0.819589</c:v>
                </c:pt>
                <c:pt idx="999" formatCode="General">
                  <c:v>0.815586999999997</c:v>
                </c:pt>
                <c:pt idx="1000" formatCode="General">
                  <c:v>0.815586999999997</c:v>
                </c:pt>
                <c:pt idx="1001" formatCode="General">
                  <c:v>0.815586999999997</c:v>
                </c:pt>
                <c:pt idx="1002" formatCode="General">
                  <c:v>0.815586999999997</c:v>
                </c:pt>
                <c:pt idx="1003" formatCode="General">
                  <c:v>0.815586999999997</c:v>
                </c:pt>
                <c:pt idx="1004" formatCode="General">
                  <c:v>0.815586999999997</c:v>
                </c:pt>
                <c:pt idx="1005" formatCode="General">
                  <c:v>0.815586999999997</c:v>
                </c:pt>
                <c:pt idx="1006" formatCode="General">
                  <c:v>0.815586999999997</c:v>
                </c:pt>
                <c:pt idx="1007" formatCode="General">
                  <c:v>0.815586999999997</c:v>
                </c:pt>
                <c:pt idx="1008" formatCode="General">
                  <c:v>0.815586999999997</c:v>
                </c:pt>
                <c:pt idx="1009" formatCode="General">
                  <c:v>0.815586999999997</c:v>
                </c:pt>
                <c:pt idx="1010" formatCode="General">
                  <c:v>0.815586999999997</c:v>
                </c:pt>
                <c:pt idx="1011" formatCode="General">
                  <c:v>0.815586999999997</c:v>
                </c:pt>
                <c:pt idx="1012" formatCode="General">
                  <c:v>0.815586999999997</c:v>
                </c:pt>
                <c:pt idx="1013" formatCode="General">
                  <c:v>0.815586999999997</c:v>
                </c:pt>
                <c:pt idx="1014" formatCode="General">
                  <c:v>0.80711</c:v>
                </c:pt>
                <c:pt idx="1015" formatCode="General">
                  <c:v>0.794134</c:v>
                </c:pt>
                <c:pt idx="1016" formatCode="General">
                  <c:v>0.791382999999997</c:v>
                </c:pt>
                <c:pt idx="1017" formatCode="General">
                  <c:v>0.774953000000002</c:v>
                </c:pt>
                <c:pt idx="1018" formatCode="General">
                  <c:v>0.758139000000002</c:v>
                </c:pt>
                <c:pt idx="1019" formatCode="General">
                  <c:v>0.74426</c:v>
                </c:pt>
                <c:pt idx="1020" formatCode="General">
                  <c:v>0.741233</c:v>
                </c:pt>
                <c:pt idx="1021" formatCode="General">
                  <c:v>0.717270000000001</c:v>
                </c:pt>
                <c:pt idx="1022" formatCode="General">
                  <c:v>0.702327</c:v>
                </c:pt>
                <c:pt idx="1023" formatCode="General">
                  <c:v>0.68706</c:v>
                </c:pt>
                <c:pt idx="1024" formatCode="General">
                  <c:v>0.673309000000003</c:v>
                </c:pt>
                <c:pt idx="1025" formatCode="General">
                  <c:v>0.639895000000004</c:v>
                </c:pt>
                <c:pt idx="1026" formatCode="General">
                  <c:v>0.620687000000001</c:v>
                </c:pt>
                <c:pt idx="1027" formatCode="General">
                  <c:v>0.596871</c:v>
                </c:pt>
                <c:pt idx="1028" formatCode="General">
                  <c:v>0.594094</c:v>
                </c:pt>
                <c:pt idx="1029" formatCode="General">
                  <c:v>0.583903999999998</c:v>
                </c:pt>
                <c:pt idx="1030" formatCode="General">
                  <c:v>0.583903999999998</c:v>
                </c:pt>
                <c:pt idx="1031" formatCode="General">
                  <c:v>0.583903999999998</c:v>
                </c:pt>
                <c:pt idx="1032" formatCode="General">
                  <c:v>0.583903999999998</c:v>
                </c:pt>
                <c:pt idx="1033" formatCode="General">
                  <c:v>0.583903999999998</c:v>
                </c:pt>
                <c:pt idx="1034" formatCode="General">
                  <c:v>0.583903999999998</c:v>
                </c:pt>
                <c:pt idx="1035" formatCode="General">
                  <c:v>0.583903999999998</c:v>
                </c:pt>
                <c:pt idx="1036" formatCode="General">
                  <c:v>0.583903999999998</c:v>
                </c:pt>
                <c:pt idx="1037" formatCode="General">
                  <c:v>0.583903999999998</c:v>
                </c:pt>
                <c:pt idx="1038" formatCode="General">
                  <c:v>0.583903999999998</c:v>
                </c:pt>
                <c:pt idx="1039" formatCode="General">
                  <c:v>0.583903999999998</c:v>
                </c:pt>
                <c:pt idx="1040" formatCode="General">
                  <c:v>0.583903999999998</c:v>
                </c:pt>
                <c:pt idx="1041" formatCode="General">
                  <c:v>0.583903999999998</c:v>
                </c:pt>
                <c:pt idx="1042" formatCode="General">
                  <c:v>0.583903999999998</c:v>
                </c:pt>
                <c:pt idx="1043" formatCode="General">
                  <c:v>0.583903999999998</c:v>
                </c:pt>
                <c:pt idx="1044" formatCode="General">
                  <c:v>0.582907999999998</c:v>
                </c:pt>
                <c:pt idx="1045" formatCode="General">
                  <c:v>0.57286</c:v>
                </c:pt>
                <c:pt idx="1046" formatCode="General">
                  <c:v>0.562706</c:v>
                </c:pt>
                <c:pt idx="1047" formatCode="General">
                  <c:v>0.552153</c:v>
                </c:pt>
                <c:pt idx="1048" formatCode="General">
                  <c:v>0.548427</c:v>
                </c:pt>
                <c:pt idx="1049" formatCode="General">
                  <c:v>0.537229000000001</c:v>
                </c:pt>
                <c:pt idx="1050" formatCode="General">
                  <c:v>0.524638</c:v>
                </c:pt>
                <c:pt idx="1051" formatCode="General">
                  <c:v>0.509993</c:v>
                </c:pt>
                <c:pt idx="1052" formatCode="General">
                  <c:v>0.507873</c:v>
                </c:pt>
                <c:pt idx="1053" formatCode="General">
                  <c:v>0.496617</c:v>
                </c:pt>
                <c:pt idx="1054" formatCode="General">
                  <c:v>0.479819</c:v>
                </c:pt>
                <c:pt idx="1055" formatCode="General">
                  <c:v>0.45248</c:v>
                </c:pt>
                <c:pt idx="1056" formatCode="General">
                  <c:v>0.449704</c:v>
                </c:pt>
                <c:pt idx="1057" formatCode="General">
                  <c:v>0.440169</c:v>
                </c:pt>
                <c:pt idx="1058" formatCode="General">
                  <c:v>0.422978000000001</c:v>
                </c:pt>
                <c:pt idx="1059" formatCode="General">
                  <c:v>0.418573</c:v>
                </c:pt>
                <c:pt idx="1060" formatCode="General">
                  <c:v>0.418573</c:v>
                </c:pt>
                <c:pt idx="1061" formatCode="General">
                  <c:v>0.418573</c:v>
                </c:pt>
                <c:pt idx="1062" formatCode="General">
                  <c:v>0.418573</c:v>
                </c:pt>
                <c:pt idx="1063" formatCode="General">
                  <c:v>0.418573</c:v>
                </c:pt>
                <c:pt idx="1064" formatCode="General">
                  <c:v>0.418573</c:v>
                </c:pt>
                <c:pt idx="1065" formatCode="General">
                  <c:v>0.418573</c:v>
                </c:pt>
                <c:pt idx="1066" formatCode="General">
                  <c:v>0.418573</c:v>
                </c:pt>
                <c:pt idx="1067" formatCode="General">
                  <c:v>0.418573</c:v>
                </c:pt>
                <c:pt idx="1068" formatCode="General">
                  <c:v>0.418573</c:v>
                </c:pt>
                <c:pt idx="1069" formatCode="General">
                  <c:v>0.418573</c:v>
                </c:pt>
                <c:pt idx="1070" formatCode="General">
                  <c:v>0.418573</c:v>
                </c:pt>
                <c:pt idx="1071" formatCode="General">
                  <c:v>0.418573</c:v>
                </c:pt>
                <c:pt idx="1072" formatCode="General">
                  <c:v>0.418573</c:v>
                </c:pt>
                <c:pt idx="1073" formatCode="General">
                  <c:v>0.418573</c:v>
                </c:pt>
                <c:pt idx="1074" formatCode="General">
                  <c:v>0.414997</c:v>
                </c:pt>
                <c:pt idx="1075" formatCode="General">
                  <c:v>0.408262</c:v>
                </c:pt>
                <c:pt idx="1076" formatCode="General">
                  <c:v>0.406566</c:v>
                </c:pt>
                <c:pt idx="1077" formatCode="General">
                  <c:v>0.398823000000001</c:v>
                </c:pt>
                <c:pt idx="1078" formatCode="General">
                  <c:v>0.390334000000001</c:v>
                </c:pt>
                <c:pt idx="1079" formatCode="General">
                  <c:v>0.382820000000001</c:v>
                </c:pt>
                <c:pt idx="1080" formatCode="General">
                  <c:v>0.381353000000001</c:v>
                </c:pt>
                <c:pt idx="1081" formatCode="General">
                  <c:v>0.369399</c:v>
                </c:pt>
                <c:pt idx="1082" formatCode="General">
                  <c:v>0.362080000000001</c:v>
                </c:pt>
                <c:pt idx="1083" formatCode="General">
                  <c:v>0.353995</c:v>
                </c:pt>
                <c:pt idx="1084" formatCode="General">
                  <c:v>0.346942</c:v>
                </c:pt>
                <c:pt idx="1085" formatCode="General">
                  <c:v>0.329985000000001</c:v>
                </c:pt>
                <c:pt idx="1086" formatCode="General">
                  <c:v>0.320757</c:v>
                </c:pt>
                <c:pt idx="1087" formatCode="General">
                  <c:v>0.309387000000001</c:v>
                </c:pt>
                <c:pt idx="1088" formatCode="General">
                  <c:v>0.306717</c:v>
                </c:pt>
                <c:pt idx="1089" formatCode="General">
                  <c:v>0.300400000000001</c:v>
                </c:pt>
                <c:pt idx="1090" formatCode="General">
                  <c:v>0.300400000000001</c:v>
                </c:pt>
                <c:pt idx="1091" formatCode="General">
                  <c:v>0.300400000000001</c:v>
                </c:pt>
                <c:pt idx="1092" formatCode="General">
                  <c:v>0.300400000000001</c:v>
                </c:pt>
                <c:pt idx="1093" formatCode="General">
                  <c:v>0.300400000000001</c:v>
                </c:pt>
                <c:pt idx="1094" formatCode="General">
                  <c:v>0.300400000000001</c:v>
                </c:pt>
                <c:pt idx="1095" formatCode="General">
                  <c:v>0.300400000000001</c:v>
                </c:pt>
                <c:pt idx="1096" formatCode="General">
                  <c:v>0.300400000000001</c:v>
                </c:pt>
                <c:pt idx="1097" formatCode="General">
                  <c:v>0.300400000000001</c:v>
                </c:pt>
                <c:pt idx="1098" formatCode="General">
                  <c:v>0.300400000000001</c:v>
                </c:pt>
                <c:pt idx="1099" formatCode="General">
                  <c:v>0.300400000000001</c:v>
                </c:pt>
                <c:pt idx="1100" formatCode="General">
                  <c:v>0.300400000000001</c:v>
                </c:pt>
                <c:pt idx="1101" formatCode="General">
                  <c:v>0.300400000000001</c:v>
                </c:pt>
                <c:pt idx="1102" formatCode="General">
                  <c:v>0.300400000000001</c:v>
                </c:pt>
                <c:pt idx="1103" formatCode="General">
                  <c:v>0.300400000000001</c:v>
                </c:pt>
                <c:pt idx="1104" formatCode="General">
                  <c:v>0.300400000000001</c:v>
                </c:pt>
                <c:pt idx="1105" formatCode="General">
                  <c:v>0.295657</c:v>
                </c:pt>
                <c:pt idx="1106" formatCode="General">
                  <c:v>0.290628000000001</c:v>
                </c:pt>
                <c:pt idx="1107" formatCode="General">
                  <c:v>0.28514</c:v>
                </c:pt>
                <c:pt idx="1108" formatCode="General">
                  <c:v>0.283082000000001</c:v>
                </c:pt>
                <c:pt idx="1109" formatCode="General">
                  <c:v>0.276791</c:v>
                </c:pt>
                <c:pt idx="1110" formatCode="General">
                  <c:v>0.270161</c:v>
                </c:pt>
                <c:pt idx="1111" formatCode="General">
                  <c:v>0.262792</c:v>
                </c:pt>
                <c:pt idx="1112" formatCode="General">
                  <c:v>0.261605</c:v>
                </c:pt>
                <c:pt idx="1113" formatCode="General">
                  <c:v>0.255872</c:v>
                </c:pt>
                <c:pt idx="1114" formatCode="General">
                  <c:v>0.247301</c:v>
                </c:pt>
                <c:pt idx="1115" formatCode="General">
                  <c:v>0.232975</c:v>
                </c:pt>
                <c:pt idx="1116" formatCode="General">
                  <c:v>0.231692</c:v>
                </c:pt>
                <c:pt idx="1117" formatCode="General">
                  <c:v>0.226941</c:v>
                </c:pt>
                <c:pt idx="1118" formatCode="General">
                  <c:v>0.218619</c:v>
                </c:pt>
                <c:pt idx="1119" formatCode="General">
                  <c:v>0.215815</c:v>
                </c:pt>
                <c:pt idx="1120" formatCode="General">
                  <c:v>0.215815</c:v>
                </c:pt>
                <c:pt idx="1121" formatCode="General">
                  <c:v>0.215815</c:v>
                </c:pt>
                <c:pt idx="1122" formatCode="General">
                  <c:v>0.215815</c:v>
                </c:pt>
                <c:pt idx="1123" formatCode="General">
                  <c:v>0.215815</c:v>
                </c:pt>
                <c:pt idx="1124" formatCode="General">
                  <c:v>0.215815</c:v>
                </c:pt>
                <c:pt idx="1125" formatCode="General">
                  <c:v>0.215815</c:v>
                </c:pt>
                <c:pt idx="1126" formatCode="General">
                  <c:v>0.215815</c:v>
                </c:pt>
                <c:pt idx="1127" formatCode="General">
                  <c:v>0.215815</c:v>
                </c:pt>
                <c:pt idx="1128" formatCode="General">
                  <c:v>0.215815</c:v>
                </c:pt>
                <c:pt idx="1129" formatCode="General">
                  <c:v>0.215815</c:v>
                </c:pt>
                <c:pt idx="1130" formatCode="General">
                  <c:v>0.215815</c:v>
                </c:pt>
                <c:pt idx="1131" formatCode="General">
                  <c:v>0.215815</c:v>
                </c:pt>
                <c:pt idx="1132" formatCode="General">
                  <c:v>0.215815</c:v>
                </c:pt>
                <c:pt idx="1133" formatCode="General">
                  <c:v>0.215815</c:v>
                </c:pt>
                <c:pt idx="1134" formatCode="General">
                  <c:v>0.214861</c:v>
                </c:pt>
                <c:pt idx="1135" formatCode="General">
                  <c:v>0.211273</c:v>
                </c:pt>
                <c:pt idx="1136" formatCode="General">
                  <c:v>0.210521</c:v>
                </c:pt>
                <c:pt idx="1137" formatCode="General">
                  <c:v>0.206717000000001</c:v>
                </c:pt>
                <c:pt idx="1138" formatCode="General">
                  <c:v>0.202561</c:v>
                </c:pt>
                <c:pt idx="1139" formatCode="General">
                  <c:v>0.198456</c:v>
                </c:pt>
                <c:pt idx="1140" formatCode="General">
                  <c:v>0.197489</c:v>
                </c:pt>
                <c:pt idx="1141" formatCode="General">
                  <c:v>0.19166</c:v>
                </c:pt>
                <c:pt idx="1142" formatCode="General">
                  <c:v>0.187524</c:v>
                </c:pt>
                <c:pt idx="1143" formatCode="General">
                  <c:v>0.183517000000001</c:v>
                </c:pt>
                <c:pt idx="1144" formatCode="General">
                  <c:v>0.182578</c:v>
                </c:pt>
                <c:pt idx="1145" formatCode="General">
                  <c:v>0.17425</c:v>
                </c:pt>
                <c:pt idx="1146" formatCode="General">
                  <c:v>0.166377</c:v>
                </c:pt>
                <c:pt idx="1147" formatCode="General">
                  <c:v>0.162932</c:v>
                </c:pt>
                <c:pt idx="1148" formatCode="General">
                  <c:v>0.159808</c:v>
                </c:pt>
                <c:pt idx="1149" formatCode="General">
                  <c:v>0.155799000000001</c:v>
                </c:pt>
                <c:pt idx="1150" formatCode="General">
                  <c:v>0.155210000000001</c:v>
                </c:pt>
                <c:pt idx="1151" formatCode="General">
                  <c:v>0.155210000000001</c:v>
                </c:pt>
                <c:pt idx="1152" formatCode="General">
                  <c:v>0.155210000000001</c:v>
                </c:pt>
                <c:pt idx="1153" formatCode="General">
                  <c:v>0.155210000000001</c:v>
                </c:pt>
                <c:pt idx="1154" formatCode="General">
                  <c:v>0.155210000000001</c:v>
                </c:pt>
                <c:pt idx="1155" formatCode="General">
                  <c:v>0.155210000000001</c:v>
                </c:pt>
                <c:pt idx="1156" formatCode="General">
                  <c:v>0.155210000000001</c:v>
                </c:pt>
                <c:pt idx="1157" formatCode="General">
                  <c:v>0.155210000000001</c:v>
                </c:pt>
                <c:pt idx="1158" formatCode="General">
                  <c:v>0.155210000000001</c:v>
                </c:pt>
                <c:pt idx="1159" formatCode="General">
                  <c:v>0.155210000000001</c:v>
                </c:pt>
                <c:pt idx="1160" formatCode="General">
                  <c:v>0.155210000000001</c:v>
                </c:pt>
                <c:pt idx="1161" formatCode="General">
                  <c:v>0.155210000000001</c:v>
                </c:pt>
                <c:pt idx="1162" formatCode="General">
                  <c:v>0.155210000000001</c:v>
                </c:pt>
                <c:pt idx="1163" formatCode="General">
                  <c:v>0.155210000000001</c:v>
                </c:pt>
                <c:pt idx="1164" formatCode="General">
                  <c:v>0.155210000000001</c:v>
                </c:pt>
                <c:pt idx="1165" formatCode="General">
                  <c:v>0.153763000000001</c:v>
                </c:pt>
                <c:pt idx="1166" formatCode="General">
                  <c:v>0.151169</c:v>
                </c:pt>
                <c:pt idx="1167" formatCode="General">
                  <c:v>0.148553</c:v>
                </c:pt>
                <c:pt idx="1168" formatCode="General">
                  <c:v>0.147939000000001</c:v>
                </c:pt>
                <c:pt idx="1169" formatCode="General">
                  <c:v>0.144659</c:v>
                </c:pt>
                <c:pt idx="1170" formatCode="General">
                  <c:v>0.142026</c:v>
                </c:pt>
                <c:pt idx="1171" formatCode="General">
                  <c:v>0.137764</c:v>
                </c:pt>
                <c:pt idx="1172" formatCode="General">
                  <c:v>0.137041</c:v>
                </c:pt>
                <c:pt idx="1173" formatCode="General">
                  <c:v>0.133997</c:v>
                </c:pt>
                <c:pt idx="1174" formatCode="General">
                  <c:v>0.131382</c:v>
                </c:pt>
                <c:pt idx="1175" formatCode="General">
                  <c:v>0.125264</c:v>
                </c:pt>
                <c:pt idx="1176" formatCode="General">
                  <c:v>0.122604</c:v>
                </c:pt>
                <c:pt idx="1177" formatCode="General">
                  <c:v>0.119099</c:v>
                </c:pt>
                <c:pt idx="1178" formatCode="General">
                  <c:v>0.115003</c:v>
                </c:pt>
                <c:pt idx="1179" formatCode="General">
                  <c:v>0.112157</c:v>
                </c:pt>
                <c:pt idx="1180" formatCode="General">
                  <c:v>0.111755</c:v>
                </c:pt>
                <c:pt idx="1181" formatCode="General">
                  <c:v>0.111755</c:v>
                </c:pt>
                <c:pt idx="1182" formatCode="General">
                  <c:v>0.111755</c:v>
                </c:pt>
                <c:pt idx="1183" formatCode="General">
                  <c:v>0.111755</c:v>
                </c:pt>
                <c:pt idx="1184" formatCode="General">
                  <c:v>0.111755</c:v>
                </c:pt>
                <c:pt idx="1185" formatCode="General">
                  <c:v>0.111755</c:v>
                </c:pt>
                <c:pt idx="1186" formatCode="General">
                  <c:v>0.111755</c:v>
                </c:pt>
                <c:pt idx="1187" formatCode="General">
                  <c:v>0.111755</c:v>
                </c:pt>
                <c:pt idx="1188" formatCode="General">
                  <c:v>0.111755</c:v>
                </c:pt>
                <c:pt idx="1189" formatCode="General">
                  <c:v>0.111755</c:v>
                </c:pt>
                <c:pt idx="1190" formatCode="General">
                  <c:v>0.111755</c:v>
                </c:pt>
                <c:pt idx="1191" formatCode="General">
                  <c:v>0.111755</c:v>
                </c:pt>
                <c:pt idx="1192" formatCode="General">
                  <c:v>0.111755</c:v>
                </c:pt>
                <c:pt idx="1193" formatCode="General">
                  <c:v>0.111755</c:v>
                </c:pt>
                <c:pt idx="1194" formatCode="General">
                  <c:v>0.111755</c:v>
                </c:pt>
                <c:pt idx="1195" formatCode="General">
                  <c:v>0.110595</c:v>
                </c:pt>
                <c:pt idx="1196" formatCode="General">
                  <c:v>0.11016</c:v>
                </c:pt>
                <c:pt idx="1197" formatCode="General">
                  <c:v>0.108325</c:v>
                </c:pt>
                <c:pt idx="1198" formatCode="General">
                  <c:v>0.106298</c:v>
                </c:pt>
                <c:pt idx="1199" formatCode="General">
                  <c:v>0.103969</c:v>
                </c:pt>
                <c:pt idx="1200" formatCode="General">
                  <c:v>0.103511</c:v>
                </c:pt>
                <c:pt idx="1201" formatCode="General">
                  <c:v>0.101567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5939160"/>
        <c:axId val="676180920"/>
      </c:scatterChart>
      <c:valAx>
        <c:axId val="675939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Runtime 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76180920"/>
        <c:crossesAt val="1.00000000000001E-5"/>
        <c:crossBetween val="midCat"/>
      </c:valAx>
      <c:valAx>
        <c:axId val="676180920"/>
        <c:scaling>
          <c:logBase val="10.0"/>
          <c:orientation val="minMax"/>
          <c:min val="0.01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L1 Error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crossAx val="6759391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547231829666"/>
          <c:y val="0.0720156770944174"/>
          <c:w val="0.688917506806976"/>
          <c:h val="0.69846355743993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= 1.65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Sheet1!$A$2:$A$128</c:f>
              <c:numCache>
                <c:formatCode>General</c:formatCode>
                <c:ptCount val="127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  <c:pt idx="8">
                  <c:v>10.0</c:v>
                </c:pt>
                <c:pt idx="9">
                  <c:v>11.0</c:v>
                </c:pt>
                <c:pt idx="10">
                  <c:v>12.0</c:v>
                </c:pt>
                <c:pt idx="11">
                  <c:v>13.0</c:v>
                </c:pt>
                <c:pt idx="12">
                  <c:v>14.0</c:v>
                </c:pt>
                <c:pt idx="13">
                  <c:v>15.0</c:v>
                </c:pt>
                <c:pt idx="14">
                  <c:v>16.0</c:v>
                </c:pt>
                <c:pt idx="15">
                  <c:v>17.0</c:v>
                </c:pt>
                <c:pt idx="16">
                  <c:v>18.0</c:v>
                </c:pt>
                <c:pt idx="17">
                  <c:v>19.0</c:v>
                </c:pt>
                <c:pt idx="18">
                  <c:v>20.0</c:v>
                </c:pt>
                <c:pt idx="19">
                  <c:v>21.0</c:v>
                </c:pt>
                <c:pt idx="20">
                  <c:v>22.0</c:v>
                </c:pt>
                <c:pt idx="21">
                  <c:v>23.0</c:v>
                </c:pt>
                <c:pt idx="22">
                  <c:v>24.0</c:v>
                </c:pt>
                <c:pt idx="23">
                  <c:v>25.0</c:v>
                </c:pt>
                <c:pt idx="24">
                  <c:v>26.0</c:v>
                </c:pt>
                <c:pt idx="25">
                  <c:v>27.0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32.0</c:v>
                </c:pt>
                <c:pt idx="31">
                  <c:v>33.0</c:v>
                </c:pt>
                <c:pt idx="32">
                  <c:v>34.0</c:v>
                </c:pt>
                <c:pt idx="33">
                  <c:v>35.0</c:v>
                </c:pt>
                <c:pt idx="34">
                  <c:v>36.0</c:v>
                </c:pt>
                <c:pt idx="35">
                  <c:v>37.0</c:v>
                </c:pt>
                <c:pt idx="36">
                  <c:v>38.0</c:v>
                </c:pt>
                <c:pt idx="37">
                  <c:v>39.0</c:v>
                </c:pt>
                <c:pt idx="38">
                  <c:v>40.0</c:v>
                </c:pt>
                <c:pt idx="39">
                  <c:v>41.0</c:v>
                </c:pt>
                <c:pt idx="40">
                  <c:v>42.0</c:v>
                </c:pt>
                <c:pt idx="41">
                  <c:v>43.0</c:v>
                </c:pt>
                <c:pt idx="42">
                  <c:v>44.0</c:v>
                </c:pt>
                <c:pt idx="43">
                  <c:v>45.0</c:v>
                </c:pt>
                <c:pt idx="44">
                  <c:v>46.0</c:v>
                </c:pt>
                <c:pt idx="45">
                  <c:v>47.0</c:v>
                </c:pt>
                <c:pt idx="46">
                  <c:v>48.0</c:v>
                </c:pt>
                <c:pt idx="47">
                  <c:v>49.0</c:v>
                </c:pt>
                <c:pt idx="48">
                  <c:v>50.0</c:v>
                </c:pt>
                <c:pt idx="49">
                  <c:v>51.0</c:v>
                </c:pt>
                <c:pt idx="50">
                  <c:v>52.0</c:v>
                </c:pt>
                <c:pt idx="51">
                  <c:v>53.0</c:v>
                </c:pt>
                <c:pt idx="52">
                  <c:v>54.0</c:v>
                </c:pt>
                <c:pt idx="53">
                  <c:v>55.0</c:v>
                </c:pt>
                <c:pt idx="54">
                  <c:v>56.0</c:v>
                </c:pt>
                <c:pt idx="55">
                  <c:v>57.0</c:v>
                </c:pt>
                <c:pt idx="56">
                  <c:v>58.0</c:v>
                </c:pt>
                <c:pt idx="57">
                  <c:v>59.0</c:v>
                </c:pt>
                <c:pt idx="58">
                  <c:v>60.0</c:v>
                </c:pt>
                <c:pt idx="59">
                  <c:v>61.0</c:v>
                </c:pt>
                <c:pt idx="60">
                  <c:v>62.0</c:v>
                </c:pt>
                <c:pt idx="61">
                  <c:v>63.0</c:v>
                </c:pt>
                <c:pt idx="62">
                  <c:v>64.0</c:v>
                </c:pt>
                <c:pt idx="63">
                  <c:v>65.0</c:v>
                </c:pt>
                <c:pt idx="64">
                  <c:v>66.0</c:v>
                </c:pt>
                <c:pt idx="65">
                  <c:v>67.0</c:v>
                </c:pt>
                <c:pt idx="66">
                  <c:v>68.0</c:v>
                </c:pt>
                <c:pt idx="67">
                  <c:v>69.0</c:v>
                </c:pt>
                <c:pt idx="68">
                  <c:v>70.0</c:v>
                </c:pt>
                <c:pt idx="69">
                  <c:v>71.0</c:v>
                </c:pt>
                <c:pt idx="70">
                  <c:v>72.0</c:v>
                </c:pt>
                <c:pt idx="71">
                  <c:v>73.0</c:v>
                </c:pt>
                <c:pt idx="72">
                  <c:v>74.0</c:v>
                </c:pt>
                <c:pt idx="73">
                  <c:v>75.0</c:v>
                </c:pt>
                <c:pt idx="74">
                  <c:v>76.0</c:v>
                </c:pt>
                <c:pt idx="75">
                  <c:v>77.0</c:v>
                </c:pt>
                <c:pt idx="76">
                  <c:v>78.0</c:v>
                </c:pt>
                <c:pt idx="77">
                  <c:v>79.0</c:v>
                </c:pt>
                <c:pt idx="78">
                  <c:v>80.0</c:v>
                </c:pt>
                <c:pt idx="79">
                  <c:v>81.0</c:v>
                </c:pt>
                <c:pt idx="80">
                  <c:v>82.0</c:v>
                </c:pt>
                <c:pt idx="81">
                  <c:v>83.0</c:v>
                </c:pt>
                <c:pt idx="82">
                  <c:v>84.0</c:v>
                </c:pt>
                <c:pt idx="83">
                  <c:v>85.0</c:v>
                </c:pt>
                <c:pt idx="84">
                  <c:v>86.0</c:v>
                </c:pt>
                <c:pt idx="85">
                  <c:v>87.0</c:v>
                </c:pt>
                <c:pt idx="86">
                  <c:v>88.0</c:v>
                </c:pt>
                <c:pt idx="87">
                  <c:v>89.0</c:v>
                </c:pt>
                <c:pt idx="88">
                  <c:v>90.0</c:v>
                </c:pt>
                <c:pt idx="89">
                  <c:v>91.0</c:v>
                </c:pt>
                <c:pt idx="90">
                  <c:v>92.0</c:v>
                </c:pt>
                <c:pt idx="91">
                  <c:v>93.0</c:v>
                </c:pt>
                <c:pt idx="92">
                  <c:v>94.0</c:v>
                </c:pt>
                <c:pt idx="93">
                  <c:v>95.0</c:v>
                </c:pt>
                <c:pt idx="94">
                  <c:v>96.0</c:v>
                </c:pt>
                <c:pt idx="95">
                  <c:v>97.0</c:v>
                </c:pt>
                <c:pt idx="96">
                  <c:v>98.0</c:v>
                </c:pt>
                <c:pt idx="97">
                  <c:v>99.0</c:v>
                </c:pt>
                <c:pt idx="98">
                  <c:v>100.0</c:v>
                </c:pt>
                <c:pt idx="99">
                  <c:v>101.0</c:v>
                </c:pt>
                <c:pt idx="100">
                  <c:v>102.0</c:v>
                </c:pt>
                <c:pt idx="101">
                  <c:v>103.0</c:v>
                </c:pt>
                <c:pt idx="102">
                  <c:v>104.0</c:v>
                </c:pt>
                <c:pt idx="103">
                  <c:v>105.0</c:v>
                </c:pt>
                <c:pt idx="104">
                  <c:v>106.0</c:v>
                </c:pt>
                <c:pt idx="105">
                  <c:v>107.0</c:v>
                </c:pt>
                <c:pt idx="106">
                  <c:v>108.0</c:v>
                </c:pt>
                <c:pt idx="107">
                  <c:v>109.0</c:v>
                </c:pt>
                <c:pt idx="108">
                  <c:v>110.0</c:v>
                </c:pt>
                <c:pt idx="109">
                  <c:v>111.0</c:v>
                </c:pt>
                <c:pt idx="110">
                  <c:v>112.0</c:v>
                </c:pt>
                <c:pt idx="111">
                  <c:v>113.0</c:v>
                </c:pt>
                <c:pt idx="112">
                  <c:v>114.0</c:v>
                </c:pt>
                <c:pt idx="113">
                  <c:v>115.0</c:v>
                </c:pt>
                <c:pt idx="114">
                  <c:v>116.0</c:v>
                </c:pt>
                <c:pt idx="115">
                  <c:v>117.0</c:v>
                </c:pt>
                <c:pt idx="116">
                  <c:v>118.0</c:v>
                </c:pt>
                <c:pt idx="117">
                  <c:v>119.0</c:v>
                </c:pt>
                <c:pt idx="118">
                  <c:v>120.0</c:v>
                </c:pt>
                <c:pt idx="119">
                  <c:v>121.0</c:v>
                </c:pt>
                <c:pt idx="120">
                  <c:v>122.0</c:v>
                </c:pt>
                <c:pt idx="121">
                  <c:v>123.0</c:v>
                </c:pt>
                <c:pt idx="122">
                  <c:v>124.0</c:v>
                </c:pt>
                <c:pt idx="123">
                  <c:v>125.0</c:v>
                </c:pt>
                <c:pt idx="124">
                  <c:v>126.0</c:v>
                </c:pt>
                <c:pt idx="125">
                  <c:v>127.0</c:v>
                </c:pt>
                <c:pt idx="126">
                  <c:v>128.0</c:v>
                </c:pt>
              </c:numCache>
            </c:numRef>
          </c:xVal>
          <c:yVal>
            <c:numRef>
              <c:f>Sheet1!$B$2:$B$128</c:f>
              <c:numCache>
                <c:formatCode>General</c:formatCode>
                <c:ptCount val="127"/>
                <c:pt idx="0">
                  <c:v>426.66</c:v>
                </c:pt>
                <c:pt idx="1">
                  <c:v>327.51</c:v>
                </c:pt>
                <c:pt idx="2">
                  <c:v>273.61</c:v>
                </c:pt>
                <c:pt idx="3">
                  <c:v>239.03</c:v>
                </c:pt>
                <c:pt idx="4">
                  <c:v>214.64</c:v>
                </c:pt>
                <c:pt idx="5">
                  <c:v>196.3200000000004</c:v>
                </c:pt>
                <c:pt idx="6">
                  <c:v>181.97</c:v>
                </c:pt>
                <c:pt idx="7">
                  <c:v>170.3500000000004</c:v>
                </c:pt>
                <c:pt idx="8">
                  <c:v>160.72</c:v>
                </c:pt>
                <c:pt idx="9">
                  <c:v>152.56</c:v>
                </c:pt>
                <c:pt idx="10">
                  <c:v>145.55</c:v>
                </c:pt>
                <c:pt idx="11">
                  <c:v>139.4500000000002</c:v>
                </c:pt>
                <c:pt idx="12">
                  <c:v>134.07</c:v>
                </c:pt>
                <c:pt idx="13">
                  <c:v>129.29</c:v>
                </c:pt>
                <c:pt idx="14">
                  <c:v>125.0</c:v>
                </c:pt>
                <c:pt idx="15">
                  <c:v>121.13</c:v>
                </c:pt>
                <c:pt idx="16">
                  <c:v>117.61</c:v>
                </c:pt>
                <c:pt idx="17">
                  <c:v>114.4</c:v>
                </c:pt>
                <c:pt idx="18">
                  <c:v>111.4400000000002</c:v>
                </c:pt>
                <c:pt idx="19">
                  <c:v>108.72</c:v>
                </c:pt>
                <c:pt idx="20">
                  <c:v>106.2</c:v>
                </c:pt>
                <c:pt idx="21">
                  <c:v>103.86</c:v>
                </c:pt>
                <c:pt idx="22">
                  <c:v>101.67</c:v>
                </c:pt>
                <c:pt idx="23">
                  <c:v>99.62799999999998</c:v>
                </c:pt>
                <c:pt idx="24">
                  <c:v>97.71000000000002</c:v>
                </c:pt>
                <c:pt idx="25">
                  <c:v>95.906</c:v>
                </c:pt>
                <c:pt idx="26">
                  <c:v>94.206</c:v>
                </c:pt>
                <c:pt idx="27">
                  <c:v>92.6</c:v>
                </c:pt>
                <c:pt idx="28">
                  <c:v>91.08</c:v>
                </c:pt>
                <c:pt idx="29">
                  <c:v>89.638</c:v>
                </c:pt>
                <c:pt idx="30">
                  <c:v>88.268</c:v>
                </c:pt>
                <c:pt idx="31">
                  <c:v>86.96400000000002</c:v>
                </c:pt>
                <c:pt idx="32">
                  <c:v>85.72</c:v>
                </c:pt>
                <c:pt idx="33">
                  <c:v>84.534</c:v>
                </c:pt>
                <c:pt idx="34">
                  <c:v>83.399</c:v>
                </c:pt>
                <c:pt idx="35">
                  <c:v>82.313</c:v>
                </c:pt>
                <c:pt idx="36">
                  <c:v>81.27299999999998</c:v>
                </c:pt>
                <c:pt idx="37">
                  <c:v>80.274</c:v>
                </c:pt>
                <c:pt idx="38">
                  <c:v>79.31500000000001</c:v>
                </c:pt>
                <c:pt idx="39">
                  <c:v>78.392</c:v>
                </c:pt>
                <c:pt idx="40">
                  <c:v>77.505</c:v>
                </c:pt>
                <c:pt idx="41">
                  <c:v>76.649</c:v>
                </c:pt>
                <c:pt idx="42">
                  <c:v>75.824</c:v>
                </c:pt>
                <c:pt idx="43">
                  <c:v>75.028</c:v>
                </c:pt>
                <c:pt idx="44">
                  <c:v>74.26</c:v>
                </c:pt>
                <c:pt idx="45">
                  <c:v>73.516</c:v>
                </c:pt>
                <c:pt idx="46">
                  <c:v>72.79700000000002</c:v>
                </c:pt>
                <c:pt idx="47">
                  <c:v>72.101</c:v>
                </c:pt>
                <c:pt idx="48">
                  <c:v>71.427</c:v>
                </c:pt>
                <c:pt idx="49">
                  <c:v>70.77299999999998</c:v>
                </c:pt>
                <c:pt idx="50">
                  <c:v>70.13899999999998</c:v>
                </c:pt>
                <c:pt idx="51">
                  <c:v>69.52299999999998</c:v>
                </c:pt>
                <c:pt idx="52">
                  <c:v>68.925</c:v>
                </c:pt>
                <c:pt idx="53">
                  <c:v>68.34400000000002</c:v>
                </c:pt>
                <c:pt idx="54">
                  <c:v>67.78</c:v>
                </c:pt>
                <c:pt idx="55">
                  <c:v>67.23</c:v>
                </c:pt>
                <c:pt idx="56">
                  <c:v>66.695</c:v>
                </c:pt>
                <c:pt idx="57">
                  <c:v>66.17499999999998</c:v>
                </c:pt>
                <c:pt idx="58">
                  <c:v>65.668</c:v>
                </c:pt>
                <c:pt idx="59">
                  <c:v>65.17299999999993</c:v>
                </c:pt>
                <c:pt idx="60">
                  <c:v>64.691</c:v>
                </c:pt>
                <c:pt idx="61">
                  <c:v>64.221</c:v>
                </c:pt>
                <c:pt idx="62">
                  <c:v>63.76200000000011</c:v>
                </c:pt>
                <c:pt idx="63">
                  <c:v>63.314</c:v>
                </c:pt>
                <c:pt idx="64">
                  <c:v>62.877</c:v>
                </c:pt>
                <c:pt idx="65">
                  <c:v>62.44900000000001</c:v>
                </c:pt>
                <c:pt idx="66">
                  <c:v>62.03200000000001</c:v>
                </c:pt>
                <c:pt idx="67">
                  <c:v>61.62300000000001</c:v>
                </c:pt>
                <c:pt idx="68">
                  <c:v>61.22400000000001</c:v>
                </c:pt>
                <c:pt idx="69">
                  <c:v>60.83300000000001</c:v>
                </c:pt>
                <c:pt idx="70">
                  <c:v>60.451</c:v>
                </c:pt>
                <c:pt idx="71">
                  <c:v>60.076</c:v>
                </c:pt>
                <c:pt idx="72">
                  <c:v>59.71</c:v>
                </c:pt>
                <c:pt idx="73">
                  <c:v>59.351</c:v>
                </c:pt>
                <c:pt idx="74">
                  <c:v>58.999</c:v>
                </c:pt>
                <c:pt idx="75">
                  <c:v>58.654</c:v>
                </c:pt>
                <c:pt idx="76">
                  <c:v>58.316</c:v>
                </c:pt>
                <c:pt idx="77">
                  <c:v>57.984</c:v>
                </c:pt>
                <c:pt idx="78">
                  <c:v>57.65900000000001</c:v>
                </c:pt>
                <c:pt idx="79">
                  <c:v>57.34</c:v>
                </c:pt>
                <c:pt idx="80">
                  <c:v>57.027</c:v>
                </c:pt>
                <c:pt idx="81">
                  <c:v>56.72000000000001</c:v>
                </c:pt>
                <c:pt idx="82">
                  <c:v>56.418</c:v>
                </c:pt>
                <c:pt idx="83">
                  <c:v>56.12200000000011</c:v>
                </c:pt>
                <c:pt idx="84">
                  <c:v>55.831</c:v>
                </c:pt>
                <c:pt idx="85">
                  <c:v>55.545</c:v>
                </c:pt>
                <c:pt idx="86">
                  <c:v>55.264</c:v>
                </c:pt>
                <c:pt idx="87">
                  <c:v>54.988</c:v>
                </c:pt>
                <c:pt idx="88">
                  <c:v>54.716</c:v>
                </c:pt>
                <c:pt idx="89">
                  <c:v>54.44900000000001</c:v>
                </c:pt>
                <c:pt idx="90">
                  <c:v>54.187</c:v>
                </c:pt>
                <c:pt idx="91">
                  <c:v>53.929</c:v>
                </c:pt>
                <c:pt idx="92">
                  <c:v>53.67400000000001</c:v>
                </c:pt>
                <c:pt idx="93">
                  <c:v>53.42400000000001</c:v>
                </c:pt>
                <c:pt idx="94">
                  <c:v>53.17800000000001</c:v>
                </c:pt>
                <c:pt idx="95">
                  <c:v>52.936</c:v>
                </c:pt>
                <c:pt idx="96">
                  <c:v>52.69800000000011</c:v>
                </c:pt>
                <c:pt idx="97">
                  <c:v>52.463</c:v>
                </c:pt>
                <c:pt idx="98">
                  <c:v>52.23200000000006</c:v>
                </c:pt>
                <c:pt idx="99">
                  <c:v>52.004</c:v>
                </c:pt>
                <c:pt idx="100">
                  <c:v>51.78</c:v>
                </c:pt>
                <c:pt idx="101">
                  <c:v>51.559</c:v>
                </c:pt>
                <c:pt idx="102">
                  <c:v>51.341</c:v>
                </c:pt>
                <c:pt idx="103">
                  <c:v>51.12600000000001</c:v>
                </c:pt>
                <c:pt idx="104">
                  <c:v>50.915</c:v>
                </c:pt>
                <c:pt idx="105">
                  <c:v>50.706</c:v>
                </c:pt>
                <c:pt idx="106">
                  <c:v>50.5</c:v>
                </c:pt>
                <c:pt idx="107">
                  <c:v>50.29700000000001</c:v>
                </c:pt>
                <c:pt idx="108">
                  <c:v>50.097</c:v>
                </c:pt>
                <c:pt idx="109">
                  <c:v>49.9</c:v>
                </c:pt>
                <c:pt idx="110">
                  <c:v>49.70500000000001</c:v>
                </c:pt>
                <c:pt idx="111">
                  <c:v>49.51300000000001</c:v>
                </c:pt>
                <c:pt idx="112">
                  <c:v>49.32400000000001</c:v>
                </c:pt>
                <c:pt idx="113">
                  <c:v>49.137</c:v>
                </c:pt>
                <c:pt idx="114">
                  <c:v>48.952</c:v>
                </c:pt>
                <c:pt idx="115">
                  <c:v>48.77</c:v>
                </c:pt>
                <c:pt idx="116">
                  <c:v>48.59</c:v>
                </c:pt>
                <c:pt idx="117">
                  <c:v>48.413</c:v>
                </c:pt>
                <c:pt idx="118">
                  <c:v>48.237</c:v>
                </c:pt>
                <c:pt idx="119">
                  <c:v>48.064</c:v>
                </c:pt>
                <c:pt idx="120">
                  <c:v>47.893</c:v>
                </c:pt>
                <c:pt idx="121">
                  <c:v>47.72400000000001</c:v>
                </c:pt>
                <c:pt idx="122">
                  <c:v>47.557</c:v>
                </c:pt>
                <c:pt idx="123">
                  <c:v>47.392</c:v>
                </c:pt>
                <c:pt idx="124">
                  <c:v>47.22900000000001</c:v>
                </c:pt>
                <c:pt idx="125">
                  <c:v>47.06800000000001</c:v>
                </c:pt>
                <c:pt idx="126">
                  <c:v>46.90900000000001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 = 1.7</c:v>
                </c:pt>
              </c:strCache>
            </c:strRef>
          </c:tx>
          <c:spPr>
            <a:ln w="381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Sheet1!$A$2:$A$128</c:f>
              <c:numCache>
                <c:formatCode>General</c:formatCode>
                <c:ptCount val="127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  <c:pt idx="8">
                  <c:v>10.0</c:v>
                </c:pt>
                <c:pt idx="9">
                  <c:v>11.0</c:v>
                </c:pt>
                <c:pt idx="10">
                  <c:v>12.0</c:v>
                </c:pt>
                <c:pt idx="11">
                  <c:v>13.0</c:v>
                </c:pt>
                <c:pt idx="12">
                  <c:v>14.0</c:v>
                </c:pt>
                <c:pt idx="13">
                  <c:v>15.0</c:v>
                </c:pt>
                <c:pt idx="14">
                  <c:v>16.0</c:v>
                </c:pt>
                <c:pt idx="15">
                  <c:v>17.0</c:v>
                </c:pt>
                <c:pt idx="16">
                  <c:v>18.0</c:v>
                </c:pt>
                <c:pt idx="17">
                  <c:v>19.0</c:v>
                </c:pt>
                <c:pt idx="18">
                  <c:v>20.0</c:v>
                </c:pt>
                <c:pt idx="19">
                  <c:v>21.0</c:v>
                </c:pt>
                <c:pt idx="20">
                  <c:v>22.0</c:v>
                </c:pt>
                <c:pt idx="21">
                  <c:v>23.0</c:v>
                </c:pt>
                <c:pt idx="22">
                  <c:v>24.0</c:v>
                </c:pt>
                <c:pt idx="23">
                  <c:v>25.0</c:v>
                </c:pt>
                <c:pt idx="24">
                  <c:v>26.0</c:v>
                </c:pt>
                <c:pt idx="25">
                  <c:v>27.0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32.0</c:v>
                </c:pt>
                <c:pt idx="31">
                  <c:v>33.0</c:v>
                </c:pt>
                <c:pt idx="32">
                  <c:v>34.0</c:v>
                </c:pt>
                <c:pt idx="33">
                  <c:v>35.0</c:v>
                </c:pt>
                <c:pt idx="34">
                  <c:v>36.0</c:v>
                </c:pt>
                <c:pt idx="35">
                  <c:v>37.0</c:v>
                </c:pt>
                <c:pt idx="36">
                  <c:v>38.0</c:v>
                </c:pt>
                <c:pt idx="37">
                  <c:v>39.0</c:v>
                </c:pt>
                <c:pt idx="38">
                  <c:v>40.0</c:v>
                </c:pt>
                <c:pt idx="39">
                  <c:v>41.0</c:v>
                </c:pt>
                <c:pt idx="40">
                  <c:v>42.0</c:v>
                </c:pt>
                <c:pt idx="41">
                  <c:v>43.0</c:v>
                </c:pt>
                <c:pt idx="42">
                  <c:v>44.0</c:v>
                </c:pt>
                <c:pt idx="43">
                  <c:v>45.0</c:v>
                </c:pt>
                <c:pt idx="44">
                  <c:v>46.0</c:v>
                </c:pt>
                <c:pt idx="45">
                  <c:v>47.0</c:v>
                </c:pt>
                <c:pt idx="46">
                  <c:v>48.0</c:v>
                </c:pt>
                <c:pt idx="47">
                  <c:v>49.0</c:v>
                </c:pt>
                <c:pt idx="48">
                  <c:v>50.0</c:v>
                </c:pt>
                <c:pt idx="49">
                  <c:v>51.0</c:v>
                </c:pt>
                <c:pt idx="50">
                  <c:v>52.0</c:v>
                </c:pt>
                <c:pt idx="51">
                  <c:v>53.0</c:v>
                </c:pt>
                <c:pt idx="52">
                  <c:v>54.0</c:v>
                </c:pt>
                <c:pt idx="53">
                  <c:v>55.0</c:v>
                </c:pt>
                <c:pt idx="54">
                  <c:v>56.0</c:v>
                </c:pt>
                <c:pt idx="55">
                  <c:v>57.0</c:v>
                </c:pt>
                <c:pt idx="56">
                  <c:v>58.0</c:v>
                </c:pt>
                <c:pt idx="57">
                  <c:v>59.0</c:v>
                </c:pt>
                <c:pt idx="58">
                  <c:v>60.0</c:v>
                </c:pt>
                <c:pt idx="59">
                  <c:v>61.0</c:v>
                </c:pt>
                <c:pt idx="60">
                  <c:v>62.0</c:v>
                </c:pt>
                <c:pt idx="61">
                  <c:v>63.0</c:v>
                </c:pt>
                <c:pt idx="62">
                  <c:v>64.0</c:v>
                </c:pt>
                <c:pt idx="63">
                  <c:v>65.0</c:v>
                </c:pt>
                <c:pt idx="64">
                  <c:v>66.0</c:v>
                </c:pt>
                <c:pt idx="65">
                  <c:v>67.0</c:v>
                </c:pt>
                <c:pt idx="66">
                  <c:v>68.0</c:v>
                </c:pt>
                <c:pt idx="67">
                  <c:v>69.0</c:v>
                </c:pt>
                <c:pt idx="68">
                  <c:v>70.0</c:v>
                </c:pt>
                <c:pt idx="69">
                  <c:v>71.0</c:v>
                </c:pt>
                <c:pt idx="70">
                  <c:v>72.0</c:v>
                </c:pt>
                <c:pt idx="71">
                  <c:v>73.0</c:v>
                </c:pt>
                <c:pt idx="72">
                  <c:v>74.0</c:v>
                </c:pt>
                <c:pt idx="73">
                  <c:v>75.0</c:v>
                </c:pt>
                <c:pt idx="74">
                  <c:v>76.0</c:v>
                </c:pt>
                <c:pt idx="75">
                  <c:v>77.0</c:v>
                </c:pt>
                <c:pt idx="76">
                  <c:v>78.0</c:v>
                </c:pt>
                <c:pt idx="77">
                  <c:v>79.0</c:v>
                </c:pt>
                <c:pt idx="78">
                  <c:v>80.0</c:v>
                </c:pt>
                <c:pt idx="79">
                  <c:v>81.0</c:v>
                </c:pt>
                <c:pt idx="80">
                  <c:v>82.0</c:v>
                </c:pt>
                <c:pt idx="81">
                  <c:v>83.0</c:v>
                </c:pt>
                <c:pt idx="82">
                  <c:v>84.0</c:v>
                </c:pt>
                <c:pt idx="83">
                  <c:v>85.0</c:v>
                </c:pt>
                <c:pt idx="84">
                  <c:v>86.0</c:v>
                </c:pt>
                <c:pt idx="85">
                  <c:v>87.0</c:v>
                </c:pt>
                <c:pt idx="86">
                  <c:v>88.0</c:v>
                </c:pt>
                <c:pt idx="87">
                  <c:v>89.0</c:v>
                </c:pt>
                <c:pt idx="88">
                  <c:v>90.0</c:v>
                </c:pt>
                <c:pt idx="89">
                  <c:v>91.0</c:v>
                </c:pt>
                <c:pt idx="90">
                  <c:v>92.0</c:v>
                </c:pt>
                <c:pt idx="91">
                  <c:v>93.0</c:v>
                </c:pt>
                <c:pt idx="92">
                  <c:v>94.0</c:v>
                </c:pt>
                <c:pt idx="93">
                  <c:v>95.0</c:v>
                </c:pt>
                <c:pt idx="94">
                  <c:v>96.0</c:v>
                </c:pt>
                <c:pt idx="95">
                  <c:v>97.0</c:v>
                </c:pt>
                <c:pt idx="96">
                  <c:v>98.0</c:v>
                </c:pt>
                <c:pt idx="97">
                  <c:v>99.0</c:v>
                </c:pt>
                <c:pt idx="98">
                  <c:v>100.0</c:v>
                </c:pt>
                <c:pt idx="99">
                  <c:v>101.0</c:v>
                </c:pt>
                <c:pt idx="100">
                  <c:v>102.0</c:v>
                </c:pt>
                <c:pt idx="101">
                  <c:v>103.0</c:v>
                </c:pt>
                <c:pt idx="102">
                  <c:v>104.0</c:v>
                </c:pt>
                <c:pt idx="103">
                  <c:v>105.0</c:v>
                </c:pt>
                <c:pt idx="104">
                  <c:v>106.0</c:v>
                </c:pt>
                <c:pt idx="105">
                  <c:v>107.0</c:v>
                </c:pt>
                <c:pt idx="106">
                  <c:v>108.0</c:v>
                </c:pt>
                <c:pt idx="107">
                  <c:v>109.0</c:v>
                </c:pt>
                <c:pt idx="108">
                  <c:v>110.0</c:v>
                </c:pt>
                <c:pt idx="109">
                  <c:v>111.0</c:v>
                </c:pt>
                <c:pt idx="110">
                  <c:v>112.0</c:v>
                </c:pt>
                <c:pt idx="111">
                  <c:v>113.0</c:v>
                </c:pt>
                <c:pt idx="112">
                  <c:v>114.0</c:v>
                </c:pt>
                <c:pt idx="113">
                  <c:v>115.0</c:v>
                </c:pt>
                <c:pt idx="114">
                  <c:v>116.0</c:v>
                </c:pt>
                <c:pt idx="115">
                  <c:v>117.0</c:v>
                </c:pt>
                <c:pt idx="116">
                  <c:v>118.0</c:v>
                </c:pt>
                <c:pt idx="117">
                  <c:v>119.0</c:v>
                </c:pt>
                <c:pt idx="118">
                  <c:v>120.0</c:v>
                </c:pt>
                <c:pt idx="119">
                  <c:v>121.0</c:v>
                </c:pt>
                <c:pt idx="120">
                  <c:v>122.0</c:v>
                </c:pt>
                <c:pt idx="121">
                  <c:v>123.0</c:v>
                </c:pt>
                <c:pt idx="122">
                  <c:v>124.0</c:v>
                </c:pt>
                <c:pt idx="123">
                  <c:v>125.0</c:v>
                </c:pt>
                <c:pt idx="124">
                  <c:v>126.0</c:v>
                </c:pt>
                <c:pt idx="125">
                  <c:v>127.0</c:v>
                </c:pt>
                <c:pt idx="126">
                  <c:v>128.0</c:v>
                </c:pt>
              </c:numCache>
            </c:numRef>
          </c:xVal>
          <c:yVal>
            <c:numRef>
              <c:f>Sheet1!$C$2:$C$128</c:f>
              <c:numCache>
                <c:formatCode>General</c:formatCode>
                <c:ptCount val="127"/>
                <c:pt idx="0">
                  <c:v>247.12</c:v>
                </c:pt>
                <c:pt idx="1">
                  <c:v>191.34</c:v>
                </c:pt>
                <c:pt idx="2">
                  <c:v>160.9</c:v>
                </c:pt>
                <c:pt idx="3">
                  <c:v>141.3200000000004</c:v>
                </c:pt>
                <c:pt idx="4">
                  <c:v>127.46</c:v>
                </c:pt>
                <c:pt idx="5">
                  <c:v>117.04</c:v>
                </c:pt>
                <c:pt idx="6">
                  <c:v>108.86</c:v>
                </c:pt>
                <c:pt idx="7">
                  <c:v>102.23</c:v>
                </c:pt>
                <c:pt idx="8">
                  <c:v>96.71700000000002</c:v>
                </c:pt>
                <c:pt idx="9">
                  <c:v>92.048</c:v>
                </c:pt>
                <c:pt idx="10">
                  <c:v>88.02899999999998</c:v>
                </c:pt>
                <c:pt idx="11">
                  <c:v>84.524</c:v>
                </c:pt>
                <c:pt idx="12">
                  <c:v>81.43400000000002</c:v>
                </c:pt>
                <c:pt idx="13">
                  <c:v>78.68299999999998</c:v>
                </c:pt>
                <c:pt idx="14">
                  <c:v>76.21400000000002</c:v>
                </c:pt>
                <c:pt idx="15">
                  <c:v>73.98200000000001</c:v>
                </c:pt>
                <c:pt idx="16">
                  <c:v>71.953</c:v>
                </c:pt>
                <c:pt idx="17">
                  <c:v>70.09700000000002</c:v>
                </c:pt>
                <c:pt idx="18">
                  <c:v>68.391</c:v>
                </c:pt>
                <c:pt idx="19">
                  <c:v>66.816</c:v>
                </c:pt>
                <c:pt idx="20">
                  <c:v>65.357</c:v>
                </c:pt>
                <c:pt idx="21">
                  <c:v>63.999</c:v>
                </c:pt>
                <c:pt idx="22">
                  <c:v>62.73300000000001</c:v>
                </c:pt>
                <c:pt idx="23">
                  <c:v>61.547</c:v>
                </c:pt>
                <c:pt idx="24">
                  <c:v>60.434</c:v>
                </c:pt>
                <c:pt idx="25">
                  <c:v>59.387</c:v>
                </c:pt>
                <c:pt idx="26">
                  <c:v>58.399</c:v>
                </c:pt>
                <c:pt idx="27">
                  <c:v>57.465</c:v>
                </c:pt>
                <c:pt idx="28">
                  <c:v>56.58</c:v>
                </c:pt>
                <c:pt idx="29">
                  <c:v>55.741</c:v>
                </c:pt>
                <c:pt idx="30">
                  <c:v>54.943</c:v>
                </c:pt>
                <c:pt idx="31">
                  <c:v>54.183</c:v>
                </c:pt>
                <c:pt idx="32">
                  <c:v>53.458</c:v>
                </c:pt>
                <c:pt idx="33">
                  <c:v>52.76600000000001</c:v>
                </c:pt>
                <c:pt idx="34">
                  <c:v>52.10400000000001</c:v>
                </c:pt>
                <c:pt idx="35">
                  <c:v>51.469</c:v>
                </c:pt>
                <c:pt idx="36">
                  <c:v>50.861</c:v>
                </c:pt>
                <c:pt idx="37">
                  <c:v>50.27800000000001</c:v>
                </c:pt>
                <c:pt idx="38">
                  <c:v>49.71700000000001</c:v>
                </c:pt>
                <c:pt idx="39">
                  <c:v>49.177</c:v>
                </c:pt>
                <c:pt idx="40">
                  <c:v>48.658</c:v>
                </c:pt>
                <c:pt idx="41">
                  <c:v>48.157</c:v>
                </c:pt>
                <c:pt idx="42">
                  <c:v>47.67400000000001</c:v>
                </c:pt>
                <c:pt idx="43">
                  <c:v>47.207</c:v>
                </c:pt>
                <c:pt idx="44">
                  <c:v>46.756</c:v>
                </c:pt>
                <c:pt idx="45">
                  <c:v>46.32</c:v>
                </c:pt>
                <c:pt idx="46">
                  <c:v>45.898</c:v>
                </c:pt>
                <c:pt idx="47">
                  <c:v>45.49</c:v>
                </c:pt>
                <c:pt idx="48">
                  <c:v>45.094</c:v>
                </c:pt>
                <c:pt idx="49">
                  <c:v>44.71</c:v>
                </c:pt>
                <c:pt idx="50">
                  <c:v>44.337</c:v>
                </c:pt>
                <c:pt idx="51">
                  <c:v>43.975</c:v>
                </c:pt>
                <c:pt idx="52">
                  <c:v>43.624</c:v>
                </c:pt>
                <c:pt idx="53">
                  <c:v>43.28200000000001</c:v>
                </c:pt>
                <c:pt idx="54">
                  <c:v>42.95</c:v>
                </c:pt>
                <c:pt idx="55">
                  <c:v>42.62600000000001</c:v>
                </c:pt>
                <c:pt idx="56">
                  <c:v>42.311</c:v>
                </c:pt>
                <c:pt idx="57">
                  <c:v>42.005</c:v>
                </c:pt>
                <c:pt idx="58">
                  <c:v>41.706</c:v>
                </c:pt>
                <c:pt idx="59">
                  <c:v>41.414</c:v>
                </c:pt>
                <c:pt idx="60">
                  <c:v>41.13</c:v>
                </c:pt>
                <c:pt idx="61">
                  <c:v>40.853</c:v>
                </c:pt>
                <c:pt idx="62">
                  <c:v>40.582</c:v>
                </c:pt>
                <c:pt idx="63">
                  <c:v>40.318</c:v>
                </c:pt>
                <c:pt idx="64">
                  <c:v>40.06</c:v>
                </c:pt>
                <c:pt idx="65">
                  <c:v>39.807</c:v>
                </c:pt>
                <c:pt idx="66">
                  <c:v>39.561</c:v>
                </c:pt>
                <c:pt idx="67">
                  <c:v>39.319</c:v>
                </c:pt>
                <c:pt idx="68">
                  <c:v>39.08300000000001</c:v>
                </c:pt>
                <c:pt idx="69">
                  <c:v>38.852</c:v>
                </c:pt>
                <c:pt idx="70">
                  <c:v>38.62600000000001</c:v>
                </c:pt>
                <c:pt idx="71">
                  <c:v>38.405</c:v>
                </c:pt>
                <c:pt idx="72">
                  <c:v>38.188</c:v>
                </c:pt>
                <c:pt idx="73">
                  <c:v>37.975</c:v>
                </c:pt>
                <c:pt idx="74">
                  <c:v>37.767</c:v>
                </c:pt>
                <c:pt idx="75">
                  <c:v>37.563</c:v>
                </c:pt>
                <c:pt idx="76">
                  <c:v>37.362</c:v>
                </c:pt>
                <c:pt idx="77">
                  <c:v>37.16600000000001</c:v>
                </c:pt>
                <c:pt idx="78">
                  <c:v>36.97300000000001</c:v>
                </c:pt>
                <c:pt idx="79">
                  <c:v>36.78400000000001</c:v>
                </c:pt>
                <c:pt idx="80">
                  <c:v>36.59800000000001</c:v>
                </c:pt>
                <c:pt idx="81">
                  <c:v>36.416</c:v>
                </c:pt>
                <c:pt idx="82">
                  <c:v>36.237</c:v>
                </c:pt>
                <c:pt idx="83">
                  <c:v>36.061</c:v>
                </c:pt>
                <c:pt idx="84">
                  <c:v>35.889</c:v>
                </c:pt>
                <c:pt idx="85">
                  <c:v>35.719</c:v>
                </c:pt>
                <c:pt idx="86">
                  <c:v>35.552</c:v>
                </c:pt>
                <c:pt idx="87">
                  <c:v>35.388</c:v>
                </c:pt>
                <c:pt idx="88">
                  <c:v>35.22700000000001</c:v>
                </c:pt>
                <c:pt idx="89">
                  <c:v>35.06800000000001</c:v>
                </c:pt>
                <c:pt idx="90">
                  <c:v>34.912</c:v>
                </c:pt>
                <c:pt idx="91">
                  <c:v>34.758</c:v>
                </c:pt>
                <c:pt idx="92">
                  <c:v>34.60700000000001</c:v>
                </c:pt>
                <c:pt idx="93">
                  <c:v>34.459</c:v>
                </c:pt>
                <c:pt idx="94">
                  <c:v>34.312</c:v>
                </c:pt>
                <c:pt idx="95">
                  <c:v>34.16800000000001</c:v>
                </c:pt>
                <c:pt idx="96">
                  <c:v>34.026</c:v>
                </c:pt>
                <c:pt idx="97">
                  <c:v>33.887</c:v>
                </c:pt>
                <c:pt idx="98">
                  <c:v>33.749</c:v>
                </c:pt>
                <c:pt idx="99">
                  <c:v>33.613</c:v>
                </c:pt>
                <c:pt idx="100">
                  <c:v>33.48</c:v>
                </c:pt>
                <c:pt idx="101">
                  <c:v>33.348</c:v>
                </c:pt>
                <c:pt idx="102">
                  <c:v>33.21800000000001</c:v>
                </c:pt>
                <c:pt idx="103">
                  <c:v>33.09</c:v>
                </c:pt>
                <c:pt idx="104">
                  <c:v>32.96400000000001</c:v>
                </c:pt>
                <c:pt idx="105">
                  <c:v>32.84</c:v>
                </c:pt>
                <c:pt idx="106">
                  <c:v>32.71700000000001</c:v>
                </c:pt>
                <c:pt idx="107">
                  <c:v>32.59600000000001</c:v>
                </c:pt>
                <c:pt idx="108">
                  <c:v>32.477</c:v>
                </c:pt>
                <c:pt idx="109">
                  <c:v>32.359</c:v>
                </c:pt>
                <c:pt idx="110">
                  <c:v>32.243</c:v>
                </c:pt>
                <c:pt idx="111">
                  <c:v>32.12800000000011</c:v>
                </c:pt>
                <c:pt idx="112">
                  <c:v>32.015</c:v>
                </c:pt>
                <c:pt idx="113">
                  <c:v>31.90299999999994</c:v>
                </c:pt>
                <c:pt idx="114">
                  <c:v>31.79299999999994</c:v>
                </c:pt>
                <c:pt idx="115">
                  <c:v>31.684</c:v>
                </c:pt>
                <c:pt idx="116">
                  <c:v>31.576</c:v>
                </c:pt>
                <c:pt idx="117">
                  <c:v>31.47</c:v>
                </c:pt>
                <c:pt idx="118">
                  <c:v>31.36499999999999</c:v>
                </c:pt>
                <c:pt idx="119">
                  <c:v>31.26199999999999</c:v>
                </c:pt>
                <c:pt idx="120">
                  <c:v>31.16</c:v>
                </c:pt>
                <c:pt idx="121">
                  <c:v>31.059</c:v>
                </c:pt>
                <c:pt idx="122">
                  <c:v>30.959</c:v>
                </c:pt>
                <c:pt idx="123">
                  <c:v>30.86</c:v>
                </c:pt>
                <c:pt idx="124">
                  <c:v>30.76299999999995</c:v>
                </c:pt>
                <c:pt idx="125">
                  <c:v>30.666</c:v>
                </c:pt>
                <c:pt idx="126">
                  <c:v>30.57100000000003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 = 1.8</c:v>
                </c:pt>
              </c:strCache>
            </c:strRef>
          </c:tx>
          <c:spPr>
            <a:ln w="73025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Sheet1!$A$2:$A$128</c:f>
              <c:numCache>
                <c:formatCode>General</c:formatCode>
                <c:ptCount val="127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  <c:pt idx="8">
                  <c:v>10.0</c:v>
                </c:pt>
                <c:pt idx="9">
                  <c:v>11.0</c:v>
                </c:pt>
                <c:pt idx="10">
                  <c:v>12.0</c:v>
                </c:pt>
                <c:pt idx="11">
                  <c:v>13.0</c:v>
                </c:pt>
                <c:pt idx="12">
                  <c:v>14.0</c:v>
                </c:pt>
                <c:pt idx="13">
                  <c:v>15.0</c:v>
                </c:pt>
                <c:pt idx="14">
                  <c:v>16.0</c:v>
                </c:pt>
                <c:pt idx="15">
                  <c:v>17.0</c:v>
                </c:pt>
                <c:pt idx="16">
                  <c:v>18.0</c:v>
                </c:pt>
                <c:pt idx="17">
                  <c:v>19.0</c:v>
                </c:pt>
                <c:pt idx="18">
                  <c:v>20.0</c:v>
                </c:pt>
                <c:pt idx="19">
                  <c:v>21.0</c:v>
                </c:pt>
                <c:pt idx="20">
                  <c:v>22.0</c:v>
                </c:pt>
                <c:pt idx="21">
                  <c:v>23.0</c:v>
                </c:pt>
                <c:pt idx="22">
                  <c:v>24.0</c:v>
                </c:pt>
                <c:pt idx="23">
                  <c:v>25.0</c:v>
                </c:pt>
                <c:pt idx="24">
                  <c:v>26.0</c:v>
                </c:pt>
                <c:pt idx="25">
                  <c:v>27.0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32.0</c:v>
                </c:pt>
                <c:pt idx="31">
                  <c:v>33.0</c:v>
                </c:pt>
                <c:pt idx="32">
                  <c:v>34.0</c:v>
                </c:pt>
                <c:pt idx="33">
                  <c:v>35.0</c:v>
                </c:pt>
                <c:pt idx="34">
                  <c:v>36.0</c:v>
                </c:pt>
                <c:pt idx="35">
                  <c:v>37.0</c:v>
                </c:pt>
                <c:pt idx="36">
                  <c:v>38.0</c:v>
                </c:pt>
                <c:pt idx="37">
                  <c:v>39.0</c:v>
                </c:pt>
                <c:pt idx="38">
                  <c:v>40.0</c:v>
                </c:pt>
                <c:pt idx="39">
                  <c:v>41.0</c:v>
                </c:pt>
                <c:pt idx="40">
                  <c:v>42.0</c:v>
                </c:pt>
                <c:pt idx="41">
                  <c:v>43.0</c:v>
                </c:pt>
                <c:pt idx="42">
                  <c:v>44.0</c:v>
                </c:pt>
                <c:pt idx="43">
                  <c:v>45.0</c:v>
                </c:pt>
                <c:pt idx="44">
                  <c:v>46.0</c:v>
                </c:pt>
                <c:pt idx="45">
                  <c:v>47.0</c:v>
                </c:pt>
                <c:pt idx="46">
                  <c:v>48.0</c:v>
                </c:pt>
                <c:pt idx="47">
                  <c:v>49.0</c:v>
                </c:pt>
                <c:pt idx="48">
                  <c:v>50.0</c:v>
                </c:pt>
                <c:pt idx="49">
                  <c:v>51.0</c:v>
                </c:pt>
                <c:pt idx="50">
                  <c:v>52.0</c:v>
                </c:pt>
                <c:pt idx="51">
                  <c:v>53.0</c:v>
                </c:pt>
                <c:pt idx="52">
                  <c:v>54.0</c:v>
                </c:pt>
                <c:pt idx="53">
                  <c:v>55.0</c:v>
                </c:pt>
                <c:pt idx="54">
                  <c:v>56.0</c:v>
                </c:pt>
                <c:pt idx="55">
                  <c:v>57.0</c:v>
                </c:pt>
                <c:pt idx="56">
                  <c:v>58.0</c:v>
                </c:pt>
                <c:pt idx="57">
                  <c:v>59.0</c:v>
                </c:pt>
                <c:pt idx="58">
                  <c:v>60.0</c:v>
                </c:pt>
                <c:pt idx="59">
                  <c:v>61.0</c:v>
                </c:pt>
                <c:pt idx="60">
                  <c:v>62.0</c:v>
                </c:pt>
                <c:pt idx="61">
                  <c:v>63.0</c:v>
                </c:pt>
                <c:pt idx="62">
                  <c:v>64.0</c:v>
                </c:pt>
                <c:pt idx="63">
                  <c:v>65.0</c:v>
                </c:pt>
                <c:pt idx="64">
                  <c:v>66.0</c:v>
                </c:pt>
                <c:pt idx="65">
                  <c:v>67.0</c:v>
                </c:pt>
                <c:pt idx="66">
                  <c:v>68.0</c:v>
                </c:pt>
                <c:pt idx="67">
                  <c:v>69.0</c:v>
                </c:pt>
                <c:pt idx="68">
                  <c:v>70.0</c:v>
                </c:pt>
                <c:pt idx="69">
                  <c:v>71.0</c:v>
                </c:pt>
                <c:pt idx="70">
                  <c:v>72.0</c:v>
                </c:pt>
                <c:pt idx="71">
                  <c:v>73.0</c:v>
                </c:pt>
                <c:pt idx="72">
                  <c:v>74.0</c:v>
                </c:pt>
                <c:pt idx="73">
                  <c:v>75.0</c:v>
                </c:pt>
                <c:pt idx="74">
                  <c:v>76.0</c:v>
                </c:pt>
                <c:pt idx="75">
                  <c:v>77.0</c:v>
                </c:pt>
                <c:pt idx="76">
                  <c:v>78.0</c:v>
                </c:pt>
                <c:pt idx="77">
                  <c:v>79.0</c:v>
                </c:pt>
                <c:pt idx="78">
                  <c:v>80.0</c:v>
                </c:pt>
                <c:pt idx="79">
                  <c:v>81.0</c:v>
                </c:pt>
                <c:pt idx="80">
                  <c:v>82.0</c:v>
                </c:pt>
                <c:pt idx="81">
                  <c:v>83.0</c:v>
                </c:pt>
                <c:pt idx="82">
                  <c:v>84.0</c:v>
                </c:pt>
                <c:pt idx="83">
                  <c:v>85.0</c:v>
                </c:pt>
                <c:pt idx="84">
                  <c:v>86.0</c:v>
                </c:pt>
                <c:pt idx="85">
                  <c:v>87.0</c:v>
                </c:pt>
                <c:pt idx="86">
                  <c:v>88.0</c:v>
                </c:pt>
                <c:pt idx="87">
                  <c:v>89.0</c:v>
                </c:pt>
                <c:pt idx="88">
                  <c:v>90.0</c:v>
                </c:pt>
                <c:pt idx="89">
                  <c:v>91.0</c:v>
                </c:pt>
                <c:pt idx="90">
                  <c:v>92.0</c:v>
                </c:pt>
                <c:pt idx="91">
                  <c:v>93.0</c:v>
                </c:pt>
                <c:pt idx="92">
                  <c:v>94.0</c:v>
                </c:pt>
                <c:pt idx="93">
                  <c:v>95.0</c:v>
                </c:pt>
                <c:pt idx="94">
                  <c:v>96.0</c:v>
                </c:pt>
                <c:pt idx="95">
                  <c:v>97.0</c:v>
                </c:pt>
                <c:pt idx="96">
                  <c:v>98.0</c:v>
                </c:pt>
                <c:pt idx="97">
                  <c:v>99.0</c:v>
                </c:pt>
                <c:pt idx="98">
                  <c:v>100.0</c:v>
                </c:pt>
                <c:pt idx="99">
                  <c:v>101.0</c:v>
                </c:pt>
                <c:pt idx="100">
                  <c:v>102.0</c:v>
                </c:pt>
                <c:pt idx="101">
                  <c:v>103.0</c:v>
                </c:pt>
                <c:pt idx="102">
                  <c:v>104.0</c:v>
                </c:pt>
                <c:pt idx="103">
                  <c:v>105.0</c:v>
                </c:pt>
                <c:pt idx="104">
                  <c:v>106.0</c:v>
                </c:pt>
                <c:pt idx="105">
                  <c:v>107.0</c:v>
                </c:pt>
                <c:pt idx="106">
                  <c:v>108.0</c:v>
                </c:pt>
                <c:pt idx="107">
                  <c:v>109.0</c:v>
                </c:pt>
                <c:pt idx="108">
                  <c:v>110.0</c:v>
                </c:pt>
                <c:pt idx="109">
                  <c:v>111.0</c:v>
                </c:pt>
                <c:pt idx="110">
                  <c:v>112.0</c:v>
                </c:pt>
                <c:pt idx="111">
                  <c:v>113.0</c:v>
                </c:pt>
                <c:pt idx="112">
                  <c:v>114.0</c:v>
                </c:pt>
                <c:pt idx="113">
                  <c:v>115.0</c:v>
                </c:pt>
                <c:pt idx="114">
                  <c:v>116.0</c:v>
                </c:pt>
                <c:pt idx="115">
                  <c:v>117.0</c:v>
                </c:pt>
                <c:pt idx="116">
                  <c:v>118.0</c:v>
                </c:pt>
                <c:pt idx="117">
                  <c:v>119.0</c:v>
                </c:pt>
                <c:pt idx="118">
                  <c:v>120.0</c:v>
                </c:pt>
                <c:pt idx="119">
                  <c:v>121.0</c:v>
                </c:pt>
                <c:pt idx="120">
                  <c:v>122.0</c:v>
                </c:pt>
                <c:pt idx="121">
                  <c:v>123.0</c:v>
                </c:pt>
                <c:pt idx="122">
                  <c:v>124.0</c:v>
                </c:pt>
                <c:pt idx="123">
                  <c:v>125.0</c:v>
                </c:pt>
                <c:pt idx="124">
                  <c:v>126.0</c:v>
                </c:pt>
                <c:pt idx="125">
                  <c:v>127.0</c:v>
                </c:pt>
                <c:pt idx="126">
                  <c:v>128.0</c:v>
                </c:pt>
              </c:numCache>
            </c:numRef>
          </c:xVal>
          <c:yVal>
            <c:numRef>
              <c:f>Sheet1!$D$2:$D$128</c:f>
              <c:numCache>
                <c:formatCode>General</c:formatCode>
                <c:ptCount val="127"/>
                <c:pt idx="0">
                  <c:v>88.018</c:v>
                </c:pt>
                <c:pt idx="1">
                  <c:v>69.278</c:v>
                </c:pt>
                <c:pt idx="2">
                  <c:v>58.986</c:v>
                </c:pt>
                <c:pt idx="3">
                  <c:v>52.328</c:v>
                </c:pt>
                <c:pt idx="4">
                  <c:v>47.6</c:v>
                </c:pt>
                <c:pt idx="5">
                  <c:v>44.03</c:v>
                </c:pt>
                <c:pt idx="6">
                  <c:v>41.219</c:v>
                </c:pt>
                <c:pt idx="7">
                  <c:v>38.934</c:v>
                </c:pt>
                <c:pt idx="8">
                  <c:v>37.03</c:v>
                </c:pt>
                <c:pt idx="9">
                  <c:v>35.414</c:v>
                </c:pt>
                <c:pt idx="10">
                  <c:v>34.02</c:v>
                </c:pt>
                <c:pt idx="11">
                  <c:v>32.802</c:v>
                </c:pt>
                <c:pt idx="12">
                  <c:v>31.72599999999994</c:v>
                </c:pt>
                <c:pt idx="13">
                  <c:v>30.76599999999991</c:v>
                </c:pt>
                <c:pt idx="14">
                  <c:v>29.90299999999994</c:v>
                </c:pt>
                <c:pt idx="15">
                  <c:v>29.123</c:v>
                </c:pt>
                <c:pt idx="16">
                  <c:v>28.412</c:v>
                </c:pt>
                <c:pt idx="17">
                  <c:v>27.75999999999999</c:v>
                </c:pt>
                <c:pt idx="18">
                  <c:v>27.161</c:v>
                </c:pt>
                <c:pt idx="19">
                  <c:v>26.60700000000003</c:v>
                </c:pt>
                <c:pt idx="20">
                  <c:v>26.093</c:v>
                </c:pt>
                <c:pt idx="21">
                  <c:v>25.61400000000007</c:v>
                </c:pt>
                <c:pt idx="22">
                  <c:v>25.16700000000003</c:v>
                </c:pt>
                <c:pt idx="23">
                  <c:v>24.74799999999999</c:v>
                </c:pt>
                <c:pt idx="24">
                  <c:v>24.355</c:v>
                </c:pt>
                <c:pt idx="25">
                  <c:v>23.98399999999995</c:v>
                </c:pt>
                <c:pt idx="26">
                  <c:v>23.63300000000003</c:v>
                </c:pt>
                <c:pt idx="27">
                  <c:v>23.302</c:v>
                </c:pt>
                <c:pt idx="28">
                  <c:v>22.98799999999997</c:v>
                </c:pt>
                <c:pt idx="29">
                  <c:v>22.69</c:v>
                </c:pt>
                <c:pt idx="30">
                  <c:v>22.40599999999994</c:v>
                </c:pt>
                <c:pt idx="31">
                  <c:v>22.13500000000003</c:v>
                </c:pt>
                <c:pt idx="32">
                  <c:v>21.87700000000003</c:v>
                </c:pt>
                <c:pt idx="33">
                  <c:v>21.63000000000003</c:v>
                </c:pt>
                <c:pt idx="34">
                  <c:v>21.39399999999999</c:v>
                </c:pt>
                <c:pt idx="35">
                  <c:v>21.16700000000003</c:v>
                </c:pt>
                <c:pt idx="36">
                  <c:v>20.95</c:v>
                </c:pt>
                <c:pt idx="37">
                  <c:v>20.741</c:v>
                </c:pt>
                <c:pt idx="38">
                  <c:v>20.54</c:v>
                </c:pt>
                <c:pt idx="39">
                  <c:v>20.347</c:v>
                </c:pt>
                <c:pt idx="40">
                  <c:v>20.16</c:v>
                </c:pt>
                <c:pt idx="41">
                  <c:v>19.98099999999995</c:v>
                </c:pt>
                <c:pt idx="42">
                  <c:v>19.80700000000003</c:v>
                </c:pt>
                <c:pt idx="43">
                  <c:v>19.64</c:v>
                </c:pt>
                <c:pt idx="44">
                  <c:v>19.47799999999999</c:v>
                </c:pt>
                <c:pt idx="45">
                  <c:v>19.32100000000003</c:v>
                </c:pt>
                <c:pt idx="46">
                  <c:v>19.169</c:v>
                </c:pt>
                <c:pt idx="47">
                  <c:v>19.02199999999999</c:v>
                </c:pt>
                <c:pt idx="48">
                  <c:v>18.879</c:v>
                </c:pt>
                <c:pt idx="49">
                  <c:v>18.741</c:v>
                </c:pt>
                <c:pt idx="50">
                  <c:v>18.60600000000003</c:v>
                </c:pt>
                <c:pt idx="51">
                  <c:v>18.47599999999994</c:v>
                </c:pt>
                <c:pt idx="52">
                  <c:v>18.349</c:v>
                </c:pt>
                <c:pt idx="53">
                  <c:v>18.22499999999999</c:v>
                </c:pt>
                <c:pt idx="54">
                  <c:v>18.105</c:v>
                </c:pt>
                <c:pt idx="55">
                  <c:v>17.98799999999997</c:v>
                </c:pt>
                <c:pt idx="56">
                  <c:v>17.87400000000003</c:v>
                </c:pt>
                <c:pt idx="57">
                  <c:v>17.76299999999995</c:v>
                </c:pt>
                <c:pt idx="58">
                  <c:v>17.655</c:v>
                </c:pt>
                <c:pt idx="59">
                  <c:v>17.54899999999997</c:v>
                </c:pt>
                <c:pt idx="60">
                  <c:v>17.44599999999995</c:v>
                </c:pt>
                <c:pt idx="61">
                  <c:v>17.346</c:v>
                </c:pt>
                <c:pt idx="62">
                  <c:v>17.247</c:v>
                </c:pt>
                <c:pt idx="63">
                  <c:v>17.15100000000005</c:v>
                </c:pt>
                <c:pt idx="64">
                  <c:v>17.058</c:v>
                </c:pt>
                <c:pt idx="65">
                  <c:v>16.96599999999992</c:v>
                </c:pt>
                <c:pt idx="66">
                  <c:v>16.876</c:v>
                </c:pt>
                <c:pt idx="67">
                  <c:v>16.78799999999999</c:v>
                </c:pt>
                <c:pt idx="68">
                  <c:v>16.70199999999999</c:v>
                </c:pt>
                <c:pt idx="69">
                  <c:v>16.61800000000003</c:v>
                </c:pt>
                <c:pt idx="70">
                  <c:v>16.536</c:v>
                </c:pt>
                <c:pt idx="71">
                  <c:v>16.45499999999999</c:v>
                </c:pt>
                <c:pt idx="72">
                  <c:v>16.376</c:v>
                </c:pt>
                <c:pt idx="73">
                  <c:v>16.29799999999999</c:v>
                </c:pt>
                <c:pt idx="74">
                  <c:v>16.22199999999999</c:v>
                </c:pt>
                <c:pt idx="75">
                  <c:v>16.148</c:v>
                </c:pt>
                <c:pt idx="76">
                  <c:v>16.075</c:v>
                </c:pt>
                <c:pt idx="77">
                  <c:v>16.003</c:v>
                </c:pt>
                <c:pt idx="78">
                  <c:v>15.932</c:v>
                </c:pt>
                <c:pt idx="79">
                  <c:v>15.86300000000002</c:v>
                </c:pt>
                <c:pt idx="80">
                  <c:v>15.795</c:v>
                </c:pt>
                <c:pt idx="81">
                  <c:v>15.729</c:v>
                </c:pt>
                <c:pt idx="82">
                  <c:v>15.663</c:v>
                </c:pt>
                <c:pt idx="83">
                  <c:v>15.599</c:v>
                </c:pt>
                <c:pt idx="84">
                  <c:v>15.535</c:v>
                </c:pt>
                <c:pt idx="85">
                  <c:v>15.473</c:v>
                </c:pt>
                <c:pt idx="86">
                  <c:v>15.412</c:v>
                </c:pt>
                <c:pt idx="87">
                  <c:v>15.35200000000003</c:v>
                </c:pt>
                <c:pt idx="88">
                  <c:v>15.293</c:v>
                </c:pt>
                <c:pt idx="89">
                  <c:v>15.234</c:v>
                </c:pt>
                <c:pt idx="90">
                  <c:v>15.177</c:v>
                </c:pt>
                <c:pt idx="91">
                  <c:v>15.121</c:v>
                </c:pt>
                <c:pt idx="92">
                  <c:v>15.06500000000002</c:v>
                </c:pt>
                <c:pt idx="93">
                  <c:v>15.011</c:v>
                </c:pt>
                <c:pt idx="94">
                  <c:v>14.957</c:v>
                </c:pt>
                <c:pt idx="95">
                  <c:v>14.904</c:v>
                </c:pt>
                <c:pt idx="96">
                  <c:v>14.851</c:v>
                </c:pt>
                <c:pt idx="97">
                  <c:v>14.8</c:v>
                </c:pt>
                <c:pt idx="98">
                  <c:v>14.749</c:v>
                </c:pt>
                <c:pt idx="99">
                  <c:v>14.699</c:v>
                </c:pt>
                <c:pt idx="100">
                  <c:v>14.65</c:v>
                </c:pt>
                <c:pt idx="101">
                  <c:v>14.602</c:v>
                </c:pt>
                <c:pt idx="102">
                  <c:v>14.554</c:v>
                </c:pt>
                <c:pt idx="103">
                  <c:v>14.506</c:v>
                </c:pt>
                <c:pt idx="104">
                  <c:v>14.46</c:v>
                </c:pt>
                <c:pt idx="105">
                  <c:v>14.414</c:v>
                </c:pt>
                <c:pt idx="106">
                  <c:v>14.36900000000003</c:v>
                </c:pt>
                <c:pt idx="107">
                  <c:v>14.324</c:v>
                </c:pt>
                <c:pt idx="108">
                  <c:v>14.28</c:v>
                </c:pt>
                <c:pt idx="109">
                  <c:v>14.236</c:v>
                </c:pt>
                <c:pt idx="110">
                  <c:v>14.193</c:v>
                </c:pt>
                <c:pt idx="111">
                  <c:v>14.151</c:v>
                </c:pt>
                <c:pt idx="112">
                  <c:v>14.109</c:v>
                </c:pt>
                <c:pt idx="113">
                  <c:v>14.068</c:v>
                </c:pt>
                <c:pt idx="114">
                  <c:v>14.027</c:v>
                </c:pt>
                <c:pt idx="115">
                  <c:v>13.987</c:v>
                </c:pt>
                <c:pt idx="116">
                  <c:v>13.947</c:v>
                </c:pt>
                <c:pt idx="117">
                  <c:v>13.908</c:v>
                </c:pt>
                <c:pt idx="118">
                  <c:v>13.86900000000003</c:v>
                </c:pt>
                <c:pt idx="119">
                  <c:v>13.83</c:v>
                </c:pt>
                <c:pt idx="120">
                  <c:v>13.793</c:v>
                </c:pt>
                <c:pt idx="121">
                  <c:v>13.755</c:v>
                </c:pt>
                <c:pt idx="122">
                  <c:v>13.718</c:v>
                </c:pt>
                <c:pt idx="123">
                  <c:v>13.681</c:v>
                </c:pt>
                <c:pt idx="124">
                  <c:v>13.645</c:v>
                </c:pt>
                <c:pt idx="125">
                  <c:v>13.609</c:v>
                </c:pt>
                <c:pt idx="126">
                  <c:v>13.574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 = 2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Sheet1!$A$2:$A$128</c:f>
              <c:numCache>
                <c:formatCode>General</c:formatCode>
                <c:ptCount val="127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  <c:pt idx="8">
                  <c:v>10.0</c:v>
                </c:pt>
                <c:pt idx="9">
                  <c:v>11.0</c:v>
                </c:pt>
                <c:pt idx="10">
                  <c:v>12.0</c:v>
                </c:pt>
                <c:pt idx="11">
                  <c:v>13.0</c:v>
                </c:pt>
                <c:pt idx="12">
                  <c:v>14.0</c:v>
                </c:pt>
                <c:pt idx="13">
                  <c:v>15.0</c:v>
                </c:pt>
                <c:pt idx="14">
                  <c:v>16.0</c:v>
                </c:pt>
                <c:pt idx="15">
                  <c:v>17.0</c:v>
                </c:pt>
                <c:pt idx="16">
                  <c:v>18.0</c:v>
                </c:pt>
                <c:pt idx="17">
                  <c:v>19.0</c:v>
                </c:pt>
                <c:pt idx="18">
                  <c:v>20.0</c:v>
                </c:pt>
                <c:pt idx="19">
                  <c:v>21.0</c:v>
                </c:pt>
                <c:pt idx="20">
                  <c:v>22.0</c:v>
                </c:pt>
                <c:pt idx="21">
                  <c:v>23.0</c:v>
                </c:pt>
                <c:pt idx="22">
                  <c:v>24.0</c:v>
                </c:pt>
                <c:pt idx="23">
                  <c:v>25.0</c:v>
                </c:pt>
                <c:pt idx="24">
                  <c:v>26.0</c:v>
                </c:pt>
                <c:pt idx="25">
                  <c:v>27.0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32.0</c:v>
                </c:pt>
                <c:pt idx="31">
                  <c:v>33.0</c:v>
                </c:pt>
                <c:pt idx="32">
                  <c:v>34.0</c:v>
                </c:pt>
                <c:pt idx="33">
                  <c:v>35.0</c:v>
                </c:pt>
                <c:pt idx="34">
                  <c:v>36.0</c:v>
                </c:pt>
                <c:pt idx="35">
                  <c:v>37.0</c:v>
                </c:pt>
                <c:pt idx="36">
                  <c:v>38.0</c:v>
                </c:pt>
                <c:pt idx="37">
                  <c:v>39.0</c:v>
                </c:pt>
                <c:pt idx="38">
                  <c:v>40.0</c:v>
                </c:pt>
                <c:pt idx="39">
                  <c:v>41.0</c:v>
                </c:pt>
                <c:pt idx="40">
                  <c:v>42.0</c:v>
                </c:pt>
                <c:pt idx="41">
                  <c:v>43.0</c:v>
                </c:pt>
                <c:pt idx="42">
                  <c:v>44.0</c:v>
                </c:pt>
                <c:pt idx="43">
                  <c:v>45.0</c:v>
                </c:pt>
                <c:pt idx="44">
                  <c:v>46.0</c:v>
                </c:pt>
                <c:pt idx="45">
                  <c:v>47.0</c:v>
                </c:pt>
                <c:pt idx="46">
                  <c:v>48.0</c:v>
                </c:pt>
                <c:pt idx="47">
                  <c:v>49.0</c:v>
                </c:pt>
                <c:pt idx="48">
                  <c:v>50.0</c:v>
                </c:pt>
                <c:pt idx="49">
                  <c:v>51.0</c:v>
                </c:pt>
                <c:pt idx="50">
                  <c:v>52.0</c:v>
                </c:pt>
                <c:pt idx="51">
                  <c:v>53.0</c:v>
                </c:pt>
                <c:pt idx="52">
                  <c:v>54.0</c:v>
                </c:pt>
                <c:pt idx="53">
                  <c:v>55.0</c:v>
                </c:pt>
                <c:pt idx="54">
                  <c:v>56.0</c:v>
                </c:pt>
                <c:pt idx="55">
                  <c:v>57.0</c:v>
                </c:pt>
                <c:pt idx="56">
                  <c:v>58.0</c:v>
                </c:pt>
                <c:pt idx="57">
                  <c:v>59.0</c:v>
                </c:pt>
                <c:pt idx="58">
                  <c:v>60.0</c:v>
                </c:pt>
                <c:pt idx="59">
                  <c:v>61.0</c:v>
                </c:pt>
                <c:pt idx="60">
                  <c:v>62.0</c:v>
                </c:pt>
                <c:pt idx="61">
                  <c:v>63.0</c:v>
                </c:pt>
                <c:pt idx="62">
                  <c:v>64.0</c:v>
                </c:pt>
                <c:pt idx="63">
                  <c:v>65.0</c:v>
                </c:pt>
                <c:pt idx="64">
                  <c:v>66.0</c:v>
                </c:pt>
                <c:pt idx="65">
                  <c:v>67.0</c:v>
                </c:pt>
                <c:pt idx="66">
                  <c:v>68.0</c:v>
                </c:pt>
                <c:pt idx="67">
                  <c:v>69.0</c:v>
                </c:pt>
                <c:pt idx="68">
                  <c:v>70.0</c:v>
                </c:pt>
                <c:pt idx="69">
                  <c:v>71.0</c:v>
                </c:pt>
                <c:pt idx="70">
                  <c:v>72.0</c:v>
                </c:pt>
                <c:pt idx="71">
                  <c:v>73.0</c:v>
                </c:pt>
                <c:pt idx="72">
                  <c:v>74.0</c:v>
                </c:pt>
                <c:pt idx="73">
                  <c:v>75.0</c:v>
                </c:pt>
                <c:pt idx="74">
                  <c:v>76.0</c:v>
                </c:pt>
                <c:pt idx="75">
                  <c:v>77.0</c:v>
                </c:pt>
                <c:pt idx="76">
                  <c:v>78.0</c:v>
                </c:pt>
                <c:pt idx="77">
                  <c:v>79.0</c:v>
                </c:pt>
                <c:pt idx="78">
                  <c:v>80.0</c:v>
                </c:pt>
                <c:pt idx="79">
                  <c:v>81.0</c:v>
                </c:pt>
                <c:pt idx="80">
                  <c:v>82.0</c:v>
                </c:pt>
                <c:pt idx="81">
                  <c:v>83.0</c:v>
                </c:pt>
                <c:pt idx="82">
                  <c:v>84.0</c:v>
                </c:pt>
                <c:pt idx="83">
                  <c:v>85.0</c:v>
                </c:pt>
                <c:pt idx="84">
                  <c:v>86.0</c:v>
                </c:pt>
                <c:pt idx="85">
                  <c:v>87.0</c:v>
                </c:pt>
                <c:pt idx="86">
                  <c:v>88.0</c:v>
                </c:pt>
                <c:pt idx="87">
                  <c:v>89.0</c:v>
                </c:pt>
                <c:pt idx="88">
                  <c:v>90.0</c:v>
                </c:pt>
                <c:pt idx="89">
                  <c:v>91.0</c:v>
                </c:pt>
                <c:pt idx="90">
                  <c:v>92.0</c:v>
                </c:pt>
                <c:pt idx="91">
                  <c:v>93.0</c:v>
                </c:pt>
                <c:pt idx="92">
                  <c:v>94.0</c:v>
                </c:pt>
                <c:pt idx="93">
                  <c:v>95.0</c:v>
                </c:pt>
                <c:pt idx="94">
                  <c:v>96.0</c:v>
                </c:pt>
                <c:pt idx="95">
                  <c:v>97.0</c:v>
                </c:pt>
                <c:pt idx="96">
                  <c:v>98.0</c:v>
                </c:pt>
                <c:pt idx="97">
                  <c:v>99.0</c:v>
                </c:pt>
                <c:pt idx="98">
                  <c:v>100.0</c:v>
                </c:pt>
                <c:pt idx="99">
                  <c:v>101.0</c:v>
                </c:pt>
                <c:pt idx="100">
                  <c:v>102.0</c:v>
                </c:pt>
                <c:pt idx="101">
                  <c:v>103.0</c:v>
                </c:pt>
                <c:pt idx="102">
                  <c:v>104.0</c:v>
                </c:pt>
                <c:pt idx="103">
                  <c:v>105.0</c:v>
                </c:pt>
                <c:pt idx="104">
                  <c:v>106.0</c:v>
                </c:pt>
                <c:pt idx="105">
                  <c:v>107.0</c:v>
                </c:pt>
                <c:pt idx="106">
                  <c:v>108.0</c:v>
                </c:pt>
                <c:pt idx="107">
                  <c:v>109.0</c:v>
                </c:pt>
                <c:pt idx="108">
                  <c:v>110.0</c:v>
                </c:pt>
                <c:pt idx="109">
                  <c:v>111.0</c:v>
                </c:pt>
                <c:pt idx="110">
                  <c:v>112.0</c:v>
                </c:pt>
                <c:pt idx="111">
                  <c:v>113.0</c:v>
                </c:pt>
                <c:pt idx="112">
                  <c:v>114.0</c:v>
                </c:pt>
                <c:pt idx="113">
                  <c:v>115.0</c:v>
                </c:pt>
                <c:pt idx="114">
                  <c:v>116.0</c:v>
                </c:pt>
                <c:pt idx="115">
                  <c:v>117.0</c:v>
                </c:pt>
                <c:pt idx="116">
                  <c:v>118.0</c:v>
                </c:pt>
                <c:pt idx="117">
                  <c:v>119.0</c:v>
                </c:pt>
                <c:pt idx="118">
                  <c:v>120.0</c:v>
                </c:pt>
                <c:pt idx="119">
                  <c:v>121.0</c:v>
                </c:pt>
                <c:pt idx="120">
                  <c:v>122.0</c:v>
                </c:pt>
                <c:pt idx="121">
                  <c:v>123.0</c:v>
                </c:pt>
                <c:pt idx="122">
                  <c:v>124.0</c:v>
                </c:pt>
                <c:pt idx="123">
                  <c:v>125.0</c:v>
                </c:pt>
                <c:pt idx="124">
                  <c:v>126.0</c:v>
                </c:pt>
                <c:pt idx="125">
                  <c:v>127.0</c:v>
                </c:pt>
                <c:pt idx="126">
                  <c:v>128.0</c:v>
                </c:pt>
              </c:numCache>
            </c:numRef>
          </c:xVal>
          <c:yVal>
            <c:numRef>
              <c:f>Sheet1!$E$2:$E$128</c:f>
              <c:numCache>
                <c:formatCode>General</c:formatCode>
                <c:ptCount val="127"/>
                <c:pt idx="0">
                  <c:v>17.375</c:v>
                </c:pt>
                <c:pt idx="1">
                  <c:v>14.088</c:v>
                </c:pt>
                <c:pt idx="2">
                  <c:v>12.265</c:v>
                </c:pt>
                <c:pt idx="3">
                  <c:v>11.077</c:v>
                </c:pt>
                <c:pt idx="4">
                  <c:v>10.228</c:v>
                </c:pt>
                <c:pt idx="5">
                  <c:v>9.585000000000002</c:v>
                </c:pt>
                <c:pt idx="6">
                  <c:v>9.0761</c:v>
                </c:pt>
                <c:pt idx="7">
                  <c:v>8.661000000000001</c:v>
                </c:pt>
                <c:pt idx="8">
                  <c:v>8.314100000000001</c:v>
                </c:pt>
                <c:pt idx="9">
                  <c:v>8.018799999999998</c:v>
                </c:pt>
                <c:pt idx="10">
                  <c:v>7.7635</c:v>
                </c:pt>
                <c:pt idx="11">
                  <c:v>7.539800000000001</c:v>
                </c:pt>
                <c:pt idx="12">
                  <c:v>7.3418</c:v>
                </c:pt>
                <c:pt idx="13">
                  <c:v>7.164999999999979</c:v>
                </c:pt>
                <c:pt idx="14">
                  <c:v>7.0057</c:v>
                </c:pt>
                <c:pt idx="15">
                  <c:v>6.8613</c:v>
                </c:pt>
                <c:pt idx="16">
                  <c:v>6.7295</c:v>
                </c:pt>
                <c:pt idx="17">
                  <c:v>6.6087</c:v>
                </c:pt>
                <c:pt idx="18">
                  <c:v>6.4974</c:v>
                </c:pt>
                <c:pt idx="19">
                  <c:v>6.394299999999998</c:v>
                </c:pt>
                <c:pt idx="20">
                  <c:v>6.2986</c:v>
                </c:pt>
                <c:pt idx="21">
                  <c:v>6.209300000000003</c:v>
                </c:pt>
                <c:pt idx="22">
                  <c:v>6.125799999999995</c:v>
                </c:pt>
                <c:pt idx="23">
                  <c:v>6.047499999999999</c:v>
                </c:pt>
                <c:pt idx="24">
                  <c:v>5.973800000000002</c:v>
                </c:pt>
                <c:pt idx="25">
                  <c:v>5.9044</c:v>
                </c:pt>
                <c:pt idx="26">
                  <c:v>5.8387</c:v>
                </c:pt>
                <c:pt idx="27">
                  <c:v>5.7765</c:v>
                </c:pt>
                <c:pt idx="28">
                  <c:v>5.717499999999998</c:v>
                </c:pt>
                <c:pt idx="29">
                  <c:v>5.661399999999999</c:v>
                </c:pt>
                <c:pt idx="30">
                  <c:v>5.607999999999984</c:v>
                </c:pt>
                <c:pt idx="31">
                  <c:v>5.556999999999999</c:v>
                </c:pt>
                <c:pt idx="32">
                  <c:v>5.5083</c:v>
                </c:pt>
                <c:pt idx="33">
                  <c:v>5.4618</c:v>
                </c:pt>
                <c:pt idx="34">
                  <c:v>5.4171</c:v>
                </c:pt>
                <c:pt idx="35">
                  <c:v>5.3744</c:v>
                </c:pt>
                <c:pt idx="36">
                  <c:v>5.3333</c:v>
                </c:pt>
                <c:pt idx="37">
                  <c:v>5.2938</c:v>
                </c:pt>
                <c:pt idx="38">
                  <c:v>5.2558</c:v>
                </c:pt>
                <c:pt idx="39">
                  <c:v>5.2191</c:v>
                </c:pt>
                <c:pt idx="40">
                  <c:v>5.1838</c:v>
                </c:pt>
                <c:pt idx="41">
                  <c:v>5.1498</c:v>
                </c:pt>
                <c:pt idx="42">
                  <c:v>5.1168</c:v>
                </c:pt>
                <c:pt idx="43">
                  <c:v>5.085</c:v>
                </c:pt>
                <c:pt idx="44">
                  <c:v>5.054199999999993</c:v>
                </c:pt>
                <c:pt idx="45">
                  <c:v>5.024399999999996</c:v>
                </c:pt>
                <c:pt idx="46">
                  <c:v>4.9955</c:v>
                </c:pt>
                <c:pt idx="47">
                  <c:v>4.967499999999998</c:v>
                </c:pt>
                <c:pt idx="48">
                  <c:v>4.9404</c:v>
                </c:pt>
                <c:pt idx="49">
                  <c:v>4.914</c:v>
                </c:pt>
                <c:pt idx="50">
                  <c:v>4.8884</c:v>
                </c:pt>
                <c:pt idx="51">
                  <c:v>4.863399999999999</c:v>
                </c:pt>
                <c:pt idx="52">
                  <c:v>4.83920000000001</c:v>
                </c:pt>
                <c:pt idx="53">
                  <c:v>4.815599999999995</c:v>
                </c:pt>
                <c:pt idx="54">
                  <c:v>4.7927</c:v>
                </c:pt>
                <c:pt idx="55">
                  <c:v>4.770300000000002</c:v>
                </c:pt>
                <c:pt idx="56">
                  <c:v>4.7485</c:v>
                </c:pt>
                <c:pt idx="57">
                  <c:v>4.7273</c:v>
                </c:pt>
                <c:pt idx="58">
                  <c:v>4.706600000000003</c:v>
                </c:pt>
                <c:pt idx="59">
                  <c:v>4.6864</c:v>
                </c:pt>
                <c:pt idx="60">
                  <c:v>4.666599999999993</c:v>
                </c:pt>
                <c:pt idx="61">
                  <c:v>4.647299999999999</c:v>
                </c:pt>
                <c:pt idx="62">
                  <c:v>4.628499999999993</c:v>
                </c:pt>
                <c:pt idx="63">
                  <c:v>4.610099999999996</c:v>
                </c:pt>
                <c:pt idx="64">
                  <c:v>4.592099999999998</c:v>
                </c:pt>
                <c:pt idx="65">
                  <c:v>4.5745</c:v>
                </c:pt>
                <c:pt idx="66">
                  <c:v>4.557199999999995</c:v>
                </c:pt>
                <c:pt idx="67">
                  <c:v>4.5404</c:v>
                </c:pt>
                <c:pt idx="68">
                  <c:v>4.5238</c:v>
                </c:pt>
                <c:pt idx="69">
                  <c:v>4.5077</c:v>
                </c:pt>
                <c:pt idx="70">
                  <c:v>4.491800000000001</c:v>
                </c:pt>
                <c:pt idx="71">
                  <c:v>4.476300000000016</c:v>
                </c:pt>
                <c:pt idx="72">
                  <c:v>4.4611</c:v>
                </c:pt>
                <c:pt idx="73">
                  <c:v>4.4461</c:v>
                </c:pt>
                <c:pt idx="74">
                  <c:v>4.431500000000002</c:v>
                </c:pt>
                <c:pt idx="75">
                  <c:v>4.4171</c:v>
                </c:pt>
                <c:pt idx="76">
                  <c:v>4.403000000000001</c:v>
                </c:pt>
                <c:pt idx="77">
                  <c:v>4.389200000000002</c:v>
                </c:pt>
                <c:pt idx="78">
                  <c:v>4.3756</c:v>
                </c:pt>
                <c:pt idx="79">
                  <c:v>4.362299999999998</c:v>
                </c:pt>
                <c:pt idx="80">
                  <c:v>4.3491</c:v>
                </c:pt>
                <c:pt idx="81">
                  <c:v>4.336300000000001</c:v>
                </c:pt>
                <c:pt idx="82">
                  <c:v>4.323599999999995</c:v>
                </c:pt>
                <c:pt idx="83">
                  <c:v>4.3112</c:v>
                </c:pt>
                <c:pt idx="84">
                  <c:v>4.2989</c:v>
                </c:pt>
                <c:pt idx="85">
                  <c:v>4.2869</c:v>
                </c:pt>
                <c:pt idx="86">
                  <c:v>4.2751</c:v>
                </c:pt>
                <c:pt idx="87">
                  <c:v>4.2634</c:v>
                </c:pt>
                <c:pt idx="88">
                  <c:v>4.252</c:v>
                </c:pt>
                <c:pt idx="89">
                  <c:v>4.2407</c:v>
                </c:pt>
                <c:pt idx="90">
                  <c:v>4.229600000000001</c:v>
                </c:pt>
                <c:pt idx="91">
                  <c:v>4.2187</c:v>
                </c:pt>
                <c:pt idx="92">
                  <c:v>4.2079</c:v>
                </c:pt>
                <c:pt idx="93">
                  <c:v>4.197299999999998</c:v>
                </c:pt>
                <c:pt idx="94">
                  <c:v>4.1869</c:v>
                </c:pt>
                <c:pt idx="95">
                  <c:v>4.176600000000001</c:v>
                </c:pt>
                <c:pt idx="96">
                  <c:v>4.166499999999997</c:v>
                </c:pt>
                <c:pt idx="97">
                  <c:v>4.156499999999999</c:v>
                </c:pt>
                <c:pt idx="98">
                  <c:v>4.1467</c:v>
                </c:pt>
                <c:pt idx="99">
                  <c:v>4.137</c:v>
                </c:pt>
                <c:pt idx="100">
                  <c:v>4.127399999999986</c:v>
                </c:pt>
                <c:pt idx="101">
                  <c:v>4.117999999999983</c:v>
                </c:pt>
                <c:pt idx="102">
                  <c:v>4.1087</c:v>
                </c:pt>
                <c:pt idx="103">
                  <c:v>4.0995</c:v>
                </c:pt>
                <c:pt idx="104">
                  <c:v>4.0905</c:v>
                </c:pt>
                <c:pt idx="105">
                  <c:v>4.0815</c:v>
                </c:pt>
                <c:pt idx="106">
                  <c:v>4.0727</c:v>
                </c:pt>
                <c:pt idx="107">
                  <c:v>4.063999999999996</c:v>
                </c:pt>
                <c:pt idx="108">
                  <c:v>4.055499999999999</c:v>
                </c:pt>
                <c:pt idx="109">
                  <c:v>4.047</c:v>
                </c:pt>
                <c:pt idx="110">
                  <c:v>4.038600000000002</c:v>
                </c:pt>
                <c:pt idx="111">
                  <c:v>4.0304</c:v>
                </c:pt>
                <c:pt idx="112">
                  <c:v>4.022199999999986</c:v>
                </c:pt>
                <c:pt idx="113">
                  <c:v>4.014199999999986</c:v>
                </c:pt>
                <c:pt idx="114">
                  <c:v>4.006200000000002</c:v>
                </c:pt>
                <c:pt idx="115">
                  <c:v>3.9984</c:v>
                </c:pt>
                <c:pt idx="116">
                  <c:v>3.9906</c:v>
                </c:pt>
                <c:pt idx="117">
                  <c:v>3.982899999999998</c:v>
                </c:pt>
                <c:pt idx="118">
                  <c:v>3.975399999999999</c:v>
                </c:pt>
                <c:pt idx="119">
                  <c:v>3.9679</c:v>
                </c:pt>
                <c:pt idx="120">
                  <c:v>3.9605</c:v>
                </c:pt>
                <c:pt idx="121">
                  <c:v>3.9531</c:v>
                </c:pt>
                <c:pt idx="122">
                  <c:v>3.9459</c:v>
                </c:pt>
                <c:pt idx="123">
                  <c:v>3.938799999999999</c:v>
                </c:pt>
                <c:pt idx="124">
                  <c:v>3.931699999999993</c:v>
                </c:pt>
                <c:pt idx="125">
                  <c:v>3.9247</c:v>
                </c:pt>
                <c:pt idx="126">
                  <c:v>3.9178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1326088"/>
        <c:axId val="921331768"/>
      </c:scatterChart>
      <c:valAx>
        <c:axId val="921326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Machines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21331768"/>
        <c:crosses val="autoZero"/>
        <c:crossBetween val="midCat"/>
      </c:valAx>
      <c:valAx>
        <c:axId val="921331768"/>
        <c:scaling>
          <c:logBase val="10.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Improvement over</a:t>
                </a:r>
                <a:br>
                  <a:rPr lang="en-US"/>
                </a:br>
                <a:r>
                  <a:rPr lang="en-US"/>
                  <a:t> Random Edge-Cuts</a:t>
                </a:r>
              </a:p>
            </c:rich>
          </c:tx>
          <c:layout>
            <c:manualLayout>
              <c:xMode val="edge"/>
              <c:yMode val="edge"/>
              <c:x val="0.0"/>
              <c:y val="0.1273604381183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213260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A65D1-777C-4CD8-B906-93A5703EF422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367E9-6217-467F-9FBB-578A0F450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5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thesisonstockmining/home" TargetMode="External"/><Relationship Id="rId4" Type="http://schemas.openxmlformats.org/officeDocument/2006/relationships/hyperlink" Target="http://www.nottingham.edu.my/index.aspx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colors more consistent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ever, in some cases, this can seem rather inefficient.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50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Greedy algorithm is no worse than random placement in expectation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367E9-6217-467F-9FBB-578A0F4503F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understand how</a:t>
            </a:r>
            <a:r>
              <a:rPr lang="en-US" baseline="0" dirty="0" smtClean="0"/>
              <a:t> the partitioning can have an effect on runtime. We just first have an implementation of </a:t>
            </a:r>
            <a:r>
              <a:rPr lang="en-US" baseline="0" dirty="0" err="1" smtClean="0"/>
              <a:t>PowerGraph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07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use random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90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In comparison, Spark takes 97s per iteration on 100 cores.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2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52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on the most</a:t>
            </a:r>
            <a:r>
              <a:rPr lang="en-US" baseline="0" dirty="0" smtClean="0"/>
              <a:t> important metric of all. Faster convergence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11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FALOUTSOS PERSONAL COMMUNICATION (PEGASUS)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0F1E5-AD06-4561-BD73-71867974E0B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7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uses random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90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uses random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9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equation on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88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Put equation on the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AE87-5955-4B76-87EE-B76E9A46D81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Projects using </a:t>
            </a:r>
            <a:r>
              <a:rPr lang="en-US" b="1" dirty="0" err="1" smtClean="0"/>
              <a:t>GraphLab</a:t>
            </a:r>
            <a:endParaRPr lang="en-US" b="1" dirty="0" smtClean="0"/>
          </a:p>
          <a:p>
            <a:r>
              <a:rPr lang="en-US" b="1" dirty="0" err="1" smtClean="0"/>
              <a:t>GaBP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USCS: Smoothing genomic sequences</a:t>
            </a:r>
            <a:br>
              <a:rPr lang="en-US" dirty="0" smtClean="0"/>
            </a:br>
            <a:r>
              <a:rPr lang="en-US" dirty="0" smtClean="0"/>
              <a:t>UCSB: Performance testing of linear solvers</a:t>
            </a:r>
            <a:br>
              <a:rPr lang="en-US" dirty="0" smtClean="0"/>
            </a:br>
            <a:r>
              <a:rPr lang="en-US" dirty="0" smtClean="0"/>
              <a:t>McGill: performance of linear solvers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PMF:</a:t>
            </a:r>
          </a:p>
          <a:p>
            <a:r>
              <a:rPr lang="en-US" b="1" dirty="0" smtClean="0"/>
              <a:t>Universities:</a:t>
            </a:r>
          </a:p>
          <a:p>
            <a:r>
              <a:rPr lang="en-US" dirty="0" smtClean="0"/>
              <a:t>HKUST (Hong Kong University) - KDD CUP</a:t>
            </a:r>
            <a:br>
              <a:rPr lang="en-US" dirty="0" smtClean="0"/>
            </a:br>
            <a:r>
              <a:rPr lang="en-US" dirty="0" smtClean="0"/>
              <a:t>VU University Amsterdam: integrating TV into the web</a:t>
            </a:r>
            <a:br>
              <a:rPr lang="en-US" dirty="0" smtClean="0"/>
            </a:br>
            <a:r>
              <a:rPr lang="en-US" dirty="0" smtClean="0"/>
              <a:t>University of </a:t>
            </a:r>
            <a:r>
              <a:rPr lang="en-US" dirty="0" err="1" smtClean="0"/>
              <a:t>Lubliana</a:t>
            </a:r>
            <a:r>
              <a:rPr lang="en-US" dirty="0" smtClean="0"/>
              <a:t>: KDD CUP</a:t>
            </a:r>
            <a:br>
              <a:rPr lang="en-US" dirty="0" smtClean="0"/>
            </a:br>
            <a:r>
              <a:rPr lang="en-US" dirty="0" err="1" smtClean="0"/>
              <a:t>Heldia</a:t>
            </a:r>
            <a:r>
              <a:rPr lang="en-US" dirty="0" smtClean="0"/>
              <a:t> institute of technology: community detection in social networks</a:t>
            </a:r>
            <a:br>
              <a:rPr lang="en-US" dirty="0" smtClean="0"/>
            </a:br>
            <a:r>
              <a:rPr lang="en-US" dirty="0" smtClean="0"/>
              <a:t>University of Austin, Texas: KDD CUP</a:t>
            </a:r>
            <a:br>
              <a:rPr lang="en-US" dirty="0" smtClean="0"/>
            </a:br>
            <a:r>
              <a:rPr lang="en-US" dirty="0" smtClean="0"/>
              <a:t>University of the Aegean: KDD CUP</a:t>
            </a:r>
            <a:br>
              <a:rPr lang="en-US" dirty="0" smtClean="0"/>
            </a:br>
            <a:r>
              <a:rPr lang="en-US" dirty="0" smtClean="0"/>
              <a:t>University of Macedonia: KDD CUP</a:t>
            </a:r>
            <a:br>
              <a:rPr lang="en-US" dirty="0" smtClean="0"/>
            </a:br>
            <a:r>
              <a:rPr lang="en-US" dirty="0" smtClean="0"/>
              <a:t>University of South Florida: stock market predictions: </a:t>
            </a:r>
            <a:r>
              <a:rPr lang="en-US" u="sng" dirty="0" smtClean="0">
                <a:hlinkClick r:id="rId3"/>
              </a:rPr>
              <a:t>https://sites.google.com/site/thesisonstockmining/home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</a:t>
            </a:r>
            <a:r>
              <a:rPr lang="en-US" dirty="0" err="1" smtClean="0"/>
              <a:t>Maxico</a:t>
            </a:r>
            <a:r>
              <a:rPr lang="en-US" dirty="0" smtClean="0"/>
              <a:t> State University (UMSC): KDD CUP</a:t>
            </a:r>
            <a:br>
              <a:rPr lang="en-US" dirty="0" smtClean="0"/>
            </a:br>
            <a:r>
              <a:rPr lang="en-US" dirty="0" err="1" smtClean="0"/>
              <a:t>Hasmukh</a:t>
            </a:r>
            <a:r>
              <a:rPr lang="en-US" dirty="0" smtClean="0"/>
              <a:t> </a:t>
            </a:r>
            <a:r>
              <a:rPr lang="en-US" dirty="0" err="1" smtClean="0"/>
              <a:t>Goswami</a:t>
            </a:r>
            <a:r>
              <a:rPr lang="en-US" dirty="0" smtClean="0"/>
              <a:t> College of Engineering, India: </a:t>
            </a:r>
            <a:r>
              <a:rPr lang="en-US" dirty="0" err="1" smtClean="0"/>
              <a:t>Sagar</a:t>
            </a:r>
            <a:r>
              <a:rPr lang="en-US" dirty="0" smtClean="0"/>
              <a:t> </a:t>
            </a:r>
            <a:r>
              <a:rPr lang="en-US" dirty="0" err="1" smtClean="0"/>
              <a:t>Soni</a:t>
            </a:r>
            <a:r>
              <a:rPr lang="en-US" dirty="0" smtClean="0"/>
              <a:t> - Collaborative filtering.</a:t>
            </a:r>
            <a:br>
              <a:rPr lang="en-US" dirty="0" smtClean="0"/>
            </a:br>
            <a:r>
              <a:rPr lang="en-US" b="1" dirty="0" smtClean="0"/>
              <a:t>Companies:</a:t>
            </a:r>
          </a:p>
          <a:p>
            <a:r>
              <a:rPr lang="en-US" dirty="0" err="1" smtClean="0"/>
              <a:t>smarttypes.org</a:t>
            </a:r>
            <a:r>
              <a:rPr lang="en-US" dirty="0" smtClean="0"/>
              <a:t>: clustering social networks</a:t>
            </a:r>
            <a:br>
              <a:rPr lang="en-US" dirty="0" smtClean="0"/>
            </a:br>
            <a:r>
              <a:rPr lang="en-US" dirty="0" err="1" smtClean="0"/>
              <a:t>rummble.com</a:t>
            </a:r>
            <a:r>
              <a:rPr lang="en-US" dirty="0" smtClean="0"/>
              <a:t>: clustering social networks</a:t>
            </a:r>
            <a:br>
              <a:rPr lang="en-US" dirty="0" smtClean="0"/>
            </a:br>
            <a:r>
              <a:rPr lang="en-US" dirty="0" smtClean="0"/>
              <a:t>AT&amp;T Labs: KDD CUP</a:t>
            </a:r>
            <a:br>
              <a:rPr lang="en-US" dirty="0" smtClean="0"/>
            </a:br>
            <a:r>
              <a:rPr lang="en-US" dirty="0" smtClean="0"/>
              <a:t>Facebook: recommendations</a:t>
            </a:r>
            <a:br>
              <a:rPr lang="en-US" dirty="0" smtClean="0"/>
            </a:br>
            <a:r>
              <a:rPr lang="en-US" dirty="0" smtClean="0"/>
              <a:t>Yahoo Research (</a:t>
            </a:r>
            <a:r>
              <a:rPr lang="en-US" dirty="0" err="1" smtClean="0"/>
              <a:t>Smola’s</a:t>
            </a:r>
            <a:r>
              <a:rPr lang="en-US" dirty="0" smtClean="0"/>
              <a:t> group) matrix factorization with side information for collaborative filtering.</a:t>
            </a:r>
          </a:p>
          <a:p>
            <a:r>
              <a:rPr lang="en-US" dirty="0" smtClean="0"/>
              <a:t>Downloads also from: Google, MSR, IBM Research, Apple, NEC, Hitachi, Xerox, Nokia.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Clustering:</a:t>
            </a:r>
          </a:p>
          <a:p>
            <a:r>
              <a:rPr lang="en-US" u="sng" dirty="0" smtClean="0">
                <a:hlinkClick r:id="rId4"/>
              </a:rPr>
              <a:t>http://www.nottingham.edu.my/index.aspx</a:t>
            </a:r>
            <a:r>
              <a:rPr lang="en-US" dirty="0" smtClean="0"/>
              <a:t> - building a recommender system using data from </a:t>
            </a:r>
            <a:r>
              <a:rPr lang="en-US" dirty="0" err="1" smtClean="0"/>
              <a:t>flickr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UCLA - topic models like LDA and LSI</a:t>
            </a:r>
            <a:br>
              <a:rPr lang="en-US" dirty="0" smtClean="0"/>
            </a:br>
            <a:r>
              <a:rPr lang="en-US" b="1" dirty="0" smtClean="0"/>
              <a:t>NBP:</a:t>
            </a:r>
          </a:p>
          <a:p>
            <a:r>
              <a:rPr lang="en-US" dirty="0" smtClean="0"/>
              <a:t>University of Waterloo</a:t>
            </a:r>
            <a:br>
              <a:rPr lang="en-US" dirty="0" smtClean="0"/>
            </a:br>
            <a:r>
              <a:rPr lang="en-US" b="1" dirty="0" smtClean="0"/>
              <a:t>Applications on top:</a:t>
            </a:r>
          </a:p>
          <a:p>
            <a:r>
              <a:rPr lang="en-US" dirty="0" smtClean="0"/>
              <a:t>Cornell: community detection on networks</a:t>
            </a:r>
            <a:br>
              <a:rPr lang="en-US" dirty="0" smtClean="0"/>
            </a:br>
            <a:r>
              <a:rPr lang="en-US" dirty="0" smtClean="0"/>
              <a:t>Yahoo Research (Barcelona) : graph processing library</a:t>
            </a:r>
            <a:br>
              <a:rPr lang="en-US" dirty="0" smtClean="0"/>
            </a:br>
            <a:r>
              <a:rPr lang="en-US" dirty="0" smtClean="0"/>
              <a:t>MIT: create different kinds of parallel or distributed systems for the sampling algorithm running within probabilistic programming engines 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6854D3-B637-415A-81FB-2C2265851E2C}" type="slidenum">
              <a:rPr lang="he-IL">
                <a:solidFill>
                  <a:srgbClr val="000000"/>
                </a:solidFill>
                <a:latin typeface="Arial"/>
              </a:rPr>
              <a:pPr/>
              <a:t>13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ED196-89B7-4434-BEFE-0F88F5CA0D2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5F6D-BA34-F541-9DBB-DD8D7132CE4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921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ever, in some cases, this can seem rather inefficient.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890C-274A-9745-A028-AB26E00C166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5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6400800" cy="16764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 typeface="Wingdings" pitchFamily="-64" charset="2"/>
              <a:buNone/>
              <a:defRPr sz="4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6" name="Picture 45" descr="select-lab-re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324600"/>
            <a:ext cx="2209800" cy="379413"/>
          </a:xfrm>
          <a:prstGeom prst="rect">
            <a:avLst/>
          </a:prstGeom>
          <a:noFill/>
        </p:spPr>
      </p:pic>
      <p:sp>
        <p:nvSpPr>
          <p:cNvPr id="7" name="Rectangle 46"/>
          <p:cNvSpPr>
            <a:spLocks noChangeArrowheads="1"/>
          </p:cNvSpPr>
          <p:nvPr userDrawn="1"/>
        </p:nvSpPr>
        <p:spPr bwMode="auto">
          <a:xfrm>
            <a:off x="6686469" y="6248400"/>
            <a:ext cx="2381331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400" b="1" dirty="0">
                <a:solidFill>
                  <a:srgbClr val="630000"/>
                </a:solidFill>
                <a:latin typeface="Times" pitchFamily="-64" charset="0"/>
              </a:rPr>
              <a:t>Carnegie </a:t>
            </a:r>
            <a:r>
              <a:rPr lang="en-US" sz="2400" b="1" dirty="0" smtClean="0">
                <a:solidFill>
                  <a:srgbClr val="630000"/>
                </a:solidFill>
                <a:latin typeface="Times" pitchFamily="-64" charset="0"/>
              </a:rPr>
              <a:t>Mellon</a:t>
            </a:r>
            <a:endParaRPr lang="en-US" sz="2400" b="1" dirty="0">
              <a:solidFill>
                <a:srgbClr val="630000"/>
              </a:solidFill>
              <a:latin typeface="Times" pitchFamily="-6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6400800" cy="16764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 typeface="Wingdings" pitchFamily="-64" charset="2"/>
              <a:buNone/>
              <a:defRPr sz="4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76700" cy="5141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90600"/>
            <a:ext cx="4076700" cy="5141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6400800" cy="16764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 typeface="Wingdings" pitchFamily="-64" charset="2"/>
              <a:buNone/>
              <a:defRPr sz="4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6" name="Picture 45" descr="select-lab-re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324600"/>
            <a:ext cx="2209800" cy="379413"/>
          </a:xfrm>
          <a:prstGeom prst="rect">
            <a:avLst/>
          </a:prstGeom>
          <a:noFill/>
        </p:spPr>
      </p:pic>
      <p:sp>
        <p:nvSpPr>
          <p:cNvPr id="7" name="Rectangle 46"/>
          <p:cNvSpPr>
            <a:spLocks noChangeArrowheads="1"/>
          </p:cNvSpPr>
          <p:nvPr userDrawn="1"/>
        </p:nvSpPr>
        <p:spPr bwMode="auto">
          <a:xfrm>
            <a:off x="6096000" y="6337578"/>
            <a:ext cx="291618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Times" pitchFamily="-64" charset="0"/>
              </a:rPr>
              <a:t>Carnegie </a:t>
            </a:r>
            <a:r>
              <a:rPr lang="en-US" b="1" dirty="0" smtClean="0">
                <a:solidFill>
                  <a:srgbClr val="630000"/>
                </a:solidFill>
                <a:latin typeface="Times" pitchFamily="-64" charset="0"/>
              </a:rPr>
              <a:t>Mellon University</a:t>
            </a:r>
            <a:endParaRPr lang="en-US" b="1" dirty="0">
              <a:solidFill>
                <a:srgbClr val="630000"/>
              </a:solidFill>
              <a:latin typeface="Times" pitchFamily="-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2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6400800" cy="16764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 typeface="Wingdings" pitchFamily="-64" charset="2"/>
              <a:buNone/>
              <a:defRPr sz="4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2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00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76700" cy="5141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90600"/>
            <a:ext cx="4076700" cy="5141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14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31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1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26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10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0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2C96D-8687-4C6A-A051-4E2FFFA7EFEE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9F60F-3EA1-45ED-A3FD-0857F7C98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025" y="76200"/>
            <a:ext cx="7496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55" descr="logo3"/>
          <p:cNvPicPr>
            <a:picLocks noChangeAspect="1" noChangeArrowheads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87325"/>
            <a:ext cx="1066800" cy="592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64" charset="2"/>
        <a:buBlip>
          <a:blip r:embed="rId13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64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64" charset="2"/>
        <a:buBlip>
          <a:blip r:embed="rId15"/>
        </a:buBlip>
        <a:defRPr sz="2000">
          <a:solidFill>
            <a:schemeClr val="tx1"/>
          </a:solidFill>
          <a:latin typeface="+mn-lt"/>
        </a:defRPr>
      </a:lvl3pPr>
      <a:lvl4pPr marL="1546225" indent="-1746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64" charset="2"/>
        <a:buBlip>
          <a:blip r:embed="rId16"/>
        </a:buBlip>
        <a:defRPr>
          <a:solidFill>
            <a:schemeClr val="tx1"/>
          </a:solidFill>
          <a:latin typeface="+mn-lt"/>
        </a:defRPr>
      </a:lvl4pPr>
      <a:lvl5pPr marL="19954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5pPr>
      <a:lvl6pPr marL="24526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9098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7pPr>
      <a:lvl8pPr marL="33670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8pPr>
      <a:lvl9pPr marL="38242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2C96D-8687-4C6A-A051-4E2FFFA7E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9F60F-3EA1-45ED-A3FD-0857F7C98C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025" y="76200"/>
            <a:ext cx="7496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CF0EDA-FF3F-4FD0-9547-A360A05A41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55" descr="logo3"/>
          <p:cNvPicPr>
            <a:picLocks noChangeAspect="1" noChangeArrowheads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87325"/>
            <a:ext cx="1066800" cy="592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86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64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64" charset="2"/>
        <a:buBlip>
          <a:blip r:embed="rId13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64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64" charset="2"/>
        <a:buBlip>
          <a:blip r:embed="rId15"/>
        </a:buBlip>
        <a:defRPr sz="2000">
          <a:solidFill>
            <a:schemeClr val="tx1"/>
          </a:solidFill>
          <a:latin typeface="+mn-lt"/>
        </a:defRPr>
      </a:lvl3pPr>
      <a:lvl4pPr marL="1546225" indent="-1746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64" charset="2"/>
        <a:buBlip>
          <a:blip r:embed="rId16"/>
        </a:buBlip>
        <a:defRPr>
          <a:solidFill>
            <a:schemeClr val="tx1"/>
          </a:solidFill>
          <a:latin typeface="+mn-lt"/>
        </a:defRPr>
      </a:lvl4pPr>
      <a:lvl5pPr marL="19954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5pPr>
      <a:lvl6pPr marL="24526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9098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7pPr>
      <a:lvl8pPr marL="33670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8pPr>
      <a:lvl9pPr marL="38242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pitchFamily="-64" charset="2"/>
        <a:buBlip>
          <a:blip r:embed="rId17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48.png"/><Relationship Id="rId26" Type="http://schemas.openxmlformats.org/officeDocument/2006/relationships/image" Target="../media/image49.png"/><Relationship Id="rId27" Type="http://schemas.openxmlformats.org/officeDocument/2006/relationships/image" Target="../media/image50.png"/><Relationship Id="rId28" Type="http://schemas.openxmlformats.org/officeDocument/2006/relationships/image" Target="../media/image51.png"/><Relationship Id="rId29" Type="http://schemas.openxmlformats.org/officeDocument/2006/relationships/image" Target="../media/image52.png"/><Relationship Id="rId30" Type="http://schemas.openxmlformats.org/officeDocument/2006/relationships/image" Target="../media/image53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7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3.xml"/><Relationship Id="rId3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tiff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62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hyperlink" Target="http://www.cs.cmu.edu/~zhuxj/pub/CMU-CALD-02-107.pdf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35.xml"/><Relationship Id="rId3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8.jpe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38200" y="2971800"/>
            <a:ext cx="5562600" cy="838200"/>
          </a:xfrm>
        </p:spPr>
        <p:txBody>
          <a:bodyPr/>
          <a:lstStyle/>
          <a:p>
            <a:pPr algn="ctr">
              <a:buNone/>
            </a:pPr>
            <a:r>
              <a:rPr lang="en-US" sz="3600" dirty="0" smtClean="0"/>
              <a:t>Joseph Gonzalez</a:t>
            </a:r>
          </a:p>
        </p:txBody>
      </p:sp>
      <p:grpSp>
        <p:nvGrpSpPr>
          <p:cNvPr id="6" name="Group 28"/>
          <p:cNvGrpSpPr/>
          <p:nvPr/>
        </p:nvGrpSpPr>
        <p:grpSpPr>
          <a:xfrm>
            <a:off x="380029" y="4547632"/>
            <a:ext cx="973985" cy="2056031"/>
            <a:chOff x="646729" y="4265830"/>
            <a:chExt cx="973985" cy="2056031"/>
          </a:xfrm>
        </p:grpSpPr>
        <p:pic>
          <p:nvPicPr>
            <p:cNvPr id="1026" name="Picture 2" descr="Z:\Documents\svn\select\www\people\images\ylow.jpg"/>
            <p:cNvPicPr>
              <a:picLocks noChangeAspect="1" noChangeArrowheads="1"/>
            </p:cNvPicPr>
            <p:nvPr/>
          </p:nvPicPr>
          <p:blipFill>
            <a:blip r:embed="rId2" cstate="print"/>
            <a:srcRect l="7692" r="7692"/>
            <a:stretch>
              <a:fillRect/>
            </a:stretch>
          </p:blipFill>
          <p:spPr bwMode="auto">
            <a:xfrm>
              <a:off x="646729" y="4265830"/>
              <a:ext cx="920859" cy="13716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646729" y="5675530"/>
              <a:ext cx="973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Yucheng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Low</a:t>
              </a:r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2743200" y="4547632"/>
            <a:ext cx="914400" cy="2056031"/>
            <a:chOff x="2497898" y="4265830"/>
            <a:chExt cx="914400" cy="2056031"/>
          </a:xfrm>
        </p:grpSpPr>
        <p:pic>
          <p:nvPicPr>
            <p:cNvPr id="1027" name="Picture 3" descr="Z:\Documents\svn\select\www\people\images\aap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7898" y="4265830"/>
              <a:ext cx="914400" cy="137160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2581354" y="5675530"/>
              <a:ext cx="7612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Aapo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Kyrola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32"/>
          <p:cNvGrpSpPr/>
          <p:nvPr/>
        </p:nvGrpSpPr>
        <p:grpSpPr>
          <a:xfrm>
            <a:off x="3918923" y="4547632"/>
            <a:ext cx="916858" cy="2056031"/>
            <a:chOff x="4663821" y="4265830"/>
            <a:chExt cx="916858" cy="2056031"/>
          </a:xfrm>
        </p:grpSpPr>
        <p:pic>
          <p:nvPicPr>
            <p:cNvPr id="1028" name="Picture 4" descr="Z:\Documents\svn\select\www\people\images\bickson.jpg"/>
            <p:cNvPicPr>
              <a:picLocks noChangeAspect="1" noChangeArrowheads="1"/>
            </p:cNvPicPr>
            <p:nvPr/>
          </p:nvPicPr>
          <p:blipFill>
            <a:blip r:embed="rId4" cstate="print"/>
            <a:srcRect l="5770" r="13453"/>
            <a:stretch>
              <a:fillRect/>
            </a:stretch>
          </p:blipFill>
          <p:spPr bwMode="auto">
            <a:xfrm>
              <a:off x="4663821" y="4265830"/>
              <a:ext cx="903642" cy="13716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4684792" y="5675530"/>
              <a:ext cx="895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Danny</a:t>
              </a:r>
            </a:p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Bickson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8"/>
          <p:cNvGrpSpPr/>
          <p:nvPr/>
        </p:nvGrpSpPr>
        <p:grpSpPr>
          <a:xfrm>
            <a:off x="6355749" y="4549002"/>
            <a:ext cx="1193533" cy="2056031"/>
            <a:chOff x="7340867" y="4267200"/>
            <a:chExt cx="1193533" cy="2056031"/>
          </a:xfrm>
        </p:grpSpPr>
        <p:pic>
          <p:nvPicPr>
            <p:cNvPr id="1035" name="Picture 11" descr="http://blog.swivel.com/photos/uncategorized/2007/06/18/jmhcas.jpg"/>
            <p:cNvPicPr>
              <a:picLocks noChangeAspect="1" noChangeArrowheads="1"/>
            </p:cNvPicPr>
            <p:nvPr/>
          </p:nvPicPr>
          <p:blipFill>
            <a:blip r:embed="rId5" cstate="print"/>
            <a:srcRect l="13714" r="8571"/>
            <a:stretch>
              <a:fillRect/>
            </a:stretch>
          </p:blipFill>
          <p:spPr bwMode="auto">
            <a:xfrm>
              <a:off x="7399258" y="4267200"/>
              <a:ext cx="1116992" cy="137160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7340867" y="5676900"/>
              <a:ext cx="11935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Joe</a:t>
              </a:r>
            </a:p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Hellerstein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5"/>
          <p:cNvGrpSpPr/>
          <p:nvPr/>
        </p:nvGrpSpPr>
        <p:grpSpPr>
          <a:xfrm>
            <a:off x="7798888" y="4549002"/>
            <a:ext cx="971228" cy="2057400"/>
            <a:chOff x="6267772" y="4267200"/>
            <a:chExt cx="971228" cy="2057400"/>
          </a:xfrm>
        </p:grpSpPr>
        <p:sp>
          <p:nvSpPr>
            <p:cNvPr id="23" name="TextBox 22"/>
            <p:cNvSpPr txBox="1"/>
            <p:nvPr/>
          </p:nvSpPr>
          <p:spPr>
            <a:xfrm>
              <a:off x="6368681" y="5678269"/>
              <a:ext cx="760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Alex</a:t>
              </a:r>
            </a:p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Smola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4" name="Picture 6" descr="http://alex.smola.org/images/alex_large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34919" t="36577" r="55344" b="42790"/>
            <a:stretch/>
          </p:blipFill>
          <p:spPr bwMode="auto">
            <a:xfrm>
              <a:off x="6267772" y="4267200"/>
              <a:ext cx="971228" cy="1371600"/>
            </a:xfrm>
            <a:prstGeom prst="rect">
              <a:avLst/>
            </a:prstGeom>
            <a:noFill/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16408" y="193532"/>
            <a:ext cx="4587169" cy="15787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1828800"/>
            <a:ext cx="912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Distributed Graph-Parallel Computation on Natural Graphs</a:t>
            </a:r>
            <a:endParaRPr lang="en-US" sz="2800" dirty="0">
              <a:solidFill>
                <a:srgbClr val="4E015A"/>
              </a:solidFill>
              <a:latin typeface="Calibri"/>
            </a:endParaRPr>
          </a:p>
        </p:txBody>
      </p:sp>
      <p:grpSp>
        <p:nvGrpSpPr>
          <p:cNvPr id="16" name="Group 31"/>
          <p:cNvGrpSpPr/>
          <p:nvPr/>
        </p:nvGrpSpPr>
        <p:grpSpPr>
          <a:xfrm>
            <a:off x="1536700" y="4547632"/>
            <a:ext cx="901700" cy="2057400"/>
            <a:chOff x="3584654" y="4265830"/>
            <a:chExt cx="901700" cy="2057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/>
            <a:srcRect l="14762" t="230" r="27006" b="25417"/>
            <a:stretch/>
          </p:blipFill>
          <p:spPr>
            <a:xfrm>
              <a:off x="3584654" y="4265830"/>
              <a:ext cx="901700" cy="13715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79584" y="5676899"/>
              <a:ext cx="7152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Haijie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Gu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83702" y="-234791"/>
            <a:ext cx="1236298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914400"/>
            <a:r>
              <a:rPr lang="en-US" sz="1380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/>
                <a:cs typeface="Arial Rounded MT Bold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/>
          <a:srcRect l="6436" r="13115"/>
          <a:stretch/>
        </p:blipFill>
        <p:spPr>
          <a:xfrm>
            <a:off x="6429375" y="2627530"/>
            <a:ext cx="1190625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680" y="4114800"/>
            <a:ext cx="115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Team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pSp>
        <p:nvGrpSpPr>
          <p:cNvPr id="18" name="Group 33"/>
          <p:cNvGrpSpPr/>
          <p:nvPr/>
        </p:nvGrpSpPr>
        <p:grpSpPr>
          <a:xfrm>
            <a:off x="5085384" y="4549001"/>
            <a:ext cx="1020762" cy="2056031"/>
            <a:chOff x="5666554" y="4267199"/>
            <a:chExt cx="1020762" cy="2056031"/>
          </a:xfrm>
        </p:grpSpPr>
        <p:pic>
          <p:nvPicPr>
            <p:cNvPr id="26" name="Picture 5" descr="Z:\Documents\svn\select\www\people\images\guestrin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66554" y="4267199"/>
              <a:ext cx="1020762" cy="137160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5691847" y="5676899"/>
              <a:ext cx="9868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Carlos</a:t>
              </a:r>
            </a:p>
            <a:p>
              <a:pPr algn="ctr"/>
              <a:r>
                <a:rPr lang="en-US" dirty="0" err="1" smtClean="0"/>
                <a:t>Guestrin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89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GraphLab</a:t>
            </a:r>
            <a:r>
              <a:rPr lang="en-US" dirty="0" smtClean="0"/>
              <a:t> Abstraction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1164848"/>
            <a:ext cx="84581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Vertex-Programs are executed </a:t>
            </a:r>
            <a:r>
              <a:rPr lang="en-US" sz="2600" b="1" dirty="0" smtClean="0">
                <a:solidFill>
                  <a:prstClr val="black"/>
                </a:solidFill>
                <a:latin typeface="Calibri"/>
              </a:rPr>
              <a:t>asynchronously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 and directly read the neighboring vertex-program state.</a:t>
            </a:r>
            <a:endParaRPr lang="en-US" sz="2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Freeform 87"/>
          <p:cNvSpPr/>
          <p:nvPr/>
        </p:nvSpPr>
        <p:spPr bwMode="auto">
          <a:xfrm>
            <a:off x="6033884" y="2071772"/>
            <a:ext cx="2957716" cy="2157334"/>
          </a:xfrm>
          <a:custGeom>
            <a:avLst/>
            <a:gdLst>
              <a:gd name="connsiteX0" fmla="*/ 1930400 w 3149600"/>
              <a:gd name="connsiteY0" fmla="*/ 159926 h 2455333"/>
              <a:gd name="connsiteX1" fmla="*/ 237067 w 3149600"/>
              <a:gd name="connsiteY1" fmla="*/ 193793 h 2455333"/>
              <a:gd name="connsiteX2" fmla="*/ 508000 w 3149600"/>
              <a:gd name="connsiteY2" fmla="*/ 1322682 h 2455333"/>
              <a:gd name="connsiteX3" fmla="*/ 993423 w 3149600"/>
              <a:gd name="connsiteY3" fmla="*/ 2304815 h 2455333"/>
              <a:gd name="connsiteX4" fmla="*/ 1569156 w 3149600"/>
              <a:gd name="connsiteY4" fmla="*/ 2225793 h 2455333"/>
              <a:gd name="connsiteX5" fmla="*/ 1919111 w 3149600"/>
              <a:gd name="connsiteY5" fmla="*/ 1175926 h 2455333"/>
              <a:gd name="connsiteX6" fmla="*/ 2291645 w 3149600"/>
              <a:gd name="connsiteY6" fmla="*/ 2135482 h 2455333"/>
              <a:gd name="connsiteX7" fmla="*/ 2889956 w 3149600"/>
              <a:gd name="connsiteY7" fmla="*/ 2304815 h 2455333"/>
              <a:gd name="connsiteX8" fmla="*/ 3081867 w 3149600"/>
              <a:gd name="connsiteY8" fmla="*/ 1841970 h 2455333"/>
              <a:gd name="connsiteX9" fmla="*/ 2483556 w 3149600"/>
              <a:gd name="connsiteY9" fmla="*/ 600193 h 2455333"/>
              <a:gd name="connsiteX10" fmla="*/ 1930400 w 3149600"/>
              <a:gd name="connsiteY10" fmla="*/ 159926 h 2455333"/>
              <a:gd name="connsiteX0" fmla="*/ 1969911 w 3155244"/>
              <a:gd name="connsiteY0" fmla="*/ 96426 h 2468033"/>
              <a:gd name="connsiteX1" fmla="*/ 242711 w 3155244"/>
              <a:gd name="connsiteY1" fmla="*/ 206493 h 2468033"/>
              <a:gd name="connsiteX2" fmla="*/ 513644 w 3155244"/>
              <a:gd name="connsiteY2" fmla="*/ 1335382 h 2468033"/>
              <a:gd name="connsiteX3" fmla="*/ 999067 w 3155244"/>
              <a:gd name="connsiteY3" fmla="*/ 2317515 h 2468033"/>
              <a:gd name="connsiteX4" fmla="*/ 1574800 w 3155244"/>
              <a:gd name="connsiteY4" fmla="*/ 2238493 h 2468033"/>
              <a:gd name="connsiteX5" fmla="*/ 1924755 w 3155244"/>
              <a:gd name="connsiteY5" fmla="*/ 1188626 h 2468033"/>
              <a:gd name="connsiteX6" fmla="*/ 2297289 w 3155244"/>
              <a:gd name="connsiteY6" fmla="*/ 2148182 h 2468033"/>
              <a:gd name="connsiteX7" fmla="*/ 2895600 w 3155244"/>
              <a:gd name="connsiteY7" fmla="*/ 2317515 h 2468033"/>
              <a:gd name="connsiteX8" fmla="*/ 3087511 w 3155244"/>
              <a:gd name="connsiteY8" fmla="*/ 1854670 h 2468033"/>
              <a:gd name="connsiteX9" fmla="*/ 2489200 w 3155244"/>
              <a:gd name="connsiteY9" fmla="*/ 612893 h 2468033"/>
              <a:gd name="connsiteX10" fmla="*/ 1969911 w 3155244"/>
              <a:gd name="connsiteY10" fmla="*/ 96426 h 2468033"/>
              <a:gd name="connsiteX0" fmla="*/ 1969911 w 3165592"/>
              <a:gd name="connsiteY0" fmla="*/ 96426 h 2468033"/>
              <a:gd name="connsiteX1" fmla="*/ 242711 w 3165592"/>
              <a:gd name="connsiteY1" fmla="*/ 206493 h 2468033"/>
              <a:gd name="connsiteX2" fmla="*/ 513644 w 3165592"/>
              <a:gd name="connsiteY2" fmla="*/ 1335382 h 2468033"/>
              <a:gd name="connsiteX3" fmla="*/ 999067 w 3165592"/>
              <a:gd name="connsiteY3" fmla="*/ 2317515 h 2468033"/>
              <a:gd name="connsiteX4" fmla="*/ 1574800 w 3165592"/>
              <a:gd name="connsiteY4" fmla="*/ 2238493 h 2468033"/>
              <a:gd name="connsiteX5" fmla="*/ 1924755 w 3165592"/>
              <a:gd name="connsiteY5" fmla="*/ 1188626 h 2468033"/>
              <a:gd name="connsiteX6" fmla="*/ 2297289 w 3165592"/>
              <a:gd name="connsiteY6" fmla="*/ 2148182 h 2468033"/>
              <a:gd name="connsiteX7" fmla="*/ 2895600 w 3165592"/>
              <a:gd name="connsiteY7" fmla="*/ 2317515 h 2468033"/>
              <a:gd name="connsiteX8" fmla="*/ 3087511 w 3165592"/>
              <a:gd name="connsiteY8" fmla="*/ 1854670 h 2468033"/>
              <a:gd name="connsiteX9" fmla="*/ 2427111 w 3165592"/>
              <a:gd name="connsiteY9" fmla="*/ 477426 h 2468033"/>
              <a:gd name="connsiteX10" fmla="*/ 1969911 w 3165592"/>
              <a:gd name="connsiteY10" fmla="*/ 96426 h 2468033"/>
              <a:gd name="connsiteX0" fmla="*/ 1881011 w 3152892"/>
              <a:gd name="connsiteY0" fmla="*/ 96426 h 2468033"/>
              <a:gd name="connsiteX1" fmla="*/ 230011 w 3152892"/>
              <a:gd name="connsiteY1" fmla="*/ 206493 h 2468033"/>
              <a:gd name="connsiteX2" fmla="*/ 500944 w 3152892"/>
              <a:gd name="connsiteY2" fmla="*/ 1335382 h 2468033"/>
              <a:gd name="connsiteX3" fmla="*/ 986367 w 3152892"/>
              <a:gd name="connsiteY3" fmla="*/ 2317515 h 2468033"/>
              <a:gd name="connsiteX4" fmla="*/ 1562100 w 3152892"/>
              <a:gd name="connsiteY4" fmla="*/ 2238493 h 2468033"/>
              <a:gd name="connsiteX5" fmla="*/ 1912055 w 3152892"/>
              <a:gd name="connsiteY5" fmla="*/ 1188626 h 2468033"/>
              <a:gd name="connsiteX6" fmla="*/ 2284589 w 3152892"/>
              <a:gd name="connsiteY6" fmla="*/ 2148182 h 2468033"/>
              <a:gd name="connsiteX7" fmla="*/ 2882900 w 3152892"/>
              <a:gd name="connsiteY7" fmla="*/ 2317515 h 2468033"/>
              <a:gd name="connsiteX8" fmla="*/ 3074811 w 3152892"/>
              <a:gd name="connsiteY8" fmla="*/ 1854670 h 2468033"/>
              <a:gd name="connsiteX9" fmla="*/ 2414411 w 3152892"/>
              <a:gd name="connsiteY9" fmla="*/ 477426 h 2468033"/>
              <a:gd name="connsiteX10" fmla="*/ 1881011 w 3152892"/>
              <a:gd name="connsiteY10" fmla="*/ 96426 h 2468033"/>
              <a:gd name="connsiteX0" fmla="*/ 1690511 w 2962392"/>
              <a:gd name="connsiteY0" fmla="*/ 83726 h 2455333"/>
              <a:gd name="connsiteX1" fmla="*/ 547511 w 2962392"/>
              <a:gd name="connsiteY1" fmla="*/ 159926 h 2455333"/>
              <a:gd name="connsiteX2" fmla="*/ 39511 w 2962392"/>
              <a:gd name="connsiteY2" fmla="*/ 193793 h 2455333"/>
              <a:gd name="connsiteX3" fmla="*/ 310444 w 2962392"/>
              <a:gd name="connsiteY3" fmla="*/ 1322682 h 2455333"/>
              <a:gd name="connsiteX4" fmla="*/ 795867 w 2962392"/>
              <a:gd name="connsiteY4" fmla="*/ 2304815 h 2455333"/>
              <a:gd name="connsiteX5" fmla="*/ 1371600 w 2962392"/>
              <a:gd name="connsiteY5" fmla="*/ 2225793 h 2455333"/>
              <a:gd name="connsiteX6" fmla="*/ 1721555 w 2962392"/>
              <a:gd name="connsiteY6" fmla="*/ 1175926 h 2455333"/>
              <a:gd name="connsiteX7" fmla="*/ 2094089 w 2962392"/>
              <a:gd name="connsiteY7" fmla="*/ 2135482 h 2455333"/>
              <a:gd name="connsiteX8" fmla="*/ 2692400 w 2962392"/>
              <a:gd name="connsiteY8" fmla="*/ 2304815 h 2455333"/>
              <a:gd name="connsiteX9" fmla="*/ 2884311 w 2962392"/>
              <a:gd name="connsiteY9" fmla="*/ 1841970 h 2455333"/>
              <a:gd name="connsiteX10" fmla="*/ 2223911 w 2962392"/>
              <a:gd name="connsiteY10" fmla="*/ 464726 h 2455333"/>
              <a:gd name="connsiteX11" fmla="*/ 1690511 w 2962392"/>
              <a:gd name="connsiteY11" fmla="*/ 83726 h 2455333"/>
              <a:gd name="connsiteX0" fmla="*/ 1690511 w 2962392"/>
              <a:gd name="connsiteY0" fmla="*/ 83726 h 2455333"/>
              <a:gd name="connsiteX1" fmla="*/ 547511 w 2962392"/>
              <a:gd name="connsiteY1" fmla="*/ 159926 h 2455333"/>
              <a:gd name="connsiteX2" fmla="*/ 39511 w 2962392"/>
              <a:gd name="connsiteY2" fmla="*/ 193793 h 2455333"/>
              <a:gd name="connsiteX3" fmla="*/ 310444 w 2962392"/>
              <a:gd name="connsiteY3" fmla="*/ 1322682 h 2455333"/>
              <a:gd name="connsiteX4" fmla="*/ 795867 w 2962392"/>
              <a:gd name="connsiteY4" fmla="*/ 2304815 h 2455333"/>
              <a:gd name="connsiteX5" fmla="*/ 1371600 w 2962392"/>
              <a:gd name="connsiteY5" fmla="*/ 2225793 h 2455333"/>
              <a:gd name="connsiteX6" fmla="*/ 1721555 w 2962392"/>
              <a:gd name="connsiteY6" fmla="*/ 1175926 h 2455333"/>
              <a:gd name="connsiteX7" fmla="*/ 2094089 w 2962392"/>
              <a:gd name="connsiteY7" fmla="*/ 2135482 h 2455333"/>
              <a:gd name="connsiteX8" fmla="*/ 2692400 w 2962392"/>
              <a:gd name="connsiteY8" fmla="*/ 2304815 h 2455333"/>
              <a:gd name="connsiteX9" fmla="*/ 2884311 w 2962392"/>
              <a:gd name="connsiteY9" fmla="*/ 1841970 h 2455333"/>
              <a:gd name="connsiteX10" fmla="*/ 2223911 w 2962392"/>
              <a:gd name="connsiteY10" fmla="*/ 464726 h 2455333"/>
              <a:gd name="connsiteX11" fmla="*/ 1690511 w 2962392"/>
              <a:gd name="connsiteY11" fmla="*/ 83726 h 2455333"/>
              <a:gd name="connsiteX0" fmla="*/ 1792111 w 3063992"/>
              <a:gd name="connsiteY0" fmla="*/ 50800 h 2422407"/>
              <a:gd name="connsiteX1" fmla="*/ 649111 w 3063992"/>
              <a:gd name="connsiteY1" fmla="*/ 127000 h 2422407"/>
              <a:gd name="connsiteX2" fmla="*/ 39511 w 3063992"/>
              <a:gd name="connsiteY2" fmla="*/ 279400 h 2422407"/>
              <a:gd name="connsiteX3" fmla="*/ 412044 w 3063992"/>
              <a:gd name="connsiteY3" fmla="*/ 1289756 h 2422407"/>
              <a:gd name="connsiteX4" fmla="*/ 897467 w 3063992"/>
              <a:gd name="connsiteY4" fmla="*/ 2271889 h 2422407"/>
              <a:gd name="connsiteX5" fmla="*/ 1473200 w 3063992"/>
              <a:gd name="connsiteY5" fmla="*/ 2192867 h 2422407"/>
              <a:gd name="connsiteX6" fmla="*/ 1823155 w 3063992"/>
              <a:gd name="connsiteY6" fmla="*/ 1143000 h 2422407"/>
              <a:gd name="connsiteX7" fmla="*/ 2195689 w 3063992"/>
              <a:gd name="connsiteY7" fmla="*/ 2102556 h 2422407"/>
              <a:gd name="connsiteX8" fmla="*/ 2794000 w 3063992"/>
              <a:gd name="connsiteY8" fmla="*/ 2271889 h 2422407"/>
              <a:gd name="connsiteX9" fmla="*/ 2985911 w 3063992"/>
              <a:gd name="connsiteY9" fmla="*/ 1809044 h 2422407"/>
              <a:gd name="connsiteX10" fmla="*/ 2325511 w 3063992"/>
              <a:gd name="connsiteY10" fmla="*/ 431800 h 2422407"/>
              <a:gd name="connsiteX11" fmla="*/ 1792111 w 3063992"/>
              <a:gd name="connsiteY11" fmla="*/ 50800 h 2422407"/>
              <a:gd name="connsiteX0" fmla="*/ 1715911 w 3063992"/>
              <a:gd name="connsiteY0" fmla="*/ 50800 h 2422407"/>
              <a:gd name="connsiteX1" fmla="*/ 649111 w 3063992"/>
              <a:gd name="connsiteY1" fmla="*/ 127000 h 2422407"/>
              <a:gd name="connsiteX2" fmla="*/ 39511 w 3063992"/>
              <a:gd name="connsiteY2" fmla="*/ 279400 h 2422407"/>
              <a:gd name="connsiteX3" fmla="*/ 412044 w 3063992"/>
              <a:gd name="connsiteY3" fmla="*/ 1289756 h 2422407"/>
              <a:gd name="connsiteX4" fmla="*/ 897467 w 3063992"/>
              <a:gd name="connsiteY4" fmla="*/ 2271889 h 2422407"/>
              <a:gd name="connsiteX5" fmla="*/ 1473200 w 3063992"/>
              <a:gd name="connsiteY5" fmla="*/ 2192867 h 2422407"/>
              <a:gd name="connsiteX6" fmla="*/ 1823155 w 3063992"/>
              <a:gd name="connsiteY6" fmla="*/ 1143000 h 2422407"/>
              <a:gd name="connsiteX7" fmla="*/ 2195689 w 3063992"/>
              <a:gd name="connsiteY7" fmla="*/ 2102556 h 2422407"/>
              <a:gd name="connsiteX8" fmla="*/ 2794000 w 3063992"/>
              <a:gd name="connsiteY8" fmla="*/ 2271889 h 2422407"/>
              <a:gd name="connsiteX9" fmla="*/ 2985911 w 3063992"/>
              <a:gd name="connsiteY9" fmla="*/ 1809044 h 2422407"/>
              <a:gd name="connsiteX10" fmla="*/ 2325511 w 3063992"/>
              <a:gd name="connsiteY10" fmla="*/ 431800 h 2422407"/>
              <a:gd name="connsiteX11" fmla="*/ 1715911 w 3063992"/>
              <a:gd name="connsiteY11" fmla="*/ 50800 h 2422407"/>
              <a:gd name="connsiteX0" fmla="*/ 1779411 w 3127492"/>
              <a:gd name="connsiteY0" fmla="*/ 38100 h 2409707"/>
              <a:gd name="connsiteX1" fmla="*/ 1093611 w 3127492"/>
              <a:gd name="connsiteY1" fmla="*/ 190500 h 2409707"/>
              <a:gd name="connsiteX2" fmla="*/ 103011 w 3127492"/>
              <a:gd name="connsiteY2" fmla="*/ 266700 h 2409707"/>
              <a:gd name="connsiteX3" fmla="*/ 475544 w 3127492"/>
              <a:gd name="connsiteY3" fmla="*/ 1277056 h 2409707"/>
              <a:gd name="connsiteX4" fmla="*/ 960967 w 3127492"/>
              <a:gd name="connsiteY4" fmla="*/ 2259189 h 2409707"/>
              <a:gd name="connsiteX5" fmla="*/ 1536700 w 3127492"/>
              <a:gd name="connsiteY5" fmla="*/ 2180167 h 2409707"/>
              <a:gd name="connsiteX6" fmla="*/ 1886655 w 3127492"/>
              <a:gd name="connsiteY6" fmla="*/ 1130300 h 2409707"/>
              <a:gd name="connsiteX7" fmla="*/ 2259189 w 3127492"/>
              <a:gd name="connsiteY7" fmla="*/ 2089856 h 2409707"/>
              <a:gd name="connsiteX8" fmla="*/ 2857500 w 3127492"/>
              <a:gd name="connsiteY8" fmla="*/ 2259189 h 2409707"/>
              <a:gd name="connsiteX9" fmla="*/ 3049411 w 3127492"/>
              <a:gd name="connsiteY9" fmla="*/ 1796344 h 2409707"/>
              <a:gd name="connsiteX10" fmla="*/ 2389011 w 3127492"/>
              <a:gd name="connsiteY10" fmla="*/ 419100 h 2409707"/>
              <a:gd name="connsiteX11" fmla="*/ 1779411 w 3127492"/>
              <a:gd name="connsiteY11" fmla="*/ 38100 h 2409707"/>
              <a:gd name="connsiteX0" fmla="*/ 1855611 w 3127492"/>
              <a:gd name="connsiteY0" fmla="*/ 38100 h 2333507"/>
              <a:gd name="connsiteX1" fmla="*/ 1093611 w 3127492"/>
              <a:gd name="connsiteY1" fmla="*/ 114300 h 2333507"/>
              <a:gd name="connsiteX2" fmla="*/ 103011 w 3127492"/>
              <a:gd name="connsiteY2" fmla="*/ 190500 h 2333507"/>
              <a:gd name="connsiteX3" fmla="*/ 475544 w 3127492"/>
              <a:gd name="connsiteY3" fmla="*/ 1200856 h 2333507"/>
              <a:gd name="connsiteX4" fmla="*/ 960967 w 3127492"/>
              <a:gd name="connsiteY4" fmla="*/ 2182989 h 2333507"/>
              <a:gd name="connsiteX5" fmla="*/ 1536700 w 3127492"/>
              <a:gd name="connsiteY5" fmla="*/ 2103967 h 2333507"/>
              <a:gd name="connsiteX6" fmla="*/ 1886655 w 3127492"/>
              <a:gd name="connsiteY6" fmla="*/ 1054100 h 2333507"/>
              <a:gd name="connsiteX7" fmla="*/ 2259189 w 3127492"/>
              <a:gd name="connsiteY7" fmla="*/ 2013656 h 2333507"/>
              <a:gd name="connsiteX8" fmla="*/ 2857500 w 3127492"/>
              <a:gd name="connsiteY8" fmla="*/ 2182989 h 2333507"/>
              <a:gd name="connsiteX9" fmla="*/ 3049411 w 3127492"/>
              <a:gd name="connsiteY9" fmla="*/ 1720144 h 2333507"/>
              <a:gd name="connsiteX10" fmla="*/ 2389011 w 3127492"/>
              <a:gd name="connsiteY10" fmla="*/ 342900 h 2333507"/>
              <a:gd name="connsiteX11" fmla="*/ 1855611 w 3127492"/>
              <a:gd name="connsiteY11" fmla="*/ 38100 h 2333507"/>
              <a:gd name="connsiteX0" fmla="*/ 1765300 w 3037181"/>
              <a:gd name="connsiteY0" fmla="*/ 38100 h 2374900"/>
              <a:gd name="connsiteX1" fmla="*/ 1003300 w 3037181"/>
              <a:gd name="connsiteY1" fmla="*/ 114300 h 2374900"/>
              <a:gd name="connsiteX2" fmla="*/ 12700 w 3037181"/>
              <a:gd name="connsiteY2" fmla="*/ 190500 h 2374900"/>
              <a:gd name="connsiteX3" fmla="*/ 1079500 w 3037181"/>
              <a:gd name="connsiteY3" fmla="*/ 952500 h 2374900"/>
              <a:gd name="connsiteX4" fmla="*/ 870656 w 3037181"/>
              <a:gd name="connsiteY4" fmla="*/ 2182989 h 2374900"/>
              <a:gd name="connsiteX5" fmla="*/ 1446389 w 3037181"/>
              <a:gd name="connsiteY5" fmla="*/ 2103967 h 2374900"/>
              <a:gd name="connsiteX6" fmla="*/ 1796344 w 3037181"/>
              <a:gd name="connsiteY6" fmla="*/ 1054100 h 2374900"/>
              <a:gd name="connsiteX7" fmla="*/ 2168878 w 3037181"/>
              <a:gd name="connsiteY7" fmla="*/ 2013656 h 2374900"/>
              <a:gd name="connsiteX8" fmla="*/ 2767189 w 3037181"/>
              <a:gd name="connsiteY8" fmla="*/ 2182989 h 2374900"/>
              <a:gd name="connsiteX9" fmla="*/ 2959100 w 3037181"/>
              <a:gd name="connsiteY9" fmla="*/ 1720144 h 2374900"/>
              <a:gd name="connsiteX10" fmla="*/ 2298700 w 3037181"/>
              <a:gd name="connsiteY10" fmla="*/ 342900 h 2374900"/>
              <a:gd name="connsiteX11" fmla="*/ 1765300 w 3037181"/>
              <a:gd name="connsiteY11" fmla="*/ 38100 h 2374900"/>
              <a:gd name="connsiteX0" fmla="*/ 1765300 w 3037181"/>
              <a:gd name="connsiteY0" fmla="*/ 38100 h 2239433"/>
              <a:gd name="connsiteX1" fmla="*/ 1003300 w 3037181"/>
              <a:gd name="connsiteY1" fmla="*/ 114300 h 2239433"/>
              <a:gd name="connsiteX2" fmla="*/ 12700 w 3037181"/>
              <a:gd name="connsiteY2" fmla="*/ 190500 h 2239433"/>
              <a:gd name="connsiteX3" fmla="*/ 1079500 w 3037181"/>
              <a:gd name="connsiteY3" fmla="*/ 952500 h 2239433"/>
              <a:gd name="connsiteX4" fmla="*/ 698500 w 3037181"/>
              <a:gd name="connsiteY4" fmla="*/ 1866899 h 2239433"/>
              <a:gd name="connsiteX5" fmla="*/ 1446389 w 3037181"/>
              <a:gd name="connsiteY5" fmla="*/ 2103967 h 2239433"/>
              <a:gd name="connsiteX6" fmla="*/ 1796344 w 3037181"/>
              <a:gd name="connsiteY6" fmla="*/ 1054100 h 2239433"/>
              <a:gd name="connsiteX7" fmla="*/ 2168878 w 3037181"/>
              <a:gd name="connsiteY7" fmla="*/ 2013656 h 2239433"/>
              <a:gd name="connsiteX8" fmla="*/ 2767189 w 3037181"/>
              <a:gd name="connsiteY8" fmla="*/ 2182989 h 2239433"/>
              <a:gd name="connsiteX9" fmla="*/ 2959100 w 3037181"/>
              <a:gd name="connsiteY9" fmla="*/ 1720144 h 2239433"/>
              <a:gd name="connsiteX10" fmla="*/ 2298700 w 3037181"/>
              <a:gd name="connsiteY10" fmla="*/ 342900 h 2239433"/>
              <a:gd name="connsiteX11" fmla="*/ 1765300 w 3037181"/>
              <a:gd name="connsiteY11" fmla="*/ 38100 h 2239433"/>
              <a:gd name="connsiteX0" fmla="*/ 1765300 w 3037181"/>
              <a:gd name="connsiteY0" fmla="*/ 38100 h 2231908"/>
              <a:gd name="connsiteX1" fmla="*/ 1003300 w 3037181"/>
              <a:gd name="connsiteY1" fmla="*/ 114300 h 2231908"/>
              <a:gd name="connsiteX2" fmla="*/ 12700 w 3037181"/>
              <a:gd name="connsiteY2" fmla="*/ 190500 h 2231908"/>
              <a:gd name="connsiteX3" fmla="*/ 1079500 w 3037181"/>
              <a:gd name="connsiteY3" fmla="*/ 952500 h 2231908"/>
              <a:gd name="connsiteX4" fmla="*/ 698500 w 3037181"/>
              <a:gd name="connsiteY4" fmla="*/ 1866899 h 2231908"/>
              <a:gd name="connsiteX5" fmla="*/ 1384300 w 3037181"/>
              <a:gd name="connsiteY5" fmla="*/ 2095500 h 2231908"/>
              <a:gd name="connsiteX6" fmla="*/ 1796344 w 3037181"/>
              <a:gd name="connsiteY6" fmla="*/ 1054100 h 2231908"/>
              <a:gd name="connsiteX7" fmla="*/ 2168878 w 3037181"/>
              <a:gd name="connsiteY7" fmla="*/ 2013656 h 2231908"/>
              <a:gd name="connsiteX8" fmla="*/ 2767189 w 3037181"/>
              <a:gd name="connsiteY8" fmla="*/ 2182989 h 2231908"/>
              <a:gd name="connsiteX9" fmla="*/ 2959100 w 3037181"/>
              <a:gd name="connsiteY9" fmla="*/ 1720144 h 2231908"/>
              <a:gd name="connsiteX10" fmla="*/ 2298700 w 3037181"/>
              <a:gd name="connsiteY10" fmla="*/ 342900 h 2231908"/>
              <a:gd name="connsiteX11" fmla="*/ 1765300 w 3037181"/>
              <a:gd name="connsiteY11" fmla="*/ 38100 h 2231908"/>
              <a:gd name="connsiteX0" fmla="*/ 1854200 w 3126081"/>
              <a:gd name="connsiteY0" fmla="*/ 38100 h 2231908"/>
              <a:gd name="connsiteX1" fmla="*/ 1092200 w 3126081"/>
              <a:gd name="connsiteY1" fmla="*/ 114300 h 2231908"/>
              <a:gd name="connsiteX2" fmla="*/ 101600 w 3126081"/>
              <a:gd name="connsiteY2" fmla="*/ 190500 h 2231908"/>
              <a:gd name="connsiteX3" fmla="*/ 177800 w 3126081"/>
              <a:gd name="connsiteY3" fmla="*/ 647700 h 2231908"/>
              <a:gd name="connsiteX4" fmla="*/ 1168400 w 3126081"/>
              <a:gd name="connsiteY4" fmla="*/ 952500 h 2231908"/>
              <a:gd name="connsiteX5" fmla="*/ 787400 w 3126081"/>
              <a:gd name="connsiteY5" fmla="*/ 1866899 h 2231908"/>
              <a:gd name="connsiteX6" fmla="*/ 1473200 w 3126081"/>
              <a:gd name="connsiteY6" fmla="*/ 2095500 h 2231908"/>
              <a:gd name="connsiteX7" fmla="*/ 1885244 w 3126081"/>
              <a:gd name="connsiteY7" fmla="*/ 1054100 h 2231908"/>
              <a:gd name="connsiteX8" fmla="*/ 2257778 w 3126081"/>
              <a:gd name="connsiteY8" fmla="*/ 2013656 h 2231908"/>
              <a:gd name="connsiteX9" fmla="*/ 2856089 w 3126081"/>
              <a:gd name="connsiteY9" fmla="*/ 2182989 h 2231908"/>
              <a:gd name="connsiteX10" fmla="*/ 3048000 w 3126081"/>
              <a:gd name="connsiteY10" fmla="*/ 1720144 h 2231908"/>
              <a:gd name="connsiteX11" fmla="*/ 2387600 w 3126081"/>
              <a:gd name="connsiteY11" fmla="*/ 342900 h 2231908"/>
              <a:gd name="connsiteX12" fmla="*/ 1854200 w 3126081"/>
              <a:gd name="connsiteY12" fmla="*/ 38100 h 2231908"/>
              <a:gd name="connsiteX0" fmla="*/ 1854200 w 3126081"/>
              <a:gd name="connsiteY0" fmla="*/ 38100 h 2231908"/>
              <a:gd name="connsiteX1" fmla="*/ 1092200 w 3126081"/>
              <a:gd name="connsiteY1" fmla="*/ 114300 h 2231908"/>
              <a:gd name="connsiteX2" fmla="*/ 101600 w 3126081"/>
              <a:gd name="connsiteY2" fmla="*/ 190500 h 2231908"/>
              <a:gd name="connsiteX3" fmla="*/ 177800 w 3126081"/>
              <a:gd name="connsiteY3" fmla="*/ 647700 h 2231908"/>
              <a:gd name="connsiteX4" fmla="*/ 1168400 w 3126081"/>
              <a:gd name="connsiteY4" fmla="*/ 952500 h 2231908"/>
              <a:gd name="connsiteX5" fmla="*/ 787400 w 3126081"/>
              <a:gd name="connsiteY5" fmla="*/ 1866899 h 2231908"/>
              <a:gd name="connsiteX6" fmla="*/ 1473200 w 3126081"/>
              <a:gd name="connsiteY6" fmla="*/ 2095500 h 2231908"/>
              <a:gd name="connsiteX7" fmla="*/ 1885244 w 3126081"/>
              <a:gd name="connsiteY7" fmla="*/ 1054100 h 2231908"/>
              <a:gd name="connsiteX8" fmla="*/ 2257778 w 3126081"/>
              <a:gd name="connsiteY8" fmla="*/ 2013656 h 2231908"/>
              <a:gd name="connsiteX9" fmla="*/ 2856089 w 3126081"/>
              <a:gd name="connsiteY9" fmla="*/ 2182989 h 2231908"/>
              <a:gd name="connsiteX10" fmla="*/ 3048000 w 3126081"/>
              <a:gd name="connsiteY10" fmla="*/ 1720144 h 2231908"/>
              <a:gd name="connsiteX11" fmla="*/ 2387600 w 3126081"/>
              <a:gd name="connsiteY11" fmla="*/ 342900 h 2231908"/>
              <a:gd name="connsiteX12" fmla="*/ 1854200 w 3126081"/>
              <a:gd name="connsiteY12" fmla="*/ 38100 h 2231908"/>
              <a:gd name="connsiteX0" fmla="*/ 1854200 w 3126081"/>
              <a:gd name="connsiteY0" fmla="*/ 51741 h 2245549"/>
              <a:gd name="connsiteX1" fmla="*/ 1092200 w 3126081"/>
              <a:gd name="connsiteY1" fmla="*/ 127941 h 2245549"/>
              <a:gd name="connsiteX2" fmla="*/ 101600 w 3126081"/>
              <a:gd name="connsiteY2" fmla="*/ 204141 h 2245549"/>
              <a:gd name="connsiteX3" fmla="*/ 177800 w 3126081"/>
              <a:gd name="connsiteY3" fmla="*/ 661341 h 2245549"/>
              <a:gd name="connsiteX4" fmla="*/ 1168400 w 3126081"/>
              <a:gd name="connsiteY4" fmla="*/ 966141 h 2245549"/>
              <a:gd name="connsiteX5" fmla="*/ 787400 w 3126081"/>
              <a:gd name="connsiteY5" fmla="*/ 1880540 h 2245549"/>
              <a:gd name="connsiteX6" fmla="*/ 1473200 w 3126081"/>
              <a:gd name="connsiteY6" fmla="*/ 2109141 h 2245549"/>
              <a:gd name="connsiteX7" fmla="*/ 1885244 w 3126081"/>
              <a:gd name="connsiteY7" fmla="*/ 1067741 h 2245549"/>
              <a:gd name="connsiteX8" fmla="*/ 2257778 w 3126081"/>
              <a:gd name="connsiteY8" fmla="*/ 2027297 h 2245549"/>
              <a:gd name="connsiteX9" fmla="*/ 2856089 w 3126081"/>
              <a:gd name="connsiteY9" fmla="*/ 2196630 h 2245549"/>
              <a:gd name="connsiteX10" fmla="*/ 3048000 w 3126081"/>
              <a:gd name="connsiteY10" fmla="*/ 1733785 h 2245549"/>
              <a:gd name="connsiteX11" fmla="*/ 2387600 w 3126081"/>
              <a:gd name="connsiteY11" fmla="*/ 280341 h 2245549"/>
              <a:gd name="connsiteX12" fmla="*/ 1854200 w 3126081"/>
              <a:gd name="connsiteY12" fmla="*/ 51741 h 2245549"/>
              <a:gd name="connsiteX0" fmla="*/ 1778000 w 3126081"/>
              <a:gd name="connsiteY0" fmla="*/ 25400 h 2295407"/>
              <a:gd name="connsiteX1" fmla="*/ 1092200 w 3126081"/>
              <a:gd name="connsiteY1" fmla="*/ 177799 h 2295407"/>
              <a:gd name="connsiteX2" fmla="*/ 101600 w 3126081"/>
              <a:gd name="connsiteY2" fmla="*/ 253999 h 2295407"/>
              <a:gd name="connsiteX3" fmla="*/ 177800 w 3126081"/>
              <a:gd name="connsiteY3" fmla="*/ 711199 h 2295407"/>
              <a:gd name="connsiteX4" fmla="*/ 1168400 w 3126081"/>
              <a:gd name="connsiteY4" fmla="*/ 1015999 h 2295407"/>
              <a:gd name="connsiteX5" fmla="*/ 787400 w 3126081"/>
              <a:gd name="connsiteY5" fmla="*/ 1930398 h 2295407"/>
              <a:gd name="connsiteX6" fmla="*/ 1473200 w 3126081"/>
              <a:gd name="connsiteY6" fmla="*/ 2158999 h 2295407"/>
              <a:gd name="connsiteX7" fmla="*/ 1885244 w 3126081"/>
              <a:gd name="connsiteY7" fmla="*/ 1117599 h 2295407"/>
              <a:gd name="connsiteX8" fmla="*/ 2257778 w 3126081"/>
              <a:gd name="connsiteY8" fmla="*/ 2077155 h 2295407"/>
              <a:gd name="connsiteX9" fmla="*/ 2856089 w 3126081"/>
              <a:gd name="connsiteY9" fmla="*/ 2246488 h 2295407"/>
              <a:gd name="connsiteX10" fmla="*/ 3048000 w 3126081"/>
              <a:gd name="connsiteY10" fmla="*/ 1783643 h 2295407"/>
              <a:gd name="connsiteX11" fmla="*/ 2387600 w 3126081"/>
              <a:gd name="connsiteY11" fmla="*/ 330199 h 2295407"/>
              <a:gd name="connsiteX12" fmla="*/ 1778000 w 3126081"/>
              <a:gd name="connsiteY12" fmla="*/ 25400 h 2295407"/>
              <a:gd name="connsiteX0" fmla="*/ 1778000 w 3126081"/>
              <a:gd name="connsiteY0" fmla="*/ 25400 h 2295407"/>
              <a:gd name="connsiteX1" fmla="*/ 1092200 w 3126081"/>
              <a:gd name="connsiteY1" fmla="*/ 177799 h 2295407"/>
              <a:gd name="connsiteX2" fmla="*/ 101600 w 3126081"/>
              <a:gd name="connsiteY2" fmla="*/ 253999 h 2295407"/>
              <a:gd name="connsiteX3" fmla="*/ 177800 w 3126081"/>
              <a:gd name="connsiteY3" fmla="*/ 711199 h 2295407"/>
              <a:gd name="connsiteX4" fmla="*/ 1168400 w 3126081"/>
              <a:gd name="connsiteY4" fmla="*/ 1015999 h 2295407"/>
              <a:gd name="connsiteX5" fmla="*/ 787400 w 3126081"/>
              <a:gd name="connsiteY5" fmla="*/ 1930398 h 2295407"/>
              <a:gd name="connsiteX6" fmla="*/ 1473200 w 3126081"/>
              <a:gd name="connsiteY6" fmla="*/ 2158999 h 2295407"/>
              <a:gd name="connsiteX7" fmla="*/ 1885244 w 3126081"/>
              <a:gd name="connsiteY7" fmla="*/ 1117599 h 2295407"/>
              <a:gd name="connsiteX8" fmla="*/ 2257778 w 3126081"/>
              <a:gd name="connsiteY8" fmla="*/ 2077155 h 2295407"/>
              <a:gd name="connsiteX9" fmla="*/ 2856089 w 3126081"/>
              <a:gd name="connsiteY9" fmla="*/ 2246488 h 2295407"/>
              <a:gd name="connsiteX10" fmla="*/ 3048000 w 3126081"/>
              <a:gd name="connsiteY10" fmla="*/ 1783643 h 2295407"/>
              <a:gd name="connsiteX11" fmla="*/ 2387600 w 3126081"/>
              <a:gd name="connsiteY11" fmla="*/ 330199 h 2295407"/>
              <a:gd name="connsiteX12" fmla="*/ 1778000 w 3126081"/>
              <a:gd name="connsiteY12" fmla="*/ 25400 h 2295407"/>
              <a:gd name="connsiteX0" fmla="*/ 1798931 w 3147012"/>
              <a:gd name="connsiteY0" fmla="*/ 25400 h 2295407"/>
              <a:gd name="connsiteX1" fmla="*/ 1113131 w 3147012"/>
              <a:gd name="connsiteY1" fmla="*/ 177799 h 2295407"/>
              <a:gd name="connsiteX2" fmla="*/ 122531 w 3147012"/>
              <a:gd name="connsiteY2" fmla="*/ 253999 h 2295407"/>
              <a:gd name="connsiteX3" fmla="*/ 198731 w 3147012"/>
              <a:gd name="connsiteY3" fmla="*/ 711199 h 2295407"/>
              <a:gd name="connsiteX4" fmla="*/ 1189331 w 3147012"/>
              <a:gd name="connsiteY4" fmla="*/ 1015999 h 2295407"/>
              <a:gd name="connsiteX5" fmla="*/ 808331 w 3147012"/>
              <a:gd name="connsiteY5" fmla="*/ 1930398 h 2295407"/>
              <a:gd name="connsiteX6" fmla="*/ 1494131 w 3147012"/>
              <a:gd name="connsiteY6" fmla="*/ 2158999 h 2295407"/>
              <a:gd name="connsiteX7" fmla="*/ 1906175 w 3147012"/>
              <a:gd name="connsiteY7" fmla="*/ 1117599 h 2295407"/>
              <a:gd name="connsiteX8" fmla="*/ 2278709 w 3147012"/>
              <a:gd name="connsiteY8" fmla="*/ 2077155 h 2295407"/>
              <a:gd name="connsiteX9" fmla="*/ 2877020 w 3147012"/>
              <a:gd name="connsiteY9" fmla="*/ 2246488 h 2295407"/>
              <a:gd name="connsiteX10" fmla="*/ 3068931 w 3147012"/>
              <a:gd name="connsiteY10" fmla="*/ 1783643 h 2295407"/>
              <a:gd name="connsiteX11" fmla="*/ 2408531 w 3147012"/>
              <a:gd name="connsiteY11" fmla="*/ 330199 h 2295407"/>
              <a:gd name="connsiteX12" fmla="*/ 1798931 w 3147012"/>
              <a:gd name="connsiteY12" fmla="*/ 25400 h 229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7012" h="2295407">
                <a:moveTo>
                  <a:pt x="1798931" y="25400"/>
                </a:moveTo>
                <a:cubicBezTo>
                  <a:pt x="1583031" y="0"/>
                  <a:pt x="1467320" y="173566"/>
                  <a:pt x="1113131" y="177799"/>
                </a:cubicBezTo>
                <a:cubicBezTo>
                  <a:pt x="837964" y="196143"/>
                  <a:pt x="332081" y="76199"/>
                  <a:pt x="122531" y="253999"/>
                </a:cubicBezTo>
                <a:cubicBezTo>
                  <a:pt x="0" y="433210"/>
                  <a:pt x="20931" y="584199"/>
                  <a:pt x="198731" y="711199"/>
                </a:cubicBezTo>
                <a:cubicBezTo>
                  <a:pt x="376531" y="838199"/>
                  <a:pt x="1087731" y="812799"/>
                  <a:pt x="1189331" y="1015999"/>
                </a:cubicBezTo>
                <a:cubicBezTo>
                  <a:pt x="1290931" y="1219199"/>
                  <a:pt x="757531" y="1739898"/>
                  <a:pt x="808331" y="1930398"/>
                </a:cubicBezTo>
                <a:cubicBezTo>
                  <a:pt x="859131" y="2120898"/>
                  <a:pt x="1311157" y="2294465"/>
                  <a:pt x="1494131" y="2158999"/>
                </a:cubicBezTo>
                <a:cubicBezTo>
                  <a:pt x="1677105" y="2023533"/>
                  <a:pt x="1775412" y="1131240"/>
                  <a:pt x="1906175" y="1117599"/>
                </a:cubicBezTo>
                <a:cubicBezTo>
                  <a:pt x="2036938" y="1103958"/>
                  <a:pt x="2116902" y="1889007"/>
                  <a:pt x="2278709" y="2077155"/>
                </a:cubicBezTo>
                <a:cubicBezTo>
                  <a:pt x="2440516" y="2265303"/>
                  <a:pt x="2745316" y="2295407"/>
                  <a:pt x="2877020" y="2246488"/>
                </a:cubicBezTo>
                <a:cubicBezTo>
                  <a:pt x="3008724" y="2197569"/>
                  <a:pt x="3147012" y="2103024"/>
                  <a:pt x="3068931" y="1783643"/>
                </a:cubicBezTo>
                <a:cubicBezTo>
                  <a:pt x="2990850" y="1464262"/>
                  <a:pt x="2620198" y="623240"/>
                  <a:pt x="2408531" y="330199"/>
                </a:cubicBezTo>
                <a:cubicBezTo>
                  <a:pt x="2196864" y="37158"/>
                  <a:pt x="2014831" y="50800"/>
                  <a:pt x="1798931" y="2540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7509758" y="2167260"/>
            <a:ext cx="644548" cy="64454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ahoma" pitchFamily="-64" charset="0"/>
            </a:endParaRPr>
          </a:p>
        </p:txBody>
      </p:sp>
      <p:cxnSp>
        <p:nvCxnSpPr>
          <p:cNvPr id="91" name="Straight Arrow Connector 90"/>
          <p:cNvCxnSpPr>
            <a:stCxn id="97" idx="6"/>
            <a:endCxn id="98" idx="2"/>
          </p:cNvCxnSpPr>
          <p:nvPr/>
        </p:nvCxnSpPr>
        <p:spPr bwMode="auto">
          <a:xfrm>
            <a:off x="6632469" y="2494932"/>
            <a:ext cx="1027832" cy="149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92" name="Straight Arrow Connector 91"/>
          <p:cNvCxnSpPr>
            <a:stCxn id="102" idx="0"/>
            <a:endCxn id="97" idx="3"/>
          </p:cNvCxnSpPr>
          <p:nvPr/>
        </p:nvCxnSpPr>
        <p:spPr bwMode="auto">
          <a:xfrm flipV="1">
            <a:off x="6097991" y="2625349"/>
            <a:ext cx="219620" cy="100324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93" name="Straight Arrow Connector 92"/>
          <p:cNvCxnSpPr>
            <a:stCxn id="104" idx="1"/>
            <a:endCxn id="98" idx="5"/>
          </p:cNvCxnSpPr>
          <p:nvPr/>
        </p:nvCxnSpPr>
        <p:spPr bwMode="auto">
          <a:xfrm rot="16200000" flipV="1">
            <a:off x="7668606" y="2931902"/>
            <a:ext cx="1057262" cy="44415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94" name="Straight Arrow Connector 93"/>
          <p:cNvCxnSpPr>
            <a:stCxn id="103" idx="7"/>
            <a:endCxn id="98" idx="3"/>
          </p:cNvCxnSpPr>
          <p:nvPr/>
        </p:nvCxnSpPr>
        <p:spPr bwMode="auto">
          <a:xfrm rot="5400000" flipH="1" flipV="1">
            <a:off x="6970250" y="2938541"/>
            <a:ext cx="1057262" cy="43088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95" name="Straight Arrow Connector 94"/>
          <p:cNvCxnSpPr>
            <a:stCxn id="103" idx="1"/>
            <a:endCxn id="97" idx="5"/>
          </p:cNvCxnSpPr>
          <p:nvPr/>
        </p:nvCxnSpPr>
        <p:spPr bwMode="auto">
          <a:xfrm rot="16200000" flipV="1">
            <a:off x="6271896" y="2931902"/>
            <a:ext cx="1057262" cy="44415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97" name="Oval 96"/>
          <p:cNvSpPr/>
          <p:nvPr/>
        </p:nvSpPr>
        <p:spPr bwMode="auto">
          <a:xfrm>
            <a:off x="6263591" y="2310493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7660301" y="2310493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6263590" y="4812723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1" name="Oval 100"/>
          <p:cNvSpPr/>
          <p:nvPr/>
        </p:nvSpPr>
        <p:spPr bwMode="auto">
          <a:xfrm>
            <a:off x="7660301" y="4812723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2" name="Oval 4"/>
          <p:cNvSpPr/>
          <p:nvPr/>
        </p:nvSpPr>
        <p:spPr bwMode="auto">
          <a:xfrm>
            <a:off x="5913552" y="3628591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6968584" y="3628591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8365294" y="3628591"/>
            <a:ext cx="368878" cy="36887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cxnSp>
        <p:nvCxnSpPr>
          <p:cNvPr id="106" name="Straight Arrow Connector 105"/>
          <p:cNvCxnSpPr>
            <a:stCxn id="100" idx="6"/>
            <a:endCxn id="101" idx="2"/>
          </p:cNvCxnSpPr>
          <p:nvPr/>
        </p:nvCxnSpPr>
        <p:spPr bwMode="auto">
          <a:xfrm>
            <a:off x="6632468" y="4997162"/>
            <a:ext cx="1027833" cy="1346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7" name="Straight Arrow Connector 106"/>
          <p:cNvCxnSpPr>
            <a:stCxn id="100" idx="1"/>
            <a:endCxn id="102" idx="4"/>
          </p:cNvCxnSpPr>
          <p:nvPr/>
        </p:nvCxnSpPr>
        <p:spPr bwMode="auto">
          <a:xfrm flipH="1" flipV="1">
            <a:off x="6097991" y="3997468"/>
            <a:ext cx="219620" cy="86927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8" name="Straight Arrow Connector 107"/>
          <p:cNvCxnSpPr>
            <a:stCxn id="101" idx="7"/>
            <a:endCxn id="104" idx="3"/>
          </p:cNvCxnSpPr>
          <p:nvPr/>
        </p:nvCxnSpPr>
        <p:spPr bwMode="auto">
          <a:xfrm rot="5400000" flipH="1" flipV="1">
            <a:off x="7735589" y="4183018"/>
            <a:ext cx="923296" cy="44415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09" name="Straight Arrow Connector 108"/>
          <p:cNvCxnSpPr>
            <a:stCxn id="101" idx="1"/>
            <a:endCxn id="103" idx="5"/>
          </p:cNvCxnSpPr>
          <p:nvPr/>
        </p:nvCxnSpPr>
        <p:spPr bwMode="auto">
          <a:xfrm rot="16200000" flipV="1">
            <a:off x="7037234" y="4189656"/>
            <a:ext cx="923296" cy="43088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10" name="Straight Arrow Connector 109"/>
          <p:cNvCxnSpPr>
            <a:stCxn id="100" idx="7"/>
            <a:endCxn id="103" idx="3"/>
          </p:cNvCxnSpPr>
          <p:nvPr/>
        </p:nvCxnSpPr>
        <p:spPr bwMode="auto">
          <a:xfrm rot="5400000" flipH="1" flipV="1">
            <a:off x="6338878" y="4183017"/>
            <a:ext cx="923296" cy="44415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49" name="TextBox 48"/>
          <p:cNvSpPr txBox="1"/>
          <p:nvPr/>
        </p:nvSpPr>
        <p:spPr>
          <a:xfrm>
            <a:off x="228600" y="2147768"/>
            <a:ext cx="5638800" cy="3262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GraphLab_LblProp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, neighbors Likes)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onsolas"/>
                <a:cs typeface="Consolas"/>
              </a:rPr>
              <a:t>// Compute sum over neighbors</a:t>
            </a:r>
            <a:endParaRPr lang="en-US" sz="2000" baseline="-25000" dirty="0" smtClean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sum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= 0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b="1" dirty="0" smtClean="0">
                <a:solidFill>
                  <a:prstClr val="black"/>
                </a:solidFill>
                <a:latin typeface="Consolas"/>
                <a:cs typeface="Consolas"/>
              </a:rPr>
              <a:t>for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j </a:t>
            </a:r>
            <a:r>
              <a:rPr lang="en-US" sz="2000" b="1" dirty="0" smtClean="0">
                <a:solidFill>
                  <a:prstClr val="black"/>
                </a:solidFill>
                <a:latin typeface="Consolas"/>
                <a:cs typeface="Consolas"/>
              </a:rPr>
              <a:t>in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neighbors of 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: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  </a:t>
            </a:r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sum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= g(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sz="2000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, Likes[j])</a:t>
            </a:r>
            <a:endParaRPr lang="en-US" sz="2000" dirty="0" smtClean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Consolas"/>
                <a:cs typeface="Consolas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onsolas"/>
                <a:cs typeface="Consolas"/>
              </a:rPr>
              <a:t>// Update my interests</a:t>
            </a:r>
            <a:endParaRPr lang="en-US" sz="2000" dirty="0" smtClean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Likes[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] = </a:t>
            </a:r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f( sum )</a:t>
            </a:r>
            <a:endParaRPr lang="en-US" sz="2000" dirty="0" smtClean="0">
              <a:solidFill>
                <a:prstClr val="black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onsolas"/>
                <a:cs typeface="Consolas"/>
              </a:rPr>
              <a:t>// Activate Neighbors if needed</a:t>
            </a:r>
            <a:endParaRPr lang="en-US" sz="2000" dirty="0" smtClean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if Like[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] changes then  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  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activate_neighbors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();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" y="55626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Activated vertex-programs are executed </a:t>
            </a:r>
            <a:r>
              <a:rPr lang="en-US" sz="2800" b="1" i="1" dirty="0" smtClean="0"/>
              <a:t>eventually</a:t>
            </a:r>
            <a:r>
              <a:rPr lang="en-US" sz="2800" dirty="0" smtClean="0"/>
              <a:t> and can read the new state of their neighbors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634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49" grpId="0" animBg="1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1043297" y="1323067"/>
            <a:ext cx="6652904" cy="5458733"/>
            <a:chOff x="1043297" y="983010"/>
            <a:chExt cx="6652904" cy="5458733"/>
          </a:xfrm>
        </p:grpSpPr>
        <p:graphicFrame>
          <p:nvGraphicFramePr>
            <p:cNvPr id="19" name="Content Placeholder 4"/>
            <p:cNvGraphicFramePr>
              <a:graphicFrameLocks/>
            </p:cNvGraphicFramePr>
            <p:nvPr/>
          </p:nvGraphicFramePr>
          <p:xfrm>
            <a:off x="1043297" y="983010"/>
            <a:ext cx="6592308" cy="5458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" name="Group 66"/>
            <p:cNvGrpSpPr/>
            <p:nvPr/>
          </p:nvGrpSpPr>
          <p:grpSpPr>
            <a:xfrm>
              <a:off x="1245672" y="1218717"/>
              <a:ext cx="507104" cy="1524483"/>
              <a:chOff x="3415729" y="3307239"/>
              <a:chExt cx="340762" cy="1029466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 rot="5400000" flipH="1" flipV="1">
                <a:off x="3285507" y="3776873"/>
                <a:ext cx="940617" cy="135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>
              <a:xfrm rot="16200000">
                <a:off x="3037977" y="3690079"/>
                <a:ext cx="1024378" cy="26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Better</a:t>
                </a: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000503" y="1904425"/>
              <a:ext cx="2327272" cy="369332"/>
              <a:chOff x="4952573" y="3496688"/>
              <a:chExt cx="1925633" cy="369332"/>
            </a:xfrm>
          </p:grpSpPr>
          <p:sp>
            <p:nvSpPr>
              <p:cNvPr id="31" name="TextBox 4"/>
              <p:cNvSpPr txBox="1"/>
              <p:nvPr/>
            </p:nvSpPr>
            <p:spPr>
              <a:xfrm>
                <a:off x="4952573" y="3496688"/>
                <a:ext cx="1018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b="1" dirty="0" smtClean="0">
                    <a:solidFill>
                      <a:prstClr val="black"/>
                    </a:solidFill>
                    <a:latin typeface="Calibri"/>
                  </a:rPr>
                  <a:t>Optimal</a:t>
                </a:r>
                <a:endParaRPr lang="en-US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32" name="Straight Arrow Connector 5"/>
              <p:cNvCxnSpPr/>
              <p:nvPr/>
            </p:nvCxnSpPr>
            <p:spPr bwMode="auto">
              <a:xfrm>
                <a:off x="5971478" y="3656519"/>
                <a:ext cx="906728" cy="115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5410197" y="3048000"/>
              <a:ext cx="2286000" cy="674132"/>
              <a:chOff x="4889525" y="3191888"/>
              <a:chExt cx="1891486" cy="67413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204773" y="3496688"/>
                <a:ext cx="15762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b="1" dirty="0" err="1" smtClean="0">
                    <a:solidFill>
                      <a:prstClr val="black"/>
                    </a:solidFill>
                    <a:latin typeface="Calibri"/>
                  </a:rPr>
                  <a:t>GraphLab</a:t>
                </a:r>
                <a:r>
                  <a:rPr lang="en-US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Calibri"/>
                  </a:rPr>
                  <a:t>CoEM</a:t>
                </a:r>
                <a:endParaRPr lang="en-US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30" name="Straight Arrow Connector 29"/>
              <p:cNvCxnSpPr>
                <a:stCxn id="29" idx="1"/>
              </p:cNvCxnSpPr>
              <p:nvPr/>
            </p:nvCxnSpPr>
            <p:spPr bwMode="auto">
              <a:xfrm rot="10800000">
                <a:off x="4889525" y="3191888"/>
                <a:ext cx="315248" cy="489466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Never Ending Learner Project (</a:t>
            </a:r>
            <a:r>
              <a:rPr lang="en-US" dirty="0" err="1" smtClean="0"/>
              <a:t>CoEM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B95AC5C-2115-43B4-93C1-A8C975FC4D86}" type="slidenum">
              <a:rPr lang="en-US" sz="1400" smtClean="0">
                <a:solidFill>
                  <a:prstClr val="black"/>
                </a:solidFill>
                <a:latin typeface="Calibri"/>
                <a:ea typeface="ＭＳ Ｐゴシック" pitchFamily="-111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dirty="0">
              <a:solidFill>
                <a:prstClr val="black"/>
              </a:solidFill>
              <a:latin typeface="Calibri"/>
              <a:ea typeface="ＭＳ Ｐゴシック" pitchFamily="-111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838200" y="1239277"/>
            <a:ext cx="7575318" cy="5341590"/>
          </a:xfrm>
          <a:prstGeom prst="rect">
            <a:avLst/>
          </a:prstGeom>
          <a:solidFill>
            <a:srgbClr val="FFFFFF">
              <a:alpha val="75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066800" y="3227163"/>
          <a:ext cx="7362360" cy="73310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54120"/>
                <a:gridCol w="2454120"/>
                <a:gridCol w="2454120"/>
              </a:tblGrid>
              <a:tr h="733104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GraphLab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16 Cores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30 min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 bwMode="auto">
          <a:xfrm>
            <a:off x="3516003" y="3978730"/>
            <a:ext cx="4921018" cy="52273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ahoma" pitchFamily="34" charset="0"/>
              <a:ea typeface="ＭＳ Ｐゴシック" pitchFamily="-111" charset="-128"/>
            </a:endParaRPr>
          </a:p>
        </p:txBody>
      </p:sp>
      <p:grpSp>
        <p:nvGrpSpPr>
          <p:cNvPr id="8" name="Group 23"/>
          <p:cNvGrpSpPr/>
          <p:nvPr/>
        </p:nvGrpSpPr>
        <p:grpSpPr>
          <a:xfrm>
            <a:off x="3528703" y="3978730"/>
            <a:ext cx="4671231" cy="461665"/>
            <a:chOff x="3352800" y="3846288"/>
            <a:chExt cx="4671231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6100157" y="3846288"/>
              <a:ext cx="1923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15x Faster!</a:t>
              </a:r>
              <a:endParaRPr lang="en-US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2800" y="3846288"/>
              <a:ext cx="2536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6x fewer CPUs!</a:t>
              </a:r>
              <a:endParaRPr lang="en-US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066800" y="2484124"/>
          <a:ext cx="7362360" cy="73310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54120"/>
                <a:gridCol w="2454120"/>
                <a:gridCol w="2454120"/>
              </a:tblGrid>
              <a:tr h="733104">
                <a:tc>
                  <a:txBody>
                    <a:bodyPr/>
                    <a:lstStyle/>
                    <a:p>
                      <a:r>
                        <a:rPr lang="en-US" sz="2800" b="0" dirty="0" err="1" smtClean="0"/>
                        <a:t>Hadoop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95</a:t>
                      </a:r>
                      <a:r>
                        <a:rPr lang="en-US" sz="2800" b="0" baseline="0" dirty="0" smtClean="0"/>
                        <a:t> Cores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7.5 hrs</a:t>
                      </a:r>
                      <a:endParaRPr lang="en-US" sz="2800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62823"/>
              </p:ext>
            </p:extLst>
          </p:nvPr>
        </p:nvGraphicFramePr>
        <p:xfrm>
          <a:off x="1066800" y="3973289"/>
          <a:ext cx="7362360" cy="94487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54120"/>
                <a:gridCol w="2454120"/>
                <a:gridCol w="2454120"/>
              </a:tblGrid>
              <a:tr h="733104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Distributed</a:t>
                      </a:r>
                    </a:p>
                    <a:p>
                      <a:r>
                        <a:rPr lang="en-US" sz="2800" b="1" dirty="0" err="1" smtClean="0"/>
                        <a:t>GraphLab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32 EC2 machines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80 </a:t>
                      </a:r>
                      <a:r>
                        <a:rPr lang="en-US" sz="2800" b="1" dirty="0" err="1" smtClean="0"/>
                        <a:t>secs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Rounded Rectangular Callout 35"/>
          <p:cNvSpPr/>
          <p:nvPr/>
        </p:nvSpPr>
        <p:spPr bwMode="auto">
          <a:xfrm>
            <a:off x="3962400" y="5007842"/>
            <a:ext cx="4848190" cy="707158"/>
          </a:xfrm>
          <a:prstGeom prst="wedgeRoundRectCallout">
            <a:avLst>
              <a:gd name="adj1" fmla="val -2460"/>
              <a:gd name="adj2" fmla="val -13374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Tahoma" pitchFamily="34" charset="0"/>
                <a:ea typeface="ＭＳ Ｐゴシック" pitchFamily="-111" charset="-128"/>
              </a:rPr>
              <a:t>0.3% of </a:t>
            </a:r>
            <a:r>
              <a:rPr lang="en-US" sz="3200" b="1" dirty="0" err="1" smtClean="0">
                <a:solidFill>
                  <a:srgbClr val="FFFFFF"/>
                </a:solidFill>
                <a:latin typeface="Tahoma" pitchFamily="34" charset="0"/>
                <a:ea typeface="ＭＳ Ｐゴシック" pitchFamily="-111" charset="-128"/>
              </a:rPr>
              <a:t>Hadoop</a:t>
            </a:r>
            <a:r>
              <a:rPr lang="en-US" sz="3200" b="1" dirty="0" smtClean="0">
                <a:solidFill>
                  <a:srgbClr val="FFFFFF"/>
                </a:solidFill>
                <a:latin typeface="Tahoma" pitchFamily="34" charset="0"/>
                <a:ea typeface="ＭＳ Ｐゴシック" pitchFamily="-111" charset="-128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426706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Cost of the Wrong Abstraction</a:t>
            </a:r>
            <a:endParaRPr lang="en-US" dirty="0"/>
          </a:p>
        </p:txBody>
      </p:sp>
      <p:pic>
        <p:nvPicPr>
          <p:cNvPr id="5" name="Picture 4" descr="alscos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5867400" cy="45279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-114300" y="3314700"/>
            <a:ext cx="2057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Log-Scale!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744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4648200"/>
            <a:ext cx="9125642" cy="2209800"/>
            <a:chOff x="-228600" y="4760029"/>
            <a:chExt cx="9125642" cy="220980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79526" y="4836229"/>
              <a:ext cx="2932009" cy="50624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3243" y="6495311"/>
              <a:ext cx="2989464" cy="47451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79526" y="5474616"/>
              <a:ext cx="3641208" cy="439274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76200" y="6421179"/>
              <a:ext cx="2448507" cy="51302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228600" y="5913890"/>
              <a:ext cx="3131881" cy="47037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5286" y="6496325"/>
              <a:ext cx="3007821" cy="47350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48568" y="4827547"/>
              <a:ext cx="2932009" cy="42524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0019" y="4760029"/>
              <a:ext cx="2957023" cy="5556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75570" y="5376974"/>
              <a:ext cx="2792953" cy="48172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07579" y="5315698"/>
              <a:ext cx="2959331" cy="542997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39424" y="5968484"/>
              <a:ext cx="2929098" cy="584716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80577" y="5939716"/>
              <a:ext cx="2964742" cy="509151"/>
            </a:xfrm>
            <a:prstGeom prst="rect">
              <a:avLst/>
            </a:prstGeom>
          </p:spPr>
        </p:pic>
      </p:grpSp>
      <p:grpSp>
        <p:nvGrpSpPr>
          <p:cNvPr id="3" name="Group 4"/>
          <p:cNvGrpSpPr/>
          <p:nvPr/>
        </p:nvGrpSpPr>
        <p:grpSpPr>
          <a:xfrm>
            <a:off x="304800" y="1524000"/>
            <a:ext cx="8299713" cy="2785041"/>
            <a:chOff x="0" y="1676400"/>
            <a:chExt cx="9137913" cy="3066306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3010" y="1698485"/>
              <a:ext cx="4284177" cy="682295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67187" y="1676400"/>
              <a:ext cx="4397079" cy="602227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121" y="2380780"/>
              <a:ext cx="4550779" cy="60138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54900" y="2380780"/>
              <a:ext cx="4483013" cy="48394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160" y="2982165"/>
              <a:ext cx="4806482" cy="488224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11642" y="2991283"/>
              <a:ext cx="3952624" cy="479106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3571909"/>
              <a:ext cx="4010511" cy="547243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89721" y="3552358"/>
              <a:ext cx="4574545" cy="50397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3010" y="4215631"/>
              <a:ext cx="5449957" cy="527075"/>
            </a:xfrm>
            <a:prstGeom prst="rect">
              <a:avLst/>
            </a:prstGeom>
          </p:spPr>
        </p:pic>
      </p:grpSp>
      <p:sp>
        <p:nvSpPr>
          <p:cNvPr id="39938" name="Title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6400800" cy="565150"/>
          </a:xfrm>
        </p:spPr>
        <p:txBody>
          <a:bodyPr>
            <a:normAutofit fontScale="90000"/>
          </a:bodyPr>
          <a:lstStyle/>
          <a:p>
            <a:r>
              <a:rPr lang="en-US" sz="3200" b="1" smtClean="0"/>
              <a:t> Startups Using GraphLab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33363" y="533400"/>
            <a:ext cx="182403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351087" y="592138"/>
            <a:ext cx="244951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2" descr="logo.png"/>
          <p:cNvPicPr>
            <a:picLocks noChangeAspect="1"/>
          </p:cNvPicPr>
          <p:nvPr/>
        </p:nvPicPr>
        <p:blipFill>
          <a:blip r:embed="rId27" cstate="print"/>
          <a:srcRect l="1265" r="-2"/>
          <a:stretch>
            <a:fillRect/>
          </a:stretch>
        </p:blipFill>
        <p:spPr bwMode="auto">
          <a:xfrm>
            <a:off x="7145338" y="762000"/>
            <a:ext cx="1693862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itle 1"/>
          <p:cNvSpPr txBox="1">
            <a:spLocks/>
          </p:cNvSpPr>
          <p:nvPr/>
        </p:nvSpPr>
        <p:spPr bwMode="auto">
          <a:xfrm>
            <a:off x="0" y="1155700"/>
            <a:ext cx="91440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Companies 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experimenting (or downloading) with 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GraphLab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942" name="Title 1"/>
          <p:cNvSpPr txBox="1">
            <a:spLocks/>
          </p:cNvSpPr>
          <p:nvPr/>
        </p:nvSpPr>
        <p:spPr bwMode="auto">
          <a:xfrm>
            <a:off x="76200" y="3962400"/>
            <a:ext cx="9153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Academic projects exploring (or downloading) GraphLab</a:t>
            </a:r>
          </a:p>
        </p:txBody>
      </p:sp>
      <p:pic>
        <p:nvPicPr>
          <p:cNvPr id="59" name="Picture 66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200650" y="704850"/>
            <a:ext cx="1276350" cy="438150"/>
          </a:xfrm>
          <a:prstGeom prst="rect">
            <a:avLst/>
          </a:prstGeom>
          <a:noFill/>
        </p:spPr>
      </p:pic>
      <p:pic>
        <p:nvPicPr>
          <p:cNvPr id="33" name="Picture 32" descr="Screen shot 2012-02-01 at 5.39.48 PM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53684"/>
            <a:ext cx="1311079" cy="432116"/>
          </a:xfrm>
          <a:prstGeom prst="rect">
            <a:avLst/>
          </a:prstGeom>
        </p:spPr>
      </p:pic>
      <p:pic>
        <p:nvPicPr>
          <p:cNvPr id="34" name="Picture 33" descr="Screen shot 2012-02-01 at 5.40.57 PM.pn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20" y="157114"/>
            <a:ext cx="1471280" cy="52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855769"/>
      </p:ext>
    </p:extLst>
  </p:cSld>
  <p:clrMapOvr>
    <a:masterClrMapping/>
  </p:clrMapOvr>
  <p:transition xmlns:p14="http://schemas.microsoft.com/office/powerpoint/2010/main" spd="slow" advTm="2957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295400" y="533400"/>
            <a:ext cx="6400800" cy="2438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Why do we need 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2790523"/>
            <a:ext cx="4587169" cy="1578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2294" y="2362200"/>
            <a:ext cx="1236298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914400"/>
            <a:r>
              <a:rPr lang="en-US" sz="1380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/>
                <a:cs typeface="Arial Rounded MT Bol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7315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743200"/>
            <a:ext cx="9144000" cy="914400"/>
          </a:xfrm>
          <a:noFill/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7200" dirty="0" smtClean="0">
                <a:solidFill>
                  <a:schemeClr val="bg1"/>
                </a:solidFill>
              </a:rPr>
              <a:t>Natural Graphs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8235" y="6627168"/>
            <a:ext cx="1506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</a:rPr>
              <a:t>[Image from </a:t>
            </a:r>
            <a:r>
              <a:rPr lang="en-US" sz="900" dirty="0" err="1" smtClean="0">
                <a:solidFill>
                  <a:srgbClr val="FFFFFF"/>
                </a:solidFill>
              </a:rPr>
              <a:t>WikiCommons</a:t>
            </a:r>
            <a:r>
              <a:rPr lang="en-US" sz="900" dirty="0" smtClean="0">
                <a:solidFill>
                  <a:srgbClr val="FFFFFF"/>
                </a:solidFill>
              </a:rPr>
              <a:t>]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"/>
    </mc:Choice>
    <mc:Fallback xmlns="">
      <p:transition spd="slow" advTm="75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>
            <a:stCxn id="24" idx="4"/>
            <a:endCxn id="36" idx="0"/>
          </p:cNvCxnSpPr>
          <p:nvPr/>
        </p:nvCxnSpPr>
        <p:spPr>
          <a:xfrm>
            <a:off x="876300" y="2590800"/>
            <a:ext cx="0" cy="8382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3" name="Straight Connector 42"/>
          <p:cNvCxnSpPr>
            <a:stCxn id="25" idx="4"/>
            <a:endCxn id="37" idx="0"/>
          </p:cNvCxnSpPr>
          <p:nvPr/>
        </p:nvCxnSpPr>
        <p:spPr>
          <a:xfrm>
            <a:off x="1739900" y="2590800"/>
            <a:ext cx="0" cy="8382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5" name="Straight Connector 44"/>
          <p:cNvCxnSpPr>
            <a:stCxn id="26" idx="4"/>
            <a:endCxn id="38" idx="0"/>
          </p:cNvCxnSpPr>
          <p:nvPr/>
        </p:nvCxnSpPr>
        <p:spPr>
          <a:xfrm>
            <a:off x="2603500" y="2590800"/>
            <a:ext cx="0" cy="8382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7" name="Straight Connector 46"/>
          <p:cNvCxnSpPr>
            <a:stCxn id="27" idx="4"/>
            <a:endCxn id="39" idx="0"/>
          </p:cNvCxnSpPr>
          <p:nvPr/>
        </p:nvCxnSpPr>
        <p:spPr>
          <a:xfrm>
            <a:off x="3467100" y="2590800"/>
            <a:ext cx="0" cy="8382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9" name="Straight Connector 28"/>
          <p:cNvCxnSpPr>
            <a:stCxn id="24" idx="6"/>
            <a:endCxn id="27" idx="2"/>
          </p:cNvCxnSpPr>
          <p:nvPr/>
        </p:nvCxnSpPr>
        <p:spPr>
          <a:xfrm>
            <a:off x="990600" y="2476500"/>
            <a:ext cx="23622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Assumptions of Graph-Parallel Abstractions</a:t>
            </a:r>
            <a:endParaRPr lang="en-US" sz="3600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idx="1"/>
          </p:nvPr>
        </p:nvSpPr>
        <p:spPr>
          <a:xfrm>
            <a:off x="228600" y="1535113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Ideal Structure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600" y="4008437"/>
            <a:ext cx="4040188" cy="2392363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Small</a:t>
            </a:r>
            <a:r>
              <a:rPr lang="en-US" i="1" dirty="0" smtClean="0"/>
              <a:t> </a:t>
            </a:r>
            <a:r>
              <a:rPr lang="en-US" dirty="0" smtClean="0"/>
              <a:t>neighborhoods</a:t>
            </a:r>
          </a:p>
          <a:p>
            <a:pPr lvl="1"/>
            <a:r>
              <a:rPr lang="en-US" dirty="0" smtClean="0"/>
              <a:t>Low degree vertices</a:t>
            </a:r>
          </a:p>
          <a:p>
            <a:r>
              <a:rPr lang="en-US" dirty="0" smtClean="0"/>
              <a:t>Vertices have similar degree</a:t>
            </a:r>
          </a:p>
          <a:p>
            <a:r>
              <a:rPr lang="en-US" dirty="0" smtClean="0"/>
              <a:t>Easy to partition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3"/>
          </p:nvPr>
        </p:nvSpPr>
        <p:spPr>
          <a:xfrm>
            <a:off x="4495800" y="1535113"/>
            <a:ext cx="4041775" cy="639762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Natural Graph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4" name="Content Placeholder 43"/>
          <p:cNvSpPr>
            <a:spLocks noGrp="1"/>
          </p:cNvSpPr>
          <p:nvPr>
            <p:ph sz="quarter" idx="4"/>
          </p:nvPr>
        </p:nvSpPr>
        <p:spPr>
          <a:xfrm>
            <a:off x="4495800" y="3962399"/>
            <a:ext cx="4498975" cy="2163763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Large</a:t>
            </a:r>
            <a:r>
              <a:rPr lang="en-US" dirty="0" smtClean="0"/>
              <a:t> Neighborhoods</a:t>
            </a:r>
          </a:p>
          <a:p>
            <a:pPr lvl="1"/>
            <a:r>
              <a:rPr lang="en-US" dirty="0" smtClean="0"/>
              <a:t>High degree vertices</a:t>
            </a:r>
          </a:p>
          <a:p>
            <a:r>
              <a:rPr lang="en-US" b="1" i="1" dirty="0" smtClean="0"/>
              <a:t>Power-Law </a:t>
            </a:r>
            <a:r>
              <a:rPr lang="en-US" dirty="0" smtClean="0"/>
              <a:t>degree distribution</a:t>
            </a:r>
          </a:p>
          <a:p>
            <a:r>
              <a:rPr lang="en-US" b="1" i="1" dirty="0" smtClean="0"/>
              <a:t>Difficult to partition</a:t>
            </a:r>
          </a:p>
        </p:txBody>
      </p:sp>
      <p:sp>
        <p:nvSpPr>
          <p:cNvPr id="24" name="Oval 23"/>
          <p:cNvSpPr/>
          <p:nvPr/>
        </p:nvSpPr>
        <p:spPr>
          <a:xfrm>
            <a:off x="762000" y="2362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625600" y="2362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89200" y="2362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52800" y="2362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31" idx="6"/>
            <a:endCxn id="34" idx="2"/>
          </p:cNvCxnSpPr>
          <p:nvPr/>
        </p:nvCxnSpPr>
        <p:spPr>
          <a:xfrm>
            <a:off x="990600" y="3009900"/>
            <a:ext cx="23622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31" name="Oval 30"/>
          <p:cNvSpPr/>
          <p:nvPr/>
        </p:nvSpPr>
        <p:spPr>
          <a:xfrm>
            <a:off x="762000" y="2895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625600" y="2895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89200" y="2895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352800" y="2895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36" idx="6"/>
            <a:endCxn id="39" idx="2"/>
          </p:cNvCxnSpPr>
          <p:nvPr/>
        </p:nvCxnSpPr>
        <p:spPr>
          <a:xfrm>
            <a:off x="990600" y="3543300"/>
            <a:ext cx="23622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36" name="Oval 35"/>
          <p:cNvSpPr/>
          <p:nvPr/>
        </p:nvSpPr>
        <p:spPr>
          <a:xfrm>
            <a:off x="762000" y="3429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625600" y="3429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89200" y="3429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352800" y="3429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209800"/>
            <a:ext cx="33528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Power-Law Structure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874195" y="19959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yahoodeg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7696200" cy="535764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43400" y="1905000"/>
            <a:ext cx="4038600" cy="4565804"/>
            <a:chOff x="4343400" y="1905000"/>
            <a:chExt cx="4038600" cy="4565804"/>
          </a:xfrm>
        </p:grpSpPr>
        <p:sp>
          <p:nvSpPr>
            <p:cNvPr id="18" name="TextBox 17"/>
            <p:cNvSpPr txBox="1"/>
            <p:nvPr/>
          </p:nvSpPr>
          <p:spPr>
            <a:xfrm>
              <a:off x="4343400" y="1905000"/>
              <a:ext cx="4038600" cy="1384995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smtClean="0">
                  <a:solidFill>
                    <a:prstClr val="black"/>
                  </a:solidFill>
                  <a:latin typeface="Calibri"/>
                </a:rPr>
                <a:t>Top 1% of vertices are adjacent to</a:t>
              </a:r>
            </a:p>
            <a:p>
              <a:pPr algn="ctr" defTabSz="914400"/>
              <a:r>
                <a:rPr lang="en-US" sz="2800" b="1" dirty="0" smtClean="0">
                  <a:solidFill>
                    <a:prstClr val="black"/>
                  </a:solidFill>
                  <a:latin typeface="Calibri"/>
                </a:rPr>
                <a:t>50% 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of the edges!</a:t>
              </a: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715000" y="5562600"/>
              <a:ext cx="1752600" cy="908204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cxnSp>
          <p:nvCxnSpPr>
            <p:cNvPr id="20" name="Straight Arrow Connector 19"/>
            <p:cNvCxnSpPr>
              <a:stCxn id="18" idx="2"/>
              <a:endCxn id="19" idx="0"/>
            </p:cNvCxnSpPr>
            <p:nvPr/>
          </p:nvCxnSpPr>
          <p:spPr bwMode="auto">
            <a:xfrm>
              <a:off x="6362700" y="3289995"/>
              <a:ext cx="228600" cy="22726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2057400" y="2590800"/>
            <a:ext cx="2438400" cy="2819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870751">
            <a:off x="2027855" y="2880243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-Slope  = </a:t>
            </a:r>
            <a:r>
              <a:rPr lang="el-GR" sz="2800" dirty="0" smtClean="0"/>
              <a:t>α</a:t>
            </a:r>
            <a:r>
              <a:rPr lang="en-US" sz="2800" dirty="0" smtClean="0"/>
              <a:t> </a:t>
            </a:r>
            <a:r>
              <a:rPr lang="en-US" sz="2800" i="1" dirty="0" smtClean="0">
                <a:latin typeface="Times" pitchFamily="18" charset="0"/>
                <a:cs typeface="Times" pitchFamily="18" charset="0"/>
              </a:rPr>
              <a:t>≈ 2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4267200" y="1828800"/>
            <a:ext cx="4191000" cy="1524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High-Degree </a:t>
            </a:r>
          </a:p>
          <a:p>
            <a:pPr algn="ctr"/>
            <a:r>
              <a:rPr lang="en-US" sz="3600" dirty="0" smtClean="0"/>
              <a:t>Vertices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0535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High-Degree Vertices</a:t>
            </a:r>
            <a:endParaRPr lang="en-US" b="1" dirty="0"/>
          </a:p>
        </p:txBody>
      </p:sp>
      <p:grpSp>
        <p:nvGrpSpPr>
          <p:cNvPr id="179" name="Group 178"/>
          <p:cNvGrpSpPr/>
          <p:nvPr/>
        </p:nvGrpSpPr>
        <p:grpSpPr>
          <a:xfrm>
            <a:off x="2889280" y="1447800"/>
            <a:ext cx="1890061" cy="2715399"/>
            <a:chOff x="2889280" y="1752600"/>
            <a:chExt cx="1890061" cy="2715399"/>
          </a:xfrm>
        </p:grpSpPr>
        <p:grpSp>
          <p:nvGrpSpPr>
            <p:cNvPr id="175" name="Group 174"/>
            <p:cNvGrpSpPr/>
            <p:nvPr/>
          </p:nvGrpSpPr>
          <p:grpSpPr>
            <a:xfrm>
              <a:off x="2889280" y="1752600"/>
              <a:ext cx="1890061" cy="1611416"/>
              <a:chOff x="2889280" y="1752600"/>
              <a:chExt cx="1890061" cy="1611416"/>
            </a:xfrm>
          </p:grpSpPr>
          <p:sp>
            <p:nvSpPr>
              <p:cNvPr id="4" name="Oval 114"/>
              <p:cNvSpPr/>
              <p:nvPr/>
            </p:nvSpPr>
            <p:spPr>
              <a:xfrm>
                <a:off x="2889280" y="1752600"/>
                <a:ext cx="1890061" cy="1611416"/>
              </a:xfrm>
              <a:custGeom>
                <a:avLst/>
                <a:gdLst>
                  <a:gd name="connsiteX0" fmla="*/ 0 w 1957294"/>
                  <a:gd name="connsiteY0" fmla="*/ 824283 h 1648565"/>
                  <a:gd name="connsiteX1" fmla="*/ 978647 w 1957294"/>
                  <a:gd name="connsiteY1" fmla="*/ 0 h 1648565"/>
                  <a:gd name="connsiteX2" fmla="*/ 1957294 w 1957294"/>
                  <a:gd name="connsiteY2" fmla="*/ 824283 h 1648565"/>
                  <a:gd name="connsiteX3" fmla="*/ 978647 w 1957294"/>
                  <a:gd name="connsiteY3" fmla="*/ 1648566 h 1648565"/>
                  <a:gd name="connsiteX4" fmla="*/ 0 w 1957294"/>
                  <a:gd name="connsiteY4" fmla="*/ 824283 h 1648565"/>
                  <a:gd name="connsiteX0" fmla="*/ 0 w 1983425"/>
                  <a:gd name="connsiteY0" fmla="*/ 856857 h 1681140"/>
                  <a:gd name="connsiteX1" fmla="*/ 978647 w 1983425"/>
                  <a:gd name="connsiteY1" fmla="*/ 32574 h 1681140"/>
                  <a:gd name="connsiteX2" fmla="*/ 1643529 w 1983425"/>
                  <a:gd name="connsiteY2" fmla="*/ 232493 h 1681140"/>
                  <a:gd name="connsiteX3" fmla="*/ 1957294 w 1983425"/>
                  <a:gd name="connsiteY3" fmla="*/ 856857 h 1681140"/>
                  <a:gd name="connsiteX4" fmla="*/ 978647 w 1983425"/>
                  <a:gd name="connsiteY4" fmla="*/ 1681140 h 1681140"/>
                  <a:gd name="connsiteX5" fmla="*/ 0 w 1983425"/>
                  <a:gd name="connsiteY5" fmla="*/ 856857 h 1681140"/>
                  <a:gd name="connsiteX0" fmla="*/ 22049 w 2005474"/>
                  <a:gd name="connsiteY0" fmla="*/ 824998 h 1649281"/>
                  <a:gd name="connsiteX1" fmla="*/ 373166 w 2005474"/>
                  <a:gd name="connsiteY1" fmla="*/ 252927 h 1649281"/>
                  <a:gd name="connsiteX2" fmla="*/ 1000696 w 2005474"/>
                  <a:gd name="connsiteY2" fmla="*/ 715 h 1649281"/>
                  <a:gd name="connsiteX3" fmla="*/ 1665578 w 2005474"/>
                  <a:gd name="connsiteY3" fmla="*/ 200634 h 1649281"/>
                  <a:gd name="connsiteX4" fmla="*/ 1979343 w 2005474"/>
                  <a:gd name="connsiteY4" fmla="*/ 824998 h 1649281"/>
                  <a:gd name="connsiteX5" fmla="*/ 1000696 w 2005474"/>
                  <a:gd name="connsiteY5" fmla="*/ 1649281 h 1649281"/>
                  <a:gd name="connsiteX6" fmla="*/ 22049 w 2005474"/>
                  <a:gd name="connsiteY6" fmla="*/ 824998 h 1649281"/>
                  <a:gd name="connsiteX0" fmla="*/ 61 w 1983486"/>
                  <a:gd name="connsiteY0" fmla="*/ 824998 h 1674201"/>
                  <a:gd name="connsiteX1" fmla="*/ 351178 w 1983486"/>
                  <a:gd name="connsiteY1" fmla="*/ 252927 h 1674201"/>
                  <a:gd name="connsiteX2" fmla="*/ 978708 w 1983486"/>
                  <a:gd name="connsiteY2" fmla="*/ 715 h 1674201"/>
                  <a:gd name="connsiteX3" fmla="*/ 1643590 w 1983486"/>
                  <a:gd name="connsiteY3" fmla="*/ 200634 h 1674201"/>
                  <a:gd name="connsiteX4" fmla="*/ 1957355 w 1983486"/>
                  <a:gd name="connsiteY4" fmla="*/ 824998 h 1674201"/>
                  <a:gd name="connsiteX5" fmla="*/ 978708 w 1983486"/>
                  <a:gd name="connsiteY5" fmla="*/ 1649281 h 1674201"/>
                  <a:gd name="connsiteX6" fmla="*/ 328767 w 1983486"/>
                  <a:gd name="connsiteY6" fmla="*/ 1403397 h 1674201"/>
                  <a:gd name="connsiteX7" fmla="*/ 61 w 1983486"/>
                  <a:gd name="connsiteY7" fmla="*/ 824998 h 1674201"/>
                  <a:gd name="connsiteX0" fmla="*/ 61 w 1959522"/>
                  <a:gd name="connsiteY0" fmla="*/ 824998 h 1649328"/>
                  <a:gd name="connsiteX1" fmla="*/ 351178 w 1959522"/>
                  <a:gd name="connsiteY1" fmla="*/ 252927 h 1649328"/>
                  <a:gd name="connsiteX2" fmla="*/ 978708 w 1959522"/>
                  <a:gd name="connsiteY2" fmla="*/ 715 h 1649328"/>
                  <a:gd name="connsiteX3" fmla="*/ 1643590 w 1959522"/>
                  <a:gd name="connsiteY3" fmla="*/ 200634 h 1649328"/>
                  <a:gd name="connsiteX4" fmla="*/ 1957355 w 1959522"/>
                  <a:gd name="connsiteY4" fmla="*/ 824998 h 1649328"/>
                  <a:gd name="connsiteX5" fmla="*/ 1606237 w 1959522"/>
                  <a:gd name="connsiteY5" fmla="*/ 1418339 h 1649328"/>
                  <a:gd name="connsiteX6" fmla="*/ 978708 w 1959522"/>
                  <a:gd name="connsiteY6" fmla="*/ 1649281 h 1649328"/>
                  <a:gd name="connsiteX7" fmla="*/ 328767 w 1959522"/>
                  <a:gd name="connsiteY7" fmla="*/ 1403397 h 1649328"/>
                  <a:gd name="connsiteX8" fmla="*/ 61 w 1959522"/>
                  <a:gd name="connsiteY8" fmla="*/ 824998 h 1649328"/>
                  <a:gd name="connsiteX0" fmla="*/ 61 w 1958869"/>
                  <a:gd name="connsiteY0" fmla="*/ 824998 h 1649311"/>
                  <a:gd name="connsiteX1" fmla="*/ 351178 w 1958869"/>
                  <a:gd name="connsiteY1" fmla="*/ 252927 h 1649311"/>
                  <a:gd name="connsiteX2" fmla="*/ 978708 w 1958869"/>
                  <a:gd name="connsiteY2" fmla="*/ 715 h 1649311"/>
                  <a:gd name="connsiteX3" fmla="*/ 1643590 w 1958869"/>
                  <a:gd name="connsiteY3" fmla="*/ 200634 h 1649311"/>
                  <a:gd name="connsiteX4" fmla="*/ 1957355 w 1958869"/>
                  <a:gd name="connsiteY4" fmla="*/ 824998 h 1649311"/>
                  <a:gd name="connsiteX5" fmla="*/ 1471767 w 1958869"/>
                  <a:gd name="connsiteY5" fmla="*/ 992515 h 1649311"/>
                  <a:gd name="connsiteX6" fmla="*/ 1606237 w 1958869"/>
                  <a:gd name="connsiteY6" fmla="*/ 1418339 h 1649311"/>
                  <a:gd name="connsiteX7" fmla="*/ 978708 w 1958869"/>
                  <a:gd name="connsiteY7" fmla="*/ 1649281 h 1649311"/>
                  <a:gd name="connsiteX8" fmla="*/ 328767 w 1958869"/>
                  <a:gd name="connsiteY8" fmla="*/ 1403397 h 1649311"/>
                  <a:gd name="connsiteX9" fmla="*/ 61 w 1958869"/>
                  <a:gd name="connsiteY9" fmla="*/ 824998 h 1649311"/>
                  <a:gd name="connsiteX0" fmla="*/ 61 w 1958869"/>
                  <a:gd name="connsiteY0" fmla="*/ 824998 h 1653105"/>
                  <a:gd name="connsiteX1" fmla="*/ 351178 w 1958869"/>
                  <a:gd name="connsiteY1" fmla="*/ 252927 h 1653105"/>
                  <a:gd name="connsiteX2" fmla="*/ 978708 w 1958869"/>
                  <a:gd name="connsiteY2" fmla="*/ 715 h 1653105"/>
                  <a:gd name="connsiteX3" fmla="*/ 1643590 w 1958869"/>
                  <a:gd name="connsiteY3" fmla="*/ 200634 h 1653105"/>
                  <a:gd name="connsiteX4" fmla="*/ 1957355 w 1958869"/>
                  <a:gd name="connsiteY4" fmla="*/ 824998 h 1653105"/>
                  <a:gd name="connsiteX5" fmla="*/ 1471767 w 1958869"/>
                  <a:gd name="connsiteY5" fmla="*/ 992515 h 1653105"/>
                  <a:gd name="connsiteX6" fmla="*/ 1606237 w 1958869"/>
                  <a:gd name="connsiteY6" fmla="*/ 1418339 h 1653105"/>
                  <a:gd name="connsiteX7" fmla="*/ 1172944 w 1958869"/>
                  <a:gd name="connsiteY7" fmla="*/ 1231575 h 1653105"/>
                  <a:gd name="connsiteX8" fmla="*/ 978708 w 1958869"/>
                  <a:gd name="connsiteY8" fmla="*/ 1649281 h 1653105"/>
                  <a:gd name="connsiteX9" fmla="*/ 328767 w 1958869"/>
                  <a:gd name="connsiteY9" fmla="*/ 1403397 h 1653105"/>
                  <a:gd name="connsiteX10" fmla="*/ 61 w 1958869"/>
                  <a:gd name="connsiteY10" fmla="*/ 824998 h 1653105"/>
                  <a:gd name="connsiteX0" fmla="*/ 61 w 1958869"/>
                  <a:gd name="connsiteY0" fmla="*/ 824998 h 1649425"/>
                  <a:gd name="connsiteX1" fmla="*/ 351178 w 1958869"/>
                  <a:gd name="connsiteY1" fmla="*/ 252927 h 1649425"/>
                  <a:gd name="connsiteX2" fmla="*/ 978708 w 1958869"/>
                  <a:gd name="connsiteY2" fmla="*/ 715 h 1649425"/>
                  <a:gd name="connsiteX3" fmla="*/ 1643590 w 1958869"/>
                  <a:gd name="connsiteY3" fmla="*/ 200634 h 1649425"/>
                  <a:gd name="connsiteX4" fmla="*/ 1957355 w 1958869"/>
                  <a:gd name="connsiteY4" fmla="*/ 824998 h 1649425"/>
                  <a:gd name="connsiteX5" fmla="*/ 1471767 w 1958869"/>
                  <a:gd name="connsiteY5" fmla="*/ 992515 h 1649425"/>
                  <a:gd name="connsiteX6" fmla="*/ 1606237 w 1958869"/>
                  <a:gd name="connsiteY6" fmla="*/ 1418339 h 1649425"/>
                  <a:gd name="connsiteX7" fmla="*/ 1172944 w 1958869"/>
                  <a:gd name="connsiteY7" fmla="*/ 1231575 h 1649425"/>
                  <a:gd name="connsiteX8" fmla="*/ 978708 w 1958869"/>
                  <a:gd name="connsiteY8" fmla="*/ 1649281 h 1649425"/>
                  <a:gd name="connsiteX9" fmla="*/ 814356 w 1958869"/>
                  <a:gd name="connsiteY9" fmla="*/ 1179281 h 1649425"/>
                  <a:gd name="connsiteX10" fmla="*/ 328767 w 1958869"/>
                  <a:gd name="connsiteY10" fmla="*/ 1403397 h 1649425"/>
                  <a:gd name="connsiteX11" fmla="*/ 61 w 1958869"/>
                  <a:gd name="connsiteY11" fmla="*/ 824998 h 1649425"/>
                  <a:gd name="connsiteX0" fmla="*/ 1821 w 1960629"/>
                  <a:gd name="connsiteY0" fmla="*/ 824998 h 1649425"/>
                  <a:gd name="connsiteX1" fmla="*/ 352938 w 1960629"/>
                  <a:gd name="connsiteY1" fmla="*/ 252927 h 1649425"/>
                  <a:gd name="connsiteX2" fmla="*/ 980468 w 1960629"/>
                  <a:gd name="connsiteY2" fmla="*/ 715 h 1649425"/>
                  <a:gd name="connsiteX3" fmla="*/ 1645350 w 1960629"/>
                  <a:gd name="connsiteY3" fmla="*/ 200634 h 1649425"/>
                  <a:gd name="connsiteX4" fmla="*/ 1959115 w 1960629"/>
                  <a:gd name="connsiteY4" fmla="*/ 824998 h 1649425"/>
                  <a:gd name="connsiteX5" fmla="*/ 1473527 w 1960629"/>
                  <a:gd name="connsiteY5" fmla="*/ 992515 h 1649425"/>
                  <a:gd name="connsiteX6" fmla="*/ 1607997 w 1960629"/>
                  <a:gd name="connsiteY6" fmla="*/ 1418339 h 1649425"/>
                  <a:gd name="connsiteX7" fmla="*/ 1174704 w 1960629"/>
                  <a:gd name="connsiteY7" fmla="*/ 1231575 h 1649425"/>
                  <a:gd name="connsiteX8" fmla="*/ 980468 w 1960629"/>
                  <a:gd name="connsiteY8" fmla="*/ 1649281 h 1649425"/>
                  <a:gd name="connsiteX9" fmla="*/ 816116 w 1960629"/>
                  <a:gd name="connsiteY9" fmla="*/ 1179281 h 1649425"/>
                  <a:gd name="connsiteX10" fmla="*/ 330527 w 1960629"/>
                  <a:gd name="connsiteY10" fmla="*/ 1403397 h 1649425"/>
                  <a:gd name="connsiteX11" fmla="*/ 494881 w 1960629"/>
                  <a:gd name="connsiteY11" fmla="*/ 992516 h 1649425"/>
                  <a:gd name="connsiteX12" fmla="*/ 1821 w 1960629"/>
                  <a:gd name="connsiteY12" fmla="*/ 824998 h 1649425"/>
                  <a:gd name="connsiteX0" fmla="*/ 3 w 1958811"/>
                  <a:gd name="connsiteY0" fmla="*/ 824998 h 1649425"/>
                  <a:gd name="connsiteX1" fmla="*/ 485592 w 1958811"/>
                  <a:gd name="connsiteY1" fmla="*/ 663810 h 1649425"/>
                  <a:gd name="connsiteX2" fmla="*/ 351120 w 1958811"/>
                  <a:gd name="connsiteY2" fmla="*/ 252927 h 1649425"/>
                  <a:gd name="connsiteX3" fmla="*/ 978650 w 1958811"/>
                  <a:gd name="connsiteY3" fmla="*/ 715 h 1649425"/>
                  <a:gd name="connsiteX4" fmla="*/ 1643532 w 1958811"/>
                  <a:gd name="connsiteY4" fmla="*/ 200634 h 1649425"/>
                  <a:gd name="connsiteX5" fmla="*/ 1957297 w 1958811"/>
                  <a:gd name="connsiteY5" fmla="*/ 824998 h 1649425"/>
                  <a:gd name="connsiteX6" fmla="*/ 1471709 w 1958811"/>
                  <a:gd name="connsiteY6" fmla="*/ 992515 h 1649425"/>
                  <a:gd name="connsiteX7" fmla="*/ 1606179 w 1958811"/>
                  <a:gd name="connsiteY7" fmla="*/ 1418339 h 1649425"/>
                  <a:gd name="connsiteX8" fmla="*/ 1172886 w 1958811"/>
                  <a:gd name="connsiteY8" fmla="*/ 1231575 h 1649425"/>
                  <a:gd name="connsiteX9" fmla="*/ 978650 w 1958811"/>
                  <a:gd name="connsiteY9" fmla="*/ 1649281 h 1649425"/>
                  <a:gd name="connsiteX10" fmla="*/ 814298 w 1958811"/>
                  <a:gd name="connsiteY10" fmla="*/ 1179281 h 1649425"/>
                  <a:gd name="connsiteX11" fmla="*/ 328709 w 1958811"/>
                  <a:gd name="connsiteY11" fmla="*/ 1403397 h 1649425"/>
                  <a:gd name="connsiteX12" fmla="*/ 493063 w 1958811"/>
                  <a:gd name="connsiteY12" fmla="*/ 992516 h 1649425"/>
                  <a:gd name="connsiteX13" fmla="*/ 3 w 1958811"/>
                  <a:gd name="connsiteY13" fmla="*/ 824998 h 1649425"/>
                  <a:gd name="connsiteX0" fmla="*/ 3 w 1958811"/>
                  <a:gd name="connsiteY0" fmla="*/ 835454 h 1659881"/>
                  <a:gd name="connsiteX1" fmla="*/ 485592 w 1958811"/>
                  <a:gd name="connsiteY1" fmla="*/ 674266 h 1659881"/>
                  <a:gd name="connsiteX2" fmla="*/ 351120 w 1958811"/>
                  <a:gd name="connsiteY2" fmla="*/ 263383 h 1659881"/>
                  <a:gd name="connsiteX3" fmla="*/ 814298 w 1958811"/>
                  <a:gd name="connsiteY3" fmla="*/ 494972 h 1659881"/>
                  <a:gd name="connsiteX4" fmla="*/ 978650 w 1958811"/>
                  <a:gd name="connsiteY4" fmla="*/ 11171 h 1659881"/>
                  <a:gd name="connsiteX5" fmla="*/ 1643532 w 1958811"/>
                  <a:gd name="connsiteY5" fmla="*/ 211090 h 1659881"/>
                  <a:gd name="connsiteX6" fmla="*/ 1957297 w 1958811"/>
                  <a:gd name="connsiteY6" fmla="*/ 835454 h 1659881"/>
                  <a:gd name="connsiteX7" fmla="*/ 1471709 w 1958811"/>
                  <a:gd name="connsiteY7" fmla="*/ 1002971 h 1659881"/>
                  <a:gd name="connsiteX8" fmla="*/ 1606179 w 1958811"/>
                  <a:gd name="connsiteY8" fmla="*/ 1428795 h 1659881"/>
                  <a:gd name="connsiteX9" fmla="*/ 1172886 w 1958811"/>
                  <a:gd name="connsiteY9" fmla="*/ 1242031 h 1659881"/>
                  <a:gd name="connsiteX10" fmla="*/ 978650 w 1958811"/>
                  <a:gd name="connsiteY10" fmla="*/ 1659737 h 1659881"/>
                  <a:gd name="connsiteX11" fmla="*/ 814298 w 1958811"/>
                  <a:gd name="connsiteY11" fmla="*/ 1189737 h 1659881"/>
                  <a:gd name="connsiteX12" fmla="*/ 328709 w 1958811"/>
                  <a:gd name="connsiteY12" fmla="*/ 1413853 h 1659881"/>
                  <a:gd name="connsiteX13" fmla="*/ 493063 w 1958811"/>
                  <a:gd name="connsiteY13" fmla="*/ 1002972 h 1659881"/>
                  <a:gd name="connsiteX14" fmla="*/ 3 w 1958811"/>
                  <a:gd name="connsiteY14" fmla="*/ 835454 h 1659881"/>
                  <a:gd name="connsiteX0" fmla="*/ 3 w 1958811"/>
                  <a:gd name="connsiteY0" fmla="*/ 824327 h 1648754"/>
                  <a:gd name="connsiteX1" fmla="*/ 485592 w 1958811"/>
                  <a:gd name="connsiteY1" fmla="*/ 663139 h 1648754"/>
                  <a:gd name="connsiteX2" fmla="*/ 351120 w 1958811"/>
                  <a:gd name="connsiteY2" fmla="*/ 252256 h 1648754"/>
                  <a:gd name="connsiteX3" fmla="*/ 814298 w 1958811"/>
                  <a:gd name="connsiteY3" fmla="*/ 483845 h 1648754"/>
                  <a:gd name="connsiteX4" fmla="*/ 978650 w 1958811"/>
                  <a:gd name="connsiteY4" fmla="*/ 44 h 1648754"/>
                  <a:gd name="connsiteX5" fmla="*/ 1180357 w 1958811"/>
                  <a:gd name="connsiteY5" fmla="*/ 453963 h 1648754"/>
                  <a:gd name="connsiteX6" fmla="*/ 1643532 w 1958811"/>
                  <a:gd name="connsiteY6" fmla="*/ 199963 h 1648754"/>
                  <a:gd name="connsiteX7" fmla="*/ 1957297 w 1958811"/>
                  <a:gd name="connsiteY7" fmla="*/ 824327 h 1648754"/>
                  <a:gd name="connsiteX8" fmla="*/ 1471709 w 1958811"/>
                  <a:gd name="connsiteY8" fmla="*/ 991844 h 1648754"/>
                  <a:gd name="connsiteX9" fmla="*/ 1606179 w 1958811"/>
                  <a:gd name="connsiteY9" fmla="*/ 1417668 h 1648754"/>
                  <a:gd name="connsiteX10" fmla="*/ 1172886 w 1958811"/>
                  <a:gd name="connsiteY10" fmla="*/ 1230904 h 1648754"/>
                  <a:gd name="connsiteX11" fmla="*/ 978650 w 1958811"/>
                  <a:gd name="connsiteY11" fmla="*/ 1648610 h 1648754"/>
                  <a:gd name="connsiteX12" fmla="*/ 814298 w 1958811"/>
                  <a:gd name="connsiteY12" fmla="*/ 1178610 h 1648754"/>
                  <a:gd name="connsiteX13" fmla="*/ 328709 w 1958811"/>
                  <a:gd name="connsiteY13" fmla="*/ 1402726 h 1648754"/>
                  <a:gd name="connsiteX14" fmla="*/ 493063 w 1958811"/>
                  <a:gd name="connsiteY14" fmla="*/ 991845 h 1648754"/>
                  <a:gd name="connsiteX15" fmla="*/ 3 w 1958811"/>
                  <a:gd name="connsiteY15" fmla="*/ 824327 h 1648754"/>
                  <a:gd name="connsiteX0" fmla="*/ 3 w 1962531"/>
                  <a:gd name="connsiteY0" fmla="*/ 824327 h 1648754"/>
                  <a:gd name="connsiteX1" fmla="*/ 485592 w 1962531"/>
                  <a:gd name="connsiteY1" fmla="*/ 663139 h 1648754"/>
                  <a:gd name="connsiteX2" fmla="*/ 351120 w 1962531"/>
                  <a:gd name="connsiteY2" fmla="*/ 252256 h 1648754"/>
                  <a:gd name="connsiteX3" fmla="*/ 814298 w 1962531"/>
                  <a:gd name="connsiteY3" fmla="*/ 483845 h 1648754"/>
                  <a:gd name="connsiteX4" fmla="*/ 978650 w 1962531"/>
                  <a:gd name="connsiteY4" fmla="*/ 44 h 1648754"/>
                  <a:gd name="connsiteX5" fmla="*/ 1180357 w 1962531"/>
                  <a:gd name="connsiteY5" fmla="*/ 453963 h 1648754"/>
                  <a:gd name="connsiteX6" fmla="*/ 1643532 w 1962531"/>
                  <a:gd name="connsiteY6" fmla="*/ 199963 h 1648754"/>
                  <a:gd name="connsiteX7" fmla="*/ 1494121 w 1962531"/>
                  <a:gd name="connsiteY7" fmla="*/ 648197 h 1648754"/>
                  <a:gd name="connsiteX8" fmla="*/ 1957297 w 1962531"/>
                  <a:gd name="connsiteY8" fmla="*/ 824327 h 1648754"/>
                  <a:gd name="connsiteX9" fmla="*/ 1471709 w 1962531"/>
                  <a:gd name="connsiteY9" fmla="*/ 991844 h 1648754"/>
                  <a:gd name="connsiteX10" fmla="*/ 1606179 w 1962531"/>
                  <a:gd name="connsiteY10" fmla="*/ 1417668 h 1648754"/>
                  <a:gd name="connsiteX11" fmla="*/ 1172886 w 1962531"/>
                  <a:gd name="connsiteY11" fmla="*/ 1230904 h 1648754"/>
                  <a:gd name="connsiteX12" fmla="*/ 978650 w 1962531"/>
                  <a:gd name="connsiteY12" fmla="*/ 1648610 h 1648754"/>
                  <a:gd name="connsiteX13" fmla="*/ 814298 w 1962531"/>
                  <a:gd name="connsiteY13" fmla="*/ 1178610 h 1648754"/>
                  <a:gd name="connsiteX14" fmla="*/ 328709 w 1962531"/>
                  <a:gd name="connsiteY14" fmla="*/ 1402726 h 1648754"/>
                  <a:gd name="connsiteX15" fmla="*/ 493063 w 1962531"/>
                  <a:gd name="connsiteY15" fmla="*/ 991845 h 1648754"/>
                  <a:gd name="connsiteX16" fmla="*/ 3 w 1962531"/>
                  <a:gd name="connsiteY16" fmla="*/ 824327 h 1648754"/>
                  <a:gd name="connsiteX0" fmla="*/ 3 w 1962531"/>
                  <a:gd name="connsiteY0" fmla="*/ 824327 h 1648754"/>
                  <a:gd name="connsiteX1" fmla="*/ 485592 w 1962531"/>
                  <a:gd name="connsiteY1" fmla="*/ 663139 h 1648754"/>
                  <a:gd name="connsiteX2" fmla="*/ 351120 w 1962531"/>
                  <a:gd name="connsiteY2" fmla="*/ 252256 h 1648754"/>
                  <a:gd name="connsiteX3" fmla="*/ 814298 w 1962531"/>
                  <a:gd name="connsiteY3" fmla="*/ 483845 h 1648754"/>
                  <a:gd name="connsiteX4" fmla="*/ 978650 w 1962531"/>
                  <a:gd name="connsiteY4" fmla="*/ 44 h 1648754"/>
                  <a:gd name="connsiteX5" fmla="*/ 1180357 w 1962531"/>
                  <a:gd name="connsiteY5" fmla="*/ 453963 h 1648754"/>
                  <a:gd name="connsiteX6" fmla="*/ 1643532 w 1962531"/>
                  <a:gd name="connsiteY6" fmla="*/ 199963 h 1648754"/>
                  <a:gd name="connsiteX7" fmla="*/ 1494121 w 1962531"/>
                  <a:gd name="connsiteY7" fmla="*/ 648197 h 1648754"/>
                  <a:gd name="connsiteX8" fmla="*/ 1957297 w 1962531"/>
                  <a:gd name="connsiteY8" fmla="*/ 824327 h 1648754"/>
                  <a:gd name="connsiteX9" fmla="*/ 1471709 w 1962531"/>
                  <a:gd name="connsiteY9" fmla="*/ 991844 h 1648754"/>
                  <a:gd name="connsiteX10" fmla="*/ 1606179 w 1962531"/>
                  <a:gd name="connsiteY10" fmla="*/ 1417668 h 1648754"/>
                  <a:gd name="connsiteX11" fmla="*/ 1172886 w 1962531"/>
                  <a:gd name="connsiteY11" fmla="*/ 1230904 h 1648754"/>
                  <a:gd name="connsiteX12" fmla="*/ 978650 w 1962531"/>
                  <a:gd name="connsiteY12" fmla="*/ 1648610 h 1648754"/>
                  <a:gd name="connsiteX13" fmla="*/ 814298 w 1962531"/>
                  <a:gd name="connsiteY13" fmla="*/ 1178610 h 1648754"/>
                  <a:gd name="connsiteX14" fmla="*/ 328709 w 1962531"/>
                  <a:gd name="connsiteY14" fmla="*/ 1402726 h 1648754"/>
                  <a:gd name="connsiteX15" fmla="*/ 493063 w 1962531"/>
                  <a:gd name="connsiteY15" fmla="*/ 991845 h 1648754"/>
                  <a:gd name="connsiteX16" fmla="*/ 3 w 1962531"/>
                  <a:gd name="connsiteY16" fmla="*/ 824327 h 1648754"/>
                  <a:gd name="connsiteX0" fmla="*/ 3 w 1962531"/>
                  <a:gd name="connsiteY0" fmla="*/ 824327 h 1648754"/>
                  <a:gd name="connsiteX1" fmla="*/ 485592 w 1962531"/>
                  <a:gd name="connsiteY1" fmla="*/ 663139 h 1648754"/>
                  <a:gd name="connsiteX2" fmla="*/ 351120 w 1962531"/>
                  <a:gd name="connsiteY2" fmla="*/ 252256 h 1648754"/>
                  <a:gd name="connsiteX3" fmla="*/ 814298 w 1962531"/>
                  <a:gd name="connsiteY3" fmla="*/ 483845 h 1648754"/>
                  <a:gd name="connsiteX4" fmla="*/ 978650 w 1962531"/>
                  <a:gd name="connsiteY4" fmla="*/ 44 h 1648754"/>
                  <a:gd name="connsiteX5" fmla="*/ 1180357 w 1962531"/>
                  <a:gd name="connsiteY5" fmla="*/ 453963 h 1648754"/>
                  <a:gd name="connsiteX6" fmla="*/ 1643532 w 1962531"/>
                  <a:gd name="connsiteY6" fmla="*/ 199963 h 1648754"/>
                  <a:gd name="connsiteX7" fmla="*/ 1494121 w 1962531"/>
                  <a:gd name="connsiteY7" fmla="*/ 648197 h 1648754"/>
                  <a:gd name="connsiteX8" fmla="*/ 1957297 w 1962531"/>
                  <a:gd name="connsiteY8" fmla="*/ 824327 h 1648754"/>
                  <a:gd name="connsiteX9" fmla="*/ 1471709 w 1962531"/>
                  <a:gd name="connsiteY9" fmla="*/ 991844 h 1648754"/>
                  <a:gd name="connsiteX10" fmla="*/ 1606179 w 1962531"/>
                  <a:gd name="connsiteY10" fmla="*/ 1417668 h 1648754"/>
                  <a:gd name="connsiteX11" fmla="*/ 1172886 w 1962531"/>
                  <a:gd name="connsiteY11" fmla="*/ 1230904 h 1648754"/>
                  <a:gd name="connsiteX12" fmla="*/ 978650 w 1962531"/>
                  <a:gd name="connsiteY12" fmla="*/ 1648610 h 1648754"/>
                  <a:gd name="connsiteX13" fmla="*/ 814298 w 1962531"/>
                  <a:gd name="connsiteY13" fmla="*/ 1178610 h 1648754"/>
                  <a:gd name="connsiteX14" fmla="*/ 328709 w 1962531"/>
                  <a:gd name="connsiteY14" fmla="*/ 1402726 h 1648754"/>
                  <a:gd name="connsiteX15" fmla="*/ 493063 w 1962531"/>
                  <a:gd name="connsiteY15" fmla="*/ 991845 h 1648754"/>
                  <a:gd name="connsiteX16" fmla="*/ 3 w 1962531"/>
                  <a:gd name="connsiteY16" fmla="*/ 824327 h 1648754"/>
                  <a:gd name="connsiteX0" fmla="*/ 3 w 1962531"/>
                  <a:gd name="connsiteY0" fmla="*/ 824327 h 1648754"/>
                  <a:gd name="connsiteX1" fmla="*/ 485592 w 1962531"/>
                  <a:gd name="connsiteY1" fmla="*/ 663139 h 1648754"/>
                  <a:gd name="connsiteX2" fmla="*/ 351120 w 1962531"/>
                  <a:gd name="connsiteY2" fmla="*/ 252256 h 1648754"/>
                  <a:gd name="connsiteX3" fmla="*/ 814298 w 1962531"/>
                  <a:gd name="connsiteY3" fmla="*/ 483845 h 1648754"/>
                  <a:gd name="connsiteX4" fmla="*/ 978650 w 1962531"/>
                  <a:gd name="connsiteY4" fmla="*/ 44 h 1648754"/>
                  <a:gd name="connsiteX5" fmla="*/ 1180357 w 1962531"/>
                  <a:gd name="connsiteY5" fmla="*/ 453963 h 1648754"/>
                  <a:gd name="connsiteX6" fmla="*/ 1636061 w 1962531"/>
                  <a:gd name="connsiteY6" fmla="*/ 244787 h 1648754"/>
                  <a:gd name="connsiteX7" fmla="*/ 1494121 w 1962531"/>
                  <a:gd name="connsiteY7" fmla="*/ 648197 h 1648754"/>
                  <a:gd name="connsiteX8" fmla="*/ 1957297 w 1962531"/>
                  <a:gd name="connsiteY8" fmla="*/ 824327 h 1648754"/>
                  <a:gd name="connsiteX9" fmla="*/ 1471709 w 1962531"/>
                  <a:gd name="connsiteY9" fmla="*/ 991844 h 1648754"/>
                  <a:gd name="connsiteX10" fmla="*/ 1606179 w 1962531"/>
                  <a:gd name="connsiteY10" fmla="*/ 1417668 h 1648754"/>
                  <a:gd name="connsiteX11" fmla="*/ 1172886 w 1962531"/>
                  <a:gd name="connsiteY11" fmla="*/ 1230904 h 1648754"/>
                  <a:gd name="connsiteX12" fmla="*/ 978650 w 1962531"/>
                  <a:gd name="connsiteY12" fmla="*/ 1648610 h 1648754"/>
                  <a:gd name="connsiteX13" fmla="*/ 814298 w 1962531"/>
                  <a:gd name="connsiteY13" fmla="*/ 1178610 h 1648754"/>
                  <a:gd name="connsiteX14" fmla="*/ 328709 w 1962531"/>
                  <a:gd name="connsiteY14" fmla="*/ 1402726 h 1648754"/>
                  <a:gd name="connsiteX15" fmla="*/ 493063 w 1962531"/>
                  <a:gd name="connsiteY15" fmla="*/ 991845 h 1648754"/>
                  <a:gd name="connsiteX16" fmla="*/ 3 w 1962531"/>
                  <a:gd name="connsiteY16" fmla="*/ 824327 h 1648754"/>
                  <a:gd name="connsiteX0" fmla="*/ 3 w 1962531"/>
                  <a:gd name="connsiteY0" fmla="*/ 824327 h 1648754"/>
                  <a:gd name="connsiteX1" fmla="*/ 485592 w 1962531"/>
                  <a:gd name="connsiteY1" fmla="*/ 663139 h 1648754"/>
                  <a:gd name="connsiteX2" fmla="*/ 351120 w 1962531"/>
                  <a:gd name="connsiteY2" fmla="*/ 252256 h 1648754"/>
                  <a:gd name="connsiteX3" fmla="*/ 814298 w 1962531"/>
                  <a:gd name="connsiteY3" fmla="*/ 483845 h 1648754"/>
                  <a:gd name="connsiteX4" fmla="*/ 978650 w 1962531"/>
                  <a:gd name="connsiteY4" fmla="*/ 44 h 1648754"/>
                  <a:gd name="connsiteX5" fmla="*/ 1180357 w 1962531"/>
                  <a:gd name="connsiteY5" fmla="*/ 453963 h 1648754"/>
                  <a:gd name="connsiteX6" fmla="*/ 1636061 w 1962531"/>
                  <a:gd name="connsiteY6" fmla="*/ 244787 h 1648754"/>
                  <a:gd name="connsiteX7" fmla="*/ 1494121 w 1962531"/>
                  <a:gd name="connsiteY7" fmla="*/ 648197 h 1648754"/>
                  <a:gd name="connsiteX8" fmla="*/ 1957297 w 1962531"/>
                  <a:gd name="connsiteY8" fmla="*/ 824327 h 1648754"/>
                  <a:gd name="connsiteX9" fmla="*/ 1471709 w 1962531"/>
                  <a:gd name="connsiteY9" fmla="*/ 991844 h 1648754"/>
                  <a:gd name="connsiteX10" fmla="*/ 1606179 w 1962531"/>
                  <a:gd name="connsiteY10" fmla="*/ 1417668 h 1648754"/>
                  <a:gd name="connsiteX11" fmla="*/ 1172886 w 1962531"/>
                  <a:gd name="connsiteY11" fmla="*/ 1230904 h 1648754"/>
                  <a:gd name="connsiteX12" fmla="*/ 978650 w 1962531"/>
                  <a:gd name="connsiteY12" fmla="*/ 1648610 h 1648754"/>
                  <a:gd name="connsiteX13" fmla="*/ 814298 w 1962531"/>
                  <a:gd name="connsiteY13" fmla="*/ 1178610 h 1648754"/>
                  <a:gd name="connsiteX14" fmla="*/ 328709 w 1962531"/>
                  <a:gd name="connsiteY14" fmla="*/ 1402726 h 1648754"/>
                  <a:gd name="connsiteX15" fmla="*/ 493063 w 1962531"/>
                  <a:gd name="connsiteY15" fmla="*/ 991845 h 1648754"/>
                  <a:gd name="connsiteX16" fmla="*/ 3 w 1962531"/>
                  <a:gd name="connsiteY16" fmla="*/ 824327 h 1648754"/>
                  <a:gd name="connsiteX0" fmla="*/ 3 w 1962531"/>
                  <a:gd name="connsiteY0" fmla="*/ 824327 h 1648754"/>
                  <a:gd name="connsiteX1" fmla="*/ 485592 w 1962531"/>
                  <a:gd name="connsiteY1" fmla="*/ 663139 h 1648754"/>
                  <a:gd name="connsiteX2" fmla="*/ 351120 w 1962531"/>
                  <a:gd name="connsiteY2" fmla="*/ 252256 h 1648754"/>
                  <a:gd name="connsiteX3" fmla="*/ 814298 w 1962531"/>
                  <a:gd name="connsiteY3" fmla="*/ 483845 h 1648754"/>
                  <a:gd name="connsiteX4" fmla="*/ 978650 w 1962531"/>
                  <a:gd name="connsiteY4" fmla="*/ 44 h 1648754"/>
                  <a:gd name="connsiteX5" fmla="*/ 1180357 w 1962531"/>
                  <a:gd name="connsiteY5" fmla="*/ 453963 h 1648754"/>
                  <a:gd name="connsiteX6" fmla="*/ 1636061 w 1962531"/>
                  <a:gd name="connsiteY6" fmla="*/ 244787 h 1648754"/>
                  <a:gd name="connsiteX7" fmla="*/ 1494121 w 1962531"/>
                  <a:gd name="connsiteY7" fmla="*/ 648197 h 1648754"/>
                  <a:gd name="connsiteX8" fmla="*/ 1957297 w 1962531"/>
                  <a:gd name="connsiteY8" fmla="*/ 824327 h 1648754"/>
                  <a:gd name="connsiteX9" fmla="*/ 1471709 w 1962531"/>
                  <a:gd name="connsiteY9" fmla="*/ 991844 h 1648754"/>
                  <a:gd name="connsiteX10" fmla="*/ 1606179 w 1962531"/>
                  <a:gd name="connsiteY10" fmla="*/ 1417668 h 1648754"/>
                  <a:gd name="connsiteX11" fmla="*/ 1172886 w 1962531"/>
                  <a:gd name="connsiteY11" fmla="*/ 1230904 h 1648754"/>
                  <a:gd name="connsiteX12" fmla="*/ 978650 w 1962531"/>
                  <a:gd name="connsiteY12" fmla="*/ 1648610 h 1648754"/>
                  <a:gd name="connsiteX13" fmla="*/ 814298 w 1962531"/>
                  <a:gd name="connsiteY13" fmla="*/ 1178610 h 1648754"/>
                  <a:gd name="connsiteX14" fmla="*/ 328709 w 1962531"/>
                  <a:gd name="connsiteY14" fmla="*/ 1402726 h 1648754"/>
                  <a:gd name="connsiteX15" fmla="*/ 493063 w 1962531"/>
                  <a:gd name="connsiteY15" fmla="*/ 991845 h 1648754"/>
                  <a:gd name="connsiteX16" fmla="*/ 3 w 1962531"/>
                  <a:gd name="connsiteY16" fmla="*/ 824327 h 1648754"/>
                  <a:gd name="connsiteX0" fmla="*/ 3 w 1962531"/>
                  <a:gd name="connsiteY0" fmla="*/ 824327 h 1648754"/>
                  <a:gd name="connsiteX1" fmla="*/ 485592 w 1962531"/>
                  <a:gd name="connsiteY1" fmla="*/ 663139 h 1648754"/>
                  <a:gd name="connsiteX2" fmla="*/ 351120 w 1962531"/>
                  <a:gd name="connsiteY2" fmla="*/ 252256 h 1648754"/>
                  <a:gd name="connsiteX3" fmla="*/ 814298 w 1962531"/>
                  <a:gd name="connsiteY3" fmla="*/ 483845 h 1648754"/>
                  <a:gd name="connsiteX4" fmla="*/ 978650 w 1962531"/>
                  <a:gd name="connsiteY4" fmla="*/ 44 h 1648754"/>
                  <a:gd name="connsiteX5" fmla="*/ 1180357 w 1962531"/>
                  <a:gd name="connsiteY5" fmla="*/ 453963 h 1648754"/>
                  <a:gd name="connsiteX6" fmla="*/ 1636061 w 1962531"/>
                  <a:gd name="connsiteY6" fmla="*/ 244787 h 1648754"/>
                  <a:gd name="connsiteX7" fmla="*/ 1494121 w 1962531"/>
                  <a:gd name="connsiteY7" fmla="*/ 648197 h 1648754"/>
                  <a:gd name="connsiteX8" fmla="*/ 1957297 w 1962531"/>
                  <a:gd name="connsiteY8" fmla="*/ 824327 h 1648754"/>
                  <a:gd name="connsiteX9" fmla="*/ 1471709 w 1962531"/>
                  <a:gd name="connsiteY9" fmla="*/ 991844 h 1648754"/>
                  <a:gd name="connsiteX10" fmla="*/ 1606179 w 1962531"/>
                  <a:gd name="connsiteY10" fmla="*/ 1417668 h 1648754"/>
                  <a:gd name="connsiteX11" fmla="*/ 1172886 w 1962531"/>
                  <a:gd name="connsiteY11" fmla="*/ 1230904 h 1648754"/>
                  <a:gd name="connsiteX12" fmla="*/ 978650 w 1962531"/>
                  <a:gd name="connsiteY12" fmla="*/ 1648610 h 1648754"/>
                  <a:gd name="connsiteX13" fmla="*/ 814298 w 1962531"/>
                  <a:gd name="connsiteY13" fmla="*/ 1178610 h 1648754"/>
                  <a:gd name="connsiteX14" fmla="*/ 328709 w 1962531"/>
                  <a:gd name="connsiteY14" fmla="*/ 1402726 h 1648754"/>
                  <a:gd name="connsiteX15" fmla="*/ 493063 w 1962531"/>
                  <a:gd name="connsiteY15" fmla="*/ 991845 h 1648754"/>
                  <a:gd name="connsiteX16" fmla="*/ 3 w 1962531"/>
                  <a:gd name="connsiteY16" fmla="*/ 824327 h 1648754"/>
                  <a:gd name="connsiteX0" fmla="*/ 3 w 1957297"/>
                  <a:gd name="connsiteY0" fmla="*/ 824327 h 1648754"/>
                  <a:gd name="connsiteX1" fmla="*/ 485592 w 1957297"/>
                  <a:gd name="connsiteY1" fmla="*/ 663139 h 1648754"/>
                  <a:gd name="connsiteX2" fmla="*/ 351120 w 1957297"/>
                  <a:gd name="connsiteY2" fmla="*/ 252256 h 1648754"/>
                  <a:gd name="connsiteX3" fmla="*/ 814298 w 1957297"/>
                  <a:gd name="connsiteY3" fmla="*/ 483845 h 1648754"/>
                  <a:gd name="connsiteX4" fmla="*/ 978650 w 1957297"/>
                  <a:gd name="connsiteY4" fmla="*/ 44 h 1648754"/>
                  <a:gd name="connsiteX5" fmla="*/ 1180357 w 1957297"/>
                  <a:gd name="connsiteY5" fmla="*/ 453963 h 1648754"/>
                  <a:gd name="connsiteX6" fmla="*/ 1636061 w 1957297"/>
                  <a:gd name="connsiteY6" fmla="*/ 244787 h 1648754"/>
                  <a:gd name="connsiteX7" fmla="*/ 1494121 w 1957297"/>
                  <a:gd name="connsiteY7" fmla="*/ 648197 h 1648754"/>
                  <a:gd name="connsiteX8" fmla="*/ 1957297 w 1957297"/>
                  <a:gd name="connsiteY8" fmla="*/ 824327 h 1648754"/>
                  <a:gd name="connsiteX9" fmla="*/ 1471709 w 1957297"/>
                  <a:gd name="connsiteY9" fmla="*/ 991844 h 1648754"/>
                  <a:gd name="connsiteX10" fmla="*/ 1606179 w 1957297"/>
                  <a:gd name="connsiteY10" fmla="*/ 1417668 h 1648754"/>
                  <a:gd name="connsiteX11" fmla="*/ 1172886 w 1957297"/>
                  <a:gd name="connsiteY11" fmla="*/ 1230904 h 1648754"/>
                  <a:gd name="connsiteX12" fmla="*/ 978650 w 1957297"/>
                  <a:gd name="connsiteY12" fmla="*/ 1648610 h 1648754"/>
                  <a:gd name="connsiteX13" fmla="*/ 814298 w 1957297"/>
                  <a:gd name="connsiteY13" fmla="*/ 1178610 h 1648754"/>
                  <a:gd name="connsiteX14" fmla="*/ 328709 w 1957297"/>
                  <a:gd name="connsiteY14" fmla="*/ 1402726 h 1648754"/>
                  <a:gd name="connsiteX15" fmla="*/ 493063 w 1957297"/>
                  <a:gd name="connsiteY15" fmla="*/ 991845 h 1648754"/>
                  <a:gd name="connsiteX16" fmla="*/ 3 w 1957297"/>
                  <a:gd name="connsiteY16" fmla="*/ 824327 h 1648754"/>
                  <a:gd name="connsiteX0" fmla="*/ 3 w 1957297"/>
                  <a:gd name="connsiteY0" fmla="*/ 824327 h 1648754"/>
                  <a:gd name="connsiteX1" fmla="*/ 485592 w 1957297"/>
                  <a:gd name="connsiteY1" fmla="*/ 663139 h 1648754"/>
                  <a:gd name="connsiteX2" fmla="*/ 351120 w 1957297"/>
                  <a:gd name="connsiteY2" fmla="*/ 252256 h 1648754"/>
                  <a:gd name="connsiteX3" fmla="*/ 814298 w 1957297"/>
                  <a:gd name="connsiteY3" fmla="*/ 483845 h 1648754"/>
                  <a:gd name="connsiteX4" fmla="*/ 978650 w 1957297"/>
                  <a:gd name="connsiteY4" fmla="*/ 44 h 1648754"/>
                  <a:gd name="connsiteX5" fmla="*/ 1180357 w 1957297"/>
                  <a:gd name="connsiteY5" fmla="*/ 453963 h 1648754"/>
                  <a:gd name="connsiteX6" fmla="*/ 1636061 w 1957297"/>
                  <a:gd name="connsiteY6" fmla="*/ 244787 h 1648754"/>
                  <a:gd name="connsiteX7" fmla="*/ 1494121 w 1957297"/>
                  <a:gd name="connsiteY7" fmla="*/ 648197 h 1648754"/>
                  <a:gd name="connsiteX8" fmla="*/ 1957297 w 1957297"/>
                  <a:gd name="connsiteY8" fmla="*/ 824327 h 1648754"/>
                  <a:gd name="connsiteX9" fmla="*/ 1471709 w 1957297"/>
                  <a:gd name="connsiteY9" fmla="*/ 991844 h 1648754"/>
                  <a:gd name="connsiteX10" fmla="*/ 1606179 w 1957297"/>
                  <a:gd name="connsiteY10" fmla="*/ 1417668 h 1648754"/>
                  <a:gd name="connsiteX11" fmla="*/ 1172886 w 1957297"/>
                  <a:gd name="connsiteY11" fmla="*/ 1230904 h 1648754"/>
                  <a:gd name="connsiteX12" fmla="*/ 978650 w 1957297"/>
                  <a:gd name="connsiteY12" fmla="*/ 1648610 h 1648754"/>
                  <a:gd name="connsiteX13" fmla="*/ 814298 w 1957297"/>
                  <a:gd name="connsiteY13" fmla="*/ 1178610 h 1648754"/>
                  <a:gd name="connsiteX14" fmla="*/ 328709 w 1957297"/>
                  <a:gd name="connsiteY14" fmla="*/ 1402726 h 1648754"/>
                  <a:gd name="connsiteX15" fmla="*/ 493063 w 1957297"/>
                  <a:gd name="connsiteY15" fmla="*/ 991845 h 1648754"/>
                  <a:gd name="connsiteX16" fmla="*/ 3 w 1957297"/>
                  <a:gd name="connsiteY16" fmla="*/ 824327 h 1648754"/>
                  <a:gd name="connsiteX0" fmla="*/ 3 w 1957297"/>
                  <a:gd name="connsiteY0" fmla="*/ 824327 h 1648754"/>
                  <a:gd name="connsiteX1" fmla="*/ 485592 w 1957297"/>
                  <a:gd name="connsiteY1" fmla="*/ 663139 h 1648754"/>
                  <a:gd name="connsiteX2" fmla="*/ 351120 w 1957297"/>
                  <a:gd name="connsiteY2" fmla="*/ 252256 h 1648754"/>
                  <a:gd name="connsiteX3" fmla="*/ 814298 w 1957297"/>
                  <a:gd name="connsiteY3" fmla="*/ 483845 h 1648754"/>
                  <a:gd name="connsiteX4" fmla="*/ 978650 w 1957297"/>
                  <a:gd name="connsiteY4" fmla="*/ 44 h 1648754"/>
                  <a:gd name="connsiteX5" fmla="*/ 1180357 w 1957297"/>
                  <a:gd name="connsiteY5" fmla="*/ 453963 h 1648754"/>
                  <a:gd name="connsiteX6" fmla="*/ 1636061 w 1957297"/>
                  <a:gd name="connsiteY6" fmla="*/ 244787 h 1648754"/>
                  <a:gd name="connsiteX7" fmla="*/ 1494121 w 1957297"/>
                  <a:gd name="connsiteY7" fmla="*/ 648197 h 1648754"/>
                  <a:gd name="connsiteX8" fmla="*/ 1957297 w 1957297"/>
                  <a:gd name="connsiteY8" fmla="*/ 824327 h 1648754"/>
                  <a:gd name="connsiteX9" fmla="*/ 1471709 w 1957297"/>
                  <a:gd name="connsiteY9" fmla="*/ 991844 h 1648754"/>
                  <a:gd name="connsiteX10" fmla="*/ 1606179 w 1957297"/>
                  <a:gd name="connsiteY10" fmla="*/ 1417668 h 1648754"/>
                  <a:gd name="connsiteX11" fmla="*/ 1172886 w 1957297"/>
                  <a:gd name="connsiteY11" fmla="*/ 1230904 h 1648754"/>
                  <a:gd name="connsiteX12" fmla="*/ 978650 w 1957297"/>
                  <a:gd name="connsiteY12" fmla="*/ 1648610 h 1648754"/>
                  <a:gd name="connsiteX13" fmla="*/ 814298 w 1957297"/>
                  <a:gd name="connsiteY13" fmla="*/ 1178610 h 1648754"/>
                  <a:gd name="connsiteX14" fmla="*/ 328709 w 1957297"/>
                  <a:gd name="connsiteY14" fmla="*/ 1402726 h 1648754"/>
                  <a:gd name="connsiteX15" fmla="*/ 493063 w 1957297"/>
                  <a:gd name="connsiteY15" fmla="*/ 991845 h 1648754"/>
                  <a:gd name="connsiteX16" fmla="*/ 3 w 1957297"/>
                  <a:gd name="connsiteY16" fmla="*/ 824327 h 1648754"/>
                  <a:gd name="connsiteX0" fmla="*/ 3 w 1957297"/>
                  <a:gd name="connsiteY0" fmla="*/ 824327 h 1648754"/>
                  <a:gd name="connsiteX1" fmla="*/ 485592 w 1957297"/>
                  <a:gd name="connsiteY1" fmla="*/ 663139 h 1648754"/>
                  <a:gd name="connsiteX2" fmla="*/ 351120 w 1957297"/>
                  <a:gd name="connsiteY2" fmla="*/ 252256 h 1648754"/>
                  <a:gd name="connsiteX3" fmla="*/ 814298 w 1957297"/>
                  <a:gd name="connsiteY3" fmla="*/ 483845 h 1648754"/>
                  <a:gd name="connsiteX4" fmla="*/ 978650 w 1957297"/>
                  <a:gd name="connsiteY4" fmla="*/ 44 h 1648754"/>
                  <a:gd name="connsiteX5" fmla="*/ 1180357 w 1957297"/>
                  <a:gd name="connsiteY5" fmla="*/ 453963 h 1648754"/>
                  <a:gd name="connsiteX6" fmla="*/ 1636061 w 1957297"/>
                  <a:gd name="connsiteY6" fmla="*/ 244787 h 1648754"/>
                  <a:gd name="connsiteX7" fmla="*/ 1494121 w 1957297"/>
                  <a:gd name="connsiteY7" fmla="*/ 648197 h 1648754"/>
                  <a:gd name="connsiteX8" fmla="*/ 1957297 w 1957297"/>
                  <a:gd name="connsiteY8" fmla="*/ 824327 h 1648754"/>
                  <a:gd name="connsiteX9" fmla="*/ 1471709 w 1957297"/>
                  <a:gd name="connsiteY9" fmla="*/ 991844 h 1648754"/>
                  <a:gd name="connsiteX10" fmla="*/ 1606179 w 1957297"/>
                  <a:gd name="connsiteY10" fmla="*/ 1417668 h 1648754"/>
                  <a:gd name="connsiteX11" fmla="*/ 1172886 w 1957297"/>
                  <a:gd name="connsiteY11" fmla="*/ 1230904 h 1648754"/>
                  <a:gd name="connsiteX12" fmla="*/ 978650 w 1957297"/>
                  <a:gd name="connsiteY12" fmla="*/ 1648610 h 1648754"/>
                  <a:gd name="connsiteX13" fmla="*/ 814298 w 1957297"/>
                  <a:gd name="connsiteY13" fmla="*/ 1178610 h 1648754"/>
                  <a:gd name="connsiteX14" fmla="*/ 328709 w 1957297"/>
                  <a:gd name="connsiteY14" fmla="*/ 1402726 h 1648754"/>
                  <a:gd name="connsiteX15" fmla="*/ 493063 w 1957297"/>
                  <a:gd name="connsiteY15" fmla="*/ 991845 h 1648754"/>
                  <a:gd name="connsiteX16" fmla="*/ 3 w 1957297"/>
                  <a:gd name="connsiteY16" fmla="*/ 824327 h 1648754"/>
                  <a:gd name="connsiteX0" fmla="*/ 3 w 1957297"/>
                  <a:gd name="connsiteY0" fmla="*/ 824327 h 1648754"/>
                  <a:gd name="connsiteX1" fmla="*/ 485592 w 1957297"/>
                  <a:gd name="connsiteY1" fmla="*/ 663139 h 1648754"/>
                  <a:gd name="connsiteX2" fmla="*/ 351120 w 1957297"/>
                  <a:gd name="connsiteY2" fmla="*/ 252256 h 1648754"/>
                  <a:gd name="connsiteX3" fmla="*/ 814298 w 1957297"/>
                  <a:gd name="connsiteY3" fmla="*/ 483845 h 1648754"/>
                  <a:gd name="connsiteX4" fmla="*/ 978650 w 1957297"/>
                  <a:gd name="connsiteY4" fmla="*/ 44 h 1648754"/>
                  <a:gd name="connsiteX5" fmla="*/ 1180357 w 1957297"/>
                  <a:gd name="connsiteY5" fmla="*/ 453963 h 1648754"/>
                  <a:gd name="connsiteX6" fmla="*/ 1636061 w 1957297"/>
                  <a:gd name="connsiteY6" fmla="*/ 244787 h 1648754"/>
                  <a:gd name="connsiteX7" fmla="*/ 1494121 w 1957297"/>
                  <a:gd name="connsiteY7" fmla="*/ 648197 h 1648754"/>
                  <a:gd name="connsiteX8" fmla="*/ 1957297 w 1957297"/>
                  <a:gd name="connsiteY8" fmla="*/ 824327 h 1648754"/>
                  <a:gd name="connsiteX9" fmla="*/ 1471709 w 1957297"/>
                  <a:gd name="connsiteY9" fmla="*/ 991844 h 1648754"/>
                  <a:gd name="connsiteX10" fmla="*/ 1606179 w 1957297"/>
                  <a:gd name="connsiteY10" fmla="*/ 1417668 h 1648754"/>
                  <a:gd name="connsiteX11" fmla="*/ 1172886 w 1957297"/>
                  <a:gd name="connsiteY11" fmla="*/ 1230904 h 1648754"/>
                  <a:gd name="connsiteX12" fmla="*/ 978650 w 1957297"/>
                  <a:gd name="connsiteY12" fmla="*/ 1648610 h 1648754"/>
                  <a:gd name="connsiteX13" fmla="*/ 814298 w 1957297"/>
                  <a:gd name="connsiteY13" fmla="*/ 1178610 h 1648754"/>
                  <a:gd name="connsiteX14" fmla="*/ 328709 w 1957297"/>
                  <a:gd name="connsiteY14" fmla="*/ 1402726 h 1648754"/>
                  <a:gd name="connsiteX15" fmla="*/ 493063 w 1957297"/>
                  <a:gd name="connsiteY15" fmla="*/ 991845 h 1648754"/>
                  <a:gd name="connsiteX16" fmla="*/ 3 w 1957297"/>
                  <a:gd name="connsiteY16" fmla="*/ 824327 h 1648754"/>
                  <a:gd name="connsiteX0" fmla="*/ 3 w 1957297"/>
                  <a:gd name="connsiteY0" fmla="*/ 824327 h 1611416"/>
                  <a:gd name="connsiteX1" fmla="*/ 485592 w 1957297"/>
                  <a:gd name="connsiteY1" fmla="*/ 663139 h 1611416"/>
                  <a:gd name="connsiteX2" fmla="*/ 351120 w 1957297"/>
                  <a:gd name="connsiteY2" fmla="*/ 252256 h 1611416"/>
                  <a:gd name="connsiteX3" fmla="*/ 814298 w 1957297"/>
                  <a:gd name="connsiteY3" fmla="*/ 483845 h 1611416"/>
                  <a:gd name="connsiteX4" fmla="*/ 978650 w 1957297"/>
                  <a:gd name="connsiteY4" fmla="*/ 44 h 1611416"/>
                  <a:gd name="connsiteX5" fmla="*/ 1180357 w 1957297"/>
                  <a:gd name="connsiteY5" fmla="*/ 453963 h 1611416"/>
                  <a:gd name="connsiteX6" fmla="*/ 1636061 w 1957297"/>
                  <a:gd name="connsiteY6" fmla="*/ 244787 h 1611416"/>
                  <a:gd name="connsiteX7" fmla="*/ 1494121 w 1957297"/>
                  <a:gd name="connsiteY7" fmla="*/ 648197 h 1611416"/>
                  <a:gd name="connsiteX8" fmla="*/ 1957297 w 1957297"/>
                  <a:gd name="connsiteY8" fmla="*/ 824327 h 1611416"/>
                  <a:gd name="connsiteX9" fmla="*/ 1471709 w 1957297"/>
                  <a:gd name="connsiteY9" fmla="*/ 991844 h 1611416"/>
                  <a:gd name="connsiteX10" fmla="*/ 1606179 w 1957297"/>
                  <a:gd name="connsiteY10" fmla="*/ 1417668 h 1611416"/>
                  <a:gd name="connsiteX11" fmla="*/ 1172886 w 1957297"/>
                  <a:gd name="connsiteY11" fmla="*/ 1230904 h 1611416"/>
                  <a:gd name="connsiteX12" fmla="*/ 963709 w 1957297"/>
                  <a:gd name="connsiteY12" fmla="*/ 1611257 h 1611416"/>
                  <a:gd name="connsiteX13" fmla="*/ 814298 w 1957297"/>
                  <a:gd name="connsiteY13" fmla="*/ 1178610 h 1611416"/>
                  <a:gd name="connsiteX14" fmla="*/ 328709 w 1957297"/>
                  <a:gd name="connsiteY14" fmla="*/ 1402726 h 1611416"/>
                  <a:gd name="connsiteX15" fmla="*/ 493063 w 1957297"/>
                  <a:gd name="connsiteY15" fmla="*/ 991845 h 1611416"/>
                  <a:gd name="connsiteX16" fmla="*/ 3 w 1957297"/>
                  <a:gd name="connsiteY16" fmla="*/ 824327 h 1611416"/>
                  <a:gd name="connsiteX0" fmla="*/ 3 w 1957297"/>
                  <a:gd name="connsiteY0" fmla="*/ 824327 h 1611416"/>
                  <a:gd name="connsiteX1" fmla="*/ 485592 w 1957297"/>
                  <a:gd name="connsiteY1" fmla="*/ 663139 h 1611416"/>
                  <a:gd name="connsiteX2" fmla="*/ 351120 w 1957297"/>
                  <a:gd name="connsiteY2" fmla="*/ 252256 h 1611416"/>
                  <a:gd name="connsiteX3" fmla="*/ 814298 w 1957297"/>
                  <a:gd name="connsiteY3" fmla="*/ 483845 h 1611416"/>
                  <a:gd name="connsiteX4" fmla="*/ 978650 w 1957297"/>
                  <a:gd name="connsiteY4" fmla="*/ 44 h 1611416"/>
                  <a:gd name="connsiteX5" fmla="*/ 1180357 w 1957297"/>
                  <a:gd name="connsiteY5" fmla="*/ 453963 h 1611416"/>
                  <a:gd name="connsiteX6" fmla="*/ 1636061 w 1957297"/>
                  <a:gd name="connsiteY6" fmla="*/ 244787 h 1611416"/>
                  <a:gd name="connsiteX7" fmla="*/ 1494121 w 1957297"/>
                  <a:gd name="connsiteY7" fmla="*/ 648197 h 1611416"/>
                  <a:gd name="connsiteX8" fmla="*/ 1957297 w 1957297"/>
                  <a:gd name="connsiteY8" fmla="*/ 824327 h 1611416"/>
                  <a:gd name="connsiteX9" fmla="*/ 1471709 w 1957297"/>
                  <a:gd name="connsiteY9" fmla="*/ 991844 h 1611416"/>
                  <a:gd name="connsiteX10" fmla="*/ 1606179 w 1957297"/>
                  <a:gd name="connsiteY10" fmla="*/ 1417668 h 1611416"/>
                  <a:gd name="connsiteX11" fmla="*/ 1172886 w 1957297"/>
                  <a:gd name="connsiteY11" fmla="*/ 1230904 h 1611416"/>
                  <a:gd name="connsiteX12" fmla="*/ 963709 w 1957297"/>
                  <a:gd name="connsiteY12" fmla="*/ 1611257 h 1611416"/>
                  <a:gd name="connsiteX13" fmla="*/ 814298 w 1957297"/>
                  <a:gd name="connsiteY13" fmla="*/ 1178610 h 1611416"/>
                  <a:gd name="connsiteX14" fmla="*/ 328709 w 1957297"/>
                  <a:gd name="connsiteY14" fmla="*/ 1402726 h 1611416"/>
                  <a:gd name="connsiteX15" fmla="*/ 493063 w 1957297"/>
                  <a:gd name="connsiteY15" fmla="*/ 991845 h 1611416"/>
                  <a:gd name="connsiteX16" fmla="*/ 3 w 1957297"/>
                  <a:gd name="connsiteY16" fmla="*/ 824327 h 1611416"/>
                  <a:gd name="connsiteX0" fmla="*/ 3 w 1957297"/>
                  <a:gd name="connsiteY0" fmla="*/ 824327 h 1611416"/>
                  <a:gd name="connsiteX1" fmla="*/ 485592 w 1957297"/>
                  <a:gd name="connsiteY1" fmla="*/ 663139 h 1611416"/>
                  <a:gd name="connsiteX2" fmla="*/ 351120 w 1957297"/>
                  <a:gd name="connsiteY2" fmla="*/ 252256 h 1611416"/>
                  <a:gd name="connsiteX3" fmla="*/ 814298 w 1957297"/>
                  <a:gd name="connsiteY3" fmla="*/ 483845 h 1611416"/>
                  <a:gd name="connsiteX4" fmla="*/ 978650 w 1957297"/>
                  <a:gd name="connsiteY4" fmla="*/ 44 h 1611416"/>
                  <a:gd name="connsiteX5" fmla="*/ 1180357 w 1957297"/>
                  <a:gd name="connsiteY5" fmla="*/ 453963 h 1611416"/>
                  <a:gd name="connsiteX6" fmla="*/ 1636061 w 1957297"/>
                  <a:gd name="connsiteY6" fmla="*/ 244787 h 1611416"/>
                  <a:gd name="connsiteX7" fmla="*/ 1494121 w 1957297"/>
                  <a:gd name="connsiteY7" fmla="*/ 648197 h 1611416"/>
                  <a:gd name="connsiteX8" fmla="*/ 1957297 w 1957297"/>
                  <a:gd name="connsiteY8" fmla="*/ 824327 h 1611416"/>
                  <a:gd name="connsiteX9" fmla="*/ 1471709 w 1957297"/>
                  <a:gd name="connsiteY9" fmla="*/ 991844 h 1611416"/>
                  <a:gd name="connsiteX10" fmla="*/ 1606179 w 1957297"/>
                  <a:gd name="connsiteY10" fmla="*/ 1417668 h 1611416"/>
                  <a:gd name="connsiteX11" fmla="*/ 1172886 w 1957297"/>
                  <a:gd name="connsiteY11" fmla="*/ 1230904 h 1611416"/>
                  <a:gd name="connsiteX12" fmla="*/ 963709 w 1957297"/>
                  <a:gd name="connsiteY12" fmla="*/ 1611257 h 1611416"/>
                  <a:gd name="connsiteX13" fmla="*/ 814298 w 1957297"/>
                  <a:gd name="connsiteY13" fmla="*/ 1178610 h 1611416"/>
                  <a:gd name="connsiteX14" fmla="*/ 328709 w 1957297"/>
                  <a:gd name="connsiteY14" fmla="*/ 1402726 h 1611416"/>
                  <a:gd name="connsiteX15" fmla="*/ 493063 w 1957297"/>
                  <a:gd name="connsiteY15" fmla="*/ 991845 h 1611416"/>
                  <a:gd name="connsiteX16" fmla="*/ 3 w 1957297"/>
                  <a:gd name="connsiteY16" fmla="*/ 824327 h 1611416"/>
                  <a:gd name="connsiteX0" fmla="*/ 3 w 1957297"/>
                  <a:gd name="connsiteY0" fmla="*/ 824327 h 1611416"/>
                  <a:gd name="connsiteX1" fmla="*/ 485592 w 1957297"/>
                  <a:gd name="connsiteY1" fmla="*/ 663139 h 1611416"/>
                  <a:gd name="connsiteX2" fmla="*/ 351120 w 1957297"/>
                  <a:gd name="connsiteY2" fmla="*/ 252256 h 1611416"/>
                  <a:gd name="connsiteX3" fmla="*/ 814298 w 1957297"/>
                  <a:gd name="connsiteY3" fmla="*/ 483845 h 1611416"/>
                  <a:gd name="connsiteX4" fmla="*/ 978650 w 1957297"/>
                  <a:gd name="connsiteY4" fmla="*/ 44 h 1611416"/>
                  <a:gd name="connsiteX5" fmla="*/ 1180357 w 1957297"/>
                  <a:gd name="connsiteY5" fmla="*/ 453963 h 1611416"/>
                  <a:gd name="connsiteX6" fmla="*/ 1636061 w 1957297"/>
                  <a:gd name="connsiteY6" fmla="*/ 244787 h 1611416"/>
                  <a:gd name="connsiteX7" fmla="*/ 1494121 w 1957297"/>
                  <a:gd name="connsiteY7" fmla="*/ 648197 h 1611416"/>
                  <a:gd name="connsiteX8" fmla="*/ 1957297 w 1957297"/>
                  <a:gd name="connsiteY8" fmla="*/ 824327 h 1611416"/>
                  <a:gd name="connsiteX9" fmla="*/ 1471709 w 1957297"/>
                  <a:gd name="connsiteY9" fmla="*/ 991844 h 1611416"/>
                  <a:gd name="connsiteX10" fmla="*/ 1606179 w 1957297"/>
                  <a:gd name="connsiteY10" fmla="*/ 1417668 h 1611416"/>
                  <a:gd name="connsiteX11" fmla="*/ 1172886 w 1957297"/>
                  <a:gd name="connsiteY11" fmla="*/ 1230904 h 1611416"/>
                  <a:gd name="connsiteX12" fmla="*/ 963709 w 1957297"/>
                  <a:gd name="connsiteY12" fmla="*/ 1611257 h 1611416"/>
                  <a:gd name="connsiteX13" fmla="*/ 814298 w 1957297"/>
                  <a:gd name="connsiteY13" fmla="*/ 1178610 h 1611416"/>
                  <a:gd name="connsiteX14" fmla="*/ 373532 w 1957297"/>
                  <a:gd name="connsiteY14" fmla="*/ 1410196 h 1611416"/>
                  <a:gd name="connsiteX15" fmla="*/ 493063 w 1957297"/>
                  <a:gd name="connsiteY15" fmla="*/ 991845 h 1611416"/>
                  <a:gd name="connsiteX16" fmla="*/ 3 w 1957297"/>
                  <a:gd name="connsiteY16" fmla="*/ 824327 h 1611416"/>
                  <a:gd name="connsiteX0" fmla="*/ 3 w 1957297"/>
                  <a:gd name="connsiteY0" fmla="*/ 824327 h 1611416"/>
                  <a:gd name="connsiteX1" fmla="*/ 485592 w 1957297"/>
                  <a:gd name="connsiteY1" fmla="*/ 663139 h 1611416"/>
                  <a:gd name="connsiteX2" fmla="*/ 351120 w 1957297"/>
                  <a:gd name="connsiteY2" fmla="*/ 252256 h 1611416"/>
                  <a:gd name="connsiteX3" fmla="*/ 814298 w 1957297"/>
                  <a:gd name="connsiteY3" fmla="*/ 483845 h 1611416"/>
                  <a:gd name="connsiteX4" fmla="*/ 978650 w 1957297"/>
                  <a:gd name="connsiteY4" fmla="*/ 44 h 1611416"/>
                  <a:gd name="connsiteX5" fmla="*/ 1180357 w 1957297"/>
                  <a:gd name="connsiteY5" fmla="*/ 453963 h 1611416"/>
                  <a:gd name="connsiteX6" fmla="*/ 1636061 w 1957297"/>
                  <a:gd name="connsiteY6" fmla="*/ 244787 h 1611416"/>
                  <a:gd name="connsiteX7" fmla="*/ 1494121 w 1957297"/>
                  <a:gd name="connsiteY7" fmla="*/ 648197 h 1611416"/>
                  <a:gd name="connsiteX8" fmla="*/ 1957297 w 1957297"/>
                  <a:gd name="connsiteY8" fmla="*/ 824327 h 1611416"/>
                  <a:gd name="connsiteX9" fmla="*/ 1471709 w 1957297"/>
                  <a:gd name="connsiteY9" fmla="*/ 991844 h 1611416"/>
                  <a:gd name="connsiteX10" fmla="*/ 1606179 w 1957297"/>
                  <a:gd name="connsiteY10" fmla="*/ 1417668 h 1611416"/>
                  <a:gd name="connsiteX11" fmla="*/ 1172886 w 1957297"/>
                  <a:gd name="connsiteY11" fmla="*/ 1230904 h 1611416"/>
                  <a:gd name="connsiteX12" fmla="*/ 963709 w 1957297"/>
                  <a:gd name="connsiteY12" fmla="*/ 1611257 h 1611416"/>
                  <a:gd name="connsiteX13" fmla="*/ 814298 w 1957297"/>
                  <a:gd name="connsiteY13" fmla="*/ 1178610 h 1611416"/>
                  <a:gd name="connsiteX14" fmla="*/ 373532 w 1957297"/>
                  <a:gd name="connsiteY14" fmla="*/ 1410196 h 1611416"/>
                  <a:gd name="connsiteX15" fmla="*/ 493063 w 1957297"/>
                  <a:gd name="connsiteY15" fmla="*/ 991845 h 1611416"/>
                  <a:gd name="connsiteX16" fmla="*/ 3 w 1957297"/>
                  <a:gd name="connsiteY16" fmla="*/ 824327 h 1611416"/>
                  <a:gd name="connsiteX0" fmla="*/ 3 w 1957297"/>
                  <a:gd name="connsiteY0" fmla="*/ 824327 h 1611416"/>
                  <a:gd name="connsiteX1" fmla="*/ 485592 w 1957297"/>
                  <a:gd name="connsiteY1" fmla="*/ 663139 h 1611416"/>
                  <a:gd name="connsiteX2" fmla="*/ 351120 w 1957297"/>
                  <a:gd name="connsiteY2" fmla="*/ 252256 h 1611416"/>
                  <a:gd name="connsiteX3" fmla="*/ 814298 w 1957297"/>
                  <a:gd name="connsiteY3" fmla="*/ 483845 h 1611416"/>
                  <a:gd name="connsiteX4" fmla="*/ 978650 w 1957297"/>
                  <a:gd name="connsiteY4" fmla="*/ 44 h 1611416"/>
                  <a:gd name="connsiteX5" fmla="*/ 1180357 w 1957297"/>
                  <a:gd name="connsiteY5" fmla="*/ 453963 h 1611416"/>
                  <a:gd name="connsiteX6" fmla="*/ 1636061 w 1957297"/>
                  <a:gd name="connsiteY6" fmla="*/ 244787 h 1611416"/>
                  <a:gd name="connsiteX7" fmla="*/ 1494121 w 1957297"/>
                  <a:gd name="connsiteY7" fmla="*/ 648197 h 1611416"/>
                  <a:gd name="connsiteX8" fmla="*/ 1957297 w 1957297"/>
                  <a:gd name="connsiteY8" fmla="*/ 824327 h 1611416"/>
                  <a:gd name="connsiteX9" fmla="*/ 1471709 w 1957297"/>
                  <a:gd name="connsiteY9" fmla="*/ 991844 h 1611416"/>
                  <a:gd name="connsiteX10" fmla="*/ 1606179 w 1957297"/>
                  <a:gd name="connsiteY10" fmla="*/ 1417668 h 1611416"/>
                  <a:gd name="connsiteX11" fmla="*/ 1172886 w 1957297"/>
                  <a:gd name="connsiteY11" fmla="*/ 1230904 h 1611416"/>
                  <a:gd name="connsiteX12" fmla="*/ 963709 w 1957297"/>
                  <a:gd name="connsiteY12" fmla="*/ 1611257 h 1611416"/>
                  <a:gd name="connsiteX13" fmla="*/ 814298 w 1957297"/>
                  <a:gd name="connsiteY13" fmla="*/ 1178610 h 1611416"/>
                  <a:gd name="connsiteX14" fmla="*/ 373532 w 1957297"/>
                  <a:gd name="connsiteY14" fmla="*/ 1410196 h 1611416"/>
                  <a:gd name="connsiteX15" fmla="*/ 493063 w 1957297"/>
                  <a:gd name="connsiteY15" fmla="*/ 991845 h 1611416"/>
                  <a:gd name="connsiteX16" fmla="*/ 3 w 1957297"/>
                  <a:gd name="connsiteY16" fmla="*/ 824327 h 1611416"/>
                  <a:gd name="connsiteX0" fmla="*/ 3 w 1957297"/>
                  <a:gd name="connsiteY0" fmla="*/ 824327 h 1611416"/>
                  <a:gd name="connsiteX1" fmla="*/ 485592 w 1957297"/>
                  <a:gd name="connsiteY1" fmla="*/ 663139 h 1611416"/>
                  <a:gd name="connsiteX2" fmla="*/ 351120 w 1957297"/>
                  <a:gd name="connsiteY2" fmla="*/ 252256 h 1611416"/>
                  <a:gd name="connsiteX3" fmla="*/ 814298 w 1957297"/>
                  <a:gd name="connsiteY3" fmla="*/ 483845 h 1611416"/>
                  <a:gd name="connsiteX4" fmla="*/ 978650 w 1957297"/>
                  <a:gd name="connsiteY4" fmla="*/ 44 h 1611416"/>
                  <a:gd name="connsiteX5" fmla="*/ 1180357 w 1957297"/>
                  <a:gd name="connsiteY5" fmla="*/ 453963 h 1611416"/>
                  <a:gd name="connsiteX6" fmla="*/ 1636061 w 1957297"/>
                  <a:gd name="connsiteY6" fmla="*/ 244787 h 1611416"/>
                  <a:gd name="connsiteX7" fmla="*/ 1494121 w 1957297"/>
                  <a:gd name="connsiteY7" fmla="*/ 648197 h 1611416"/>
                  <a:gd name="connsiteX8" fmla="*/ 1957297 w 1957297"/>
                  <a:gd name="connsiteY8" fmla="*/ 824327 h 1611416"/>
                  <a:gd name="connsiteX9" fmla="*/ 1471709 w 1957297"/>
                  <a:gd name="connsiteY9" fmla="*/ 991844 h 1611416"/>
                  <a:gd name="connsiteX10" fmla="*/ 1606179 w 1957297"/>
                  <a:gd name="connsiteY10" fmla="*/ 1417668 h 1611416"/>
                  <a:gd name="connsiteX11" fmla="*/ 1172886 w 1957297"/>
                  <a:gd name="connsiteY11" fmla="*/ 1230904 h 1611416"/>
                  <a:gd name="connsiteX12" fmla="*/ 963709 w 1957297"/>
                  <a:gd name="connsiteY12" fmla="*/ 1611257 h 1611416"/>
                  <a:gd name="connsiteX13" fmla="*/ 814298 w 1957297"/>
                  <a:gd name="connsiteY13" fmla="*/ 1178610 h 1611416"/>
                  <a:gd name="connsiteX14" fmla="*/ 373532 w 1957297"/>
                  <a:gd name="connsiteY14" fmla="*/ 1410196 h 1611416"/>
                  <a:gd name="connsiteX15" fmla="*/ 493063 w 1957297"/>
                  <a:gd name="connsiteY15" fmla="*/ 991845 h 1611416"/>
                  <a:gd name="connsiteX16" fmla="*/ 3 w 1957297"/>
                  <a:gd name="connsiteY16" fmla="*/ 824327 h 1611416"/>
                  <a:gd name="connsiteX0" fmla="*/ 3 w 1919944"/>
                  <a:gd name="connsiteY0" fmla="*/ 824327 h 1611416"/>
                  <a:gd name="connsiteX1" fmla="*/ 448239 w 1919944"/>
                  <a:gd name="connsiteY1" fmla="*/ 663139 h 1611416"/>
                  <a:gd name="connsiteX2" fmla="*/ 313767 w 1919944"/>
                  <a:gd name="connsiteY2" fmla="*/ 252256 h 1611416"/>
                  <a:gd name="connsiteX3" fmla="*/ 776945 w 1919944"/>
                  <a:gd name="connsiteY3" fmla="*/ 483845 h 1611416"/>
                  <a:gd name="connsiteX4" fmla="*/ 941297 w 1919944"/>
                  <a:gd name="connsiteY4" fmla="*/ 44 h 1611416"/>
                  <a:gd name="connsiteX5" fmla="*/ 1143004 w 1919944"/>
                  <a:gd name="connsiteY5" fmla="*/ 453963 h 1611416"/>
                  <a:gd name="connsiteX6" fmla="*/ 1598708 w 1919944"/>
                  <a:gd name="connsiteY6" fmla="*/ 244787 h 1611416"/>
                  <a:gd name="connsiteX7" fmla="*/ 1456768 w 1919944"/>
                  <a:gd name="connsiteY7" fmla="*/ 648197 h 1611416"/>
                  <a:gd name="connsiteX8" fmla="*/ 1919944 w 1919944"/>
                  <a:gd name="connsiteY8" fmla="*/ 824327 h 1611416"/>
                  <a:gd name="connsiteX9" fmla="*/ 1434356 w 1919944"/>
                  <a:gd name="connsiteY9" fmla="*/ 991844 h 1611416"/>
                  <a:gd name="connsiteX10" fmla="*/ 1568826 w 1919944"/>
                  <a:gd name="connsiteY10" fmla="*/ 1417668 h 1611416"/>
                  <a:gd name="connsiteX11" fmla="*/ 1135533 w 1919944"/>
                  <a:gd name="connsiteY11" fmla="*/ 1230904 h 1611416"/>
                  <a:gd name="connsiteX12" fmla="*/ 926356 w 1919944"/>
                  <a:gd name="connsiteY12" fmla="*/ 1611257 h 1611416"/>
                  <a:gd name="connsiteX13" fmla="*/ 776945 w 1919944"/>
                  <a:gd name="connsiteY13" fmla="*/ 1178610 h 1611416"/>
                  <a:gd name="connsiteX14" fmla="*/ 336179 w 1919944"/>
                  <a:gd name="connsiteY14" fmla="*/ 1410196 h 1611416"/>
                  <a:gd name="connsiteX15" fmla="*/ 455710 w 1919944"/>
                  <a:gd name="connsiteY15" fmla="*/ 991845 h 1611416"/>
                  <a:gd name="connsiteX16" fmla="*/ 3 w 1919944"/>
                  <a:gd name="connsiteY16" fmla="*/ 824327 h 1611416"/>
                  <a:gd name="connsiteX0" fmla="*/ 3 w 1919944"/>
                  <a:gd name="connsiteY0" fmla="*/ 824327 h 1611416"/>
                  <a:gd name="connsiteX1" fmla="*/ 448239 w 1919944"/>
                  <a:gd name="connsiteY1" fmla="*/ 663139 h 1611416"/>
                  <a:gd name="connsiteX2" fmla="*/ 313767 w 1919944"/>
                  <a:gd name="connsiteY2" fmla="*/ 252256 h 1611416"/>
                  <a:gd name="connsiteX3" fmla="*/ 776945 w 1919944"/>
                  <a:gd name="connsiteY3" fmla="*/ 483845 h 1611416"/>
                  <a:gd name="connsiteX4" fmla="*/ 941297 w 1919944"/>
                  <a:gd name="connsiteY4" fmla="*/ 44 h 1611416"/>
                  <a:gd name="connsiteX5" fmla="*/ 1143004 w 1919944"/>
                  <a:gd name="connsiteY5" fmla="*/ 453963 h 1611416"/>
                  <a:gd name="connsiteX6" fmla="*/ 1598708 w 1919944"/>
                  <a:gd name="connsiteY6" fmla="*/ 244787 h 1611416"/>
                  <a:gd name="connsiteX7" fmla="*/ 1456768 w 1919944"/>
                  <a:gd name="connsiteY7" fmla="*/ 648197 h 1611416"/>
                  <a:gd name="connsiteX8" fmla="*/ 1919944 w 1919944"/>
                  <a:gd name="connsiteY8" fmla="*/ 824327 h 1611416"/>
                  <a:gd name="connsiteX9" fmla="*/ 1434356 w 1919944"/>
                  <a:gd name="connsiteY9" fmla="*/ 991844 h 1611416"/>
                  <a:gd name="connsiteX10" fmla="*/ 1568826 w 1919944"/>
                  <a:gd name="connsiteY10" fmla="*/ 1417668 h 1611416"/>
                  <a:gd name="connsiteX11" fmla="*/ 1135533 w 1919944"/>
                  <a:gd name="connsiteY11" fmla="*/ 1230904 h 1611416"/>
                  <a:gd name="connsiteX12" fmla="*/ 926356 w 1919944"/>
                  <a:gd name="connsiteY12" fmla="*/ 1611257 h 1611416"/>
                  <a:gd name="connsiteX13" fmla="*/ 776945 w 1919944"/>
                  <a:gd name="connsiteY13" fmla="*/ 1178610 h 1611416"/>
                  <a:gd name="connsiteX14" fmla="*/ 336179 w 1919944"/>
                  <a:gd name="connsiteY14" fmla="*/ 1410196 h 1611416"/>
                  <a:gd name="connsiteX15" fmla="*/ 455710 w 1919944"/>
                  <a:gd name="connsiteY15" fmla="*/ 991845 h 1611416"/>
                  <a:gd name="connsiteX16" fmla="*/ 3 w 1919944"/>
                  <a:gd name="connsiteY16" fmla="*/ 824327 h 1611416"/>
                  <a:gd name="connsiteX0" fmla="*/ 3 w 1919944"/>
                  <a:gd name="connsiteY0" fmla="*/ 824327 h 1611416"/>
                  <a:gd name="connsiteX1" fmla="*/ 448239 w 1919944"/>
                  <a:gd name="connsiteY1" fmla="*/ 663139 h 1611416"/>
                  <a:gd name="connsiteX2" fmla="*/ 313767 w 1919944"/>
                  <a:gd name="connsiteY2" fmla="*/ 252256 h 1611416"/>
                  <a:gd name="connsiteX3" fmla="*/ 776945 w 1919944"/>
                  <a:gd name="connsiteY3" fmla="*/ 483845 h 1611416"/>
                  <a:gd name="connsiteX4" fmla="*/ 941297 w 1919944"/>
                  <a:gd name="connsiteY4" fmla="*/ 44 h 1611416"/>
                  <a:gd name="connsiteX5" fmla="*/ 1143004 w 1919944"/>
                  <a:gd name="connsiteY5" fmla="*/ 453963 h 1611416"/>
                  <a:gd name="connsiteX6" fmla="*/ 1598708 w 1919944"/>
                  <a:gd name="connsiteY6" fmla="*/ 244787 h 1611416"/>
                  <a:gd name="connsiteX7" fmla="*/ 1456768 w 1919944"/>
                  <a:gd name="connsiteY7" fmla="*/ 648197 h 1611416"/>
                  <a:gd name="connsiteX8" fmla="*/ 1919944 w 1919944"/>
                  <a:gd name="connsiteY8" fmla="*/ 824327 h 1611416"/>
                  <a:gd name="connsiteX9" fmla="*/ 1434356 w 1919944"/>
                  <a:gd name="connsiteY9" fmla="*/ 991844 h 1611416"/>
                  <a:gd name="connsiteX10" fmla="*/ 1568826 w 1919944"/>
                  <a:gd name="connsiteY10" fmla="*/ 1417668 h 1611416"/>
                  <a:gd name="connsiteX11" fmla="*/ 1135533 w 1919944"/>
                  <a:gd name="connsiteY11" fmla="*/ 1230904 h 1611416"/>
                  <a:gd name="connsiteX12" fmla="*/ 926356 w 1919944"/>
                  <a:gd name="connsiteY12" fmla="*/ 1611257 h 1611416"/>
                  <a:gd name="connsiteX13" fmla="*/ 776945 w 1919944"/>
                  <a:gd name="connsiteY13" fmla="*/ 1178610 h 1611416"/>
                  <a:gd name="connsiteX14" fmla="*/ 336179 w 1919944"/>
                  <a:gd name="connsiteY14" fmla="*/ 1410196 h 1611416"/>
                  <a:gd name="connsiteX15" fmla="*/ 455710 w 1919944"/>
                  <a:gd name="connsiteY15" fmla="*/ 991845 h 1611416"/>
                  <a:gd name="connsiteX16" fmla="*/ 3 w 1919944"/>
                  <a:gd name="connsiteY16" fmla="*/ 824327 h 1611416"/>
                  <a:gd name="connsiteX0" fmla="*/ 3 w 1919944"/>
                  <a:gd name="connsiteY0" fmla="*/ 824327 h 1611416"/>
                  <a:gd name="connsiteX1" fmla="*/ 448239 w 1919944"/>
                  <a:gd name="connsiteY1" fmla="*/ 663139 h 1611416"/>
                  <a:gd name="connsiteX2" fmla="*/ 351119 w 1919944"/>
                  <a:gd name="connsiteY2" fmla="*/ 237315 h 1611416"/>
                  <a:gd name="connsiteX3" fmla="*/ 776945 w 1919944"/>
                  <a:gd name="connsiteY3" fmla="*/ 483845 h 1611416"/>
                  <a:gd name="connsiteX4" fmla="*/ 941297 w 1919944"/>
                  <a:gd name="connsiteY4" fmla="*/ 44 h 1611416"/>
                  <a:gd name="connsiteX5" fmla="*/ 1143004 w 1919944"/>
                  <a:gd name="connsiteY5" fmla="*/ 453963 h 1611416"/>
                  <a:gd name="connsiteX6" fmla="*/ 1598708 w 1919944"/>
                  <a:gd name="connsiteY6" fmla="*/ 244787 h 1611416"/>
                  <a:gd name="connsiteX7" fmla="*/ 1456768 w 1919944"/>
                  <a:gd name="connsiteY7" fmla="*/ 648197 h 1611416"/>
                  <a:gd name="connsiteX8" fmla="*/ 1919944 w 1919944"/>
                  <a:gd name="connsiteY8" fmla="*/ 824327 h 1611416"/>
                  <a:gd name="connsiteX9" fmla="*/ 1434356 w 1919944"/>
                  <a:gd name="connsiteY9" fmla="*/ 991844 h 1611416"/>
                  <a:gd name="connsiteX10" fmla="*/ 1568826 w 1919944"/>
                  <a:gd name="connsiteY10" fmla="*/ 1417668 h 1611416"/>
                  <a:gd name="connsiteX11" fmla="*/ 1135533 w 1919944"/>
                  <a:gd name="connsiteY11" fmla="*/ 1230904 h 1611416"/>
                  <a:gd name="connsiteX12" fmla="*/ 926356 w 1919944"/>
                  <a:gd name="connsiteY12" fmla="*/ 1611257 h 1611416"/>
                  <a:gd name="connsiteX13" fmla="*/ 776945 w 1919944"/>
                  <a:gd name="connsiteY13" fmla="*/ 1178610 h 1611416"/>
                  <a:gd name="connsiteX14" fmla="*/ 336179 w 1919944"/>
                  <a:gd name="connsiteY14" fmla="*/ 1410196 h 1611416"/>
                  <a:gd name="connsiteX15" fmla="*/ 455710 w 1919944"/>
                  <a:gd name="connsiteY15" fmla="*/ 991845 h 1611416"/>
                  <a:gd name="connsiteX16" fmla="*/ 3 w 1919944"/>
                  <a:gd name="connsiteY16" fmla="*/ 824327 h 1611416"/>
                  <a:gd name="connsiteX0" fmla="*/ 3 w 1919944"/>
                  <a:gd name="connsiteY0" fmla="*/ 824327 h 1611416"/>
                  <a:gd name="connsiteX1" fmla="*/ 448239 w 1919944"/>
                  <a:gd name="connsiteY1" fmla="*/ 663139 h 1611416"/>
                  <a:gd name="connsiteX2" fmla="*/ 351119 w 1919944"/>
                  <a:gd name="connsiteY2" fmla="*/ 237315 h 1611416"/>
                  <a:gd name="connsiteX3" fmla="*/ 776945 w 1919944"/>
                  <a:gd name="connsiteY3" fmla="*/ 483845 h 1611416"/>
                  <a:gd name="connsiteX4" fmla="*/ 941297 w 1919944"/>
                  <a:gd name="connsiteY4" fmla="*/ 44 h 1611416"/>
                  <a:gd name="connsiteX5" fmla="*/ 1143004 w 1919944"/>
                  <a:gd name="connsiteY5" fmla="*/ 453963 h 1611416"/>
                  <a:gd name="connsiteX6" fmla="*/ 1598708 w 1919944"/>
                  <a:gd name="connsiteY6" fmla="*/ 244787 h 1611416"/>
                  <a:gd name="connsiteX7" fmla="*/ 1456768 w 1919944"/>
                  <a:gd name="connsiteY7" fmla="*/ 648197 h 1611416"/>
                  <a:gd name="connsiteX8" fmla="*/ 1919944 w 1919944"/>
                  <a:gd name="connsiteY8" fmla="*/ 824327 h 1611416"/>
                  <a:gd name="connsiteX9" fmla="*/ 1434356 w 1919944"/>
                  <a:gd name="connsiteY9" fmla="*/ 991844 h 1611416"/>
                  <a:gd name="connsiteX10" fmla="*/ 1568826 w 1919944"/>
                  <a:gd name="connsiteY10" fmla="*/ 1417668 h 1611416"/>
                  <a:gd name="connsiteX11" fmla="*/ 1135533 w 1919944"/>
                  <a:gd name="connsiteY11" fmla="*/ 1230904 h 1611416"/>
                  <a:gd name="connsiteX12" fmla="*/ 926356 w 1919944"/>
                  <a:gd name="connsiteY12" fmla="*/ 1611257 h 1611416"/>
                  <a:gd name="connsiteX13" fmla="*/ 776945 w 1919944"/>
                  <a:gd name="connsiteY13" fmla="*/ 1178610 h 1611416"/>
                  <a:gd name="connsiteX14" fmla="*/ 336179 w 1919944"/>
                  <a:gd name="connsiteY14" fmla="*/ 1410196 h 1611416"/>
                  <a:gd name="connsiteX15" fmla="*/ 455710 w 1919944"/>
                  <a:gd name="connsiteY15" fmla="*/ 991845 h 1611416"/>
                  <a:gd name="connsiteX16" fmla="*/ 3 w 1919944"/>
                  <a:gd name="connsiteY16" fmla="*/ 824327 h 1611416"/>
                  <a:gd name="connsiteX0" fmla="*/ 3 w 1890061"/>
                  <a:gd name="connsiteY0" fmla="*/ 824327 h 1611416"/>
                  <a:gd name="connsiteX1" fmla="*/ 448239 w 1890061"/>
                  <a:gd name="connsiteY1" fmla="*/ 663139 h 1611416"/>
                  <a:gd name="connsiteX2" fmla="*/ 351119 w 1890061"/>
                  <a:gd name="connsiteY2" fmla="*/ 237315 h 1611416"/>
                  <a:gd name="connsiteX3" fmla="*/ 776945 w 1890061"/>
                  <a:gd name="connsiteY3" fmla="*/ 483845 h 1611416"/>
                  <a:gd name="connsiteX4" fmla="*/ 941297 w 1890061"/>
                  <a:gd name="connsiteY4" fmla="*/ 44 h 1611416"/>
                  <a:gd name="connsiteX5" fmla="*/ 1143004 w 1890061"/>
                  <a:gd name="connsiteY5" fmla="*/ 453963 h 1611416"/>
                  <a:gd name="connsiteX6" fmla="*/ 1598708 w 1890061"/>
                  <a:gd name="connsiteY6" fmla="*/ 244787 h 1611416"/>
                  <a:gd name="connsiteX7" fmla="*/ 1456768 w 1890061"/>
                  <a:gd name="connsiteY7" fmla="*/ 648197 h 1611416"/>
                  <a:gd name="connsiteX8" fmla="*/ 1890061 w 1890061"/>
                  <a:gd name="connsiteY8" fmla="*/ 824327 h 1611416"/>
                  <a:gd name="connsiteX9" fmla="*/ 1434356 w 1890061"/>
                  <a:gd name="connsiteY9" fmla="*/ 991844 h 1611416"/>
                  <a:gd name="connsiteX10" fmla="*/ 1568826 w 1890061"/>
                  <a:gd name="connsiteY10" fmla="*/ 1417668 h 1611416"/>
                  <a:gd name="connsiteX11" fmla="*/ 1135533 w 1890061"/>
                  <a:gd name="connsiteY11" fmla="*/ 1230904 h 1611416"/>
                  <a:gd name="connsiteX12" fmla="*/ 926356 w 1890061"/>
                  <a:gd name="connsiteY12" fmla="*/ 1611257 h 1611416"/>
                  <a:gd name="connsiteX13" fmla="*/ 776945 w 1890061"/>
                  <a:gd name="connsiteY13" fmla="*/ 1178610 h 1611416"/>
                  <a:gd name="connsiteX14" fmla="*/ 336179 w 1890061"/>
                  <a:gd name="connsiteY14" fmla="*/ 1410196 h 1611416"/>
                  <a:gd name="connsiteX15" fmla="*/ 455710 w 1890061"/>
                  <a:gd name="connsiteY15" fmla="*/ 991845 h 1611416"/>
                  <a:gd name="connsiteX16" fmla="*/ 3 w 1890061"/>
                  <a:gd name="connsiteY16" fmla="*/ 824327 h 1611416"/>
                  <a:gd name="connsiteX0" fmla="*/ 3 w 1890061"/>
                  <a:gd name="connsiteY0" fmla="*/ 824327 h 1611416"/>
                  <a:gd name="connsiteX1" fmla="*/ 448239 w 1890061"/>
                  <a:gd name="connsiteY1" fmla="*/ 663139 h 1611416"/>
                  <a:gd name="connsiteX2" fmla="*/ 351119 w 1890061"/>
                  <a:gd name="connsiteY2" fmla="*/ 237315 h 1611416"/>
                  <a:gd name="connsiteX3" fmla="*/ 776945 w 1890061"/>
                  <a:gd name="connsiteY3" fmla="*/ 483845 h 1611416"/>
                  <a:gd name="connsiteX4" fmla="*/ 941297 w 1890061"/>
                  <a:gd name="connsiteY4" fmla="*/ 44 h 1611416"/>
                  <a:gd name="connsiteX5" fmla="*/ 1143004 w 1890061"/>
                  <a:gd name="connsiteY5" fmla="*/ 453963 h 1611416"/>
                  <a:gd name="connsiteX6" fmla="*/ 1598708 w 1890061"/>
                  <a:gd name="connsiteY6" fmla="*/ 244787 h 1611416"/>
                  <a:gd name="connsiteX7" fmla="*/ 1456768 w 1890061"/>
                  <a:gd name="connsiteY7" fmla="*/ 648197 h 1611416"/>
                  <a:gd name="connsiteX8" fmla="*/ 1890061 w 1890061"/>
                  <a:gd name="connsiteY8" fmla="*/ 824327 h 1611416"/>
                  <a:gd name="connsiteX9" fmla="*/ 1434356 w 1890061"/>
                  <a:gd name="connsiteY9" fmla="*/ 991844 h 1611416"/>
                  <a:gd name="connsiteX10" fmla="*/ 1568826 w 1890061"/>
                  <a:gd name="connsiteY10" fmla="*/ 1417668 h 1611416"/>
                  <a:gd name="connsiteX11" fmla="*/ 1135533 w 1890061"/>
                  <a:gd name="connsiteY11" fmla="*/ 1230904 h 1611416"/>
                  <a:gd name="connsiteX12" fmla="*/ 926356 w 1890061"/>
                  <a:gd name="connsiteY12" fmla="*/ 1611257 h 1611416"/>
                  <a:gd name="connsiteX13" fmla="*/ 776945 w 1890061"/>
                  <a:gd name="connsiteY13" fmla="*/ 1178610 h 1611416"/>
                  <a:gd name="connsiteX14" fmla="*/ 336179 w 1890061"/>
                  <a:gd name="connsiteY14" fmla="*/ 1410196 h 1611416"/>
                  <a:gd name="connsiteX15" fmla="*/ 455710 w 1890061"/>
                  <a:gd name="connsiteY15" fmla="*/ 991845 h 1611416"/>
                  <a:gd name="connsiteX16" fmla="*/ 3 w 1890061"/>
                  <a:gd name="connsiteY16" fmla="*/ 824327 h 161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90061" h="1611416">
                    <a:moveTo>
                      <a:pt x="3" y="824327"/>
                    </a:moveTo>
                    <a:cubicBezTo>
                      <a:pt x="-1242" y="523013"/>
                      <a:pt x="389720" y="758484"/>
                      <a:pt x="448239" y="663139"/>
                    </a:cubicBezTo>
                    <a:cubicBezTo>
                      <a:pt x="506758" y="567794"/>
                      <a:pt x="144433" y="415363"/>
                      <a:pt x="351119" y="237315"/>
                    </a:cubicBezTo>
                    <a:cubicBezTo>
                      <a:pt x="557805" y="59267"/>
                      <a:pt x="672357" y="525880"/>
                      <a:pt x="776945" y="483845"/>
                    </a:cubicBezTo>
                    <a:cubicBezTo>
                      <a:pt x="881533" y="441810"/>
                      <a:pt x="678581" y="5024"/>
                      <a:pt x="941297" y="44"/>
                    </a:cubicBezTo>
                    <a:cubicBezTo>
                      <a:pt x="1204013" y="-4936"/>
                      <a:pt x="1032190" y="420643"/>
                      <a:pt x="1143004" y="453963"/>
                    </a:cubicBezTo>
                    <a:cubicBezTo>
                      <a:pt x="1253818" y="487283"/>
                      <a:pt x="1378325" y="26895"/>
                      <a:pt x="1598708" y="244787"/>
                    </a:cubicBezTo>
                    <a:cubicBezTo>
                      <a:pt x="1819091" y="462679"/>
                      <a:pt x="1404474" y="544136"/>
                      <a:pt x="1456768" y="648197"/>
                    </a:cubicBezTo>
                    <a:cubicBezTo>
                      <a:pt x="1509062" y="752258"/>
                      <a:pt x="1890061" y="504337"/>
                      <a:pt x="1890061" y="824327"/>
                    </a:cubicBezTo>
                    <a:cubicBezTo>
                      <a:pt x="1890061" y="1144317"/>
                      <a:pt x="1492876" y="892954"/>
                      <a:pt x="1434356" y="991844"/>
                    </a:cubicBezTo>
                    <a:cubicBezTo>
                      <a:pt x="1375836" y="1090734"/>
                      <a:pt x="1750611" y="1204757"/>
                      <a:pt x="1568826" y="1417668"/>
                    </a:cubicBezTo>
                    <a:cubicBezTo>
                      <a:pt x="1387041" y="1630579"/>
                      <a:pt x="1240121" y="1192414"/>
                      <a:pt x="1135533" y="1230904"/>
                    </a:cubicBezTo>
                    <a:cubicBezTo>
                      <a:pt x="1030945" y="1269394"/>
                      <a:pt x="1217710" y="1619973"/>
                      <a:pt x="926356" y="1611257"/>
                    </a:cubicBezTo>
                    <a:cubicBezTo>
                      <a:pt x="635002" y="1602541"/>
                      <a:pt x="885268" y="1219591"/>
                      <a:pt x="776945" y="1178610"/>
                    </a:cubicBezTo>
                    <a:cubicBezTo>
                      <a:pt x="668622" y="1137629"/>
                      <a:pt x="514228" y="1594470"/>
                      <a:pt x="336179" y="1410196"/>
                    </a:cubicBezTo>
                    <a:cubicBezTo>
                      <a:pt x="158130" y="1225922"/>
                      <a:pt x="510494" y="1088245"/>
                      <a:pt x="455710" y="991845"/>
                    </a:cubicBezTo>
                    <a:cubicBezTo>
                      <a:pt x="400926" y="895445"/>
                      <a:pt x="1248" y="1125641"/>
                      <a:pt x="3" y="824327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628872" y="2375839"/>
                <a:ext cx="393091" cy="393091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17"/>
              <p:cNvGrpSpPr/>
              <p:nvPr/>
            </p:nvGrpSpPr>
            <p:grpSpPr>
              <a:xfrm>
                <a:off x="2942914" y="1836201"/>
                <a:ext cx="1769669" cy="1464869"/>
                <a:chOff x="548131" y="3676332"/>
                <a:chExt cx="1769669" cy="1464869"/>
              </a:xfrm>
            </p:grpSpPr>
            <p:cxnSp>
              <p:nvCxnSpPr>
                <p:cNvPr id="19" name="Straight Connector 18"/>
                <p:cNvCxnSpPr>
                  <a:stCxn id="31" idx="5"/>
                  <a:endCxn id="27" idx="1"/>
                </p:cNvCxnSpPr>
                <p:nvPr/>
              </p:nvCxnSpPr>
              <p:spPr>
                <a:xfrm>
                  <a:off x="1031885" y="4054023"/>
                  <a:ext cx="322717" cy="286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>
                  <a:stCxn id="27" idx="7"/>
                  <a:endCxn id="35" idx="3"/>
                </p:cNvCxnSpPr>
                <p:nvPr/>
              </p:nvCxnSpPr>
              <p:spPr>
                <a:xfrm flipV="1">
                  <a:off x="1511329" y="4054023"/>
                  <a:ext cx="360177" cy="286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stCxn id="28" idx="4"/>
                  <a:endCxn id="27" idx="0"/>
                </p:cNvCxnSpPr>
                <p:nvPr/>
              </p:nvCxnSpPr>
              <p:spPr>
                <a:xfrm flipH="1">
                  <a:off x="1432966" y="3897977"/>
                  <a:ext cx="1332" cy="40999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27" idx="6"/>
                  <a:endCxn id="34" idx="2"/>
                </p:cNvCxnSpPr>
                <p:nvPr/>
              </p:nvCxnSpPr>
              <p:spPr>
                <a:xfrm>
                  <a:off x="1543788" y="4418793"/>
                  <a:ext cx="552367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30" idx="6"/>
                  <a:endCxn id="27" idx="2"/>
                </p:cNvCxnSpPr>
                <p:nvPr/>
              </p:nvCxnSpPr>
              <p:spPr>
                <a:xfrm>
                  <a:off x="769776" y="4418793"/>
                  <a:ext cx="552367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>
                  <a:stCxn id="27" idx="4"/>
                  <a:endCxn id="29" idx="0"/>
                </p:cNvCxnSpPr>
                <p:nvPr/>
              </p:nvCxnSpPr>
              <p:spPr>
                <a:xfrm>
                  <a:off x="1432966" y="4529615"/>
                  <a:ext cx="1332" cy="38994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>
                  <a:stCxn id="27" idx="3"/>
                  <a:endCxn id="32" idx="7"/>
                </p:cNvCxnSpPr>
                <p:nvPr/>
              </p:nvCxnSpPr>
              <p:spPr>
                <a:xfrm flipH="1">
                  <a:off x="1031885" y="4497156"/>
                  <a:ext cx="322717" cy="28642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>
                  <a:stCxn id="27" idx="5"/>
                  <a:endCxn id="33" idx="1"/>
                </p:cNvCxnSpPr>
                <p:nvPr/>
              </p:nvCxnSpPr>
              <p:spPr>
                <a:xfrm>
                  <a:off x="1511329" y="4497156"/>
                  <a:ext cx="360177" cy="31316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/>
                <p:cNvSpPr/>
                <p:nvPr/>
              </p:nvSpPr>
              <p:spPr>
                <a:xfrm>
                  <a:off x="1322143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1323475" y="3676332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1323475" y="4919556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548131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842699" y="386483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842699" y="4751124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839047" y="477786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096155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839047" y="386483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5" name="TextBox 104"/>
            <p:cNvSpPr txBox="1"/>
            <p:nvPr/>
          </p:nvSpPr>
          <p:spPr>
            <a:xfrm>
              <a:off x="2954264" y="3544669"/>
              <a:ext cx="17493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Touches a large</a:t>
              </a:r>
            </a:p>
            <a:p>
              <a:pPr algn="ctr"/>
              <a:r>
                <a:rPr lang="en-US" dirty="0" smtClean="0"/>
                <a:t>fraction of graph</a:t>
              </a:r>
            </a:p>
            <a:p>
              <a:pPr algn="ctr"/>
              <a:r>
                <a:rPr lang="en-US" dirty="0" smtClean="0"/>
                <a:t>(GraphLab)</a:t>
              </a:r>
              <a:endParaRPr lang="en-US" dirty="0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086600" y="1501588"/>
            <a:ext cx="1796381" cy="2384612"/>
            <a:chOff x="7086600" y="1806388"/>
            <a:chExt cx="1796381" cy="2384612"/>
          </a:xfrm>
        </p:grpSpPr>
        <p:grpSp>
          <p:nvGrpSpPr>
            <p:cNvPr id="173" name="Group 172"/>
            <p:cNvGrpSpPr/>
            <p:nvPr/>
          </p:nvGrpSpPr>
          <p:grpSpPr>
            <a:xfrm>
              <a:off x="7086600" y="1806388"/>
              <a:ext cx="1752600" cy="1546412"/>
              <a:chOff x="7086600" y="1806388"/>
              <a:chExt cx="1752600" cy="1546412"/>
            </a:xfrm>
          </p:grpSpPr>
          <p:grpSp>
            <p:nvGrpSpPr>
              <p:cNvPr id="36" name="Group 54"/>
              <p:cNvGrpSpPr/>
              <p:nvPr/>
            </p:nvGrpSpPr>
            <p:grpSpPr>
              <a:xfrm>
                <a:off x="7239000" y="1981200"/>
                <a:ext cx="1447800" cy="1198437"/>
                <a:chOff x="548131" y="3676332"/>
                <a:chExt cx="1769669" cy="1464869"/>
              </a:xfrm>
            </p:grpSpPr>
            <p:cxnSp>
              <p:nvCxnSpPr>
                <p:cNvPr id="56" name="Straight Connector 55"/>
                <p:cNvCxnSpPr>
                  <a:stCxn id="68" idx="5"/>
                  <a:endCxn id="64" idx="1"/>
                </p:cNvCxnSpPr>
                <p:nvPr/>
              </p:nvCxnSpPr>
              <p:spPr>
                <a:xfrm>
                  <a:off x="1031885" y="4054023"/>
                  <a:ext cx="322717" cy="286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>
                  <a:stCxn id="64" idx="7"/>
                  <a:endCxn id="72" idx="3"/>
                </p:cNvCxnSpPr>
                <p:nvPr/>
              </p:nvCxnSpPr>
              <p:spPr>
                <a:xfrm flipV="1">
                  <a:off x="1511329" y="4054023"/>
                  <a:ext cx="360177" cy="286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>
                  <a:stCxn id="65" idx="4"/>
                  <a:endCxn id="64" idx="0"/>
                </p:cNvCxnSpPr>
                <p:nvPr/>
              </p:nvCxnSpPr>
              <p:spPr>
                <a:xfrm flipH="1">
                  <a:off x="1432966" y="3897977"/>
                  <a:ext cx="1332" cy="40999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>
                  <a:stCxn id="64" idx="6"/>
                  <a:endCxn id="71" idx="2"/>
                </p:cNvCxnSpPr>
                <p:nvPr/>
              </p:nvCxnSpPr>
              <p:spPr>
                <a:xfrm>
                  <a:off x="1543788" y="4418793"/>
                  <a:ext cx="552367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>
                  <a:stCxn id="67" idx="6"/>
                  <a:endCxn id="64" idx="2"/>
                </p:cNvCxnSpPr>
                <p:nvPr/>
              </p:nvCxnSpPr>
              <p:spPr>
                <a:xfrm>
                  <a:off x="769776" y="4418793"/>
                  <a:ext cx="552367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>
                  <a:stCxn id="64" idx="4"/>
                  <a:endCxn id="66" idx="0"/>
                </p:cNvCxnSpPr>
                <p:nvPr/>
              </p:nvCxnSpPr>
              <p:spPr>
                <a:xfrm>
                  <a:off x="1432966" y="4529615"/>
                  <a:ext cx="1332" cy="38994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>
                  <a:stCxn id="64" idx="3"/>
                  <a:endCxn id="69" idx="7"/>
                </p:cNvCxnSpPr>
                <p:nvPr/>
              </p:nvCxnSpPr>
              <p:spPr>
                <a:xfrm flipH="1">
                  <a:off x="1031885" y="4497156"/>
                  <a:ext cx="322717" cy="28642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>
                  <a:stCxn id="64" idx="5"/>
                  <a:endCxn id="70" idx="1"/>
                </p:cNvCxnSpPr>
                <p:nvPr/>
              </p:nvCxnSpPr>
              <p:spPr>
                <a:xfrm>
                  <a:off x="1511329" y="4497156"/>
                  <a:ext cx="360177" cy="31316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/>
                <p:cNvSpPr/>
                <p:nvPr/>
              </p:nvSpPr>
              <p:spPr>
                <a:xfrm>
                  <a:off x="1322143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1323475" y="3676332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1323475" y="4919556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548131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842699" y="386483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842699" y="4751124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1839047" y="477786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2096155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1839047" y="386483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Arc 106"/>
              <p:cNvSpPr/>
              <p:nvPr/>
            </p:nvSpPr>
            <p:spPr bwMode="auto">
              <a:xfrm>
                <a:off x="7086600" y="1806388"/>
                <a:ext cx="1752600" cy="1546412"/>
              </a:xfrm>
              <a:prstGeom prst="arc">
                <a:avLst>
                  <a:gd name="adj1" fmla="val 14916020"/>
                  <a:gd name="adj2" fmla="val 9925469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7140453" y="3544669"/>
              <a:ext cx="1742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Sequential</a:t>
              </a:r>
            </a:p>
            <a:p>
              <a:pPr algn="ctr"/>
              <a:r>
                <a:rPr lang="en-US" dirty="0" smtClean="0"/>
                <a:t>Vertex-Programs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5048136" y="1524000"/>
            <a:ext cx="1769669" cy="2639199"/>
            <a:chOff x="5048136" y="1828800"/>
            <a:chExt cx="1769669" cy="2639199"/>
          </a:xfrm>
        </p:grpSpPr>
        <p:sp>
          <p:nvSpPr>
            <p:cNvPr id="52" name="TextBox 51"/>
            <p:cNvSpPr txBox="1"/>
            <p:nvPr/>
          </p:nvSpPr>
          <p:spPr>
            <a:xfrm>
              <a:off x="5125277" y="3544669"/>
              <a:ext cx="16177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Produces many</a:t>
              </a:r>
            </a:p>
            <a:p>
              <a:pPr algn="ctr"/>
              <a:r>
                <a:rPr lang="en-US" dirty="0" smtClean="0"/>
                <a:t>messages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Pregel</a:t>
              </a:r>
              <a:r>
                <a:rPr lang="en-US" dirty="0" smtClean="0"/>
                <a:t>)</a:t>
              </a:r>
            </a:p>
          </p:txBody>
        </p:sp>
        <p:grpSp>
          <p:nvGrpSpPr>
            <p:cNvPr id="174" name="Group 173"/>
            <p:cNvGrpSpPr/>
            <p:nvPr/>
          </p:nvGrpSpPr>
          <p:grpSpPr>
            <a:xfrm>
              <a:off x="5048136" y="1828800"/>
              <a:ext cx="1769669" cy="1464869"/>
              <a:chOff x="5048136" y="1828800"/>
              <a:chExt cx="1769669" cy="146486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5734094" y="2368438"/>
                <a:ext cx="393091" cy="393091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17"/>
              <p:cNvGrpSpPr/>
              <p:nvPr/>
            </p:nvGrpSpPr>
            <p:grpSpPr>
              <a:xfrm>
                <a:off x="5048136" y="1828800"/>
                <a:ext cx="1769669" cy="1464869"/>
                <a:chOff x="548131" y="3676332"/>
                <a:chExt cx="1769669" cy="1464869"/>
              </a:xfrm>
            </p:grpSpPr>
            <p:cxnSp>
              <p:nvCxnSpPr>
                <p:cNvPr id="53" name="Straight Connector 52"/>
                <p:cNvCxnSpPr>
                  <a:stCxn id="82" idx="5"/>
                  <a:endCxn id="78" idx="1"/>
                </p:cNvCxnSpPr>
                <p:nvPr/>
              </p:nvCxnSpPr>
              <p:spPr>
                <a:xfrm>
                  <a:off x="1031885" y="4054023"/>
                  <a:ext cx="322717" cy="286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>
                  <a:stCxn id="78" idx="7"/>
                  <a:endCxn id="86" idx="3"/>
                </p:cNvCxnSpPr>
                <p:nvPr/>
              </p:nvCxnSpPr>
              <p:spPr>
                <a:xfrm flipV="1">
                  <a:off x="1511329" y="4054023"/>
                  <a:ext cx="360177" cy="286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>
                  <a:stCxn id="79" idx="4"/>
                  <a:endCxn id="78" idx="0"/>
                </p:cNvCxnSpPr>
                <p:nvPr/>
              </p:nvCxnSpPr>
              <p:spPr>
                <a:xfrm flipH="1">
                  <a:off x="1432966" y="3897977"/>
                  <a:ext cx="1332" cy="40999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>
                  <a:stCxn id="78" idx="6"/>
                  <a:endCxn id="85" idx="2"/>
                </p:cNvCxnSpPr>
                <p:nvPr/>
              </p:nvCxnSpPr>
              <p:spPr>
                <a:xfrm>
                  <a:off x="1543788" y="4418793"/>
                  <a:ext cx="552367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>
                  <a:stCxn id="81" idx="6"/>
                  <a:endCxn id="78" idx="2"/>
                </p:cNvCxnSpPr>
                <p:nvPr/>
              </p:nvCxnSpPr>
              <p:spPr>
                <a:xfrm>
                  <a:off x="769776" y="4418793"/>
                  <a:ext cx="552367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>
                  <a:stCxn id="78" idx="4"/>
                  <a:endCxn id="80" idx="0"/>
                </p:cNvCxnSpPr>
                <p:nvPr/>
              </p:nvCxnSpPr>
              <p:spPr>
                <a:xfrm>
                  <a:off x="1432966" y="4529615"/>
                  <a:ext cx="1332" cy="38994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>
                  <a:stCxn id="78" idx="3"/>
                  <a:endCxn id="83" idx="7"/>
                </p:cNvCxnSpPr>
                <p:nvPr/>
              </p:nvCxnSpPr>
              <p:spPr>
                <a:xfrm flipH="1">
                  <a:off x="1031885" y="4497156"/>
                  <a:ext cx="322717" cy="28642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stCxn id="78" idx="5"/>
                  <a:endCxn id="84" idx="1"/>
                </p:cNvCxnSpPr>
                <p:nvPr/>
              </p:nvCxnSpPr>
              <p:spPr>
                <a:xfrm>
                  <a:off x="1511329" y="4497156"/>
                  <a:ext cx="360177" cy="31316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77"/>
                <p:cNvSpPr/>
                <p:nvPr/>
              </p:nvSpPr>
              <p:spPr>
                <a:xfrm>
                  <a:off x="1322143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1323475" y="3676332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323475" y="4919556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48131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842699" y="386483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842699" y="4751124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839047" y="477786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2096155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839047" y="386483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52"/>
              <p:cNvGrpSpPr/>
              <p:nvPr/>
            </p:nvGrpSpPr>
            <p:grpSpPr>
              <a:xfrm>
                <a:off x="6213702" y="2446763"/>
                <a:ext cx="381000" cy="86591"/>
                <a:chOff x="838200" y="4800600"/>
                <a:chExt cx="838200" cy="190500"/>
              </a:xfrm>
            </p:grpSpPr>
            <p:cxnSp>
              <p:nvCxnSpPr>
                <p:cNvPr id="102" name="Straight Arrow Connector 101"/>
                <p:cNvCxnSpPr/>
                <p:nvPr/>
              </p:nvCxnSpPr>
              <p:spPr bwMode="auto">
                <a:xfrm>
                  <a:off x="1219200" y="4876800"/>
                  <a:ext cx="457200" cy="1588"/>
                </a:xfrm>
                <a:prstGeom prst="straightConnector1">
                  <a:avLst/>
                </a:prstGeom>
                <a:ln w="12700">
                  <a:headEnd type="none" w="med" len="med"/>
                  <a:tailEnd type="arrow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03" name="Group 132"/>
                <p:cNvGrpSpPr/>
                <p:nvPr/>
              </p:nvGrpSpPr>
              <p:grpSpPr>
                <a:xfrm>
                  <a:off x="838200" y="4800600"/>
                  <a:ext cx="381000" cy="190500"/>
                  <a:chOff x="762000" y="2971800"/>
                  <a:chExt cx="838200" cy="381000"/>
                </a:xfrm>
              </p:grpSpPr>
              <p:sp>
                <p:nvSpPr>
                  <p:cNvPr id="104" name="Rectangle 103"/>
                  <p:cNvSpPr/>
                  <p:nvPr/>
                </p:nvSpPr>
                <p:spPr bwMode="auto">
                  <a:xfrm>
                    <a:off x="762000" y="2971800"/>
                    <a:ext cx="838200" cy="381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  <p:sp>
                <p:nvSpPr>
                  <p:cNvPr id="106" name="Isosceles Triangle 105"/>
                  <p:cNvSpPr/>
                  <p:nvPr/>
                </p:nvSpPr>
                <p:spPr bwMode="auto">
                  <a:xfrm rot="10800000">
                    <a:off x="762000" y="2971800"/>
                    <a:ext cx="838200" cy="1524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</p:grpSp>
          </p:grpSp>
          <p:grpSp>
            <p:nvGrpSpPr>
              <p:cNvPr id="109" name="Group 52"/>
              <p:cNvGrpSpPr/>
              <p:nvPr/>
            </p:nvGrpSpPr>
            <p:grpSpPr>
              <a:xfrm rot="19293823">
                <a:off x="5999468" y="2174805"/>
                <a:ext cx="381000" cy="86591"/>
                <a:chOff x="838200" y="4800600"/>
                <a:chExt cx="838200" cy="190500"/>
              </a:xfrm>
            </p:grpSpPr>
            <p:cxnSp>
              <p:nvCxnSpPr>
                <p:cNvPr id="110" name="Straight Arrow Connector 109"/>
                <p:cNvCxnSpPr/>
                <p:nvPr/>
              </p:nvCxnSpPr>
              <p:spPr bwMode="auto">
                <a:xfrm>
                  <a:off x="1219200" y="4876800"/>
                  <a:ext cx="457200" cy="1588"/>
                </a:xfrm>
                <a:prstGeom prst="straightConnector1">
                  <a:avLst/>
                </a:prstGeom>
                <a:ln w="12700">
                  <a:headEnd type="none" w="med" len="med"/>
                  <a:tailEnd type="arrow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1" name="Group 132"/>
                <p:cNvGrpSpPr/>
                <p:nvPr/>
              </p:nvGrpSpPr>
              <p:grpSpPr>
                <a:xfrm>
                  <a:off x="838200" y="4800600"/>
                  <a:ext cx="381000" cy="190500"/>
                  <a:chOff x="762000" y="2971800"/>
                  <a:chExt cx="838200" cy="381000"/>
                </a:xfrm>
              </p:grpSpPr>
              <p:sp>
                <p:nvSpPr>
                  <p:cNvPr id="112" name="Rectangle 111"/>
                  <p:cNvSpPr/>
                  <p:nvPr/>
                </p:nvSpPr>
                <p:spPr bwMode="auto">
                  <a:xfrm>
                    <a:off x="762000" y="2971800"/>
                    <a:ext cx="838200" cy="381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  <p:sp>
                <p:nvSpPr>
                  <p:cNvPr id="113" name="Isosceles Triangle 112"/>
                  <p:cNvSpPr/>
                  <p:nvPr/>
                </p:nvSpPr>
                <p:spPr bwMode="auto">
                  <a:xfrm rot="10800000">
                    <a:off x="762000" y="2971800"/>
                    <a:ext cx="838200" cy="1524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</p:grpSp>
          </p:grpSp>
          <p:grpSp>
            <p:nvGrpSpPr>
              <p:cNvPr id="114" name="Group 52"/>
              <p:cNvGrpSpPr/>
              <p:nvPr/>
            </p:nvGrpSpPr>
            <p:grpSpPr>
              <a:xfrm rot="16200000">
                <a:off x="5609298" y="2136767"/>
                <a:ext cx="381000" cy="86591"/>
                <a:chOff x="838200" y="4800600"/>
                <a:chExt cx="838200" cy="190500"/>
              </a:xfrm>
            </p:grpSpPr>
            <p:cxnSp>
              <p:nvCxnSpPr>
                <p:cNvPr id="115" name="Straight Arrow Connector 114"/>
                <p:cNvCxnSpPr/>
                <p:nvPr/>
              </p:nvCxnSpPr>
              <p:spPr bwMode="auto">
                <a:xfrm>
                  <a:off x="1219200" y="4876800"/>
                  <a:ext cx="457200" cy="1588"/>
                </a:xfrm>
                <a:prstGeom prst="straightConnector1">
                  <a:avLst/>
                </a:prstGeom>
                <a:ln w="12700">
                  <a:headEnd type="none" w="med" len="med"/>
                  <a:tailEnd type="arrow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6" name="Group 132"/>
                <p:cNvGrpSpPr/>
                <p:nvPr/>
              </p:nvGrpSpPr>
              <p:grpSpPr>
                <a:xfrm>
                  <a:off x="838200" y="4800600"/>
                  <a:ext cx="381000" cy="190500"/>
                  <a:chOff x="762000" y="2971800"/>
                  <a:chExt cx="838200" cy="381000"/>
                </a:xfrm>
              </p:grpSpPr>
              <p:sp>
                <p:nvSpPr>
                  <p:cNvPr id="117" name="Rectangle 116"/>
                  <p:cNvSpPr/>
                  <p:nvPr/>
                </p:nvSpPr>
                <p:spPr bwMode="auto">
                  <a:xfrm>
                    <a:off x="762000" y="2971800"/>
                    <a:ext cx="838200" cy="381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  <p:sp>
                <p:nvSpPr>
                  <p:cNvPr id="118" name="Isosceles Triangle 117"/>
                  <p:cNvSpPr/>
                  <p:nvPr/>
                </p:nvSpPr>
                <p:spPr bwMode="auto">
                  <a:xfrm rot="10800000">
                    <a:off x="762000" y="2971800"/>
                    <a:ext cx="838200" cy="1524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</p:grpSp>
          </p:grpSp>
          <p:grpSp>
            <p:nvGrpSpPr>
              <p:cNvPr id="119" name="Group 52"/>
              <p:cNvGrpSpPr/>
              <p:nvPr/>
            </p:nvGrpSpPr>
            <p:grpSpPr>
              <a:xfrm rot="13119278" flipV="1">
                <a:off x="5350321" y="2340185"/>
                <a:ext cx="381000" cy="86591"/>
                <a:chOff x="838200" y="4800600"/>
                <a:chExt cx="838200" cy="190500"/>
              </a:xfrm>
            </p:grpSpPr>
            <p:cxnSp>
              <p:nvCxnSpPr>
                <p:cNvPr id="120" name="Straight Arrow Connector 119"/>
                <p:cNvCxnSpPr/>
                <p:nvPr/>
              </p:nvCxnSpPr>
              <p:spPr bwMode="auto">
                <a:xfrm>
                  <a:off x="1219200" y="4876800"/>
                  <a:ext cx="457200" cy="1588"/>
                </a:xfrm>
                <a:prstGeom prst="straightConnector1">
                  <a:avLst/>
                </a:prstGeom>
                <a:ln w="12700">
                  <a:headEnd type="none" w="med" len="med"/>
                  <a:tailEnd type="arrow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21" name="Group 132"/>
                <p:cNvGrpSpPr/>
                <p:nvPr/>
              </p:nvGrpSpPr>
              <p:grpSpPr>
                <a:xfrm>
                  <a:off x="838200" y="4800600"/>
                  <a:ext cx="381000" cy="190500"/>
                  <a:chOff x="762000" y="2971800"/>
                  <a:chExt cx="838200" cy="381000"/>
                </a:xfrm>
              </p:grpSpPr>
              <p:sp>
                <p:nvSpPr>
                  <p:cNvPr id="122" name="Rectangle 121"/>
                  <p:cNvSpPr/>
                  <p:nvPr/>
                </p:nvSpPr>
                <p:spPr bwMode="auto">
                  <a:xfrm>
                    <a:off x="762000" y="2971800"/>
                    <a:ext cx="838200" cy="381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  <p:sp>
                <p:nvSpPr>
                  <p:cNvPr id="123" name="Isosceles Triangle 122"/>
                  <p:cNvSpPr/>
                  <p:nvPr/>
                </p:nvSpPr>
                <p:spPr bwMode="auto">
                  <a:xfrm rot="10800000">
                    <a:off x="762000" y="2971800"/>
                    <a:ext cx="838200" cy="1524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</p:grpSp>
          </p:grpSp>
          <p:grpSp>
            <p:nvGrpSpPr>
              <p:cNvPr id="124" name="Group 52"/>
              <p:cNvGrpSpPr/>
              <p:nvPr/>
            </p:nvGrpSpPr>
            <p:grpSpPr>
              <a:xfrm rot="10800000" flipV="1">
                <a:off x="5290158" y="2646102"/>
                <a:ext cx="381000" cy="86591"/>
                <a:chOff x="838200" y="4800600"/>
                <a:chExt cx="838200" cy="190500"/>
              </a:xfrm>
            </p:grpSpPr>
            <p:cxnSp>
              <p:nvCxnSpPr>
                <p:cNvPr id="125" name="Straight Arrow Connector 124"/>
                <p:cNvCxnSpPr/>
                <p:nvPr/>
              </p:nvCxnSpPr>
              <p:spPr bwMode="auto">
                <a:xfrm>
                  <a:off x="1219200" y="4876800"/>
                  <a:ext cx="457200" cy="1588"/>
                </a:xfrm>
                <a:prstGeom prst="straightConnector1">
                  <a:avLst/>
                </a:prstGeom>
                <a:ln w="12700">
                  <a:headEnd type="none" w="med" len="med"/>
                  <a:tailEnd type="arrow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26" name="Group 132"/>
                <p:cNvGrpSpPr/>
                <p:nvPr/>
              </p:nvGrpSpPr>
              <p:grpSpPr>
                <a:xfrm>
                  <a:off x="838200" y="4800600"/>
                  <a:ext cx="381000" cy="190500"/>
                  <a:chOff x="762000" y="2971800"/>
                  <a:chExt cx="838200" cy="381000"/>
                </a:xfrm>
              </p:grpSpPr>
              <p:sp>
                <p:nvSpPr>
                  <p:cNvPr id="127" name="Rectangle 126"/>
                  <p:cNvSpPr/>
                  <p:nvPr/>
                </p:nvSpPr>
                <p:spPr bwMode="auto">
                  <a:xfrm>
                    <a:off x="762000" y="2971800"/>
                    <a:ext cx="838200" cy="381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  <p:sp>
                <p:nvSpPr>
                  <p:cNvPr id="128" name="Isosceles Triangle 127"/>
                  <p:cNvSpPr/>
                  <p:nvPr/>
                </p:nvSpPr>
                <p:spPr bwMode="auto">
                  <a:xfrm rot="10800000">
                    <a:off x="762000" y="2971800"/>
                    <a:ext cx="838200" cy="1524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</p:grpSp>
          </p:grpSp>
          <p:grpSp>
            <p:nvGrpSpPr>
              <p:cNvPr id="129" name="Group 52"/>
              <p:cNvGrpSpPr/>
              <p:nvPr/>
            </p:nvGrpSpPr>
            <p:grpSpPr>
              <a:xfrm rot="8446622" flipV="1">
                <a:off x="5543445" y="2858724"/>
                <a:ext cx="381000" cy="86591"/>
                <a:chOff x="838200" y="4800600"/>
                <a:chExt cx="838200" cy="190500"/>
              </a:xfrm>
            </p:grpSpPr>
            <p:cxnSp>
              <p:nvCxnSpPr>
                <p:cNvPr id="130" name="Straight Arrow Connector 129"/>
                <p:cNvCxnSpPr/>
                <p:nvPr/>
              </p:nvCxnSpPr>
              <p:spPr bwMode="auto">
                <a:xfrm>
                  <a:off x="1219200" y="4876800"/>
                  <a:ext cx="457200" cy="1588"/>
                </a:xfrm>
                <a:prstGeom prst="straightConnector1">
                  <a:avLst/>
                </a:prstGeom>
                <a:ln w="12700">
                  <a:headEnd type="none" w="med" len="med"/>
                  <a:tailEnd type="arrow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 132"/>
                <p:cNvGrpSpPr/>
                <p:nvPr/>
              </p:nvGrpSpPr>
              <p:grpSpPr>
                <a:xfrm>
                  <a:off x="838200" y="4800600"/>
                  <a:ext cx="381000" cy="190500"/>
                  <a:chOff x="762000" y="2971800"/>
                  <a:chExt cx="838200" cy="381000"/>
                </a:xfrm>
              </p:grpSpPr>
              <p:sp>
                <p:nvSpPr>
                  <p:cNvPr id="132" name="Rectangle 131"/>
                  <p:cNvSpPr/>
                  <p:nvPr/>
                </p:nvSpPr>
                <p:spPr bwMode="auto">
                  <a:xfrm>
                    <a:off x="762000" y="2971800"/>
                    <a:ext cx="838200" cy="381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  <p:sp>
                <p:nvSpPr>
                  <p:cNvPr id="133" name="Isosceles Triangle 132"/>
                  <p:cNvSpPr/>
                  <p:nvPr/>
                </p:nvSpPr>
                <p:spPr bwMode="auto">
                  <a:xfrm rot="10800000">
                    <a:off x="762000" y="2971800"/>
                    <a:ext cx="838200" cy="1524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</p:grpSp>
          </p:grpSp>
          <p:grpSp>
            <p:nvGrpSpPr>
              <p:cNvPr id="134" name="Group 52"/>
              <p:cNvGrpSpPr/>
              <p:nvPr/>
            </p:nvGrpSpPr>
            <p:grpSpPr>
              <a:xfrm rot="5400000" flipV="1">
                <a:off x="5837898" y="2898768"/>
                <a:ext cx="381000" cy="86591"/>
                <a:chOff x="838200" y="4800600"/>
                <a:chExt cx="838200" cy="190500"/>
              </a:xfrm>
            </p:grpSpPr>
            <p:cxnSp>
              <p:nvCxnSpPr>
                <p:cNvPr id="135" name="Straight Arrow Connector 134"/>
                <p:cNvCxnSpPr/>
                <p:nvPr/>
              </p:nvCxnSpPr>
              <p:spPr bwMode="auto">
                <a:xfrm>
                  <a:off x="1219200" y="4876800"/>
                  <a:ext cx="457200" cy="1588"/>
                </a:xfrm>
                <a:prstGeom prst="straightConnector1">
                  <a:avLst/>
                </a:prstGeom>
                <a:ln w="12700">
                  <a:headEnd type="none" w="med" len="med"/>
                  <a:tailEnd type="arrow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36" name="Group 132"/>
                <p:cNvGrpSpPr/>
                <p:nvPr/>
              </p:nvGrpSpPr>
              <p:grpSpPr>
                <a:xfrm>
                  <a:off x="838200" y="4800600"/>
                  <a:ext cx="381000" cy="190500"/>
                  <a:chOff x="762000" y="2971800"/>
                  <a:chExt cx="838200" cy="381000"/>
                </a:xfrm>
              </p:grpSpPr>
              <p:sp>
                <p:nvSpPr>
                  <p:cNvPr id="137" name="Rectangle 136"/>
                  <p:cNvSpPr/>
                  <p:nvPr/>
                </p:nvSpPr>
                <p:spPr bwMode="auto">
                  <a:xfrm>
                    <a:off x="762000" y="2971800"/>
                    <a:ext cx="838200" cy="381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  <p:sp>
                <p:nvSpPr>
                  <p:cNvPr id="138" name="Isosceles Triangle 137"/>
                  <p:cNvSpPr/>
                  <p:nvPr/>
                </p:nvSpPr>
                <p:spPr bwMode="auto">
                  <a:xfrm rot="10800000">
                    <a:off x="762000" y="2971800"/>
                    <a:ext cx="838200" cy="1524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</p:grpSp>
          </p:grpSp>
          <p:grpSp>
            <p:nvGrpSpPr>
              <p:cNvPr id="144" name="Group 52"/>
              <p:cNvGrpSpPr/>
              <p:nvPr/>
            </p:nvGrpSpPr>
            <p:grpSpPr>
              <a:xfrm rot="2700000">
                <a:off x="6112319" y="2721186"/>
                <a:ext cx="381000" cy="86591"/>
                <a:chOff x="838200" y="4800600"/>
                <a:chExt cx="838200" cy="190500"/>
              </a:xfrm>
            </p:grpSpPr>
            <p:cxnSp>
              <p:nvCxnSpPr>
                <p:cNvPr id="145" name="Straight Arrow Connector 144"/>
                <p:cNvCxnSpPr/>
                <p:nvPr/>
              </p:nvCxnSpPr>
              <p:spPr bwMode="auto">
                <a:xfrm>
                  <a:off x="1219200" y="4876800"/>
                  <a:ext cx="457200" cy="1588"/>
                </a:xfrm>
                <a:prstGeom prst="straightConnector1">
                  <a:avLst/>
                </a:prstGeom>
                <a:ln w="12700">
                  <a:headEnd type="none" w="med" len="med"/>
                  <a:tailEnd type="arrow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46" name="Group 132"/>
                <p:cNvGrpSpPr/>
                <p:nvPr/>
              </p:nvGrpSpPr>
              <p:grpSpPr>
                <a:xfrm>
                  <a:off x="838200" y="4800600"/>
                  <a:ext cx="381000" cy="190500"/>
                  <a:chOff x="762000" y="2971800"/>
                  <a:chExt cx="838200" cy="381000"/>
                </a:xfrm>
              </p:grpSpPr>
              <p:sp>
                <p:nvSpPr>
                  <p:cNvPr id="147" name="Rectangle 146"/>
                  <p:cNvSpPr/>
                  <p:nvPr/>
                </p:nvSpPr>
                <p:spPr bwMode="auto">
                  <a:xfrm>
                    <a:off x="762000" y="2971800"/>
                    <a:ext cx="838200" cy="381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  <p:sp>
                <p:nvSpPr>
                  <p:cNvPr id="148" name="Isosceles Triangle 147"/>
                  <p:cNvSpPr/>
                  <p:nvPr/>
                </p:nvSpPr>
                <p:spPr bwMode="auto">
                  <a:xfrm rot="10800000">
                    <a:off x="762000" y="2971800"/>
                    <a:ext cx="838200" cy="152400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12700" cap="flat" cmpd="sng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prstClr val="black"/>
                      </a:solidFill>
                      <a:latin typeface="Tahoma" pitchFamily="-64" charset="0"/>
                    </a:endParaRPr>
                  </a:p>
                </p:txBody>
              </p:sp>
            </p:grpSp>
          </p:grpSp>
        </p:grpSp>
      </p:grpSp>
      <p:grpSp>
        <p:nvGrpSpPr>
          <p:cNvPr id="180" name="Group 179"/>
          <p:cNvGrpSpPr/>
          <p:nvPr/>
        </p:nvGrpSpPr>
        <p:grpSpPr>
          <a:xfrm>
            <a:off x="505967" y="1531401"/>
            <a:ext cx="1934184" cy="2631798"/>
            <a:chOff x="505967" y="1836201"/>
            <a:chExt cx="1934184" cy="2631798"/>
          </a:xfrm>
        </p:grpSpPr>
        <p:grpSp>
          <p:nvGrpSpPr>
            <p:cNvPr id="153" name="Group 17"/>
            <p:cNvGrpSpPr/>
            <p:nvPr/>
          </p:nvGrpSpPr>
          <p:grpSpPr>
            <a:xfrm>
              <a:off x="587034" y="1836201"/>
              <a:ext cx="1769669" cy="1464869"/>
              <a:chOff x="548131" y="3676332"/>
              <a:chExt cx="1769669" cy="1464869"/>
            </a:xfrm>
          </p:grpSpPr>
          <p:cxnSp>
            <p:nvCxnSpPr>
              <p:cNvPr id="155" name="Straight Connector 154"/>
              <p:cNvCxnSpPr>
                <a:stCxn id="167" idx="5"/>
                <a:endCxn id="163" idx="1"/>
              </p:cNvCxnSpPr>
              <p:nvPr/>
            </p:nvCxnSpPr>
            <p:spPr>
              <a:xfrm>
                <a:off x="1031885" y="4054023"/>
                <a:ext cx="32271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>
                <a:stCxn id="163" idx="7"/>
                <a:endCxn id="171" idx="3"/>
              </p:cNvCxnSpPr>
              <p:nvPr/>
            </p:nvCxnSpPr>
            <p:spPr>
              <a:xfrm flipV="1">
                <a:off x="1511329" y="4054023"/>
                <a:ext cx="360177" cy="2864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>
                <a:stCxn id="164" idx="4"/>
                <a:endCxn id="163" idx="0"/>
              </p:cNvCxnSpPr>
              <p:nvPr/>
            </p:nvCxnSpPr>
            <p:spPr>
              <a:xfrm flipH="1">
                <a:off x="1432966" y="3897977"/>
                <a:ext cx="1332" cy="40999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>
                <a:stCxn id="163" idx="6"/>
                <a:endCxn id="170" idx="2"/>
              </p:cNvCxnSpPr>
              <p:nvPr/>
            </p:nvCxnSpPr>
            <p:spPr>
              <a:xfrm>
                <a:off x="1543788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>
                <a:stCxn id="166" idx="6"/>
                <a:endCxn id="163" idx="2"/>
              </p:cNvCxnSpPr>
              <p:nvPr/>
            </p:nvCxnSpPr>
            <p:spPr>
              <a:xfrm>
                <a:off x="769776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>
                <a:stCxn id="163" idx="4"/>
                <a:endCxn id="165" idx="0"/>
              </p:cNvCxnSpPr>
              <p:nvPr/>
            </p:nvCxnSpPr>
            <p:spPr>
              <a:xfrm>
                <a:off x="1432966" y="4529615"/>
                <a:ext cx="1332" cy="38994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>
                <a:stCxn id="163" idx="3"/>
                <a:endCxn id="168" idx="7"/>
              </p:cNvCxnSpPr>
              <p:nvPr/>
            </p:nvCxnSpPr>
            <p:spPr>
              <a:xfrm flipH="1">
                <a:off x="1031885" y="4497156"/>
                <a:ext cx="322717" cy="2864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>
                <a:stCxn id="163" idx="5"/>
                <a:endCxn id="169" idx="1"/>
              </p:cNvCxnSpPr>
              <p:nvPr/>
            </p:nvCxnSpPr>
            <p:spPr>
              <a:xfrm>
                <a:off x="1511329" y="4497156"/>
                <a:ext cx="360177" cy="31316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3" name="Oval 162"/>
              <p:cNvSpPr/>
              <p:nvPr/>
            </p:nvSpPr>
            <p:spPr>
              <a:xfrm>
                <a:off x="1322143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1323475" y="3676332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1323475" y="4919556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48131" y="4307970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842699" y="3864837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842699" y="4751124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839047" y="4777860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096155" y="4307970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1839047" y="3864837"/>
                <a:ext cx="221645" cy="221645"/>
              </a:xfrm>
              <a:prstGeom prst="ellipse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4" name="TextBox 153"/>
            <p:cNvSpPr txBox="1"/>
            <p:nvPr/>
          </p:nvSpPr>
          <p:spPr>
            <a:xfrm>
              <a:off x="505967" y="3544669"/>
              <a:ext cx="19341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Edge information</a:t>
              </a:r>
              <a:br>
                <a:rPr lang="en-US" dirty="0" smtClean="0"/>
              </a:br>
              <a:r>
                <a:rPr lang="en-US" dirty="0" smtClean="0"/>
                <a:t>too large for single</a:t>
              </a:r>
              <a:br>
                <a:rPr lang="en-US" dirty="0" smtClean="0"/>
              </a:br>
              <a:r>
                <a:rPr lang="en-US" dirty="0" smtClean="0"/>
                <a:t>machine</a:t>
              </a: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586603" y="4495800"/>
            <a:ext cx="3375797" cy="2017931"/>
            <a:chOff x="822447" y="4495800"/>
            <a:chExt cx="3375797" cy="2017931"/>
          </a:xfrm>
        </p:grpSpPr>
        <p:grpSp>
          <p:nvGrpSpPr>
            <p:cNvPr id="225" name="Group 224"/>
            <p:cNvGrpSpPr/>
            <p:nvPr/>
          </p:nvGrpSpPr>
          <p:grpSpPr>
            <a:xfrm>
              <a:off x="1692263" y="4495800"/>
              <a:ext cx="1606362" cy="1369154"/>
              <a:chOff x="914400" y="4267200"/>
              <a:chExt cx="2053371" cy="1750154"/>
            </a:xfrm>
          </p:grpSpPr>
          <p:grpSp>
            <p:nvGrpSpPr>
              <p:cNvPr id="182" name="Group 35"/>
              <p:cNvGrpSpPr/>
              <p:nvPr/>
            </p:nvGrpSpPr>
            <p:grpSpPr>
              <a:xfrm>
                <a:off x="1028610" y="4435393"/>
                <a:ext cx="1769669" cy="1464869"/>
                <a:chOff x="548131" y="3676332"/>
                <a:chExt cx="1769669" cy="1464869"/>
              </a:xfrm>
            </p:grpSpPr>
            <p:cxnSp>
              <p:nvCxnSpPr>
                <p:cNvPr id="208" name="Straight Connector 207"/>
                <p:cNvCxnSpPr>
                  <a:stCxn id="220" idx="5"/>
                  <a:endCxn id="216" idx="1"/>
                </p:cNvCxnSpPr>
                <p:nvPr/>
              </p:nvCxnSpPr>
              <p:spPr>
                <a:xfrm>
                  <a:off x="1031885" y="4054023"/>
                  <a:ext cx="322717" cy="286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>
                  <a:stCxn id="216" idx="7"/>
                  <a:endCxn id="224" idx="3"/>
                </p:cNvCxnSpPr>
                <p:nvPr/>
              </p:nvCxnSpPr>
              <p:spPr>
                <a:xfrm flipV="1">
                  <a:off x="1511329" y="4054023"/>
                  <a:ext cx="360177" cy="28640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>
                  <a:stCxn id="217" idx="4"/>
                  <a:endCxn id="216" idx="0"/>
                </p:cNvCxnSpPr>
                <p:nvPr/>
              </p:nvCxnSpPr>
              <p:spPr>
                <a:xfrm flipH="1">
                  <a:off x="1432966" y="3897977"/>
                  <a:ext cx="1332" cy="40999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>
                  <a:stCxn id="216" idx="6"/>
                  <a:endCxn id="223" idx="2"/>
                </p:cNvCxnSpPr>
                <p:nvPr/>
              </p:nvCxnSpPr>
              <p:spPr>
                <a:xfrm>
                  <a:off x="1543788" y="4418793"/>
                  <a:ext cx="552367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>
                  <a:stCxn id="219" idx="6"/>
                  <a:endCxn id="216" idx="2"/>
                </p:cNvCxnSpPr>
                <p:nvPr/>
              </p:nvCxnSpPr>
              <p:spPr>
                <a:xfrm>
                  <a:off x="769776" y="4418793"/>
                  <a:ext cx="552367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>
                  <a:stCxn id="216" idx="4"/>
                  <a:endCxn id="218" idx="0"/>
                </p:cNvCxnSpPr>
                <p:nvPr/>
              </p:nvCxnSpPr>
              <p:spPr>
                <a:xfrm>
                  <a:off x="1432966" y="4529615"/>
                  <a:ext cx="1332" cy="38994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>
                  <a:stCxn id="216" idx="3"/>
                  <a:endCxn id="221" idx="7"/>
                </p:cNvCxnSpPr>
                <p:nvPr/>
              </p:nvCxnSpPr>
              <p:spPr>
                <a:xfrm flipH="1">
                  <a:off x="1031885" y="4497156"/>
                  <a:ext cx="322717" cy="28642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>
                  <a:stCxn id="216" idx="5"/>
                  <a:endCxn id="222" idx="1"/>
                </p:cNvCxnSpPr>
                <p:nvPr/>
              </p:nvCxnSpPr>
              <p:spPr>
                <a:xfrm>
                  <a:off x="1511329" y="4497156"/>
                  <a:ext cx="360177" cy="31316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Oval 215"/>
                <p:cNvSpPr/>
                <p:nvPr/>
              </p:nvSpPr>
              <p:spPr>
                <a:xfrm>
                  <a:off x="1322143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1323475" y="3676332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1323475" y="4919556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548131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/>
                <p:cNvSpPr/>
                <p:nvPr/>
              </p:nvSpPr>
              <p:spPr>
                <a:xfrm>
                  <a:off x="842699" y="386483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/>
                <p:cNvSpPr/>
                <p:nvPr/>
              </p:nvSpPr>
              <p:spPr>
                <a:xfrm>
                  <a:off x="842699" y="4751124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/>
                <p:cNvSpPr/>
                <p:nvPr/>
              </p:nvSpPr>
              <p:spPr>
                <a:xfrm>
                  <a:off x="1839047" y="477786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Oval 222"/>
                <p:cNvSpPr/>
                <p:nvPr/>
              </p:nvSpPr>
              <p:spPr>
                <a:xfrm>
                  <a:off x="2096155" y="4307970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Oval 223"/>
                <p:cNvSpPr/>
                <p:nvPr/>
              </p:nvSpPr>
              <p:spPr>
                <a:xfrm>
                  <a:off x="1839047" y="3864837"/>
                  <a:ext cx="221645" cy="221645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80"/>
              <p:cNvGrpSpPr/>
              <p:nvPr/>
            </p:nvGrpSpPr>
            <p:grpSpPr>
              <a:xfrm>
                <a:off x="1208968" y="4466101"/>
                <a:ext cx="228419" cy="285524"/>
                <a:chOff x="5715000" y="5181600"/>
                <a:chExt cx="533400" cy="1005840"/>
              </a:xfrm>
            </p:grpSpPr>
            <p:sp>
              <p:nvSpPr>
                <p:cNvPr id="206" name="Oval 205"/>
                <p:cNvSpPr/>
                <p:nvPr/>
              </p:nvSpPr>
              <p:spPr bwMode="auto">
                <a:xfrm>
                  <a:off x="5774267" y="5181600"/>
                  <a:ext cx="414867" cy="914400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 bwMode="auto">
                <a:xfrm>
                  <a:off x="5715000" y="5730240"/>
                  <a:ext cx="533400" cy="45720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</p:grpSp>
          <p:grpSp>
            <p:nvGrpSpPr>
              <p:cNvPr id="184" name="Group 83"/>
              <p:cNvGrpSpPr/>
              <p:nvPr/>
            </p:nvGrpSpPr>
            <p:grpSpPr>
              <a:xfrm>
                <a:off x="1795848" y="4267200"/>
                <a:ext cx="228419" cy="285524"/>
                <a:chOff x="5715000" y="5181600"/>
                <a:chExt cx="533400" cy="1005840"/>
              </a:xfrm>
            </p:grpSpPr>
            <p:sp>
              <p:nvSpPr>
                <p:cNvPr id="204" name="Oval 203"/>
                <p:cNvSpPr/>
                <p:nvPr/>
              </p:nvSpPr>
              <p:spPr bwMode="auto">
                <a:xfrm>
                  <a:off x="5774267" y="5181600"/>
                  <a:ext cx="414867" cy="914400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 bwMode="auto">
                <a:xfrm>
                  <a:off x="5715000" y="5730240"/>
                  <a:ext cx="533400" cy="45720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</p:grpSp>
          <p:grpSp>
            <p:nvGrpSpPr>
              <p:cNvPr id="185" name="Group 86"/>
              <p:cNvGrpSpPr/>
              <p:nvPr/>
            </p:nvGrpSpPr>
            <p:grpSpPr>
              <a:xfrm>
                <a:off x="2426961" y="4465458"/>
                <a:ext cx="228419" cy="285524"/>
                <a:chOff x="5715000" y="5181600"/>
                <a:chExt cx="533400" cy="1005840"/>
              </a:xfrm>
            </p:grpSpPr>
            <p:sp>
              <p:nvSpPr>
                <p:cNvPr id="202" name="Oval 201"/>
                <p:cNvSpPr/>
                <p:nvPr/>
              </p:nvSpPr>
              <p:spPr bwMode="auto">
                <a:xfrm>
                  <a:off x="5774267" y="5181600"/>
                  <a:ext cx="414867" cy="914400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 bwMode="auto">
                <a:xfrm>
                  <a:off x="5715000" y="5730240"/>
                  <a:ext cx="533400" cy="45720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</p:grpSp>
          <p:grpSp>
            <p:nvGrpSpPr>
              <p:cNvPr id="186" name="Group 89"/>
              <p:cNvGrpSpPr/>
              <p:nvPr/>
            </p:nvGrpSpPr>
            <p:grpSpPr>
              <a:xfrm>
                <a:off x="2739352" y="5003152"/>
                <a:ext cx="228419" cy="285524"/>
                <a:chOff x="5715000" y="5181600"/>
                <a:chExt cx="533400" cy="1005840"/>
              </a:xfrm>
            </p:grpSpPr>
            <p:sp>
              <p:nvSpPr>
                <p:cNvPr id="200" name="Oval 199"/>
                <p:cNvSpPr/>
                <p:nvPr/>
              </p:nvSpPr>
              <p:spPr bwMode="auto">
                <a:xfrm>
                  <a:off x="5774267" y="5181600"/>
                  <a:ext cx="414867" cy="914400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 bwMode="auto">
                <a:xfrm>
                  <a:off x="5715000" y="5730240"/>
                  <a:ext cx="533400" cy="45720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</p:grpSp>
          <p:grpSp>
            <p:nvGrpSpPr>
              <p:cNvPr id="187" name="Group 92"/>
              <p:cNvGrpSpPr/>
              <p:nvPr/>
            </p:nvGrpSpPr>
            <p:grpSpPr>
              <a:xfrm>
                <a:off x="2462424" y="5510185"/>
                <a:ext cx="228419" cy="285524"/>
                <a:chOff x="5715000" y="5181600"/>
                <a:chExt cx="533400" cy="1005840"/>
              </a:xfrm>
            </p:grpSpPr>
            <p:sp>
              <p:nvSpPr>
                <p:cNvPr id="198" name="Oval 197"/>
                <p:cNvSpPr/>
                <p:nvPr/>
              </p:nvSpPr>
              <p:spPr bwMode="auto">
                <a:xfrm>
                  <a:off x="5774267" y="5181600"/>
                  <a:ext cx="414867" cy="914400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199" name="Rectangle 198"/>
                <p:cNvSpPr/>
                <p:nvPr/>
              </p:nvSpPr>
              <p:spPr bwMode="auto">
                <a:xfrm>
                  <a:off x="5715000" y="5730240"/>
                  <a:ext cx="533400" cy="45720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</p:grpSp>
          <p:grpSp>
            <p:nvGrpSpPr>
              <p:cNvPr id="188" name="Group 95"/>
              <p:cNvGrpSpPr/>
              <p:nvPr/>
            </p:nvGrpSpPr>
            <p:grpSpPr>
              <a:xfrm>
                <a:off x="1806286" y="5731830"/>
                <a:ext cx="228419" cy="285524"/>
                <a:chOff x="5715000" y="5181600"/>
                <a:chExt cx="533400" cy="1005840"/>
              </a:xfrm>
            </p:grpSpPr>
            <p:sp>
              <p:nvSpPr>
                <p:cNvPr id="196" name="Oval 195"/>
                <p:cNvSpPr/>
                <p:nvPr/>
              </p:nvSpPr>
              <p:spPr bwMode="auto">
                <a:xfrm>
                  <a:off x="5774267" y="5181600"/>
                  <a:ext cx="414867" cy="914400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197" name="Rectangle 196"/>
                <p:cNvSpPr/>
                <p:nvPr/>
              </p:nvSpPr>
              <p:spPr bwMode="auto">
                <a:xfrm>
                  <a:off x="5715000" y="5730240"/>
                  <a:ext cx="533400" cy="45720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</p:grpSp>
          <p:grpSp>
            <p:nvGrpSpPr>
              <p:cNvPr id="189" name="Group 98"/>
              <p:cNvGrpSpPr/>
              <p:nvPr/>
            </p:nvGrpSpPr>
            <p:grpSpPr>
              <a:xfrm>
                <a:off x="1183588" y="5542644"/>
                <a:ext cx="228419" cy="285524"/>
                <a:chOff x="5715000" y="5181600"/>
                <a:chExt cx="533400" cy="1005840"/>
              </a:xfrm>
            </p:grpSpPr>
            <p:sp>
              <p:nvSpPr>
                <p:cNvPr id="194" name="Oval 193"/>
                <p:cNvSpPr/>
                <p:nvPr/>
              </p:nvSpPr>
              <p:spPr bwMode="auto">
                <a:xfrm>
                  <a:off x="5774267" y="5181600"/>
                  <a:ext cx="414867" cy="914400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195" name="Rectangle 194"/>
                <p:cNvSpPr/>
                <p:nvPr/>
              </p:nvSpPr>
              <p:spPr bwMode="auto">
                <a:xfrm>
                  <a:off x="5715000" y="5730240"/>
                  <a:ext cx="533400" cy="45720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</p:grpSp>
          <p:grpSp>
            <p:nvGrpSpPr>
              <p:cNvPr id="190" name="Group 101"/>
              <p:cNvGrpSpPr/>
              <p:nvPr/>
            </p:nvGrpSpPr>
            <p:grpSpPr>
              <a:xfrm>
                <a:off x="914400" y="5019658"/>
                <a:ext cx="228419" cy="285524"/>
                <a:chOff x="5715000" y="5181600"/>
                <a:chExt cx="533400" cy="1005840"/>
              </a:xfrm>
            </p:grpSpPr>
            <p:sp>
              <p:nvSpPr>
                <p:cNvPr id="192" name="Oval 191"/>
                <p:cNvSpPr/>
                <p:nvPr/>
              </p:nvSpPr>
              <p:spPr bwMode="auto">
                <a:xfrm>
                  <a:off x="5774267" y="5181600"/>
                  <a:ext cx="414867" cy="914400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  <p:sp>
              <p:nvSpPr>
                <p:cNvPr id="193" name="Rectangle 192"/>
                <p:cNvSpPr/>
                <p:nvPr/>
              </p:nvSpPr>
              <p:spPr bwMode="auto">
                <a:xfrm>
                  <a:off x="5715000" y="5730240"/>
                  <a:ext cx="533400" cy="45720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endParaRPr>
                </a:p>
              </p:txBody>
            </p:sp>
          </p:grpSp>
        </p:grpSp>
        <p:sp>
          <p:nvSpPr>
            <p:cNvPr id="191" name="TextBox 190"/>
            <p:cNvSpPr txBox="1"/>
            <p:nvPr/>
          </p:nvSpPr>
          <p:spPr>
            <a:xfrm>
              <a:off x="822447" y="5867400"/>
              <a:ext cx="3375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Asynchronous consistency</a:t>
              </a:r>
              <a:br>
                <a:rPr lang="en-US" dirty="0" smtClean="0"/>
              </a:br>
              <a:r>
                <a:rPr lang="en-US" dirty="0" smtClean="0"/>
                <a:t>requires heavy locking (GraphLab)</a:t>
              </a:r>
              <a:endParaRPr lang="en-US" dirty="0"/>
            </a:p>
          </p:txBody>
        </p:sp>
      </p:grpSp>
      <p:grpSp>
        <p:nvGrpSpPr>
          <p:cNvPr id="363" name="Group 362"/>
          <p:cNvGrpSpPr/>
          <p:nvPr/>
        </p:nvGrpSpPr>
        <p:grpSpPr>
          <a:xfrm>
            <a:off x="4567243" y="4495800"/>
            <a:ext cx="3738557" cy="2017931"/>
            <a:chOff x="4262443" y="4495800"/>
            <a:chExt cx="3738557" cy="2017931"/>
          </a:xfrm>
        </p:grpSpPr>
        <p:sp>
          <p:nvSpPr>
            <p:cNvPr id="229" name="TextBox 228"/>
            <p:cNvSpPr txBox="1"/>
            <p:nvPr/>
          </p:nvSpPr>
          <p:spPr>
            <a:xfrm>
              <a:off x="4262443" y="5867400"/>
              <a:ext cx="35779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Synchronous consistency is prone to</a:t>
              </a:r>
              <a:br>
                <a:rPr lang="en-US" dirty="0" smtClean="0"/>
              </a:br>
              <a:r>
                <a:rPr lang="en-US" dirty="0" smtClean="0"/>
                <a:t>stragglers (</a:t>
              </a:r>
              <a:r>
                <a:rPr lang="en-US" dirty="0" err="1" smtClean="0"/>
                <a:t>Pregel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pSp>
          <p:nvGrpSpPr>
            <p:cNvPr id="362" name="Group 361"/>
            <p:cNvGrpSpPr/>
            <p:nvPr/>
          </p:nvGrpSpPr>
          <p:grpSpPr>
            <a:xfrm>
              <a:off x="4267200" y="4495800"/>
              <a:ext cx="3733800" cy="1295400"/>
              <a:chOff x="4267200" y="4495800"/>
              <a:chExt cx="3733800" cy="1295400"/>
            </a:xfrm>
          </p:grpSpPr>
          <p:grpSp>
            <p:nvGrpSpPr>
              <p:cNvPr id="275" name="Group 274"/>
              <p:cNvGrpSpPr/>
              <p:nvPr/>
            </p:nvGrpSpPr>
            <p:grpSpPr>
              <a:xfrm>
                <a:off x="4267200" y="5407226"/>
                <a:ext cx="463869" cy="383974"/>
                <a:chOff x="5791200" y="5181600"/>
                <a:chExt cx="463869" cy="383974"/>
              </a:xfrm>
            </p:grpSpPr>
            <p:cxnSp>
              <p:nvCxnSpPr>
                <p:cNvPr id="255" name="Straight Connector 254"/>
                <p:cNvCxnSpPr>
                  <a:stCxn id="267" idx="5"/>
                  <a:endCxn id="263" idx="1"/>
                </p:cNvCxnSpPr>
                <p:nvPr/>
              </p:nvCxnSpPr>
              <p:spPr>
                <a:xfrm>
                  <a:off x="5918003" y="5280601"/>
                  <a:ext cx="84591" cy="75073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>
                  <a:stCxn id="263" idx="7"/>
                  <a:endCxn id="271" idx="3"/>
                </p:cNvCxnSpPr>
                <p:nvPr/>
              </p:nvCxnSpPr>
              <p:spPr>
                <a:xfrm flipV="1">
                  <a:off x="6043675" y="5280601"/>
                  <a:ext cx="94410" cy="75073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>
                  <a:stCxn id="264" idx="4"/>
                  <a:endCxn id="263" idx="0"/>
                </p:cNvCxnSpPr>
                <p:nvPr/>
              </p:nvCxnSpPr>
              <p:spPr>
                <a:xfrm flipH="1">
                  <a:off x="6023135" y="5239698"/>
                  <a:ext cx="349" cy="107468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>
                  <a:stCxn id="263" idx="6"/>
                  <a:endCxn id="270" idx="2"/>
                </p:cNvCxnSpPr>
                <p:nvPr/>
              </p:nvCxnSpPr>
              <p:spPr>
                <a:xfrm>
                  <a:off x="6052184" y="5376215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>
                  <a:stCxn id="266" idx="6"/>
                  <a:endCxn id="263" idx="2"/>
                </p:cNvCxnSpPr>
                <p:nvPr/>
              </p:nvCxnSpPr>
              <p:spPr>
                <a:xfrm>
                  <a:off x="5849298" y="5376215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>
                  <a:stCxn id="263" idx="4"/>
                  <a:endCxn id="265" idx="0"/>
                </p:cNvCxnSpPr>
                <p:nvPr/>
              </p:nvCxnSpPr>
              <p:spPr>
                <a:xfrm>
                  <a:off x="6023135" y="5405264"/>
                  <a:ext cx="349" cy="102212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>
                  <a:stCxn id="263" idx="3"/>
                  <a:endCxn id="268" idx="7"/>
                </p:cNvCxnSpPr>
                <p:nvPr/>
              </p:nvCxnSpPr>
              <p:spPr>
                <a:xfrm flipH="1">
                  <a:off x="5918003" y="5396756"/>
                  <a:ext cx="84591" cy="75079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>
                  <a:stCxn id="263" idx="5"/>
                  <a:endCxn id="269" idx="1"/>
                </p:cNvCxnSpPr>
                <p:nvPr/>
              </p:nvCxnSpPr>
              <p:spPr>
                <a:xfrm>
                  <a:off x="6043675" y="5396756"/>
                  <a:ext cx="94410" cy="82087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3" name="Oval 262"/>
                <p:cNvSpPr/>
                <p:nvPr/>
              </p:nvSpPr>
              <p:spPr>
                <a:xfrm>
                  <a:off x="5994085" y="534716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Oval 263"/>
                <p:cNvSpPr/>
                <p:nvPr/>
              </p:nvSpPr>
              <p:spPr>
                <a:xfrm>
                  <a:off x="5994435" y="51816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Oval 264"/>
                <p:cNvSpPr/>
                <p:nvPr/>
              </p:nvSpPr>
              <p:spPr>
                <a:xfrm>
                  <a:off x="5994435" y="550747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>
                  <a:off x="5791200" y="534716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Oval 266"/>
                <p:cNvSpPr/>
                <p:nvPr/>
              </p:nvSpPr>
              <p:spPr>
                <a:xfrm>
                  <a:off x="5868413" y="5231011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Oval 267"/>
                <p:cNvSpPr/>
                <p:nvPr/>
              </p:nvSpPr>
              <p:spPr>
                <a:xfrm>
                  <a:off x="5868413" y="546332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>
                  <a:off x="6129577" y="5470334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>
                  <a:off x="6196971" y="534716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Oval 270"/>
                <p:cNvSpPr/>
                <p:nvPr/>
              </p:nvSpPr>
              <p:spPr>
                <a:xfrm>
                  <a:off x="6129577" y="5231011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6" name="Group 275"/>
              <p:cNvGrpSpPr/>
              <p:nvPr/>
            </p:nvGrpSpPr>
            <p:grpSpPr>
              <a:xfrm>
                <a:off x="4343400" y="498348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272" name="Straight Connector 271"/>
                <p:cNvCxnSpPr>
                  <a:stCxn id="273" idx="6"/>
                  <a:endCxn id="274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3" name="Oval 272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Oval 273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7" name="Group 276"/>
              <p:cNvGrpSpPr/>
              <p:nvPr/>
            </p:nvGrpSpPr>
            <p:grpSpPr>
              <a:xfrm>
                <a:off x="4343400" y="484632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278" name="Straight Connector 277"/>
                <p:cNvCxnSpPr>
                  <a:stCxn id="279" idx="6"/>
                  <a:endCxn id="280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9" name="Oval 278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Oval 279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1" name="Group 280"/>
              <p:cNvGrpSpPr/>
              <p:nvPr/>
            </p:nvGrpSpPr>
            <p:grpSpPr>
              <a:xfrm>
                <a:off x="4343400" y="470916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282" name="Straight Connector 281"/>
                <p:cNvCxnSpPr>
                  <a:stCxn id="283" idx="6"/>
                  <a:endCxn id="284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3" name="Oval 282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Oval 283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5" name="Group 284"/>
              <p:cNvGrpSpPr/>
              <p:nvPr/>
            </p:nvGrpSpPr>
            <p:grpSpPr>
              <a:xfrm>
                <a:off x="4343400" y="457200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286" name="Straight Connector 285"/>
                <p:cNvCxnSpPr>
                  <a:stCxn id="287" idx="6"/>
                  <a:endCxn id="288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7" name="Oval 286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/>
              <p:cNvGrpSpPr/>
              <p:nvPr/>
            </p:nvGrpSpPr>
            <p:grpSpPr>
              <a:xfrm>
                <a:off x="4343400" y="512064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290" name="Straight Connector 289"/>
                <p:cNvCxnSpPr>
                  <a:stCxn id="291" idx="6"/>
                  <a:endCxn id="292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1" name="Oval 290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Oval 291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3" name="Group 292"/>
              <p:cNvGrpSpPr/>
              <p:nvPr/>
            </p:nvGrpSpPr>
            <p:grpSpPr>
              <a:xfrm>
                <a:off x="4343400" y="525780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294" name="Straight Connector 293"/>
                <p:cNvCxnSpPr>
                  <a:stCxn id="295" idx="6"/>
                  <a:endCxn id="296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5" name="Oval 294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Oval 295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98" name="Straight Arrow Connector 297"/>
              <p:cNvCxnSpPr/>
              <p:nvPr/>
            </p:nvCxnSpPr>
            <p:spPr>
              <a:xfrm>
                <a:off x="4724400" y="4585063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/>
              <p:cNvCxnSpPr/>
              <p:nvPr/>
            </p:nvCxnSpPr>
            <p:spPr>
              <a:xfrm>
                <a:off x="4768735" y="5612476"/>
                <a:ext cx="125106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>
                <a:off x="6096000" y="4495800"/>
                <a:ext cx="0" cy="129540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304" name="Group 303"/>
              <p:cNvGrpSpPr/>
              <p:nvPr/>
            </p:nvGrpSpPr>
            <p:grpSpPr>
              <a:xfrm>
                <a:off x="6172200" y="5407226"/>
                <a:ext cx="463869" cy="383974"/>
                <a:chOff x="5791200" y="5181600"/>
                <a:chExt cx="463869" cy="383974"/>
              </a:xfrm>
            </p:grpSpPr>
            <p:cxnSp>
              <p:nvCxnSpPr>
                <p:cNvPr id="305" name="Straight Connector 304"/>
                <p:cNvCxnSpPr>
                  <a:stCxn id="317" idx="5"/>
                  <a:endCxn id="313" idx="1"/>
                </p:cNvCxnSpPr>
                <p:nvPr/>
              </p:nvCxnSpPr>
              <p:spPr>
                <a:xfrm>
                  <a:off x="5918003" y="5280601"/>
                  <a:ext cx="84591" cy="75073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>
                  <a:stCxn id="313" idx="7"/>
                  <a:endCxn id="321" idx="3"/>
                </p:cNvCxnSpPr>
                <p:nvPr/>
              </p:nvCxnSpPr>
              <p:spPr>
                <a:xfrm flipV="1">
                  <a:off x="6043675" y="5280601"/>
                  <a:ext cx="94410" cy="75073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>
                  <a:stCxn id="314" idx="4"/>
                  <a:endCxn id="313" idx="0"/>
                </p:cNvCxnSpPr>
                <p:nvPr/>
              </p:nvCxnSpPr>
              <p:spPr>
                <a:xfrm flipH="1">
                  <a:off x="6023135" y="5239698"/>
                  <a:ext cx="349" cy="107468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>
                  <a:stCxn id="313" idx="6"/>
                  <a:endCxn id="320" idx="2"/>
                </p:cNvCxnSpPr>
                <p:nvPr/>
              </p:nvCxnSpPr>
              <p:spPr>
                <a:xfrm>
                  <a:off x="6052184" y="5376215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>
                  <a:stCxn id="316" idx="6"/>
                  <a:endCxn id="313" idx="2"/>
                </p:cNvCxnSpPr>
                <p:nvPr/>
              </p:nvCxnSpPr>
              <p:spPr>
                <a:xfrm>
                  <a:off x="5849298" y="5376215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>
                  <a:stCxn id="313" idx="4"/>
                  <a:endCxn id="315" idx="0"/>
                </p:cNvCxnSpPr>
                <p:nvPr/>
              </p:nvCxnSpPr>
              <p:spPr>
                <a:xfrm>
                  <a:off x="6023135" y="5405264"/>
                  <a:ext cx="349" cy="102212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>
                  <a:stCxn id="313" idx="3"/>
                  <a:endCxn id="318" idx="7"/>
                </p:cNvCxnSpPr>
                <p:nvPr/>
              </p:nvCxnSpPr>
              <p:spPr>
                <a:xfrm flipH="1">
                  <a:off x="5918003" y="5396756"/>
                  <a:ext cx="84591" cy="75079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>
                  <a:stCxn id="313" idx="5"/>
                  <a:endCxn id="319" idx="1"/>
                </p:cNvCxnSpPr>
                <p:nvPr/>
              </p:nvCxnSpPr>
              <p:spPr>
                <a:xfrm>
                  <a:off x="6043675" y="5396756"/>
                  <a:ext cx="94410" cy="82087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13" name="Oval 312"/>
                <p:cNvSpPr/>
                <p:nvPr/>
              </p:nvSpPr>
              <p:spPr>
                <a:xfrm>
                  <a:off x="5994085" y="534716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5994435" y="51816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Oval 314"/>
                <p:cNvSpPr/>
                <p:nvPr/>
              </p:nvSpPr>
              <p:spPr>
                <a:xfrm>
                  <a:off x="5994435" y="550747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Oval 315"/>
                <p:cNvSpPr/>
                <p:nvPr/>
              </p:nvSpPr>
              <p:spPr>
                <a:xfrm>
                  <a:off x="5791200" y="534716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Oval 316"/>
                <p:cNvSpPr/>
                <p:nvPr/>
              </p:nvSpPr>
              <p:spPr>
                <a:xfrm>
                  <a:off x="5868413" y="5231011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Oval 317"/>
                <p:cNvSpPr/>
                <p:nvPr/>
              </p:nvSpPr>
              <p:spPr>
                <a:xfrm>
                  <a:off x="5868413" y="546332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Oval 318"/>
                <p:cNvSpPr/>
                <p:nvPr/>
              </p:nvSpPr>
              <p:spPr>
                <a:xfrm>
                  <a:off x="6129577" y="5470334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Oval 319"/>
                <p:cNvSpPr/>
                <p:nvPr/>
              </p:nvSpPr>
              <p:spPr>
                <a:xfrm>
                  <a:off x="6196971" y="5347166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Oval 320"/>
                <p:cNvSpPr/>
                <p:nvPr/>
              </p:nvSpPr>
              <p:spPr>
                <a:xfrm>
                  <a:off x="6129577" y="5231011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2" name="Group 321"/>
              <p:cNvGrpSpPr/>
              <p:nvPr/>
            </p:nvGrpSpPr>
            <p:grpSpPr>
              <a:xfrm>
                <a:off x="6248400" y="498348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323" name="Straight Connector 322"/>
                <p:cNvCxnSpPr>
                  <a:stCxn id="324" idx="6"/>
                  <a:endCxn id="325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4" name="Oval 323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Oval 324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6" name="Group 325"/>
              <p:cNvGrpSpPr/>
              <p:nvPr/>
            </p:nvGrpSpPr>
            <p:grpSpPr>
              <a:xfrm>
                <a:off x="6248400" y="484632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327" name="Straight Connector 326"/>
                <p:cNvCxnSpPr>
                  <a:stCxn id="328" idx="6"/>
                  <a:endCxn id="329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8" name="Oval 327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Oval 328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0" name="Group 329"/>
              <p:cNvGrpSpPr/>
              <p:nvPr/>
            </p:nvGrpSpPr>
            <p:grpSpPr>
              <a:xfrm>
                <a:off x="6248400" y="470916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331" name="Straight Connector 330"/>
                <p:cNvCxnSpPr>
                  <a:stCxn id="332" idx="6"/>
                  <a:endCxn id="333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2" name="Oval 331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Oval 332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4" name="Group 333"/>
              <p:cNvGrpSpPr/>
              <p:nvPr/>
            </p:nvGrpSpPr>
            <p:grpSpPr>
              <a:xfrm>
                <a:off x="6248400" y="457200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335" name="Straight Connector 334"/>
                <p:cNvCxnSpPr>
                  <a:stCxn id="336" idx="6"/>
                  <a:endCxn id="337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6" name="Oval 335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Oval 336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8" name="Group 337"/>
              <p:cNvGrpSpPr/>
              <p:nvPr/>
            </p:nvGrpSpPr>
            <p:grpSpPr>
              <a:xfrm>
                <a:off x="6248400" y="512064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339" name="Straight Connector 338"/>
                <p:cNvCxnSpPr>
                  <a:stCxn id="340" idx="6"/>
                  <a:endCxn id="341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0" name="Oval 339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Oval 340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2" name="Group 341"/>
              <p:cNvGrpSpPr/>
              <p:nvPr/>
            </p:nvGrpSpPr>
            <p:grpSpPr>
              <a:xfrm>
                <a:off x="6248400" y="5257800"/>
                <a:ext cx="260984" cy="58098"/>
                <a:chOff x="5911216" y="4953000"/>
                <a:chExt cx="260984" cy="58098"/>
              </a:xfrm>
            </p:grpSpPr>
            <p:cxnSp>
              <p:nvCxnSpPr>
                <p:cNvPr id="343" name="Straight Connector 342"/>
                <p:cNvCxnSpPr>
                  <a:stCxn id="344" idx="6"/>
                  <a:endCxn id="345" idx="2"/>
                </p:cNvCxnSpPr>
                <p:nvPr/>
              </p:nvCxnSpPr>
              <p:spPr>
                <a:xfrm>
                  <a:off x="5969315" y="4982049"/>
                  <a:ext cx="144787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4" name="Oval 343"/>
                <p:cNvSpPr/>
                <p:nvPr/>
              </p:nvSpPr>
              <p:spPr>
                <a:xfrm>
                  <a:off x="5911216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Oval 344"/>
                <p:cNvSpPr/>
                <p:nvPr/>
              </p:nvSpPr>
              <p:spPr>
                <a:xfrm>
                  <a:off x="6114102" y="4953000"/>
                  <a:ext cx="58098" cy="58098"/>
                </a:xfrm>
                <a:prstGeom prst="ellipse">
                  <a:avLst/>
                </a:prstGeom>
                <a:ln w="19050"/>
                <a:effec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47" name="Straight Arrow Connector 346"/>
              <p:cNvCxnSpPr/>
              <p:nvPr/>
            </p:nvCxnSpPr>
            <p:spPr>
              <a:xfrm>
                <a:off x="6673735" y="5612476"/>
                <a:ext cx="125106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/>
              <p:cNvCxnSpPr/>
              <p:nvPr/>
            </p:nvCxnSpPr>
            <p:spPr>
              <a:xfrm>
                <a:off x="8001000" y="4495800"/>
                <a:ext cx="0" cy="129540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1" name="Straight Arrow Connector 350"/>
              <p:cNvCxnSpPr/>
              <p:nvPr/>
            </p:nvCxnSpPr>
            <p:spPr>
              <a:xfrm>
                <a:off x="4724400" y="4722223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Arrow Connector 351"/>
              <p:cNvCxnSpPr/>
              <p:nvPr/>
            </p:nvCxnSpPr>
            <p:spPr>
              <a:xfrm>
                <a:off x="4724400" y="4859383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Arrow Connector 352"/>
              <p:cNvCxnSpPr/>
              <p:nvPr/>
            </p:nvCxnSpPr>
            <p:spPr>
              <a:xfrm>
                <a:off x="4724400" y="4996543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Arrow Connector 353"/>
              <p:cNvCxnSpPr/>
              <p:nvPr/>
            </p:nvCxnSpPr>
            <p:spPr>
              <a:xfrm>
                <a:off x="4724400" y="5133703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Arrow Connector 354"/>
              <p:cNvCxnSpPr/>
              <p:nvPr/>
            </p:nvCxnSpPr>
            <p:spPr>
              <a:xfrm>
                <a:off x="4724400" y="5270863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Arrow Connector 355"/>
              <p:cNvCxnSpPr/>
              <p:nvPr/>
            </p:nvCxnSpPr>
            <p:spPr>
              <a:xfrm>
                <a:off x="6647906" y="4594860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Arrow Connector 356"/>
              <p:cNvCxnSpPr/>
              <p:nvPr/>
            </p:nvCxnSpPr>
            <p:spPr>
              <a:xfrm>
                <a:off x="6647906" y="4732020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Arrow Connector 357"/>
              <p:cNvCxnSpPr/>
              <p:nvPr/>
            </p:nvCxnSpPr>
            <p:spPr>
              <a:xfrm>
                <a:off x="6647906" y="4869180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Arrow Connector 358"/>
              <p:cNvCxnSpPr/>
              <p:nvPr/>
            </p:nvCxnSpPr>
            <p:spPr>
              <a:xfrm>
                <a:off x="6647906" y="5006340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Arrow Connector 359"/>
              <p:cNvCxnSpPr/>
              <p:nvPr/>
            </p:nvCxnSpPr>
            <p:spPr>
              <a:xfrm>
                <a:off x="6647906" y="5143500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Arrow Connector 360"/>
              <p:cNvCxnSpPr/>
              <p:nvPr/>
            </p:nvCxnSpPr>
            <p:spPr>
              <a:xfrm>
                <a:off x="6647906" y="5280660"/>
                <a:ext cx="304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Graph parallel abstraction rely on partitioning:</a:t>
            </a:r>
          </a:p>
          <a:p>
            <a:pPr lvl="1"/>
            <a:r>
              <a:rPr lang="en-US" dirty="0" smtClean="0">
                <a:sym typeface="Wingdings"/>
              </a:rPr>
              <a:t>Minimize communication</a:t>
            </a:r>
          </a:p>
          <a:p>
            <a:pPr lvl="1"/>
            <a:r>
              <a:rPr lang="en-US" dirty="0" smtClean="0">
                <a:sym typeface="Wingdings"/>
              </a:rPr>
              <a:t>Balance computation and storage</a:t>
            </a:r>
            <a:endParaRPr lang="en-US" sz="3200" dirty="0"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0" y="3352800"/>
            <a:ext cx="2209800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248400" y="3352800"/>
            <a:ext cx="2209800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grpSp>
        <p:nvGrpSpPr>
          <p:cNvPr id="4" name="Group 31"/>
          <p:cNvGrpSpPr/>
          <p:nvPr/>
        </p:nvGrpSpPr>
        <p:grpSpPr>
          <a:xfrm>
            <a:off x="533400" y="3886200"/>
            <a:ext cx="2819400" cy="1295400"/>
            <a:chOff x="533400" y="3657600"/>
            <a:chExt cx="2819400" cy="1295400"/>
          </a:xfrm>
        </p:grpSpPr>
        <p:cxnSp>
          <p:nvCxnSpPr>
            <p:cNvPr id="13" name="Straight Connector 12"/>
            <p:cNvCxnSpPr>
              <a:stCxn id="18" idx="4"/>
              <a:endCxn id="28" idx="0"/>
            </p:cNvCxnSpPr>
            <p:nvPr/>
          </p:nvCxnSpPr>
          <p:spPr>
            <a:xfrm>
              <a:off x="647700" y="3886200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>
              <a:stCxn id="19" idx="4"/>
              <a:endCxn id="29" idx="0"/>
            </p:cNvCxnSpPr>
            <p:nvPr/>
          </p:nvCxnSpPr>
          <p:spPr>
            <a:xfrm>
              <a:off x="1511300" y="3886200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>
              <a:stCxn id="20" idx="4"/>
              <a:endCxn id="30" idx="0"/>
            </p:cNvCxnSpPr>
            <p:nvPr/>
          </p:nvCxnSpPr>
          <p:spPr>
            <a:xfrm>
              <a:off x="2374900" y="3886200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>
              <a:stCxn id="21" idx="4"/>
              <a:endCxn id="31" idx="0"/>
            </p:cNvCxnSpPr>
            <p:nvPr/>
          </p:nvCxnSpPr>
          <p:spPr>
            <a:xfrm>
              <a:off x="3238500" y="3886200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>
              <a:stCxn id="18" idx="6"/>
              <a:endCxn id="21" idx="2"/>
            </p:cNvCxnSpPr>
            <p:nvPr/>
          </p:nvCxnSpPr>
          <p:spPr>
            <a:xfrm>
              <a:off x="762000" y="3771900"/>
              <a:ext cx="23622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533400" y="36576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397000" y="36576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60600" y="36576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24200" y="36576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23" idx="6"/>
              <a:endCxn id="26" idx="2"/>
            </p:cNvCxnSpPr>
            <p:nvPr/>
          </p:nvCxnSpPr>
          <p:spPr>
            <a:xfrm>
              <a:off x="762000" y="4305300"/>
              <a:ext cx="23622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33400" y="41910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397000" y="41910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260600" y="41910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124200" y="41910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8" idx="6"/>
              <a:endCxn id="31" idx="2"/>
            </p:cNvCxnSpPr>
            <p:nvPr/>
          </p:nvCxnSpPr>
          <p:spPr>
            <a:xfrm>
              <a:off x="762000" y="4838700"/>
              <a:ext cx="23622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533400" y="4724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397000" y="4724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260600" y="4724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124200" y="4724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228600" y="3124200"/>
            <a:ext cx="8534400" cy="32004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5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022E-6 L 0.4625 2.96022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31242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How will we</a:t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design</a:t>
            </a:r>
            <a:r>
              <a:rPr lang="en-US" sz="4800" dirty="0" smtClean="0">
                <a:solidFill>
                  <a:schemeClr val="tx1"/>
                </a:solidFill>
              </a:rPr>
              <a:t> and </a:t>
            </a:r>
            <a:r>
              <a:rPr lang="en-US" sz="4800" b="1" dirty="0" smtClean="0">
                <a:solidFill>
                  <a:schemeClr val="tx1"/>
                </a:solidFill>
              </a:rPr>
              <a:t>implement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i="1" dirty="0" smtClean="0">
                <a:solidFill>
                  <a:schemeClr val="tx1"/>
                </a:solidFill>
              </a:rPr>
              <a:t>parallel</a:t>
            </a:r>
            <a:r>
              <a:rPr lang="en-US" sz="4800" dirty="0" smtClean="0">
                <a:solidFill>
                  <a:schemeClr val="tx1"/>
                </a:solidFill>
              </a:rPr>
              <a:t> learning systems?</a:t>
            </a:r>
            <a:br>
              <a:rPr lang="en-US" sz="4800" dirty="0" smtClean="0">
                <a:solidFill>
                  <a:schemeClr val="tx1"/>
                </a:solidFill>
              </a:rPr>
            </a:b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165804" y="457200"/>
            <a:ext cx="4844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tx2"/>
                </a:solidFill>
              </a:rPr>
              <a:t>Big-Learning</a:t>
            </a:r>
            <a:endParaRPr lang="en-US" sz="7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7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Natural Graphs are Difficult to Partition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Natural graphs do not have low-cost balanced cuts </a:t>
            </a:r>
            <a:r>
              <a:rPr lang="en-US" sz="3200" i="1" dirty="0" smtClean="0"/>
              <a:t>[</a:t>
            </a:r>
            <a:r>
              <a:rPr lang="en-US" sz="3200" i="1" dirty="0" err="1" smtClean="0"/>
              <a:t>Leskovec</a:t>
            </a:r>
            <a:r>
              <a:rPr lang="en-US" sz="3200" i="1" dirty="0" smtClean="0"/>
              <a:t> et al. 08, Lang 04]</a:t>
            </a:r>
          </a:p>
          <a:p>
            <a:endParaRPr lang="en-US" dirty="0" smtClean="0"/>
          </a:p>
          <a:p>
            <a:r>
              <a:rPr lang="en-US" dirty="0" smtClean="0"/>
              <a:t>Popular graph-partitioning tools (</a:t>
            </a:r>
            <a:r>
              <a:rPr lang="en-US" dirty="0" err="1" smtClean="0"/>
              <a:t>Metis</a:t>
            </a:r>
            <a:r>
              <a:rPr lang="en-US" dirty="0" smtClean="0"/>
              <a:t>, Chaco,…) perform poorly </a:t>
            </a:r>
            <a:r>
              <a:rPr lang="en-US" i="1" dirty="0" smtClean="0"/>
              <a:t>[</a:t>
            </a:r>
            <a:r>
              <a:rPr lang="en-US" i="1" dirty="0" err="1" smtClean="0"/>
              <a:t>Abou-Rjeili</a:t>
            </a:r>
            <a:r>
              <a:rPr lang="en-US" i="1" dirty="0" smtClean="0"/>
              <a:t> et al. 06]</a:t>
            </a:r>
          </a:p>
          <a:p>
            <a:pPr lvl="1"/>
            <a:r>
              <a:rPr lang="en-US" i="1" dirty="0" smtClean="0"/>
              <a:t>Extremely slow and require substantial memory</a:t>
            </a:r>
          </a:p>
        </p:txBody>
      </p:sp>
    </p:spTree>
    <p:extLst>
      <p:ext uri="{BB962C8B-B14F-4D97-AF65-F5344CB8AC3E}">
        <p14:creationId xmlns:p14="http://schemas.microsoft.com/office/powerpoint/2010/main" val="200202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/>
          <a:lstStyle/>
          <a:p>
            <a:r>
              <a:rPr lang="en-US" sz="3200" dirty="0" smtClean="0"/>
              <a:t>Both GraphLab and </a:t>
            </a:r>
            <a:r>
              <a:rPr lang="en-US" sz="3200" dirty="0" err="1" smtClean="0"/>
              <a:t>Pregel</a:t>
            </a:r>
            <a:r>
              <a:rPr lang="en-US" sz="3200" dirty="0" smtClean="0"/>
              <a:t> proposed</a:t>
            </a:r>
            <a:r>
              <a:rPr lang="en-US" dirty="0" smtClean="0"/>
              <a:t> </a:t>
            </a:r>
            <a:r>
              <a:rPr lang="en-US" sz="3200" dirty="0" smtClean="0">
                <a:sym typeface="Wingdings"/>
              </a:rPr>
              <a:t>Random (hashed) partitioning for Natural Graphs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810000" y="3124200"/>
            <a:ext cx="2209800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248400" y="3124200"/>
            <a:ext cx="2209800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533400" y="3657600"/>
            <a:ext cx="2819400" cy="1295400"/>
            <a:chOff x="533400" y="3657600"/>
            <a:chExt cx="2819400" cy="1295400"/>
          </a:xfrm>
        </p:grpSpPr>
        <p:cxnSp>
          <p:nvCxnSpPr>
            <p:cNvPr id="13" name="Straight Connector 12"/>
            <p:cNvCxnSpPr>
              <a:stCxn id="18" idx="4"/>
              <a:endCxn id="28" idx="0"/>
            </p:cNvCxnSpPr>
            <p:nvPr/>
          </p:nvCxnSpPr>
          <p:spPr>
            <a:xfrm>
              <a:off x="647700" y="3886200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>
              <a:stCxn id="19" idx="4"/>
              <a:endCxn id="29" idx="0"/>
            </p:cNvCxnSpPr>
            <p:nvPr/>
          </p:nvCxnSpPr>
          <p:spPr>
            <a:xfrm>
              <a:off x="1511300" y="3886200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>
              <a:stCxn id="20" idx="4"/>
              <a:endCxn id="30" idx="0"/>
            </p:cNvCxnSpPr>
            <p:nvPr/>
          </p:nvCxnSpPr>
          <p:spPr>
            <a:xfrm>
              <a:off x="2374900" y="3886200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>
              <a:stCxn id="21" idx="4"/>
              <a:endCxn id="31" idx="0"/>
            </p:cNvCxnSpPr>
            <p:nvPr/>
          </p:nvCxnSpPr>
          <p:spPr>
            <a:xfrm>
              <a:off x="3238500" y="3886200"/>
              <a:ext cx="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>
              <a:stCxn id="18" idx="6"/>
              <a:endCxn id="21" idx="2"/>
            </p:cNvCxnSpPr>
            <p:nvPr/>
          </p:nvCxnSpPr>
          <p:spPr>
            <a:xfrm>
              <a:off x="762000" y="3771900"/>
              <a:ext cx="23622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533400" y="36576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397000" y="36576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60600" y="36576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24200" y="36576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23" idx="6"/>
              <a:endCxn id="26" idx="2"/>
            </p:cNvCxnSpPr>
            <p:nvPr/>
          </p:nvCxnSpPr>
          <p:spPr>
            <a:xfrm>
              <a:off x="762000" y="4305300"/>
              <a:ext cx="23622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33400" y="41910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397000" y="41910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260600" y="41910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124200" y="41910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8" idx="6"/>
              <a:endCxn id="31" idx="2"/>
            </p:cNvCxnSpPr>
            <p:nvPr/>
          </p:nvCxnSpPr>
          <p:spPr>
            <a:xfrm>
              <a:off x="762000" y="4838700"/>
              <a:ext cx="23622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533400" y="4724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397000" y="4724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260600" y="4724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124200" y="4724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Oval 58"/>
          <p:cNvSpPr/>
          <p:nvPr/>
        </p:nvSpPr>
        <p:spPr>
          <a:xfrm>
            <a:off x="533400" y="3657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397000" y="3657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260600" y="3657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36576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33400" y="4191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397000" y="4191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260600" y="4191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124200" y="4191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3400" y="47244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397000" y="47244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260600" y="47244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124200" y="47244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4648200" y="3505200"/>
            <a:ext cx="2895600" cy="1333500"/>
            <a:chOff x="4648200" y="3505200"/>
            <a:chExt cx="2895600" cy="1333500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4800600" y="3505200"/>
              <a:ext cx="2133600" cy="5334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4724400" y="3505200"/>
              <a:ext cx="2209800" cy="5334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 flipV="1">
              <a:off x="4724400" y="4038600"/>
              <a:ext cx="2743200" cy="76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4724400" y="4114800"/>
              <a:ext cx="2743200" cy="3810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4" name="Straight Connector 83"/>
            <p:cNvCxnSpPr>
              <a:stCxn id="49" idx="2"/>
            </p:cNvCxnSpPr>
            <p:nvPr/>
          </p:nvCxnSpPr>
          <p:spPr>
            <a:xfrm flipV="1">
              <a:off x="4724400" y="4724400"/>
              <a:ext cx="2209800" cy="1143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7" name="Straight Connector 86"/>
            <p:cNvCxnSpPr>
              <a:stCxn id="49" idx="2"/>
            </p:cNvCxnSpPr>
            <p:nvPr/>
          </p:nvCxnSpPr>
          <p:spPr>
            <a:xfrm flipV="1">
              <a:off x="4724400" y="4343400"/>
              <a:ext cx="2286000" cy="4953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7010400" y="3505200"/>
              <a:ext cx="53340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4724400" y="3505200"/>
              <a:ext cx="533400" cy="5334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4648200" y="4038600"/>
              <a:ext cx="609600" cy="7620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181600" y="4038600"/>
              <a:ext cx="16764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724400" y="4495800"/>
              <a:ext cx="2209800" cy="2286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4648200" y="3505200"/>
              <a:ext cx="2286000" cy="12954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6934200" y="3505200"/>
              <a:ext cx="6096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5257800" y="3505200"/>
              <a:ext cx="16764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H="1" flipV="1">
              <a:off x="5334000" y="3505200"/>
              <a:ext cx="1676400" cy="838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 flipV="1">
              <a:off x="4724400" y="3505200"/>
              <a:ext cx="2209800" cy="121920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1066800" y="2895600"/>
            <a:ext cx="7236327" cy="3505200"/>
            <a:chOff x="1066800" y="3048000"/>
            <a:chExt cx="7236327" cy="3505200"/>
          </a:xfrm>
        </p:grpSpPr>
        <p:sp>
          <p:nvSpPr>
            <p:cNvPr id="132" name="Rectangle 131"/>
            <p:cNvSpPr/>
            <p:nvPr/>
          </p:nvSpPr>
          <p:spPr>
            <a:xfrm>
              <a:off x="1066800" y="3048000"/>
              <a:ext cx="7086600" cy="35052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roup 5"/>
            <p:cNvGrpSpPr/>
            <p:nvPr/>
          </p:nvGrpSpPr>
          <p:grpSpPr>
            <a:xfrm>
              <a:off x="1143000" y="3048000"/>
              <a:ext cx="7160127" cy="3151076"/>
              <a:chOff x="925989" y="2726742"/>
              <a:chExt cx="7160127" cy="3151076"/>
            </a:xfrm>
          </p:grpSpPr>
          <p:pic>
            <p:nvPicPr>
              <p:cNvPr id="134" name="Picture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25989" y="2726742"/>
                <a:ext cx="7160127" cy="2226258"/>
              </a:xfrm>
              <a:prstGeom prst="rect">
                <a:avLst/>
              </a:prstGeom>
            </p:spPr>
          </p:pic>
          <p:sp>
            <p:nvSpPr>
              <p:cNvPr id="135" name="TextBox 134"/>
              <p:cNvSpPr txBox="1"/>
              <p:nvPr/>
            </p:nvSpPr>
            <p:spPr>
              <a:xfrm>
                <a:off x="1371600" y="4800600"/>
                <a:ext cx="613681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/>
                  <a:t>10 Machines </a:t>
                </a:r>
                <a:r>
                  <a:rPr lang="en-US" sz="3200" b="1" dirty="0" smtClean="0">
                    <a:sym typeface="Wingdings"/>
                  </a:rPr>
                  <a:t> 90% of edges cut</a:t>
                </a:r>
              </a:p>
              <a:p>
                <a:r>
                  <a:rPr lang="en-US" sz="3200" b="1" dirty="0" smtClean="0">
                    <a:sym typeface="Wingdings"/>
                  </a:rPr>
                  <a:t>100 Machines  99% of edges cut!</a:t>
                </a:r>
                <a:endParaRPr lang="en-US" sz="32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765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7 C 0.0382 -0.0451 0.07605 -0.09066 0.15122 -0.09806 C 0.22639 -0.10546 0.39271 -0.05597 0.45122 -0.0444 " pathEditMode="relative" ptsTypes="a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-1.68363E-6 C 0.09688 0.03215 0.19375 0.0643 0.29358 0.05713 C 0.3934 0.04996 0.49601 0.00324 0.59878 -0.04324 " pathEditMode="relative" ptsTypes="aaA">
                                      <p:cBhvr>
                                        <p:cTn id="8" dur="17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5.3469E-6 C 0.03038 -0.04463 0.06077 -0.08926 0.10261 -0.08302 C 0.14445 -0.07677 0.19757 -0.01942 0.2507 0.03816 " pathEditMode="relative" ptsTypes="a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7.22222E-6 -2.81221E-6 C 0.03749 0.07285 0.07517 0.1457 0.14288 0.15056 C 0.21058 0.15542 0.3085 0.09228 0.40659 0.02937 " pathEditMode="relative" ptsTypes="aaA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462 C -0.00086 0.0777 -0.00416 0.15101 0.05191 0.14315 C 0.10782 0.13529 0.27379 -0.02313 0.33889 -0.04209 C 0.404 -0.06106 0.42327 -0.01619 0.44271 0.02891 " pathEditMode="relative" rAng="0" ptsTypes="aaaA">
                                      <p:cBhvr>
                                        <p:cTn id="14" dur="1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" y="4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-3.9408E-6 C 0.00903 0.04926 0.01806 0.09875 0.05469 0.11772 C 0.09132 0.13668 0.12813 0.13298 0.21962 0.11425 C 0.31111 0.09551 0.45747 0.05019 0.60399 0.00509 " pathEditMode="relative" ptsTypes="aaaA">
                                      <p:cBhvr>
                                        <p:cTn id="1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11111E-6 -6.91027E-6 C -0.03889 -0.04302 -0.07778 -0.08604 -0.05729 -0.10731 C -0.0368 -0.12859 0.08195 -0.16074 0.12327 -0.12813 C 0.16458 -0.09552 0.16892 0.05411 0.1908 0.08834 C 0.21267 0.12257 0.23351 0.10013 0.25452 0.07793 " pathEditMode="relative" ptsTypes="aaaaA">
                                      <p:cBhvr>
                                        <p:cTn id="18" dur="1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79186E-6 C 0.01996 -0.0555 0.03993 -0.11101 0.09601 -0.08811 C 0.15208 -0.06522 0.28385 0.11101 0.33628 0.13668 C 0.38871 0.16235 0.39948 0.11402 0.41042 0.06591 " pathEditMode="relative" ptsTypes="aaaA">
                                      <p:cBhvr>
                                        <p:cTn id="20" dur="1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4.79186E-6 C 0.0224 0.06545 0.04497 0.13113 0.07674 0.14338 C 0.10851 0.15564 0.12778 0.09019 0.19097 0.07423 C 0.25399 0.05828 0.40278 0.09366 0.4559 0.04833 C 0.50903 0.003 0.50903 -0.09713 0.5092 -0.19727 " pathEditMode="relative" ptsTypes="aaaaA">
                                      <p:cBhvr>
                                        <p:cTn id="22" dur="1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94444E-6 4.79186E-6 C 0.03802 -0.02405 0.07604 -0.04787 0.13506 -0.04163 C 0.19409 -0.03539 0.27013 0.02474 0.35451 0.03793 C 0.43871 0.05111 0.59131 0.07724 0.64149 0.03793 C 0.69166 -0.00139 0.67378 -0.09945 0.6559 -0.19727 " pathEditMode="relative" ptsTypes="aaaaA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.83333E-6 2.81221E-6 C 5.83333E-6 2.81221E-6 0.15973 -0.05805 0.31945 -0.1161 " pathEditMode="relative" ptsTypes="aA">
                                      <p:cBhvr>
                                        <p:cTn id="26" dur="1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3.9408E-6 C 0.03732 -0.06429 0.07482 -0.12859 0.11683 -0.15056 C 0.15885 -0.17253 0.20347 -0.16767 0.2519 -0.13136 C 0.30034 -0.09505 0.37222 0.06383 0.40781 0.06753 C 0.4434 0.07123 0.45416 -0.01896 0.46492 -0.10893 " pathEditMode="relative" ptsTypes="aaaaA">
                                      <p:cBhvr>
                                        <p:cTn id="2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 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GraphLab and </a:t>
            </a:r>
            <a:r>
              <a:rPr lang="en-US" sz="4000" b="1" dirty="0" err="1" smtClean="0"/>
              <a:t>Pregel</a:t>
            </a:r>
            <a:r>
              <a:rPr lang="en-US" sz="4000" b="1" dirty="0" smtClean="0"/>
              <a:t> are not well suited for natural graphs</a:t>
            </a:r>
          </a:p>
          <a:p>
            <a:endParaRPr lang="en-US" sz="4000" b="1" dirty="0"/>
          </a:p>
          <a:p>
            <a:r>
              <a:rPr lang="en-US" sz="4000" dirty="0" smtClean="0"/>
              <a:t>Poor performance on high-degree vertices</a:t>
            </a:r>
          </a:p>
          <a:p>
            <a:r>
              <a:rPr lang="en-US" sz="4000" dirty="0" smtClean="0"/>
              <a:t>Low Quality Partitioning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6251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6533" y="809323"/>
            <a:ext cx="4587169" cy="1578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3827" y="381000"/>
            <a:ext cx="1236298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914400"/>
            <a:r>
              <a:rPr lang="en-US" sz="1380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/>
                <a:cs typeface="Arial Rounded MT Bold"/>
              </a:rPr>
              <a:t>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3276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Distribute a single vertex-program </a:t>
            </a:r>
          </a:p>
          <a:p>
            <a:pPr lvl="1"/>
            <a:r>
              <a:rPr lang="en-US" dirty="0" smtClean="0"/>
              <a:t>Move computation to data</a:t>
            </a:r>
          </a:p>
          <a:p>
            <a:pPr lvl="1"/>
            <a:r>
              <a:rPr lang="en-US" dirty="0" smtClean="0"/>
              <a:t>Parallelize high-degree vertices</a:t>
            </a:r>
          </a:p>
          <a:p>
            <a:endParaRPr lang="en-US" dirty="0" smtClean="0"/>
          </a:p>
          <a:p>
            <a:r>
              <a:rPr lang="en-US" dirty="0" smtClean="0"/>
              <a:t>Vertex Partitioning</a:t>
            </a:r>
          </a:p>
          <a:p>
            <a:pPr lvl="1"/>
            <a:r>
              <a:rPr lang="en-US" dirty="0" smtClean="0"/>
              <a:t>Simple online heuristic to effectively partition large power-law graphs</a:t>
            </a:r>
          </a:p>
        </p:txBody>
      </p:sp>
    </p:spTree>
    <p:extLst>
      <p:ext uri="{BB962C8B-B14F-4D97-AF65-F5344CB8AC3E}">
        <p14:creationId xmlns:p14="http://schemas.microsoft.com/office/powerpoint/2010/main" val="35005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Decompose Vertex-Programs</a:t>
            </a:r>
            <a:endParaRPr lang="en-US" sz="3600" dirty="0"/>
          </a:p>
        </p:txBody>
      </p:sp>
      <p:sp>
        <p:nvSpPr>
          <p:cNvPr id="188" name="Rounded Rectangle 187"/>
          <p:cNvSpPr/>
          <p:nvPr/>
        </p:nvSpPr>
        <p:spPr>
          <a:xfrm>
            <a:off x="281966" y="1530447"/>
            <a:ext cx="2814255" cy="4405192"/>
          </a:xfrm>
          <a:prstGeom prst="roundRect">
            <a:avLst>
              <a:gd name="adj" fmla="val 61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9537" y="5291154"/>
            <a:ext cx="169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+      + … +      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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131"/>
          <p:cNvGrpSpPr/>
          <p:nvPr/>
        </p:nvGrpSpPr>
        <p:grpSpPr>
          <a:xfrm>
            <a:off x="1401564" y="5173556"/>
            <a:ext cx="206604" cy="647597"/>
            <a:chOff x="1401564" y="4086589"/>
            <a:chExt cx="206604" cy="647597"/>
          </a:xfrm>
        </p:grpSpPr>
        <p:sp>
          <p:nvSpPr>
            <p:cNvPr id="87" name="Rounded Rectangle 86"/>
            <p:cNvSpPr/>
            <p:nvPr/>
          </p:nvSpPr>
          <p:spPr>
            <a:xfrm rot="16200000">
              <a:off x="1181067" y="4307086"/>
              <a:ext cx="647597" cy="206604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8" name="Straight Connector 87"/>
            <p:cNvCxnSpPr>
              <a:stCxn id="89" idx="6"/>
              <a:endCxn id="90" idx="2"/>
            </p:cNvCxnSpPr>
            <p:nvPr/>
          </p:nvCxnSpPr>
          <p:spPr>
            <a:xfrm flipV="1">
              <a:off x="1504841" y="4264306"/>
              <a:ext cx="0" cy="26505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 rot="16200000">
              <a:off x="1435077" y="4529364"/>
              <a:ext cx="139528" cy="1395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1000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16200000">
              <a:off x="1435077" y="4124778"/>
              <a:ext cx="139528" cy="1395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6200000">
            <a:off x="2009817" y="5394053"/>
            <a:ext cx="647597" cy="206604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3" name="Straight Connector 92"/>
          <p:cNvCxnSpPr>
            <a:stCxn id="94" idx="6"/>
            <a:endCxn id="95" idx="2"/>
          </p:cNvCxnSpPr>
          <p:nvPr/>
        </p:nvCxnSpPr>
        <p:spPr>
          <a:xfrm flipV="1">
            <a:off x="2333591" y="5351273"/>
            <a:ext cx="0" cy="265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16200000">
            <a:off x="2263827" y="5616331"/>
            <a:ext cx="139528" cy="13952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Y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 rot="16200000">
            <a:off x="2263827" y="5211745"/>
            <a:ext cx="139528" cy="13952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130"/>
          <p:cNvGrpSpPr/>
          <p:nvPr/>
        </p:nvGrpSpPr>
        <p:grpSpPr>
          <a:xfrm>
            <a:off x="281966" y="5173556"/>
            <a:ext cx="933322" cy="647597"/>
            <a:chOff x="281966" y="4086589"/>
            <a:chExt cx="933322" cy="647597"/>
          </a:xfrm>
        </p:grpSpPr>
        <p:sp>
          <p:nvSpPr>
            <p:cNvPr id="82" name="Rounded Rectangle 81"/>
            <p:cNvSpPr/>
            <p:nvPr/>
          </p:nvSpPr>
          <p:spPr>
            <a:xfrm rot="16200000">
              <a:off x="788187" y="4307086"/>
              <a:ext cx="647597" cy="206604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3" name="Straight Connector 82"/>
            <p:cNvCxnSpPr>
              <a:stCxn id="84" idx="6"/>
              <a:endCxn id="85" idx="2"/>
            </p:cNvCxnSpPr>
            <p:nvPr/>
          </p:nvCxnSpPr>
          <p:spPr>
            <a:xfrm flipV="1">
              <a:off x="1111961" y="4264306"/>
              <a:ext cx="0" cy="26505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 rot="16200000">
              <a:off x="1042197" y="4529364"/>
              <a:ext cx="139528" cy="1395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/>
              <a:r>
                <a:rPr lang="en-US" sz="1000" dirty="0" smtClean="0">
                  <a:solidFill>
                    <a:prstClr val="white"/>
                  </a:solidFill>
                  <a:latin typeface="Calibri"/>
                </a:rPr>
                <a:t>Y</a:t>
              </a: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 rot="16200000">
              <a:off x="1042197" y="4124778"/>
              <a:ext cx="139528" cy="1395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81966" y="4160304"/>
              <a:ext cx="733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Parallel</a:t>
              </a:r>
            </a:p>
            <a:p>
              <a:pPr algn="r"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Sum</a:t>
              </a:r>
            </a:p>
          </p:txBody>
        </p:sp>
      </p:grpSp>
      <p:grpSp>
        <p:nvGrpSpPr>
          <p:cNvPr id="7" name="Group 132"/>
          <p:cNvGrpSpPr/>
          <p:nvPr/>
        </p:nvGrpSpPr>
        <p:grpSpPr>
          <a:xfrm>
            <a:off x="304800" y="1905000"/>
            <a:ext cx="2411583" cy="1084372"/>
            <a:chOff x="341204" y="4764233"/>
            <a:chExt cx="2411583" cy="1084372"/>
          </a:xfrm>
        </p:grpSpPr>
        <p:sp>
          <p:nvSpPr>
            <p:cNvPr id="108" name="TextBox 107"/>
            <p:cNvSpPr txBox="1"/>
            <p:nvPr/>
          </p:nvSpPr>
          <p:spPr>
            <a:xfrm>
              <a:off x="341204" y="4764233"/>
              <a:ext cx="1537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i="1" dirty="0" smtClean="0">
                  <a:solidFill>
                    <a:prstClr val="black"/>
                  </a:solidFill>
                  <a:latin typeface="Calibri"/>
                </a:rPr>
                <a:t>User Defined:</a:t>
              </a:r>
              <a:endParaRPr lang="en-US" b="1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3303" y="5115895"/>
              <a:ext cx="2089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Gather(             )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sym typeface="Wingdings"/>
                </a:rPr>
                <a:t>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  <a:sym typeface="Wingdings"/>
                </a:rPr>
                <a:t>Σ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Group 176"/>
            <p:cNvGrpSpPr/>
            <p:nvPr/>
          </p:nvGrpSpPr>
          <p:grpSpPr>
            <a:xfrm>
              <a:off x="1497453" y="5225659"/>
              <a:ext cx="611386" cy="206604"/>
              <a:chOff x="1452363" y="5293294"/>
              <a:chExt cx="611386" cy="206604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1452363" y="5293294"/>
                <a:ext cx="611386" cy="206604"/>
              </a:xfrm>
              <a:prstGeom prst="roundRect">
                <a:avLst>
                  <a:gd name="adj" fmla="val 5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01" name="Straight Connector 100"/>
              <p:cNvCxnSpPr>
                <a:stCxn id="102" idx="6"/>
                <a:endCxn id="103" idx="2"/>
              </p:cNvCxnSpPr>
              <p:nvPr/>
            </p:nvCxnSpPr>
            <p:spPr>
              <a:xfrm>
                <a:off x="1640698" y="5396572"/>
                <a:ext cx="212453" cy="1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Oval 101"/>
              <p:cNvSpPr/>
              <p:nvPr/>
            </p:nvSpPr>
            <p:spPr>
              <a:xfrm>
                <a:off x="1501169" y="5326807"/>
                <a:ext cx="139528" cy="1395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/>
                <a:r>
                  <a:rPr lang="en-US" sz="900" dirty="0" smtClean="0">
                    <a:solidFill>
                      <a:prstClr val="white"/>
                    </a:solidFill>
                    <a:latin typeface="Calibri"/>
                  </a:rPr>
                  <a:t>Y</a:t>
                </a:r>
                <a:endParaRPr lang="en-US" sz="9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1853150" y="5326825"/>
                <a:ext cx="139528" cy="1395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0" name="Isosceles Triangle 119"/>
            <p:cNvSpPr/>
            <p:nvPr/>
          </p:nvSpPr>
          <p:spPr>
            <a:xfrm rot="5400000">
              <a:off x="526057" y="5235676"/>
              <a:ext cx="136067" cy="117299"/>
            </a:xfrm>
            <a:prstGeom prst="triangl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 118"/>
            <p:cNvGrpSpPr/>
            <p:nvPr/>
          </p:nvGrpSpPr>
          <p:grpSpPr>
            <a:xfrm>
              <a:off x="665403" y="5479273"/>
              <a:ext cx="1442522" cy="369332"/>
              <a:chOff x="748068" y="5584483"/>
              <a:chExt cx="1442522" cy="369332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748068" y="5584483"/>
                <a:ext cx="1442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  <a:latin typeface="Calibri"/>
                    <a:sym typeface="Wingdings"/>
                  </a:rPr>
                  <a:t>Σ</a:t>
                </a:r>
                <a:r>
                  <a:rPr lang="en-US" baseline="-25000" dirty="0" smtClean="0">
                    <a:solidFill>
                      <a:prstClr val="black"/>
                    </a:solidFill>
                    <a:latin typeface="Calibri"/>
                  </a:rPr>
                  <a:t>1</a:t>
                </a:r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  + 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  <a:sym typeface="Wingdings"/>
                  </a:rPr>
                  <a:t>Σ</a:t>
                </a:r>
                <a:r>
                  <a:rPr lang="en-US" baseline="-25000" dirty="0" smtClean="0">
                    <a:solidFill>
                      <a:prstClr val="black"/>
                    </a:solidFill>
                    <a:latin typeface="Calibri"/>
                  </a:rPr>
                  <a:t>2</a:t>
                </a:r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  </a:t>
                </a:r>
                <a:r>
                  <a:rPr lang="en-US" dirty="0" smtClean="0">
                    <a:solidFill>
                      <a:prstClr val="black"/>
                    </a:solidFill>
                    <a:latin typeface="Calibri"/>
                    <a:sym typeface="Wingdings"/>
                  </a:rPr>
                  <a:t>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  <a:sym typeface="Wingdings"/>
                  </a:rPr>
                  <a:t>Σ</a:t>
                </a:r>
                <a:r>
                  <a:rPr lang="en-US" baseline="-25000" dirty="0" smtClean="0">
                    <a:solidFill>
                      <a:prstClr val="black"/>
                    </a:solidFill>
                    <a:latin typeface="Calibri"/>
                  </a:rPr>
                  <a:t>3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092315" y="5699560"/>
                <a:ext cx="155989" cy="155989"/>
              </a:xfrm>
              <a:prstGeom prst="ellipse">
                <a:avLst/>
              </a:prstGeom>
              <a:noFill/>
              <a:ln w="190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1" name="Isosceles Triangle 120"/>
            <p:cNvSpPr/>
            <p:nvPr/>
          </p:nvSpPr>
          <p:spPr>
            <a:xfrm rot="5400000">
              <a:off x="526057" y="5600121"/>
              <a:ext cx="136067" cy="117299"/>
            </a:xfrm>
            <a:prstGeom prst="triangl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0" name="Rounded Rectangle 139"/>
          <p:cNvSpPr/>
          <p:nvPr/>
        </p:nvSpPr>
        <p:spPr>
          <a:xfrm rot="19061999">
            <a:off x="1393696" y="3645500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ounded Rectangle 140"/>
          <p:cNvSpPr/>
          <p:nvPr/>
        </p:nvSpPr>
        <p:spPr>
          <a:xfrm rot="16200000">
            <a:off x="1063385" y="3541814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Rounded Rectangle 141"/>
          <p:cNvSpPr/>
          <p:nvPr/>
        </p:nvSpPr>
        <p:spPr>
          <a:xfrm rot="13374097">
            <a:off x="758155" y="3667155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Rounded Rectangle 142"/>
          <p:cNvSpPr/>
          <p:nvPr/>
        </p:nvSpPr>
        <p:spPr>
          <a:xfrm rot="10800000">
            <a:off x="496521" y="3937040"/>
            <a:ext cx="1390265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Rounded Rectangle 143"/>
          <p:cNvSpPr/>
          <p:nvPr/>
        </p:nvSpPr>
        <p:spPr>
          <a:xfrm rot="8221805">
            <a:off x="773042" y="4211378"/>
            <a:ext cx="1231714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Rounded Rectangle 144"/>
          <p:cNvSpPr/>
          <p:nvPr/>
        </p:nvSpPr>
        <p:spPr>
          <a:xfrm rot="5400000">
            <a:off x="1090317" y="4327722"/>
            <a:ext cx="1179636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Rounded Rectangle 145"/>
          <p:cNvSpPr/>
          <p:nvPr/>
        </p:nvSpPr>
        <p:spPr>
          <a:xfrm rot="2506115">
            <a:off x="1368592" y="4235552"/>
            <a:ext cx="1301607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1465969" y="3936883"/>
            <a:ext cx="142787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9" name="Straight Connector 148"/>
          <p:cNvCxnSpPr>
            <a:stCxn id="161" idx="5"/>
            <a:endCxn id="157" idx="1"/>
          </p:cNvCxnSpPr>
          <p:nvPr/>
        </p:nvCxnSpPr>
        <p:spPr>
          <a:xfrm>
            <a:off x="1173110" y="3676613"/>
            <a:ext cx="406401" cy="360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57" idx="7"/>
            <a:endCxn id="165" idx="3"/>
          </p:cNvCxnSpPr>
          <p:nvPr/>
        </p:nvCxnSpPr>
        <p:spPr>
          <a:xfrm flipV="1">
            <a:off x="1776880" y="3676613"/>
            <a:ext cx="453575" cy="360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58" idx="4"/>
            <a:endCxn id="157" idx="0"/>
          </p:cNvCxnSpPr>
          <p:nvPr/>
        </p:nvCxnSpPr>
        <p:spPr>
          <a:xfrm flipH="1">
            <a:off x="1678196" y="3480102"/>
            <a:ext cx="1677" cy="5163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57" idx="6"/>
            <a:endCxn id="164" idx="2"/>
          </p:cNvCxnSpPr>
          <p:nvPr/>
        </p:nvCxnSpPr>
        <p:spPr>
          <a:xfrm>
            <a:off x="1817756" y="4135972"/>
            <a:ext cx="6956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60" idx="6"/>
            <a:endCxn id="157" idx="2"/>
          </p:cNvCxnSpPr>
          <p:nvPr/>
        </p:nvCxnSpPr>
        <p:spPr>
          <a:xfrm>
            <a:off x="843033" y="4135972"/>
            <a:ext cx="6956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57" idx="4"/>
            <a:endCxn id="159" idx="0"/>
          </p:cNvCxnSpPr>
          <p:nvPr/>
        </p:nvCxnSpPr>
        <p:spPr>
          <a:xfrm>
            <a:off x="1678196" y="4275531"/>
            <a:ext cx="1677" cy="4910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57" idx="3"/>
            <a:endCxn id="162" idx="7"/>
          </p:cNvCxnSpPr>
          <p:nvPr/>
        </p:nvCxnSpPr>
        <p:spPr>
          <a:xfrm flipH="1">
            <a:off x="1173110" y="4234655"/>
            <a:ext cx="406401" cy="3607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57" idx="5"/>
            <a:endCxn id="163" idx="1"/>
          </p:cNvCxnSpPr>
          <p:nvPr/>
        </p:nvCxnSpPr>
        <p:spPr>
          <a:xfrm>
            <a:off x="1776880" y="4234655"/>
            <a:ext cx="453575" cy="3943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Oval 156"/>
          <p:cNvSpPr/>
          <p:nvPr/>
        </p:nvSpPr>
        <p:spPr>
          <a:xfrm>
            <a:off x="1538635" y="3996411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Y</a:t>
            </a:r>
          </a:p>
        </p:txBody>
      </p:sp>
      <p:sp>
        <p:nvSpPr>
          <p:cNvPr id="158" name="Oval 157"/>
          <p:cNvSpPr/>
          <p:nvPr/>
        </p:nvSpPr>
        <p:spPr>
          <a:xfrm>
            <a:off x="1540313" y="3200982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1540313" y="4766589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563913" y="3996411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934866" y="3438369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934866" y="4554480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189579" y="4588149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513358" y="3996411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189579" y="3438369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1866194" y="3822809"/>
            <a:ext cx="74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Scope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572472" y="1531323"/>
            <a:ext cx="2226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Gather </a:t>
            </a:r>
            <a:r>
              <a:rPr lang="en-US" sz="2400" smtClean="0">
                <a:solidFill>
                  <a:prstClr val="black"/>
                </a:solidFill>
                <a:latin typeface="Calibri"/>
              </a:rPr>
              <a:t>(Reduce)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3211048" y="1530447"/>
            <a:ext cx="2814255" cy="4405192"/>
          </a:xfrm>
          <a:prstGeom prst="roundRect">
            <a:avLst>
              <a:gd name="adj" fmla="val 61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358761" y="4363441"/>
            <a:ext cx="473451" cy="4734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0" name="Straight Connector 39"/>
          <p:cNvCxnSpPr>
            <a:stCxn id="52" idx="5"/>
            <a:endCxn id="48" idx="1"/>
          </p:cNvCxnSpPr>
          <p:nvPr/>
        </p:nvCxnSpPr>
        <p:spPr>
          <a:xfrm>
            <a:off x="4090545" y="4133231"/>
            <a:ext cx="406401" cy="360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48" idx="7"/>
            <a:endCxn id="56" idx="3"/>
          </p:cNvCxnSpPr>
          <p:nvPr/>
        </p:nvCxnSpPr>
        <p:spPr>
          <a:xfrm flipV="1">
            <a:off x="4694315" y="4133231"/>
            <a:ext cx="453575" cy="360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9" idx="4"/>
            <a:endCxn id="48" idx="0"/>
          </p:cNvCxnSpPr>
          <p:nvPr/>
        </p:nvCxnSpPr>
        <p:spPr>
          <a:xfrm flipH="1">
            <a:off x="4595631" y="3936720"/>
            <a:ext cx="1677" cy="5163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8" idx="6"/>
            <a:endCxn id="55" idx="2"/>
          </p:cNvCxnSpPr>
          <p:nvPr/>
        </p:nvCxnSpPr>
        <p:spPr>
          <a:xfrm>
            <a:off x="4735191" y="4592590"/>
            <a:ext cx="6956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1" idx="6"/>
            <a:endCxn id="48" idx="2"/>
          </p:cNvCxnSpPr>
          <p:nvPr/>
        </p:nvCxnSpPr>
        <p:spPr>
          <a:xfrm>
            <a:off x="3760468" y="4592590"/>
            <a:ext cx="6956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8" idx="4"/>
            <a:endCxn id="50" idx="0"/>
          </p:cNvCxnSpPr>
          <p:nvPr/>
        </p:nvCxnSpPr>
        <p:spPr>
          <a:xfrm>
            <a:off x="4595631" y="4732149"/>
            <a:ext cx="1677" cy="4910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8" idx="3"/>
            <a:endCxn id="53" idx="7"/>
          </p:cNvCxnSpPr>
          <p:nvPr/>
        </p:nvCxnSpPr>
        <p:spPr>
          <a:xfrm flipH="1">
            <a:off x="4090545" y="4691273"/>
            <a:ext cx="406401" cy="3607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8" idx="5"/>
            <a:endCxn id="54" idx="1"/>
          </p:cNvCxnSpPr>
          <p:nvPr/>
        </p:nvCxnSpPr>
        <p:spPr>
          <a:xfrm>
            <a:off x="4694315" y="4691273"/>
            <a:ext cx="453575" cy="3943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456070" y="4453029"/>
            <a:ext cx="279120" cy="2791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Calibri"/>
              </a:rPr>
              <a:t>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57748" y="3657600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457748" y="5223207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481348" y="4453029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852301" y="3894987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852301" y="5011098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107014" y="5044767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430793" y="4453029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5107014" y="3894987"/>
            <a:ext cx="279120" cy="2791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66"/>
          <p:cNvGrpSpPr/>
          <p:nvPr/>
        </p:nvGrpSpPr>
        <p:grpSpPr>
          <a:xfrm>
            <a:off x="3352800" y="2057400"/>
            <a:ext cx="2373153" cy="1374330"/>
            <a:chOff x="3438182" y="4127701"/>
            <a:chExt cx="2373153" cy="1374330"/>
          </a:xfrm>
        </p:grpSpPr>
        <p:grpSp>
          <p:nvGrpSpPr>
            <p:cNvPr id="13" name="Group 125"/>
            <p:cNvGrpSpPr/>
            <p:nvPr/>
          </p:nvGrpSpPr>
          <p:grpSpPr>
            <a:xfrm>
              <a:off x="4433455" y="5147619"/>
              <a:ext cx="354412" cy="354412"/>
              <a:chOff x="4616371" y="3022971"/>
              <a:chExt cx="473451" cy="473451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4616371" y="3022971"/>
                <a:ext cx="473451" cy="47345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713680" y="3112559"/>
                <a:ext cx="279120" cy="27912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lang="en-US" sz="1200" dirty="0" smtClean="0">
                    <a:solidFill>
                      <a:prstClr val="white"/>
                    </a:solidFill>
                    <a:latin typeface="Calibri"/>
                  </a:rPr>
                  <a:t>Y</a:t>
                </a: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3741185" y="5111020"/>
              <a:ext cx="1717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Apply(       , </a:t>
              </a:r>
              <a:r>
                <a:rPr lang="en-US" dirty="0" err="1">
                  <a:solidFill>
                    <a:prstClr val="black"/>
                  </a:solidFill>
                  <a:latin typeface="Calibri"/>
                  <a:sym typeface="Wingdings"/>
                </a:rPr>
                <a:t>Σ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)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sym typeface="Wingdings"/>
                </a:rPr>
                <a:t>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" name="Group 127"/>
            <p:cNvGrpSpPr/>
            <p:nvPr/>
          </p:nvGrpSpPr>
          <p:grpSpPr>
            <a:xfrm>
              <a:off x="5456923" y="5133474"/>
              <a:ext cx="354412" cy="354412"/>
              <a:chOff x="4616371" y="3022971"/>
              <a:chExt cx="473451" cy="473451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4616371" y="3022971"/>
                <a:ext cx="473451" cy="47345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713680" y="3112559"/>
                <a:ext cx="279120" cy="27912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lang="en-US" sz="1200" dirty="0" smtClean="0">
                    <a:solidFill>
                      <a:prstClr val="white"/>
                    </a:solidFill>
                    <a:latin typeface="Calibri"/>
                  </a:rPr>
                  <a:t>Y’</a:t>
                </a: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3438752" y="4127701"/>
              <a:ext cx="23457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Apply the accumulated </a:t>
              </a:r>
              <a:br>
                <a:rPr lang="en-US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value to center vertex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438182" y="4764233"/>
              <a:ext cx="1537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i="1" dirty="0" smtClean="0">
                  <a:solidFill>
                    <a:prstClr val="black"/>
                  </a:solidFill>
                  <a:latin typeface="Calibri"/>
                </a:rPr>
                <a:t>User Defined:</a:t>
              </a:r>
              <a:endParaRPr lang="en-US" b="1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Isosceles Triangle 138"/>
            <p:cNvSpPr/>
            <p:nvPr/>
          </p:nvSpPr>
          <p:spPr>
            <a:xfrm rot="5400000">
              <a:off x="3606742" y="5260666"/>
              <a:ext cx="136067" cy="117299"/>
            </a:xfrm>
            <a:prstGeom prst="triangl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6" name="TextBox 185"/>
          <p:cNvSpPr txBox="1"/>
          <p:nvPr/>
        </p:nvSpPr>
        <p:spPr>
          <a:xfrm>
            <a:off x="4138936" y="152400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Apply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125386" y="1530447"/>
            <a:ext cx="2814255" cy="4405192"/>
          </a:xfrm>
          <a:prstGeom prst="roundRect">
            <a:avLst>
              <a:gd name="adj" fmla="val 61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6323579" y="3638809"/>
            <a:ext cx="2397318" cy="1999991"/>
            <a:chOff x="6323579" y="2035352"/>
            <a:chExt cx="2397318" cy="1999991"/>
          </a:xfrm>
        </p:grpSpPr>
        <p:sp>
          <p:nvSpPr>
            <p:cNvPr id="81" name="Rounded Rectangle 80"/>
            <p:cNvSpPr/>
            <p:nvPr/>
          </p:nvSpPr>
          <p:spPr>
            <a:xfrm rot="19061999">
              <a:off x="7220754" y="2556652"/>
              <a:ext cx="1248530" cy="41330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 rot="16200000">
              <a:off x="6890443" y="2452966"/>
              <a:ext cx="1248530" cy="41330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 rot="13374097">
              <a:off x="6585213" y="2578307"/>
              <a:ext cx="1248530" cy="41330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 rot="10800000">
              <a:off x="6323579" y="2848192"/>
              <a:ext cx="1390265" cy="41330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 rot="8221805">
              <a:off x="6600100" y="3122530"/>
              <a:ext cx="1231714" cy="41330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 rot="5400000">
              <a:off x="6917375" y="3238874"/>
              <a:ext cx="1179636" cy="41330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 rot="2506115">
              <a:off x="7195650" y="3146704"/>
              <a:ext cx="1301607" cy="41330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293027" y="2848035"/>
              <a:ext cx="1427870" cy="41330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" name="Group 14"/>
            <p:cNvGrpSpPr/>
            <p:nvPr/>
          </p:nvGrpSpPr>
          <p:grpSpPr>
            <a:xfrm>
              <a:off x="6390971" y="2112134"/>
              <a:ext cx="2228565" cy="1844727"/>
              <a:chOff x="548131" y="3676332"/>
              <a:chExt cx="1769669" cy="1464869"/>
            </a:xfrm>
          </p:grpSpPr>
          <p:cxnSp>
            <p:nvCxnSpPr>
              <p:cNvPr id="17" name="Straight Connector 16"/>
              <p:cNvCxnSpPr>
                <a:stCxn id="34" idx="5"/>
                <a:endCxn id="30" idx="1"/>
              </p:cNvCxnSpPr>
              <p:nvPr/>
            </p:nvCxnSpPr>
            <p:spPr>
              <a:xfrm>
                <a:off x="1031885" y="4054023"/>
                <a:ext cx="322717" cy="28640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30" idx="7"/>
                <a:endCxn id="38" idx="3"/>
              </p:cNvCxnSpPr>
              <p:nvPr/>
            </p:nvCxnSpPr>
            <p:spPr>
              <a:xfrm flipV="1">
                <a:off x="1511329" y="4054023"/>
                <a:ext cx="360177" cy="28640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31" idx="4"/>
                <a:endCxn id="30" idx="0"/>
              </p:cNvCxnSpPr>
              <p:nvPr/>
            </p:nvCxnSpPr>
            <p:spPr>
              <a:xfrm flipH="1">
                <a:off x="1432966" y="3897977"/>
                <a:ext cx="1332" cy="409993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30" idx="6"/>
                <a:endCxn id="37" idx="2"/>
              </p:cNvCxnSpPr>
              <p:nvPr/>
            </p:nvCxnSpPr>
            <p:spPr>
              <a:xfrm>
                <a:off x="1543788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33" idx="6"/>
                <a:endCxn id="30" idx="2"/>
              </p:cNvCxnSpPr>
              <p:nvPr/>
            </p:nvCxnSpPr>
            <p:spPr>
              <a:xfrm>
                <a:off x="769776" y="4418793"/>
                <a:ext cx="552367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30" idx="4"/>
                <a:endCxn id="32" idx="0"/>
              </p:cNvCxnSpPr>
              <p:nvPr/>
            </p:nvCxnSpPr>
            <p:spPr>
              <a:xfrm>
                <a:off x="1432966" y="4529615"/>
                <a:ext cx="1332" cy="38994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30" idx="3"/>
                <a:endCxn id="35" idx="7"/>
              </p:cNvCxnSpPr>
              <p:nvPr/>
            </p:nvCxnSpPr>
            <p:spPr>
              <a:xfrm flipH="1">
                <a:off x="1031885" y="4497156"/>
                <a:ext cx="322717" cy="286427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30" idx="5"/>
                <a:endCxn id="36" idx="1"/>
              </p:cNvCxnSpPr>
              <p:nvPr/>
            </p:nvCxnSpPr>
            <p:spPr>
              <a:xfrm>
                <a:off x="1511329" y="4497156"/>
                <a:ext cx="360177" cy="313163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1322143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Y’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323475" y="3676332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323475" y="4919556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48131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842699" y="3864837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842699" y="4751124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839047" y="477786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096155" y="4307970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839047" y="3864837"/>
                <a:ext cx="221645" cy="2216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34" name="Group 133"/>
          <p:cNvGrpSpPr/>
          <p:nvPr/>
        </p:nvGrpSpPr>
        <p:grpSpPr>
          <a:xfrm>
            <a:off x="6324600" y="2076349"/>
            <a:ext cx="2343997" cy="1352651"/>
            <a:chOff x="6275862" y="4113545"/>
            <a:chExt cx="2343997" cy="1352651"/>
          </a:xfrm>
        </p:grpSpPr>
        <p:sp>
          <p:nvSpPr>
            <p:cNvPr id="170" name="TextBox 169"/>
            <p:cNvSpPr txBox="1"/>
            <p:nvPr/>
          </p:nvSpPr>
          <p:spPr>
            <a:xfrm>
              <a:off x="6563835" y="5096864"/>
              <a:ext cx="1885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Scatter(            )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sym typeface="Wingdings"/>
                </a:rPr>
                <a:t>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278803" y="4113545"/>
              <a:ext cx="2341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Update adjacent edges</a:t>
              </a:r>
              <a:br>
                <a:rPr lang="en-US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and vertices.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75862" y="4750077"/>
              <a:ext cx="1537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i="1" dirty="0" smtClean="0">
                  <a:solidFill>
                    <a:prstClr val="black"/>
                  </a:solidFill>
                  <a:latin typeface="Calibri"/>
                </a:rPr>
                <a:t>User Defined:</a:t>
              </a:r>
              <a:endParaRPr lang="en-US" b="1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Isosceles Triangle 175"/>
            <p:cNvSpPr/>
            <p:nvPr/>
          </p:nvSpPr>
          <p:spPr>
            <a:xfrm rot="5400000">
              <a:off x="6429392" y="5246510"/>
              <a:ext cx="136067" cy="117299"/>
            </a:xfrm>
            <a:prstGeom prst="triangl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8" name="Group 177"/>
            <p:cNvGrpSpPr/>
            <p:nvPr/>
          </p:nvGrpSpPr>
          <p:grpSpPr>
            <a:xfrm>
              <a:off x="7370977" y="5203373"/>
              <a:ext cx="611386" cy="206604"/>
              <a:chOff x="1452363" y="5293294"/>
              <a:chExt cx="611386" cy="206604"/>
            </a:xfrm>
          </p:grpSpPr>
          <p:sp>
            <p:nvSpPr>
              <p:cNvPr id="179" name="Rounded Rectangle 178"/>
              <p:cNvSpPr/>
              <p:nvPr/>
            </p:nvSpPr>
            <p:spPr>
              <a:xfrm>
                <a:off x="1452363" y="5293294"/>
                <a:ext cx="611386" cy="206604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80" name="Straight Connector 179"/>
              <p:cNvCxnSpPr>
                <a:stCxn id="181" idx="6"/>
                <a:endCxn id="182" idx="2"/>
              </p:cNvCxnSpPr>
              <p:nvPr/>
            </p:nvCxnSpPr>
            <p:spPr>
              <a:xfrm>
                <a:off x="1640698" y="5396572"/>
                <a:ext cx="212453" cy="1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1" name="Oval 180"/>
              <p:cNvSpPr/>
              <p:nvPr/>
            </p:nvSpPr>
            <p:spPr>
              <a:xfrm>
                <a:off x="1501169" y="5326807"/>
                <a:ext cx="139528" cy="1395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/>
                <a:r>
                  <a:rPr lang="en-US" sz="900" dirty="0" smtClean="0">
                    <a:solidFill>
                      <a:prstClr val="white"/>
                    </a:solidFill>
                    <a:latin typeface="Calibri"/>
                  </a:rPr>
                  <a:t>Y</a:t>
                </a:r>
                <a:endParaRPr lang="en-US" sz="9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1853150" y="5326825"/>
                <a:ext cx="139528" cy="1395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83" name="Straight Connector 182"/>
            <p:cNvCxnSpPr/>
            <p:nvPr/>
          </p:nvCxnSpPr>
          <p:spPr>
            <a:xfrm>
              <a:off x="8392377" y="5292578"/>
              <a:ext cx="212453" cy="1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7" name="TextBox 186"/>
          <p:cNvSpPr txBox="1"/>
          <p:nvPr/>
        </p:nvSpPr>
        <p:spPr>
          <a:xfrm>
            <a:off x="6975602" y="1531323"/>
            <a:ext cx="105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Scatter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3124200" y="1447800"/>
            <a:ext cx="2971800" cy="457200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6083300" y="1371600"/>
            <a:ext cx="2908300" cy="464820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5328767"/>
            <a:ext cx="279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3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2125 -0.311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2" grpId="0" animBg="1"/>
      <p:bldP spid="94" grpId="0" animBg="1"/>
      <p:bldP spid="95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66" grpId="0"/>
      <p:bldP spid="136" grpId="0" animBg="1"/>
      <p:bldP spid="1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743200"/>
            <a:ext cx="8496300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/>
              <a:t>LabelProp_GraphLab2(</a:t>
            </a:r>
            <a:r>
              <a:rPr lang="en-US" sz="3200" b="1" dirty="0" err="1" smtClean="0"/>
              <a:t>i</a:t>
            </a:r>
            <a:r>
              <a:rPr lang="en-US" sz="3200" b="1" dirty="0" smtClean="0"/>
              <a:t>)</a:t>
            </a:r>
          </a:p>
          <a:p>
            <a:pPr marL="623888" indent="-333375">
              <a:buNone/>
            </a:pPr>
            <a:r>
              <a:rPr lang="en-US" b="1" dirty="0" smtClean="0">
                <a:solidFill>
                  <a:srgbClr val="FF0000"/>
                </a:solidFill>
              </a:rPr>
              <a:t>Gather</a:t>
            </a:r>
            <a:r>
              <a:rPr lang="en-US" dirty="0" smtClean="0"/>
              <a:t>(Likes[</a:t>
            </a:r>
            <a:r>
              <a:rPr lang="en-US" dirty="0" err="1" smtClean="0"/>
              <a:t>i</a:t>
            </a:r>
            <a:r>
              <a:rPr lang="en-US" dirty="0" smtClean="0"/>
              <a:t>], </a:t>
            </a:r>
            <a:r>
              <a:rPr lang="en-US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dirty="0" smtClean="0"/>
              <a:t>, Likes[j]) 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</a:p>
          <a:p>
            <a:pPr marL="623888" indent="-333375">
              <a:buNone/>
            </a:pPr>
            <a:r>
              <a:rPr lang="en-US" dirty="0" smtClean="0"/>
              <a:t>      return </a:t>
            </a:r>
            <a:r>
              <a:rPr lang="en-US" dirty="0" smtClean="0">
                <a:solidFill>
                  <a:prstClr val="black"/>
                </a:solidFill>
                <a:latin typeface="Consolas"/>
                <a:cs typeface="Consolas"/>
              </a:rPr>
              <a:t>g(</a:t>
            </a:r>
            <a:r>
              <a:rPr lang="en-US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dirty="0" smtClean="0">
                <a:solidFill>
                  <a:prstClr val="black"/>
                </a:solidFill>
                <a:latin typeface="Consolas"/>
                <a:cs typeface="Consolas"/>
              </a:rPr>
              <a:t>, Likes[j])</a:t>
            </a:r>
            <a:endParaRPr lang="en-US" dirty="0" smtClean="0">
              <a:latin typeface="Times" pitchFamily="18" charset="0"/>
              <a:cs typeface="Times" pitchFamily="18" charset="0"/>
            </a:endParaRPr>
          </a:p>
          <a:p>
            <a:pPr marL="623888" indent="-333375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sum</a:t>
            </a:r>
            <a:r>
              <a:rPr lang="en-US" dirty="0" smtClean="0"/>
              <a:t>(a, b)</a:t>
            </a:r>
            <a:r>
              <a:rPr lang="en-US" b="1" dirty="0" smtClean="0"/>
              <a:t> :  </a:t>
            </a:r>
            <a:r>
              <a:rPr lang="en-US" dirty="0" smtClean="0"/>
              <a:t>return a + b;</a:t>
            </a:r>
          </a:p>
          <a:p>
            <a:pPr marL="623888" indent="-333375">
              <a:buNone/>
            </a:pPr>
            <a:r>
              <a:rPr lang="en-US" b="1" dirty="0" smtClean="0">
                <a:latin typeface="Times"/>
                <a:cs typeface="Times"/>
              </a:rPr>
              <a:t>Apply(</a:t>
            </a:r>
            <a:r>
              <a:rPr lang="en-US" dirty="0" smtClean="0">
                <a:latin typeface="Times"/>
                <a:cs typeface="Times"/>
              </a:rPr>
              <a:t>Likes[</a:t>
            </a:r>
            <a:r>
              <a:rPr lang="en-US" dirty="0" err="1" smtClean="0">
                <a:latin typeface="Times"/>
                <a:cs typeface="Times"/>
              </a:rPr>
              <a:t>i</a:t>
            </a:r>
            <a:r>
              <a:rPr lang="en-US" dirty="0" smtClean="0">
                <a:latin typeface="Times"/>
                <a:cs typeface="Times"/>
              </a:rPr>
              <a:t>],  Σ) </a:t>
            </a:r>
            <a:r>
              <a:rPr lang="en-US" b="1" dirty="0" smtClean="0">
                <a:latin typeface="Times"/>
                <a:cs typeface="Times"/>
              </a:rPr>
              <a:t>: </a:t>
            </a:r>
            <a:r>
              <a:rPr lang="en-US" dirty="0" smtClean="0">
                <a:latin typeface="Times"/>
                <a:cs typeface="Times"/>
              </a:rPr>
              <a:t>Likes[</a:t>
            </a:r>
            <a:r>
              <a:rPr lang="en-US" dirty="0" err="1" smtClean="0">
                <a:latin typeface="Times"/>
                <a:cs typeface="Times"/>
              </a:rPr>
              <a:t>i</a:t>
            </a:r>
            <a:r>
              <a:rPr lang="en-US" dirty="0" smtClean="0">
                <a:latin typeface="Times"/>
                <a:cs typeface="Times"/>
              </a:rPr>
              <a:t>]</a:t>
            </a:r>
            <a:r>
              <a:rPr lang="en-US" b="1" dirty="0" smtClean="0">
                <a:latin typeface="Times"/>
                <a:cs typeface="Times"/>
              </a:rPr>
              <a:t> = 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sz="3900" i="1" dirty="0" smtClean="0">
                <a:latin typeface="Times"/>
                <a:cs typeface="Times"/>
              </a:rPr>
              <a:t>f(Σ)</a:t>
            </a:r>
            <a:r>
              <a:rPr lang="en-US" dirty="0" smtClean="0">
                <a:latin typeface="Times"/>
                <a:cs typeface="Times"/>
              </a:rPr>
              <a:t> </a:t>
            </a:r>
          </a:p>
          <a:p>
            <a:pPr marL="623888" indent="-333375">
              <a:buNone/>
            </a:pPr>
            <a:r>
              <a:rPr lang="en-US" b="1" dirty="0" smtClean="0">
                <a:solidFill>
                  <a:srgbClr val="008000"/>
                </a:solidFill>
                <a:latin typeface="Times"/>
                <a:cs typeface="Times"/>
              </a:rPr>
              <a:t>Scatter</a:t>
            </a:r>
            <a:r>
              <a:rPr lang="en-US" b="1" dirty="0" smtClean="0">
                <a:latin typeface="Times"/>
                <a:cs typeface="Times"/>
              </a:rPr>
              <a:t>(</a:t>
            </a:r>
            <a:r>
              <a:rPr lang="en-US" dirty="0" smtClean="0"/>
              <a:t>Likes[</a:t>
            </a:r>
            <a:r>
              <a:rPr lang="en-US" dirty="0" err="1" smtClean="0"/>
              <a:t>i</a:t>
            </a:r>
            <a:r>
              <a:rPr lang="en-US" dirty="0" smtClean="0"/>
              <a:t>], </a:t>
            </a:r>
            <a:r>
              <a:rPr lang="en-US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dirty="0" smtClean="0"/>
              <a:t>, Likes[j]</a:t>
            </a:r>
            <a:r>
              <a:rPr lang="en-US" dirty="0" smtClean="0">
                <a:latin typeface="Times"/>
                <a:cs typeface="Times"/>
              </a:rPr>
              <a:t>) </a:t>
            </a:r>
            <a:r>
              <a:rPr lang="en-US" b="1" dirty="0" smtClean="0">
                <a:latin typeface="Times"/>
                <a:cs typeface="Times"/>
              </a:rPr>
              <a:t>:</a:t>
            </a:r>
            <a:r>
              <a:rPr lang="en-US" dirty="0" smtClean="0">
                <a:latin typeface="Times"/>
                <a:cs typeface="Times"/>
              </a:rPr>
              <a:t/>
            </a:r>
            <a:br>
              <a:rPr lang="en-US" dirty="0" smtClean="0">
                <a:latin typeface="Times"/>
                <a:cs typeface="Times"/>
              </a:rPr>
            </a:br>
            <a:r>
              <a:rPr lang="en-US" dirty="0" smtClean="0">
                <a:latin typeface="Times"/>
                <a:cs typeface="Times"/>
              </a:rPr>
              <a:t>if (change in Likes[</a:t>
            </a:r>
            <a:r>
              <a:rPr lang="en-US" dirty="0" err="1" smtClean="0">
                <a:latin typeface="Times"/>
                <a:cs typeface="Times"/>
              </a:rPr>
              <a:t>i</a:t>
            </a:r>
            <a:r>
              <a:rPr lang="en-US" dirty="0" smtClean="0">
                <a:latin typeface="Times"/>
                <a:cs typeface="Times"/>
              </a:rPr>
              <a:t>]  &gt; </a:t>
            </a:r>
            <a:r>
              <a:rPr lang="el-GR" dirty="0" smtClean="0">
                <a:latin typeface="Times"/>
                <a:cs typeface="Times"/>
              </a:rPr>
              <a:t>ε</a:t>
            </a:r>
            <a:r>
              <a:rPr lang="en-US" dirty="0" smtClean="0">
                <a:latin typeface="Times"/>
                <a:cs typeface="Times"/>
              </a:rPr>
              <a:t>)  then  </a:t>
            </a:r>
            <a:r>
              <a:rPr lang="en-US" i="1" dirty="0" smtClean="0">
                <a:latin typeface="Times"/>
                <a:cs typeface="Times"/>
              </a:rPr>
              <a:t>activate</a:t>
            </a:r>
            <a:r>
              <a:rPr lang="en-US" dirty="0" smtClean="0">
                <a:latin typeface="Times"/>
                <a:cs typeface="Times"/>
              </a:rPr>
              <a:t>(</a:t>
            </a:r>
            <a:r>
              <a:rPr lang="en-US" i="1" dirty="0" smtClean="0">
                <a:latin typeface="Times"/>
                <a:cs typeface="Times"/>
              </a:rPr>
              <a:t>j</a:t>
            </a:r>
            <a:r>
              <a:rPr lang="en-US" dirty="0" smtClean="0">
                <a:latin typeface="Times"/>
                <a:cs typeface="Times"/>
              </a:rPr>
              <a:t>)</a:t>
            </a:r>
            <a:endParaRPr lang="en-US" dirty="0" smtClean="0"/>
          </a:p>
          <a:p>
            <a:pPr marL="512763" indent="-222250">
              <a:buNone/>
            </a:pPr>
            <a:endParaRPr lang="en-US" dirty="0" smtClean="0"/>
          </a:p>
        </p:txBody>
      </p:sp>
      <p:grpSp>
        <p:nvGrpSpPr>
          <p:cNvPr id="32" name="Group 31"/>
          <p:cNvGrpSpPr/>
          <p:nvPr/>
        </p:nvGrpSpPr>
        <p:grpSpPr>
          <a:xfrm>
            <a:off x="3124200" y="1295400"/>
            <a:ext cx="4953000" cy="3429000"/>
            <a:chOff x="3124200" y="1295400"/>
            <a:chExt cx="4953000" cy="3429000"/>
          </a:xfrm>
        </p:grpSpPr>
        <p:sp>
          <p:nvSpPr>
            <p:cNvPr id="22" name="Rectangle 21"/>
            <p:cNvSpPr/>
            <p:nvPr/>
          </p:nvSpPr>
          <p:spPr>
            <a:xfrm>
              <a:off x="3124200" y="1295400"/>
              <a:ext cx="4953000" cy="12954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477000" y="1943100"/>
              <a:ext cx="1600200" cy="2781300"/>
              <a:chOff x="6477000" y="1943100"/>
              <a:chExt cx="1600200" cy="2781300"/>
            </a:xfrm>
          </p:grpSpPr>
          <p:sp>
            <p:nvSpPr>
              <p:cNvPr id="23" name="Right Brace 22"/>
              <p:cNvSpPr/>
              <p:nvPr/>
            </p:nvSpPr>
            <p:spPr>
              <a:xfrm>
                <a:off x="6477000" y="3200400"/>
                <a:ext cx="381000" cy="1524000"/>
              </a:xfrm>
              <a:prstGeom prst="rightBrac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hape 27"/>
              <p:cNvCxnSpPr>
                <a:stCxn id="23" idx="1"/>
                <a:endCxn id="22" idx="3"/>
              </p:cNvCxnSpPr>
              <p:nvPr/>
            </p:nvCxnSpPr>
            <p:spPr>
              <a:xfrm rot="10800000" flipH="1">
                <a:off x="6858000" y="1943100"/>
                <a:ext cx="1219200" cy="2019300"/>
              </a:xfrm>
              <a:prstGeom prst="bentConnector5">
                <a:avLst>
                  <a:gd name="adj1" fmla="val 44531"/>
                  <a:gd name="adj2" fmla="val 52830"/>
                  <a:gd name="adj3" fmla="val 118750"/>
                </a:avLst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Writing a GraphLab2  Vertex-Program</a:t>
            </a:r>
            <a:endParaRPr lang="en-US" dirty="0"/>
          </a:p>
        </p:txBody>
      </p:sp>
      <p:pic>
        <p:nvPicPr>
          <p:cNvPr id="12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5800" y="1066800"/>
            <a:ext cx="7576380" cy="1524169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18021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800600" y="1600200"/>
            <a:ext cx="2895600" cy="2743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sp>
        <p:nvSpPr>
          <p:cNvPr id="41" name="Rectangle 40"/>
          <p:cNvSpPr/>
          <p:nvPr/>
        </p:nvSpPr>
        <p:spPr>
          <a:xfrm>
            <a:off x="1295400" y="1600200"/>
            <a:ext cx="2895600" cy="2743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112" name="Oval 111"/>
          <p:cNvSpPr/>
          <p:nvPr/>
        </p:nvSpPr>
        <p:spPr>
          <a:xfrm>
            <a:off x="6019800" y="4761320"/>
            <a:ext cx="381000" cy="381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/>
              <a:t>Y</a:t>
            </a:r>
          </a:p>
        </p:txBody>
      </p:sp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Distributed Execution of a </a:t>
            </a:r>
            <a:br>
              <a:rPr lang="en-US" sz="3600" dirty="0" smtClean="0"/>
            </a:br>
            <a:r>
              <a:rPr lang="en-US" sz="3600" dirty="0" smtClean="0"/>
              <a:t>Factorized Vertex-Program</a:t>
            </a:r>
            <a:endParaRPr lang="en-US" sz="3600" b="1" dirty="0"/>
          </a:p>
        </p:txBody>
      </p:sp>
      <p:grpSp>
        <p:nvGrpSpPr>
          <p:cNvPr id="3" name="Group 109"/>
          <p:cNvGrpSpPr/>
          <p:nvPr/>
        </p:nvGrpSpPr>
        <p:grpSpPr>
          <a:xfrm>
            <a:off x="3124200" y="4673025"/>
            <a:ext cx="2965877" cy="584775"/>
            <a:chOff x="3124200" y="4139625"/>
            <a:chExt cx="2965877" cy="584775"/>
          </a:xfrm>
        </p:grpSpPr>
        <p:sp>
          <p:nvSpPr>
            <p:cNvPr id="46" name="TextBox 45"/>
            <p:cNvSpPr txBox="1"/>
            <p:nvPr/>
          </p:nvSpPr>
          <p:spPr>
            <a:xfrm>
              <a:off x="3124200" y="4139625"/>
              <a:ext cx="2965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(      +      )(      )</a:t>
              </a:r>
              <a:r>
                <a:rPr lang="en-US" sz="3200" dirty="0" smtClean="0">
                  <a:sym typeface="Wingdings" pitchFamily="2" charset="2"/>
                </a:rPr>
                <a:t></a:t>
              </a:r>
              <a:endParaRPr lang="en-US" sz="3200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4953000" y="4267200"/>
              <a:ext cx="381000" cy="381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/>
                <a:t>Y</a:t>
              </a:r>
            </a:p>
          </p:txBody>
        </p:sp>
      </p:grpSp>
      <p:sp>
        <p:nvSpPr>
          <p:cNvPr id="47" name="Rounded Rectangle 46"/>
          <p:cNvSpPr/>
          <p:nvPr/>
        </p:nvSpPr>
        <p:spPr>
          <a:xfrm rot="13374097">
            <a:off x="1852274" y="2753407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 rot="10800000">
            <a:off x="1590640" y="3023292"/>
            <a:ext cx="1390265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 rot="8221805">
            <a:off x="1867161" y="3297630"/>
            <a:ext cx="1231714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 rot="5400000">
            <a:off x="2184436" y="3413974"/>
            <a:ext cx="1179636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01"/>
          <p:cNvGrpSpPr/>
          <p:nvPr/>
        </p:nvGrpSpPr>
        <p:grpSpPr>
          <a:xfrm>
            <a:off x="3349786" y="2524621"/>
            <a:ext cx="1255520" cy="1607340"/>
            <a:chOff x="3348545" y="2078572"/>
            <a:chExt cx="1255520" cy="1607340"/>
          </a:xfrm>
        </p:grpSpPr>
        <p:cxnSp>
          <p:nvCxnSpPr>
            <p:cNvPr id="53" name="Straight Connector 52"/>
            <p:cNvCxnSpPr>
              <a:stCxn id="66" idx="5"/>
              <a:endCxn id="62" idx="1"/>
            </p:cNvCxnSpPr>
            <p:nvPr/>
          </p:nvCxnSpPr>
          <p:spPr>
            <a:xfrm>
              <a:off x="3957742" y="2316816"/>
              <a:ext cx="406401" cy="360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65" idx="6"/>
              <a:endCxn id="62" idx="2"/>
            </p:cNvCxnSpPr>
            <p:nvPr/>
          </p:nvCxnSpPr>
          <p:spPr>
            <a:xfrm>
              <a:off x="3627665" y="2776175"/>
              <a:ext cx="69560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2" idx="4"/>
              <a:endCxn id="64" idx="0"/>
            </p:cNvCxnSpPr>
            <p:nvPr/>
          </p:nvCxnSpPr>
          <p:spPr>
            <a:xfrm>
              <a:off x="4462828" y="2915734"/>
              <a:ext cx="1677" cy="49105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62" idx="3"/>
              <a:endCxn id="67" idx="7"/>
            </p:cNvCxnSpPr>
            <p:nvPr/>
          </p:nvCxnSpPr>
          <p:spPr>
            <a:xfrm flipH="1">
              <a:off x="3957742" y="2874858"/>
              <a:ext cx="406401" cy="36070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4323267" y="2636614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4324945" y="340679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348545" y="2636614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719498" y="207857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719498" y="3194683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ounded Rectangle 73"/>
          <p:cNvSpPr/>
          <p:nvPr/>
        </p:nvSpPr>
        <p:spPr>
          <a:xfrm rot="16200000">
            <a:off x="5408546" y="2627415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 rot="19061999">
            <a:off x="5738857" y="2731101"/>
            <a:ext cx="124853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5811130" y="3022484"/>
            <a:ext cx="1427870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 rot="2506115">
            <a:off x="5713753" y="3321153"/>
            <a:ext cx="1301607" cy="41330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00"/>
          <p:cNvGrpSpPr/>
          <p:nvPr/>
        </p:nvGrpSpPr>
        <p:grpSpPr>
          <a:xfrm>
            <a:off x="4310101" y="2286583"/>
            <a:ext cx="1253843" cy="1666287"/>
            <a:chOff x="4359796" y="1829382"/>
            <a:chExt cx="1253843" cy="1666287"/>
          </a:xfrm>
        </p:grpSpPr>
        <p:cxnSp>
          <p:nvCxnSpPr>
            <p:cNvPr id="82" name="Straight Connector 81"/>
            <p:cNvCxnSpPr>
              <a:stCxn id="89" idx="7"/>
              <a:endCxn id="97" idx="3"/>
            </p:cNvCxnSpPr>
            <p:nvPr/>
          </p:nvCxnSpPr>
          <p:spPr>
            <a:xfrm flipV="1">
              <a:off x="4598041" y="2305013"/>
              <a:ext cx="453575" cy="360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90" idx="4"/>
              <a:endCxn id="89" idx="0"/>
            </p:cNvCxnSpPr>
            <p:nvPr/>
          </p:nvCxnSpPr>
          <p:spPr>
            <a:xfrm flipH="1">
              <a:off x="4499357" y="2108502"/>
              <a:ext cx="1677" cy="5163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89" idx="6"/>
              <a:endCxn id="96" idx="2"/>
            </p:cNvCxnSpPr>
            <p:nvPr/>
          </p:nvCxnSpPr>
          <p:spPr>
            <a:xfrm>
              <a:off x="4638917" y="2764372"/>
              <a:ext cx="69560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9" idx="5"/>
              <a:endCxn id="95" idx="1"/>
            </p:cNvCxnSpPr>
            <p:nvPr/>
          </p:nvCxnSpPr>
          <p:spPr>
            <a:xfrm>
              <a:off x="4598041" y="2863055"/>
              <a:ext cx="453575" cy="3943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4359796" y="2624811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90" name="Oval 89"/>
            <p:cNvSpPr/>
            <p:nvPr/>
          </p:nvSpPr>
          <p:spPr>
            <a:xfrm>
              <a:off x="4361474" y="1829382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010740" y="3216549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334519" y="2624811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010740" y="2066769"/>
              <a:ext cx="279120" cy="2791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3200400" y="2971800"/>
            <a:ext cx="429926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Σ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104" name="TextBox 103"/>
          <p:cNvSpPr txBox="1"/>
          <p:nvPr/>
        </p:nvSpPr>
        <p:spPr>
          <a:xfrm>
            <a:off x="5257800" y="2971800"/>
            <a:ext cx="498855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Σ 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07" name="Oval 106"/>
          <p:cNvSpPr/>
          <p:nvPr/>
        </p:nvSpPr>
        <p:spPr>
          <a:xfrm>
            <a:off x="6019800" y="4761320"/>
            <a:ext cx="381000" cy="381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/>
              <a:t>Y</a:t>
            </a:r>
          </a:p>
        </p:txBody>
      </p:sp>
      <p:sp>
        <p:nvSpPr>
          <p:cNvPr id="111" name="Oval 110"/>
          <p:cNvSpPr/>
          <p:nvPr/>
        </p:nvSpPr>
        <p:spPr>
          <a:xfrm>
            <a:off x="6019800" y="4761320"/>
            <a:ext cx="381000" cy="381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/>
              <a:t>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5943600"/>
            <a:ext cx="688895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O(1)</a:t>
            </a:r>
            <a:r>
              <a:rPr lang="en-US" sz="3600" dirty="0" smtClean="0"/>
              <a:t> data transmitted over network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1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4"/>
    </mc:Choice>
    <mc:Fallback xmlns="">
      <p:transition spd="slow" advTm="443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-0.18194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713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8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12344 0.2553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" y="12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1823 0.2553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375 -0.25232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-12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2084 -0.2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112" grpId="0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74" grpId="0" animBg="1"/>
      <p:bldP spid="74" grpId="1" animBg="1"/>
      <p:bldP spid="74" grpId="2" animBg="1"/>
      <p:bldP spid="73" grpId="0" animBg="1"/>
      <p:bldP spid="73" grpId="1" animBg="1"/>
      <p:bldP spid="73" grpId="2" animBg="1"/>
      <p:bldP spid="80" grpId="0" animBg="1"/>
      <p:bldP spid="80" grpId="1" animBg="1"/>
      <p:bldP spid="80" grpId="2" animBg="1"/>
      <p:bldP spid="79" grpId="0" animBg="1"/>
      <p:bldP spid="79" grpId="1" animBg="1"/>
      <p:bldP spid="79" grpId="2" animBg="1"/>
      <p:bldP spid="103" grpId="0" animBg="1"/>
      <p:bldP spid="103" grpId="1" animBg="1"/>
      <p:bldP spid="104" grpId="0" animBg="1"/>
      <p:bldP spid="104" grpId="1" animBg="1"/>
      <p:bldP spid="107" grpId="0" animBg="1"/>
      <p:bldP spid="107" grpId="1" animBg="1"/>
      <p:bldP spid="111" grpId="0" animBg="1"/>
      <p:bldP spid="111" grpId="1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Cached Aggregation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5257799"/>
          </a:xfrm>
        </p:spPr>
        <p:txBody>
          <a:bodyPr/>
          <a:lstStyle/>
          <a:p>
            <a:r>
              <a:rPr lang="en-US" dirty="0" smtClean="0"/>
              <a:t>Repeated calls to gather wastes computation: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Solution: </a:t>
            </a:r>
            <a:r>
              <a:rPr lang="en-US" dirty="0" smtClean="0"/>
              <a:t>Cache previous gather and update incrementally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 rot="5400000">
            <a:off x="1186821" y="3105116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521591" y="2763178"/>
            <a:ext cx="1175657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 rot="20177579">
            <a:off x="1491040" y="2637891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 rot="18551875">
            <a:off x="1397899" y="2501706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 rot="16200000">
            <a:off x="1172484" y="2419316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 rot="13982277">
            <a:off x="957086" y="2501672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 rot="12132740">
            <a:off x="863893" y="2636681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 rot="9314949">
            <a:off x="853065" y="2902377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 rot="7636008">
            <a:off x="958658" y="3039592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 rot="3403534">
            <a:off x="1407893" y="3043176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 rot="1343238">
            <a:off x="1501102" y="2912019"/>
            <a:ext cx="963454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39848" y="2770346"/>
            <a:ext cx="1175657" cy="29391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8062" y="2659763"/>
            <a:ext cx="620486" cy="2585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68548" y="2659763"/>
            <a:ext cx="620486" cy="2585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68548" y="2918299"/>
            <a:ext cx="620486" cy="2585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48062" y="2918299"/>
            <a:ext cx="620486" cy="2585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4" idx="5"/>
            <a:endCxn id="30" idx="1"/>
          </p:cNvCxnSpPr>
          <p:nvPr/>
        </p:nvCxnSpPr>
        <p:spPr>
          <a:xfrm>
            <a:off x="1300242" y="2465442"/>
            <a:ext cx="292629" cy="384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0" idx="7"/>
            <a:endCxn id="38" idx="3"/>
          </p:cNvCxnSpPr>
          <p:nvPr/>
        </p:nvCxnSpPr>
        <p:spPr>
          <a:xfrm flipV="1">
            <a:off x="1726799" y="2465442"/>
            <a:ext cx="290928" cy="384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1" idx="4"/>
            <a:endCxn id="30" idx="0"/>
          </p:cNvCxnSpPr>
          <p:nvPr/>
        </p:nvCxnSpPr>
        <p:spPr>
          <a:xfrm>
            <a:off x="1659835" y="2332095"/>
            <a:ext cx="0" cy="4903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0" idx="6"/>
            <a:endCxn id="37" idx="2"/>
          </p:cNvCxnSpPr>
          <p:nvPr/>
        </p:nvCxnSpPr>
        <p:spPr>
          <a:xfrm>
            <a:off x="1754536" y="2917107"/>
            <a:ext cx="7026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33" idx="6"/>
            <a:endCxn id="30" idx="2"/>
          </p:cNvCxnSpPr>
          <p:nvPr/>
        </p:nvCxnSpPr>
        <p:spPr>
          <a:xfrm>
            <a:off x="879871" y="2917107"/>
            <a:ext cx="68526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30" idx="4"/>
            <a:endCxn id="32" idx="0"/>
          </p:cNvCxnSpPr>
          <p:nvPr/>
        </p:nvCxnSpPr>
        <p:spPr>
          <a:xfrm>
            <a:off x="1659835" y="3011808"/>
            <a:ext cx="0" cy="4926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0" idx="3"/>
            <a:endCxn id="35" idx="7"/>
          </p:cNvCxnSpPr>
          <p:nvPr/>
        </p:nvCxnSpPr>
        <p:spPr>
          <a:xfrm flipH="1">
            <a:off x="1300242" y="2984070"/>
            <a:ext cx="292629" cy="404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30" idx="5"/>
            <a:endCxn id="36" idx="1"/>
          </p:cNvCxnSpPr>
          <p:nvPr/>
        </p:nvCxnSpPr>
        <p:spPr>
          <a:xfrm>
            <a:off x="1726799" y="2984070"/>
            <a:ext cx="290928" cy="4270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565133" y="2822405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</a:t>
            </a:r>
          </a:p>
        </p:txBody>
      </p:sp>
      <p:sp>
        <p:nvSpPr>
          <p:cNvPr id="31" name="Oval 30"/>
          <p:cNvSpPr/>
          <p:nvPr/>
        </p:nvSpPr>
        <p:spPr>
          <a:xfrm>
            <a:off x="1565133" y="2142692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565133" y="3504503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90468" y="2822405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138577" y="2303776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138577" y="3360572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989989" y="3383419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457224" y="2822405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989989" y="2303776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185619" y="2556349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85619" y="3090846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44647" y="2556349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44647" y="3090846"/>
            <a:ext cx="189403" cy="1894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048000" y="1981202"/>
            <a:ext cx="5890497" cy="1828801"/>
            <a:chOff x="30297352" y="16608969"/>
            <a:chExt cx="5890497" cy="2136230"/>
          </a:xfrm>
        </p:grpSpPr>
        <p:grpSp>
          <p:nvGrpSpPr>
            <p:cNvPr id="44" name="Group 1131"/>
            <p:cNvGrpSpPr/>
            <p:nvPr/>
          </p:nvGrpSpPr>
          <p:grpSpPr>
            <a:xfrm>
              <a:off x="30847627" y="17285422"/>
              <a:ext cx="417079" cy="1367189"/>
              <a:chOff x="762000" y="4572000"/>
              <a:chExt cx="457200" cy="1498706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 rot="16200000">
                <a:off x="241247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64" name="Straight Connector 63"/>
              <p:cNvCxnSpPr>
                <a:stCxn id="65" idx="4"/>
                <a:endCxn id="66" idx="0"/>
              </p:cNvCxnSpPr>
              <p:nvPr/>
            </p:nvCxnSpPr>
            <p:spPr>
              <a:xfrm>
                <a:off x="990601" y="4953000"/>
                <a:ext cx="0" cy="7294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843287" y="46583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843287" y="5682429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Y</a:t>
                </a:r>
                <a:endParaRPr lang="en-US" dirty="0"/>
              </a:p>
            </p:txBody>
          </p:sp>
        </p:grpSp>
        <p:grpSp>
          <p:nvGrpSpPr>
            <p:cNvPr id="45" name="Group 1132"/>
            <p:cNvGrpSpPr/>
            <p:nvPr/>
          </p:nvGrpSpPr>
          <p:grpSpPr>
            <a:xfrm>
              <a:off x="31681785" y="17285422"/>
              <a:ext cx="417079" cy="1367189"/>
              <a:chOff x="762000" y="4572000"/>
              <a:chExt cx="457200" cy="1498706"/>
            </a:xfrm>
          </p:grpSpPr>
          <p:sp>
            <p:nvSpPr>
              <p:cNvPr id="59" name="Rounded Rectangle 58"/>
              <p:cNvSpPr/>
              <p:nvPr/>
            </p:nvSpPr>
            <p:spPr bwMode="auto">
              <a:xfrm rot="16200000">
                <a:off x="241247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60" name="Straight Connector 59"/>
              <p:cNvCxnSpPr>
                <a:stCxn id="61" idx="4"/>
                <a:endCxn id="62" idx="0"/>
              </p:cNvCxnSpPr>
              <p:nvPr/>
            </p:nvCxnSpPr>
            <p:spPr>
              <a:xfrm>
                <a:off x="990601" y="4953000"/>
                <a:ext cx="0" cy="7294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843287" y="46583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843287" y="5682429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Y</a:t>
                </a:r>
                <a:endParaRPr lang="en-US" dirty="0"/>
              </a:p>
            </p:txBody>
          </p:sp>
        </p:grpSp>
        <p:grpSp>
          <p:nvGrpSpPr>
            <p:cNvPr id="46" name="Group 1134"/>
            <p:cNvGrpSpPr/>
            <p:nvPr/>
          </p:nvGrpSpPr>
          <p:grpSpPr>
            <a:xfrm>
              <a:off x="34406321" y="17285422"/>
              <a:ext cx="417079" cy="1367189"/>
              <a:chOff x="2895599" y="4572000"/>
              <a:chExt cx="457200" cy="1498706"/>
            </a:xfrm>
          </p:grpSpPr>
          <p:sp>
            <p:nvSpPr>
              <p:cNvPr id="55" name="Rounded Rectangle 54"/>
              <p:cNvSpPr/>
              <p:nvPr/>
            </p:nvSpPr>
            <p:spPr bwMode="auto">
              <a:xfrm rot="16200000">
                <a:off x="2374846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56" name="Straight Connector 55"/>
              <p:cNvCxnSpPr>
                <a:stCxn id="57" idx="4"/>
                <a:endCxn id="58" idx="0"/>
              </p:cNvCxnSpPr>
              <p:nvPr/>
            </p:nvCxnSpPr>
            <p:spPr>
              <a:xfrm>
                <a:off x="3124200" y="4953000"/>
                <a:ext cx="0" cy="7294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2976886" y="4658373"/>
                <a:ext cx="294627" cy="294627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976886" y="5682429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Y</a:t>
                </a:r>
                <a:endParaRPr lang="en-US" dirty="0"/>
              </a:p>
            </p:txBody>
          </p:sp>
        </p:grpSp>
        <p:grpSp>
          <p:nvGrpSpPr>
            <p:cNvPr id="47" name="Group 1135"/>
            <p:cNvGrpSpPr/>
            <p:nvPr/>
          </p:nvGrpSpPr>
          <p:grpSpPr>
            <a:xfrm>
              <a:off x="33350101" y="17285422"/>
              <a:ext cx="417079" cy="1367189"/>
              <a:chOff x="304800" y="4572000"/>
              <a:chExt cx="457200" cy="1498706"/>
            </a:xfrm>
          </p:grpSpPr>
          <p:sp>
            <p:nvSpPr>
              <p:cNvPr id="51" name="Rounded Rectangle 50"/>
              <p:cNvSpPr/>
              <p:nvPr/>
            </p:nvSpPr>
            <p:spPr bwMode="auto">
              <a:xfrm rot="16200000">
                <a:off x="-215953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52" name="Straight Connector 51"/>
              <p:cNvCxnSpPr>
                <a:stCxn id="53" idx="4"/>
                <a:endCxn id="54" idx="0"/>
              </p:cNvCxnSpPr>
              <p:nvPr/>
            </p:nvCxnSpPr>
            <p:spPr>
              <a:xfrm>
                <a:off x="533401" y="4953000"/>
                <a:ext cx="0" cy="7294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386087" y="46583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86087" y="5682429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Y</a:t>
                </a:r>
                <a:endParaRPr lang="en-US" dirty="0"/>
              </a:p>
            </p:txBody>
          </p:sp>
        </p:grpSp>
        <p:sp>
          <p:nvSpPr>
            <p:cNvPr id="48" name="TextBox 115"/>
            <p:cNvSpPr txBox="1"/>
            <p:nvPr/>
          </p:nvSpPr>
          <p:spPr>
            <a:xfrm>
              <a:off x="31264706" y="17632988"/>
              <a:ext cx="49231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dirty="0" smtClean="0"/>
                <a:t>+     + … +       +      </a:t>
              </a:r>
              <a:r>
                <a:rPr lang="en-US" sz="4000" dirty="0" smtClean="0">
                  <a:sym typeface="Wingdings" pitchFamily="2" charset="2"/>
                </a:rPr>
                <a:t></a:t>
              </a:r>
              <a:r>
                <a:rPr lang="el-GR" sz="4000" dirty="0" smtClean="0">
                  <a:latin typeface="Times" pitchFamily="18" charset="0"/>
                  <a:cs typeface="Times" pitchFamily="18" charset="0"/>
                  <a:sym typeface="Wingdings" pitchFamily="2" charset="2"/>
                </a:rPr>
                <a:t> Σ</a:t>
              </a:r>
              <a:r>
                <a:rPr lang="en-US" sz="4000" dirty="0" smtClean="0">
                  <a:sym typeface="Wingdings" pitchFamily="2" charset="2"/>
                </a:rPr>
                <a:t>’</a:t>
              </a:r>
              <a:endParaRPr lang="en-US" sz="4000" dirty="0"/>
            </a:p>
          </p:txBody>
        </p:sp>
        <p:sp>
          <p:nvSpPr>
            <p:cNvPr id="49" name="Double Bracket 48"/>
            <p:cNvSpPr/>
            <p:nvPr/>
          </p:nvSpPr>
          <p:spPr bwMode="auto">
            <a:xfrm>
              <a:off x="30708601" y="17146396"/>
              <a:ext cx="3197606" cy="1598803"/>
            </a:xfrm>
            <a:prstGeom prst="bracketPair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297352" y="16608969"/>
              <a:ext cx="4038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 smtClean="0">
                  <a:solidFill>
                    <a:schemeClr val="tx2"/>
                  </a:solidFill>
                </a:rPr>
                <a:t>Wasted computation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191000" y="4800600"/>
            <a:ext cx="4770352" cy="1600200"/>
            <a:chOff x="31242000" y="19583400"/>
            <a:chExt cx="4770352" cy="1600200"/>
          </a:xfrm>
        </p:grpSpPr>
        <p:grpSp>
          <p:nvGrpSpPr>
            <p:cNvPr id="83" name="Group 1236"/>
            <p:cNvGrpSpPr/>
            <p:nvPr/>
          </p:nvGrpSpPr>
          <p:grpSpPr>
            <a:xfrm>
              <a:off x="31304947" y="19722547"/>
              <a:ext cx="417443" cy="1368384"/>
              <a:chOff x="762000" y="4572000"/>
              <a:chExt cx="457200" cy="1498706"/>
            </a:xfrm>
          </p:grpSpPr>
          <p:sp>
            <p:nvSpPr>
              <p:cNvPr id="97" name="Rounded Rectangle 96"/>
              <p:cNvSpPr/>
              <p:nvPr/>
            </p:nvSpPr>
            <p:spPr bwMode="auto">
              <a:xfrm rot="16200000">
                <a:off x="241247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98" name="Straight Connector 97"/>
              <p:cNvCxnSpPr>
                <a:stCxn id="99" idx="4"/>
                <a:endCxn id="100" idx="0"/>
              </p:cNvCxnSpPr>
              <p:nvPr/>
            </p:nvCxnSpPr>
            <p:spPr>
              <a:xfrm>
                <a:off x="990601" y="4953000"/>
                <a:ext cx="0" cy="762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843287" y="46583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843287" y="5715000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/>
                  <a:t>Y</a:t>
                </a:r>
                <a:endParaRPr lang="en-US" sz="1400" dirty="0"/>
              </a:p>
            </p:txBody>
          </p:sp>
        </p:grpSp>
        <p:grpSp>
          <p:nvGrpSpPr>
            <p:cNvPr id="84" name="Group 1237"/>
            <p:cNvGrpSpPr/>
            <p:nvPr/>
          </p:nvGrpSpPr>
          <p:grpSpPr>
            <a:xfrm>
              <a:off x="32139834" y="19722547"/>
              <a:ext cx="417443" cy="1368384"/>
              <a:chOff x="762000" y="4572000"/>
              <a:chExt cx="457200" cy="1498706"/>
            </a:xfrm>
          </p:grpSpPr>
          <p:sp>
            <p:nvSpPr>
              <p:cNvPr id="93" name="Rounded Rectangle 92"/>
              <p:cNvSpPr/>
              <p:nvPr/>
            </p:nvSpPr>
            <p:spPr bwMode="auto">
              <a:xfrm rot="16200000">
                <a:off x="241247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94" name="Straight Connector 93"/>
              <p:cNvCxnSpPr>
                <a:stCxn id="95" idx="4"/>
                <a:endCxn id="96" idx="0"/>
              </p:cNvCxnSpPr>
              <p:nvPr/>
            </p:nvCxnSpPr>
            <p:spPr>
              <a:xfrm>
                <a:off x="990601" y="4953000"/>
                <a:ext cx="0" cy="762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843287" y="46583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843287" y="5715000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/>
                  <a:t>Y</a:t>
                </a:r>
                <a:endParaRPr lang="en-US" sz="1400" dirty="0"/>
              </a:p>
            </p:txBody>
          </p:sp>
        </p:grpSp>
        <p:grpSp>
          <p:nvGrpSpPr>
            <p:cNvPr id="85" name="Group 1239"/>
            <p:cNvGrpSpPr/>
            <p:nvPr/>
          </p:nvGrpSpPr>
          <p:grpSpPr>
            <a:xfrm>
              <a:off x="33528000" y="19722547"/>
              <a:ext cx="417443" cy="1368384"/>
              <a:chOff x="304800" y="4572000"/>
              <a:chExt cx="457200" cy="1498706"/>
            </a:xfrm>
          </p:grpSpPr>
          <p:sp>
            <p:nvSpPr>
              <p:cNvPr id="89" name="Rounded Rectangle 88"/>
              <p:cNvSpPr/>
              <p:nvPr/>
            </p:nvSpPr>
            <p:spPr bwMode="auto">
              <a:xfrm rot="16200000">
                <a:off x="-215953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90" name="Straight Connector 89"/>
              <p:cNvCxnSpPr>
                <a:stCxn id="91" idx="4"/>
                <a:endCxn id="92" idx="0"/>
              </p:cNvCxnSpPr>
              <p:nvPr/>
            </p:nvCxnSpPr>
            <p:spPr>
              <a:xfrm>
                <a:off x="533401" y="4953000"/>
                <a:ext cx="0" cy="762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1" name="Oval 90"/>
              <p:cNvSpPr/>
              <p:nvPr/>
            </p:nvSpPr>
            <p:spPr>
              <a:xfrm>
                <a:off x="386087" y="46583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86087" y="5715000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/>
                  <a:t>Y</a:t>
                </a:r>
                <a:endParaRPr lang="en-US" sz="1400" dirty="0"/>
              </a:p>
            </p:txBody>
          </p:sp>
        </p:grpSp>
        <p:sp>
          <p:nvSpPr>
            <p:cNvPr id="86" name="TextBox 115"/>
            <p:cNvSpPr txBox="1"/>
            <p:nvPr/>
          </p:nvSpPr>
          <p:spPr>
            <a:xfrm>
              <a:off x="31722395" y="20070417"/>
              <a:ext cx="42899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dirty="0" smtClean="0"/>
                <a:t>+     +…+     + </a:t>
              </a:r>
              <a:r>
                <a:rPr lang="el-GR" sz="4000" dirty="0" smtClean="0"/>
                <a:t>Δ</a:t>
              </a:r>
              <a:r>
                <a:rPr lang="en-US" sz="4000" dirty="0" smtClean="0"/>
                <a:t> </a:t>
              </a:r>
              <a:r>
                <a:rPr lang="en-US" sz="4000" dirty="0" smtClean="0">
                  <a:sym typeface="Wingdings" pitchFamily="2" charset="2"/>
                </a:rPr>
                <a:t></a:t>
              </a:r>
              <a:r>
                <a:rPr lang="el-GR" sz="4000" dirty="0" smtClean="0">
                  <a:latin typeface="Times" pitchFamily="18" charset="0"/>
                  <a:cs typeface="Times" pitchFamily="18" charset="0"/>
                  <a:sym typeface="Wingdings" pitchFamily="2" charset="2"/>
                </a:rPr>
                <a:t> Σ</a:t>
              </a:r>
              <a:r>
                <a:rPr lang="en-US" sz="4000" dirty="0" smtClean="0">
                  <a:sym typeface="Wingdings" pitchFamily="2" charset="2"/>
                </a:rPr>
                <a:t>’</a:t>
              </a:r>
              <a:endParaRPr lang="en-US" sz="4000" dirty="0"/>
            </a:p>
          </p:txBody>
        </p:sp>
        <p:sp>
          <p:nvSpPr>
            <p:cNvPr id="87" name="Double Bracket 86"/>
            <p:cNvSpPr/>
            <p:nvPr/>
          </p:nvSpPr>
          <p:spPr bwMode="auto">
            <a:xfrm>
              <a:off x="31242000" y="19583400"/>
              <a:ext cx="2743200" cy="1600200"/>
            </a:xfrm>
            <a:prstGeom prst="bracketPair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8" name="TextBox 86"/>
            <p:cNvSpPr txBox="1"/>
            <p:nvPr/>
          </p:nvSpPr>
          <p:spPr>
            <a:xfrm>
              <a:off x="31318200" y="19812000"/>
              <a:ext cx="2590800" cy="113877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 smtClean="0"/>
                <a:t>Cached</a:t>
              </a:r>
              <a:r>
                <a:rPr lang="en-US" sz="3200" dirty="0" smtClean="0"/>
                <a:t> Gather </a:t>
              </a:r>
              <a:r>
                <a:rPr lang="en-US" sz="3600" dirty="0" smtClean="0">
                  <a:latin typeface="Times" pitchFamily="18" charset="0"/>
                  <a:cs typeface="Times" pitchFamily="18" charset="0"/>
                  <a:sym typeface="Wingdings" pitchFamily="2" charset="2"/>
                </a:rPr>
                <a:t>(</a:t>
              </a:r>
              <a:r>
                <a:rPr lang="el-GR" sz="3600" dirty="0" smtClean="0">
                  <a:latin typeface="Times" pitchFamily="18" charset="0"/>
                  <a:cs typeface="Times" pitchFamily="18" charset="0"/>
                  <a:sym typeface="Wingdings" pitchFamily="2" charset="2"/>
                </a:rPr>
                <a:t>Σ</a:t>
              </a:r>
              <a:r>
                <a:rPr lang="en-US" sz="3600" dirty="0" smtClean="0">
                  <a:latin typeface="Times" pitchFamily="18" charset="0"/>
                  <a:cs typeface="Times" pitchFamily="18" charset="0"/>
                  <a:sym typeface="Wingdings" pitchFamily="2" charset="2"/>
                </a:rPr>
                <a:t>)</a:t>
              </a:r>
              <a:endParaRPr lang="en-US" sz="3600" dirty="0"/>
            </a:p>
          </p:txBody>
        </p:sp>
      </p:grpSp>
      <p:sp>
        <p:nvSpPr>
          <p:cNvPr id="101" name="Right Arrow 100"/>
          <p:cNvSpPr/>
          <p:nvPr/>
        </p:nvSpPr>
        <p:spPr>
          <a:xfrm>
            <a:off x="3505200" y="5257800"/>
            <a:ext cx="533400" cy="6096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88975" y="2822575"/>
            <a:ext cx="189403" cy="18940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152400" y="4800600"/>
            <a:ext cx="3159942" cy="1600201"/>
            <a:chOff x="533400" y="4952999"/>
            <a:chExt cx="3159942" cy="1600201"/>
          </a:xfrm>
        </p:grpSpPr>
        <p:grpSp>
          <p:nvGrpSpPr>
            <p:cNvPr id="68" name="Group 1260"/>
            <p:cNvGrpSpPr/>
            <p:nvPr/>
          </p:nvGrpSpPr>
          <p:grpSpPr>
            <a:xfrm>
              <a:off x="3290603" y="5060852"/>
              <a:ext cx="402739" cy="1320182"/>
              <a:chOff x="762000" y="4572000"/>
              <a:chExt cx="457200" cy="1498706"/>
            </a:xfrm>
          </p:grpSpPr>
          <p:sp>
            <p:nvSpPr>
              <p:cNvPr id="78" name="Rounded Rectangle 77"/>
              <p:cNvSpPr/>
              <p:nvPr/>
            </p:nvSpPr>
            <p:spPr bwMode="auto">
              <a:xfrm rot="16200000">
                <a:off x="241247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79" name="Straight Connector 78"/>
              <p:cNvCxnSpPr>
                <a:stCxn id="80" idx="4"/>
                <a:endCxn id="81" idx="0"/>
              </p:cNvCxnSpPr>
              <p:nvPr/>
            </p:nvCxnSpPr>
            <p:spPr>
              <a:xfrm>
                <a:off x="990601" y="4953000"/>
                <a:ext cx="0" cy="762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Oval 79"/>
              <p:cNvSpPr/>
              <p:nvPr/>
            </p:nvSpPr>
            <p:spPr>
              <a:xfrm>
                <a:off x="843287" y="4658373"/>
                <a:ext cx="294627" cy="294627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843287" y="5715000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Y</a:t>
                </a:r>
                <a:endParaRPr lang="en-US" dirty="0"/>
              </a:p>
            </p:txBody>
          </p:sp>
        </p:grpSp>
        <p:sp>
          <p:nvSpPr>
            <p:cNvPr id="69" name="Equal 68"/>
            <p:cNvSpPr/>
            <p:nvPr/>
          </p:nvSpPr>
          <p:spPr bwMode="auto">
            <a:xfrm>
              <a:off x="1169428" y="5530715"/>
              <a:ext cx="536985" cy="402739"/>
            </a:xfrm>
            <a:prstGeom prst="mathEqual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70" name="TextBox 212"/>
            <p:cNvSpPr txBox="1"/>
            <p:nvPr/>
          </p:nvSpPr>
          <p:spPr>
            <a:xfrm>
              <a:off x="533400" y="5181600"/>
              <a:ext cx="533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6000" dirty="0" smtClean="0"/>
                <a:t>Δ</a:t>
              </a:r>
              <a:endParaRPr lang="en-US" sz="6000" dirty="0"/>
            </a:p>
          </p:txBody>
        </p:sp>
        <p:grpSp>
          <p:nvGrpSpPr>
            <p:cNvPr id="71" name="Group 1263"/>
            <p:cNvGrpSpPr/>
            <p:nvPr/>
          </p:nvGrpSpPr>
          <p:grpSpPr>
            <a:xfrm>
              <a:off x="2052899" y="5083133"/>
              <a:ext cx="402739" cy="1320182"/>
              <a:chOff x="762000" y="4572000"/>
              <a:chExt cx="457200" cy="1498706"/>
            </a:xfrm>
          </p:grpSpPr>
          <p:sp>
            <p:nvSpPr>
              <p:cNvPr id="74" name="Rounded Rectangle 73"/>
              <p:cNvSpPr/>
              <p:nvPr/>
            </p:nvSpPr>
            <p:spPr bwMode="auto">
              <a:xfrm rot="16200000">
                <a:off x="241247" y="5092753"/>
                <a:ext cx="1498706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endParaRPr>
              </a:p>
            </p:txBody>
          </p:sp>
          <p:cxnSp>
            <p:nvCxnSpPr>
              <p:cNvPr id="75" name="Straight Connector 74"/>
              <p:cNvCxnSpPr>
                <a:stCxn id="76" idx="4"/>
                <a:endCxn id="77" idx="0"/>
              </p:cNvCxnSpPr>
              <p:nvPr/>
            </p:nvCxnSpPr>
            <p:spPr>
              <a:xfrm>
                <a:off x="990601" y="4953000"/>
                <a:ext cx="0" cy="762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843287" y="46583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843287" y="5715000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Y</a:t>
                </a:r>
                <a:endParaRPr lang="en-US" dirty="0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 rot="16200000">
              <a:off x="2326332" y="5522267"/>
              <a:ext cx="1600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New Value</a:t>
              </a:r>
              <a:endParaRPr lang="en-US" sz="2400" dirty="0"/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1057360" y="5522267"/>
              <a:ext cx="1600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Old Value</a:t>
              </a:r>
              <a:endParaRPr lang="en-US" sz="2400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590800" y="5715000"/>
              <a:ext cx="381000" cy="76200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0" grpId="0" animBg="1"/>
      <p:bldP spid="101" grpId="0" animBg="1"/>
      <p:bldP spid="1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90600" y="6019800"/>
            <a:ext cx="76962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33179"/>
            <a:ext cx="8610600" cy="4419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 smtClean="0"/>
              <a:t>LabelProp_GraphLab2(</a:t>
            </a:r>
            <a:r>
              <a:rPr lang="en-US" sz="3200" b="1" dirty="0" err="1" smtClean="0"/>
              <a:t>i</a:t>
            </a:r>
            <a:r>
              <a:rPr lang="en-US" sz="3200" b="1" dirty="0" smtClean="0"/>
              <a:t>)</a:t>
            </a:r>
          </a:p>
          <a:p>
            <a:pPr marL="623888" indent="-333375">
              <a:buNone/>
            </a:pPr>
            <a:r>
              <a:rPr lang="en-US" b="1" dirty="0" smtClean="0">
                <a:solidFill>
                  <a:srgbClr val="FF0000"/>
                </a:solidFill>
              </a:rPr>
              <a:t>Gather</a:t>
            </a:r>
            <a:r>
              <a:rPr lang="en-US" dirty="0" smtClean="0"/>
              <a:t>(Likes[</a:t>
            </a:r>
            <a:r>
              <a:rPr lang="en-US" dirty="0" err="1" smtClean="0"/>
              <a:t>i</a:t>
            </a:r>
            <a:r>
              <a:rPr lang="en-US" dirty="0" smtClean="0"/>
              <a:t>], </a:t>
            </a:r>
            <a:r>
              <a:rPr lang="en-US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dirty="0" smtClean="0"/>
              <a:t>, Likes[j]) 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</a:p>
          <a:p>
            <a:pPr marL="623888" indent="-333375">
              <a:buNone/>
            </a:pPr>
            <a:r>
              <a:rPr lang="en-US" dirty="0" smtClean="0"/>
              <a:t>      return </a:t>
            </a:r>
            <a:r>
              <a:rPr lang="en-US" dirty="0" smtClean="0">
                <a:solidFill>
                  <a:prstClr val="black"/>
                </a:solidFill>
                <a:latin typeface="Consolas"/>
                <a:cs typeface="Consolas"/>
              </a:rPr>
              <a:t>g(</a:t>
            </a:r>
            <a:r>
              <a:rPr lang="en-US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dirty="0" smtClean="0">
                <a:solidFill>
                  <a:prstClr val="black"/>
                </a:solidFill>
                <a:latin typeface="Consolas"/>
                <a:cs typeface="Consolas"/>
              </a:rPr>
              <a:t>, Likes[j])</a:t>
            </a:r>
            <a:endParaRPr lang="en-US" dirty="0" smtClean="0">
              <a:latin typeface="Times" pitchFamily="18" charset="0"/>
              <a:cs typeface="Times" pitchFamily="18" charset="0"/>
            </a:endParaRPr>
          </a:p>
          <a:p>
            <a:pPr marL="623888" indent="-333375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sum</a:t>
            </a:r>
            <a:r>
              <a:rPr lang="en-US" dirty="0" smtClean="0"/>
              <a:t>(a, b)</a:t>
            </a:r>
            <a:r>
              <a:rPr lang="en-US" b="1" dirty="0" smtClean="0"/>
              <a:t> :  </a:t>
            </a:r>
            <a:r>
              <a:rPr lang="en-US" dirty="0" smtClean="0"/>
              <a:t>return a + b;</a:t>
            </a:r>
          </a:p>
          <a:p>
            <a:pPr marL="623888" indent="-333375">
              <a:buNone/>
            </a:pPr>
            <a:r>
              <a:rPr lang="en-US" b="1" dirty="0" smtClean="0">
                <a:latin typeface="Times"/>
                <a:cs typeface="Times"/>
              </a:rPr>
              <a:t>Apply(</a:t>
            </a:r>
            <a:r>
              <a:rPr lang="en-US" dirty="0" smtClean="0">
                <a:latin typeface="Times"/>
                <a:cs typeface="Times"/>
              </a:rPr>
              <a:t>Likes[</a:t>
            </a:r>
            <a:r>
              <a:rPr lang="en-US" dirty="0" err="1" smtClean="0">
                <a:latin typeface="Times"/>
                <a:cs typeface="Times"/>
              </a:rPr>
              <a:t>i</a:t>
            </a:r>
            <a:r>
              <a:rPr lang="en-US" dirty="0" smtClean="0">
                <a:latin typeface="Times"/>
                <a:cs typeface="Times"/>
              </a:rPr>
              <a:t>],  Σ) </a:t>
            </a:r>
            <a:r>
              <a:rPr lang="en-US" b="1" dirty="0" smtClean="0">
                <a:latin typeface="Times"/>
                <a:cs typeface="Times"/>
              </a:rPr>
              <a:t>: </a:t>
            </a:r>
            <a:r>
              <a:rPr lang="en-US" dirty="0" smtClean="0">
                <a:latin typeface="Times"/>
                <a:cs typeface="Times"/>
              </a:rPr>
              <a:t>Likes[</a:t>
            </a:r>
            <a:r>
              <a:rPr lang="en-US" dirty="0" err="1" smtClean="0">
                <a:latin typeface="Times"/>
                <a:cs typeface="Times"/>
              </a:rPr>
              <a:t>i</a:t>
            </a:r>
            <a:r>
              <a:rPr lang="en-US" dirty="0" smtClean="0">
                <a:latin typeface="Times"/>
                <a:cs typeface="Times"/>
              </a:rPr>
              <a:t>]</a:t>
            </a:r>
            <a:r>
              <a:rPr lang="en-US" b="1" dirty="0" smtClean="0">
                <a:latin typeface="Times"/>
                <a:cs typeface="Times"/>
              </a:rPr>
              <a:t> = 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sz="3900" i="1" dirty="0" smtClean="0">
                <a:latin typeface="Times"/>
                <a:cs typeface="Times"/>
              </a:rPr>
              <a:t>f(Σ)</a:t>
            </a:r>
            <a:r>
              <a:rPr lang="en-US" dirty="0" smtClean="0">
                <a:latin typeface="Times"/>
                <a:cs typeface="Times"/>
              </a:rPr>
              <a:t> </a:t>
            </a:r>
          </a:p>
          <a:p>
            <a:pPr marL="623888" indent="-333375">
              <a:buNone/>
            </a:pPr>
            <a:r>
              <a:rPr lang="en-US" b="1" dirty="0" smtClean="0">
                <a:solidFill>
                  <a:srgbClr val="008000"/>
                </a:solidFill>
                <a:latin typeface="Times"/>
                <a:cs typeface="Times"/>
              </a:rPr>
              <a:t>Scatter</a:t>
            </a:r>
            <a:r>
              <a:rPr lang="en-US" b="1" dirty="0" smtClean="0">
                <a:latin typeface="Times"/>
                <a:cs typeface="Times"/>
              </a:rPr>
              <a:t>(</a:t>
            </a:r>
            <a:r>
              <a:rPr lang="en-US" dirty="0" smtClean="0"/>
              <a:t>Likes[</a:t>
            </a:r>
            <a:r>
              <a:rPr lang="en-US" dirty="0" err="1" smtClean="0"/>
              <a:t>i</a:t>
            </a:r>
            <a:r>
              <a:rPr lang="en-US" dirty="0" smtClean="0"/>
              <a:t>], </a:t>
            </a:r>
            <a:r>
              <a:rPr lang="en-US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dirty="0" smtClean="0"/>
              <a:t>, Likes[j]</a:t>
            </a:r>
            <a:r>
              <a:rPr lang="en-US" dirty="0" smtClean="0">
                <a:latin typeface="Times"/>
                <a:cs typeface="Times"/>
              </a:rPr>
              <a:t>) </a:t>
            </a:r>
            <a:r>
              <a:rPr lang="en-US" b="1" dirty="0" smtClean="0">
                <a:latin typeface="Times"/>
                <a:cs typeface="Times"/>
              </a:rPr>
              <a:t>:</a:t>
            </a:r>
            <a:r>
              <a:rPr lang="en-US" dirty="0" smtClean="0">
                <a:latin typeface="Times"/>
                <a:cs typeface="Times"/>
              </a:rPr>
              <a:t/>
            </a:r>
            <a:br>
              <a:rPr lang="en-US" dirty="0" smtClean="0">
                <a:latin typeface="Times"/>
                <a:cs typeface="Times"/>
              </a:rPr>
            </a:br>
            <a:r>
              <a:rPr lang="en-US" dirty="0" smtClean="0">
                <a:latin typeface="Times"/>
                <a:cs typeface="Times"/>
              </a:rPr>
              <a:t>if (change in Likes[</a:t>
            </a:r>
            <a:r>
              <a:rPr lang="en-US" dirty="0" err="1" smtClean="0">
                <a:latin typeface="Times"/>
                <a:cs typeface="Times"/>
              </a:rPr>
              <a:t>i</a:t>
            </a:r>
            <a:r>
              <a:rPr lang="en-US" dirty="0" smtClean="0">
                <a:latin typeface="Times"/>
                <a:cs typeface="Times"/>
              </a:rPr>
              <a:t>]  &gt; </a:t>
            </a:r>
            <a:r>
              <a:rPr lang="el-GR" dirty="0" smtClean="0">
                <a:latin typeface="Times"/>
                <a:cs typeface="Times"/>
              </a:rPr>
              <a:t>ε</a:t>
            </a:r>
            <a:r>
              <a:rPr lang="en-US" dirty="0" smtClean="0">
                <a:latin typeface="Times"/>
                <a:cs typeface="Times"/>
              </a:rPr>
              <a:t>)  then  </a:t>
            </a:r>
            <a:r>
              <a:rPr lang="en-US" i="1" dirty="0" smtClean="0">
                <a:latin typeface="Times"/>
                <a:cs typeface="Times"/>
              </a:rPr>
              <a:t>activate</a:t>
            </a:r>
            <a:r>
              <a:rPr lang="en-US" dirty="0" smtClean="0">
                <a:latin typeface="Times"/>
                <a:cs typeface="Times"/>
              </a:rPr>
              <a:t>(</a:t>
            </a:r>
            <a:r>
              <a:rPr lang="en-US" i="1" dirty="0" smtClean="0">
                <a:latin typeface="Times"/>
                <a:cs typeface="Times"/>
              </a:rPr>
              <a:t>j</a:t>
            </a:r>
            <a:r>
              <a:rPr lang="en-US" dirty="0" smtClean="0">
                <a:latin typeface="Times"/>
                <a:cs typeface="Times"/>
              </a:rPr>
              <a:t>)</a:t>
            </a:r>
          </a:p>
          <a:p>
            <a:pPr marL="623888" indent="-333375">
              <a:buNone/>
            </a:pPr>
            <a:r>
              <a:rPr lang="en-US" dirty="0" smtClean="0">
                <a:latin typeface="Times"/>
                <a:cs typeface="Times"/>
              </a:rPr>
              <a:t>    Post  </a:t>
            </a:r>
            <a:r>
              <a:rPr lang="el-GR" dirty="0" smtClean="0">
                <a:latin typeface="Times" pitchFamily="18" charset="0"/>
                <a:cs typeface="Times" pitchFamily="18" charset="0"/>
              </a:rPr>
              <a:t>Δ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j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= g(</a:t>
            </a:r>
            <a:r>
              <a:rPr lang="en-US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baseline="-25000" dirty="0" smtClean="0">
                <a:solidFill>
                  <a:prstClr val="black"/>
                </a:solidFill>
                <a:latin typeface="Consolas"/>
                <a:cs typeface="Consolas"/>
              </a:rPr>
              <a:t> ,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Likes[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i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]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new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) - g(</a:t>
            </a:r>
            <a:r>
              <a:rPr lang="en-US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baseline="-25000" dirty="0" smtClean="0">
                <a:solidFill>
                  <a:prstClr val="black"/>
                </a:solidFill>
                <a:latin typeface="Consolas"/>
                <a:cs typeface="Consolas"/>
              </a:rPr>
              <a:t> ,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Likes[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i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]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old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)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Writing a GraphLab2  Vertex-Program</a:t>
            </a:r>
            <a:endParaRPr lang="en-US" dirty="0"/>
          </a:p>
        </p:txBody>
      </p:sp>
      <p:pic>
        <p:nvPicPr>
          <p:cNvPr id="12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90600" y="838200"/>
            <a:ext cx="6934200" cy="1394979"/>
          </a:xfrm>
          <a:prstGeom prst="rect">
            <a:avLst/>
          </a:prstGeom>
          <a:noFill/>
          <a:ln/>
          <a:effectLst/>
        </p:spPr>
      </p:pic>
      <p:sp>
        <p:nvSpPr>
          <p:cNvPr id="16" name="Rectangle 15"/>
          <p:cNvSpPr/>
          <p:nvPr/>
        </p:nvSpPr>
        <p:spPr>
          <a:xfrm>
            <a:off x="457200" y="762000"/>
            <a:ext cx="8229600" cy="152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Reduces Runtime of </a:t>
            </a:r>
            <a:r>
              <a:rPr lang="en-US" sz="3600" dirty="0" err="1" smtClean="0"/>
              <a:t>PageRank</a:t>
            </a:r>
            <a:r>
              <a:rPr lang="en-US" sz="3600" dirty="0" smtClean="0"/>
              <a:t> by 50%!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8021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Execution Models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Synchronous    and    Asynchronous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912203"/>
            <a:ext cx="7772400" cy="16764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Map-Reduce / </a:t>
            </a:r>
            <a:r>
              <a:rPr lang="en-US" sz="6000" b="1" dirty="0" err="1" smtClean="0"/>
              <a:t>Hadoop</a:t>
            </a:r>
            <a:endParaRPr lang="en-US" sz="6000" b="1" dirty="0"/>
          </a:p>
        </p:txBody>
      </p:sp>
      <p:sp>
        <p:nvSpPr>
          <p:cNvPr id="5" name="Subtitle 4"/>
          <p:cNvSpPr txBox="1">
            <a:spLocks noGrp="1"/>
          </p:cNvSpPr>
          <p:nvPr>
            <p:ph type="subTitle" idx="1"/>
          </p:nvPr>
        </p:nvSpPr>
        <p:spPr>
          <a:xfrm>
            <a:off x="1161259" y="4045803"/>
            <a:ext cx="6821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Build learning algorithms on-top of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high-level parallel </a:t>
            </a:r>
            <a:r>
              <a:rPr lang="en-US" sz="3600" dirty="0" smtClean="0">
                <a:solidFill>
                  <a:schemeClr val="tx1"/>
                </a:solidFill>
              </a:rPr>
              <a:t>abstractions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990600"/>
            <a:ext cx="2750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The popular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answer:</a:t>
            </a:r>
          </a:p>
        </p:txBody>
      </p:sp>
    </p:spTree>
    <p:extLst>
      <p:ext uri="{BB962C8B-B14F-4D97-AF65-F5344CB8AC3E}">
        <p14:creationId xmlns:p14="http://schemas.microsoft.com/office/powerpoint/2010/main" val="250527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5029200" y="2057400"/>
            <a:ext cx="3352800" cy="2819400"/>
            <a:chOff x="4953000" y="2438400"/>
            <a:chExt cx="3352800" cy="2819400"/>
          </a:xfrm>
        </p:grpSpPr>
        <p:grpSp>
          <p:nvGrpSpPr>
            <p:cNvPr id="72" name="Group 67"/>
            <p:cNvGrpSpPr/>
            <p:nvPr/>
          </p:nvGrpSpPr>
          <p:grpSpPr>
            <a:xfrm>
              <a:off x="6781800" y="2438400"/>
              <a:ext cx="1447800" cy="1219200"/>
              <a:chOff x="6781800" y="2438400"/>
              <a:chExt cx="1447800" cy="1219200"/>
            </a:xfrm>
          </p:grpSpPr>
          <p:sp>
            <p:nvSpPr>
              <p:cNvPr id="93" name="Rounded Rectangle 92"/>
              <p:cNvSpPr/>
              <p:nvPr/>
            </p:nvSpPr>
            <p:spPr>
              <a:xfrm>
                <a:off x="6781800" y="24384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 rot="5400000">
                <a:off x="7391400" y="2819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55"/>
            <p:cNvGrpSpPr/>
            <p:nvPr/>
          </p:nvGrpSpPr>
          <p:grpSpPr>
            <a:xfrm>
              <a:off x="6858000" y="2438400"/>
              <a:ext cx="1447800" cy="1981200"/>
              <a:chOff x="6858000" y="2438400"/>
              <a:chExt cx="1447800" cy="1981200"/>
            </a:xfrm>
          </p:grpSpPr>
          <p:sp>
            <p:nvSpPr>
              <p:cNvPr id="90" name="Rounded Rectangle 89"/>
              <p:cNvSpPr/>
              <p:nvPr/>
            </p:nvSpPr>
            <p:spPr>
              <a:xfrm rot="5400000">
                <a:off x="7391400" y="2819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 rot="5400000">
                <a:off x="7391400" y="3581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6858000" y="32004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53"/>
            <p:cNvGrpSpPr/>
            <p:nvPr/>
          </p:nvGrpSpPr>
          <p:grpSpPr>
            <a:xfrm>
              <a:off x="6858000" y="4038600"/>
              <a:ext cx="1447800" cy="1219200"/>
              <a:chOff x="6858000" y="4114800"/>
              <a:chExt cx="1447800" cy="1219200"/>
            </a:xfrm>
          </p:grpSpPr>
          <p:sp>
            <p:nvSpPr>
              <p:cNvPr id="88" name="Rounded Rectangle 87"/>
              <p:cNvSpPr/>
              <p:nvPr/>
            </p:nvSpPr>
            <p:spPr>
              <a:xfrm>
                <a:off x="6858000" y="48768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 rot="5400000">
                <a:off x="7467600" y="44958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51"/>
            <p:cNvGrpSpPr/>
            <p:nvPr/>
          </p:nvGrpSpPr>
          <p:grpSpPr>
            <a:xfrm>
              <a:off x="5943600" y="2438400"/>
              <a:ext cx="2362200" cy="2057400"/>
              <a:chOff x="5943600" y="2438400"/>
              <a:chExt cx="2362200" cy="2057400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6858000" y="32766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5943600" y="32766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 rot="5400000">
                <a:off x="6477000" y="36576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 rot="5400000">
                <a:off x="6477000" y="2819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45"/>
            <p:cNvGrpSpPr/>
            <p:nvPr/>
          </p:nvGrpSpPr>
          <p:grpSpPr>
            <a:xfrm>
              <a:off x="5029200" y="3200400"/>
              <a:ext cx="2362200" cy="1981200"/>
              <a:chOff x="5029200" y="3200400"/>
              <a:chExt cx="2362200" cy="1981200"/>
            </a:xfrm>
          </p:grpSpPr>
          <p:sp>
            <p:nvSpPr>
              <p:cNvPr id="80" name="Rounded Rectangle 79"/>
              <p:cNvSpPr/>
              <p:nvPr/>
            </p:nvSpPr>
            <p:spPr>
              <a:xfrm rot="5400000">
                <a:off x="5562600" y="4343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5029200" y="40386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5943600" y="40386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 rot="5400000">
                <a:off x="5562600" y="3581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42"/>
            <p:cNvGrpSpPr/>
            <p:nvPr/>
          </p:nvGrpSpPr>
          <p:grpSpPr>
            <a:xfrm>
              <a:off x="4953000" y="2438400"/>
              <a:ext cx="1447800" cy="1295400"/>
              <a:chOff x="4953000" y="2438400"/>
              <a:chExt cx="1447800" cy="1295400"/>
            </a:xfrm>
          </p:grpSpPr>
          <p:sp>
            <p:nvSpPr>
              <p:cNvPr id="78" name="Rounded Rectangle 77"/>
              <p:cNvSpPr/>
              <p:nvPr/>
            </p:nvSpPr>
            <p:spPr>
              <a:xfrm rot="5400000">
                <a:off x="4533900" y="2857500"/>
                <a:ext cx="12954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4953000" y="24384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5029200" y="2057400"/>
            <a:ext cx="3352800" cy="2819400"/>
            <a:chOff x="4953000" y="2438400"/>
            <a:chExt cx="3352800" cy="2819400"/>
          </a:xfrm>
        </p:grpSpPr>
        <p:grpSp>
          <p:nvGrpSpPr>
            <p:cNvPr id="68" name="Group 67"/>
            <p:cNvGrpSpPr/>
            <p:nvPr/>
          </p:nvGrpSpPr>
          <p:grpSpPr>
            <a:xfrm>
              <a:off x="6781800" y="2438400"/>
              <a:ext cx="1447800" cy="1219200"/>
              <a:chOff x="6781800" y="2438400"/>
              <a:chExt cx="1447800" cy="121920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6781800" y="24384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 rot="5400000">
                <a:off x="7391400" y="2819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858000" y="2438400"/>
              <a:ext cx="1447800" cy="1981200"/>
              <a:chOff x="6858000" y="2438400"/>
              <a:chExt cx="1447800" cy="1981200"/>
            </a:xfrm>
          </p:grpSpPr>
          <p:sp>
            <p:nvSpPr>
              <p:cNvPr id="49" name="Rounded Rectangle 48"/>
              <p:cNvSpPr/>
              <p:nvPr/>
            </p:nvSpPr>
            <p:spPr>
              <a:xfrm rot="5400000">
                <a:off x="7391400" y="2819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 rot="5400000">
                <a:off x="7391400" y="3581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6858000" y="32004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6858000" y="4038600"/>
              <a:ext cx="1447800" cy="1219200"/>
              <a:chOff x="6858000" y="4114800"/>
              <a:chExt cx="1447800" cy="1219200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6858000" y="48768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 rot="5400000">
                <a:off x="7467600" y="44958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943600" y="2438400"/>
              <a:ext cx="2362200" cy="2057400"/>
              <a:chOff x="5943600" y="2438400"/>
              <a:chExt cx="2362200" cy="2057400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6858000" y="32766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5943600" y="32766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 rot="5400000">
                <a:off x="6477000" y="36576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 rot="5400000">
                <a:off x="6477000" y="2819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029200" y="3200400"/>
              <a:ext cx="2362200" cy="1981200"/>
              <a:chOff x="5029200" y="3200400"/>
              <a:chExt cx="2362200" cy="1981200"/>
            </a:xfrm>
          </p:grpSpPr>
          <p:sp>
            <p:nvSpPr>
              <p:cNvPr id="45" name="Rounded Rectangle 44"/>
              <p:cNvSpPr/>
              <p:nvPr/>
            </p:nvSpPr>
            <p:spPr>
              <a:xfrm rot="5400000">
                <a:off x="5562600" y="4343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5029200" y="40386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5943600" y="40386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 rot="5400000">
                <a:off x="5562600" y="3581400"/>
                <a:ext cx="12192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953000" y="2438400"/>
              <a:ext cx="1447800" cy="1295400"/>
              <a:chOff x="4953000" y="2438400"/>
              <a:chExt cx="1447800" cy="1295400"/>
            </a:xfrm>
          </p:grpSpPr>
          <p:sp>
            <p:nvSpPr>
              <p:cNvPr id="35" name="Rounded Rectangle 34"/>
              <p:cNvSpPr/>
              <p:nvPr/>
            </p:nvSpPr>
            <p:spPr>
              <a:xfrm rot="5400000">
                <a:off x="4533900" y="2857500"/>
                <a:ext cx="12954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4953000" y="2438400"/>
                <a:ext cx="1447800" cy="45720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5072743" y="2057400"/>
            <a:ext cx="3276600" cy="2862943"/>
            <a:chOff x="4996543" y="2438400"/>
            <a:chExt cx="3276600" cy="2862943"/>
          </a:xfrm>
        </p:grpSpPr>
        <p:sp>
          <p:nvSpPr>
            <p:cNvPr id="60" name="Oval 59"/>
            <p:cNvSpPr/>
            <p:nvPr/>
          </p:nvSpPr>
          <p:spPr>
            <a:xfrm>
              <a:off x="4996543" y="2438400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815943" y="3254829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868886" y="3243943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910943" y="4005943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7815943" y="4844143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772400" y="2438400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Similar to </a:t>
            </a:r>
            <a:r>
              <a:rPr lang="en-US" dirty="0" err="1" smtClean="0"/>
              <a:t>Pregel</a:t>
            </a:r>
            <a:endParaRPr lang="en-US" dirty="0" smtClean="0"/>
          </a:p>
          <a:p>
            <a:r>
              <a:rPr lang="en-US" dirty="0" smtClean="0"/>
              <a:t>For all </a:t>
            </a:r>
            <a:r>
              <a:rPr lang="en-US" b="1" dirty="0" smtClean="0">
                <a:solidFill>
                  <a:schemeClr val="accent2"/>
                </a:solidFill>
              </a:rPr>
              <a:t>active vertices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Gather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Apply</a:t>
            </a:r>
          </a:p>
          <a:p>
            <a:pPr lvl="1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Scatter</a:t>
            </a:r>
          </a:p>
          <a:p>
            <a:pPr lvl="1"/>
            <a:r>
              <a:rPr lang="en-US" dirty="0" smtClean="0"/>
              <a:t>Activated vertices are run</a:t>
            </a:r>
            <a:br>
              <a:rPr lang="en-US" dirty="0" smtClean="0"/>
            </a:br>
            <a:r>
              <a:rPr lang="en-US" dirty="0" smtClean="0"/>
              <a:t>on the next iteration</a:t>
            </a:r>
          </a:p>
          <a:p>
            <a:r>
              <a:rPr lang="en-US" b="1" dirty="0" smtClean="0"/>
              <a:t>Fully deterministic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 smtClean="0"/>
              <a:t>Potentially slower convergence for some machine learning algorithms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Synchronous Execution</a:t>
            </a:r>
            <a:endParaRPr lang="en-US" dirty="0"/>
          </a:p>
        </p:txBody>
      </p:sp>
      <p:cxnSp>
        <p:nvCxnSpPr>
          <p:cNvPr id="5" name="Straight Connector 4"/>
          <p:cNvCxnSpPr>
            <a:stCxn id="10" idx="4"/>
            <a:endCxn id="20" idx="0"/>
          </p:cNvCxnSpPr>
          <p:nvPr/>
        </p:nvCxnSpPr>
        <p:spPr>
          <a:xfrm>
            <a:off x="5295900" y="2400300"/>
            <a:ext cx="0" cy="21717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6" name="Straight Connector 5"/>
          <p:cNvCxnSpPr>
            <a:stCxn id="11" idx="4"/>
            <a:endCxn id="21" idx="0"/>
          </p:cNvCxnSpPr>
          <p:nvPr/>
        </p:nvCxnSpPr>
        <p:spPr>
          <a:xfrm>
            <a:off x="6235700" y="2400300"/>
            <a:ext cx="0" cy="21717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" name="Straight Connector 6"/>
          <p:cNvCxnSpPr>
            <a:stCxn id="12" idx="4"/>
            <a:endCxn id="22" idx="0"/>
          </p:cNvCxnSpPr>
          <p:nvPr/>
        </p:nvCxnSpPr>
        <p:spPr>
          <a:xfrm>
            <a:off x="7175500" y="2400300"/>
            <a:ext cx="0" cy="21717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" name="Straight Connector 7"/>
          <p:cNvCxnSpPr>
            <a:stCxn id="13" idx="4"/>
            <a:endCxn id="23" idx="0"/>
          </p:cNvCxnSpPr>
          <p:nvPr/>
        </p:nvCxnSpPr>
        <p:spPr>
          <a:xfrm>
            <a:off x="8115300" y="2400300"/>
            <a:ext cx="0" cy="21717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" name="Straight Connector 8"/>
          <p:cNvCxnSpPr>
            <a:stCxn id="10" idx="6"/>
            <a:endCxn id="13" idx="2"/>
          </p:cNvCxnSpPr>
          <p:nvPr/>
        </p:nvCxnSpPr>
        <p:spPr>
          <a:xfrm>
            <a:off x="5410200" y="2286000"/>
            <a:ext cx="25908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0" name="Oval 9"/>
          <p:cNvSpPr/>
          <p:nvPr/>
        </p:nvSpPr>
        <p:spPr>
          <a:xfrm>
            <a:off x="5181600" y="21717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21400" y="21717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61200" y="21717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001000" y="21717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5" idx="6"/>
            <a:endCxn id="18" idx="2"/>
          </p:cNvCxnSpPr>
          <p:nvPr/>
        </p:nvCxnSpPr>
        <p:spPr>
          <a:xfrm>
            <a:off x="5410200" y="3086100"/>
            <a:ext cx="25908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5" name="Oval 14"/>
          <p:cNvSpPr/>
          <p:nvPr/>
        </p:nvSpPr>
        <p:spPr>
          <a:xfrm>
            <a:off x="5181600" y="2971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21400" y="2971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61200" y="2971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001000" y="2971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20" idx="6"/>
            <a:endCxn id="23" idx="2"/>
          </p:cNvCxnSpPr>
          <p:nvPr/>
        </p:nvCxnSpPr>
        <p:spPr>
          <a:xfrm>
            <a:off x="5410200" y="4686300"/>
            <a:ext cx="25908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0" name="Oval 19"/>
          <p:cNvSpPr/>
          <p:nvPr/>
        </p:nvSpPr>
        <p:spPr>
          <a:xfrm>
            <a:off x="5181600" y="4572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21400" y="4572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61200" y="4572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001000" y="4572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30" idx="6"/>
            <a:endCxn id="33" idx="2"/>
          </p:cNvCxnSpPr>
          <p:nvPr/>
        </p:nvCxnSpPr>
        <p:spPr>
          <a:xfrm>
            <a:off x="5410200" y="3848100"/>
            <a:ext cx="25908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30" name="Oval 29"/>
          <p:cNvSpPr/>
          <p:nvPr/>
        </p:nvSpPr>
        <p:spPr>
          <a:xfrm>
            <a:off x="5181600" y="3733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121400" y="3733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061200" y="3733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01000" y="37338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6400800" y="3352800"/>
            <a:ext cx="13716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 rot="5400000">
            <a:off x="6972300" y="2933700"/>
            <a:ext cx="12192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7315200" y="3352800"/>
            <a:ext cx="13716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 rot="5400000">
            <a:off x="6972300" y="3771900"/>
            <a:ext cx="12192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6400800" y="2590800"/>
            <a:ext cx="13716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5400000">
            <a:off x="5981700" y="2171700"/>
            <a:ext cx="12192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5410200" y="2590800"/>
            <a:ext cx="13716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5400000">
            <a:off x="5981700" y="2933700"/>
            <a:ext cx="12192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400800" y="3352800"/>
            <a:ext cx="13716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 rot="5400000">
            <a:off x="6972300" y="2933700"/>
            <a:ext cx="12192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315200" y="3352800"/>
            <a:ext cx="13716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 rot="5400000">
            <a:off x="6972300" y="3771900"/>
            <a:ext cx="12192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6400800" y="2590800"/>
            <a:ext cx="13716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 rot="5400000">
            <a:off x="5981700" y="2171700"/>
            <a:ext cx="12192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410200" y="2590800"/>
            <a:ext cx="13716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 rot="5400000">
            <a:off x="5981700" y="2933700"/>
            <a:ext cx="1219200" cy="381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Similar to </a:t>
            </a:r>
            <a:r>
              <a:rPr lang="en-US" dirty="0" err="1" smtClean="0"/>
              <a:t>GraphLab</a:t>
            </a:r>
            <a:endParaRPr lang="en-US" dirty="0" smtClean="0"/>
          </a:p>
          <a:p>
            <a:r>
              <a:rPr lang="en-US" dirty="0" smtClean="0"/>
              <a:t>Active vertices are </a:t>
            </a:r>
            <a:br>
              <a:rPr lang="en-US" dirty="0" smtClean="0"/>
            </a:br>
            <a:r>
              <a:rPr lang="en-US" dirty="0" smtClean="0"/>
              <a:t>processed asynchronously</a:t>
            </a:r>
            <a:br>
              <a:rPr lang="en-US" dirty="0" smtClean="0"/>
            </a:br>
            <a:r>
              <a:rPr lang="en-US" dirty="0" smtClean="0"/>
              <a:t>as resources become</a:t>
            </a:r>
            <a:br>
              <a:rPr lang="en-US" dirty="0" smtClean="0"/>
            </a:br>
            <a:r>
              <a:rPr lang="en-US" dirty="0" smtClean="0"/>
              <a:t>available.</a:t>
            </a:r>
          </a:p>
          <a:p>
            <a:r>
              <a:rPr lang="en-US" dirty="0" smtClean="0"/>
              <a:t>Non-deterministic</a:t>
            </a:r>
          </a:p>
          <a:p>
            <a:r>
              <a:rPr lang="en-US" dirty="0" smtClean="0"/>
              <a:t>Optionally enable </a:t>
            </a:r>
            <a:r>
              <a:rPr lang="en-US" b="1" dirty="0" smtClean="0"/>
              <a:t>serial consistency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Execution</a:t>
            </a:r>
            <a:endParaRPr lang="en-US" dirty="0"/>
          </a:p>
        </p:txBody>
      </p:sp>
      <p:sp>
        <p:nvSpPr>
          <p:cNvPr id="96" name="Oval 95"/>
          <p:cNvSpPr/>
          <p:nvPr/>
        </p:nvSpPr>
        <p:spPr>
          <a:xfrm>
            <a:off x="6400800" y="2514600"/>
            <a:ext cx="457200" cy="457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315200" y="3276600"/>
            <a:ext cx="457200" cy="457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10" idx="4"/>
            <a:endCxn id="20" idx="0"/>
          </p:cNvCxnSpPr>
          <p:nvPr/>
        </p:nvCxnSpPr>
        <p:spPr>
          <a:xfrm>
            <a:off x="5676900" y="2095500"/>
            <a:ext cx="0" cy="21717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6" name="Straight Connector 5"/>
          <p:cNvCxnSpPr>
            <a:stCxn id="11" idx="4"/>
            <a:endCxn id="21" idx="0"/>
          </p:cNvCxnSpPr>
          <p:nvPr/>
        </p:nvCxnSpPr>
        <p:spPr>
          <a:xfrm>
            <a:off x="6616700" y="2095500"/>
            <a:ext cx="0" cy="21717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" name="Straight Connector 6"/>
          <p:cNvCxnSpPr>
            <a:stCxn id="12" idx="4"/>
            <a:endCxn id="22" idx="0"/>
          </p:cNvCxnSpPr>
          <p:nvPr/>
        </p:nvCxnSpPr>
        <p:spPr>
          <a:xfrm>
            <a:off x="7556500" y="2095500"/>
            <a:ext cx="0" cy="21717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" name="Straight Connector 7"/>
          <p:cNvCxnSpPr>
            <a:stCxn id="13" idx="4"/>
            <a:endCxn id="23" idx="0"/>
          </p:cNvCxnSpPr>
          <p:nvPr/>
        </p:nvCxnSpPr>
        <p:spPr>
          <a:xfrm>
            <a:off x="8496300" y="2095500"/>
            <a:ext cx="0" cy="217170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" name="Straight Connector 8"/>
          <p:cNvCxnSpPr>
            <a:stCxn id="10" idx="6"/>
            <a:endCxn id="13" idx="2"/>
          </p:cNvCxnSpPr>
          <p:nvPr/>
        </p:nvCxnSpPr>
        <p:spPr>
          <a:xfrm>
            <a:off x="5791200" y="1981200"/>
            <a:ext cx="25908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0" name="Oval 9"/>
          <p:cNvSpPr/>
          <p:nvPr/>
        </p:nvSpPr>
        <p:spPr>
          <a:xfrm>
            <a:off x="5562600" y="18669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02400" y="18669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2200" y="18669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82000" y="18669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5" idx="6"/>
            <a:endCxn id="18" idx="2"/>
          </p:cNvCxnSpPr>
          <p:nvPr/>
        </p:nvCxnSpPr>
        <p:spPr>
          <a:xfrm>
            <a:off x="5791200" y="2781300"/>
            <a:ext cx="25908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5" name="Oval 14"/>
          <p:cNvSpPr/>
          <p:nvPr/>
        </p:nvSpPr>
        <p:spPr>
          <a:xfrm>
            <a:off x="5562600" y="2667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02400" y="2667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42200" y="2667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382000" y="2667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20" idx="6"/>
            <a:endCxn id="23" idx="2"/>
          </p:cNvCxnSpPr>
          <p:nvPr/>
        </p:nvCxnSpPr>
        <p:spPr>
          <a:xfrm>
            <a:off x="5791200" y="4381500"/>
            <a:ext cx="25908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0" name="Oval 19"/>
          <p:cNvSpPr/>
          <p:nvPr/>
        </p:nvSpPr>
        <p:spPr>
          <a:xfrm>
            <a:off x="5562600" y="4267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502400" y="4267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42200" y="4267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382000" y="42672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30" idx="6"/>
            <a:endCxn id="33" idx="2"/>
          </p:cNvCxnSpPr>
          <p:nvPr/>
        </p:nvCxnSpPr>
        <p:spPr>
          <a:xfrm>
            <a:off x="5791200" y="3543300"/>
            <a:ext cx="259080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30" name="Oval 29"/>
          <p:cNvSpPr/>
          <p:nvPr/>
        </p:nvSpPr>
        <p:spPr>
          <a:xfrm>
            <a:off x="5562600" y="3429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502400" y="3429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442200" y="3429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382000" y="3429000"/>
            <a:ext cx="2286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1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53" grpId="0" animBg="1"/>
      <p:bldP spid="54" grpId="0" animBg="1"/>
      <p:bldP spid="55" grpId="0" animBg="1"/>
      <p:bldP spid="56" grpId="0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101" grpId="0" animBg="1"/>
      <p:bldP spid="101" grpId="1" animBg="1"/>
      <p:bldP spid="98" grpId="0" animBg="1"/>
      <p:bldP spid="98" grpId="1" animBg="1"/>
      <p:bldP spid="34" grpId="0" animBg="1"/>
      <p:bldP spid="34" grpId="1" animBg="1"/>
      <p:bldP spid="36" grpId="0" animBg="1"/>
      <p:bldP spid="36" grpId="1" animBg="1"/>
      <p:bldP spid="96" grpId="0" animBg="1"/>
      <p:bldP spid="96" grpId="1" animBg="1"/>
      <p:bldP spid="5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/>
          <p:cNvSpPr/>
          <p:nvPr/>
        </p:nvSpPr>
        <p:spPr>
          <a:xfrm flipV="1">
            <a:off x="2129399" y="2880299"/>
            <a:ext cx="4195201" cy="2301301"/>
          </a:xfrm>
          <a:custGeom>
            <a:avLst/>
            <a:gdLst>
              <a:gd name="connsiteX0" fmla="*/ 353205 w 4061516"/>
              <a:gd name="connsiteY0" fmla="*/ 97288 h 2481421"/>
              <a:gd name="connsiteX1" fmla="*/ 3521772 w 4061516"/>
              <a:gd name="connsiteY1" fmla="*/ 110382 h 2481421"/>
              <a:gd name="connsiteX2" fmla="*/ 3980036 w 4061516"/>
              <a:gd name="connsiteY2" fmla="*/ 791271 h 2481421"/>
              <a:gd name="connsiteX3" fmla="*/ 2631431 w 4061516"/>
              <a:gd name="connsiteY3" fmla="*/ 843648 h 2481421"/>
              <a:gd name="connsiteX4" fmla="*/ 3273000 w 4061516"/>
              <a:gd name="connsiteY4" fmla="*/ 1982829 h 2481421"/>
              <a:gd name="connsiteX5" fmla="*/ 2723084 w 4061516"/>
              <a:gd name="connsiteY5" fmla="*/ 2454214 h 2481421"/>
              <a:gd name="connsiteX6" fmla="*/ 2042234 w 4061516"/>
              <a:gd name="connsiteY6" fmla="*/ 1236469 h 2481421"/>
              <a:gd name="connsiteX7" fmla="*/ 1741090 w 4061516"/>
              <a:gd name="connsiteY7" fmla="*/ 2218521 h 2481421"/>
              <a:gd name="connsiteX8" fmla="*/ 994774 w 4061516"/>
              <a:gd name="connsiteY8" fmla="*/ 2349461 h 2481421"/>
              <a:gd name="connsiteX9" fmla="*/ 811469 w 4061516"/>
              <a:gd name="connsiteY9" fmla="*/ 1616196 h 2481421"/>
              <a:gd name="connsiteX10" fmla="*/ 1413758 w 4061516"/>
              <a:gd name="connsiteY10" fmla="*/ 961494 h 2481421"/>
              <a:gd name="connsiteX11" fmla="*/ 196086 w 4061516"/>
              <a:gd name="connsiteY11" fmla="*/ 1053152 h 2481421"/>
              <a:gd name="connsiteX12" fmla="*/ 353205 w 4061516"/>
              <a:gd name="connsiteY12" fmla="*/ 97288 h 2481421"/>
              <a:gd name="connsiteX0" fmla="*/ 367458 w 4075769"/>
              <a:gd name="connsiteY0" fmla="*/ 87460 h 2471593"/>
              <a:gd name="connsiteX1" fmla="*/ 3536025 w 4075769"/>
              <a:gd name="connsiteY1" fmla="*/ 100554 h 2471593"/>
              <a:gd name="connsiteX2" fmla="*/ 3994289 w 4075769"/>
              <a:gd name="connsiteY2" fmla="*/ 781443 h 2471593"/>
              <a:gd name="connsiteX3" fmla="*/ 2645684 w 4075769"/>
              <a:gd name="connsiteY3" fmla="*/ 833820 h 2471593"/>
              <a:gd name="connsiteX4" fmla="*/ 3287253 w 4075769"/>
              <a:gd name="connsiteY4" fmla="*/ 1973001 h 2471593"/>
              <a:gd name="connsiteX5" fmla="*/ 2737337 w 4075769"/>
              <a:gd name="connsiteY5" fmla="*/ 2444386 h 2471593"/>
              <a:gd name="connsiteX6" fmla="*/ 2056487 w 4075769"/>
              <a:gd name="connsiteY6" fmla="*/ 1226641 h 2471593"/>
              <a:gd name="connsiteX7" fmla="*/ 1755343 w 4075769"/>
              <a:gd name="connsiteY7" fmla="*/ 2208693 h 2471593"/>
              <a:gd name="connsiteX8" fmla="*/ 1009027 w 4075769"/>
              <a:gd name="connsiteY8" fmla="*/ 2339633 h 2471593"/>
              <a:gd name="connsiteX9" fmla="*/ 825722 w 4075769"/>
              <a:gd name="connsiteY9" fmla="*/ 1606368 h 2471593"/>
              <a:gd name="connsiteX10" fmla="*/ 1428011 w 4075769"/>
              <a:gd name="connsiteY10" fmla="*/ 951666 h 2471593"/>
              <a:gd name="connsiteX11" fmla="*/ 184153 w 4075769"/>
              <a:gd name="connsiteY11" fmla="*/ 899290 h 2471593"/>
              <a:gd name="connsiteX12" fmla="*/ 367458 w 4075769"/>
              <a:gd name="connsiteY12" fmla="*/ 87460 h 2471593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770399 w 4195201"/>
              <a:gd name="connsiteY7" fmla="*/ 2160515 h 2423415"/>
              <a:gd name="connsiteX8" fmla="*/ 1024083 w 4195201"/>
              <a:gd name="connsiteY8" fmla="*/ 2291455 h 2423415"/>
              <a:gd name="connsiteX9" fmla="*/ 840778 w 4195201"/>
              <a:gd name="connsiteY9" fmla="*/ 1558190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770399 w 4195201"/>
              <a:gd name="connsiteY7" fmla="*/ 2160515 h 2423415"/>
              <a:gd name="connsiteX8" fmla="*/ 1024083 w 4195201"/>
              <a:gd name="connsiteY8" fmla="*/ 2291455 h 2423415"/>
              <a:gd name="connsiteX9" fmla="*/ 866965 w 4195201"/>
              <a:gd name="connsiteY9" fmla="*/ 1649848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665653 w 4195201"/>
              <a:gd name="connsiteY7" fmla="*/ 2134327 h 2423415"/>
              <a:gd name="connsiteX8" fmla="*/ 1024083 w 4195201"/>
              <a:gd name="connsiteY8" fmla="*/ 2291455 h 2423415"/>
              <a:gd name="connsiteX9" fmla="*/ 866965 w 4195201"/>
              <a:gd name="connsiteY9" fmla="*/ 1649848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301301"/>
              <a:gd name="connsiteX1" fmla="*/ 3786760 w 4195201"/>
              <a:gd name="connsiteY1" fmla="*/ 0 h 2301301"/>
              <a:gd name="connsiteX2" fmla="*/ 4009345 w 4195201"/>
              <a:gd name="connsiteY2" fmla="*/ 733265 h 2301301"/>
              <a:gd name="connsiteX3" fmla="*/ 2660740 w 4195201"/>
              <a:gd name="connsiteY3" fmla="*/ 785642 h 2301301"/>
              <a:gd name="connsiteX4" fmla="*/ 3302309 w 4195201"/>
              <a:gd name="connsiteY4" fmla="*/ 1924823 h 2301301"/>
              <a:gd name="connsiteX5" fmla="*/ 2608367 w 4195201"/>
              <a:gd name="connsiteY5" fmla="*/ 2265267 h 2301301"/>
              <a:gd name="connsiteX6" fmla="*/ 2071543 w 4195201"/>
              <a:gd name="connsiteY6" fmla="*/ 1178463 h 2301301"/>
              <a:gd name="connsiteX7" fmla="*/ 1665653 w 4195201"/>
              <a:gd name="connsiteY7" fmla="*/ 2134327 h 2301301"/>
              <a:gd name="connsiteX8" fmla="*/ 1024083 w 4195201"/>
              <a:gd name="connsiteY8" fmla="*/ 2291455 h 2301301"/>
              <a:gd name="connsiteX9" fmla="*/ 866965 w 4195201"/>
              <a:gd name="connsiteY9" fmla="*/ 1649848 h 2301301"/>
              <a:gd name="connsiteX10" fmla="*/ 1443067 w 4195201"/>
              <a:gd name="connsiteY10" fmla="*/ 903488 h 2301301"/>
              <a:gd name="connsiteX11" fmla="*/ 199209 w 4195201"/>
              <a:gd name="connsiteY11" fmla="*/ 851112 h 2301301"/>
              <a:gd name="connsiteX12" fmla="*/ 382514 w 4195201"/>
              <a:gd name="connsiteY12" fmla="*/ 39282 h 230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95201" h="2301301">
                <a:moveTo>
                  <a:pt x="382514" y="39282"/>
                </a:moveTo>
                <a:cubicBezTo>
                  <a:pt x="980439" y="-102570"/>
                  <a:pt x="3182288" y="-115664"/>
                  <a:pt x="3786760" y="0"/>
                </a:cubicBezTo>
                <a:cubicBezTo>
                  <a:pt x="4391232" y="115664"/>
                  <a:pt x="4197015" y="602325"/>
                  <a:pt x="4009345" y="733265"/>
                </a:cubicBezTo>
                <a:cubicBezTo>
                  <a:pt x="3821675" y="864205"/>
                  <a:pt x="2778579" y="587049"/>
                  <a:pt x="2660740" y="785642"/>
                </a:cubicBezTo>
                <a:cubicBezTo>
                  <a:pt x="2542901" y="984235"/>
                  <a:pt x="3311038" y="1678219"/>
                  <a:pt x="3302309" y="1924823"/>
                </a:cubicBezTo>
                <a:cubicBezTo>
                  <a:pt x="3293580" y="2171427"/>
                  <a:pt x="2813495" y="2389660"/>
                  <a:pt x="2608367" y="2265267"/>
                </a:cubicBezTo>
                <a:cubicBezTo>
                  <a:pt x="2403239" y="2140874"/>
                  <a:pt x="2228662" y="1200286"/>
                  <a:pt x="2071543" y="1178463"/>
                </a:cubicBezTo>
                <a:cubicBezTo>
                  <a:pt x="1914424" y="1156640"/>
                  <a:pt x="1840230" y="1948828"/>
                  <a:pt x="1665653" y="2134327"/>
                </a:cubicBezTo>
                <a:cubicBezTo>
                  <a:pt x="1491076" y="2319826"/>
                  <a:pt x="1157198" y="2372202"/>
                  <a:pt x="1024083" y="2291455"/>
                </a:cubicBezTo>
                <a:cubicBezTo>
                  <a:pt x="890968" y="2210709"/>
                  <a:pt x="797134" y="1881176"/>
                  <a:pt x="866965" y="1649848"/>
                </a:cubicBezTo>
                <a:cubicBezTo>
                  <a:pt x="936796" y="1418520"/>
                  <a:pt x="1545631" y="997329"/>
                  <a:pt x="1443067" y="903488"/>
                </a:cubicBezTo>
                <a:cubicBezTo>
                  <a:pt x="1340503" y="809647"/>
                  <a:pt x="375968" y="997329"/>
                  <a:pt x="199209" y="851112"/>
                </a:cubicBezTo>
                <a:cubicBezTo>
                  <a:pt x="22450" y="704895"/>
                  <a:pt x="-215411" y="181134"/>
                  <a:pt x="382514" y="39282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209949" y="1447800"/>
            <a:ext cx="4195201" cy="2301301"/>
          </a:xfrm>
          <a:custGeom>
            <a:avLst/>
            <a:gdLst>
              <a:gd name="connsiteX0" fmla="*/ 353205 w 4061516"/>
              <a:gd name="connsiteY0" fmla="*/ 97288 h 2481421"/>
              <a:gd name="connsiteX1" fmla="*/ 3521772 w 4061516"/>
              <a:gd name="connsiteY1" fmla="*/ 110382 h 2481421"/>
              <a:gd name="connsiteX2" fmla="*/ 3980036 w 4061516"/>
              <a:gd name="connsiteY2" fmla="*/ 791271 h 2481421"/>
              <a:gd name="connsiteX3" fmla="*/ 2631431 w 4061516"/>
              <a:gd name="connsiteY3" fmla="*/ 843648 h 2481421"/>
              <a:gd name="connsiteX4" fmla="*/ 3273000 w 4061516"/>
              <a:gd name="connsiteY4" fmla="*/ 1982829 h 2481421"/>
              <a:gd name="connsiteX5" fmla="*/ 2723084 w 4061516"/>
              <a:gd name="connsiteY5" fmla="*/ 2454214 h 2481421"/>
              <a:gd name="connsiteX6" fmla="*/ 2042234 w 4061516"/>
              <a:gd name="connsiteY6" fmla="*/ 1236469 h 2481421"/>
              <a:gd name="connsiteX7" fmla="*/ 1741090 w 4061516"/>
              <a:gd name="connsiteY7" fmla="*/ 2218521 h 2481421"/>
              <a:gd name="connsiteX8" fmla="*/ 994774 w 4061516"/>
              <a:gd name="connsiteY8" fmla="*/ 2349461 h 2481421"/>
              <a:gd name="connsiteX9" fmla="*/ 811469 w 4061516"/>
              <a:gd name="connsiteY9" fmla="*/ 1616196 h 2481421"/>
              <a:gd name="connsiteX10" fmla="*/ 1413758 w 4061516"/>
              <a:gd name="connsiteY10" fmla="*/ 961494 h 2481421"/>
              <a:gd name="connsiteX11" fmla="*/ 196086 w 4061516"/>
              <a:gd name="connsiteY11" fmla="*/ 1053152 h 2481421"/>
              <a:gd name="connsiteX12" fmla="*/ 353205 w 4061516"/>
              <a:gd name="connsiteY12" fmla="*/ 97288 h 2481421"/>
              <a:gd name="connsiteX0" fmla="*/ 367458 w 4075769"/>
              <a:gd name="connsiteY0" fmla="*/ 87460 h 2471593"/>
              <a:gd name="connsiteX1" fmla="*/ 3536025 w 4075769"/>
              <a:gd name="connsiteY1" fmla="*/ 100554 h 2471593"/>
              <a:gd name="connsiteX2" fmla="*/ 3994289 w 4075769"/>
              <a:gd name="connsiteY2" fmla="*/ 781443 h 2471593"/>
              <a:gd name="connsiteX3" fmla="*/ 2645684 w 4075769"/>
              <a:gd name="connsiteY3" fmla="*/ 833820 h 2471593"/>
              <a:gd name="connsiteX4" fmla="*/ 3287253 w 4075769"/>
              <a:gd name="connsiteY4" fmla="*/ 1973001 h 2471593"/>
              <a:gd name="connsiteX5" fmla="*/ 2737337 w 4075769"/>
              <a:gd name="connsiteY5" fmla="*/ 2444386 h 2471593"/>
              <a:gd name="connsiteX6" fmla="*/ 2056487 w 4075769"/>
              <a:gd name="connsiteY6" fmla="*/ 1226641 h 2471593"/>
              <a:gd name="connsiteX7" fmla="*/ 1755343 w 4075769"/>
              <a:gd name="connsiteY7" fmla="*/ 2208693 h 2471593"/>
              <a:gd name="connsiteX8" fmla="*/ 1009027 w 4075769"/>
              <a:gd name="connsiteY8" fmla="*/ 2339633 h 2471593"/>
              <a:gd name="connsiteX9" fmla="*/ 825722 w 4075769"/>
              <a:gd name="connsiteY9" fmla="*/ 1606368 h 2471593"/>
              <a:gd name="connsiteX10" fmla="*/ 1428011 w 4075769"/>
              <a:gd name="connsiteY10" fmla="*/ 951666 h 2471593"/>
              <a:gd name="connsiteX11" fmla="*/ 184153 w 4075769"/>
              <a:gd name="connsiteY11" fmla="*/ 899290 h 2471593"/>
              <a:gd name="connsiteX12" fmla="*/ 367458 w 4075769"/>
              <a:gd name="connsiteY12" fmla="*/ 87460 h 2471593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770399 w 4195201"/>
              <a:gd name="connsiteY7" fmla="*/ 2160515 h 2423415"/>
              <a:gd name="connsiteX8" fmla="*/ 1024083 w 4195201"/>
              <a:gd name="connsiteY8" fmla="*/ 2291455 h 2423415"/>
              <a:gd name="connsiteX9" fmla="*/ 840778 w 4195201"/>
              <a:gd name="connsiteY9" fmla="*/ 1558190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770399 w 4195201"/>
              <a:gd name="connsiteY7" fmla="*/ 2160515 h 2423415"/>
              <a:gd name="connsiteX8" fmla="*/ 1024083 w 4195201"/>
              <a:gd name="connsiteY8" fmla="*/ 2291455 h 2423415"/>
              <a:gd name="connsiteX9" fmla="*/ 866965 w 4195201"/>
              <a:gd name="connsiteY9" fmla="*/ 1649848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423415"/>
              <a:gd name="connsiteX1" fmla="*/ 3786760 w 4195201"/>
              <a:gd name="connsiteY1" fmla="*/ 0 h 2423415"/>
              <a:gd name="connsiteX2" fmla="*/ 4009345 w 4195201"/>
              <a:gd name="connsiteY2" fmla="*/ 733265 h 2423415"/>
              <a:gd name="connsiteX3" fmla="*/ 2660740 w 4195201"/>
              <a:gd name="connsiteY3" fmla="*/ 785642 h 2423415"/>
              <a:gd name="connsiteX4" fmla="*/ 3302309 w 4195201"/>
              <a:gd name="connsiteY4" fmla="*/ 1924823 h 2423415"/>
              <a:gd name="connsiteX5" fmla="*/ 2752393 w 4195201"/>
              <a:gd name="connsiteY5" fmla="*/ 2396208 h 2423415"/>
              <a:gd name="connsiteX6" fmla="*/ 2071543 w 4195201"/>
              <a:gd name="connsiteY6" fmla="*/ 1178463 h 2423415"/>
              <a:gd name="connsiteX7" fmla="*/ 1665653 w 4195201"/>
              <a:gd name="connsiteY7" fmla="*/ 2134327 h 2423415"/>
              <a:gd name="connsiteX8" fmla="*/ 1024083 w 4195201"/>
              <a:gd name="connsiteY8" fmla="*/ 2291455 h 2423415"/>
              <a:gd name="connsiteX9" fmla="*/ 866965 w 4195201"/>
              <a:gd name="connsiteY9" fmla="*/ 1649848 h 2423415"/>
              <a:gd name="connsiteX10" fmla="*/ 1443067 w 4195201"/>
              <a:gd name="connsiteY10" fmla="*/ 903488 h 2423415"/>
              <a:gd name="connsiteX11" fmla="*/ 199209 w 4195201"/>
              <a:gd name="connsiteY11" fmla="*/ 851112 h 2423415"/>
              <a:gd name="connsiteX12" fmla="*/ 382514 w 4195201"/>
              <a:gd name="connsiteY12" fmla="*/ 39282 h 2423415"/>
              <a:gd name="connsiteX0" fmla="*/ 382514 w 4195201"/>
              <a:gd name="connsiteY0" fmla="*/ 39282 h 2301301"/>
              <a:gd name="connsiteX1" fmla="*/ 3786760 w 4195201"/>
              <a:gd name="connsiteY1" fmla="*/ 0 h 2301301"/>
              <a:gd name="connsiteX2" fmla="*/ 4009345 w 4195201"/>
              <a:gd name="connsiteY2" fmla="*/ 733265 h 2301301"/>
              <a:gd name="connsiteX3" fmla="*/ 2660740 w 4195201"/>
              <a:gd name="connsiteY3" fmla="*/ 785642 h 2301301"/>
              <a:gd name="connsiteX4" fmla="*/ 3302309 w 4195201"/>
              <a:gd name="connsiteY4" fmla="*/ 1924823 h 2301301"/>
              <a:gd name="connsiteX5" fmla="*/ 2608367 w 4195201"/>
              <a:gd name="connsiteY5" fmla="*/ 2265267 h 2301301"/>
              <a:gd name="connsiteX6" fmla="*/ 2071543 w 4195201"/>
              <a:gd name="connsiteY6" fmla="*/ 1178463 h 2301301"/>
              <a:gd name="connsiteX7" fmla="*/ 1665653 w 4195201"/>
              <a:gd name="connsiteY7" fmla="*/ 2134327 h 2301301"/>
              <a:gd name="connsiteX8" fmla="*/ 1024083 w 4195201"/>
              <a:gd name="connsiteY8" fmla="*/ 2291455 h 2301301"/>
              <a:gd name="connsiteX9" fmla="*/ 866965 w 4195201"/>
              <a:gd name="connsiteY9" fmla="*/ 1649848 h 2301301"/>
              <a:gd name="connsiteX10" fmla="*/ 1443067 w 4195201"/>
              <a:gd name="connsiteY10" fmla="*/ 903488 h 2301301"/>
              <a:gd name="connsiteX11" fmla="*/ 199209 w 4195201"/>
              <a:gd name="connsiteY11" fmla="*/ 851112 h 2301301"/>
              <a:gd name="connsiteX12" fmla="*/ 382514 w 4195201"/>
              <a:gd name="connsiteY12" fmla="*/ 39282 h 230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95201" h="2301301">
                <a:moveTo>
                  <a:pt x="382514" y="39282"/>
                </a:moveTo>
                <a:cubicBezTo>
                  <a:pt x="980439" y="-102570"/>
                  <a:pt x="3182288" y="-115664"/>
                  <a:pt x="3786760" y="0"/>
                </a:cubicBezTo>
                <a:cubicBezTo>
                  <a:pt x="4391232" y="115664"/>
                  <a:pt x="4197015" y="602325"/>
                  <a:pt x="4009345" y="733265"/>
                </a:cubicBezTo>
                <a:cubicBezTo>
                  <a:pt x="3821675" y="864205"/>
                  <a:pt x="2778579" y="587049"/>
                  <a:pt x="2660740" y="785642"/>
                </a:cubicBezTo>
                <a:cubicBezTo>
                  <a:pt x="2542901" y="984235"/>
                  <a:pt x="3311038" y="1678219"/>
                  <a:pt x="3302309" y="1924823"/>
                </a:cubicBezTo>
                <a:cubicBezTo>
                  <a:pt x="3293580" y="2171427"/>
                  <a:pt x="2813495" y="2389660"/>
                  <a:pt x="2608367" y="2265267"/>
                </a:cubicBezTo>
                <a:cubicBezTo>
                  <a:pt x="2403239" y="2140874"/>
                  <a:pt x="2228662" y="1200286"/>
                  <a:pt x="2071543" y="1178463"/>
                </a:cubicBezTo>
                <a:cubicBezTo>
                  <a:pt x="1914424" y="1156640"/>
                  <a:pt x="1840230" y="1948828"/>
                  <a:pt x="1665653" y="2134327"/>
                </a:cubicBezTo>
                <a:cubicBezTo>
                  <a:pt x="1491076" y="2319826"/>
                  <a:pt x="1157198" y="2372202"/>
                  <a:pt x="1024083" y="2291455"/>
                </a:cubicBezTo>
                <a:cubicBezTo>
                  <a:pt x="890968" y="2210709"/>
                  <a:pt x="797134" y="1881176"/>
                  <a:pt x="866965" y="1649848"/>
                </a:cubicBezTo>
                <a:cubicBezTo>
                  <a:pt x="936796" y="1418520"/>
                  <a:pt x="1545631" y="997329"/>
                  <a:pt x="1443067" y="903488"/>
                </a:cubicBezTo>
                <a:cubicBezTo>
                  <a:pt x="1340503" y="809647"/>
                  <a:pt x="375968" y="997329"/>
                  <a:pt x="199209" y="851112"/>
                </a:cubicBezTo>
                <a:cubicBezTo>
                  <a:pt x="22450" y="704895"/>
                  <a:pt x="-215411" y="181134"/>
                  <a:pt x="382514" y="39282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5325668" y="1529250"/>
            <a:ext cx="1684732" cy="3710149"/>
          </a:xfrm>
          <a:custGeom>
            <a:avLst/>
            <a:gdLst>
              <a:gd name="connsiteX0" fmla="*/ 1505586 w 1506368"/>
              <a:gd name="connsiteY0" fmla="*/ 1990232 h 4046490"/>
              <a:gd name="connsiteX1" fmla="*/ 787733 w 1506368"/>
              <a:gd name="connsiteY1" fmla="*/ 236903 h 4046490"/>
              <a:gd name="connsiteX2" fmla="*/ 856 w 1506368"/>
              <a:gd name="connsiteY2" fmla="*/ 209292 h 4046490"/>
              <a:gd name="connsiteX3" fmla="*/ 622075 w 1506368"/>
              <a:gd name="connsiteY3" fmla="*/ 2017843 h 4046490"/>
              <a:gd name="connsiteX4" fmla="*/ 856 w 1506368"/>
              <a:gd name="connsiteY4" fmla="*/ 3826395 h 4046490"/>
              <a:gd name="connsiteX5" fmla="*/ 649684 w 1506368"/>
              <a:gd name="connsiteY5" fmla="*/ 3812589 h 4046490"/>
              <a:gd name="connsiteX6" fmla="*/ 1505586 w 1506368"/>
              <a:gd name="connsiteY6" fmla="*/ 1990232 h 4046490"/>
              <a:gd name="connsiteX0" fmla="*/ 1505586 w 1506368"/>
              <a:gd name="connsiteY0" fmla="*/ 1900908 h 3957166"/>
              <a:gd name="connsiteX1" fmla="*/ 787733 w 1506368"/>
              <a:gd name="connsiteY1" fmla="*/ 147579 h 3957166"/>
              <a:gd name="connsiteX2" fmla="*/ 856 w 1506368"/>
              <a:gd name="connsiteY2" fmla="*/ 299442 h 3957166"/>
              <a:gd name="connsiteX3" fmla="*/ 622075 w 1506368"/>
              <a:gd name="connsiteY3" fmla="*/ 1928519 h 3957166"/>
              <a:gd name="connsiteX4" fmla="*/ 856 w 1506368"/>
              <a:gd name="connsiteY4" fmla="*/ 3737071 h 3957166"/>
              <a:gd name="connsiteX5" fmla="*/ 649684 w 1506368"/>
              <a:gd name="connsiteY5" fmla="*/ 3723265 h 3957166"/>
              <a:gd name="connsiteX6" fmla="*/ 1505586 w 1506368"/>
              <a:gd name="connsiteY6" fmla="*/ 1900908 h 3957166"/>
              <a:gd name="connsiteX0" fmla="*/ 1505455 w 1506076"/>
              <a:gd name="connsiteY0" fmla="*/ 1844725 h 3900983"/>
              <a:gd name="connsiteX1" fmla="*/ 773798 w 1506076"/>
              <a:gd name="connsiteY1" fmla="*/ 174230 h 3900983"/>
              <a:gd name="connsiteX2" fmla="*/ 725 w 1506076"/>
              <a:gd name="connsiteY2" fmla="*/ 243259 h 3900983"/>
              <a:gd name="connsiteX3" fmla="*/ 621944 w 1506076"/>
              <a:gd name="connsiteY3" fmla="*/ 1872336 h 3900983"/>
              <a:gd name="connsiteX4" fmla="*/ 725 w 1506076"/>
              <a:gd name="connsiteY4" fmla="*/ 3680888 h 3900983"/>
              <a:gd name="connsiteX5" fmla="*/ 649553 w 1506076"/>
              <a:gd name="connsiteY5" fmla="*/ 3667082 h 3900983"/>
              <a:gd name="connsiteX6" fmla="*/ 1505455 w 1506076"/>
              <a:gd name="connsiteY6" fmla="*/ 1844725 h 3900983"/>
              <a:gd name="connsiteX0" fmla="*/ 1505455 w 1506076"/>
              <a:gd name="connsiteY0" fmla="*/ 1779129 h 3835387"/>
              <a:gd name="connsiteX1" fmla="*/ 773798 w 1506076"/>
              <a:gd name="connsiteY1" fmla="*/ 108634 h 3835387"/>
              <a:gd name="connsiteX2" fmla="*/ 725 w 1506076"/>
              <a:gd name="connsiteY2" fmla="*/ 343332 h 3835387"/>
              <a:gd name="connsiteX3" fmla="*/ 621944 w 1506076"/>
              <a:gd name="connsiteY3" fmla="*/ 1806740 h 3835387"/>
              <a:gd name="connsiteX4" fmla="*/ 725 w 1506076"/>
              <a:gd name="connsiteY4" fmla="*/ 3615292 h 3835387"/>
              <a:gd name="connsiteX5" fmla="*/ 649553 w 1506076"/>
              <a:gd name="connsiteY5" fmla="*/ 3601486 h 3835387"/>
              <a:gd name="connsiteX6" fmla="*/ 1505455 w 1506076"/>
              <a:gd name="connsiteY6" fmla="*/ 1779129 h 3835387"/>
              <a:gd name="connsiteX0" fmla="*/ 1629698 w 1630216"/>
              <a:gd name="connsiteY0" fmla="*/ 1779129 h 3835387"/>
              <a:gd name="connsiteX1" fmla="*/ 773798 w 1630216"/>
              <a:gd name="connsiteY1" fmla="*/ 108634 h 3835387"/>
              <a:gd name="connsiteX2" fmla="*/ 725 w 1630216"/>
              <a:gd name="connsiteY2" fmla="*/ 343332 h 3835387"/>
              <a:gd name="connsiteX3" fmla="*/ 621944 w 1630216"/>
              <a:gd name="connsiteY3" fmla="*/ 1806740 h 3835387"/>
              <a:gd name="connsiteX4" fmla="*/ 725 w 1630216"/>
              <a:gd name="connsiteY4" fmla="*/ 3615292 h 3835387"/>
              <a:gd name="connsiteX5" fmla="*/ 649553 w 1630216"/>
              <a:gd name="connsiteY5" fmla="*/ 3601486 h 3835387"/>
              <a:gd name="connsiteX6" fmla="*/ 1629698 w 1630216"/>
              <a:gd name="connsiteY6" fmla="*/ 1779129 h 3835387"/>
              <a:gd name="connsiteX0" fmla="*/ 1629174 w 1629692"/>
              <a:gd name="connsiteY0" fmla="*/ 1777249 h 3833507"/>
              <a:gd name="connsiteX1" fmla="*/ 773274 w 1629692"/>
              <a:gd name="connsiteY1" fmla="*/ 106754 h 3833507"/>
              <a:gd name="connsiteX2" fmla="*/ 201 w 1629692"/>
              <a:gd name="connsiteY2" fmla="*/ 341452 h 3833507"/>
              <a:gd name="connsiteX3" fmla="*/ 690444 w 1629692"/>
              <a:gd name="connsiteY3" fmla="*/ 1749637 h 3833507"/>
              <a:gd name="connsiteX4" fmla="*/ 201 w 1629692"/>
              <a:gd name="connsiteY4" fmla="*/ 3613412 h 3833507"/>
              <a:gd name="connsiteX5" fmla="*/ 649029 w 1629692"/>
              <a:gd name="connsiteY5" fmla="*/ 3599606 h 3833507"/>
              <a:gd name="connsiteX6" fmla="*/ 1629174 w 1629692"/>
              <a:gd name="connsiteY6" fmla="*/ 1777249 h 3833507"/>
              <a:gd name="connsiteX0" fmla="*/ 1684214 w 1684732"/>
              <a:gd name="connsiteY0" fmla="*/ 1777249 h 3710149"/>
              <a:gd name="connsiteX1" fmla="*/ 828314 w 1684732"/>
              <a:gd name="connsiteY1" fmla="*/ 106754 h 3710149"/>
              <a:gd name="connsiteX2" fmla="*/ 55241 w 1684732"/>
              <a:gd name="connsiteY2" fmla="*/ 341452 h 3710149"/>
              <a:gd name="connsiteX3" fmla="*/ 745484 w 1684732"/>
              <a:gd name="connsiteY3" fmla="*/ 1749637 h 3710149"/>
              <a:gd name="connsiteX4" fmla="*/ 21 w 1684732"/>
              <a:gd name="connsiteY4" fmla="*/ 3323492 h 3710149"/>
              <a:gd name="connsiteX5" fmla="*/ 704069 w 1684732"/>
              <a:gd name="connsiteY5" fmla="*/ 3599606 h 3710149"/>
              <a:gd name="connsiteX6" fmla="*/ 1684214 w 1684732"/>
              <a:gd name="connsiteY6" fmla="*/ 1777249 h 371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4732" h="3710149">
                <a:moveTo>
                  <a:pt x="1684214" y="1777249"/>
                </a:moveTo>
                <a:cubicBezTo>
                  <a:pt x="1704921" y="1195107"/>
                  <a:pt x="1099810" y="346054"/>
                  <a:pt x="828314" y="106754"/>
                </a:cubicBezTo>
                <a:cubicBezTo>
                  <a:pt x="556819" y="-132546"/>
                  <a:pt x="69046" y="67638"/>
                  <a:pt x="55241" y="341452"/>
                </a:cubicBezTo>
                <a:cubicBezTo>
                  <a:pt x="41436" y="615266"/>
                  <a:pt x="754687" y="1252630"/>
                  <a:pt x="745484" y="1749637"/>
                </a:cubicBezTo>
                <a:cubicBezTo>
                  <a:pt x="736281" y="2246644"/>
                  <a:pt x="-4581" y="3024368"/>
                  <a:pt x="21" y="3323492"/>
                </a:cubicBezTo>
                <a:cubicBezTo>
                  <a:pt x="4622" y="3622616"/>
                  <a:pt x="423370" y="3857313"/>
                  <a:pt x="704069" y="3599606"/>
                </a:cubicBezTo>
                <a:cubicBezTo>
                  <a:pt x="984768" y="3341899"/>
                  <a:pt x="1663507" y="2359391"/>
                  <a:pt x="1684214" y="1777249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25" name="Group 55"/>
          <p:cNvGrpSpPr/>
          <p:nvPr/>
        </p:nvGrpSpPr>
        <p:grpSpPr>
          <a:xfrm>
            <a:off x="3105844" y="1447800"/>
            <a:ext cx="3755425" cy="3851794"/>
            <a:chOff x="2420044" y="1979296"/>
            <a:chExt cx="3755425" cy="3851794"/>
          </a:xfrm>
        </p:grpSpPr>
        <p:sp>
          <p:nvSpPr>
            <p:cNvPr id="55" name="Cross 54"/>
            <p:cNvSpPr/>
            <p:nvPr/>
          </p:nvSpPr>
          <p:spPr bwMode="auto">
            <a:xfrm rot="2844760">
              <a:off x="2371860" y="2027480"/>
              <a:ext cx="3851794" cy="3755425"/>
            </a:xfrm>
            <a:custGeom>
              <a:avLst/>
              <a:gdLst>
                <a:gd name="connsiteX0" fmla="*/ 0 w 3661903"/>
                <a:gd name="connsiteY0" fmla="*/ 1387986 h 3577376"/>
                <a:gd name="connsiteX1" fmla="*/ 1387986 w 3661903"/>
                <a:gd name="connsiteY1" fmla="*/ 1387986 h 3577376"/>
                <a:gd name="connsiteX2" fmla="*/ 1387986 w 3661903"/>
                <a:gd name="connsiteY2" fmla="*/ 0 h 3577376"/>
                <a:gd name="connsiteX3" fmla="*/ 2273917 w 3661903"/>
                <a:gd name="connsiteY3" fmla="*/ 0 h 3577376"/>
                <a:gd name="connsiteX4" fmla="*/ 2273917 w 3661903"/>
                <a:gd name="connsiteY4" fmla="*/ 1387986 h 3577376"/>
                <a:gd name="connsiteX5" fmla="*/ 3661903 w 3661903"/>
                <a:gd name="connsiteY5" fmla="*/ 1387986 h 3577376"/>
                <a:gd name="connsiteX6" fmla="*/ 3661903 w 3661903"/>
                <a:gd name="connsiteY6" fmla="*/ 2189390 h 3577376"/>
                <a:gd name="connsiteX7" fmla="*/ 2273917 w 3661903"/>
                <a:gd name="connsiteY7" fmla="*/ 2189390 h 3577376"/>
                <a:gd name="connsiteX8" fmla="*/ 2273917 w 3661903"/>
                <a:gd name="connsiteY8" fmla="*/ 3577376 h 3577376"/>
                <a:gd name="connsiteX9" fmla="*/ 1387986 w 3661903"/>
                <a:gd name="connsiteY9" fmla="*/ 3577376 h 3577376"/>
                <a:gd name="connsiteX10" fmla="*/ 1387986 w 3661903"/>
                <a:gd name="connsiteY10" fmla="*/ 2189390 h 3577376"/>
                <a:gd name="connsiteX11" fmla="*/ 0 w 3661903"/>
                <a:gd name="connsiteY11" fmla="*/ 2189390 h 3577376"/>
                <a:gd name="connsiteX12" fmla="*/ 0 w 3661903"/>
                <a:gd name="connsiteY12" fmla="*/ 1387986 h 3577376"/>
                <a:gd name="connsiteX0" fmla="*/ 0 w 3661903"/>
                <a:gd name="connsiteY0" fmla="*/ 1387986 h 3577376"/>
                <a:gd name="connsiteX1" fmla="*/ 1387986 w 3661903"/>
                <a:gd name="connsiteY1" fmla="*/ 1387986 h 3577376"/>
                <a:gd name="connsiteX2" fmla="*/ 754440 w 3661903"/>
                <a:gd name="connsiteY2" fmla="*/ 36444 h 3577376"/>
                <a:gd name="connsiteX3" fmla="*/ 2273917 w 3661903"/>
                <a:gd name="connsiteY3" fmla="*/ 0 h 3577376"/>
                <a:gd name="connsiteX4" fmla="*/ 2273917 w 3661903"/>
                <a:gd name="connsiteY4" fmla="*/ 1387986 h 3577376"/>
                <a:gd name="connsiteX5" fmla="*/ 3661903 w 3661903"/>
                <a:gd name="connsiteY5" fmla="*/ 1387986 h 3577376"/>
                <a:gd name="connsiteX6" fmla="*/ 3661903 w 3661903"/>
                <a:gd name="connsiteY6" fmla="*/ 2189390 h 3577376"/>
                <a:gd name="connsiteX7" fmla="*/ 2273917 w 3661903"/>
                <a:gd name="connsiteY7" fmla="*/ 2189390 h 3577376"/>
                <a:gd name="connsiteX8" fmla="*/ 2273917 w 3661903"/>
                <a:gd name="connsiteY8" fmla="*/ 3577376 h 3577376"/>
                <a:gd name="connsiteX9" fmla="*/ 1387986 w 3661903"/>
                <a:gd name="connsiteY9" fmla="*/ 3577376 h 3577376"/>
                <a:gd name="connsiteX10" fmla="*/ 1387986 w 3661903"/>
                <a:gd name="connsiteY10" fmla="*/ 2189390 h 3577376"/>
                <a:gd name="connsiteX11" fmla="*/ 0 w 3661903"/>
                <a:gd name="connsiteY11" fmla="*/ 2189390 h 3577376"/>
                <a:gd name="connsiteX12" fmla="*/ 0 w 3661903"/>
                <a:gd name="connsiteY12" fmla="*/ 1387986 h 3577376"/>
                <a:gd name="connsiteX0" fmla="*/ 0 w 3661903"/>
                <a:gd name="connsiteY0" fmla="*/ 1390554 h 3579944"/>
                <a:gd name="connsiteX1" fmla="*/ 1387986 w 3661903"/>
                <a:gd name="connsiteY1" fmla="*/ 1390554 h 3579944"/>
                <a:gd name="connsiteX2" fmla="*/ 754440 w 3661903"/>
                <a:gd name="connsiteY2" fmla="*/ 39012 h 3579944"/>
                <a:gd name="connsiteX3" fmla="*/ 1638727 w 3661903"/>
                <a:gd name="connsiteY3" fmla="*/ 0 h 3579944"/>
                <a:gd name="connsiteX4" fmla="*/ 2273917 w 3661903"/>
                <a:gd name="connsiteY4" fmla="*/ 1390554 h 3579944"/>
                <a:gd name="connsiteX5" fmla="*/ 3661903 w 3661903"/>
                <a:gd name="connsiteY5" fmla="*/ 1390554 h 3579944"/>
                <a:gd name="connsiteX6" fmla="*/ 3661903 w 3661903"/>
                <a:gd name="connsiteY6" fmla="*/ 2191958 h 3579944"/>
                <a:gd name="connsiteX7" fmla="*/ 2273917 w 3661903"/>
                <a:gd name="connsiteY7" fmla="*/ 2191958 h 3579944"/>
                <a:gd name="connsiteX8" fmla="*/ 2273917 w 3661903"/>
                <a:gd name="connsiteY8" fmla="*/ 3579944 h 3579944"/>
                <a:gd name="connsiteX9" fmla="*/ 1387986 w 3661903"/>
                <a:gd name="connsiteY9" fmla="*/ 3579944 h 3579944"/>
                <a:gd name="connsiteX10" fmla="*/ 1387986 w 3661903"/>
                <a:gd name="connsiteY10" fmla="*/ 2191958 h 3579944"/>
                <a:gd name="connsiteX11" fmla="*/ 0 w 3661903"/>
                <a:gd name="connsiteY11" fmla="*/ 2191958 h 3579944"/>
                <a:gd name="connsiteX12" fmla="*/ 0 w 3661903"/>
                <a:gd name="connsiteY12" fmla="*/ 1390554 h 3579944"/>
                <a:gd name="connsiteX0" fmla="*/ 0 w 3734110"/>
                <a:gd name="connsiteY0" fmla="*/ 1390554 h 3579944"/>
                <a:gd name="connsiteX1" fmla="*/ 1387986 w 3734110"/>
                <a:gd name="connsiteY1" fmla="*/ 1390554 h 3579944"/>
                <a:gd name="connsiteX2" fmla="*/ 754440 w 3734110"/>
                <a:gd name="connsiteY2" fmla="*/ 39012 h 3579944"/>
                <a:gd name="connsiteX3" fmla="*/ 1638727 w 3734110"/>
                <a:gd name="connsiteY3" fmla="*/ 0 h 3579944"/>
                <a:gd name="connsiteX4" fmla="*/ 2273917 w 3734110"/>
                <a:gd name="connsiteY4" fmla="*/ 1390554 h 3579944"/>
                <a:gd name="connsiteX5" fmla="*/ 3661903 w 3734110"/>
                <a:gd name="connsiteY5" fmla="*/ 1390554 h 3579944"/>
                <a:gd name="connsiteX6" fmla="*/ 3734110 w 3734110"/>
                <a:gd name="connsiteY6" fmla="*/ 2745835 h 3579944"/>
                <a:gd name="connsiteX7" fmla="*/ 2273917 w 3734110"/>
                <a:gd name="connsiteY7" fmla="*/ 2191958 h 3579944"/>
                <a:gd name="connsiteX8" fmla="*/ 2273917 w 3734110"/>
                <a:gd name="connsiteY8" fmla="*/ 3579944 h 3579944"/>
                <a:gd name="connsiteX9" fmla="*/ 1387986 w 3734110"/>
                <a:gd name="connsiteY9" fmla="*/ 3579944 h 3579944"/>
                <a:gd name="connsiteX10" fmla="*/ 1387986 w 3734110"/>
                <a:gd name="connsiteY10" fmla="*/ 2191958 h 3579944"/>
                <a:gd name="connsiteX11" fmla="*/ 0 w 3734110"/>
                <a:gd name="connsiteY11" fmla="*/ 2191958 h 3579944"/>
                <a:gd name="connsiteX12" fmla="*/ 0 w 3734110"/>
                <a:gd name="connsiteY12" fmla="*/ 1390554 h 3579944"/>
                <a:gd name="connsiteX0" fmla="*/ 0 w 3840983"/>
                <a:gd name="connsiteY0" fmla="*/ 1390554 h 3579944"/>
                <a:gd name="connsiteX1" fmla="*/ 1387986 w 3840983"/>
                <a:gd name="connsiteY1" fmla="*/ 1390554 h 3579944"/>
                <a:gd name="connsiteX2" fmla="*/ 754440 w 3840983"/>
                <a:gd name="connsiteY2" fmla="*/ 39012 h 3579944"/>
                <a:gd name="connsiteX3" fmla="*/ 1638727 w 3840983"/>
                <a:gd name="connsiteY3" fmla="*/ 0 h 3579944"/>
                <a:gd name="connsiteX4" fmla="*/ 2273917 w 3840983"/>
                <a:gd name="connsiteY4" fmla="*/ 1390554 h 3579944"/>
                <a:gd name="connsiteX5" fmla="*/ 3840983 w 3840983"/>
                <a:gd name="connsiteY5" fmla="*/ 1930162 h 3579944"/>
                <a:gd name="connsiteX6" fmla="*/ 3734110 w 3840983"/>
                <a:gd name="connsiteY6" fmla="*/ 2745835 h 3579944"/>
                <a:gd name="connsiteX7" fmla="*/ 2273917 w 3840983"/>
                <a:gd name="connsiteY7" fmla="*/ 2191958 h 3579944"/>
                <a:gd name="connsiteX8" fmla="*/ 2273917 w 3840983"/>
                <a:gd name="connsiteY8" fmla="*/ 3579944 h 3579944"/>
                <a:gd name="connsiteX9" fmla="*/ 1387986 w 3840983"/>
                <a:gd name="connsiteY9" fmla="*/ 3579944 h 3579944"/>
                <a:gd name="connsiteX10" fmla="*/ 1387986 w 3840983"/>
                <a:gd name="connsiteY10" fmla="*/ 2191958 h 3579944"/>
                <a:gd name="connsiteX11" fmla="*/ 0 w 3840983"/>
                <a:gd name="connsiteY11" fmla="*/ 2191958 h 3579944"/>
                <a:gd name="connsiteX12" fmla="*/ 0 w 3840983"/>
                <a:gd name="connsiteY12" fmla="*/ 1390554 h 3579944"/>
                <a:gd name="connsiteX0" fmla="*/ 0 w 3840983"/>
                <a:gd name="connsiteY0" fmla="*/ 1390554 h 3791847"/>
                <a:gd name="connsiteX1" fmla="*/ 1387986 w 3840983"/>
                <a:gd name="connsiteY1" fmla="*/ 1390554 h 3791847"/>
                <a:gd name="connsiteX2" fmla="*/ 754440 w 3840983"/>
                <a:gd name="connsiteY2" fmla="*/ 39012 h 3791847"/>
                <a:gd name="connsiteX3" fmla="*/ 1638727 w 3840983"/>
                <a:gd name="connsiteY3" fmla="*/ 0 h 3791847"/>
                <a:gd name="connsiteX4" fmla="*/ 2273917 w 3840983"/>
                <a:gd name="connsiteY4" fmla="*/ 1390554 h 3791847"/>
                <a:gd name="connsiteX5" fmla="*/ 3840983 w 3840983"/>
                <a:gd name="connsiteY5" fmla="*/ 1930162 h 3791847"/>
                <a:gd name="connsiteX6" fmla="*/ 3734110 w 3840983"/>
                <a:gd name="connsiteY6" fmla="*/ 2745835 h 3791847"/>
                <a:gd name="connsiteX7" fmla="*/ 2273917 w 3840983"/>
                <a:gd name="connsiteY7" fmla="*/ 2191958 h 3791847"/>
                <a:gd name="connsiteX8" fmla="*/ 2810458 w 3840983"/>
                <a:gd name="connsiteY8" fmla="*/ 3791847 h 3791847"/>
                <a:gd name="connsiteX9" fmla="*/ 1387986 w 3840983"/>
                <a:gd name="connsiteY9" fmla="*/ 3579944 h 3791847"/>
                <a:gd name="connsiteX10" fmla="*/ 1387986 w 3840983"/>
                <a:gd name="connsiteY10" fmla="*/ 2191958 h 3791847"/>
                <a:gd name="connsiteX11" fmla="*/ 0 w 3840983"/>
                <a:gd name="connsiteY11" fmla="*/ 2191958 h 3791847"/>
                <a:gd name="connsiteX12" fmla="*/ 0 w 3840983"/>
                <a:gd name="connsiteY12" fmla="*/ 1390554 h 3791847"/>
                <a:gd name="connsiteX0" fmla="*/ 0 w 3840983"/>
                <a:gd name="connsiteY0" fmla="*/ 1390554 h 3791847"/>
                <a:gd name="connsiteX1" fmla="*/ 1387986 w 3840983"/>
                <a:gd name="connsiteY1" fmla="*/ 1390554 h 3791847"/>
                <a:gd name="connsiteX2" fmla="*/ 754440 w 3840983"/>
                <a:gd name="connsiteY2" fmla="*/ 39012 h 3791847"/>
                <a:gd name="connsiteX3" fmla="*/ 1638727 w 3840983"/>
                <a:gd name="connsiteY3" fmla="*/ 0 h 3791847"/>
                <a:gd name="connsiteX4" fmla="*/ 2273917 w 3840983"/>
                <a:gd name="connsiteY4" fmla="*/ 1390554 h 3791847"/>
                <a:gd name="connsiteX5" fmla="*/ 3840983 w 3840983"/>
                <a:gd name="connsiteY5" fmla="*/ 1930162 h 3791847"/>
                <a:gd name="connsiteX6" fmla="*/ 3734110 w 3840983"/>
                <a:gd name="connsiteY6" fmla="*/ 2745835 h 3791847"/>
                <a:gd name="connsiteX7" fmla="*/ 2273917 w 3840983"/>
                <a:gd name="connsiteY7" fmla="*/ 2191958 h 3791847"/>
                <a:gd name="connsiteX8" fmla="*/ 2810458 w 3840983"/>
                <a:gd name="connsiteY8" fmla="*/ 3791847 h 3791847"/>
                <a:gd name="connsiteX9" fmla="*/ 2028112 w 3840983"/>
                <a:gd name="connsiteY9" fmla="*/ 3699551 h 3791847"/>
                <a:gd name="connsiteX10" fmla="*/ 1387986 w 3840983"/>
                <a:gd name="connsiteY10" fmla="*/ 2191958 h 3791847"/>
                <a:gd name="connsiteX11" fmla="*/ 0 w 3840983"/>
                <a:gd name="connsiteY11" fmla="*/ 2191958 h 3791847"/>
                <a:gd name="connsiteX12" fmla="*/ 0 w 3840983"/>
                <a:gd name="connsiteY12" fmla="*/ 1390554 h 3791847"/>
                <a:gd name="connsiteX0" fmla="*/ 0 w 3909077"/>
                <a:gd name="connsiteY0" fmla="*/ 934209 h 3791847"/>
                <a:gd name="connsiteX1" fmla="*/ 1456080 w 3909077"/>
                <a:gd name="connsiteY1" fmla="*/ 1390554 h 3791847"/>
                <a:gd name="connsiteX2" fmla="*/ 822534 w 3909077"/>
                <a:gd name="connsiteY2" fmla="*/ 39012 h 3791847"/>
                <a:gd name="connsiteX3" fmla="*/ 1706821 w 3909077"/>
                <a:gd name="connsiteY3" fmla="*/ 0 h 3791847"/>
                <a:gd name="connsiteX4" fmla="*/ 2342011 w 3909077"/>
                <a:gd name="connsiteY4" fmla="*/ 1390554 h 3791847"/>
                <a:gd name="connsiteX5" fmla="*/ 3909077 w 3909077"/>
                <a:gd name="connsiteY5" fmla="*/ 1930162 h 3791847"/>
                <a:gd name="connsiteX6" fmla="*/ 3802204 w 3909077"/>
                <a:gd name="connsiteY6" fmla="*/ 2745835 h 3791847"/>
                <a:gd name="connsiteX7" fmla="*/ 2342011 w 3909077"/>
                <a:gd name="connsiteY7" fmla="*/ 2191958 h 3791847"/>
                <a:gd name="connsiteX8" fmla="*/ 2878552 w 3909077"/>
                <a:gd name="connsiteY8" fmla="*/ 3791847 h 3791847"/>
                <a:gd name="connsiteX9" fmla="*/ 2096206 w 3909077"/>
                <a:gd name="connsiteY9" fmla="*/ 3699551 h 3791847"/>
                <a:gd name="connsiteX10" fmla="*/ 1456080 w 3909077"/>
                <a:gd name="connsiteY10" fmla="*/ 2191958 h 3791847"/>
                <a:gd name="connsiteX11" fmla="*/ 68094 w 3909077"/>
                <a:gd name="connsiteY11" fmla="*/ 2191958 h 3791847"/>
                <a:gd name="connsiteX12" fmla="*/ 0 w 3909077"/>
                <a:gd name="connsiteY12" fmla="*/ 934209 h 3791847"/>
                <a:gd name="connsiteX0" fmla="*/ 45066 w 3954143"/>
                <a:gd name="connsiteY0" fmla="*/ 934209 h 3791847"/>
                <a:gd name="connsiteX1" fmla="*/ 1501146 w 3954143"/>
                <a:gd name="connsiteY1" fmla="*/ 1390554 h 3791847"/>
                <a:gd name="connsiteX2" fmla="*/ 867600 w 3954143"/>
                <a:gd name="connsiteY2" fmla="*/ 39012 h 3791847"/>
                <a:gd name="connsiteX3" fmla="*/ 1751887 w 3954143"/>
                <a:gd name="connsiteY3" fmla="*/ 0 h 3791847"/>
                <a:gd name="connsiteX4" fmla="*/ 2387077 w 3954143"/>
                <a:gd name="connsiteY4" fmla="*/ 1390554 h 3791847"/>
                <a:gd name="connsiteX5" fmla="*/ 3954143 w 3954143"/>
                <a:gd name="connsiteY5" fmla="*/ 1930162 h 3791847"/>
                <a:gd name="connsiteX6" fmla="*/ 3847270 w 3954143"/>
                <a:gd name="connsiteY6" fmla="*/ 2745835 h 3791847"/>
                <a:gd name="connsiteX7" fmla="*/ 2387077 w 3954143"/>
                <a:gd name="connsiteY7" fmla="*/ 2191958 h 3791847"/>
                <a:gd name="connsiteX8" fmla="*/ 2923618 w 3954143"/>
                <a:gd name="connsiteY8" fmla="*/ 3791847 h 3791847"/>
                <a:gd name="connsiteX9" fmla="*/ 2141272 w 3954143"/>
                <a:gd name="connsiteY9" fmla="*/ 3699551 h 3791847"/>
                <a:gd name="connsiteX10" fmla="*/ 1501146 w 3954143"/>
                <a:gd name="connsiteY10" fmla="*/ 2191958 h 3791847"/>
                <a:gd name="connsiteX11" fmla="*/ 0 w 3954143"/>
                <a:gd name="connsiteY11" fmla="*/ 1825446 h 3791847"/>
                <a:gd name="connsiteX12" fmla="*/ 45066 w 3954143"/>
                <a:gd name="connsiteY12" fmla="*/ 934209 h 3791847"/>
                <a:gd name="connsiteX0" fmla="*/ 45066 w 3954143"/>
                <a:gd name="connsiteY0" fmla="*/ 934209 h 3699551"/>
                <a:gd name="connsiteX1" fmla="*/ 1501146 w 3954143"/>
                <a:gd name="connsiteY1" fmla="*/ 1390554 h 3699551"/>
                <a:gd name="connsiteX2" fmla="*/ 867600 w 3954143"/>
                <a:gd name="connsiteY2" fmla="*/ 39012 h 3699551"/>
                <a:gd name="connsiteX3" fmla="*/ 1751887 w 3954143"/>
                <a:gd name="connsiteY3" fmla="*/ 0 h 3699551"/>
                <a:gd name="connsiteX4" fmla="*/ 2387077 w 3954143"/>
                <a:gd name="connsiteY4" fmla="*/ 1390554 h 3699551"/>
                <a:gd name="connsiteX5" fmla="*/ 3954143 w 3954143"/>
                <a:gd name="connsiteY5" fmla="*/ 1930162 h 3699551"/>
                <a:gd name="connsiteX6" fmla="*/ 3847270 w 3954143"/>
                <a:gd name="connsiteY6" fmla="*/ 2745835 h 3699551"/>
                <a:gd name="connsiteX7" fmla="*/ 2387077 w 3954143"/>
                <a:gd name="connsiteY7" fmla="*/ 2191958 h 3699551"/>
                <a:gd name="connsiteX8" fmla="*/ 2987368 w 3954143"/>
                <a:gd name="connsiteY8" fmla="*/ 3681688 h 3699551"/>
                <a:gd name="connsiteX9" fmla="*/ 2141272 w 3954143"/>
                <a:gd name="connsiteY9" fmla="*/ 3699551 h 3699551"/>
                <a:gd name="connsiteX10" fmla="*/ 1501146 w 3954143"/>
                <a:gd name="connsiteY10" fmla="*/ 2191958 h 3699551"/>
                <a:gd name="connsiteX11" fmla="*/ 0 w 3954143"/>
                <a:gd name="connsiteY11" fmla="*/ 1825446 h 3699551"/>
                <a:gd name="connsiteX12" fmla="*/ 45066 w 3954143"/>
                <a:gd name="connsiteY12" fmla="*/ 934209 h 3699551"/>
                <a:gd name="connsiteX0" fmla="*/ 45066 w 3954143"/>
                <a:gd name="connsiteY0" fmla="*/ 934209 h 3878153"/>
                <a:gd name="connsiteX1" fmla="*/ 1501146 w 3954143"/>
                <a:gd name="connsiteY1" fmla="*/ 1390554 h 3878153"/>
                <a:gd name="connsiteX2" fmla="*/ 867600 w 3954143"/>
                <a:gd name="connsiteY2" fmla="*/ 39012 h 3878153"/>
                <a:gd name="connsiteX3" fmla="*/ 1751887 w 3954143"/>
                <a:gd name="connsiteY3" fmla="*/ 0 h 3878153"/>
                <a:gd name="connsiteX4" fmla="*/ 2387077 w 3954143"/>
                <a:gd name="connsiteY4" fmla="*/ 1390554 h 3878153"/>
                <a:gd name="connsiteX5" fmla="*/ 3954143 w 3954143"/>
                <a:gd name="connsiteY5" fmla="*/ 1930162 h 3878153"/>
                <a:gd name="connsiteX6" fmla="*/ 3847270 w 3954143"/>
                <a:gd name="connsiteY6" fmla="*/ 2745835 h 3878153"/>
                <a:gd name="connsiteX7" fmla="*/ 2387077 w 3954143"/>
                <a:gd name="connsiteY7" fmla="*/ 2191958 h 3878153"/>
                <a:gd name="connsiteX8" fmla="*/ 2987368 w 3954143"/>
                <a:gd name="connsiteY8" fmla="*/ 3681688 h 3878153"/>
                <a:gd name="connsiteX9" fmla="*/ 2141272 w 3954143"/>
                <a:gd name="connsiteY9" fmla="*/ 3699551 h 3878153"/>
                <a:gd name="connsiteX10" fmla="*/ 1501146 w 3954143"/>
                <a:gd name="connsiteY10" fmla="*/ 2191958 h 3878153"/>
                <a:gd name="connsiteX11" fmla="*/ 0 w 3954143"/>
                <a:gd name="connsiteY11" fmla="*/ 1825446 h 3878153"/>
                <a:gd name="connsiteX12" fmla="*/ 45066 w 3954143"/>
                <a:gd name="connsiteY12" fmla="*/ 934209 h 3878153"/>
                <a:gd name="connsiteX0" fmla="*/ 45066 w 3954143"/>
                <a:gd name="connsiteY0" fmla="*/ 934209 h 3982941"/>
                <a:gd name="connsiteX1" fmla="*/ 1501146 w 3954143"/>
                <a:gd name="connsiteY1" fmla="*/ 1390554 h 3982941"/>
                <a:gd name="connsiteX2" fmla="*/ 867600 w 3954143"/>
                <a:gd name="connsiteY2" fmla="*/ 39012 h 3982941"/>
                <a:gd name="connsiteX3" fmla="*/ 1751887 w 3954143"/>
                <a:gd name="connsiteY3" fmla="*/ 0 h 3982941"/>
                <a:gd name="connsiteX4" fmla="*/ 2387077 w 3954143"/>
                <a:gd name="connsiteY4" fmla="*/ 1390554 h 3982941"/>
                <a:gd name="connsiteX5" fmla="*/ 3954143 w 3954143"/>
                <a:gd name="connsiteY5" fmla="*/ 1930162 h 3982941"/>
                <a:gd name="connsiteX6" fmla="*/ 3847270 w 3954143"/>
                <a:gd name="connsiteY6" fmla="*/ 2745835 h 3982941"/>
                <a:gd name="connsiteX7" fmla="*/ 2387077 w 3954143"/>
                <a:gd name="connsiteY7" fmla="*/ 2191958 h 3982941"/>
                <a:gd name="connsiteX8" fmla="*/ 2987368 w 3954143"/>
                <a:gd name="connsiteY8" fmla="*/ 3681688 h 3982941"/>
                <a:gd name="connsiteX9" fmla="*/ 2141272 w 3954143"/>
                <a:gd name="connsiteY9" fmla="*/ 3699551 h 3982941"/>
                <a:gd name="connsiteX10" fmla="*/ 1501146 w 3954143"/>
                <a:gd name="connsiteY10" fmla="*/ 2191958 h 3982941"/>
                <a:gd name="connsiteX11" fmla="*/ 0 w 3954143"/>
                <a:gd name="connsiteY11" fmla="*/ 1825446 h 3982941"/>
                <a:gd name="connsiteX12" fmla="*/ 45066 w 3954143"/>
                <a:gd name="connsiteY12" fmla="*/ 934209 h 3982941"/>
                <a:gd name="connsiteX0" fmla="*/ 208653 w 4117730"/>
                <a:gd name="connsiteY0" fmla="*/ 934209 h 3982941"/>
                <a:gd name="connsiteX1" fmla="*/ 1664733 w 4117730"/>
                <a:gd name="connsiteY1" fmla="*/ 1390554 h 3982941"/>
                <a:gd name="connsiteX2" fmla="*/ 1031187 w 4117730"/>
                <a:gd name="connsiteY2" fmla="*/ 39012 h 3982941"/>
                <a:gd name="connsiteX3" fmla="*/ 1915474 w 4117730"/>
                <a:gd name="connsiteY3" fmla="*/ 0 h 3982941"/>
                <a:gd name="connsiteX4" fmla="*/ 2550664 w 4117730"/>
                <a:gd name="connsiteY4" fmla="*/ 1390554 h 3982941"/>
                <a:gd name="connsiteX5" fmla="*/ 4117730 w 4117730"/>
                <a:gd name="connsiteY5" fmla="*/ 1930162 h 3982941"/>
                <a:gd name="connsiteX6" fmla="*/ 4010857 w 4117730"/>
                <a:gd name="connsiteY6" fmla="*/ 2745835 h 3982941"/>
                <a:gd name="connsiteX7" fmla="*/ 2550664 w 4117730"/>
                <a:gd name="connsiteY7" fmla="*/ 2191958 h 3982941"/>
                <a:gd name="connsiteX8" fmla="*/ 3150955 w 4117730"/>
                <a:gd name="connsiteY8" fmla="*/ 3681688 h 3982941"/>
                <a:gd name="connsiteX9" fmla="*/ 2304859 w 4117730"/>
                <a:gd name="connsiteY9" fmla="*/ 3699551 h 3982941"/>
                <a:gd name="connsiteX10" fmla="*/ 1664733 w 4117730"/>
                <a:gd name="connsiteY10" fmla="*/ 2191958 h 3982941"/>
                <a:gd name="connsiteX11" fmla="*/ 163587 w 4117730"/>
                <a:gd name="connsiteY11" fmla="*/ 1825446 h 3982941"/>
                <a:gd name="connsiteX12" fmla="*/ 208653 w 4117730"/>
                <a:gd name="connsiteY12" fmla="*/ 934209 h 3982941"/>
                <a:gd name="connsiteX0" fmla="*/ 208653 w 4117730"/>
                <a:gd name="connsiteY0" fmla="*/ 934209 h 3982941"/>
                <a:gd name="connsiteX1" fmla="*/ 1664733 w 4117730"/>
                <a:gd name="connsiteY1" fmla="*/ 1390554 h 3982941"/>
                <a:gd name="connsiteX2" fmla="*/ 1031187 w 4117730"/>
                <a:gd name="connsiteY2" fmla="*/ 39012 h 3982941"/>
                <a:gd name="connsiteX3" fmla="*/ 1915474 w 4117730"/>
                <a:gd name="connsiteY3" fmla="*/ 0 h 3982941"/>
                <a:gd name="connsiteX4" fmla="*/ 2550664 w 4117730"/>
                <a:gd name="connsiteY4" fmla="*/ 1390554 h 3982941"/>
                <a:gd name="connsiteX5" fmla="*/ 4117730 w 4117730"/>
                <a:gd name="connsiteY5" fmla="*/ 1930162 h 3982941"/>
                <a:gd name="connsiteX6" fmla="*/ 4010857 w 4117730"/>
                <a:gd name="connsiteY6" fmla="*/ 2745835 h 3982941"/>
                <a:gd name="connsiteX7" fmla="*/ 2550664 w 4117730"/>
                <a:gd name="connsiteY7" fmla="*/ 2191958 h 3982941"/>
                <a:gd name="connsiteX8" fmla="*/ 3150955 w 4117730"/>
                <a:gd name="connsiteY8" fmla="*/ 3681688 h 3982941"/>
                <a:gd name="connsiteX9" fmla="*/ 2304859 w 4117730"/>
                <a:gd name="connsiteY9" fmla="*/ 3699551 h 3982941"/>
                <a:gd name="connsiteX10" fmla="*/ 1664733 w 4117730"/>
                <a:gd name="connsiteY10" fmla="*/ 2191958 h 3982941"/>
                <a:gd name="connsiteX11" fmla="*/ 163587 w 4117730"/>
                <a:gd name="connsiteY11" fmla="*/ 1825446 h 3982941"/>
                <a:gd name="connsiteX12" fmla="*/ 208653 w 4117730"/>
                <a:gd name="connsiteY12" fmla="*/ 934209 h 3982941"/>
                <a:gd name="connsiteX0" fmla="*/ 208653 w 4117730"/>
                <a:gd name="connsiteY0" fmla="*/ 1171034 h 4219766"/>
                <a:gd name="connsiteX1" fmla="*/ 1664733 w 4117730"/>
                <a:gd name="connsiteY1" fmla="*/ 1627379 h 4219766"/>
                <a:gd name="connsiteX2" fmla="*/ 1031187 w 4117730"/>
                <a:gd name="connsiteY2" fmla="*/ 275837 h 4219766"/>
                <a:gd name="connsiteX3" fmla="*/ 1915474 w 4117730"/>
                <a:gd name="connsiteY3" fmla="*/ 236825 h 4219766"/>
                <a:gd name="connsiteX4" fmla="*/ 2550664 w 4117730"/>
                <a:gd name="connsiteY4" fmla="*/ 1627379 h 4219766"/>
                <a:gd name="connsiteX5" fmla="*/ 4117730 w 4117730"/>
                <a:gd name="connsiteY5" fmla="*/ 2166987 h 4219766"/>
                <a:gd name="connsiteX6" fmla="*/ 4010857 w 4117730"/>
                <a:gd name="connsiteY6" fmla="*/ 2982660 h 4219766"/>
                <a:gd name="connsiteX7" fmla="*/ 2550664 w 4117730"/>
                <a:gd name="connsiteY7" fmla="*/ 2428783 h 4219766"/>
                <a:gd name="connsiteX8" fmla="*/ 3150955 w 4117730"/>
                <a:gd name="connsiteY8" fmla="*/ 3918513 h 4219766"/>
                <a:gd name="connsiteX9" fmla="*/ 2304859 w 4117730"/>
                <a:gd name="connsiteY9" fmla="*/ 3936376 h 4219766"/>
                <a:gd name="connsiteX10" fmla="*/ 1664733 w 4117730"/>
                <a:gd name="connsiteY10" fmla="*/ 2428783 h 4219766"/>
                <a:gd name="connsiteX11" fmla="*/ 163587 w 4117730"/>
                <a:gd name="connsiteY11" fmla="*/ 2062271 h 4219766"/>
                <a:gd name="connsiteX12" fmla="*/ 208653 w 4117730"/>
                <a:gd name="connsiteY12" fmla="*/ 1171034 h 4219766"/>
                <a:gd name="connsiteX0" fmla="*/ 208653 w 4117730"/>
                <a:gd name="connsiteY0" fmla="*/ 1187463 h 4236195"/>
                <a:gd name="connsiteX1" fmla="*/ 1664733 w 4117730"/>
                <a:gd name="connsiteY1" fmla="*/ 1643808 h 4236195"/>
                <a:gd name="connsiteX2" fmla="*/ 1031187 w 4117730"/>
                <a:gd name="connsiteY2" fmla="*/ 292266 h 4236195"/>
                <a:gd name="connsiteX3" fmla="*/ 1915474 w 4117730"/>
                <a:gd name="connsiteY3" fmla="*/ 253254 h 4236195"/>
                <a:gd name="connsiteX4" fmla="*/ 2550664 w 4117730"/>
                <a:gd name="connsiteY4" fmla="*/ 1643808 h 4236195"/>
                <a:gd name="connsiteX5" fmla="*/ 4117730 w 4117730"/>
                <a:gd name="connsiteY5" fmla="*/ 2183416 h 4236195"/>
                <a:gd name="connsiteX6" fmla="*/ 4010857 w 4117730"/>
                <a:gd name="connsiteY6" fmla="*/ 2999089 h 4236195"/>
                <a:gd name="connsiteX7" fmla="*/ 2550664 w 4117730"/>
                <a:gd name="connsiteY7" fmla="*/ 2445212 h 4236195"/>
                <a:gd name="connsiteX8" fmla="*/ 3150955 w 4117730"/>
                <a:gd name="connsiteY8" fmla="*/ 3934942 h 4236195"/>
                <a:gd name="connsiteX9" fmla="*/ 2304859 w 4117730"/>
                <a:gd name="connsiteY9" fmla="*/ 3952805 h 4236195"/>
                <a:gd name="connsiteX10" fmla="*/ 1664733 w 4117730"/>
                <a:gd name="connsiteY10" fmla="*/ 2445212 h 4236195"/>
                <a:gd name="connsiteX11" fmla="*/ 163587 w 4117730"/>
                <a:gd name="connsiteY11" fmla="*/ 2078700 h 4236195"/>
                <a:gd name="connsiteX12" fmla="*/ 208653 w 4117730"/>
                <a:gd name="connsiteY12" fmla="*/ 1187463 h 4236195"/>
                <a:gd name="connsiteX0" fmla="*/ 208653 w 4260490"/>
                <a:gd name="connsiteY0" fmla="*/ 1187463 h 4236195"/>
                <a:gd name="connsiteX1" fmla="*/ 1664733 w 4260490"/>
                <a:gd name="connsiteY1" fmla="*/ 1643808 h 4236195"/>
                <a:gd name="connsiteX2" fmla="*/ 1031187 w 4260490"/>
                <a:gd name="connsiteY2" fmla="*/ 292266 h 4236195"/>
                <a:gd name="connsiteX3" fmla="*/ 1915474 w 4260490"/>
                <a:gd name="connsiteY3" fmla="*/ 253254 h 4236195"/>
                <a:gd name="connsiteX4" fmla="*/ 2550664 w 4260490"/>
                <a:gd name="connsiteY4" fmla="*/ 1643808 h 4236195"/>
                <a:gd name="connsiteX5" fmla="*/ 4117730 w 4260490"/>
                <a:gd name="connsiteY5" fmla="*/ 2183416 h 4236195"/>
                <a:gd name="connsiteX6" fmla="*/ 4010857 w 4260490"/>
                <a:gd name="connsiteY6" fmla="*/ 2999089 h 4236195"/>
                <a:gd name="connsiteX7" fmla="*/ 2550664 w 4260490"/>
                <a:gd name="connsiteY7" fmla="*/ 2445212 h 4236195"/>
                <a:gd name="connsiteX8" fmla="*/ 3150955 w 4260490"/>
                <a:gd name="connsiteY8" fmla="*/ 3934942 h 4236195"/>
                <a:gd name="connsiteX9" fmla="*/ 2304859 w 4260490"/>
                <a:gd name="connsiteY9" fmla="*/ 3952805 h 4236195"/>
                <a:gd name="connsiteX10" fmla="*/ 1664733 w 4260490"/>
                <a:gd name="connsiteY10" fmla="*/ 2445212 h 4236195"/>
                <a:gd name="connsiteX11" fmla="*/ 163587 w 4260490"/>
                <a:gd name="connsiteY11" fmla="*/ 2078700 h 4236195"/>
                <a:gd name="connsiteX12" fmla="*/ 208653 w 4260490"/>
                <a:gd name="connsiteY12" fmla="*/ 1187463 h 4236195"/>
                <a:gd name="connsiteX0" fmla="*/ 208653 w 4338191"/>
                <a:gd name="connsiteY0" fmla="*/ 1187463 h 4236195"/>
                <a:gd name="connsiteX1" fmla="*/ 1664733 w 4338191"/>
                <a:gd name="connsiteY1" fmla="*/ 1643808 h 4236195"/>
                <a:gd name="connsiteX2" fmla="*/ 1031187 w 4338191"/>
                <a:gd name="connsiteY2" fmla="*/ 292266 h 4236195"/>
                <a:gd name="connsiteX3" fmla="*/ 1915474 w 4338191"/>
                <a:gd name="connsiteY3" fmla="*/ 253254 h 4236195"/>
                <a:gd name="connsiteX4" fmla="*/ 2550664 w 4338191"/>
                <a:gd name="connsiteY4" fmla="*/ 1643808 h 4236195"/>
                <a:gd name="connsiteX5" fmla="*/ 4117730 w 4338191"/>
                <a:gd name="connsiteY5" fmla="*/ 2183416 h 4236195"/>
                <a:gd name="connsiteX6" fmla="*/ 4010857 w 4338191"/>
                <a:gd name="connsiteY6" fmla="*/ 2999089 h 4236195"/>
                <a:gd name="connsiteX7" fmla="*/ 2550664 w 4338191"/>
                <a:gd name="connsiteY7" fmla="*/ 2445212 h 4236195"/>
                <a:gd name="connsiteX8" fmla="*/ 3150955 w 4338191"/>
                <a:gd name="connsiteY8" fmla="*/ 3934942 h 4236195"/>
                <a:gd name="connsiteX9" fmla="*/ 2304859 w 4338191"/>
                <a:gd name="connsiteY9" fmla="*/ 3952805 h 4236195"/>
                <a:gd name="connsiteX10" fmla="*/ 1664733 w 4338191"/>
                <a:gd name="connsiteY10" fmla="*/ 2445212 h 4236195"/>
                <a:gd name="connsiteX11" fmla="*/ 163587 w 4338191"/>
                <a:gd name="connsiteY11" fmla="*/ 2078700 h 4236195"/>
                <a:gd name="connsiteX12" fmla="*/ 208653 w 4338191"/>
                <a:gd name="connsiteY12" fmla="*/ 1187463 h 4236195"/>
                <a:gd name="connsiteX0" fmla="*/ 208653 w 4180264"/>
                <a:gd name="connsiteY0" fmla="*/ 1187463 h 4236195"/>
                <a:gd name="connsiteX1" fmla="*/ 1664733 w 4180264"/>
                <a:gd name="connsiteY1" fmla="*/ 1643808 h 4236195"/>
                <a:gd name="connsiteX2" fmla="*/ 1031187 w 4180264"/>
                <a:gd name="connsiteY2" fmla="*/ 292266 h 4236195"/>
                <a:gd name="connsiteX3" fmla="*/ 1915474 w 4180264"/>
                <a:gd name="connsiteY3" fmla="*/ 253254 h 4236195"/>
                <a:gd name="connsiteX4" fmla="*/ 2550664 w 4180264"/>
                <a:gd name="connsiteY4" fmla="*/ 1643808 h 4236195"/>
                <a:gd name="connsiteX5" fmla="*/ 4117730 w 4180264"/>
                <a:gd name="connsiteY5" fmla="*/ 2183416 h 4236195"/>
                <a:gd name="connsiteX6" fmla="*/ 3604808 w 4180264"/>
                <a:gd name="connsiteY6" fmla="*/ 2869627 h 4236195"/>
                <a:gd name="connsiteX7" fmla="*/ 2550664 w 4180264"/>
                <a:gd name="connsiteY7" fmla="*/ 2445212 h 4236195"/>
                <a:gd name="connsiteX8" fmla="*/ 3150955 w 4180264"/>
                <a:gd name="connsiteY8" fmla="*/ 3934942 h 4236195"/>
                <a:gd name="connsiteX9" fmla="*/ 2304859 w 4180264"/>
                <a:gd name="connsiteY9" fmla="*/ 3952805 h 4236195"/>
                <a:gd name="connsiteX10" fmla="*/ 1664733 w 4180264"/>
                <a:gd name="connsiteY10" fmla="*/ 2445212 h 4236195"/>
                <a:gd name="connsiteX11" fmla="*/ 163587 w 4180264"/>
                <a:gd name="connsiteY11" fmla="*/ 2078700 h 4236195"/>
                <a:gd name="connsiteX12" fmla="*/ 208653 w 4180264"/>
                <a:gd name="connsiteY12" fmla="*/ 1187463 h 4236195"/>
                <a:gd name="connsiteX0" fmla="*/ 208653 w 4046922"/>
                <a:gd name="connsiteY0" fmla="*/ 1187463 h 4236195"/>
                <a:gd name="connsiteX1" fmla="*/ 1664733 w 4046922"/>
                <a:gd name="connsiteY1" fmla="*/ 1643808 h 4236195"/>
                <a:gd name="connsiteX2" fmla="*/ 1031187 w 4046922"/>
                <a:gd name="connsiteY2" fmla="*/ 292266 h 4236195"/>
                <a:gd name="connsiteX3" fmla="*/ 1915474 w 4046922"/>
                <a:gd name="connsiteY3" fmla="*/ 253254 h 4236195"/>
                <a:gd name="connsiteX4" fmla="*/ 2550664 w 4046922"/>
                <a:gd name="connsiteY4" fmla="*/ 1643808 h 4236195"/>
                <a:gd name="connsiteX5" fmla="*/ 3997107 w 4046922"/>
                <a:gd name="connsiteY5" fmla="*/ 2335052 h 4236195"/>
                <a:gd name="connsiteX6" fmla="*/ 3604808 w 4046922"/>
                <a:gd name="connsiteY6" fmla="*/ 2869627 h 4236195"/>
                <a:gd name="connsiteX7" fmla="*/ 2550664 w 4046922"/>
                <a:gd name="connsiteY7" fmla="*/ 2445212 h 4236195"/>
                <a:gd name="connsiteX8" fmla="*/ 3150955 w 4046922"/>
                <a:gd name="connsiteY8" fmla="*/ 3934942 h 4236195"/>
                <a:gd name="connsiteX9" fmla="*/ 2304859 w 4046922"/>
                <a:gd name="connsiteY9" fmla="*/ 3952805 h 4236195"/>
                <a:gd name="connsiteX10" fmla="*/ 1664733 w 4046922"/>
                <a:gd name="connsiteY10" fmla="*/ 2445212 h 4236195"/>
                <a:gd name="connsiteX11" fmla="*/ 163587 w 4046922"/>
                <a:gd name="connsiteY11" fmla="*/ 2078700 h 4236195"/>
                <a:gd name="connsiteX12" fmla="*/ 208653 w 4046922"/>
                <a:gd name="connsiteY12" fmla="*/ 1187463 h 4236195"/>
                <a:gd name="connsiteX0" fmla="*/ 208653 w 4075431"/>
                <a:gd name="connsiteY0" fmla="*/ 1187463 h 4236195"/>
                <a:gd name="connsiteX1" fmla="*/ 1664733 w 4075431"/>
                <a:gd name="connsiteY1" fmla="*/ 1643808 h 4236195"/>
                <a:gd name="connsiteX2" fmla="*/ 1031187 w 4075431"/>
                <a:gd name="connsiteY2" fmla="*/ 292266 h 4236195"/>
                <a:gd name="connsiteX3" fmla="*/ 1915474 w 4075431"/>
                <a:gd name="connsiteY3" fmla="*/ 253254 h 4236195"/>
                <a:gd name="connsiteX4" fmla="*/ 2550664 w 4075431"/>
                <a:gd name="connsiteY4" fmla="*/ 1643808 h 4236195"/>
                <a:gd name="connsiteX5" fmla="*/ 3997107 w 4075431"/>
                <a:gd name="connsiteY5" fmla="*/ 2335052 h 4236195"/>
                <a:gd name="connsiteX6" fmla="*/ 3741352 w 4075431"/>
                <a:gd name="connsiteY6" fmla="*/ 2863878 h 4236195"/>
                <a:gd name="connsiteX7" fmla="*/ 2550664 w 4075431"/>
                <a:gd name="connsiteY7" fmla="*/ 2445212 h 4236195"/>
                <a:gd name="connsiteX8" fmla="*/ 3150955 w 4075431"/>
                <a:gd name="connsiteY8" fmla="*/ 3934942 h 4236195"/>
                <a:gd name="connsiteX9" fmla="*/ 2304859 w 4075431"/>
                <a:gd name="connsiteY9" fmla="*/ 3952805 h 4236195"/>
                <a:gd name="connsiteX10" fmla="*/ 1664733 w 4075431"/>
                <a:gd name="connsiteY10" fmla="*/ 2445212 h 4236195"/>
                <a:gd name="connsiteX11" fmla="*/ 163587 w 4075431"/>
                <a:gd name="connsiteY11" fmla="*/ 2078700 h 4236195"/>
                <a:gd name="connsiteX12" fmla="*/ 208653 w 4075431"/>
                <a:gd name="connsiteY12" fmla="*/ 1187463 h 4236195"/>
                <a:gd name="connsiteX0" fmla="*/ 208653 w 4025397"/>
                <a:gd name="connsiteY0" fmla="*/ 1187463 h 4236195"/>
                <a:gd name="connsiteX1" fmla="*/ 1664733 w 4025397"/>
                <a:gd name="connsiteY1" fmla="*/ 1643808 h 4236195"/>
                <a:gd name="connsiteX2" fmla="*/ 1031187 w 4025397"/>
                <a:gd name="connsiteY2" fmla="*/ 292266 h 4236195"/>
                <a:gd name="connsiteX3" fmla="*/ 1915474 w 4025397"/>
                <a:gd name="connsiteY3" fmla="*/ 253254 h 4236195"/>
                <a:gd name="connsiteX4" fmla="*/ 2550664 w 4025397"/>
                <a:gd name="connsiteY4" fmla="*/ 1643808 h 4236195"/>
                <a:gd name="connsiteX5" fmla="*/ 3936120 w 4025397"/>
                <a:gd name="connsiteY5" fmla="*/ 2278996 h 4236195"/>
                <a:gd name="connsiteX6" fmla="*/ 3741352 w 4025397"/>
                <a:gd name="connsiteY6" fmla="*/ 2863878 h 4236195"/>
                <a:gd name="connsiteX7" fmla="*/ 2550664 w 4025397"/>
                <a:gd name="connsiteY7" fmla="*/ 2445212 h 4236195"/>
                <a:gd name="connsiteX8" fmla="*/ 3150955 w 4025397"/>
                <a:gd name="connsiteY8" fmla="*/ 3934942 h 4236195"/>
                <a:gd name="connsiteX9" fmla="*/ 2304859 w 4025397"/>
                <a:gd name="connsiteY9" fmla="*/ 3952805 h 4236195"/>
                <a:gd name="connsiteX10" fmla="*/ 1664733 w 4025397"/>
                <a:gd name="connsiteY10" fmla="*/ 2445212 h 4236195"/>
                <a:gd name="connsiteX11" fmla="*/ 163587 w 4025397"/>
                <a:gd name="connsiteY11" fmla="*/ 2078700 h 4236195"/>
                <a:gd name="connsiteX12" fmla="*/ 208653 w 4025397"/>
                <a:gd name="connsiteY12" fmla="*/ 1187463 h 4236195"/>
                <a:gd name="connsiteX0" fmla="*/ 208653 w 4025397"/>
                <a:gd name="connsiteY0" fmla="*/ 1187463 h 4055216"/>
                <a:gd name="connsiteX1" fmla="*/ 1664733 w 4025397"/>
                <a:gd name="connsiteY1" fmla="*/ 1643808 h 4055216"/>
                <a:gd name="connsiteX2" fmla="*/ 1031187 w 4025397"/>
                <a:gd name="connsiteY2" fmla="*/ 292266 h 4055216"/>
                <a:gd name="connsiteX3" fmla="*/ 1915474 w 4025397"/>
                <a:gd name="connsiteY3" fmla="*/ 253254 h 4055216"/>
                <a:gd name="connsiteX4" fmla="*/ 2550664 w 4025397"/>
                <a:gd name="connsiteY4" fmla="*/ 1643808 h 4055216"/>
                <a:gd name="connsiteX5" fmla="*/ 3936120 w 4025397"/>
                <a:gd name="connsiteY5" fmla="*/ 2278996 h 4055216"/>
                <a:gd name="connsiteX6" fmla="*/ 3741352 w 4025397"/>
                <a:gd name="connsiteY6" fmla="*/ 2863878 h 4055216"/>
                <a:gd name="connsiteX7" fmla="*/ 2550664 w 4025397"/>
                <a:gd name="connsiteY7" fmla="*/ 2445212 h 4055216"/>
                <a:gd name="connsiteX8" fmla="*/ 2957831 w 4025397"/>
                <a:gd name="connsiteY8" fmla="*/ 3757434 h 4055216"/>
                <a:gd name="connsiteX9" fmla="*/ 2304859 w 4025397"/>
                <a:gd name="connsiteY9" fmla="*/ 3952805 h 4055216"/>
                <a:gd name="connsiteX10" fmla="*/ 1664733 w 4025397"/>
                <a:gd name="connsiteY10" fmla="*/ 2445212 h 4055216"/>
                <a:gd name="connsiteX11" fmla="*/ 163587 w 4025397"/>
                <a:gd name="connsiteY11" fmla="*/ 2078700 h 4055216"/>
                <a:gd name="connsiteX12" fmla="*/ 208653 w 4025397"/>
                <a:gd name="connsiteY12" fmla="*/ 1187463 h 4055216"/>
                <a:gd name="connsiteX0" fmla="*/ 208653 w 4025397"/>
                <a:gd name="connsiteY0" fmla="*/ 1187463 h 4024023"/>
                <a:gd name="connsiteX1" fmla="*/ 1664733 w 4025397"/>
                <a:gd name="connsiteY1" fmla="*/ 1643808 h 4024023"/>
                <a:gd name="connsiteX2" fmla="*/ 1031187 w 4025397"/>
                <a:gd name="connsiteY2" fmla="*/ 292266 h 4024023"/>
                <a:gd name="connsiteX3" fmla="*/ 1915474 w 4025397"/>
                <a:gd name="connsiteY3" fmla="*/ 253254 h 4024023"/>
                <a:gd name="connsiteX4" fmla="*/ 2550664 w 4025397"/>
                <a:gd name="connsiteY4" fmla="*/ 1643808 h 4024023"/>
                <a:gd name="connsiteX5" fmla="*/ 3936120 w 4025397"/>
                <a:gd name="connsiteY5" fmla="*/ 2278996 h 4024023"/>
                <a:gd name="connsiteX6" fmla="*/ 3741352 w 4025397"/>
                <a:gd name="connsiteY6" fmla="*/ 2863878 h 4024023"/>
                <a:gd name="connsiteX7" fmla="*/ 2550664 w 4025397"/>
                <a:gd name="connsiteY7" fmla="*/ 2445212 h 4024023"/>
                <a:gd name="connsiteX8" fmla="*/ 2957831 w 4025397"/>
                <a:gd name="connsiteY8" fmla="*/ 3757434 h 4024023"/>
                <a:gd name="connsiteX9" fmla="*/ 2342227 w 4025397"/>
                <a:gd name="connsiteY9" fmla="*/ 3912149 h 4024023"/>
                <a:gd name="connsiteX10" fmla="*/ 1664733 w 4025397"/>
                <a:gd name="connsiteY10" fmla="*/ 2445212 h 4024023"/>
                <a:gd name="connsiteX11" fmla="*/ 163587 w 4025397"/>
                <a:gd name="connsiteY11" fmla="*/ 2078700 h 4024023"/>
                <a:gd name="connsiteX12" fmla="*/ 208653 w 4025397"/>
                <a:gd name="connsiteY12" fmla="*/ 1187463 h 4024023"/>
                <a:gd name="connsiteX0" fmla="*/ 312504 w 3956452"/>
                <a:gd name="connsiteY0" fmla="*/ 1346286 h 4024023"/>
                <a:gd name="connsiteX1" fmla="*/ 1595788 w 3956452"/>
                <a:gd name="connsiteY1" fmla="*/ 1643808 h 4024023"/>
                <a:gd name="connsiteX2" fmla="*/ 962242 w 3956452"/>
                <a:gd name="connsiteY2" fmla="*/ 292266 h 4024023"/>
                <a:gd name="connsiteX3" fmla="*/ 1846529 w 3956452"/>
                <a:gd name="connsiteY3" fmla="*/ 253254 h 4024023"/>
                <a:gd name="connsiteX4" fmla="*/ 2481719 w 3956452"/>
                <a:gd name="connsiteY4" fmla="*/ 1643808 h 4024023"/>
                <a:gd name="connsiteX5" fmla="*/ 3867175 w 3956452"/>
                <a:gd name="connsiteY5" fmla="*/ 2278996 h 4024023"/>
                <a:gd name="connsiteX6" fmla="*/ 3672407 w 3956452"/>
                <a:gd name="connsiteY6" fmla="*/ 2863878 h 4024023"/>
                <a:gd name="connsiteX7" fmla="*/ 2481719 w 3956452"/>
                <a:gd name="connsiteY7" fmla="*/ 2445212 h 4024023"/>
                <a:gd name="connsiteX8" fmla="*/ 2888886 w 3956452"/>
                <a:gd name="connsiteY8" fmla="*/ 3757434 h 4024023"/>
                <a:gd name="connsiteX9" fmla="*/ 2273282 w 3956452"/>
                <a:gd name="connsiteY9" fmla="*/ 3912149 h 4024023"/>
                <a:gd name="connsiteX10" fmla="*/ 1595788 w 3956452"/>
                <a:gd name="connsiteY10" fmla="*/ 2445212 h 4024023"/>
                <a:gd name="connsiteX11" fmla="*/ 94642 w 3956452"/>
                <a:gd name="connsiteY11" fmla="*/ 2078700 h 4024023"/>
                <a:gd name="connsiteX12" fmla="*/ 312504 w 3956452"/>
                <a:gd name="connsiteY12" fmla="*/ 1346286 h 4024023"/>
                <a:gd name="connsiteX0" fmla="*/ 207846 w 3851794"/>
                <a:gd name="connsiteY0" fmla="*/ 1346286 h 4024023"/>
                <a:gd name="connsiteX1" fmla="*/ 1491130 w 3851794"/>
                <a:gd name="connsiteY1" fmla="*/ 1643808 h 4024023"/>
                <a:gd name="connsiteX2" fmla="*/ 857584 w 3851794"/>
                <a:gd name="connsiteY2" fmla="*/ 292266 h 4024023"/>
                <a:gd name="connsiteX3" fmla="*/ 1741871 w 3851794"/>
                <a:gd name="connsiteY3" fmla="*/ 253254 h 4024023"/>
                <a:gd name="connsiteX4" fmla="*/ 2377061 w 3851794"/>
                <a:gd name="connsiteY4" fmla="*/ 1643808 h 4024023"/>
                <a:gd name="connsiteX5" fmla="*/ 3762517 w 3851794"/>
                <a:gd name="connsiteY5" fmla="*/ 2278996 h 4024023"/>
                <a:gd name="connsiteX6" fmla="*/ 3567749 w 3851794"/>
                <a:gd name="connsiteY6" fmla="*/ 2863878 h 4024023"/>
                <a:gd name="connsiteX7" fmla="*/ 2377061 w 3851794"/>
                <a:gd name="connsiteY7" fmla="*/ 2445212 h 4024023"/>
                <a:gd name="connsiteX8" fmla="*/ 2784228 w 3851794"/>
                <a:gd name="connsiteY8" fmla="*/ 3757434 h 4024023"/>
                <a:gd name="connsiteX9" fmla="*/ 2168624 w 3851794"/>
                <a:gd name="connsiteY9" fmla="*/ 3912149 h 4024023"/>
                <a:gd name="connsiteX10" fmla="*/ 1491130 w 3851794"/>
                <a:gd name="connsiteY10" fmla="*/ 2445212 h 4024023"/>
                <a:gd name="connsiteX11" fmla="*/ 130936 w 3851794"/>
                <a:gd name="connsiteY11" fmla="*/ 1945750 h 4024023"/>
                <a:gd name="connsiteX12" fmla="*/ 207846 w 3851794"/>
                <a:gd name="connsiteY12" fmla="*/ 1346286 h 4024023"/>
                <a:gd name="connsiteX0" fmla="*/ 207846 w 3851794"/>
                <a:gd name="connsiteY0" fmla="*/ 1158781 h 3836518"/>
                <a:gd name="connsiteX1" fmla="*/ 1491130 w 3851794"/>
                <a:gd name="connsiteY1" fmla="*/ 1456303 h 3836518"/>
                <a:gd name="connsiteX2" fmla="*/ 1043834 w 3851794"/>
                <a:gd name="connsiteY2" fmla="*/ 350952 h 3836518"/>
                <a:gd name="connsiteX3" fmla="*/ 1741871 w 3851794"/>
                <a:gd name="connsiteY3" fmla="*/ 65749 h 3836518"/>
                <a:gd name="connsiteX4" fmla="*/ 2377061 w 3851794"/>
                <a:gd name="connsiteY4" fmla="*/ 1456303 h 3836518"/>
                <a:gd name="connsiteX5" fmla="*/ 3762517 w 3851794"/>
                <a:gd name="connsiteY5" fmla="*/ 2091491 h 3836518"/>
                <a:gd name="connsiteX6" fmla="*/ 3567749 w 3851794"/>
                <a:gd name="connsiteY6" fmla="*/ 2676373 h 3836518"/>
                <a:gd name="connsiteX7" fmla="*/ 2377061 w 3851794"/>
                <a:gd name="connsiteY7" fmla="*/ 2257707 h 3836518"/>
                <a:gd name="connsiteX8" fmla="*/ 2784228 w 3851794"/>
                <a:gd name="connsiteY8" fmla="*/ 3569929 h 3836518"/>
                <a:gd name="connsiteX9" fmla="*/ 2168624 w 3851794"/>
                <a:gd name="connsiteY9" fmla="*/ 3724644 h 3836518"/>
                <a:gd name="connsiteX10" fmla="*/ 1491130 w 3851794"/>
                <a:gd name="connsiteY10" fmla="*/ 2257707 h 3836518"/>
                <a:gd name="connsiteX11" fmla="*/ 130936 w 3851794"/>
                <a:gd name="connsiteY11" fmla="*/ 1758245 h 3836518"/>
                <a:gd name="connsiteX12" fmla="*/ 207846 w 3851794"/>
                <a:gd name="connsiteY12" fmla="*/ 1158781 h 3836518"/>
                <a:gd name="connsiteX0" fmla="*/ 207846 w 3851794"/>
                <a:gd name="connsiteY0" fmla="*/ 1099866 h 3777603"/>
                <a:gd name="connsiteX1" fmla="*/ 1491130 w 3851794"/>
                <a:gd name="connsiteY1" fmla="*/ 1397388 h 3777603"/>
                <a:gd name="connsiteX2" fmla="*/ 1043834 w 3851794"/>
                <a:gd name="connsiteY2" fmla="*/ 292037 h 3777603"/>
                <a:gd name="connsiteX3" fmla="*/ 1715490 w 3851794"/>
                <a:gd name="connsiteY3" fmla="*/ 76337 h 3777603"/>
                <a:gd name="connsiteX4" fmla="*/ 2377061 w 3851794"/>
                <a:gd name="connsiteY4" fmla="*/ 1397388 h 3777603"/>
                <a:gd name="connsiteX5" fmla="*/ 3762517 w 3851794"/>
                <a:gd name="connsiteY5" fmla="*/ 2032576 h 3777603"/>
                <a:gd name="connsiteX6" fmla="*/ 3567749 w 3851794"/>
                <a:gd name="connsiteY6" fmla="*/ 2617458 h 3777603"/>
                <a:gd name="connsiteX7" fmla="*/ 2377061 w 3851794"/>
                <a:gd name="connsiteY7" fmla="*/ 2198792 h 3777603"/>
                <a:gd name="connsiteX8" fmla="*/ 2784228 w 3851794"/>
                <a:gd name="connsiteY8" fmla="*/ 3511014 h 3777603"/>
                <a:gd name="connsiteX9" fmla="*/ 2168624 w 3851794"/>
                <a:gd name="connsiteY9" fmla="*/ 3665729 h 3777603"/>
                <a:gd name="connsiteX10" fmla="*/ 1491130 w 3851794"/>
                <a:gd name="connsiteY10" fmla="*/ 2198792 h 3777603"/>
                <a:gd name="connsiteX11" fmla="*/ 130936 w 3851794"/>
                <a:gd name="connsiteY11" fmla="*/ 1699330 h 3777603"/>
                <a:gd name="connsiteX12" fmla="*/ 207846 w 3851794"/>
                <a:gd name="connsiteY12" fmla="*/ 1099866 h 3777603"/>
                <a:gd name="connsiteX0" fmla="*/ 207846 w 3851794"/>
                <a:gd name="connsiteY0" fmla="*/ 1109323 h 3787060"/>
                <a:gd name="connsiteX1" fmla="*/ 1491130 w 3851794"/>
                <a:gd name="connsiteY1" fmla="*/ 1406845 h 3787060"/>
                <a:gd name="connsiteX2" fmla="*/ 1110872 w 3851794"/>
                <a:gd name="connsiteY2" fmla="*/ 269359 h 3787060"/>
                <a:gd name="connsiteX3" fmla="*/ 1715490 w 3851794"/>
                <a:gd name="connsiteY3" fmla="*/ 85794 h 3787060"/>
                <a:gd name="connsiteX4" fmla="*/ 2377061 w 3851794"/>
                <a:gd name="connsiteY4" fmla="*/ 1406845 h 3787060"/>
                <a:gd name="connsiteX5" fmla="*/ 3762517 w 3851794"/>
                <a:gd name="connsiteY5" fmla="*/ 2042033 h 3787060"/>
                <a:gd name="connsiteX6" fmla="*/ 3567749 w 3851794"/>
                <a:gd name="connsiteY6" fmla="*/ 2626915 h 3787060"/>
                <a:gd name="connsiteX7" fmla="*/ 2377061 w 3851794"/>
                <a:gd name="connsiteY7" fmla="*/ 2208249 h 3787060"/>
                <a:gd name="connsiteX8" fmla="*/ 2784228 w 3851794"/>
                <a:gd name="connsiteY8" fmla="*/ 3520471 h 3787060"/>
                <a:gd name="connsiteX9" fmla="*/ 2168624 w 3851794"/>
                <a:gd name="connsiteY9" fmla="*/ 3675186 h 3787060"/>
                <a:gd name="connsiteX10" fmla="*/ 1491130 w 3851794"/>
                <a:gd name="connsiteY10" fmla="*/ 2208249 h 3787060"/>
                <a:gd name="connsiteX11" fmla="*/ 130936 w 3851794"/>
                <a:gd name="connsiteY11" fmla="*/ 1708787 h 3787060"/>
                <a:gd name="connsiteX12" fmla="*/ 207846 w 3851794"/>
                <a:gd name="connsiteY12" fmla="*/ 1109323 h 3787060"/>
                <a:gd name="connsiteX0" fmla="*/ 207846 w 3851794"/>
                <a:gd name="connsiteY0" fmla="*/ 1077688 h 3755425"/>
                <a:gd name="connsiteX1" fmla="*/ 1491130 w 3851794"/>
                <a:gd name="connsiteY1" fmla="*/ 1375210 h 3755425"/>
                <a:gd name="connsiteX2" fmla="*/ 1110872 w 3851794"/>
                <a:gd name="connsiteY2" fmla="*/ 237724 h 3755425"/>
                <a:gd name="connsiteX3" fmla="*/ 1678122 w 3851794"/>
                <a:gd name="connsiteY3" fmla="*/ 94814 h 3755425"/>
                <a:gd name="connsiteX4" fmla="*/ 2377061 w 3851794"/>
                <a:gd name="connsiteY4" fmla="*/ 1375210 h 3755425"/>
                <a:gd name="connsiteX5" fmla="*/ 3762517 w 3851794"/>
                <a:gd name="connsiteY5" fmla="*/ 2010398 h 3755425"/>
                <a:gd name="connsiteX6" fmla="*/ 3567749 w 3851794"/>
                <a:gd name="connsiteY6" fmla="*/ 2595280 h 3755425"/>
                <a:gd name="connsiteX7" fmla="*/ 2377061 w 3851794"/>
                <a:gd name="connsiteY7" fmla="*/ 2176614 h 3755425"/>
                <a:gd name="connsiteX8" fmla="*/ 2784228 w 3851794"/>
                <a:gd name="connsiteY8" fmla="*/ 3488836 h 3755425"/>
                <a:gd name="connsiteX9" fmla="*/ 2168624 w 3851794"/>
                <a:gd name="connsiteY9" fmla="*/ 3643551 h 3755425"/>
                <a:gd name="connsiteX10" fmla="*/ 1491130 w 3851794"/>
                <a:gd name="connsiteY10" fmla="*/ 2176614 h 3755425"/>
                <a:gd name="connsiteX11" fmla="*/ 130936 w 3851794"/>
                <a:gd name="connsiteY11" fmla="*/ 1677152 h 3755425"/>
                <a:gd name="connsiteX12" fmla="*/ 207846 w 3851794"/>
                <a:gd name="connsiteY12" fmla="*/ 1077688 h 375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51794" h="3755425">
                  <a:moveTo>
                    <a:pt x="207846" y="1077688"/>
                  </a:moveTo>
                  <a:cubicBezTo>
                    <a:pt x="434545" y="1027364"/>
                    <a:pt x="1354041" y="1524409"/>
                    <a:pt x="1491130" y="1375210"/>
                  </a:cubicBezTo>
                  <a:cubicBezTo>
                    <a:pt x="1342031" y="1006760"/>
                    <a:pt x="1079707" y="451123"/>
                    <a:pt x="1110872" y="237724"/>
                  </a:cubicBezTo>
                  <a:cubicBezTo>
                    <a:pt x="1142037" y="24325"/>
                    <a:pt x="1467091" y="-94767"/>
                    <a:pt x="1678122" y="94814"/>
                  </a:cubicBezTo>
                  <a:cubicBezTo>
                    <a:pt x="1889154" y="284395"/>
                    <a:pt x="2165331" y="911692"/>
                    <a:pt x="2377061" y="1375210"/>
                  </a:cubicBezTo>
                  <a:cubicBezTo>
                    <a:pt x="2744104" y="1696904"/>
                    <a:pt x="3564069" y="1807053"/>
                    <a:pt x="3762517" y="2010398"/>
                  </a:cubicBezTo>
                  <a:cubicBezTo>
                    <a:pt x="3960965" y="2213743"/>
                    <a:pt x="3798658" y="2567577"/>
                    <a:pt x="3567749" y="2595280"/>
                  </a:cubicBezTo>
                  <a:cubicBezTo>
                    <a:pt x="3336840" y="2622983"/>
                    <a:pt x="2728442" y="2318086"/>
                    <a:pt x="2377061" y="2176614"/>
                  </a:cubicBezTo>
                  <a:cubicBezTo>
                    <a:pt x="2233744" y="2332590"/>
                    <a:pt x="2818968" y="3244347"/>
                    <a:pt x="2784228" y="3488836"/>
                  </a:cubicBezTo>
                  <a:cubicBezTo>
                    <a:pt x="2749489" y="3733326"/>
                    <a:pt x="2384140" y="3862255"/>
                    <a:pt x="2168624" y="3643551"/>
                  </a:cubicBezTo>
                  <a:cubicBezTo>
                    <a:pt x="1953108" y="3424847"/>
                    <a:pt x="1704505" y="2679145"/>
                    <a:pt x="1491130" y="2176614"/>
                  </a:cubicBezTo>
                  <a:cubicBezTo>
                    <a:pt x="1134251" y="1864263"/>
                    <a:pt x="344817" y="1860306"/>
                    <a:pt x="130936" y="1677152"/>
                  </a:cubicBezTo>
                  <a:cubicBezTo>
                    <a:pt x="-82945" y="1493998"/>
                    <a:pt x="-18853" y="1128012"/>
                    <a:pt x="207846" y="107768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4038600" y="3505200"/>
              <a:ext cx="685800" cy="685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46" name="Oval 45"/>
          <p:cNvSpPr/>
          <p:nvPr/>
        </p:nvSpPr>
        <p:spPr bwMode="auto">
          <a:xfrm>
            <a:off x="3886200" y="4421504"/>
            <a:ext cx="685800" cy="685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962400" y="1602104"/>
            <a:ext cx="685800" cy="685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172200" y="2973704"/>
            <a:ext cx="685800" cy="685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Preventing </a:t>
            </a:r>
            <a:r>
              <a:rPr lang="en-US" dirty="0" smtClean="0"/>
              <a:t>Overlapping Computation</a:t>
            </a:r>
            <a:endParaRPr lang="en-US" dirty="0"/>
          </a:p>
        </p:txBody>
      </p:sp>
      <p:cxnSp>
        <p:nvCxnSpPr>
          <p:cNvPr id="4" name="Straight Arrow Connector 3"/>
          <p:cNvCxnSpPr>
            <a:stCxn id="10" idx="6"/>
            <a:endCxn id="11" idx="2"/>
          </p:cNvCxnSpPr>
          <p:nvPr/>
        </p:nvCxnSpPr>
        <p:spPr bwMode="auto">
          <a:xfrm>
            <a:off x="2993626" y="1939261"/>
            <a:ext cx="1093615" cy="158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5" name="Straight Arrow Connector 4"/>
          <p:cNvCxnSpPr>
            <a:stCxn id="11" idx="6"/>
            <a:endCxn id="12" idx="2"/>
          </p:cNvCxnSpPr>
          <p:nvPr/>
        </p:nvCxnSpPr>
        <p:spPr bwMode="auto">
          <a:xfrm>
            <a:off x="4479727" y="1939261"/>
            <a:ext cx="1093614" cy="158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6" name="Straight Arrow Connector 5"/>
          <p:cNvCxnSpPr>
            <a:stCxn id="16" idx="7"/>
            <a:endCxn id="11" idx="3"/>
          </p:cNvCxnSpPr>
          <p:nvPr/>
        </p:nvCxnSpPr>
        <p:spPr bwMode="auto">
          <a:xfrm rot="5400000" flipH="1" flipV="1">
            <a:off x="3353026" y="2411261"/>
            <a:ext cx="1124928" cy="45845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7" name="Straight Arrow Connector 6"/>
          <p:cNvCxnSpPr>
            <a:stCxn id="18" idx="1"/>
            <a:endCxn id="12" idx="5"/>
          </p:cNvCxnSpPr>
          <p:nvPr/>
        </p:nvCxnSpPr>
        <p:spPr bwMode="auto">
          <a:xfrm rot="16200000" flipV="1">
            <a:off x="5582177" y="2404198"/>
            <a:ext cx="1124928" cy="472583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8" name="Straight Arrow Connector 7"/>
          <p:cNvCxnSpPr>
            <a:stCxn id="17" idx="7"/>
            <a:endCxn id="12" idx="3"/>
          </p:cNvCxnSpPr>
          <p:nvPr/>
        </p:nvCxnSpPr>
        <p:spPr bwMode="auto">
          <a:xfrm rot="5400000" flipH="1" flipV="1">
            <a:off x="4839126" y="2411262"/>
            <a:ext cx="1124928" cy="458457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9" name="Straight Arrow Connector 8"/>
          <p:cNvCxnSpPr>
            <a:stCxn id="17" idx="1"/>
            <a:endCxn id="11" idx="5"/>
          </p:cNvCxnSpPr>
          <p:nvPr/>
        </p:nvCxnSpPr>
        <p:spPr bwMode="auto">
          <a:xfrm rot="16200000" flipV="1">
            <a:off x="4096077" y="2404198"/>
            <a:ext cx="1124928" cy="472583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sp>
        <p:nvSpPr>
          <p:cNvPr id="10" name="Oval 4"/>
          <p:cNvSpPr/>
          <p:nvPr/>
        </p:nvSpPr>
        <p:spPr bwMode="auto">
          <a:xfrm>
            <a:off x="2601140" y="1743018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087241" y="1743018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573341" y="1743018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3" name="Oval 4"/>
          <p:cNvSpPr/>
          <p:nvPr/>
        </p:nvSpPr>
        <p:spPr bwMode="auto">
          <a:xfrm>
            <a:off x="2601140" y="4562418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087241" y="4562418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573341" y="4562418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6" name="Oval 4"/>
          <p:cNvSpPr/>
          <p:nvPr/>
        </p:nvSpPr>
        <p:spPr bwMode="auto">
          <a:xfrm>
            <a:off x="3351253" y="3145476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837354" y="3145476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323454" y="3145476"/>
            <a:ext cx="392486" cy="392486"/>
          </a:xfrm>
          <a:prstGeom prst="ellipse">
            <a:avLst/>
          </a:prstGeom>
          <a:ln w="3810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-111" charset="-128"/>
            </a:endParaRPr>
          </a:p>
        </p:txBody>
      </p:sp>
      <p:cxnSp>
        <p:nvCxnSpPr>
          <p:cNvPr id="19" name="Straight Arrow Connector 18"/>
          <p:cNvCxnSpPr>
            <a:stCxn id="13" idx="6"/>
            <a:endCxn id="14" idx="2"/>
          </p:cNvCxnSpPr>
          <p:nvPr/>
        </p:nvCxnSpPr>
        <p:spPr bwMode="auto">
          <a:xfrm>
            <a:off x="2993626" y="4758661"/>
            <a:ext cx="1093615" cy="158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0" name="Straight Arrow Connector 19"/>
          <p:cNvCxnSpPr>
            <a:stCxn id="14" idx="6"/>
            <a:endCxn id="15" idx="2"/>
          </p:cNvCxnSpPr>
          <p:nvPr/>
        </p:nvCxnSpPr>
        <p:spPr bwMode="auto">
          <a:xfrm>
            <a:off x="4479727" y="4758661"/>
            <a:ext cx="1093614" cy="158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1" name="Straight Arrow Connector 20"/>
          <p:cNvCxnSpPr>
            <a:stCxn id="14" idx="1"/>
            <a:endCxn id="16" idx="5"/>
          </p:cNvCxnSpPr>
          <p:nvPr/>
        </p:nvCxnSpPr>
        <p:spPr bwMode="auto">
          <a:xfrm rot="16200000" flipV="1">
            <a:off x="3345784" y="3820961"/>
            <a:ext cx="1139412" cy="458458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2" name="Straight Arrow Connector 21"/>
          <p:cNvCxnSpPr>
            <a:stCxn id="15" idx="7"/>
            <a:endCxn id="18" idx="3"/>
          </p:cNvCxnSpPr>
          <p:nvPr/>
        </p:nvCxnSpPr>
        <p:spPr bwMode="auto">
          <a:xfrm rot="5400000" flipH="1" flipV="1">
            <a:off x="5574934" y="3813899"/>
            <a:ext cx="1139412" cy="472583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3" name="Straight Arrow Connector 22"/>
          <p:cNvCxnSpPr>
            <a:stCxn id="15" idx="1"/>
            <a:endCxn id="17" idx="5"/>
          </p:cNvCxnSpPr>
          <p:nvPr/>
        </p:nvCxnSpPr>
        <p:spPr bwMode="auto">
          <a:xfrm rot="16200000" flipV="1">
            <a:off x="4831885" y="3820961"/>
            <a:ext cx="1139412" cy="458457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cxnSp>
        <p:nvCxnSpPr>
          <p:cNvPr id="24" name="Straight Arrow Connector 23"/>
          <p:cNvCxnSpPr>
            <a:stCxn id="14" idx="7"/>
            <a:endCxn id="17" idx="3"/>
          </p:cNvCxnSpPr>
          <p:nvPr/>
        </p:nvCxnSpPr>
        <p:spPr bwMode="auto">
          <a:xfrm rot="5400000" flipH="1" flipV="1">
            <a:off x="4088834" y="3813899"/>
            <a:ext cx="1139412" cy="472583"/>
          </a:xfrm>
          <a:prstGeom prst="straightConnector1">
            <a:avLst/>
          </a:prstGeom>
          <a:ln w="38100" cmpd="sng">
            <a:headEnd type="none"/>
            <a:tailEnd type="non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cxn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944563"/>
          </a:xfrm>
        </p:spPr>
        <p:txBody>
          <a:bodyPr>
            <a:normAutofit/>
          </a:bodyPr>
          <a:lstStyle/>
          <a:p>
            <a:r>
              <a:rPr lang="en-US" dirty="0" smtClean="0"/>
              <a:t>New distributed mutual exclusion protocol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114800" y="1754504"/>
            <a:ext cx="1143000" cy="3124200"/>
            <a:chOff x="4114800" y="1754504"/>
            <a:chExt cx="1143000" cy="3124200"/>
          </a:xfrm>
        </p:grpSpPr>
        <p:sp>
          <p:nvSpPr>
            <p:cNvPr id="57" name="Explosion 2 56"/>
            <p:cNvSpPr/>
            <p:nvPr/>
          </p:nvSpPr>
          <p:spPr bwMode="auto">
            <a:xfrm>
              <a:off x="4114800" y="1754504"/>
              <a:ext cx="381000" cy="304800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60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59" name="Explosion 2 58"/>
            <p:cNvSpPr/>
            <p:nvPr/>
          </p:nvSpPr>
          <p:spPr bwMode="auto">
            <a:xfrm>
              <a:off x="4114800" y="4573904"/>
              <a:ext cx="381000" cy="304800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60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1" name="Explosion 2 40"/>
            <p:cNvSpPr/>
            <p:nvPr/>
          </p:nvSpPr>
          <p:spPr bwMode="auto">
            <a:xfrm>
              <a:off x="4876800" y="3200400"/>
              <a:ext cx="381000" cy="304800"/>
            </a:xfrm>
            <a:prstGeom prst="irregularSeal2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60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3904287">
              <a:off x="4245166" y="236294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Conflict</a:t>
              </a:r>
            </a:p>
            <a:p>
              <a:pPr algn="ctr"/>
              <a:r>
                <a:rPr lang="en-US" dirty="0" smtClean="0"/>
                <a:t>Edge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 rot="17570613">
              <a:off x="4212657" y="365139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Conflict</a:t>
              </a:r>
            </a:p>
            <a:p>
              <a:pPr algn="ctr"/>
              <a:r>
                <a:rPr lang="en-US" dirty="0" smtClean="0"/>
                <a:t>Edge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757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2451"/>
              </p:ext>
            </p:extLst>
          </p:nvPr>
        </p:nvGraphicFramePr>
        <p:xfrm>
          <a:off x="120035" y="920750"/>
          <a:ext cx="8903930" cy="501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Multi-core Performance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7921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/>
              <a:t>Multicore</a:t>
            </a:r>
            <a:r>
              <a:rPr lang="en-US" sz="2400" dirty="0" smtClean="0"/>
              <a:t> </a:t>
            </a:r>
            <a:r>
              <a:rPr lang="en-US" sz="2400" dirty="0" err="1" smtClean="0"/>
              <a:t>PageRank</a:t>
            </a:r>
            <a:r>
              <a:rPr lang="en-US" sz="2400" dirty="0" smtClean="0"/>
              <a:t> (25M Vertices, 355M Edges)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86373" y="3733800"/>
            <a:ext cx="109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GraphLab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46047" y="4419600"/>
            <a:ext cx="1339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GraphLab2</a:t>
            </a:r>
          </a:p>
          <a:p>
            <a:pPr algn="ctr"/>
            <a:r>
              <a:rPr lang="en-US" sz="2000" b="1" dirty="0" smtClean="0"/>
              <a:t>Factorized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468469"/>
            <a:ext cx="19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Pregel</a:t>
            </a:r>
            <a:r>
              <a:rPr lang="en-US" dirty="0" smtClean="0"/>
              <a:t> (Simulated)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1337" y="4267200"/>
            <a:ext cx="1457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GraphLab2</a:t>
            </a:r>
          </a:p>
          <a:p>
            <a:pPr algn="ctr"/>
            <a:r>
              <a:rPr lang="en-US" sz="2000" b="1" dirty="0" smtClean="0"/>
              <a:t>Factorized +</a:t>
            </a:r>
            <a:br>
              <a:rPr lang="en-US" sz="2000" b="1" dirty="0" smtClean="0"/>
            </a:br>
            <a:r>
              <a:rPr lang="en-US" sz="2000" b="1" dirty="0" smtClean="0"/>
              <a:t>Caching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0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8"/>
    </mc:Choice>
    <mc:Fallback xmlns="">
      <p:transition spd="slow" advTm="342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5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42449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Vertex-Cuts for Partitioning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5867" y="2339975"/>
            <a:ext cx="83009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algn="ctr"/>
            <a:r>
              <a:rPr lang="en-US" sz="3200" i="1" dirty="0" smtClean="0">
                <a:solidFill>
                  <a:schemeClr val="tx2"/>
                </a:solidFill>
              </a:rPr>
              <a:t>Percolation theory suggests that Power Law graphs can be split by removing only a small set of vertices. [Albert et al. 2000]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228600" y="457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about graph partitioning?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GraphLab2 Abstraction Permits</a:t>
            </a:r>
            <a:br>
              <a:rPr lang="en-US" dirty="0" smtClean="0"/>
            </a:br>
            <a:r>
              <a:rPr lang="en-US" dirty="0" smtClean="0"/>
              <a:t>New Approach to Partitioning</a:t>
            </a:r>
            <a:endParaRPr lang="en-US" dirty="0"/>
          </a:p>
        </p:txBody>
      </p:sp>
      <p:sp>
        <p:nvSpPr>
          <p:cNvPr id="133" name="Content Placeholder 13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Rather than cut edges: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cut vertices:</a:t>
            </a:r>
            <a:endParaRPr lang="en-US" dirty="0"/>
          </a:p>
        </p:txBody>
      </p:sp>
      <p:grpSp>
        <p:nvGrpSpPr>
          <p:cNvPr id="3" name="Group 120"/>
          <p:cNvGrpSpPr/>
          <p:nvPr/>
        </p:nvGrpSpPr>
        <p:grpSpPr>
          <a:xfrm>
            <a:off x="1371600" y="2209800"/>
            <a:ext cx="7400413" cy="1676400"/>
            <a:chOff x="1260812" y="1981200"/>
            <a:chExt cx="7400413" cy="1676400"/>
          </a:xfrm>
        </p:grpSpPr>
        <p:sp>
          <p:nvSpPr>
            <p:cNvPr id="76" name="Rounded Rectangle 75"/>
            <p:cNvSpPr/>
            <p:nvPr/>
          </p:nvSpPr>
          <p:spPr bwMode="auto">
            <a:xfrm>
              <a:off x="3886200" y="1981200"/>
              <a:ext cx="1219200" cy="1676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CPU 1</a:t>
              </a:r>
            </a:p>
          </p:txBody>
        </p:sp>
        <p:sp>
          <p:nvSpPr>
            <p:cNvPr id="77" name="Rounded Rectangle 76"/>
            <p:cNvSpPr/>
            <p:nvPr/>
          </p:nvSpPr>
          <p:spPr bwMode="auto">
            <a:xfrm>
              <a:off x="5410200" y="1981200"/>
              <a:ext cx="1219200" cy="1676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CPU 2</a:t>
              </a:r>
            </a:p>
          </p:txBody>
        </p:sp>
        <p:grpSp>
          <p:nvGrpSpPr>
            <p:cNvPr id="4" name="Group 53"/>
            <p:cNvGrpSpPr/>
            <p:nvPr/>
          </p:nvGrpSpPr>
          <p:grpSpPr>
            <a:xfrm>
              <a:off x="1260812" y="2191606"/>
              <a:ext cx="1482388" cy="1389794"/>
              <a:chOff x="3285118" y="1219200"/>
              <a:chExt cx="2573765" cy="2413000"/>
            </a:xfrm>
          </p:grpSpPr>
          <p:cxnSp>
            <p:nvCxnSpPr>
              <p:cNvPr id="108" name="Straight Connector 107"/>
              <p:cNvCxnSpPr>
                <a:stCxn id="131" idx="5"/>
              </p:cNvCxnSpPr>
              <p:nvPr/>
            </p:nvCxnSpPr>
            <p:spPr>
              <a:xfrm>
                <a:off x="3698926" y="1999883"/>
                <a:ext cx="873075" cy="42581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endCxn id="129" idx="3"/>
              </p:cNvCxnSpPr>
              <p:nvPr/>
            </p:nvCxnSpPr>
            <p:spPr>
              <a:xfrm flipV="1">
                <a:off x="4572001" y="1999883"/>
                <a:ext cx="903101" cy="42581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endCxn id="130" idx="1"/>
              </p:cNvCxnSpPr>
              <p:nvPr/>
            </p:nvCxnSpPr>
            <p:spPr>
              <a:xfrm>
                <a:off x="4572001" y="2425700"/>
                <a:ext cx="873075" cy="39422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3712046" y="2425700"/>
                <a:ext cx="859954" cy="3811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124" idx="5"/>
                <a:endCxn id="120" idx="1"/>
              </p:cNvCxnSpPr>
              <p:nvPr/>
            </p:nvCxnSpPr>
            <p:spPr>
              <a:xfrm>
                <a:off x="4065801" y="1602981"/>
                <a:ext cx="388479" cy="71669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20" idx="7"/>
                <a:endCxn id="128" idx="3"/>
              </p:cNvCxnSpPr>
              <p:nvPr/>
            </p:nvCxnSpPr>
            <p:spPr>
              <a:xfrm flipV="1">
                <a:off x="4662614" y="1602981"/>
                <a:ext cx="415586" cy="71669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stCxn id="121" idx="4"/>
                <a:endCxn id="120" idx="0"/>
              </p:cNvCxnSpPr>
              <p:nvPr/>
            </p:nvCxnSpPr>
            <p:spPr>
              <a:xfrm>
                <a:off x="4558447" y="1513827"/>
                <a:ext cx="0" cy="76270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stCxn id="120" idx="6"/>
                <a:endCxn id="127" idx="2"/>
              </p:cNvCxnSpPr>
              <p:nvPr/>
            </p:nvCxnSpPr>
            <p:spPr>
              <a:xfrm>
                <a:off x="4705761" y="2423844"/>
                <a:ext cx="85849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stCxn id="123" idx="6"/>
                <a:endCxn id="120" idx="2"/>
              </p:cNvCxnSpPr>
              <p:nvPr/>
            </p:nvCxnSpPr>
            <p:spPr>
              <a:xfrm>
                <a:off x="3579746" y="2423844"/>
                <a:ext cx="83138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stCxn id="120" idx="4"/>
                <a:endCxn id="122" idx="0"/>
              </p:cNvCxnSpPr>
              <p:nvPr/>
            </p:nvCxnSpPr>
            <p:spPr>
              <a:xfrm>
                <a:off x="4558447" y="2571158"/>
                <a:ext cx="0" cy="76641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stCxn id="120" idx="3"/>
                <a:endCxn id="125" idx="7"/>
              </p:cNvCxnSpPr>
              <p:nvPr/>
            </p:nvCxnSpPr>
            <p:spPr>
              <a:xfrm flipH="1">
                <a:off x="4065801" y="2528011"/>
                <a:ext cx="388479" cy="68881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stCxn id="120" idx="5"/>
                <a:endCxn id="126" idx="1"/>
              </p:cNvCxnSpPr>
              <p:nvPr/>
            </p:nvCxnSpPr>
            <p:spPr>
              <a:xfrm>
                <a:off x="4662614" y="2528011"/>
                <a:ext cx="415586" cy="68881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" name="Oval 119"/>
              <p:cNvSpPr/>
              <p:nvPr/>
            </p:nvSpPr>
            <p:spPr>
              <a:xfrm>
                <a:off x="4411133" y="2276531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Y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4411133" y="1219200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4411133" y="33375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3285118" y="2276530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814321" y="1351501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814321" y="3173683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5035053" y="3173683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5564255" y="2276530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35053" y="1351501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431955" y="1748402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401928" y="2776781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447445" y="1748402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447445" y="2776781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9" name="Straight Connector 78"/>
            <p:cNvCxnSpPr>
              <a:stCxn id="104" idx="5"/>
              <a:endCxn id="91" idx="2"/>
            </p:cNvCxnSpPr>
            <p:nvPr/>
          </p:nvCxnSpPr>
          <p:spPr>
            <a:xfrm>
              <a:off x="4353137" y="2507043"/>
              <a:ext cx="1285663" cy="1679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endCxn id="102" idx="3"/>
            </p:cNvCxnSpPr>
            <p:nvPr/>
          </p:nvCxnSpPr>
          <p:spPr>
            <a:xfrm flipV="1">
              <a:off x="5731453" y="2430843"/>
              <a:ext cx="520151" cy="2452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endCxn id="103" idx="1"/>
            </p:cNvCxnSpPr>
            <p:nvPr/>
          </p:nvCxnSpPr>
          <p:spPr>
            <a:xfrm>
              <a:off x="5731453" y="2676097"/>
              <a:ext cx="502857" cy="22706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1" idx="2"/>
              <a:endCxn id="105" idx="6"/>
            </p:cNvCxnSpPr>
            <p:nvPr/>
          </p:nvCxnSpPr>
          <p:spPr>
            <a:xfrm flipH="1">
              <a:off x="4377988" y="2675028"/>
              <a:ext cx="1260812" cy="3643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95" idx="5"/>
              <a:endCxn id="91" idx="2"/>
            </p:cNvCxnSpPr>
            <p:nvPr/>
          </p:nvCxnSpPr>
          <p:spPr>
            <a:xfrm>
              <a:off x="4564443" y="2278443"/>
              <a:ext cx="1074357" cy="3965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91" idx="7"/>
              <a:endCxn id="101" idx="3"/>
            </p:cNvCxnSpPr>
            <p:nvPr/>
          </p:nvCxnSpPr>
          <p:spPr>
            <a:xfrm flipV="1">
              <a:off x="5783643" y="2202243"/>
              <a:ext cx="239361" cy="41278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92" idx="5"/>
              <a:endCxn id="91" idx="2"/>
            </p:cNvCxnSpPr>
            <p:nvPr/>
          </p:nvCxnSpPr>
          <p:spPr>
            <a:xfrm>
              <a:off x="4908184" y="2202243"/>
              <a:ext cx="730616" cy="4727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91" idx="6"/>
              <a:endCxn id="100" idx="2"/>
            </p:cNvCxnSpPr>
            <p:nvPr/>
          </p:nvCxnSpPr>
          <p:spPr>
            <a:xfrm>
              <a:off x="5808494" y="2675028"/>
              <a:ext cx="49445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94" idx="6"/>
              <a:endCxn id="91" idx="2"/>
            </p:cNvCxnSpPr>
            <p:nvPr/>
          </p:nvCxnSpPr>
          <p:spPr>
            <a:xfrm flipV="1">
              <a:off x="4284494" y="2675028"/>
              <a:ext cx="1354306" cy="762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91" idx="4"/>
              <a:endCxn id="93" idx="0"/>
            </p:cNvCxnSpPr>
            <p:nvPr/>
          </p:nvCxnSpPr>
          <p:spPr>
            <a:xfrm>
              <a:off x="5723647" y="2759875"/>
              <a:ext cx="0" cy="3643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91" idx="2"/>
              <a:endCxn id="98" idx="7"/>
            </p:cNvCxnSpPr>
            <p:nvPr/>
          </p:nvCxnSpPr>
          <p:spPr>
            <a:xfrm flipH="1">
              <a:off x="4564443" y="2675028"/>
              <a:ext cx="1074357" cy="5329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91" idx="5"/>
              <a:endCxn id="99" idx="1"/>
            </p:cNvCxnSpPr>
            <p:nvPr/>
          </p:nvCxnSpPr>
          <p:spPr>
            <a:xfrm>
              <a:off x="5783643" y="2735024"/>
              <a:ext cx="239361" cy="3967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5638800" y="2590181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92" name="Oval 91"/>
            <p:cNvSpPr/>
            <p:nvPr/>
          </p:nvSpPr>
          <p:spPr>
            <a:xfrm>
              <a:off x="4763341" y="20574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638800" y="31242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114800" y="2666381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419600" y="21336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419600" y="31831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998153" y="31069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302953" y="2590181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998153" y="20574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226753" y="22860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6209459" y="28783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208294" y="23622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208294" y="29545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ight Arrow 105"/>
            <p:cNvSpPr/>
            <p:nvPr/>
          </p:nvSpPr>
          <p:spPr bwMode="auto">
            <a:xfrm>
              <a:off x="3124200" y="2725006"/>
              <a:ext cx="457200" cy="3810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81800" y="2438400"/>
              <a:ext cx="18794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Must synchronize </a:t>
              </a:r>
            </a:p>
            <a:p>
              <a:r>
                <a:rPr lang="en-US" b="1" dirty="0" smtClean="0"/>
                <a:t>many</a:t>
              </a:r>
              <a:r>
                <a:rPr lang="en-US" dirty="0" smtClean="0"/>
                <a:t> edges</a:t>
              </a:r>
              <a:endParaRPr lang="en-US" dirty="0"/>
            </a:p>
          </p:txBody>
        </p:sp>
      </p:grpSp>
      <p:grpSp>
        <p:nvGrpSpPr>
          <p:cNvPr id="5" name="Group 121"/>
          <p:cNvGrpSpPr/>
          <p:nvPr/>
        </p:nvGrpSpPr>
        <p:grpSpPr>
          <a:xfrm>
            <a:off x="1295400" y="4648200"/>
            <a:ext cx="7442025" cy="1828800"/>
            <a:chOff x="1184612" y="4648200"/>
            <a:chExt cx="7442025" cy="1828800"/>
          </a:xfrm>
        </p:grpSpPr>
        <p:sp>
          <p:nvSpPr>
            <p:cNvPr id="135" name="Rounded Rectangle 134"/>
            <p:cNvSpPr/>
            <p:nvPr/>
          </p:nvSpPr>
          <p:spPr bwMode="auto">
            <a:xfrm>
              <a:off x="3886200" y="4648200"/>
              <a:ext cx="1219200" cy="1828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CPU 1</a:t>
              </a:r>
            </a:p>
          </p:txBody>
        </p:sp>
        <p:sp>
          <p:nvSpPr>
            <p:cNvPr id="136" name="Rounded Rectangle 135"/>
            <p:cNvSpPr/>
            <p:nvPr/>
          </p:nvSpPr>
          <p:spPr bwMode="auto">
            <a:xfrm>
              <a:off x="5410200" y="4648200"/>
              <a:ext cx="1219200" cy="1828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CPU 2</a:t>
              </a:r>
            </a:p>
          </p:txBody>
        </p:sp>
        <p:grpSp>
          <p:nvGrpSpPr>
            <p:cNvPr id="6" name="Group 53"/>
            <p:cNvGrpSpPr/>
            <p:nvPr/>
          </p:nvGrpSpPr>
          <p:grpSpPr>
            <a:xfrm>
              <a:off x="1184612" y="4724400"/>
              <a:ext cx="1482388" cy="1389794"/>
              <a:chOff x="3285118" y="1219200"/>
              <a:chExt cx="2573765" cy="2413000"/>
            </a:xfrm>
          </p:grpSpPr>
          <p:cxnSp>
            <p:nvCxnSpPr>
              <p:cNvPr id="165" name="Straight Connector 164"/>
              <p:cNvCxnSpPr>
                <a:stCxn id="188" idx="5"/>
              </p:cNvCxnSpPr>
              <p:nvPr/>
            </p:nvCxnSpPr>
            <p:spPr>
              <a:xfrm>
                <a:off x="3698926" y="1999883"/>
                <a:ext cx="873075" cy="42581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endCxn id="186" idx="3"/>
              </p:cNvCxnSpPr>
              <p:nvPr/>
            </p:nvCxnSpPr>
            <p:spPr>
              <a:xfrm flipV="1">
                <a:off x="4572001" y="1999883"/>
                <a:ext cx="903101" cy="42581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>
                <a:endCxn id="187" idx="1"/>
              </p:cNvCxnSpPr>
              <p:nvPr/>
            </p:nvCxnSpPr>
            <p:spPr>
              <a:xfrm>
                <a:off x="4572001" y="2425700"/>
                <a:ext cx="873075" cy="39422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H="1">
                <a:off x="3712046" y="2425700"/>
                <a:ext cx="859954" cy="3811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81" idx="5"/>
                <a:endCxn id="177" idx="1"/>
              </p:cNvCxnSpPr>
              <p:nvPr/>
            </p:nvCxnSpPr>
            <p:spPr>
              <a:xfrm>
                <a:off x="4065801" y="1602981"/>
                <a:ext cx="388479" cy="71669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>
                <a:stCxn id="177" idx="7"/>
                <a:endCxn id="185" idx="3"/>
              </p:cNvCxnSpPr>
              <p:nvPr/>
            </p:nvCxnSpPr>
            <p:spPr>
              <a:xfrm flipV="1">
                <a:off x="4662614" y="1602981"/>
                <a:ext cx="415586" cy="71669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>
                <a:stCxn id="178" idx="4"/>
                <a:endCxn id="177" idx="0"/>
              </p:cNvCxnSpPr>
              <p:nvPr/>
            </p:nvCxnSpPr>
            <p:spPr>
              <a:xfrm>
                <a:off x="4558447" y="1513827"/>
                <a:ext cx="0" cy="76270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>
                <a:stCxn id="177" idx="6"/>
                <a:endCxn id="184" idx="2"/>
              </p:cNvCxnSpPr>
              <p:nvPr/>
            </p:nvCxnSpPr>
            <p:spPr>
              <a:xfrm>
                <a:off x="4705761" y="2423844"/>
                <a:ext cx="85849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stCxn id="180" idx="6"/>
                <a:endCxn id="177" idx="2"/>
              </p:cNvCxnSpPr>
              <p:nvPr/>
            </p:nvCxnSpPr>
            <p:spPr>
              <a:xfrm>
                <a:off x="3579746" y="2423844"/>
                <a:ext cx="83138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>
                <a:stCxn id="177" idx="4"/>
                <a:endCxn id="179" idx="0"/>
              </p:cNvCxnSpPr>
              <p:nvPr/>
            </p:nvCxnSpPr>
            <p:spPr>
              <a:xfrm>
                <a:off x="4558447" y="2571158"/>
                <a:ext cx="0" cy="76641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>
                <a:stCxn id="177" idx="3"/>
                <a:endCxn id="182" idx="7"/>
              </p:cNvCxnSpPr>
              <p:nvPr/>
            </p:nvCxnSpPr>
            <p:spPr>
              <a:xfrm flipH="1">
                <a:off x="4065801" y="2528011"/>
                <a:ext cx="388479" cy="68881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>
                <a:stCxn id="177" idx="5"/>
                <a:endCxn id="183" idx="1"/>
              </p:cNvCxnSpPr>
              <p:nvPr/>
            </p:nvCxnSpPr>
            <p:spPr>
              <a:xfrm>
                <a:off x="4662614" y="2528011"/>
                <a:ext cx="415586" cy="68881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7" name="Oval 176"/>
              <p:cNvSpPr/>
              <p:nvPr/>
            </p:nvSpPr>
            <p:spPr>
              <a:xfrm>
                <a:off x="4411133" y="2276531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Y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411133" y="1219200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411133" y="3337573"/>
                <a:ext cx="294627" cy="2946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285118" y="2276530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814321" y="1351501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3814321" y="3173683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5035053" y="3173683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564255" y="2276530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035053" y="1351501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5431955" y="1748402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5401928" y="2776781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3447445" y="1748402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447445" y="2776781"/>
                <a:ext cx="294628" cy="29462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" name="Right Arrow 137"/>
            <p:cNvSpPr/>
            <p:nvPr/>
          </p:nvSpPr>
          <p:spPr bwMode="auto">
            <a:xfrm>
              <a:off x="3048000" y="5257800"/>
              <a:ext cx="457200" cy="3810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cxnSp>
          <p:nvCxnSpPr>
            <p:cNvPr id="139" name="Straight Connector 138"/>
            <p:cNvCxnSpPr>
              <a:stCxn id="149" idx="5"/>
            </p:cNvCxnSpPr>
            <p:nvPr/>
          </p:nvCxnSpPr>
          <p:spPr>
            <a:xfrm>
              <a:off x="4200737" y="5174043"/>
              <a:ext cx="502857" cy="24525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>
              <a:off x="4208294" y="5419297"/>
              <a:ext cx="495300" cy="21950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47" idx="5"/>
            </p:cNvCxnSpPr>
            <p:nvPr/>
          </p:nvCxnSpPr>
          <p:spPr>
            <a:xfrm>
              <a:off x="4412043" y="4945443"/>
              <a:ext cx="223749" cy="41278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45" idx="4"/>
            </p:cNvCxnSpPr>
            <p:nvPr/>
          </p:nvCxnSpPr>
          <p:spPr>
            <a:xfrm>
              <a:off x="4695788" y="4894094"/>
              <a:ext cx="0" cy="4392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146" idx="6"/>
            </p:cNvCxnSpPr>
            <p:nvPr/>
          </p:nvCxnSpPr>
          <p:spPr>
            <a:xfrm>
              <a:off x="4132094" y="5418228"/>
              <a:ext cx="4788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endCxn id="148" idx="7"/>
            </p:cNvCxnSpPr>
            <p:nvPr/>
          </p:nvCxnSpPr>
          <p:spPr>
            <a:xfrm flipH="1">
              <a:off x="4412043" y="5478224"/>
              <a:ext cx="223749" cy="3967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5" name="Oval 144"/>
            <p:cNvSpPr/>
            <p:nvPr/>
          </p:nvSpPr>
          <p:spPr>
            <a:xfrm>
              <a:off x="4610941" y="47244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962400" y="5333381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8006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267200" y="58501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055894" y="50292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055894" y="56215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/>
            <p:cNvCxnSpPr>
              <a:endCxn id="161" idx="3"/>
            </p:cNvCxnSpPr>
            <p:nvPr/>
          </p:nvCxnSpPr>
          <p:spPr>
            <a:xfrm flipV="1">
              <a:off x="5731453" y="5155849"/>
              <a:ext cx="520151" cy="2452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endCxn id="162" idx="1"/>
            </p:cNvCxnSpPr>
            <p:nvPr/>
          </p:nvCxnSpPr>
          <p:spPr>
            <a:xfrm>
              <a:off x="5731453" y="5401103"/>
              <a:ext cx="502857" cy="22706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endCxn id="160" idx="3"/>
            </p:cNvCxnSpPr>
            <p:nvPr/>
          </p:nvCxnSpPr>
          <p:spPr>
            <a:xfrm flipV="1">
              <a:off x="5783643" y="4927249"/>
              <a:ext cx="239361" cy="41278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endCxn id="159" idx="2"/>
            </p:cNvCxnSpPr>
            <p:nvPr/>
          </p:nvCxnSpPr>
          <p:spPr>
            <a:xfrm>
              <a:off x="5808494" y="5400034"/>
              <a:ext cx="49445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endCxn id="157" idx="0"/>
            </p:cNvCxnSpPr>
            <p:nvPr/>
          </p:nvCxnSpPr>
          <p:spPr>
            <a:xfrm>
              <a:off x="5723647" y="5425975"/>
              <a:ext cx="0" cy="44142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endCxn id="158" idx="1"/>
            </p:cNvCxnSpPr>
            <p:nvPr/>
          </p:nvCxnSpPr>
          <p:spPr>
            <a:xfrm>
              <a:off x="5783643" y="5460030"/>
              <a:ext cx="239361" cy="3967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7" name="Oval 156"/>
            <p:cNvSpPr/>
            <p:nvPr/>
          </p:nvSpPr>
          <p:spPr>
            <a:xfrm>
              <a:off x="5638800" y="5867400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998153" y="5831912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302953" y="5315187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998153" y="47824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226753" y="5011006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6209459" y="5603312"/>
              <a:ext cx="169694" cy="1696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572001" y="5257800"/>
              <a:ext cx="1295400" cy="3054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747212" y="5181600"/>
              <a:ext cx="18794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Must synchronize </a:t>
              </a:r>
              <a:br>
                <a:rPr lang="en-US" dirty="0" smtClean="0"/>
              </a:br>
              <a:r>
                <a:rPr lang="en-US" dirty="0" smtClean="0"/>
                <a:t>a </a:t>
              </a:r>
              <a:r>
                <a:rPr lang="en-US" b="1" dirty="0" smtClean="0"/>
                <a:t>single</a:t>
              </a:r>
              <a:r>
                <a:rPr lang="en-US" dirty="0" smtClean="0"/>
                <a:t> vertex</a:t>
              </a:r>
            </a:p>
          </p:txBody>
        </p:sp>
      </p:grpSp>
      <p:grpSp>
        <p:nvGrpSpPr>
          <p:cNvPr id="134" name="Group 57"/>
          <p:cNvGrpSpPr/>
          <p:nvPr/>
        </p:nvGrpSpPr>
        <p:grpSpPr>
          <a:xfrm>
            <a:off x="533400" y="1828800"/>
            <a:ext cx="7924800" cy="2971800"/>
            <a:chOff x="685800" y="2590800"/>
            <a:chExt cx="7924800" cy="2971800"/>
          </a:xfrm>
        </p:grpSpPr>
        <p:sp>
          <p:nvSpPr>
            <p:cNvPr id="137" name="Rectangle 136"/>
            <p:cNvSpPr/>
            <p:nvPr/>
          </p:nvSpPr>
          <p:spPr>
            <a:xfrm>
              <a:off x="685800" y="2590800"/>
              <a:ext cx="7924800" cy="29718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066800" y="3043297"/>
              <a:ext cx="72390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4950" indent="-234950"/>
              <a:r>
                <a:rPr lang="en-US" sz="3200" b="1" dirty="0" smtClean="0"/>
                <a:t>Theorem:</a:t>
              </a:r>
              <a:br>
                <a:rPr lang="en-US" sz="3200" b="1" dirty="0" smtClean="0"/>
              </a:br>
              <a:r>
                <a:rPr lang="en-US" sz="3200" i="1" dirty="0" smtClean="0"/>
                <a:t>For </a:t>
              </a:r>
              <a:r>
                <a:rPr lang="en-US" sz="3200" b="1" i="1" dirty="0" smtClean="0"/>
                <a:t>any</a:t>
              </a:r>
              <a:r>
                <a:rPr lang="en-US" sz="3200" i="1" dirty="0" smtClean="0"/>
                <a:t> </a:t>
              </a:r>
              <a:r>
                <a:rPr lang="en-US" sz="3200" b="1" i="1" dirty="0" smtClean="0"/>
                <a:t>edge-cut</a:t>
              </a:r>
              <a:r>
                <a:rPr lang="en-US" sz="3200" i="1" dirty="0" smtClean="0"/>
                <a:t> we can directly construct a vertex-cut which requires </a:t>
              </a:r>
              <a:r>
                <a:rPr lang="en-US" sz="3200" b="1" i="1" dirty="0" smtClean="0"/>
                <a:t>strictly less </a:t>
              </a:r>
              <a:r>
                <a:rPr lang="en-US" sz="3200" i="1" dirty="0" smtClean="0"/>
                <a:t>communication and storage.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377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Vertex-Cuts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b="1" dirty="0" smtClean="0"/>
              <a:t>Goal:</a:t>
            </a:r>
            <a:r>
              <a:rPr lang="en-US" dirty="0" smtClean="0"/>
              <a:t> </a:t>
            </a:r>
            <a:r>
              <a:rPr lang="en-US" i="1" dirty="0" smtClean="0"/>
              <a:t>Parallel graph partitioning on </a:t>
            </a:r>
            <a:r>
              <a:rPr lang="en-US" i="1" u="sng" dirty="0" smtClean="0"/>
              <a:t>ingress</a:t>
            </a:r>
            <a:r>
              <a:rPr lang="en-US" i="1" dirty="0" smtClean="0"/>
              <a:t>.</a:t>
            </a:r>
          </a:p>
          <a:p>
            <a:r>
              <a:rPr lang="en-US" dirty="0" smtClean="0"/>
              <a:t>Propose three </a:t>
            </a:r>
            <a:r>
              <a:rPr lang="en-US" b="1" dirty="0" smtClean="0"/>
              <a:t>simple</a:t>
            </a:r>
            <a:r>
              <a:rPr lang="en-US" dirty="0" smtClean="0"/>
              <a:t> approaches:</a:t>
            </a:r>
          </a:p>
          <a:p>
            <a:pPr lvl="1"/>
            <a:r>
              <a:rPr lang="en-US" b="1" i="1" dirty="0" smtClean="0"/>
              <a:t>Random</a:t>
            </a:r>
            <a:r>
              <a:rPr lang="en-US" i="1" dirty="0" smtClean="0"/>
              <a:t> Edge Placement</a:t>
            </a:r>
          </a:p>
          <a:p>
            <a:pPr lvl="2"/>
            <a:r>
              <a:rPr lang="en-US" dirty="0" smtClean="0"/>
              <a:t>Edges are placed randomly by each machine</a:t>
            </a:r>
          </a:p>
          <a:p>
            <a:pPr lvl="1"/>
            <a:r>
              <a:rPr lang="en-US" b="1" i="1" dirty="0" smtClean="0"/>
              <a:t>Greedy </a:t>
            </a:r>
            <a:r>
              <a:rPr lang="en-US" i="1" dirty="0" smtClean="0"/>
              <a:t>Edge Placement with </a:t>
            </a:r>
            <a:r>
              <a:rPr lang="en-US" b="1" i="1" dirty="0" smtClean="0"/>
              <a:t>Coordination</a:t>
            </a:r>
          </a:p>
          <a:p>
            <a:pPr lvl="2"/>
            <a:r>
              <a:rPr lang="en-US" dirty="0" smtClean="0"/>
              <a:t>Edges are placed using a shared objective</a:t>
            </a:r>
          </a:p>
          <a:p>
            <a:pPr lvl="1"/>
            <a:r>
              <a:rPr lang="en-US" b="1" i="1" dirty="0" smtClean="0"/>
              <a:t>Oblivious-Greedy</a:t>
            </a:r>
            <a:r>
              <a:rPr lang="en-US" i="1" dirty="0" smtClean="0"/>
              <a:t> </a:t>
            </a:r>
            <a:r>
              <a:rPr lang="en-US" i="1" dirty="0" smtClean="0"/>
              <a:t>Edge Placement </a:t>
            </a:r>
          </a:p>
          <a:p>
            <a:pPr lvl="2"/>
            <a:r>
              <a:rPr lang="en-US" dirty="0" smtClean="0"/>
              <a:t>Edges are placed using a local objective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Vertex-Cuts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Assign</a:t>
            </a:r>
            <a:r>
              <a:rPr lang="en-US" sz="2800" dirty="0" smtClean="0"/>
              <a:t> </a:t>
            </a:r>
            <a:r>
              <a:rPr lang="en-US" sz="2800" b="1" dirty="0" smtClean="0"/>
              <a:t>edges</a:t>
            </a:r>
            <a:r>
              <a:rPr lang="en-US" sz="2800" dirty="0" smtClean="0"/>
              <a:t> randomly to machines and allow </a:t>
            </a:r>
            <a:r>
              <a:rPr lang="en-US" sz="2800" b="1" dirty="0" smtClean="0"/>
              <a:t>vertices</a:t>
            </a:r>
            <a:r>
              <a:rPr lang="en-US" sz="2800" dirty="0" smtClean="0"/>
              <a:t> to </a:t>
            </a:r>
            <a:r>
              <a:rPr lang="en-US" sz="2800" b="1" dirty="0" smtClean="0"/>
              <a:t>span</a:t>
            </a:r>
            <a:r>
              <a:rPr lang="en-US" sz="2800" dirty="0" smtClean="0"/>
              <a:t> </a:t>
            </a:r>
            <a:r>
              <a:rPr lang="en-US" sz="2800" b="1" dirty="0" smtClean="0"/>
              <a:t>machines</a:t>
            </a:r>
            <a:r>
              <a:rPr lang="en-US" sz="2800" dirty="0" smtClean="0"/>
              <a:t>.</a:t>
            </a: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endParaRPr lang="en-US" sz="2800" dirty="0" smtClean="0"/>
          </a:p>
        </p:txBody>
      </p:sp>
      <p:grpSp>
        <p:nvGrpSpPr>
          <p:cNvPr id="106" name="Group 105"/>
          <p:cNvGrpSpPr/>
          <p:nvPr/>
        </p:nvGrpSpPr>
        <p:grpSpPr>
          <a:xfrm>
            <a:off x="1143000" y="2514600"/>
            <a:ext cx="2051325" cy="1923194"/>
            <a:chOff x="1143000" y="2514600"/>
            <a:chExt cx="2051325" cy="1923194"/>
          </a:xfrm>
        </p:grpSpPr>
        <p:cxnSp>
          <p:nvCxnSpPr>
            <p:cNvPr id="51" name="Straight Connector 50"/>
            <p:cNvCxnSpPr>
              <a:stCxn id="74" idx="5"/>
            </p:cNvCxnSpPr>
            <p:nvPr/>
          </p:nvCxnSpPr>
          <p:spPr>
            <a:xfrm>
              <a:off x="1472810" y="3136815"/>
              <a:ext cx="695852" cy="33938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72" idx="3"/>
            </p:cNvCxnSpPr>
            <p:nvPr/>
          </p:nvCxnSpPr>
          <p:spPr>
            <a:xfrm flipV="1">
              <a:off x="2168663" y="3136815"/>
              <a:ext cx="719784" cy="3393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endCxn id="73" idx="1"/>
            </p:cNvCxnSpPr>
            <p:nvPr/>
          </p:nvCxnSpPr>
          <p:spPr>
            <a:xfrm>
              <a:off x="2168663" y="3476197"/>
              <a:ext cx="695852" cy="3142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483267" y="3476197"/>
              <a:ext cx="685395" cy="3037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67" idx="5"/>
              <a:endCxn id="63" idx="1"/>
            </p:cNvCxnSpPr>
            <p:nvPr/>
          </p:nvCxnSpPr>
          <p:spPr>
            <a:xfrm>
              <a:off x="1765215" y="2820479"/>
              <a:ext cx="309623" cy="5712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63" idx="7"/>
              <a:endCxn id="71" idx="3"/>
            </p:cNvCxnSpPr>
            <p:nvPr/>
          </p:nvCxnSpPr>
          <p:spPr>
            <a:xfrm flipV="1">
              <a:off x="2240883" y="2820479"/>
              <a:ext cx="331228" cy="5712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64" idx="4"/>
              <a:endCxn id="63" idx="0"/>
            </p:cNvCxnSpPr>
            <p:nvPr/>
          </p:nvCxnSpPr>
          <p:spPr>
            <a:xfrm>
              <a:off x="2157860" y="2749422"/>
              <a:ext cx="0" cy="6078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3" idx="6"/>
              <a:endCxn id="70" idx="2"/>
            </p:cNvCxnSpPr>
            <p:nvPr/>
          </p:nvCxnSpPr>
          <p:spPr>
            <a:xfrm>
              <a:off x="2275271" y="3474718"/>
              <a:ext cx="68423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66" idx="6"/>
              <a:endCxn id="63" idx="2"/>
            </p:cNvCxnSpPr>
            <p:nvPr/>
          </p:nvCxnSpPr>
          <p:spPr>
            <a:xfrm>
              <a:off x="1377822" y="3474718"/>
              <a:ext cx="66262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63" idx="4"/>
              <a:endCxn id="65" idx="0"/>
            </p:cNvCxnSpPr>
            <p:nvPr/>
          </p:nvCxnSpPr>
          <p:spPr>
            <a:xfrm>
              <a:off x="2157860" y="3592129"/>
              <a:ext cx="0" cy="6108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63" idx="3"/>
              <a:endCxn id="68" idx="7"/>
            </p:cNvCxnSpPr>
            <p:nvPr/>
          </p:nvCxnSpPr>
          <p:spPr>
            <a:xfrm flipH="1">
              <a:off x="1765215" y="3557740"/>
              <a:ext cx="309623" cy="5489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63" idx="5"/>
              <a:endCxn id="69" idx="1"/>
            </p:cNvCxnSpPr>
            <p:nvPr/>
          </p:nvCxnSpPr>
          <p:spPr>
            <a:xfrm>
              <a:off x="2240883" y="3557740"/>
              <a:ext cx="331228" cy="5489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2040449" y="3357307"/>
              <a:ext cx="234822" cy="23482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2040449" y="2514600"/>
              <a:ext cx="234822" cy="23482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040449" y="4202972"/>
              <a:ext cx="234822" cy="23482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143000" y="3357306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564782" y="2620046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564782" y="4072350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537722" y="4072350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959503" y="3357306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537722" y="2620046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854058" y="2936381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830126" y="3756013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72377" y="2936381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272377" y="3756013"/>
              <a:ext cx="234822" cy="2348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886200" y="2438400"/>
            <a:ext cx="4343400" cy="2209800"/>
            <a:chOff x="3886200" y="2438400"/>
            <a:chExt cx="4343400" cy="2209800"/>
          </a:xfrm>
        </p:grpSpPr>
        <p:sp>
          <p:nvSpPr>
            <p:cNvPr id="24" name="Right Arrow 23"/>
            <p:cNvSpPr/>
            <p:nvPr/>
          </p:nvSpPr>
          <p:spPr bwMode="auto">
            <a:xfrm>
              <a:off x="3886200" y="3276600"/>
              <a:ext cx="457200" cy="3810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914900" y="2438400"/>
              <a:ext cx="3314700" cy="2209800"/>
              <a:chOff x="3996988" y="4648200"/>
              <a:chExt cx="2743200" cy="1828800"/>
            </a:xfrm>
          </p:grpSpPr>
          <p:sp>
            <p:nvSpPr>
              <p:cNvPr id="15" name="Rounded Rectangle 14"/>
              <p:cNvSpPr/>
              <p:nvPr/>
            </p:nvSpPr>
            <p:spPr bwMode="auto">
              <a:xfrm>
                <a:off x="3996988" y="4648200"/>
                <a:ext cx="1219200" cy="18288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Machine 1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 bwMode="auto">
              <a:xfrm>
                <a:off x="5520988" y="4648200"/>
                <a:ext cx="1219200" cy="18288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-64" charset="0"/>
                  </a:rPr>
                  <a:t>Machine 2</a:t>
                </a:r>
              </a:p>
            </p:txBody>
          </p:sp>
          <p:cxnSp>
            <p:nvCxnSpPr>
              <p:cNvPr id="25" name="Straight Connector 24"/>
              <p:cNvCxnSpPr>
                <a:stCxn id="35" idx="5"/>
              </p:cNvCxnSpPr>
              <p:nvPr/>
            </p:nvCxnSpPr>
            <p:spPr>
              <a:xfrm>
                <a:off x="4311525" y="5174043"/>
                <a:ext cx="502857" cy="24525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4319082" y="5419297"/>
                <a:ext cx="495300" cy="21950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33" idx="5"/>
              </p:cNvCxnSpPr>
              <p:nvPr/>
            </p:nvCxnSpPr>
            <p:spPr>
              <a:xfrm>
                <a:off x="4522831" y="4945443"/>
                <a:ext cx="223749" cy="41278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31" idx="4"/>
              </p:cNvCxnSpPr>
              <p:nvPr/>
            </p:nvCxnSpPr>
            <p:spPr>
              <a:xfrm>
                <a:off x="4806576" y="4894094"/>
                <a:ext cx="0" cy="43928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32" idx="6"/>
              </p:cNvCxnSpPr>
              <p:nvPr/>
            </p:nvCxnSpPr>
            <p:spPr>
              <a:xfrm>
                <a:off x="4242882" y="5418228"/>
                <a:ext cx="47884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endCxn id="34" idx="7"/>
              </p:cNvCxnSpPr>
              <p:nvPr/>
            </p:nvCxnSpPr>
            <p:spPr>
              <a:xfrm flipH="1">
                <a:off x="4522831" y="5478224"/>
                <a:ext cx="223749" cy="3967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4721729" y="47244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073188" y="5333381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377988" y="48006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377988" y="5850106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166682" y="50292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166682" y="5621506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>
                <a:endCxn id="47" idx="3"/>
              </p:cNvCxnSpPr>
              <p:nvPr/>
            </p:nvCxnSpPr>
            <p:spPr>
              <a:xfrm flipV="1">
                <a:off x="5842241" y="5155849"/>
                <a:ext cx="520151" cy="24525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endCxn id="48" idx="1"/>
              </p:cNvCxnSpPr>
              <p:nvPr/>
            </p:nvCxnSpPr>
            <p:spPr>
              <a:xfrm>
                <a:off x="5842241" y="5401103"/>
                <a:ext cx="502857" cy="22706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46" idx="3"/>
              </p:cNvCxnSpPr>
              <p:nvPr/>
            </p:nvCxnSpPr>
            <p:spPr>
              <a:xfrm flipV="1">
                <a:off x="5894431" y="4927249"/>
                <a:ext cx="239361" cy="41278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45" idx="2"/>
              </p:cNvCxnSpPr>
              <p:nvPr/>
            </p:nvCxnSpPr>
            <p:spPr>
              <a:xfrm>
                <a:off x="5919282" y="5400034"/>
                <a:ext cx="49445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endCxn id="43" idx="0"/>
              </p:cNvCxnSpPr>
              <p:nvPr/>
            </p:nvCxnSpPr>
            <p:spPr>
              <a:xfrm>
                <a:off x="5834435" y="5425975"/>
                <a:ext cx="0" cy="44142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endCxn id="44" idx="1"/>
              </p:cNvCxnSpPr>
              <p:nvPr/>
            </p:nvCxnSpPr>
            <p:spPr>
              <a:xfrm>
                <a:off x="5894431" y="5460030"/>
                <a:ext cx="239361" cy="3967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749588" y="5867400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08941" y="5831912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413741" y="5315187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108941" y="4782406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337541" y="5011006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320247" y="5603312"/>
                <a:ext cx="169694" cy="16969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682789" y="5257800"/>
                <a:ext cx="1295400" cy="3054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Y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86400" y="3050430"/>
            <a:ext cx="6096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Vertex-Cuts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514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Assign edges randomly to machines and allow vertices to span machines.</a:t>
            </a:r>
          </a:p>
          <a:p>
            <a:r>
              <a:rPr lang="en-US" sz="2800" dirty="0" smtClean="0"/>
              <a:t>Expected number of machines spanned by a vertex:</a:t>
            </a:r>
            <a:endParaRPr lang="en-US" sz="2400" b="1" dirty="0" smtClean="0"/>
          </a:p>
          <a:p>
            <a:pPr lvl="1"/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endParaRPr lang="en-US" sz="2800" dirty="0" smtClean="0"/>
          </a:p>
        </p:txBody>
      </p:sp>
      <p:pic>
        <p:nvPicPr>
          <p:cNvPr id="2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13911" y="3126630"/>
            <a:ext cx="4077854" cy="86051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124200" y="4114800"/>
            <a:ext cx="2979385" cy="1143000"/>
          </a:xfrm>
          <a:prstGeom prst="rect">
            <a:avLst/>
          </a:prstGeom>
          <a:noFill/>
          <a:ln/>
          <a:effectLst/>
        </p:spPr>
      </p:pic>
      <p:sp>
        <p:nvSpPr>
          <p:cNvPr id="10" name="Rectangular Callout 9"/>
          <p:cNvSpPr/>
          <p:nvPr/>
        </p:nvSpPr>
        <p:spPr>
          <a:xfrm>
            <a:off x="914400" y="4267200"/>
            <a:ext cx="2057400" cy="1524000"/>
          </a:xfrm>
          <a:prstGeom prst="wedgeRectCallout">
            <a:avLst>
              <a:gd name="adj1" fmla="val 47136"/>
              <a:gd name="adj2" fmla="val -80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Number of Machines Spanned by </a:t>
            </a:r>
            <a:r>
              <a:rPr lang="en-US" sz="2400" i="1" dirty="0" smtClean="0"/>
              <a:t>v</a:t>
            </a:r>
            <a:endParaRPr lang="en-US" sz="2400" dirty="0"/>
          </a:p>
        </p:txBody>
      </p:sp>
      <p:sp>
        <p:nvSpPr>
          <p:cNvPr id="13" name="Rectangular Callout 12"/>
          <p:cNvSpPr/>
          <p:nvPr/>
        </p:nvSpPr>
        <p:spPr>
          <a:xfrm>
            <a:off x="6324600" y="2743200"/>
            <a:ext cx="2057400" cy="685800"/>
          </a:xfrm>
          <a:prstGeom prst="wedgeRectCallout">
            <a:avLst>
              <a:gd name="adj1" fmla="val -59114"/>
              <a:gd name="adj2" fmla="val -40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Degree of </a:t>
            </a:r>
            <a:r>
              <a:rPr lang="en-US" sz="2400" i="1" dirty="0" smtClean="0"/>
              <a:t>v</a:t>
            </a:r>
            <a:endParaRPr lang="en-US" sz="2400" dirty="0"/>
          </a:p>
        </p:txBody>
      </p:sp>
      <p:grpSp>
        <p:nvGrpSpPr>
          <p:cNvPr id="4" name="Group 16"/>
          <p:cNvGrpSpPr/>
          <p:nvPr/>
        </p:nvGrpSpPr>
        <p:grpSpPr>
          <a:xfrm>
            <a:off x="9372600" y="2514600"/>
            <a:ext cx="3505198" cy="2664570"/>
            <a:chOff x="5562602" y="4038600"/>
            <a:chExt cx="3505198" cy="2664570"/>
          </a:xfrm>
        </p:grpSpPr>
        <p:pic>
          <p:nvPicPr>
            <p:cNvPr id="18" name="Picture 17" descr="replication_bound.tif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5000" y="4038600"/>
              <a:ext cx="3352800" cy="26645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4765268" y="5064533"/>
              <a:ext cx="1963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Spanned Machines</a:t>
              </a:r>
              <a:endParaRPr lang="en-US" dirty="0"/>
            </a:p>
          </p:txBody>
        </p:sp>
      </p:grpSp>
      <p:sp>
        <p:nvSpPr>
          <p:cNvPr id="20" name="Rectangular Callout 19"/>
          <p:cNvSpPr/>
          <p:nvPr/>
        </p:nvSpPr>
        <p:spPr>
          <a:xfrm>
            <a:off x="3733800" y="5638800"/>
            <a:ext cx="2057400" cy="914400"/>
          </a:xfrm>
          <a:prstGeom prst="wedgeRectCallout">
            <a:avLst>
              <a:gd name="adj1" fmla="val -781"/>
              <a:gd name="adj2" fmla="val -124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Numerical</a:t>
            </a:r>
          </a:p>
          <a:p>
            <a:pPr algn="ctr"/>
            <a:r>
              <a:rPr lang="en-US" sz="2400" dirty="0" smtClean="0"/>
              <a:t>Functions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Vertex-Cuts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514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Assign edges randomly to machines and allow vertices to span machines.</a:t>
            </a:r>
          </a:p>
          <a:p>
            <a:r>
              <a:rPr lang="en-US" sz="2800" dirty="0" smtClean="0"/>
              <a:t>Expected number of machines spanned by a vertex:</a:t>
            </a:r>
            <a:endParaRPr lang="en-US" sz="2400" b="1" dirty="0" smtClean="0"/>
          </a:p>
          <a:p>
            <a:pPr lvl="1"/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endParaRPr lang="en-US" sz="2800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533400" y="2667000"/>
            <a:ext cx="8153400" cy="3962400"/>
            <a:chOff x="533400" y="2667000"/>
            <a:chExt cx="8153400" cy="3962400"/>
          </a:xfrm>
        </p:grpSpPr>
        <p:graphicFrame>
          <p:nvGraphicFramePr>
            <p:cNvPr id="22" name="Content Placeholder 3"/>
            <p:cNvGraphicFramePr>
              <a:graphicFrameLocks/>
            </p:cNvGraphicFramePr>
            <p:nvPr/>
          </p:nvGraphicFramePr>
          <p:xfrm>
            <a:off x="533400" y="2667000"/>
            <a:ext cx="8153400" cy="3962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7163512" y="3810000"/>
              <a:ext cx="13708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chemeClr val="tx2"/>
                  </a:solidFill>
                </a:rPr>
                <a:t>α</a:t>
              </a:r>
              <a:r>
                <a:rPr lang="en-US" sz="2800" dirty="0" smtClean="0">
                  <a:solidFill>
                    <a:schemeClr val="tx2"/>
                  </a:solidFill>
                </a:rPr>
                <a:t> = 1.65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63512" y="4114800"/>
              <a:ext cx="1188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chemeClr val="accent3"/>
                  </a:solidFill>
                </a:rPr>
                <a:t>α</a:t>
              </a:r>
              <a:r>
                <a:rPr lang="en-US" sz="2800" dirty="0" smtClean="0">
                  <a:solidFill>
                    <a:schemeClr val="accent3"/>
                  </a:solidFill>
                </a:rPr>
                <a:t> = 1.7</a:t>
              </a:r>
              <a:endParaRPr lang="en-US" sz="2800" dirty="0">
                <a:solidFill>
                  <a:schemeClr val="accent3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4566" y="4429780"/>
              <a:ext cx="1188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chemeClr val="accent2">
                      <a:lumMod val="75000"/>
                    </a:schemeClr>
                  </a:solidFill>
                </a:rPr>
                <a:t>α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</a:rPr>
                <a:t> = 1.8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63512" y="4886980"/>
              <a:ext cx="9140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chemeClr val="accent4">
                      <a:lumMod val="75000"/>
                    </a:schemeClr>
                  </a:solidFill>
                </a:rPr>
                <a:t>α</a:t>
              </a:r>
              <a:r>
                <a:rPr lang="en-US" sz="2800" dirty="0" smtClean="0">
                  <a:solidFill>
                    <a:schemeClr val="accent4">
                      <a:lumMod val="75000"/>
                    </a:schemeClr>
                  </a:solidFill>
                </a:rPr>
                <a:t> = 2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Map-Reduce for Data-Parallel ML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762000"/>
          </a:xfrm>
        </p:spPr>
        <p:txBody>
          <a:bodyPr/>
          <a:lstStyle/>
          <a:p>
            <a:r>
              <a:rPr lang="en-US" dirty="0" smtClean="0"/>
              <a:t>Excellent for large data-parallel tasks!</a:t>
            </a:r>
            <a:endParaRPr lang="en-US" dirty="0"/>
          </a:p>
        </p:txBody>
      </p:sp>
      <p:sp>
        <p:nvSpPr>
          <p:cNvPr id="5" name="Left-Right Arrow 4"/>
          <p:cNvSpPr/>
          <p:nvPr/>
        </p:nvSpPr>
        <p:spPr bwMode="auto">
          <a:xfrm>
            <a:off x="542310" y="2243171"/>
            <a:ext cx="7999987" cy="957229"/>
          </a:xfrm>
          <a:prstGeom prst="leftRightArrow">
            <a:avLst>
              <a:gd name="adj1" fmla="val 64701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82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Data-Parallel         </a:t>
            </a:r>
            <a:r>
              <a:rPr lang="en-US" sz="28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           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ＭＳ Ｐゴシック" pitchFamily="-111" charset="-128"/>
              </a:rPr>
              <a:t>Graph-Parallel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4733" y="4038600"/>
            <a:ext cx="1434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Cross</a:t>
            </a:r>
          </a:p>
          <a:p>
            <a:pPr algn="ctr"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Validation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88" y="4038600"/>
            <a:ext cx="1447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Feature </a:t>
            </a:r>
          </a:p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Extraction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905" y="3200400"/>
            <a:ext cx="2788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dirty="0">
                <a:solidFill>
                  <a:prstClr val="black"/>
                </a:solidFill>
                <a:latin typeface="Calibri"/>
              </a:rPr>
              <a:t>Map Reduce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6653" y="4916269"/>
            <a:ext cx="2371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Computing Sufficient</a:t>
            </a:r>
          </a:p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Statistics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43389" y="4044315"/>
            <a:ext cx="204665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Graphical Models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Gibbs Sampling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Belief Propagation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Variational</a:t>
            </a:r>
            <a:r>
              <a:rPr lang="en-US" dirty="0" smtClean="0">
                <a:solidFill>
                  <a:schemeClr val="accent1"/>
                </a:solidFill>
              </a:rPr>
              <a:t> Opt.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43858" y="4044315"/>
            <a:ext cx="201914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Semi-Supervised </a:t>
            </a:r>
            <a:br>
              <a:rPr lang="en-US" sz="2000" b="1" dirty="0" smtClean="0"/>
            </a:br>
            <a:r>
              <a:rPr lang="en-US" sz="2000" b="1" dirty="0" smtClean="0"/>
              <a:t>Learning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Label Propagation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CoEM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40551" y="5339715"/>
            <a:ext cx="1825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Graph Analysis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PageRank</a:t>
            </a:r>
            <a:endParaRPr lang="en-US" dirty="0" smtClean="0">
              <a:solidFill>
                <a:schemeClr val="accent1"/>
              </a:solidFill>
            </a:endParaRP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Triangle Counting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34058" y="5339715"/>
            <a:ext cx="20653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Collaborative </a:t>
            </a:r>
          </a:p>
          <a:p>
            <a:pPr algn="ctr"/>
            <a:r>
              <a:rPr lang="en-US" sz="2000" b="1" dirty="0" smtClean="0"/>
              <a:t>Filtering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Tensor Factorization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191000" y="2133600"/>
            <a:ext cx="4724400" cy="4267200"/>
          </a:xfrm>
          <a:prstGeom prst="rect">
            <a:avLst/>
          </a:prstGeom>
          <a:solidFill>
            <a:srgbClr val="FFFFFF">
              <a:alpha val="9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Greedy Vertex-Cuts by </a:t>
            </a:r>
            <a:r>
              <a:rPr lang="en-US" sz="4000" dirty="0" err="1" smtClean="0"/>
              <a:t>Derandomization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Place the next edge on the machine that minimizes the future expected cost: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Greedy</a:t>
            </a:r>
          </a:p>
          <a:p>
            <a:pPr lvl="1"/>
            <a:r>
              <a:rPr lang="en-US" dirty="0" smtClean="0"/>
              <a:t>Edges are greedily placed using shared placement history</a:t>
            </a:r>
          </a:p>
          <a:p>
            <a:r>
              <a:rPr lang="en-US" b="1" dirty="0" smtClean="0"/>
              <a:t>Oblivious</a:t>
            </a:r>
          </a:p>
          <a:p>
            <a:pPr lvl="1"/>
            <a:r>
              <a:rPr lang="en-US" dirty="0" smtClean="0"/>
              <a:t>Edges are greedily placed using local placement history</a:t>
            </a:r>
          </a:p>
        </p:txBody>
      </p:sp>
      <p:pic>
        <p:nvPicPr>
          <p:cNvPr id="8" name="Picture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00200" y="2743200"/>
            <a:ext cx="6019058" cy="1066800"/>
          </a:xfrm>
          <a:prstGeom prst="rect">
            <a:avLst/>
          </a:prstGeom>
          <a:noFill/>
          <a:ln/>
          <a:effectLst/>
        </p:spPr>
      </p:pic>
      <p:sp>
        <p:nvSpPr>
          <p:cNvPr id="10" name="Rounded Rectangular Callout 9"/>
          <p:cNvSpPr/>
          <p:nvPr/>
        </p:nvSpPr>
        <p:spPr>
          <a:xfrm>
            <a:off x="4724400" y="3810000"/>
            <a:ext cx="2667000" cy="1219200"/>
          </a:xfrm>
          <a:prstGeom prst="wedgeRoundRectCallout">
            <a:avLst>
              <a:gd name="adj1" fmla="val -27928"/>
              <a:gd name="adj2" fmla="val -777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Placement information for previous vertices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28800" y="4419599"/>
            <a:ext cx="556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Shared Objective (Communication)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Greedy 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762000"/>
          </a:xfrm>
        </p:spPr>
        <p:txBody>
          <a:bodyPr/>
          <a:lstStyle/>
          <a:p>
            <a:r>
              <a:rPr lang="en-US" dirty="0" smtClean="0"/>
              <a:t>Shared objective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4724400" y="5181599"/>
            <a:ext cx="2362200" cy="1371600"/>
          </a:xfrm>
          <a:prstGeom prst="upArrow">
            <a:avLst>
              <a:gd name="adj1" fmla="val 60887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1828800" y="2057399"/>
            <a:ext cx="25908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Machine1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724400" y="2057399"/>
            <a:ext cx="25908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Machine 2</a:t>
            </a:r>
          </a:p>
        </p:txBody>
      </p:sp>
      <p:sp>
        <p:nvSpPr>
          <p:cNvPr id="11" name="Up Arrow 10"/>
          <p:cNvSpPr/>
          <p:nvPr/>
        </p:nvSpPr>
        <p:spPr>
          <a:xfrm>
            <a:off x="1905000" y="5181599"/>
            <a:ext cx="2362200" cy="1371600"/>
          </a:xfrm>
          <a:prstGeom prst="upArrow">
            <a:avLst>
              <a:gd name="adj1" fmla="val 60887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667000" y="5562600"/>
            <a:ext cx="838200" cy="228600"/>
            <a:chOff x="304800" y="4343400"/>
            <a:chExt cx="838200" cy="228600"/>
          </a:xfrm>
        </p:grpSpPr>
        <p:sp>
          <p:nvSpPr>
            <p:cNvPr id="12" name="Oval 11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2" idx="6"/>
              <a:endCxn id="13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667000" y="5867400"/>
            <a:ext cx="838200" cy="228600"/>
            <a:chOff x="304800" y="4343400"/>
            <a:chExt cx="838200" cy="228600"/>
          </a:xfrm>
        </p:grpSpPr>
        <p:sp>
          <p:nvSpPr>
            <p:cNvPr id="18" name="Oval 17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8" idx="6"/>
              <a:endCxn id="19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667000" y="6248400"/>
            <a:ext cx="838200" cy="228600"/>
            <a:chOff x="304800" y="4343400"/>
            <a:chExt cx="838200" cy="228600"/>
          </a:xfrm>
        </p:grpSpPr>
        <p:sp>
          <p:nvSpPr>
            <p:cNvPr id="22" name="Oval 21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2" idx="6"/>
              <a:endCxn id="23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486400" y="5562600"/>
            <a:ext cx="838200" cy="228600"/>
            <a:chOff x="304800" y="4343400"/>
            <a:chExt cx="838200" cy="228600"/>
          </a:xfrm>
        </p:grpSpPr>
        <p:sp>
          <p:nvSpPr>
            <p:cNvPr id="26" name="Oval 25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26" idx="6"/>
              <a:endCxn id="27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486400" y="5867400"/>
            <a:ext cx="838200" cy="228600"/>
            <a:chOff x="304800" y="4343400"/>
            <a:chExt cx="838200" cy="228600"/>
          </a:xfrm>
        </p:grpSpPr>
        <p:sp>
          <p:nvSpPr>
            <p:cNvPr id="30" name="Oval 29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>
              <a:stCxn id="30" idx="6"/>
              <a:endCxn id="31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5486400" y="6248400"/>
            <a:ext cx="838200" cy="228600"/>
            <a:chOff x="304800" y="4343400"/>
            <a:chExt cx="838200" cy="228600"/>
          </a:xfrm>
        </p:grpSpPr>
        <p:sp>
          <p:nvSpPr>
            <p:cNvPr id="34" name="Oval 33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4" idx="6"/>
              <a:endCxn id="35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1667 -0.46666 " pathEditMode="relative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417 -0.39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-0.00417 -0.5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5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3125 -0.427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125 -0.405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20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-0.02083 -0.3944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724400" y="4419600"/>
            <a:ext cx="2590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Local Objective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828800" y="4419599"/>
            <a:ext cx="2590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Local Objective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Oblivious 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762000"/>
          </a:xfrm>
        </p:spPr>
        <p:txBody>
          <a:bodyPr/>
          <a:lstStyle/>
          <a:p>
            <a:r>
              <a:rPr lang="en-US" dirty="0" smtClean="0"/>
              <a:t>Local objectives: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4724400" y="5181599"/>
            <a:ext cx="2362200" cy="1371600"/>
          </a:xfrm>
          <a:prstGeom prst="upArrow">
            <a:avLst>
              <a:gd name="adj1" fmla="val 60887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1828800" y="2057399"/>
            <a:ext cx="25908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CPU 1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724400" y="2057399"/>
            <a:ext cx="25908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rPr>
              <a:t>CPU 2</a:t>
            </a:r>
          </a:p>
        </p:txBody>
      </p:sp>
      <p:sp>
        <p:nvSpPr>
          <p:cNvPr id="11" name="Up Arrow 10"/>
          <p:cNvSpPr/>
          <p:nvPr/>
        </p:nvSpPr>
        <p:spPr>
          <a:xfrm>
            <a:off x="1905000" y="5181599"/>
            <a:ext cx="2362200" cy="1371600"/>
          </a:xfrm>
          <a:prstGeom prst="upArrow">
            <a:avLst>
              <a:gd name="adj1" fmla="val 60887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5"/>
          <p:cNvGrpSpPr/>
          <p:nvPr/>
        </p:nvGrpSpPr>
        <p:grpSpPr>
          <a:xfrm>
            <a:off x="2667000" y="5562600"/>
            <a:ext cx="838200" cy="228600"/>
            <a:chOff x="304800" y="4343400"/>
            <a:chExt cx="838200" cy="228600"/>
          </a:xfrm>
        </p:grpSpPr>
        <p:sp>
          <p:nvSpPr>
            <p:cNvPr id="12" name="Oval 11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2" idx="6"/>
              <a:endCxn id="13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5" name="Group 16"/>
          <p:cNvGrpSpPr/>
          <p:nvPr/>
        </p:nvGrpSpPr>
        <p:grpSpPr>
          <a:xfrm>
            <a:off x="2667000" y="5867400"/>
            <a:ext cx="838200" cy="228600"/>
            <a:chOff x="304800" y="4343400"/>
            <a:chExt cx="838200" cy="228600"/>
          </a:xfrm>
        </p:grpSpPr>
        <p:sp>
          <p:nvSpPr>
            <p:cNvPr id="18" name="Oval 17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8" idx="6"/>
              <a:endCxn id="19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9" name="Group 20"/>
          <p:cNvGrpSpPr/>
          <p:nvPr/>
        </p:nvGrpSpPr>
        <p:grpSpPr>
          <a:xfrm>
            <a:off x="2667000" y="6248400"/>
            <a:ext cx="838200" cy="228600"/>
            <a:chOff x="304800" y="4343400"/>
            <a:chExt cx="838200" cy="228600"/>
          </a:xfrm>
        </p:grpSpPr>
        <p:sp>
          <p:nvSpPr>
            <p:cNvPr id="22" name="Oval 21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2" idx="6"/>
              <a:endCxn id="23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14" name="Group 24"/>
          <p:cNvGrpSpPr/>
          <p:nvPr/>
        </p:nvGrpSpPr>
        <p:grpSpPr>
          <a:xfrm>
            <a:off x="5486400" y="5562600"/>
            <a:ext cx="838200" cy="228600"/>
            <a:chOff x="304800" y="4343400"/>
            <a:chExt cx="838200" cy="228600"/>
          </a:xfrm>
        </p:grpSpPr>
        <p:sp>
          <p:nvSpPr>
            <p:cNvPr id="26" name="Oval 25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26" idx="6"/>
              <a:endCxn id="27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16" name="Group 28"/>
          <p:cNvGrpSpPr/>
          <p:nvPr/>
        </p:nvGrpSpPr>
        <p:grpSpPr>
          <a:xfrm>
            <a:off x="5486400" y="5867400"/>
            <a:ext cx="838200" cy="228600"/>
            <a:chOff x="304800" y="4343400"/>
            <a:chExt cx="838200" cy="228600"/>
          </a:xfrm>
        </p:grpSpPr>
        <p:sp>
          <p:nvSpPr>
            <p:cNvPr id="30" name="Oval 29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>
              <a:stCxn id="30" idx="6"/>
              <a:endCxn id="31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17" name="Group 32"/>
          <p:cNvGrpSpPr/>
          <p:nvPr/>
        </p:nvGrpSpPr>
        <p:grpSpPr>
          <a:xfrm>
            <a:off x="5486400" y="6248400"/>
            <a:ext cx="838200" cy="228600"/>
            <a:chOff x="304800" y="4343400"/>
            <a:chExt cx="838200" cy="228600"/>
          </a:xfrm>
        </p:grpSpPr>
        <p:sp>
          <p:nvSpPr>
            <p:cNvPr id="34" name="Oval 33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914400" y="4343400"/>
              <a:ext cx="228600" cy="2286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4" idx="6"/>
              <a:endCxn id="35" idx="2"/>
            </p:cNvCxnSpPr>
            <p:nvPr/>
          </p:nvCxnSpPr>
          <p:spPr>
            <a:xfrm>
              <a:off x="533400" y="4457700"/>
              <a:ext cx="381000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1667 -0.46666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2.22222E-6 L 0.00417 -0.39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9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5.55112E-17 -2.22222E-6 L -0.00417 -0.5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5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33333E-6 -2.22222E-6 L -0.3125 -0.427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-214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33333E-6 2.22222E-6 L 0.0125 -0.405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20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.55112E-17 2.22222E-6 L -0.02083 -0.394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Partitioning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b="11080"/>
          <a:stretch/>
        </p:blipFill>
        <p:spPr>
          <a:xfrm>
            <a:off x="65124" y="1771908"/>
            <a:ext cx="9320156" cy="3914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524" y="1411069"/>
            <a:ext cx="882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Twitter Graph:</a:t>
            </a:r>
            <a:r>
              <a:rPr lang="en-US" sz="3600" dirty="0" smtClean="0"/>
              <a:t> 41M vertices, 1.4B edges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710535"/>
            <a:ext cx="882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Oblivious/Greedy balance partition quality and partitioning time.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644933" y="3464334"/>
            <a:ext cx="1963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Spanned Machines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781296" y="3610104"/>
            <a:ext cx="2103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Load-time (Seconds)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2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32-Way Partitioning Quality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0773" y="838200"/>
            <a:ext cx="5223604" cy="394855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1886"/>
              </p:ext>
            </p:extLst>
          </p:nvPr>
        </p:nvGraphicFramePr>
        <p:xfrm>
          <a:off x="126394" y="1788123"/>
          <a:ext cx="3745989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61"/>
                <a:gridCol w="1254214"/>
                <a:gridCol w="1113114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Vertices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Edges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Twitter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41M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1.4B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133M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5.5B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Amazon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0.7M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5.2M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LiveJournal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5.4M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79M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Hollywood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2.2M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229M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1310" y="4986211"/>
            <a:ext cx="3307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Oblivious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4977009"/>
            <a:ext cx="229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2x Improvement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73036" y="4977009"/>
            <a:ext cx="229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+ 20% load-time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0378" y="5903579"/>
            <a:ext cx="3307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Greedy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22656" y="5897309"/>
            <a:ext cx="229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3x Improvement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5897309"/>
            <a:ext cx="242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+ 100% load-time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1564" y="4771071"/>
            <a:ext cx="8245481" cy="1861530"/>
            <a:chOff x="126394" y="4771071"/>
            <a:chExt cx="8245481" cy="1861530"/>
          </a:xfrm>
        </p:grpSpPr>
        <p:sp>
          <p:nvSpPr>
            <p:cNvPr id="6" name="Rectangle 5"/>
            <p:cNvSpPr/>
            <p:nvPr/>
          </p:nvSpPr>
          <p:spPr bwMode="auto">
            <a:xfrm>
              <a:off x="126394" y="4771071"/>
              <a:ext cx="8245481" cy="1861530"/>
            </a:xfrm>
            <a:prstGeom prst="rect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6394" y="5668197"/>
              <a:ext cx="8245481" cy="964404"/>
            </a:xfrm>
            <a:prstGeom prst="rect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806303" y="4771071"/>
              <a:ext cx="3178190" cy="1861529"/>
            </a:xfrm>
            <a:prstGeom prst="rect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3241267" y="2473734"/>
            <a:ext cx="1963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Spanned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6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 Evaluation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Implemented as C++ API</a:t>
            </a:r>
          </a:p>
          <a:p>
            <a:r>
              <a:rPr lang="en-US" dirty="0" smtClean="0"/>
              <a:t>Asynchronous IO over TCP/IP</a:t>
            </a:r>
          </a:p>
          <a:p>
            <a:r>
              <a:rPr lang="en-US" dirty="0" smtClean="0"/>
              <a:t>Fault-tolerance is achieved by check-pointing </a:t>
            </a:r>
          </a:p>
          <a:p>
            <a:r>
              <a:rPr lang="en-US" dirty="0" smtClean="0"/>
              <a:t>Substantially simpler than original GraphLab</a:t>
            </a:r>
          </a:p>
          <a:p>
            <a:pPr lvl="1"/>
            <a:r>
              <a:rPr lang="en-US" dirty="0" smtClean="0"/>
              <a:t>Synchronous engine &lt; 600 lines of code</a:t>
            </a:r>
          </a:p>
          <a:p>
            <a:r>
              <a:rPr lang="en-US" dirty="0" smtClean="0"/>
              <a:t>Evaluated on 64 EC2 HPC cc1.4xLarge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with GraphLab &amp; </a:t>
            </a:r>
            <a:r>
              <a:rPr lang="en-US" dirty="0" err="1" smtClean="0"/>
              <a:t>Pregel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371600"/>
          </a:xfrm>
        </p:spPr>
        <p:txBody>
          <a:bodyPr/>
          <a:lstStyle/>
          <a:p>
            <a:r>
              <a:rPr lang="en-US" dirty="0" err="1" smtClean="0"/>
              <a:t>PageRank</a:t>
            </a:r>
            <a:r>
              <a:rPr lang="en-US" dirty="0" smtClean="0"/>
              <a:t> on Synthetic Power-Law Graphs</a:t>
            </a:r>
          </a:p>
          <a:p>
            <a:pPr lvl="1"/>
            <a:r>
              <a:rPr lang="en-US" dirty="0" smtClean="0"/>
              <a:t>Random edge and vertex cuts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914400" y="6336268"/>
            <a:ext cx="7620000" cy="369332"/>
            <a:chOff x="990600" y="6101834"/>
            <a:chExt cx="7620000" cy="369332"/>
          </a:xfrm>
        </p:grpSpPr>
        <p:cxnSp>
          <p:nvCxnSpPr>
            <p:cNvPr id="90" name="Straight Arrow Connector 89"/>
            <p:cNvCxnSpPr/>
            <p:nvPr/>
          </p:nvCxnSpPr>
          <p:spPr>
            <a:xfrm flipH="1">
              <a:off x="990600" y="6286500"/>
              <a:ext cx="2209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3200400" y="6101834"/>
              <a:ext cx="84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Denser</a:t>
              </a:r>
              <a:endParaRPr lang="en-US" dirty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H="1">
              <a:off x="5550887" y="6286500"/>
              <a:ext cx="2209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7760687" y="6101834"/>
              <a:ext cx="84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Denser</a:t>
              </a:r>
              <a:endParaRPr lang="en-US" dirty="0"/>
            </a:p>
          </p:txBody>
        </p:sp>
      </p:grpSp>
      <p:pic>
        <p:nvPicPr>
          <p:cNvPr id="52" name="Picture 51" descr="fanout_bytes.pdf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17" y="3053834"/>
            <a:ext cx="4301820" cy="3291840"/>
          </a:xfrm>
          <a:prstGeom prst="rect">
            <a:avLst/>
          </a:prstGeom>
        </p:spPr>
      </p:pic>
      <p:pic>
        <p:nvPicPr>
          <p:cNvPr id="55" name="Picture 54" descr="fanout_runtime.pdf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053834"/>
            <a:ext cx="4347828" cy="329184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391400" y="3968234"/>
            <a:ext cx="1337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GraphLab2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71800" y="3968234"/>
            <a:ext cx="1337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GraphLab2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1715" y="2590800"/>
            <a:ext cx="1422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Runtime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791200" y="2590800"/>
            <a:ext cx="250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Communication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728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 good Partitioning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16333" y="1231901"/>
            <a:ext cx="10168333" cy="4103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334913"/>
            <a:ext cx="8382000" cy="95410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Better partitioning has a significant </a:t>
            </a:r>
            <a:br>
              <a:rPr lang="en-US" sz="2800" b="1" dirty="0" smtClean="0"/>
            </a:br>
            <a:r>
              <a:rPr lang="en-US" sz="2800" b="1" dirty="0" smtClean="0"/>
              <a:t>impact on performance.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0793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Performance: PageRank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19200"/>
            <a:ext cx="882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Twitter Graph:</a:t>
            </a:r>
            <a:r>
              <a:rPr lang="en-US" sz="3600" dirty="0" smtClean="0"/>
              <a:t> 41M vertices, 1.4B edges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237019"/>
            <a:ext cx="8973396" cy="45805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089025" y="1992531"/>
            <a:ext cx="3644900" cy="276860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1066800" y="2900392"/>
            <a:ext cx="3517900" cy="1066800"/>
            <a:chOff x="990600" y="2667000"/>
            <a:chExt cx="3517900" cy="1066800"/>
          </a:xfrm>
        </p:grpSpPr>
        <p:sp>
          <p:nvSpPr>
            <p:cNvPr id="11" name="Freeform 10"/>
            <p:cNvSpPr/>
            <p:nvPr/>
          </p:nvSpPr>
          <p:spPr>
            <a:xfrm>
              <a:off x="990600" y="2667000"/>
              <a:ext cx="3517900" cy="1066800"/>
            </a:xfrm>
            <a:custGeom>
              <a:avLst/>
              <a:gdLst>
                <a:gd name="connsiteX0" fmla="*/ 0 w 3517900"/>
                <a:gd name="connsiteY0" fmla="*/ 0 h 1066800"/>
                <a:gd name="connsiteX1" fmla="*/ 482600 w 3517900"/>
                <a:gd name="connsiteY1" fmla="*/ 342900 h 1066800"/>
                <a:gd name="connsiteX2" fmla="*/ 1485900 w 3517900"/>
                <a:gd name="connsiteY2" fmla="*/ 723900 h 1066800"/>
                <a:gd name="connsiteX3" fmla="*/ 2527300 w 3517900"/>
                <a:gd name="connsiteY3" fmla="*/ 914400 h 1066800"/>
                <a:gd name="connsiteX4" fmla="*/ 3517900 w 3517900"/>
                <a:gd name="connsiteY4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900" h="1066800">
                  <a:moveTo>
                    <a:pt x="0" y="0"/>
                  </a:moveTo>
                  <a:cubicBezTo>
                    <a:pt x="117475" y="111125"/>
                    <a:pt x="234950" y="222250"/>
                    <a:pt x="482600" y="342900"/>
                  </a:cubicBezTo>
                  <a:cubicBezTo>
                    <a:pt x="730250" y="463550"/>
                    <a:pt x="1145117" y="628650"/>
                    <a:pt x="1485900" y="723900"/>
                  </a:cubicBezTo>
                  <a:cubicBezTo>
                    <a:pt x="1826683" y="819150"/>
                    <a:pt x="2188633" y="857250"/>
                    <a:pt x="2527300" y="914400"/>
                  </a:cubicBezTo>
                  <a:cubicBezTo>
                    <a:pt x="2865967" y="971550"/>
                    <a:pt x="3517900" y="1066800"/>
                    <a:pt x="3517900" y="10668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47221" y="3186668"/>
              <a:ext cx="1083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Oblivious</a:t>
              </a:r>
              <a:endParaRPr lang="en-US" b="1" dirty="0"/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1054100" y="3535392"/>
            <a:ext cx="3505200" cy="1041400"/>
            <a:chOff x="977900" y="3302000"/>
            <a:chExt cx="3505200" cy="1041400"/>
          </a:xfrm>
        </p:grpSpPr>
        <p:sp>
          <p:nvSpPr>
            <p:cNvPr id="13" name="Freeform 12"/>
            <p:cNvSpPr/>
            <p:nvPr/>
          </p:nvSpPr>
          <p:spPr>
            <a:xfrm>
              <a:off x="977900" y="3302000"/>
              <a:ext cx="3505200" cy="860676"/>
            </a:xfrm>
            <a:custGeom>
              <a:avLst/>
              <a:gdLst>
                <a:gd name="connsiteX0" fmla="*/ 0 w 3505200"/>
                <a:gd name="connsiteY0" fmla="*/ 0 h 860676"/>
                <a:gd name="connsiteX1" fmla="*/ 508000 w 3505200"/>
                <a:gd name="connsiteY1" fmla="*/ 520700 h 860676"/>
                <a:gd name="connsiteX2" fmla="*/ 1511300 w 3505200"/>
                <a:gd name="connsiteY2" fmla="*/ 749300 h 860676"/>
                <a:gd name="connsiteX3" fmla="*/ 2501900 w 3505200"/>
                <a:gd name="connsiteY3" fmla="*/ 850900 h 860676"/>
                <a:gd name="connsiteX4" fmla="*/ 3505200 w 3505200"/>
                <a:gd name="connsiteY4" fmla="*/ 850900 h 86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860676">
                  <a:moveTo>
                    <a:pt x="0" y="0"/>
                  </a:moveTo>
                  <a:cubicBezTo>
                    <a:pt x="128058" y="197908"/>
                    <a:pt x="256117" y="395817"/>
                    <a:pt x="508000" y="520700"/>
                  </a:cubicBezTo>
                  <a:cubicBezTo>
                    <a:pt x="759883" y="645583"/>
                    <a:pt x="1178983" y="694267"/>
                    <a:pt x="1511300" y="749300"/>
                  </a:cubicBezTo>
                  <a:cubicBezTo>
                    <a:pt x="1843617" y="804333"/>
                    <a:pt x="2169583" y="833967"/>
                    <a:pt x="2501900" y="850900"/>
                  </a:cubicBezTo>
                  <a:cubicBezTo>
                    <a:pt x="2834217" y="867833"/>
                    <a:pt x="3169708" y="859366"/>
                    <a:pt x="3505200" y="85090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7221" y="3974068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Greedy</a:t>
              </a:r>
              <a:endParaRPr lang="en-US" b="1" dirty="0"/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5422900" y="2017931"/>
            <a:ext cx="3644900" cy="276860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6" name="Group 25"/>
          <p:cNvGrpSpPr/>
          <p:nvPr/>
        </p:nvGrpSpPr>
        <p:grpSpPr>
          <a:xfrm>
            <a:off x="5384800" y="2760692"/>
            <a:ext cx="3505200" cy="1485900"/>
            <a:chOff x="5308600" y="2527300"/>
            <a:chExt cx="3505200" cy="1485900"/>
          </a:xfrm>
        </p:grpSpPr>
        <p:sp>
          <p:nvSpPr>
            <p:cNvPr id="12" name="Freeform 11"/>
            <p:cNvSpPr/>
            <p:nvPr/>
          </p:nvSpPr>
          <p:spPr>
            <a:xfrm>
              <a:off x="5308600" y="2527300"/>
              <a:ext cx="3505200" cy="1485900"/>
            </a:xfrm>
            <a:custGeom>
              <a:avLst/>
              <a:gdLst>
                <a:gd name="connsiteX0" fmla="*/ 0 w 3505200"/>
                <a:gd name="connsiteY0" fmla="*/ 1485900 h 1485900"/>
                <a:gd name="connsiteX1" fmla="*/ 508000 w 3505200"/>
                <a:gd name="connsiteY1" fmla="*/ 1079500 h 1485900"/>
                <a:gd name="connsiteX2" fmla="*/ 1473200 w 3505200"/>
                <a:gd name="connsiteY2" fmla="*/ 558800 h 1485900"/>
                <a:gd name="connsiteX3" fmla="*/ 2514600 w 3505200"/>
                <a:gd name="connsiteY3" fmla="*/ 241300 h 1485900"/>
                <a:gd name="connsiteX4" fmla="*/ 3505200 w 3505200"/>
                <a:gd name="connsiteY4" fmla="*/ 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485900">
                  <a:moveTo>
                    <a:pt x="0" y="1485900"/>
                  </a:moveTo>
                  <a:cubicBezTo>
                    <a:pt x="131233" y="1359958"/>
                    <a:pt x="262467" y="1234017"/>
                    <a:pt x="508000" y="1079500"/>
                  </a:cubicBezTo>
                  <a:cubicBezTo>
                    <a:pt x="753533" y="924983"/>
                    <a:pt x="1138767" y="698500"/>
                    <a:pt x="1473200" y="558800"/>
                  </a:cubicBezTo>
                  <a:cubicBezTo>
                    <a:pt x="1807633" y="419100"/>
                    <a:pt x="2175933" y="334433"/>
                    <a:pt x="2514600" y="241300"/>
                  </a:cubicBezTo>
                  <a:cubicBezTo>
                    <a:pt x="2853267" y="148167"/>
                    <a:pt x="3179233" y="74083"/>
                    <a:pt x="3505200" y="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35825" y="2932668"/>
              <a:ext cx="1083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Oblivious</a:t>
              </a:r>
              <a:endParaRPr lang="en-US" b="1" dirty="0"/>
            </a:p>
          </p:txBody>
        </p:sp>
      </p:grpSp>
      <p:grpSp>
        <p:nvGrpSpPr>
          <p:cNvPr id="19" name="Group 20"/>
          <p:cNvGrpSpPr/>
          <p:nvPr/>
        </p:nvGrpSpPr>
        <p:grpSpPr>
          <a:xfrm>
            <a:off x="1054100" y="2220426"/>
            <a:ext cx="3517900" cy="1568966"/>
            <a:chOff x="977900" y="1987034"/>
            <a:chExt cx="3517900" cy="1568966"/>
          </a:xfrm>
        </p:grpSpPr>
        <p:sp>
          <p:nvSpPr>
            <p:cNvPr id="9" name="Freeform 8"/>
            <p:cNvSpPr/>
            <p:nvPr/>
          </p:nvSpPr>
          <p:spPr>
            <a:xfrm>
              <a:off x="977900" y="2108200"/>
              <a:ext cx="3517900" cy="1447800"/>
            </a:xfrm>
            <a:custGeom>
              <a:avLst/>
              <a:gdLst>
                <a:gd name="connsiteX0" fmla="*/ 0 w 3517900"/>
                <a:gd name="connsiteY0" fmla="*/ 0 h 1447800"/>
                <a:gd name="connsiteX1" fmla="*/ 508000 w 3517900"/>
                <a:gd name="connsiteY1" fmla="*/ 406400 h 1447800"/>
                <a:gd name="connsiteX2" fmla="*/ 1511300 w 3517900"/>
                <a:gd name="connsiteY2" fmla="*/ 965200 h 1447800"/>
                <a:gd name="connsiteX3" fmla="*/ 2540000 w 3517900"/>
                <a:gd name="connsiteY3" fmla="*/ 1206500 h 1447800"/>
                <a:gd name="connsiteX4" fmla="*/ 3517900 w 3517900"/>
                <a:gd name="connsiteY4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900" h="1447800">
                  <a:moveTo>
                    <a:pt x="0" y="0"/>
                  </a:moveTo>
                  <a:cubicBezTo>
                    <a:pt x="128058" y="122766"/>
                    <a:pt x="256117" y="245533"/>
                    <a:pt x="508000" y="406400"/>
                  </a:cubicBezTo>
                  <a:cubicBezTo>
                    <a:pt x="759883" y="567267"/>
                    <a:pt x="1172633" y="831850"/>
                    <a:pt x="1511300" y="965200"/>
                  </a:cubicBezTo>
                  <a:cubicBezTo>
                    <a:pt x="1849967" y="1098550"/>
                    <a:pt x="2540000" y="1206500"/>
                    <a:pt x="2540000" y="1206500"/>
                  </a:cubicBezTo>
                  <a:lnTo>
                    <a:pt x="3517900" y="1447800"/>
                  </a:lnTo>
                </a:path>
              </a:pathLst>
            </a:custGeom>
            <a:ln w="38100" cmpd="sng">
              <a:solidFill>
                <a:srgbClr val="008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43025" y="1987034"/>
              <a:ext cx="988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Random</a:t>
              </a:r>
              <a:endParaRPr lang="en-US" b="1" dirty="0"/>
            </a:p>
          </p:txBody>
        </p:sp>
      </p:grpSp>
      <p:grpSp>
        <p:nvGrpSpPr>
          <p:cNvPr id="20" name="Group 26"/>
          <p:cNvGrpSpPr/>
          <p:nvPr/>
        </p:nvGrpSpPr>
        <p:grpSpPr>
          <a:xfrm>
            <a:off x="5397500" y="2151092"/>
            <a:ext cx="3492500" cy="1866900"/>
            <a:chOff x="5321300" y="1917700"/>
            <a:chExt cx="3492500" cy="1866900"/>
          </a:xfrm>
        </p:grpSpPr>
        <p:sp>
          <p:nvSpPr>
            <p:cNvPr id="10" name="Freeform 9"/>
            <p:cNvSpPr/>
            <p:nvPr/>
          </p:nvSpPr>
          <p:spPr>
            <a:xfrm>
              <a:off x="5321300" y="1917700"/>
              <a:ext cx="3492500" cy="1866900"/>
            </a:xfrm>
            <a:custGeom>
              <a:avLst/>
              <a:gdLst>
                <a:gd name="connsiteX0" fmla="*/ 0 w 3492500"/>
                <a:gd name="connsiteY0" fmla="*/ 1866900 h 1866900"/>
                <a:gd name="connsiteX1" fmla="*/ 495300 w 3492500"/>
                <a:gd name="connsiteY1" fmla="*/ 1320800 h 1866900"/>
                <a:gd name="connsiteX2" fmla="*/ 1485900 w 3492500"/>
                <a:gd name="connsiteY2" fmla="*/ 711200 h 1866900"/>
                <a:gd name="connsiteX3" fmla="*/ 2476500 w 3492500"/>
                <a:gd name="connsiteY3" fmla="*/ 317500 h 1866900"/>
                <a:gd name="connsiteX4" fmla="*/ 3492500 w 3492500"/>
                <a:gd name="connsiteY4" fmla="*/ 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1866900">
                  <a:moveTo>
                    <a:pt x="0" y="1866900"/>
                  </a:moveTo>
                  <a:cubicBezTo>
                    <a:pt x="123825" y="1690158"/>
                    <a:pt x="247650" y="1513417"/>
                    <a:pt x="495300" y="1320800"/>
                  </a:cubicBezTo>
                  <a:cubicBezTo>
                    <a:pt x="742950" y="1128183"/>
                    <a:pt x="1155700" y="878417"/>
                    <a:pt x="1485900" y="711200"/>
                  </a:cubicBezTo>
                  <a:cubicBezTo>
                    <a:pt x="1816100" y="543983"/>
                    <a:pt x="2142067" y="436033"/>
                    <a:pt x="2476500" y="317500"/>
                  </a:cubicBezTo>
                  <a:cubicBezTo>
                    <a:pt x="2810933" y="198967"/>
                    <a:pt x="3492500" y="0"/>
                    <a:pt x="3492500" y="0"/>
                  </a:cubicBezTo>
                </a:path>
              </a:pathLst>
            </a:custGeom>
            <a:ln w="38100" cmpd="sng">
              <a:solidFill>
                <a:srgbClr val="008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13425" y="2265402"/>
              <a:ext cx="988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Random</a:t>
              </a:r>
              <a:endParaRPr lang="en-US" b="1" dirty="0"/>
            </a:p>
          </p:txBody>
        </p:sp>
      </p:grpSp>
      <p:grpSp>
        <p:nvGrpSpPr>
          <p:cNvPr id="21" name="Group 24"/>
          <p:cNvGrpSpPr/>
          <p:nvPr/>
        </p:nvGrpSpPr>
        <p:grpSpPr>
          <a:xfrm>
            <a:off x="5384800" y="4132292"/>
            <a:ext cx="3505200" cy="463739"/>
            <a:chOff x="5308600" y="3898900"/>
            <a:chExt cx="3505200" cy="463739"/>
          </a:xfrm>
        </p:grpSpPr>
        <p:sp>
          <p:nvSpPr>
            <p:cNvPr id="14" name="Freeform 13"/>
            <p:cNvSpPr/>
            <p:nvPr/>
          </p:nvSpPr>
          <p:spPr>
            <a:xfrm>
              <a:off x="5308600" y="3898900"/>
              <a:ext cx="3505200" cy="444500"/>
            </a:xfrm>
            <a:custGeom>
              <a:avLst/>
              <a:gdLst>
                <a:gd name="connsiteX0" fmla="*/ 0 w 3505200"/>
                <a:gd name="connsiteY0" fmla="*/ 444500 h 444500"/>
                <a:gd name="connsiteX1" fmla="*/ 508000 w 3505200"/>
                <a:gd name="connsiteY1" fmla="*/ 330200 h 444500"/>
                <a:gd name="connsiteX2" fmla="*/ 1498600 w 3505200"/>
                <a:gd name="connsiteY2" fmla="*/ 165100 h 444500"/>
                <a:gd name="connsiteX3" fmla="*/ 2501900 w 3505200"/>
                <a:gd name="connsiteY3" fmla="*/ 63500 h 444500"/>
                <a:gd name="connsiteX4" fmla="*/ 3505200 w 3505200"/>
                <a:gd name="connsiteY4" fmla="*/ 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444500">
                  <a:moveTo>
                    <a:pt x="0" y="444500"/>
                  </a:moveTo>
                  <a:cubicBezTo>
                    <a:pt x="129116" y="410633"/>
                    <a:pt x="258233" y="376767"/>
                    <a:pt x="508000" y="330200"/>
                  </a:cubicBezTo>
                  <a:cubicBezTo>
                    <a:pt x="757767" y="283633"/>
                    <a:pt x="1166283" y="209550"/>
                    <a:pt x="1498600" y="165100"/>
                  </a:cubicBezTo>
                  <a:cubicBezTo>
                    <a:pt x="1830917" y="120650"/>
                    <a:pt x="2167467" y="91017"/>
                    <a:pt x="2501900" y="63500"/>
                  </a:cubicBezTo>
                  <a:cubicBezTo>
                    <a:pt x="2836333" y="35983"/>
                    <a:pt x="3505200" y="0"/>
                    <a:pt x="3505200" y="0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12025" y="3993307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Greedy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905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81000" y="3657600"/>
            <a:ext cx="4674118" cy="940310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6595276" y="2971800"/>
            <a:ext cx="79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Profile</a:t>
            </a:r>
            <a:endParaRPr lang="en-US" dirty="0"/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3276600"/>
            <a:ext cx="55880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1" name="Straight Connector 140"/>
          <p:cNvCxnSpPr>
            <a:stCxn id="119" idx="3"/>
            <a:endCxn id="140" idx="1"/>
          </p:cNvCxnSpPr>
          <p:nvPr/>
        </p:nvCxnSpPr>
        <p:spPr>
          <a:xfrm flipV="1">
            <a:off x="5930900" y="3657600"/>
            <a:ext cx="77470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5" name="Snip Same Side Corner Rectangle 154"/>
          <p:cNvSpPr/>
          <p:nvPr/>
        </p:nvSpPr>
        <p:spPr bwMode="auto">
          <a:xfrm rot="16200000">
            <a:off x="6096000" y="2743200"/>
            <a:ext cx="1295400" cy="1905000"/>
          </a:xfrm>
          <a:prstGeom prst="snip2SameRect">
            <a:avLst>
              <a:gd name="adj1" fmla="val 31161"/>
              <a:gd name="adj2" fmla="val 0"/>
            </a:avLst>
          </a:prstGeom>
          <a:solidFill>
            <a:srgbClr val="FFFFFF">
              <a:alpha val="8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Label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4648200" cy="5791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Social Arithmetic: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Recurrence Algorithm: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iterate until convergence</a:t>
            </a:r>
          </a:p>
          <a:p>
            <a:r>
              <a:rPr lang="en-US" dirty="0" smtClean="0"/>
              <a:t>Parallelism:</a:t>
            </a:r>
          </a:p>
          <a:p>
            <a:pPr lvl="1"/>
            <a:r>
              <a:rPr lang="en-US" dirty="0" smtClean="0"/>
              <a:t>Compute all </a:t>
            </a:r>
            <a:r>
              <a:rPr lang="en-US" i="1" dirty="0" smtClean="0"/>
              <a:t>Likes[</a:t>
            </a:r>
            <a:r>
              <a:rPr lang="en-US" i="1" dirty="0" err="1" smtClean="0"/>
              <a:t>i</a:t>
            </a:r>
            <a:r>
              <a:rPr lang="en-US" i="1" dirty="0" smtClean="0"/>
              <a:t>]</a:t>
            </a:r>
            <a:r>
              <a:rPr lang="en-US" dirty="0" smtClean="0"/>
              <a:t> in parallel</a:t>
            </a:r>
          </a:p>
        </p:txBody>
      </p:sp>
      <p:cxnSp>
        <p:nvCxnSpPr>
          <p:cNvPr id="81" name="Straight Connector 80"/>
          <p:cNvCxnSpPr>
            <a:stCxn id="119" idx="2"/>
            <a:endCxn id="120" idx="1"/>
          </p:cNvCxnSpPr>
          <p:nvPr/>
        </p:nvCxnSpPr>
        <p:spPr>
          <a:xfrm>
            <a:off x="5670550" y="4022090"/>
            <a:ext cx="1035050" cy="13387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121" idx="1"/>
            <a:endCxn id="119" idx="0"/>
          </p:cNvCxnSpPr>
          <p:nvPr/>
        </p:nvCxnSpPr>
        <p:spPr>
          <a:xfrm flipH="1">
            <a:off x="5670550" y="2116604"/>
            <a:ext cx="1035050" cy="117650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9" name="Picture 118" descr="gonzale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3293111"/>
            <a:ext cx="520700" cy="72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0" name="Picture 119" descr="guestr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5006623"/>
            <a:ext cx="527184" cy="70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1" name="Picture 120" descr="ho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5600" y="1752600"/>
            <a:ext cx="539939" cy="72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" name="TextBox 132"/>
          <p:cNvSpPr txBox="1"/>
          <p:nvPr/>
        </p:nvSpPr>
        <p:spPr>
          <a:xfrm>
            <a:off x="6512441" y="1383268"/>
            <a:ext cx="9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Sue Ann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627624" y="4625623"/>
            <a:ext cx="76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Carlos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 rot="16200000">
            <a:off x="5041628" y="3449593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1524000" y="1524000"/>
            <a:ext cx="2888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50% What I list on my profile</a:t>
            </a:r>
          </a:p>
          <a:p>
            <a:r>
              <a:rPr lang="en-US" dirty="0" smtClean="0"/>
              <a:t>40% Sue Ann Likes</a:t>
            </a:r>
          </a:p>
          <a:p>
            <a:r>
              <a:rPr lang="en-US" dirty="0" smtClean="0"/>
              <a:t>10% Carlos Like</a:t>
            </a:r>
            <a:endParaRPr lang="en-US" dirty="0"/>
          </a:p>
        </p:txBody>
      </p:sp>
      <p:grpSp>
        <p:nvGrpSpPr>
          <p:cNvPr id="4" name="Group 155"/>
          <p:cNvGrpSpPr/>
          <p:nvPr/>
        </p:nvGrpSpPr>
        <p:grpSpPr>
          <a:xfrm>
            <a:off x="5817137" y="1905000"/>
            <a:ext cx="786326" cy="3581400"/>
            <a:chOff x="5817137" y="1905000"/>
            <a:chExt cx="786326" cy="3581400"/>
          </a:xfrm>
        </p:grpSpPr>
        <p:sp>
          <p:nvSpPr>
            <p:cNvPr id="131" name="TextBox 130"/>
            <p:cNvSpPr txBox="1"/>
            <p:nvPr/>
          </p:nvSpPr>
          <p:spPr>
            <a:xfrm>
              <a:off x="5893337" y="1905000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0%</a:t>
              </a:r>
              <a:endParaRPr lang="en-US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817137" y="5117068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10%</a:t>
              </a:r>
              <a:endParaRPr lang="en-US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019800" y="3276600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dirty="0" smtClean="0"/>
                <a:t>0%</a:t>
              </a:r>
              <a:endParaRPr lang="en-US" dirty="0"/>
            </a:p>
          </p:txBody>
        </p:sp>
      </p:grpSp>
      <p:grpSp>
        <p:nvGrpSpPr>
          <p:cNvPr id="5" name="Group 157"/>
          <p:cNvGrpSpPr/>
          <p:nvPr/>
        </p:nvGrpSpPr>
        <p:grpSpPr>
          <a:xfrm>
            <a:off x="7315200" y="1752600"/>
            <a:ext cx="1676400" cy="3900354"/>
            <a:chOff x="7315200" y="1752600"/>
            <a:chExt cx="1676400" cy="3900354"/>
          </a:xfrm>
        </p:grpSpPr>
        <p:sp>
          <p:nvSpPr>
            <p:cNvPr id="125" name="TextBox 124"/>
            <p:cNvSpPr txBox="1"/>
            <p:nvPr/>
          </p:nvSpPr>
          <p:spPr>
            <a:xfrm>
              <a:off x="7391400" y="17526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80% Cameras</a:t>
              </a:r>
            </a:p>
            <a:p>
              <a:r>
                <a:rPr lang="en-US" dirty="0"/>
                <a:t>2</a:t>
              </a:r>
              <a:r>
                <a:rPr lang="en-US" dirty="0" smtClean="0"/>
                <a:t>0% Biking</a:t>
              </a:r>
              <a:endParaRPr lang="en-US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391400" y="5006623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30% Cameras</a:t>
              </a:r>
            </a:p>
            <a:p>
              <a:r>
                <a:rPr lang="en-US" dirty="0"/>
                <a:t>7</a:t>
              </a:r>
              <a:r>
                <a:rPr lang="en-US" dirty="0" smtClean="0"/>
                <a:t>0% Biking</a:t>
              </a:r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315200" y="3316069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50% Cameras</a:t>
              </a:r>
            </a:p>
            <a:p>
              <a:r>
                <a:rPr lang="en-US" dirty="0" smtClean="0"/>
                <a:t>50% Biking</a:t>
              </a:r>
              <a:endParaRPr lang="en-US" dirty="0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914400" y="2523530"/>
            <a:ext cx="72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Like:</a:t>
            </a:r>
            <a:endParaRPr lang="en-US" dirty="0"/>
          </a:p>
        </p:txBody>
      </p:sp>
      <p:cxnSp>
        <p:nvCxnSpPr>
          <p:cNvPr id="146" name="Straight Connector 145"/>
          <p:cNvCxnSpPr/>
          <p:nvPr/>
        </p:nvCxnSpPr>
        <p:spPr bwMode="auto">
          <a:xfrm>
            <a:off x="1219200" y="2438400"/>
            <a:ext cx="320040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7" name="TextBox 146"/>
          <p:cNvSpPr txBox="1"/>
          <p:nvPr/>
        </p:nvSpPr>
        <p:spPr>
          <a:xfrm>
            <a:off x="1236699" y="1915180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148" name="TextBox 147"/>
          <p:cNvSpPr txBox="1"/>
          <p:nvPr/>
        </p:nvSpPr>
        <p:spPr>
          <a:xfrm>
            <a:off x="1524000" y="252353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0% Cameras, 40% Biking</a:t>
            </a:r>
            <a:endParaRPr lang="en-US" dirty="0"/>
          </a:p>
        </p:txBody>
      </p:sp>
      <p:sp>
        <p:nvSpPr>
          <p:cNvPr id="151" name="Rectangle 150"/>
          <p:cNvSpPr/>
          <p:nvPr/>
        </p:nvSpPr>
        <p:spPr bwMode="auto">
          <a:xfrm>
            <a:off x="381000" y="2895600"/>
            <a:ext cx="4800600" cy="2286000"/>
          </a:xfrm>
          <a:prstGeom prst="rect">
            <a:avLst/>
          </a:prstGeom>
          <a:solidFill>
            <a:srgbClr val="FFFFFF">
              <a:alpha val="8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7" name="Rectangle 156"/>
          <p:cNvSpPr/>
          <p:nvPr/>
        </p:nvSpPr>
        <p:spPr bwMode="auto">
          <a:xfrm flipV="1">
            <a:off x="228600" y="1066800"/>
            <a:ext cx="4800600" cy="1828800"/>
          </a:xfrm>
          <a:prstGeom prst="rect">
            <a:avLst/>
          </a:prstGeom>
          <a:solidFill>
            <a:srgbClr val="FFFFFF">
              <a:alpha val="8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228600" y="5257800"/>
            <a:ext cx="4800600" cy="1447800"/>
          </a:xfrm>
          <a:prstGeom prst="rect">
            <a:avLst/>
          </a:prstGeom>
          <a:solidFill>
            <a:srgbClr val="FFFFFF">
              <a:alpha val="8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67200" y="6550223"/>
            <a:ext cx="48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8"/>
              </a:rPr>
              <a:t>http://www.cs.cmu.edu/~zhuxj/pub/CMU-CALD-02-107.pdf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212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1" grpId="0" animBg="1"/>
      <p:bldP spid="157" grpId="0" animBg="1"/>
      <p:bldP spid="15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Matrix Factorization of Wikipedia Dataset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(11M vertices, 315M edges)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b="10738"/>
          <a:stretch>
            <a:fillRect/>
          </a:stretch>
        </p:blipFill>
        <p:spPr>
          <a:xfrm>
            <a:off x="4524171" y="2971800"/>
            <a:ext cx="4619829" cy="3505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4400" y="3200400"/>
            <a:ext cx="3200400" cy="1946567"/>
            <a:chOff x="4724400" y="4191000"/>
            <a:chExt cx="3200400" cy="1946567"/>
          </a:xfrm>
        </p:grpSpPr>
        <p:sp>
          <p:nvSpPr>
            <p:cNvPr id="6" name="Cube 5"/>
            <p:cNvSpPr/>
            <p:nvPr/>
          </p:nvSpPr>
          <p:spPr bwMode="auto">
            <a:xfrm>
              <a:off x="5181600" y="4191000"/>
              <a:ext cx="1619311" cy="1505521"/>
            </a:xfrm>
            <a:prstGeom prst="cube">
              <a:avLst>
                <a:gd name="adj" fmla="val 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 dirty="0" smtClean="0">
                <a:solidFill>
                  <a:srgbClr val="000000"/>
                </a:solidFill>
                <a:ea typeface="ＭＳ Ｐゴシック" pitchFamily="-111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181600" y="5786701"/>
              <a:ext cx="1619311" cy="33175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smtClean="0">
                <a:solidFill>
                  <a:srgbClr val="000000"/>
                </a:solidFill>
                <a:ea typeface="ＭＳ Ｐゴシック" pitchFamily="-111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 rot="16200000">
              <a:off x="4181556" y="4762671"/>
              <a:ext cx="1488981" cy="3650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smtClean="0">
                <a:solidFill>
                  <a:srgbClr val="000000"/>
                </a:solidFill>
                <a:ea typeface="ＭＳ Ｐゴシック" pitchFamily="-111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4505355" y="4508703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Docs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72065" y="5737457"/>
              <a:ext cx="952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Words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181600" y="5216809"/>
              <a:ext cx="1619311" cy="63448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smtClean="0">
                <a:solidFill>
                  <a:srgbClr val="000000"/>
                </a:solidFill>
                <a:ea typeface="ＭＳ Ｐゴシック" pitchFamily="-111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515965" y="4191001"/>
              <a:ext cx="56989" cy="1505520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smtClean="0">
                <a:solidFill>
                  <a:srgbClr val="000000"/>
                </a:solidFill>
                <a:ea typeface="ＭＳ Ｐゴシック" pitchFamily="-111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515965" y="5786700"/>
              <a:ext cx="45719" cy="331757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smtClean="0">
                <a:solidFill>
                  <a:srgbClr val="000000"/>
                </a:solidFill>
                <a:ea typeface="ＭＳ Ｐゴシック" pitchFamily="-111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744296" y="5216808"/>
              <a:ext cx="366792" cy="56989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000" smtClean="0">
                <a:solidFill>
                  <a:srgbClr val="000000"/>
                </a:solidFill>
                <a:ea typeface="ＭＳ Ｐゴシック" pitchFamily="-111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65639" y="4442057"/>
              <a:ext cx="9551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200" b="1" dirty="0" smtClean="0">
                  <a:ea typeface="ＭＳ Ｐゴシック" pitchFamily="-111" charset="-128"/>
                </a:rPr>
                <a:t>Wiki</a:t>
              </a:r>
              <a:endParaRPr lang="en-US" sz="3200" b="1" dirty="0" smtClean="0">
                <a:solidFill>
                  <a:schemeClr val="bg1"/>
                </a:solidFill>
                <a:ea typeface="ＭＳ Ｐゴシック" pitchFamily="-111" charset="-128"/>
              </a:endParaRPr>
            </a:p>
          </p:txBody>
        </p:sp>
        <p:cxnSp>
          <p:nvCxnSpPr>
            <p:cNvPr id="16" name="Straight Connector 15"/>
            <p:cNvCxnSpPr>
              <a:stCxn id="30" idx="3"/>
              <a:endCxn id="38" idx="1"/>
            </p:cNvCxnSpPr>
            <p:nvPr/>
          </p:nvCxnSpPr>
          <p:spPr bwMode="auto">
            <a:xfrm>
              <a:off x="7239000" y="4246114"/>
              <a:ext cx="457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1" idx="3"/>
              <a:endCxn id="38" idx="1"/>
            </p:cNvCxnSpPr>
            <p:nvPr/>
          </p:nvCxnSpPr>
          <p:spPr bwMode="auto">
            <a:xfrm flipV="1">
              <a:off x="7239000" y="4246114"/>
              <a:ext cx="457200" cy="20682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40" idx="1"/>
            </p:cNvCxnSpPr>
            <p:nvPr/>
          </p:nvCxnSpPr>
          <p:spPr bwMode="auto">
            <a:xfrm>
              <a:off x="7239000" y="4496486"/>
              <a:ext cx="457200" cy="2177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31" idx="3"/>
              <a:endCxn id="43" idx="1"/>
            </p:cNvCxnSpPr>
            <p:nvPr/>
          </p:nvCxnSpPr>
          <p:spPr bwMode="auto">
            <a:xfrm>
              <a:off x="7239000" y="4452943"/>
              <a:ext cx="457200" cy="914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32" idx="3"/>
              <a:endCxn id="43" idx="1"/>
            </p:cNvCxnSpPr>
            <p:nvPr/>
          </p:nvCxnSpPr>
          <p:spPr bwMode="auto">
            <a:xfrm>
              <a:off x="7239000" y="4659772"/>
              <a:ext cx="457200" cy="70757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33" idx="3"/>
              <a:endCxn id="43" idx="1"/>
            </p:cNvCxnSpPr>
            <p:nvPr/>
          </p:nvCxnSpPr>
          <p:spPr bwMode="auto">
            <a:xfrm>
              <a:off x="7239000" y="4866601"/>
              <a:ext cx="457200" cy="50074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35" idx="3"/>
              <a:endCxn id="43" idx="1"/>
            </p:cNvCxnSpPr>
            <p:nvPr/>
          </p:nvCxnSpPr>
          <p:spPr bwMode="auto">
            <a:xfrm>
              <a:off x="7239000" y="5280259"/>
              <a:ext cx="457200" cy="8708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36" idx="3"/>
              <a:endCxn id="43" idx="1"/>
            </p:cNvCxnSpPr>
            <p:nvPr/>
          </p:nvCxnSpPr>
          <p:spPr bwMode="auto">
            <a:xfrm flipV="1">
              <a:off x="7239000" y="5367343"/>
              <a:ext cx="457200" cy="11974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37" idx="3"/>
              <a:endCxn id="43" idx="1"/>
            </p:cNvCxnSpPr>
            <p:nvPr/>
          </p:nvCxnSpPr>
          <p:spPr bwMode="auto">
            <a:xfrm flipV="1">
              <a:off x="7239000" y="5367343"/>
              <a:ext cx="457200" cy="32657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6" idx="3"/>
              <a:endCxn id="44" idx="1"/>
            </p:cNvCxnSpPr>
            <p:nvPr/>
          </p:nvCxnSpPr>
          <p:spPr bwMode="auto">
            <a:xfrm>
              <a:off x="7239000" y="5487088"/>
              <a:ext cx="457200" cy="20682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33" idx="3"/>
              <a:endCxn id="40" idx="1"/>
            </p:cNvCxnSpPr>
            <p:nvPr/>
          </p:nvCxnSpPr>
          <p:spPr bwMode="auto">
            <a:xfrm flipV="1">
              <a:off x="7239000" y="4714201"/>
              <a:ext cx="457200" cy="152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32" idx="3"/>
              <a:endCxn id="41" idx="1"/>
            </p:cNvCxnSpPr>
            <p:nvPr/>
          </p:nvCxnSpPr>
          <p:spPr bwMode="auto">
            <a:xfrm>
              <a:off x="7239000" y="4659772"/>
              <a:ext cx="457200" cy="28302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34" idx="3"/>
              <a:endCxn id="43" idx="1"/>
            </p:cNvCxnSpPr>
            <p:nvPr/>
          </p:nvCxnSpPr>
          <p:spPr bwMode="auto">
            <a:xfrm>
              <a:off x="7239000" y="5073430"/>
              <a:ext cx="457200" cy="29391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5" idx="3"/>
              <a:endCxn id="39" idx="1"/>
            </p:cNvCxnSpPr>
            <p:nvPr/>
          </p:nvCxnSpPr>
          <p:spPr bwMode="auto">
            <a:xfrm flipV="1">
              <a:off x="7239000" y="4485601"/>
              <a:ext cx="457200" cy="79465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7010400" y="4213457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010400" y="4420286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010400" y="4627115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010400" y="4833944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0" y="5040773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10400" y="5247602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010400" y="5454431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010400" y="5661257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7696200" y="4213457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7696200" y="4452944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7696200" y="4681544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7696200" y="4910144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7696200" y="5127857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7696200" y="5334686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7696200" y="5661257"/>
              <a:ext cx="228600" cy="6531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304800" y="5486400"/>
            <a:ext cx="4020770" cy="1063688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-64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8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-64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08902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-64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54622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-64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995488" indent="-166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pitchFamily="-64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452688" indent="-166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pitchFamily="-64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09888" indent="-166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pitchFamily="-64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367088" indent="-166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pitchFamily="-64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24288" indent="-166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pitchFamily="-64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-64" charset="2"/>
              <a:buNone/>
            </a:pPr>
            <a:r>
              <a:rPr lang="en-US" b="1" dirty="0" smtClean="0"/>
              <a:t>Consistency = Lower Throughput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555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Factorization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71" y="1475210"/>
            <a:ext cx="6729451" cy="51675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1143000"/>
          </a:xfr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Consistency </a:t>
            </a:r>
            <a:r>
              <a:rPr lang="en-US" b="1" dirty="0" smtClean="0">
                <a:sym typeface="Wingdings" pitchFamily="2" charset="2"/>
              </a:rPr>
              <a:t> </a:t>
            </a:r>
            <a:r>
              <a:rPr lang="en-US" b="1" dirty="0" smtClean="0"/>
              <a:t>Faster Convergence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43200" y="1828800"/>
            <a:ext cx="5343525" cy="4114800"/>
            <a:chOff x="2743200" y="1828800"/>
            <a:chExt cx="5343525" cy="4114800"/>
          </a:xfrm>
        </p:grpSpPr>
        <p:sp>
          <p:nvSpPr>
            <p:cNvPr id="5" name="Rectangle 4"/>
            <p:cNvSpPr/>
            <p:nvPr/>
          </p:nvSpPr>
          <p:spPr>
            <a:xfrm>
              <a:off x="2743200" y="1828800"/>
              <a:ext cx="5257800" cy="41148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128963" y="4657725"/>
              <a:ext cx="4943475" cy="900113"/>
            </a:xfrm>
            <a:custGeom>
              <a:avLst/>
              <a:gdLst>
                <a:gd name="connsiteX0" fmla="*/ 0 w 4943475"/>
                <a:gd name="connsiteY0" fmla="*/ 0 h 900113"/>
                <a:gd name="connsiteX1" fmla="*/ 128587 w 4943475"/>
                <a:gd name="connsiteY1" fmla="*/ 100013 h 900113"/>
                <a:gd name="connsiteX2" fmla="*/ 457200 w 4943475"/>
                <a:gd name="connsiteY2" fmla="*/ 157163 h 900113"/>
                <a:gd name="connsiteX3" fmla="*/ 842962 w 4943475"/>
                <a:gd name="connsiteY3" fmla="*/ 385763 h 900113"/>
                <a:gd name="connsiteX4" fmla="*/ 1300162 w 4943475"/>
                <a:gd name="connsiteY4" fmla="*/ 571500 h 900113"/>
                <a:gd name="connsiteX5" fmla="*/ 2271712 w 4943475"/>
                <a:gd name="connsiteY5" fmla="*/ 757238 h 900113"/>
                <a:gd name="connsiteX6" fmla="*/ 3657600 w 4943475"/>
                <a:gd name="connsiteY6" fmla="*/ 842963 h 900113"/>
                <a:gd name="connsiteX7" fmla="*/ 4943475 w 4943475"/>
                <a:gd name="connsiteY7" fmla="*/ 900113 h 900113"/>
                <a:gd name="connsiteX0" fmla="*/ 0 w 4943475"/>
                <a:gd name="connsiteY0" fmla="*/ 0 h 900113"/>
                <a:gd name="connsiteX1" fmla="*/ 223837 w 4943475"/>
                <a:gd name="connsiteY1" fmla="*/ 66675 h 900113"/>
                <a:gd name="connsiteX2" fmla="*/ 457200 w 4943475"/>
                <a:gd name="connsiteY2" fmla="*/ 157163 h 900113"/>
                <a:gd name="connsiteX3" fmla="*/ 842962 w 4943475"/>
                <a:gd name="connsiteY3" fmla="*/ 385763 h 900113"/>
                <a:gd name="connsiteX4" fmla="*/ 1300162 w 4943475"/>
                <a:gd name="connsiteY4" fmla="*/ 571500 h 900113"/>
                <a:gd name="connsiteX5" fmla="*/ 2271712 w 4943475"/>
                <a:gd name="connsiteY5" fmla="*/ 757238 h 900113"/>
                <a:gd name="connsiteX6" fmla="*/ 3657600 w 4943475"/>
                <a:gd name="connsiteY6" fmla="*/ 842963 h 900113"/>
                <a:gd name="connsiteX7" fmla="*/ 4943475 w 4943475"/>
                <a:gd name="connsiteY7" fmla="*/ 900113 h 90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3475" h="900113">
                  <a:moveTo>
                    <a:pt x="0" y="0"/>
                  </a:moveTo>
                  <a:lnTo>
                    <a:pt x="223837" y="66675"/>
                  </a:lnTo>
                  <a:lnTo>
                    <a:pt x="457200" y="157163"/>
                  </a:lnTo>
                  <a:lnTo>
                    <a:pt x="842962" y="385763"/>
                  </a:lnTo>
                  <a:lnTo>
                    <a:pt x="1300162" y="571500"/>
                  </a:lnTo>
                  <a:lnTo>
                    <a:pt x="2271712" y="757238"/>
                  </a:lnTo>
                  <a:lnTo>
                    <a:pt x="3657600" y="842963"/>
                  </a:lnTo>
                  <a:lnTo>
                    <a:pt x="4943475" y="900113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729038" y="3057525"/>
              <a:ext cx="4357687" cy="2500313"/>
            </a:xfrm>
            <a:custGeom>
              <a:avLst/>
              <a:gdLst>
                <a:gd name="connsiteX0" fmla="*/ 0 w 4357687"/>
                <a:gd name="connsiteY0" fmla="*/ 0 h 2500313"/>
                <a:gd name="connsiteX1" fmla="*/ 300037 w 4357687"/>
                <a:gd name="connsiteY1" fmla="*/ 414338 h 2500313"/>
                <a:gd name="connsiteX2" fmla="*/ 600075 w 4357687"/>
                <a:gd name="connsiteY2" fmla="*/ 928688 h 2500313"/>
                <a:gd name="connsiteX3" fmla="*/ 885825 w 4357687"/>
                <a:gd name="connsiteY3" fmla="*/ 1400175 h 2500313"/>
                <a:gd name="connsiteX4" fmla="*/ 1200150 w 4357687"/>
                <a:gd name="connsiteY4" fmla="*/ 1685925 h 2500313"/>
                <a:gd name="connsiteX5" fmla="*/ 1600200 w 4357687"/>
                <a:gd name="connsiteY5" fmla="*/ 1943100 h 2500313"/>
                <a:gd name="connsiteX6" fmla="*/ 2286000 w 4357687"/>
                <a:gd name="connsiteY6" fmla="*/ 2257425 h 2500313"/>
                <a:gd name="connsiteX7" fmla="*/ 2657475 w 4357687"/>
                <a:gd name="connsiteY7" fmla="*/ 2357438 h 2500313"/>
                <a:gd name="connsiteX8" fmla="*/ 3200400 w 4357687"/>
                <a:gd name="connsiteY8" fmla="*/ 2428875 h 2500313"/>
                <a:gd name="connsiteX9" fmla="*/ 4357687 w 4357687"/>
                <a:gd name="connsiteY9" fmla="*/ 2500313 h 250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57687" h="2500313">
                  <a:moveTo>
                    <a:pt x="0" y="0"/>
                  </a:moveTo>
                  <a:lnTo>
                    <a:pt x="300037" y="414338"/>
                  </a:lnTo>
                  <a:lnTo>
                    <a:pt x="600075" y="928688"/>
                  </a:lnTo>
                  <a:lnTo>
                    <a:pt x="885825" y="1400175"/>
                  </a:lnTo>
                  <a:lnTo>
                    <a:pt x="1200150" y="1685925"/>
                  </a:lnTo>
                  <a:lnTo>
                    <a:pt x="1600200" y="1943100"/>
                  </a:lnTo>
                  <a:lnTo>
                    <a:pt x="2286000" y="2257425"/>
                  </a:lnTo>
                  <a:lnTo>
                    <a:pt x="2657475" y="2357438"/>
                  </a:lnTo>
                  <a:lnTo>
                    <a:pt x="3200400" y="2428875"/>
                  </a:lnTo>
                  <a:lnTo>
                    <a:pt x="4357687" y="2500313"/>
                  </a:lnTo>
                </a:path>
              </a:pathLst>
            </a:custGeom>
            <a:ln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3322609">
              <a:off x="3232218" y="3483040"/>
              <a:ext cx="2593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Fully Asynchronous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421618">
              <a:off x="2818613" y="4510199"/>
              <a:ext cx="2495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Serially </a:t>
              </a:r>
              <a:r>
                <a:rPr lang="en-US" sz="2400" b="1" dirty="0" smtClean="0"/>
                <a:t>Consistent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7255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762000"/>
          </a:xfrm>
        </p:spPr>
        <p:txBody>
          <a:bodyPr/>
          <a:lstStyle/>
          <a:p>
            <a:r>
              <a:rPr lang="en-US" dirty="0" smtClean="0"/>
              <a:t>PageRank on AltaVista </a:t>
            </a:r>
            <a:r>
              <a:rPr lang="en-US" dirty="0" err="1" smtClean="0"/>
              <a:t>Webgraph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3795"/>
            <a:ext cx="8305800" cy="7022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1.4B vertices, 6.7B edges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grpSp>
        <p:nvGrpSpPr>
          <p:cNvPr id="4" name="Group 10"/>
          <p:cNvGrpSpPr/>
          <p:nvPr/>
        </p:nvGrpSpPr>
        <p:grpSpPr>
          <a:xfrm>
            <a:off x="152400" y="2819400"/>
            <a:ext cx="8873059" cy="863600"/>
            <a:chOff x="-355592" y="2497138"/>
            <a:chExt cx="8873059" cy="863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-355592" y="2497138"/>
              <a:ext cx="4216394" cy="863600"/>
            </a:xfrm>
            <a:prstGeom prst="rect">
              <a:avLst/>
            </a:prstGeom>
            <a:noFill/>
            <a:ln w="38100" cap="flat" cmpd="sng" algn="ctr">
              <a:solidFill>
                <a:srgbClr val="95B3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latin typeface="Tahoma" pitchFamily="-64" charset="0"/>
                </a:rPr>
                <a:t>Pegasus</a:t>
              </a:r>
              <a:endPara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791200" y="2497138"/>
              <a:ext cx="2726267" cy="863600"/>
            </a:xfrm>
            <a:prstGeom prst="rect">
              <a:avLst/>
            </a:prstGeom>
            <a:noFill/>
            <a:ln w="38100" cap="flat" cmpd="sng" algn="ctr">
              <a:solidFill>
                <a:srgbClr val="95B3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latin typeface="Tahoma" pitchFamily="-64" charset="0"/>
                </a:rPr>
                <a:t>1320</a:t>
              </a:r>
              <a:r>
                <a:rPr kumimoji="0" lang="en-US" sz="28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s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860801" y="2497138"/>
              <a:ext cx="1930399" cy="863600"/>
            </a:xfrm>
            <a:prstGeom prst="rect">
              <a:avLst/>
            </a:prstGeom>
            <a:noFill/>
            <a:ln w="38100" cap="flat" cmpd="sng" algn="ctr">
              <a:solidFill>
                <a:srgbClr val="95B3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latin typeface="Tahoma" pitchFamily="-64" charset="0"/>
                </a:rPr>
                <a:t>800 cores</a:t>
              </a:r>
              <a:endPara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400" y="3683000"/>
            <a:ext cx="8873059" cy="863600"/>
            <a:chOff x="-355592" y="3360738"/>
            <a:chExt cx="8873059" cy="863600"/>
          </a:xfrm>
        </p:grpSpPr>
        <p:sp>
          <p:nvSpPr>
            <p:cNvPr id="7" name="Rectangle 6"/>
            <p:cNvSpPr/>
            <p:nvPr/>
          </p:nvSpPr>
          <p:spPr bwMode="auto">
            <a:xfrm>
              <a:off x="-355592" y="3360738"/>
              <a:ext cx="4216393" cy="863600"/>
            </a:xfrm>
            <a:prstGeom prst="rect">
              <a:avLst/>
            </a:prstGeom>
            <a:noFill/>
            <a:ln w="38100" cap="flat" cmpd="sng" algn="ctr">
              <a:solidFill>
                <a:srgbClr val="95B3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smtClean="0">
                  <a:latin typeface="Tahoma" pitchFamily="-64" charset="0"/>
                </a:rPr>
                <a:t>GraphLab2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791200" y="3360738"/>
              <a:ext cx="2726267" cy="863600"/>
            </a:xfrm>
            <a:prstGeom prst="rect">
              <a:avLst/>
            </a:prstGeom>
            <a:noFill/>
            <a:ln w="38100" cap="flat" cmpd="sng" algn="ctr">
              <a:solidFill>
                <a:srgbClr val="95B3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-64" charset="0"/>
                </a:rPr>
                <a:t>76s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860801" y="3360738"/>
              <a:ext cx="1930399" cy="863600"/>
            </a:xfrm>
            <a:prstGeom prst="rect">
              <a:avLst/>
            </a:prstGeom>
            <a:noFill/>
            <a:ln w="38100" cap="flat" cmpd="sng" algn="ctr">
              <a:solidFill>
                <a:srgbClr val="95B3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smtClean="0">
                  <a:latin typeface="Tahoma" pitchFamily="-64" charset="0"/>
                </a:rPr>
                <a:t>512 cores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35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1"/>
    </mc:Choice>
    <mc:Fallback xmlns="">
      <p:transition spd="slow" advTm="367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Graph-Parallel abstractions are an emerging tool for large-scale machine learning</a:t>
            </a:r>
          </a:p>
          <a:p>
            <a:r>
              <a:rPr lang="en-US" dirty="0" smtClean="0"/>
              <a:t>The Challenges of Natural Graphs</a:t>
            </a:r>
          </a:p>
          <a:p>
            <a:pPr lvl="1"/>
            <a:r>
              <a:rPr lang="en-US" dirty="0" smtClean="0"/>
              <a:t>Power-Law degree distribution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Difficult to partition</a:t>
            </a:r>
          </a:p>
          <a:p>
            <a:r>
              <a:rPr lang="en-US" dirty="0" smtClean="0"/>
              <a:t>GraphLab2:</a:t>
            </a:r>
          </a:p>
          <a:p>
            <a:pPr lvl="1"/>
            <a:r>
              <a:rPr lang="en-US" dirty="0" smtClean="0"/>
              <a:t>Distributes single vertex programs</a:t>
            </a:r>
          </a:p>
          <a:p>
            <a:pPr lvl="1"/>
            <a:r>
              <a:rPr lang="en-US" dirty="0" smtClean="0"/>
              <a:t>New vertex partitioning heuristic to rapidly place large power-law graphs</a:t>
            </a:r>
          </a:p>
          <a:p>
            <a:r>
              <a:rPr lang="en-US" dirty="0" smtClean="0"/>
              <a:t>Experimentally </a:t>
            </a:r>
            <a:r>
              <a:rPr lang="en-US" dirty="0" smtClean="0"/>
              <a:t>outperforms existing graph-parallel abstractions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38400"/>
            <a:ext cx="9207500" cy="1143000"/>
          </a:xfrm>
        </p:spPr>
        <p:txBody>
          <a:bodyPr/>
          <a:lstStyle/>
          <a:p>
            <a:r>
              <a:rPr lang="en-US" dirty="0" smtClean="0"/>
              <a:t>Official release in July.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947738" y="3810000"/>
            <a:ext cx="7239000" cy="927100"/>
          </a:xfrm>
        </p:spPr>
        <p:txBody>
          <a:bodyPr/>
          <a:lstStyle/>
          <a:p>
            <a:r>
              <a:rPr lang="en-US" sz="5400" b="1" dirty="0" smtClean="0">
                <a:latin typeface="Helvetica"/>
                <a:cs typeface="Helvetica"/>
              </a:rPr>
              <a:t>http://</a:t>
            </a:r>
            <a:r>
              <a:rPr lang="en-US" sz="5400" b="1" dirty="0" err="1" smtClean="0">
                <a:latin typeface="Helvetica"/>
                <a:cs typeface="Helvetica"/>
              </a:rPr>
              <a:t>graphlab.org</a:t>
            </a:r>
            <a:endParaRPr lang="en-US" sz="54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6533" y="650732"/>
            <a:ext cx="4587169" cy="1578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3827" y="222409"/>
            <a:ext cx="1236298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914400"/>
            <a:r>
              <a:rPr lang="en-US" sz="1380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/>
                <a:cs typeface="Arial Rounded MT Bold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5449669"/>
            <a:ext cx="4269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jegonzal@cs.cmu.edu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0603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Pregel</a:t>
            </a:r>
            <a:r>
              <a:rPr lang="en-US" dirty="0" smtClean="0"/>
              <a:t> Message Combiners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599"/>
          </a:xfrm>
        </p:spPr>
        <p:txBody>
          <a:bodyPr/>
          <a:lstStyle/>
          <a:p>
            <a:r>
              <a:rPr lang="en-US" dirty="0" smtClean="0"/>
              <a:t>User defined </a:t>
            </a:r>
            <a:r>
              <a:rPr lang="en-US" b="1" dirty="0" smtClean="0"/>
              <a:t>commutative</a:t>
            </a:r>
            <a:r>
              <a:rPr lang="en-US" dirty="0" smtClean="0"/>
              <a:t> </a:t>
            </a:r>
            <a:r>
              <a:rPr lang="en-US" b="1" dirty="0" smtClean="0"/>
              <a:t>associative</a:t>
            </a:r>
            <a:r>
              <a:rPr lang="en-US" dirty="0" smtClean="0"/>
              <a:t> (+) message operation: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2057400" y="35814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57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57400" y="5181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44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sp>
        <p:nvSpPr>
          <p:cNvPr id="11" name="Oval 10"/>
          <p:cNvSpPr/>
          <p:nvPr/>
        </p:nvSpPr>
        <p:spPr>
          <a:xfrm>
            <a:off x="5867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39"/>
          <p:cNvGrpSpPr/>
          <p:nvPr/>
        </p:nvGrpSpPr>
        <p:grpSpPr>
          <a:xfrm>
            <a:off x="2590800" y="3848100"/>
            <a:ext cx="3276600" cy="1600200"/>
            <a:chOff x="2590800" y="3848100"/>
            <a:chExt cx="3276600" cy="1600200"/>
          </a:xfrm>
        </p:grpSpPr>
        <p:cxnSp>
          <p:nvCxnSpPr>
            <p:cNvPr id="15" name="Straight Connector 14"/>
            <p:cNvCxnSpPr>
              <a:stCxn id="6" idx="6"/>
              <a:endCxn id="11" idx="2"/>
            </p:cNvCxnSpPr>
            <p:nvPr/>
          </p:nvCxnSpPr>
          <p:spPr>
            <a:xfrm>
              <a:off x="2590800" y="3848100"/>
              <a:ext cx="3276600" cy="8382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6"/>
              <a:endCxn id="11" idx="2"/>
            </p:cNvCxnSpPr>
            <p:nvPr/>
          </p:nvCxnSpPr>
          <p:spPr>
            <a:xfrm>
              <a:off x="2590800" y="4686300"/>
              <a:ext cx="3276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8" idx="6"/>
              <a:endCxn id="11" idx="2"/>
            </p:cNvCxnSpPr>
            <p:nvPr/>
          </p:nvCxnSpPr>
          <p:spPr>
            <a:xfrm flipV="1">
              <a:off x="2590800" y="4686300"/>
              <a:ext cx="3276600" cy="76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38"/>
          <p:cNvGrpSpPr/>
          <p:nvPr/>
        </p:nvGrpSpPr>
        <p:grpSpPr>
          <a:xfrm>
            <a:off x="2590800" y="3848100"/>
            <a:ext cx="3276600" cy="1600200"/>
            <a:chOff x="2590800" y="3848100"/>
            <a:chExt cx="3276600" cy="1600200"/>
          </a:xfrm>
        </p:grpSpPr>
        <p:cxnSp>
          <p:nvCxnSpPr>
            <p:cNvPr id="31" name="Straight Connector 30"/>
            <p:cNvCxnSpPr>
              <a:stCxn id="6" idx="6"/>
              <a:endCxn id="9" idx="1"/>
            </p:cNvCxnSpPr>
            <p:nvPr/>
          </p:nvCxnSpPr>
          <p:spPr>
            <a:xfrm>
              <a:off x="2590800" y="3848100"/>
              <a:ext cx="817796" cy="70349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7" idx="6"/>
              <a:endCxn id="9" idx="2"/>
            </p:cNvCxnSpPr>
            <p:nvPr/>
          </p:nvCxnSpPr>
          <p:spPr>
            <a:xfrm>
              <a:off x="2590800" y="4686300"/>
              <a:ext cx="762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8" idx="6"/>
              <a:endCxn id="9" idx="3"/>
            </p:cNvCxnSpPr>
            <p:nvPr/>
          </p:nvCxnSpPr>
          <p:spPr>
            <a:xfrm flipV="1">
              <a:off x="2590800" y="4821004"/>
              <a:ext cx="817796" cy="62729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3352800" y="4495800"/>
              <a:ext cx="381000" cy="381000"/>
            </a:xfrm>
            <a:prstGeom prst="ellips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+</a:t>
              </a:r>
              <a:endParaRPr lang="en-US" dirty="0"/>
            </a:p>
          </p:txBody>
        </p:sp>
        <p:cxnSp>
          <p:nvCxnSpPr>
            <p:cNvPr id="38" name="Straight Connector 37"/>
            <p:cNvCxnSpPr>
              <a:stCxn id="9" idx="6"/>
              <a:endCxn id="11" idx="2"/>
            </p:cNvCxnSpPr>
            <p:nvPr/>
          </p:nvCxnSpPr>
          <p:spPr>
            <a:xfrm>
              <a:off x="3733800" y="4686300"/>
              <a:ext cx="2133600" cy="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66"/>
          <p:cNvGrpSpPr/>
          <p:nvPr/>
        </p:nvGrpSpPr>
        <p:grpSpPr>
          <a:xfrm>
            <a:off x="3886200" y="3991425"/>
            <a:ext cx="848572" cy="1001811"/>
            <a:chOff x="3886200" y="3991425"/>
            <a:chExt cx="848572" cy="1001811"/>
          </a:xfrm>
        </p:grpSpPr>
        <p:grpSp>
          <p:nvGrpSpPr>
            <p:cNvPr id="14" name="Group 52"/>
            <p:cNvGrpSpPr/>
            <p:nvPr/>
          </p:nvGrpSpPr>
          <p:grpSpPr>
            <a:xfrm rot="900000">
              <a:off x="3896572" y="3991425"/>
              <a:ext cx="838200" cy="190500"/>
              <a:chOff x="838200" y="4800600"/>
              <a:chExt cx="838200" cy="190500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6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55" name="Rectangle 54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56" name="Isosceles Triangle 55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  <p:grpSp>
          <p:nvGrpSpPr>
            <p:cNvPr id="17" name="Group 52"/>
            <p:cNvGrpSpPr/>
            <p:nvPr/>
          </p:nvGrpSpPr>
          <p:grpSpPr>
            <a:xfrm>
              <a:off x="3886200" y="4419600"/>
              <a:ext cx="838200" cy="190500"/>
              <a:chOff x="838200" y="4800600"/>
              <a:chExt cx="838200" cy="190500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60" name="Rectangle 59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61" name="Isosceles Triangle 60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  <p:grpSp>
          <p:nvGrpSpPr>
            <p:cNvPr id="19" name="Group 52"/>
            <p:cNvGrpSpPr/>
            <p:nvPr/>
          </p:nvGrpSpPr>
          <p:grpSpPr>
            <a:xfrm rot="20938972">
              <a:off x="3886200" y="4802736"/>
              <a:ext cx="838200" cy="190500"/>
              <a:chOff x="838200" y="4800600"/>
              <a:chExt cx="838200" cy="190500"/>
            </a:xfrm>
          </p:grpSpPr>
          <p:cxnSp>
            <p:nvCxnSpPr>
              <p:cNvPr id="63" name="Straight Arrow Connector 62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1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65" name="Rectangle 64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66" name="Isosceles Triangle 65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</p:grpSp>
      <p:grpSp>
        <p:nvGrpSpPr>
          <p:cNvPr id="22" name="Group 78"/>
          <p:cNvGrpSpPr/>
          <p:nvPr/>
        </p:nvGrpSpPr>
        <p:grpSpPr>
          <a:xfrm>
            <a:off x="2583571" y="4053769"/>
            <a:ext cx="2521829" cy="1058582"/>
            <a:chOff x="2583571" y="4053769"/>
            <a:chExt cx="2521829" cy="1058582"/>
          </a:xfrm>
        </p:grpSpPr>
        <p:grpSp>
          <p:nvGrpSpPr>
            <p:cNvPr id="23" name="Group 53"/>
            <p:cNvGrpSpPr/>
            <p:nvPr/>
          </p:nvGrpSpPr>
          <p:grpSpPr>
            <a:xfrm rot="2659722">
              <a:off x="2845890" y="4053769"/>
              <a:ext cx="685800" cy="155448"/>
              <a:chOff x="838200" y="4800600"/>
              <a:chExt cx="838200" cy="190500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51" name="Rectangle 50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52" name="Isosceles Triangle 51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  <p:grpSp>
          <p:nvGrpSpPr>
            <p:cNvPr id="25" name="Group 53"/>
            <p:cNvGrpSpPr/>
            <p:nvPr/>
          </p:nvGrpSpPr>
          <p:grpSpPr>
            <a:xfrm>
              <a:off x="2590800" y="4419600"/>
              <a:ext cx="685800" cy="152400"/>
              <a:chOff x="838200" y="4800600"/>
              <a:chExt cx="838200" cy="190500"/>
            </a:xfrm>
          </p:grpSpPr>
          <p:cxnSp>
            <p:nvCxnSpPr>
              <p:cNvPr id="69" name="Straight Arrow Connector 68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6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71" name="Rectangle 70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72" name="Isosceles Triangle 71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  <p:grpSp>
          <p:nvGrpSpPr>
            <p:cNvPr id="28" name="Group 53"/>
            <p:cNvGrpSpPr/>
            <p:nvPr/>
          </p:nvGrpSpPr>
          <p:grpSpPr>
            <a:xfrm rot="19336133">
              <a:off x="2583571" y="4956903"/>
              <a:ext cx="685800" cy="155448"/>
              <a:chOff x="838200" y="4800600"/>
              <a:chExt cx="838200" cy="190500"/>
            </a:xfrm>
          </p:grpSpPr>
          <p:cxnSp>
            <p:nvCxnSpPr>
              <p:cNvPr id="74" name="Straight Arrow Connector 73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9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76" name="Rectangle 75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77" name="Isosceles Triangle 76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  <p:grpSp>
          <p:nvGrpSpPr>
            <p:cNvPr id="30" name="Group 58"/>
            <p:cNvGrpSpPr/>
            <p:nvPr/>
          </p:nvGrpSpPr>
          <p:grpSpPr>
            <a:xfrm>
              <a:off x="3893821" y="4438625"/>
              <a:ext cx="1211579" cy="361949"/>
              <a:chOff x="838200" y="4800600"/>
              <a:chExt cx="637673" cy="190500"/>
            </a:xfrm>
          </p:grpSpPr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1034715" y="4870798"/>
                <a:ext cx="441158" cy="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 bwMode="auto">
              <a:xfrm>
                <a:off x="838200" y="4800600"/>
                <a:ext cx="381000" cy="1905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prstClr val="black"/>
                    </a:solidFill>
                    <a:latin typeface="Tahoma" pitchFamily="-64" charset="0"/>
                  </a:rPr>
                  <a:t>Sum</a:t>
                </a:r>
                <a:endParaRPr lang="en-US" sz="2000" dirty="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Costly on High </a:t>
            </a:r>
            <a:r>
              <a:rPr lang="en-US" b="1" dirty="0" smtClean="0"/>
              <a:t>Fan-Out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599"/>
          </a:xfrm>
        </p:spPr>
        <p:txBody>
          <a:bodyPr/>
          <a:lstStyle/>
          <a:p>
            <a:r>
              <a:rPr lang="en-US" dirty="0" smtClean="0"/>
              <a:t>Many identical messages are sent across the network to the same machine: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2057400" y="35814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57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57400" y="5181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44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sp>
        <p:nvSpPr>
          <p:cNvPr id="11" name="Oval 10"/>
          <p:cNvSpPr/>
          <p:nvPr/>
        </p:nvSpPr>
        <p:spPr>
          <a:xfrm>
            <a:off x="5867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6"/>
            <a:endCxn id="11" idx="2"/>
          </p:cNvCxnSpPr>
          <p:nvPr/>
        </p:nvCxnSpPr>
        <p:spPr>
          <a:xfrm>
            <a:off x="2590800" y="3848100"/>
            <a:ext cx="327660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6"/>
            <a:endCxn id="11" idx="2"/>
          </p:cNvCxnSpPr>
          <p:nvPr/>
        </p:nvCxnSpPr>
        <p:spPr>
          <a:xfrm>
            <a:off x="2590800" y="4686300"/>
            <a:ext cx="3276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6"/>
            <a:endCxn id="11" idx="2"/>
          </p:cNvCxnSpPr>
          <p:nvPr/>
        </p:nvCxnSpPr>
        <p:spPr>
          <a:xfrm flipV="1">
            <a:off x="2590800" y="4686300"/>
            <a:ext cx="3276600" cy="76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52"/>
          <p:cNvGrpSpPr/>
          <p:nvPr/>
        </p:nvGrpSpPr>
        <p:grpSpPr>
          <a:xfrm rot="935563" flipH="1">
            <a:off x="3896572" y="3991425"/>
            <a:ext cx="838200" cy="190500"/>
            <a:chOff x="838200" y="4800600"/>
            <a:chExt cx="838200" cy="1905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219200" y="4876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132"/>
            <p:cNvGrpSpPr/>
            <p:nvPr/>
          </p:nvGrpSpPr>
          <p:grpSpPr>
            <a:xfrm>
              <a:off x="838200" y="4800600"/>
              <a:ext cx="381000" cy="190500"/>
              <a:chOff x="762000" y="2971800"/>
              <a:chExt cx="838200" cy="381000"/>
            </a:xfrm>
          </p:grpSpPr>
          <p:sp>
            <p:nvSpPr>
              <p:cNvPr id="55" name="Rectangle 54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56" name="Isosceles Triangle 55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12" name="Group 52"/>
          <p:cNvGrpSpPr/>
          <p:nvPr/>
        </p:nvGrpSpPr>
        <p:grpSpPr>
          <a:xfrm flipH="1">
            <a:off x="3886200" y="4419600"/>
            <a:ext cx="838200" cy="190500"/>
            <a:chOff x="838200" y="4800600"/>
            <a:chExt cx="838200" cy="190500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>
              <a:off x="1219200" y="4876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32"/>
            <p:cNvGrpSpPr/>
            <p:nvPr/>
          </p:nvGrpSpPr>
          <p:grpSpPr>
            <a:xfrm>
              <a:off x="838200" y="4800600"/>
              <a:ext cx="381000" cy="190500"/>
              <a:chOff x="762000" y="2971800"/>
              <a:chExt cx="838200" cy="381000"/>
            </a:xfrm>
          </p:grpSpPr>
          <p:sp>
            <p:nvSpPr>
              <p:cNvPr id="60" name="Rectangle 59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61" name="Isosceles Triangle 60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14" name="Group 52"/>
          <p:cNvGrpSpPr/>
          <p:nvPr/>
        </p:nvGrpSpPr>
        <p:grpSpPr>
          <a:xfrm rot="20765775" flipH="1">
            <a:off x="3886200" y="4802736"/>
            <a:ext cx="838200" cy="190500"/>
            <a:chOff x="838200" y="4800600"/>
            <a:chExt cx="838200" cy="190500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1219200" y="4876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32"/>
            <p:cNvGrpSpPr/>
            <p:nvPr/>
          </p:nvGrpSpPr>
          <p:grpSpPr>
            <a:xfrm>
              <a:off x="838200" y="4800600"/>
              <a:ext cx="381000" cy="190500"/>
              <a:chOff x="762000" y="2971800"/>
              <a:chExt cx="838200" cy="381000"/>
            </a:xfrm>
          </p:grpSpPr>
          <p:sp>
            <p:nvSpPr>
              <p:cNvPr id="65" name="Rectangle 64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66" name="Isosceles Triangle 65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GraphLab Ghosts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599"/>
          </a:xfrm>
        </p:spPr>
        <p:txBody>
          <a:bodyPr/>
          <a:lstStyle/>
          <a:p>
            <a:r>
              <a:rPr lang="en-US" dirty="0" smtClean="0"/>
              <a:t>Neighbors values are cached locally and maintained by system: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1676400" y="35814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76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76400" y="5181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44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sp>
        <p:nvSpPr>
          <p:cNvPr id="11" name="Oval 10"/>
          <p:cNvSpPr/>
          <p:nvPr/>
        </p:nvSpPr>
        <p:spPr>
          <a:xfrm>
            <a:off x="6629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85"/>
          <p:cNvGrpSpPr/>
          <p:nvPr/>
        </p:nvGrpSpPr>
        <p:grpSpPr>
          <a:xfrm>
            <a:off x="2209800" y="3848100"/>
            <a:ext cx="4419600" cy="1600200"/>
            <a:chOff x="2209800" y="3848100"/>
            <a:chExt cx="4419600" cy="1600200"/>
          </a:xfrm>
        </p:grpSpPr>
        <p:cxnSp>
          <p:nvCxnSpPr>
            <p:cNvPr id="15" name="Straight Connector 14"/>
            <p:cNvCxnSpPr>
              <a:stCxn id="6" idx="6"/>
              <a:endCxn id="11" idx="2"/>
            </p:cNvCxnSpPr>
            <p:nvPr/>
          </p:nvCxnSpPr>
          <p:spPr>
            <a:xfrm>
              <a:off x="2209800" y="3848100"/>
              <a:ext cx="4419600" cy="8382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6"/>
              <a:endCxn id="11" idx="2"/>
            </p:cNvCxnSpPr>
            <p:nvPr/>
          </p:nvCxnSpPr>
          <p:spPr>
            <a:xfrm>
              <a:off x="2209800" y="4686300"/>
              <a:ext cx="4419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8" idx="6"/>
              <a:endCxn id="11" idx="2"/>
            </p:cNvCxnSpPr>
            <p:nvPr/>
          </p:nvCxnSpPr>
          <p:spPr>
            <a:xfrm flipV="1">
              <a:off x="2209800" y="4686300"/>
              <a:ext cx="4419600" cy="76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38"/>
          <p:cNvGrpSpPr/>
          <p:nvPr/>
        </p:nvGrpSpPr>
        <p:grpSpPr>
          <a:xfrm>
            <a:off x="2209800" y="3848100"/>
            <a:ext cx="1524000" cy="1600200"/>
            <a:chOff x="2209800" y="3848100"/>
            <a:chExt cx="1524000" cy="1600200"/>
          </a:xfrm>
        </p:grpSpPr>
        <p:cxnSp>
          <p:nvCxnSpPr>
            <p:cNvPr id="31" name="Straight Connector 30"/>
            <p:cNvCxnSpPr>
              <a:stCxn id="6" idx="6"/>
              <a:endCxn id="9" idx="1"/>
            </p:cNvCxnSpPr>
            <p:nvPr/>
          </p:nvCxnSpPr>
          <p:spPr>
            <a:xfrm>
              <a:off x="2209800" y="3848100"/>
              <a:ext cx="1198796" cy="70349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7" idx="6"/>
              <a:endCxn id="9" idx="2"/>
            </p:cNvCxnSpPr>
            <p:nvPr/>
          </p:nvCxnSpPr>
          <p:spPr>
            <a:xfrm>
              <a:off x="2209800" y="4686300"/>
              <a:ext cx="1143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8" idx="6"/>
              <a:endCxn id="9" idx="3"/>
            </p:cNvCxnSpPr>
            <p:nvPr/>
          </p:nvCxnSpPr>
          <p:spPr>
            <a:xfrm flipV="1">
              <a:off x="2209800" y="4821004"/>
              <a:ext cx="1198796" cy="62729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3352800" y="4495800"/>
              <a:ext cx="381000" cy="381000"/>
            </a:xfrm>
            <a:prstGeom prst="ellips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84"/>
          <p:cNvGrpSpPr/>
          <p:nvPr/>
        </p:nvGrpSpPr>
        <p:grpSpPr>
          <a:xfrm>
            <a:off x="5181600" y="3733800"/>
            <a:ext cx="1447800" cy="1905000"/>
            <a:chOff x="5181600" y="3733800"/>
            <a:chExt cx="1447800" cy="1905000"/>
          </a:xfrm>
        </p:grpSpPr>
        <p:sp>
          <p:nvSpPr>
            <p:cNvPr id="57" name="Oval 56"/>
            <p:cNvSpPr/>
            <p:nvPr/>
          </p:nvSpPr>
          <p:spPr>
            <a:xfrm>
              <a:off x="5181600" y="3733800"/>
              <a:ext cx="381000" cy="381000"/>
            </a:xfrm>
            <a:prstGeom prst="ellips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5181600" y="4495800"/>
              <a:ext cx="381000" cy="381000"/>
            </a:xfrm>
            <a:prstGeom prst="ellips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5181600" y="5257800"/>
              <a:ext cx="381000" cy="381000"/>
            </a:xfrm>
            <a:prstGeom prst="ellips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7" name="Straight Connector 66"/>
            <p:cNvCxnSpPr>
              <a:stCxn id="57" idx="6"/>
              <a:endCxn id="11" idx="2"/>
            </p:cNvCxnSpPr>
            <p:nvPr/>
          </p:nvCxnSpPr>
          <p:spPr>
            <a:xfrm>
              <a:off x="5562600" y="3924300"/>
              <a:ext cx="1066800" cy="76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11" idx="2"/>
              <a:endCxn id="59" idx="6"/>
            </p:cNvCxnSpPr>
            <p:nvPr/>
          </p:nvCxnSpPr>
          <p:spPr>
            <a:xfrm flipH="1">
              <a:off x="5562600" y="4686300"/>
              <a:ext cx="1066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2" idx="6"/>
              <a:endCxn id="11" idx="2"/>
            </p:cNvCxnSpPr>
            <p:nvPr/>
          </p:nvCxnSpPr>
          <p:spPr>
            <a:xfrm flipV="1">
              <a:off x="5562600" y="4686300"/>
              <a:ext cx="1066800" cy="762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89"/>
          <p:cNvGrpSpPr/>
          <p:nvPr/>
        </p:nvGrpSpPr>
        <p:grpSpPr>
          <a:xfrm>
            <a:off x="3505200" y="3276600"/>
            <a:ext cx="1732196" cy="523220"/>
            <a:chOff x="3505200" y="3276600"/>
            <a:chExt cx="1732196" cy="523220"/>
          </a:xfrm>
        </p:grpSpPr>
        <p:sp>
          <p:nvSpPr>
            <p:cNvPr id="87" name="TextBox 86"/>
            <p:cNvSpPr txBox="1"/>
            <p:nvPr/>
          </p:nvSpPr>
          <p:spPr>
            <a:xfrm>
              <a:off x="3505200" y="3276600"/>
              <a:ext cx="1046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Ghost</a:t>
              </a:r>
              <a:endParaRPr lang="en-US" sz="2800" dirty="0"/>
            </a:p>
          </p:txBody>
        </p:sp>
        <p:cxnSp>
          <p:nvCxnSpPr>
            <p:cNvPr id="89" name="Straight Arrow Connector 88"/>
            <p:cNvCxnSpPr>
              <a:stCxn id="87" idx="3"/>
              <a:endCxn id="57" idx="1"/>
            </p:cNvCxnSpPr>
            <p:nvPr/>
          </p:nvCxnSpPr>
          <p:spPr>
            <a:xfrm>
              <a:off x="4551448" y="3538210"/>
              <a:ext cx="685948" cy="2513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Reduces Cost of High </a:t>
            </a:r>
            <a:r>
              <a:rPr lang="en-US" b="1" dirty="0" smtClean="0"/>
              <a:t>Fan-Out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599"/>
          </a:xfrm>
        </p:spPr>
        <p:txBody>
          <a:bodyPr/>
          <a:lstStyle/>
          <a:p>
            <a:r>
              <a:rPr lang="en-US" dirty="0" smtClean="0"/>
              <a:t>Change to a high degree vertex is communicated with “single message”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1676400" y="35814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76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76400" y="5181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44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sp>
        <p:nvSpPr>
          <p:cNvPr id="11" name="Oval 10"/>
          <p:cNvSpPr/>
          <p:nvPr/>
        </p:nvSpPr>
        <p:spPr>
          <a:xfrm>
            <a:off x="6629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85"/>
          <p:cNvGrpSpPr/>
          <p:nvPr/>
        </p:nvGrpSpPr>
        <p:grpSpPr>
          <a:xfrm>
            <a:off x="2209800" y="3848100"/>
            <a:ext cx="4419600" cy="1600200"/>
            <a:chOff x="2209800" y="3848100"/>
            <a:chExt cx="4419600" cy="1600200"/>
          </a:xfrm>
        </p:grpSpPr>
        <p:cxnSp>
          <p:nvCxnSpPr>
            <p:cNvPr id="15" name="Straight Connector 14"/>
            <p:cNvCxnSpPr>
              <a:stCxn id="6" idx="6"/>
              <a:endCxn id="11" idx="2"/>
            </p:cNvCxnSpPr>
            <p:nvPr/>
          </p:nvCxnSpPr>
          <p:spPr>
            <a:xfrm>
              <a:off x="2209800" y="3848100"/>
              <a:ext cx="4419600" cy="838200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6"/>
              <a:endCxn id="11" idx="2"/>
            </p:cNvCxnSpPr>
            <p:nvPr/>
          </p:nvCxnSpPr>
          <p:spPr>
            <a:xfrm>
              <a:off x="2209800" y="4686300"/>
              <a:ext cx="4419600" cy="0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8" idx="6"/>
              <a:endCxn id="11" idx="2"/>
            </p:cNvCxnSpPr>
            <p:nvPr/>
          </p:nvCxnSpPr>
          <p:spPr>
            <a:xfrm flipV="1">
              <a:off x="2209800" y="4686300"/>
              <a:ext cx="4419600" cy="762000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>
            <a:stCxn id="6" idx="6"/>
            <a:endCxn id="9" idx="1"/>
          </p:cNvCxnSpPr>
          <p:nvPr/>
        </p:nvCxnSpPr>
        <p:spPr>
          <a:xfrm>
            <a:off x="2209800" y="3848100"/>
            <a:ext cx="1198796" cy="7034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7" idx="6"/>
            <a:endCxn id="9" idx="2"/>
          </p:cNvCxnSpPr>
          <p:nvPr/>
        </p:nvCxnSpPr>
        <p:spPr>
          <a:xfrm>
            <a:off x="2209800" y="4686300"/>
            <a:ext cx="1143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8" idx="6"/>
            <a:endCxn id="9" idx="3"/>
          </p:cNvCxnSpPr>
          <p:nvPr/>
        </p:nvCxnSpPr>
        <p:spPr>
          <a:xfrm flipV="1">
            <a:off x="2209800" y="4821004"/>
            <a:ext cx="1198796" cy="6272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352800" y="4495800"/>
            <a:ext cx="381000" cy="381000"/>
          </a:xfrm>
          <a:prstGeom prst="ellipse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5181600" y="3733800"/>
            <a:ext cx="381000" cy="381000"/>
          </a:xfrm>
          <a:prstGeom prst="ellipse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5181600" y="4495800"/>
            <a:ext cx="381000" cy="381000"/>
          </a:xfrm>
          <a:prstGeom prst="ellipse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5181600" y="5257800"/>
            <a:ext cx="381000" cy="381000"/>
          </a:xfrm>
          <a:prstGeom prst="ellipse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Connector 66"/>
          <p:cNvCxnSpPr>
            <a:stCxn id="57" idx="6"/>
            <a:endCxn id="11" idx="2"/>
          </p:cNvCxnSpPr>
          <p:nvPr/>
        </p:nvCxnSpPr>
        <p:spPr>
          <a:xfrm>
            <a:off x="5562600" y="3924300"/>
            <a:ext cx="1066800" cy="76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1" idx="2"/>
            <a:endCxn id="59" idx="6"/>
          </p:cNvCxnSpPr>
          <p:nvPr/>
        </p:nvCxnSpPr>
        <p:spPr>
          <a:xfrm flipH="1">
            <a:off x="5562600" y="4686300"/>
            <a:ext cx="106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2" idx="6"/>
            <a:endCxn id="11" idx="2"/>
          </p:cNvCxnSpPr>
          <p:nvPr/>
        </p:nvCxnSpPr>
        <p:spPr>
          <a:xfrm flipV="1">
            <a:off x="5562600" y="4686300"/>
            <a:ext cx="1066800" cy="76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1" idx="0"/>
            <a:endCxn id="9" idx="0"/>
          </p:cNvCxnSpPr>
          <p:nvPr/>
        </p:nvCxnSpPr>
        <p:spPr>
          <a:xfrm rot="16200000" flipH="1" flipV="1">
            <a:off x="5181600" y="2781300"/>
            <a:ext cx="76200" cy="3352800"/>
          </a:xfrm>
          <a:prstGeom prst="curvedConnector3">
            <a:avLst>
              <a:gd name="adj1" fmla="val -1374628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Increases Cost of High </a:t>
            </a:r>
            <a:r>
              <a:rPr lang="en-US" b="1" dirty="0" smtClean="0"/>
              <a:t>Fan-In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599"/>
          </a:xfrm>
        </p:spPr>
        <p:txBody>
          <a:bodyPr/>
          <a:lstStyle/>
          <a:p>
            <a:r>
              <a:rPr lang="en-US" dirty="0" smtClean="0"/>
              <a:t>Changes to neighbors are synchronized individually and collected sequentially: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1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1676400" y="35814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76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76400" y="5181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4400" y="3124200"/>
            <a:ext cx="2895600" cy="335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dirty="0" smtClean="0"/>
              <a:t>Machine 2</a:t>
            </a:r>
            <a:endParaRPr lang="en-US" sz="3200" dirty="0"/>
          </a:p>
        </p:txBody>
      </p:sp>
      <p:sp>
        <p:nvSpPr>
          <p:cNvPr id="11" name="Oval 10"/>
          <p:cNvSpPr/>
          <p:nvPr/>
        </p:nvSpPr>
        <p:spPr>
          <a:xfrm>
            <a:off x="6629400" y="4419600"/>
            <a:ext cx="5334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85"/>
          <p:cNvGrpSpPr/>
          <p:nvPr/>
        </p:nvGrpSpPr>
        <p:grpSpPr>
          <a:xfrm>
            <a:off x="2209800" y="3848100"/>
            <a:ext cx="4419600" cy="1600200"/>
            <a:chOff x="2209800" y="3848100"/>
            <a:chExt cx="4419600" cy="1600200"/>
          </a:xfrm>
        </p:grpSpPr>
        <p:cxnSp>
          <p:nvCxnSpPr>
            <p:cNvPr id="15" name="Straight Connector 14"/>
            <p:cNvCxnSpPr>
              <a:stCxn id="6" idx="6"/>
              <a:endCxn id="11" idx="2"/>
            </p:cNvCxnSpPr>
            <p:nvPr/>
          </p:nvCxnSpPr>
          <p:spPr>
            <a:xfrm>
              <a:off x="2209800" y="3848100"/>
              <a:ext cx="4419600" cy="838200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6"/>
              <a:endCxn id="11" idx="2"/>
            </p:cNvCxnSpPr>
            <p:nvPr/>
          </p:nvCxnSpPr>
          <p:spPr>
            <a:xfrm>
              <a:off x="2209800" y="4686300"/>
              <a:ext cx="4419600" cy="0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8" idx="6"/>
              <a:endCxn id="11" idx="2"/>
            </p:cNvCxnSpPr>
            <p:nvPr/>
          </p:nvCxnSpPr>
          <p:spPr>
            <a:xfrm flipV="1">
              <a:off x="2209800" y="4686300"/>
              <a:ext cx="4419600" cy="762000"/>
            </a:xfrm>
            <a:prstGeom prst="line">
              <a:avLst/>
            </a:prstGeom>
            <a:ln>
              <a:solidFill>
                <a:srgbClr val="000000">
                  <a:alpha val="25098"/>
                </a:srgb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>
            <a:stCxn id="6" idx="6"/>
            <a:endCxn id="9" idx="1"/>
          </p:cNvCxnSpPr>
          <p:nvPr/>
        </p:nvCxnSpPr>
        <p:spPr>
          <a:xfrm>
            <a:off x="2209800" y="3848100"/>
            <a:ext cx="1198796" cy="7034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7" idx="6"/>
            <a:endCxn id="9" idx="2"/>
          </p:cNvCxnSpPr>
          <p:nvPr/>
        </p:nvCxnSpPr>
        <p:spPr>
          <a:xfrm>
            <a:off x="2209800" y="4686300"/>
            <a:ext cx="1143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8" idx="6"/>
            <a:endCxn id="9" idx="3"/>
          </p:cNvCxnSpPr>
          <p:nvPr/>
        </p:nvCxnSpPr>
        <p:spPr>
          <a:xfrm flipV="1">
            <a:off x="2209800" y="4821004"/>
            <a:ext cx="1198796" cy="6272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352800" y="4495800"/>
            <a:ext cx="381000" cy="381000"/>
          </a:xfrm>
          <a:prstGeom prst="ellipse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5181600" y="3733800"/>
            <a:ext cx="381000" cy="381000"/>
          </a:xfrm>
          <a:prstGeom prst="ellipse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5181600" y="4495800"/>
            <a:ext cx="381000" cy="381000"/>
          </a:xfrm>
          <a:prstGeom prst="ellipse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5181600" y="5257800"/>
            <a:ext cx="381000" cy="381000"/>
          </a:xfrm>
          <a:prstGeom prst="ellipse">
            <a:avLst/>
          </a:prstGeom>
          <a:ln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cxnSp>
        <p:nvCxnSpPr>
          <p:cNvPr id="67" name="Straight Connector 66"/>
          <p:cNvCxnSpPr>
            <a:stCxn id="57" idx="6"/>
            <a:endCxn id="11" idx="2"/>
          </p:cNvCxnSpPr>
          <p:nvPr/>
        </p:nvCxnSpPr>
        <p:spPr>
          <a:xfrm>
            <a:off x="5562600" y="3924300"/>
            <a:ext cx="1066800" cy="76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1" idx="2"/>
            <a:endCxn id="59" idx="6"/>
          </p:cNvCxnSpPr>
          <p:nvPr/>
        </p:nvCxnSpPr>
        <p:spPr>
          <a:xfrm flipH="1">
            <a:off x="5562600" y="4686300"/>
            <a:ext cx="106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2" idx="6"/>
            <a:endCxn id="11" idx="2"/>
          </p:cNvCxnSpPr>
          <p:nvPr/>
        </p:nvCxnSpPr>
        <p:spPr>
          <a:xfrm flipV="1">
            <a:off x="5562600" y="4686300"/>
            <a:ext cx="1066800" cy="76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6" idx="7"/>
          </p:cNvCxnSpPr>
          <p:nvPr/>
        </p:nvCxnSpPr>
        <p:spPr>
          <a:xfrm rot="16200000" flipH="1">
            <a:off x="3543299" y="2247900"/>
            <a:ext cx="226685" cy="3049915"/>
          </a:xfrm>
          <a:prstGeom prst="curvedConnector4">
            <a:avLst>
              <a:gd name="adj1" fmla="val -100845"/>
              <a:gd name="adj2" fmla="val 58888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urved Connector 25"/>
          <p:cNvCxnSpPr>
            <a:stCxn id="7" idx="7"/>
            <a:endCxn id="59" idx="2"/>
          </p:cNvCxnSpPr>
          <p:nvPr/>
        </p:nvCxnSpPr>
        <p:spPr>
          <a:xfrm rot="16200000" flipH="1">
            <a:off x="3562349" y="3067050"/>
            <a:ext cx="188585" cy="3049915"/>
          </a:xfrm>
          <a:prstGeom prst="curvedConnector4">
            <a:avLst>
              <a:gd name="adj1" fmla="val -121219"/>
              <a:gd name="adj2" fmla="val 60231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25"/>
          <p:cNvCxnSpPr>
            <a:stCxn id="8" idx="7"/>
            <a:endCxn id="62" idx="2"/>
          </p:cNvCxnSpPr>
          <p:nvPr/>
        </p:nvCxnSpPr>
        <p:spPr>
          <a:xfrm rot="16200000" flipH="1">
            <a:off x="3562349" y="3829050"/>
            <a:ext cx="188585" cy="3049915"/>
          </a:xfrm>
          <a:prstGeom prst="curvedConnector4">
            <a:avLst>
              <a:gd name="adj1" fmla="val -121219"/>
              <a:gd name="adj2" fmla="val 61126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Properties of Graph-Parallel Algorithms</a:t>
            </a:r>
            <a:endParaRPr lang="en-US" sz="3600" dirty="0"/>
          </a:p>
        </p:txBody>
      </p:sp>
      <p:grpSp>
        <p:nvGrpSpPr>
          <p:cNvPr id="3" name="Group 107"/>
          <p:cNvGrpSpPr/>
          <p:nvPr/>
        </p:nvGrpSpPr>
        <p:grpSpPr>
          <a:xfrm>
            <a:off x="457200" y="2924135"/>
            <a:ext cx="2181114" cy="2438398"/>
            <a:chOff x="381000" y="2819402"/>
            <a:chExt cx="2181114" cy="2438398"/>
          </a:xfrm>
        </p:grpSpPr>
        <p:cxnSp>
          <p:nvCxnSpPr>
            <p:cNvPr id="69" name="Straight Connector 68"/>
            <p:cNvCxnSpPr/>
            <p:nvPr/>
          </p:nvCxnSpPr>
          <p:spPr bwMode="auto">
            <a:xfrm flipV="1">
              <a:off x="1552507" y="3021355"/>
              <a:ext cx="702904" cy="656348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flipV="1">
              <a:off x="568442" y="3677704"/>
              <a:ext cx="984066" cy="55537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 bwMode="auto">
            <a:xfrm flipV="1">
              <a:off x="1037044" y="3021355"/>
              <a:ext cx="1218367" cy="201953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 bwMode="auto">
            <a:xfrm flipH="1">
              <a:off x="568442" y="3172820"/>
              <a:ext cx="421743" cy="1060255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rot="5400000">
              <a:off x="683474" y="4171854"/>
              <a:ext cx="1363185" cy="37488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 bwMode="auto">
            <a:xfrm rot="16200000" flipH="1">
              <a:off x="445696" y="4308960"/>
              <a:ext cx="807813" cy="656044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 rot="16200000" flipH="1">
              <a:off x="1871306" y="3405460"/>
              <a:ext cx="908789" cy="140581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rot="5400000">
              <a:off x="1855133" y="4096121"/>
              <a:ext cx="706837" cy="37488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 rot="16200000" flipH="1">
              <a:off x="1307169" y="3923041"/>
              <a:ext cx="959278" cy="46860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1177625" y="4636981"/>
              <a:ext cx="843485" cy="353418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85" name="Picture 84" descr="aap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0529" y="4384539"/>
              <a:ext cx="298466" cy="4823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" name="Picture 85" descr="arthu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8550" y="3677704"/>
              <a:ext cx="353564" cy="4823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" name="Picture 88" descr="funiak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1110" y="2819402"/>
              <a:ext cx="392878" cy="4693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" name="Picture 89" descr="gonzalez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000" y="3980633"/>
              <a:ext cx="320212" cy="4830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" name="Picture 90" descr="guestrin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5066" y="3425261"/>
              <a:ext cx="324200" cy="4693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" name="Picture 91" descr="ylow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0183" y="4788446"/>
              <a:ext cx="344515" cy="4693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" name="Picture 92" descr="hong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2000" y="2895600"/>
              <a:ext cx="332043" cy="48236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5" name="TextBox 94"/>
          <p:cNvSpPr txBox="1"/>
          <p:nvPr/>
        </p:nvSpPr>
        <p:spPr>
          <a:xfrm>
            <a:off x="561638" y="1665226"/>
            <a:ext cx="20185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Dependency</a:t>
            </a:r>
          </a:p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Graph</a:t>
            </a:r>
          </a:p>
        </p:txBody>
      </p:sp>
      <p:grpSp>
        <p:nvGrpSpPr>
          <p:cNvPr id="4" name="Group 6"/>
          <p:cNvGrpSpPr/>
          <p:nvPr/>
        </p:nvGrpSpPr>
        <p:grpSpPr>
          <a:xfrm>
            <a:off x="6266263" y="1704933"/>
            <a:ext cx="2572937" cy="3352800"/>
            <a:chOff x="6266263" y="1600200"/>
            <a:chExt cx="2572937" cy="3352800"/>
          </a:xfrm>
        </p:grpSpPr>
        <p:sp>
          <p:nvSpPr>
            <p:cNvPr id="96" name="TextBox 95"/>
            <p:cNvSpPr txBox="1"/>
            <p:nvPr/>
          </p:nvSpPr>
          <p:spPr>
            <a:xfrm>
              <a:off x="6452314" y="1600200"/>
              <a:ext cx="209995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Iterative</a:t>
              </a:r>
            </a:p>
            <a:p>
              <a:pPr algn="ctr" defTabSz="914400"/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Computation</a:t>
              </a:r>
            </a:p>
          </p:txBody>
        </p:sp>
        <p:grpSp>
          <p:nvGrpSpPr>
            <p:cNvPr id="5" name="Group 57"/>
            <p:cNvGrpSpPr/>
            <p:nvPr/>
          </p:nvGrpSpPr>
          <p:grpSpPr>
            <a:xfrm>
              <a:off x="6266263" y="2971800"/>
              <a:ext cx="2572937" cy="1981200"/>
              <a:chOff x="5510564" y="5120037"/>
              <a:chExt cx="2877737" cy="1602445"/>
            </a:xfrm>
          </p:grpSpPr>
          <p:sp>
            <p:nvSpPr>
              <p:cNvPr id="104" name="Rectangle 103"/>
              <p:cNvSpPr/>
              <p:nvPr/>
            </p:nvSpPr>
            <p:spPr bwMode="auto">
              <a:xfrm>
                <a:off x="6056151" y="5120037"/>
                <a:ext cx="1793672" cy="42597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My Interests</a:t>
                </a:r>
                <a:endParaRPr lang="en-US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6049546" y="6106157"/>
                <a:ext cx="1793672" cy="616325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Friends </a:t>
                </a:r>
                <a:r>
                  <a:rPr lang="en-US" dirty="0" smtClean="0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/>
                </a:r>
                <a:br>
                  <a:rPr lang="en-US" dirty="0" smtClean="0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</a:br>
                <a:r>
                  <a:rPr lang="en-US" dirty="0" smtClean="0">
                    <a:solidFill>
                      <a:prstClr val="black"/>
                    </a:solidFill>
                    <a:latin typeface="Tahoma" pitchFamily="34" charset="0"/>
                    <a:ea typeface="ＭＳ Ｐゴシック" pitchFamily="-111" charset="-128"/>
                  </a:rPr>
                  <a:t>Interests</a:t>
                </a:r>
                <a:endParaRPr lang="en-US" dirty="0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106" name="Curved Right Arrow 105"/>
              <p:cNvSpPr/>
              <p:nvPr/>
            </p:nvSpPr>
            <p:spPr bwMode="auto">
              <a:xfrm>
                <a:off x="5510564" y="5237079"/>
                <a:ext cx="538732" cy="1275106"/>
              </a:xfrm>
              <a:prstGeom prst="curvedRightArrow">
                <a:avLst>
                  <a:gd name="adj1" fmla="val 32991"/>
                  <a:gd name="adj2" fmla="val 70660"/>
                  <a:gd name="adj3" fmla="val 25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107" name="Curved Right Arrow 106"/>
              <p:cNvSpPr/>
              <p:nvPr/>
            </p:nvSpPr>
            <p:spPr bwMode="auto">
              <a:xfrm rot="10800000">
                <a:off x="7849569" y="5204644"/>
                <a:ext cx="538732" cy="1275106"/>
              </a:xfrm>
              <a:prstGeom prst="curvedRightArrow">
                <a:avLst>
                  <a:gd name="adj1" fmla="val 32991"/>
                  <a:gd name="adj2" fmla="val 70660"/>
                  <a:gd name="adj3" fmla="val 25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itchFamily="34" charset="0"/>
                  <a:ea typeface="ＭＳ Ｐゴシック" pitchFamily="-111" charset="-128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124200" y="1665226"/>
            <a:ext cx="2362200" cy="3897374"/>
            <a:chOff x="3124200" y="1560493"/>
            <a:chExt cx="2362200" cy="3897374"/>
          </a:xfrm>
        </p:grpSpPr>
        <p:sp>
          <p:nvSpPr>
            <p:cNvPr id="129" name="Freeform 128"/>
            <p:cNvSpPr/>
            <p:nvPr/>
          </p:nvSpPr>
          <p:spPr>
            <a:xfrm>
              <a:off x="3140845" y="2695391"/>
              <a:ext cx="1699793" cy="2762476"/>
            </a:xfrm>
            <a:custGeom>
              <a:avLst/>
              <a:gdLst>
                <a:gd name="connsiteX0" fmla="*/ 45630 w 1770936"/>
                <a:gd name="connsiteY0" fmla="*/ 1459542 h 3061433"/>
                <a:gd name="connsiteX1" fmla="*/ 555161 w 1770936"/>
                <a:gd name="connsiteY1" fmla="*/ 136235 h 3061433"/>
                <a:gd name="connsiteX2" fmla="*/ 1163557 w 1770936"/>
                <a:gd name="connsiteY2" fmla="*/ 82999 h 3061433"/>
                <a:gd name="connsiteX3" fmla="*/ 1224397 w 1770936"/>
                <a:gd name="connsiteY3" fmla="*/ 493680 h 3061433"/>
                <a:gd name="connsiteX4" fmla="*/ 806125 w 1770936"/>
                <a:gd name="connsiteY4" fmla="*/ 1117308 h 3061433"/>
                <a:gd name="connsiteX5" fmla="*/ 1163557 w 1770936"/>
                <a:gd name="connsiteY5" fmla="*/ 645784 h 3061433"/>
                <a:gd name="connsiteX6" fmla="*/ 1665484 w 1770936"/>
                <a:gd name="connsiteY6" fmla="*/ 668600 h 3061433"/>
                <a:gd name="connsiteX7" fmla="*/ 1756743 w 1770936"/>
                <a:gd name="connsiteY7" fmla="*/ 1018440 h 3061433"/>
                <a:gd name="connsiteX8" fmla="*/ 1460150 w 1770936"/>
                <a:gd name="connsiteY8" fmla="*/ 1406306 h 3061433"/>
                <a:gd name="connsiteX9" fmla="*/ 828939 w 1770936"/>
                <a:gd name="connsiteY9" fmla="*/ 1588831 h 3061433"/>
                <a:gd name="connsiteX10" fmla="*/ 1384101 w 1770936"/>
                <a:gd name="connsiteY10" fmla="*/ 2136406 h 3061433"/>
                <a:gd name="connsiteX11" fmla="*/ 1414521 w 1770936"/>
                <a:gd name="connsiteY11" fmla="*/ 2950164 h 3061433"/>
                <a:gd name="connsiteX12" fmla="*/ 692050 w 1770936"/>
                <a:gd name="connsiteY12" fmla="*/ 2912138 h 3061433"/>
                <a:gd name="connsiteX13" fmla="*/ 0 w 1770936"/>
                <a:gd name="connsiteY13" fmla="*/ 1642067 h 3061433"/>
                <a:gd name="connsiteX0" fmla="*/ 0 w 1725306"/>
                <a:gd name="connsiteY0" fmla="*/ 1459542 h 3073753"/>
                <a:gd name="connsiteX1" fmla="*/ 509531 w 1725306"/>
                <a:gd name="connsiteY1" fmla="*/ 136235 h 3073753"/>
                <a:gd name="connsiteX2" fmla="*/ 1117927 w 1725306"/>
                <a:gd name="connsiteY2" fmla="*/ 82999 h 3073753"/>
                <a:gd name="connsiteX3" fmla="*/ 1178767 w 1725306"/>
                <a:gd name="connsiteY3" fmla="*/ 493680 h 3073753"/>
                <a:gd name="connsiteX4" fmla="*/ 760495 w 1725306"/>
                <a:gd name="connsiteY4" fmla="*/ 1117308 h 3073753"/>
                <a:gd name="connsiteX5" fmla="*/ 1117927 w 1725306"/>
                <a:gd name="connsiteY5" fmla="*/ 645784 h 3073753"/>
                <a:gd name="connsiteX6" fmla="*/ 1619854 w 1725306"/>
                <a:gd name="connsiteY6" fmla="*/ 668600 h 3073753"/>
                <a:gd name="connsiteX7" fmla="*/ 1711113 w 1725306"/>
                <a:gd name="connsiteY7" fmla="*/ 1018440 h 3073753"/>
                <a:gd name="connsiteX8" fmla="*/ 1414520 w 1725306"/>
                <a:gd name="connsiteY8" fmla="*/ 1406306 h 3073753"/>
                <a:gd name="connsiteX9" fmla="*/ 783309 w 1725306"/>
                <a:gd name="connsiteY9" fmla="*/ 1588831 h 3073753"/>
                <a:gd name="connsiteX10" fmla="*/ 1338471 w 1725306"/>
                <a:gd name="connsiteY10" fmla="*/ 2136406 h 3073753"/>
                <a:gd name="connsiteX11" fmla="*/ 1368891 w 1725306"/>
                <a:gd name="connsiteY11" fmla="*/ 2950164 h 3073753"/>
                <a:gd name="connsiteX12" fmla="*/ 646420 w 1725306"/>
                <a:gd name="connsiteY12" fmla="*/ 2912138 h 3073753"/>
                <a:gd name="connsiteX13" fmla="*/ 15210 w 1725306"/>
                <a:gd name="connsiteY13" fmla="*/ 1451937 h 3073753"/>
                <a:gd name="connsiteX0" fmla="*/ 0 w 1723947"/>
                <a:gd name="connsiteY0" fmla="*/ 1459542 h 3073753"/>
                <a:gd name="connsiteX1" fmla="*/ 509531 w 1723947"/>
                <a:gd name="connsiteY1" fmla="*/ 136235 h 3073753"/>
                <a:gd name="connsiteX2" fmla="*/ 1117927 w 1723947"/>
                <a:gd name="connsiteY2" fmla="*/ 82999 h 3073753"/>
                <a:gd name="connsiteX3" fmla="*/ 1178767 w 1723947"/>
                <a:gd name="connsiteY3" fmla="*/ 493680 h 3073753"/>
                <a:gd name="connsiteX4" fmla="*/ 760495 w 1723947"/>
                <a:gd name="connsiteY4" fmla="*/ 1117308 h 3073753"/>
                <a:gd name="connsiteX5" fmla="*/ 1171162 w 1723947"/>
                <a:gd name="connsiteY5" fmla="*/ 683810 h 3073753"/>
                <a:gd name="connsiteX6" fmla="*/ 1619854 w 1723947"/>
                <a:gd name="connsiteY6" fmla="*/ 668600 h 3073753"/>
                <a:gd name="connsiteX7" fmla="*/ 1711113 w 1723947"/>
                <a:gd name="connsiteY7" fmla="*/ 1018440 h 3073753"/>
                <a:gd name="connsiteX8" fmla="*/ 1414520 w 1723947"/>
                <a:gd name="connsiteY8" fmla="*/ 1406306 h 3073753"/>
                <a:gd name="connsiteX9" fmla="*/ 783309 w 1723947"/>
                <a:gd name="connsiteY9" fmla="*/ 1588831 h 3073753"/>
                <a:gd name="connsiteX10" fmla="*/ 1338471 w 1723947"/>
                <a:gd name="connsiteY10" fmla="*/ 2136406 h 3073753"/>
                <a:gd name="connsiteX11" fmla="*/ 1368891 w 1723947"/>
                <a:gd name="connsiteY11" fmla="*/ 2950164 h 3073753"/>
                <a:gd name="connsiteX12" fmla="*/ 646420 w 1723947"/>
                <a:gd name="connsiteY12" fmla="*/ 2912138 h 3073753"/>
                <a:gd name="connsiteX13" fmla="*/ 15210 w 1723947"/>
                <a:gd name="connsiteY13" fmla="*/ 1451937 h 3073753"/>
                <a:gd name="connsiteX0" fmla="*/ 0 w 1723947"/>
                <a:gd name="connsiteY0" fmla="*/ 1459542 h 3073753"/>
                <a:gd name="connsiteX1" fmla="*/ 509531 w 1723947"/>
                <a:gd name="connsiteY1" fmla="*/ 136235 h 3073753"/>
                <a:gd name="connsiteX2" fmla="*/ 1117927 w 1723947"/>
                <a:gd name="connsiteY2" fmla="*/ 82999 h 3073753"/>
                <a:gd name="connsiteX3" fmla="*/ 1178767 w 1723947"/>
                <a:gd name="connsiteY3" fmla="*/ 493680 h 3073753"/>
                <a:gd name="connsiteX4" fmla="*/ 760495 w 1723947"/>
                <a:gd name="connsiteY4" fmla="*/ 1117308 h 3073753"/>
                <a:gd name="connsiteX5" fmla="*/ 935409 w 1723947"/>
                <a:gd name="connsiteY5" fmla="*/ 1071676 h 3073753"/>
                <a:gd name="connsiteX6" fmla="*/ 1171162 w 1723947"/>
                <a:gd name="connsiteY6" fmla="*/ 683810 h 3073753"/>
                <a:gd name="connsiteX7" fmla="*/ 1619854 w 1723947"/>
                <a:gd name="connsiteY7" fmla="*/ 668600 h 3073753"/>
                <a:gd name="connsiteX8" fmla="*/ 1711113 w 1723947"/>
                <a:gd name="connsiteY8" fmla="*/ 1018440 h 3073753"/>
                <a:gd name="connsiteX9" fmla="*/ 1414520 w 1723947"/>
                <a:gd name="connsiteY9" fmla="*/ 1406306 h 3073753"/>
                <a:gd name="connsiteX10" fmla="*/ 783309 w 1723947"/>
                <a:gd name="connsiteY10" fmla="*/ 1588831 h 3073753"/>
                <a:gd name="connsiteX11" fmla="*/ 1338471 w 1723947"/>
                <a:gd name="connsiteY11" fmla="*/ 2136406 h 3073753"/>
                <a:gd name="connsiteX12" fmla="*/ 1368891 w 1723947"/>
                <a:gd name="connsiteY12" fmla="*/ 2950164 h 3073753"/>
                <a:gd name="connsiteX13" fmla="*/ 646420 w 1723947"/>
                <a:gd name="connsiteY13" fmla="*/ 2912138 h 3073753"/>
                <a:gd name="connsiteX14" fmla="*/ 15210 w 1723947"/>
                <a:gd name="connsiteY14" fmla="*/ 1451937 h 3073753"/>
                <a:gd name="connsiteX0" fmla="*/ 0 w 1723947"/>
                <a:gd name="connsiteY0" fmla="*/ 1459542 h 3073753"/>
                <a:gd name="connsiteX1" fmla="*/ 509531 w 1723947"/>
                <a:gd name="connsiteY1" fmla="*/ 136235 h 3073753"/>
                <a:gd name="connsiteX2" fmla="*/ 1117927 w 1723947"/>
                <a:gd name="connsiteY2" fmla="*/ 82999 h 3073753"/>
                <a:gd name="connsiteX3" fmla="*/ 1178767 w 1723947"/>
                <a:gd name="connsiteY3" fmla="*/ 493680 h 3073753"/>
                <a:gd name="connsiteX4" fmla="*/ 790914 w 1723947"/>
                <a:gd name="connsiteY4" fmla="*/ 1018440 h 3073753"/>
                <a:gd name="connsiteX5" fmla="*/ 935409 w 1723947"/>
                <a:gd name="connsiteY5" fmla="*/ 1071676 h 3073753"/>
                <a:gd name="connsiteX6" fmla="*/ 1171162 w 1723947"/>
                <a:gd name="connsiteY6" fmla="*/ 683810 h 3073753"/>
                <a:gd name="connsiteX7" fmla="*/ 1619854 w 1723947"/>
                <a:gd name="connsiteY7" fmla="*/ 668600 h 3073753"/>
                <a:gd name="connsiteX8" fmla="*/ 1711113 w 1723947"/>
                <a:gd name="connsiteY8" fmla="*/ 1018440 h 3073753"/>
                <a:gd name="connsiteX9" fmla="*/ 1414520 w 1723947"/>
                <a:gd name="connsiteY9" fmla="*/ 1406306 h 3073753"/>
                <a:gd name="connsiteX10" fmla="*/ 783309 w 1723947"/>
                <a:gd name="connsiteY10" fmla="*/ 1588831 h 3073753"/>
                <a:gd name="connsiteX11" fmla="*/ 1338471 w 1723947"/>
                <a:gd name="connsiteY11" fmla="*/ 2136406 h 3073753"/>
                <a:gd name="connsiteX12" fmla="*/ 1368891 w 1723947"/>
                <a:gd name="connsiteY12" fmla="*/ 2950164 h 3073753"/>
                <a:gd name="connsiteX13" fmla="*/ 646420 w 1723947"/>
                <a:gd name="connsiteY13" fmla="*/ 2912138 h 3073753"/>
                <a:gd name="connsiteX14" fmla="*/ 15210 w 1723947"/>
                <a:gd name="connsiteY14" fmla="*/ 1451937 h 3073753"/>
                <a:gd name="connsiteX0" fmla="*/ 0 w 1722609"/>
                <a:gd name="connsiteY0" fmla="*/ 1459542 h 3073753"/>
                <a:gd name="connsiteX1" fmla="*/ 509531 w 1722609"/>
                <a:gd name="connsiteY1" fmla="*/ 136235 h 3073753"/>
                <a:gd name="connsiteX2" fmla="*/ 1117927 w 1722609"/>
                <a:gd name="connsiteY2" fmla="*/ 82999 h 3073753"/>
                <a:gd name="connsiteX3" fmla="*/ 1178767 w 1722609"/>
                <a:gd name="connsiteY3" fmla="*/ 493680 h 3073753"/>
                <a:gd name="connsiteX4" fmla="*/ 790914 w 1722609"/>
                <a:gd name="connsiteY4" fmla="*/ 1018440 h 3073753"/>
                <a:gd name="connsiteX5" fmla="*/ 935409 w 1722609"/>
                <a:gd name="connsiteY5" fmla="*/ 1071676 h 3073753"/>
                <a:gd name="connsiteX6" fmla="*/ 1232002 w 1722609"/>
                <a:gd name="connsiteY6" fmla="*/ 683810 h 3073753"/>
                <a:gd name="connsiteX7" fmla="*/ 1619854 w 1722609"/>
                <a:gd name="connsiteY7" fmla="*/ 668600 h 3073753"/>
                <a:gd name="connsiteX8" fmla="*/ 1711113 w 1722609"/>
                <a:gd name="connsiteY8" fmla="*/ 1018440 h 3073753"/>
                <a:gd name="connsiteX9" fmla="*/ 1414520 w 1722609"/>
                <a:gd name="connsiteY9" fmla="*/ 1406306 h 3073753"/>
                <a:gd name="connsiteX10" fmla="*/ 783309 w 1722609"/>
                <a:gd name="connsiteY10" fmla="*/ 1588831 h 3073753"/>
                <a:gd name="connsiteX11" fmla="*/ 1338471 w 1722609"/>
                <a:gd name="connsiteY11" fmla="*/ 2136406 h 3073753"/>
                <a:gd name="connsiteX12" fmla="*/ 1368891 w 1722609"/>
                <a:gd name="connsiteY12" fmla="*/ 2950164 h 3073753"/>
                <a:gd name="connsiteX13" fmla="*/ 646420 w 1722609"/>
                <a:gd name="connsiteY13" fmla="*/ 2912138 h 3073753"/>
                <a:gd name="connsiteX14" fmla="*/ 15210 w 1722609"/>
                <a:gd name="connsiteY14" fmla="*/ 1451937 h 3073753"/>
                <a:gd name="connsiteX0" fmla="*/ 0 w 1722609"/>
                <a:gd name="connsiteY0" fmla="*/ 1459542 h 2950164"/>
                <a:gd name="connsiteX1" fmla="*/ 509531 w 1722609"/>
                <a:gd name="connsiteY1" fmla="*/ 136235 h 2950164"/>
                <a:gd name="connsiteX2" fmla="*/ 1117927 w 1722609"/>
                <a:gd name="connsiteY2" fmla="*/ 82999 h 2950164"/>
                <a:gd name="connsiteX3" fmla="*/ 1178767 w 1722609"/>
                <a:gd name="connsiteY3" fmla="*/ 493680 h 2950164"/>
                <a:gd name="connsiteX4" fmla="*/ 790914 w 1722609"/>
                <a:gd name="connsiteY4" fmla="*/ 1018440 h 2950164"/>
                <a:gd name="connsiteX5" fmla="*/ 935409 w 1722609"/>
                <a:gd name="connsiteY5" fmla="*/ 1071676 h 2950164"/>
                <a:gd name="connsiteX6" fmla="*/ 1232002 w 1722609"/>
                <a:gd name="connsiteY6" fmla="*/ 683810 h 2950164"/>
                <a:gd name="connsiteX7" fmla="*/ 1619854 w 1722609"/>
                <a:gd name="connsiteY7" fmla="*/ 668600 h 2950164"/>
                <a:gd name="connsiteX8" fmla="*/ 1711113 w 1722609"/>
                <a:gd name="connsiteY8" fmla="*/ 1018440 h 2950164"/>
                <a:gd name="connsiteX9" fmla="*/ 1414520 w 1722609"/>
                <a:gd name="connsiteY9" fmla="*/ 1406306 h 2950164"/>
                <a:gd name="connsiteX10" fmla="*/ 783309 w 1722609"/>
                <a:gd name="connsiteY10" fmla="*/ 1588831 h 2950164"/>
                <a:gd name="connsiteX11" fmla="*/ 1338471 w 1722609"/>
                <a:gd name="connsiteY11" fmla="*/ 2136406 h 2950164"/>
                <a:gd name="connsiteX12" fmla="*/ 1368891 w 1722609"/>
                <a:gd name="connsiteY12" fmla="*/ 2950164 h 2950164"/>
                <a:gd name="connsiteX13" fmla="*/ 714865 w 1722609"/>
                <a:gd name="connsiteY13" fmla="*/ 2722008 h 2950164"/>
                <a:gd name="connsiteX14" fmla="*/ 15210 w 1722609"/>
                <a:gd name="connsiteY14" fmla="*/ 1451937 h 2950164"/>
                <a:gd name="connsiteX0" fmla="*/ 0 w 1722609"/>
                <a:gd name="connsiteY0" fmla="*/ 1459542 h 2831973"/>
                <a:gd name="connsiteX1" fmla="*/ 509531 w 1722609"/>
                <a:gd name="connsiteY1" fmla="*/ 136235 h 2831973"/>
                <a:gd name="connsiteX2" fmla="*/ 1117927 w 1722609"/>
                <a:gd name="connsiteY2" fmla="*/ 82999 h 2831973"/>
                <a:gd name="connsiteX3" fmla="*/ 1178767 w 1722609"/>
                <a:gd name="connsiteY3" fmla="*/ 493680 h 2831973"/>
                <a:gd name="connsiteX4" fmla="*/ 790914 w 1722609"/>
                <a:gd name="connsiteY4" fmla="*/ 1018440 h 2831973"/>
                <a:gd name="connsiteX5" fmla="*/ 935409 w 1722609"/>
                <a:gd name="connsiteY5" fmla="*/ 1071676 h 2831973"/>
                <a:gd name="connsiteX6" fmla="*/ 1232002 w 1722609"/>
                <a:gd name="connsiteY6" fmla="*/ 683810 h 2831973"/>
                <a:gd name="connsiteX7" fmla="*/ 1619854 w 1722609"/>
                <a:gd name="connsiteY7" fmla="*/ 668600 h 2831973"/>
                <a:gd name="connsiteX8" fmla="*/ 1711113 w 1722609"/>
                <a:gd name="connsiteY8" fmla="*/ 1018440 h 2831973"/>
                <a:gd name="connsiteX9" fmla="*/ 1414520 w 1722609"/>
                <a:gd name="connsiteY9" fmla="*/ 1406306 h 2831973"/>
                <a:gd name="connsiteX10" fmla="*/ 783309 w 1722609"/>
                <a:gd name="connsiteY10" fmla="*/ 1588831 h 2831973"/>
                <a:gd name="connsiteX11" fmla="*/ 1338471 w 1722609"/>
                <a:gd name="connsiteY11" fmla="*/ 2136406 h 2831973"/>
                <a:gd name="connsiteX12" fmla="*/ 1178767 w 1722609"/>
                <a:gd name="connsiteY12" fmla="*/ 2699192 h 2831973"/>
                <a:gd name="connsiteX13" fmla="*/ 714865 w 1722609"/>
                <a:gd name="connsiteY13" fmla="*/ 2722008 h 2831973"/>
                <a:gd name="connsiteX14" fmla="*/ 15210 w 1722609"/>
                <a:gd name="connsiteY14" fmla="*/ 1451937 h 2831973"/>
                <a:gd name="connsiteX0" fmla="*/ 0 w 1722609"/>
                <a:gd name="connsiteY0" fmla="*/ 1459542 h 2813818"/>
                <a:gd name="connsiteX1" fmla="*/ 509531 w 1722609"/>
                <a:gd name="connsiteY1" fmla="*/ 136235 h 2813818"/>
                <a:gd name="connsiteX2" fmla="*/ 1117927 w 1722609"/>
                <a:gd name="connsiteY2" fmla="*/ 82999 h 2813818"/>
                <a:gd name="connsiteX3" fmla="*/ 1178767 w 1722609"/>
                <a:gd name="connsiteY3" fmla="*/ 493680 h 2813818"/>
                <a:gd name="connsiteX4" fmla="*/ 790914 w 1722609"/>
                <a:gd name="connsiteY4" fmla="*/ 1018440 h 2813818"/>
                <a:gd name="connsiteX5" fmla="*/ 935409 w 1722609"/>
                <a:gd name="connsiteY5" fmla="*/ 1071676 h 2813818"/>
                <a:gd name="connsiteX6" fmla="*/ 1232002 w 1722609"/>
                <a:gd name="connsiteY6" fmla="*/ 683810 h 2813818"/>
                <a:gd name="connsiteX7" fmla="*/ 1619854 w 1722609"/>
                <a:gd name="connsiteY7" fmla="*/ 668600 h 2813818"/>
                <a:gd name="connsiteX8" fmla="*/ 1711113 w 1722609"/>
                <a:gd name="connsiteY8" fmla="*/ 1018440 h 2813818"/>
                <a:gd name="connsiteX9" fmla="*/ 1414520 w 1722609"/>
                <a:gd name="connsiteY9" fmla="*/ 1406306 h 2813818"/>
                <a:gd name="connsiteX10" fmla="*/ 783309 w 1722609"/>
                <a:gd name="connsiteY10" fmla="*/ 1588831 h 2813818"/>
                <a:gd name="connsiteX11" fmla="*/ 1338471 w 1722609"/>
                <a:gd name="connsiteY11" fmla="*/ 2136406 h 2813818"/>
                <a:gd name="connsiteX12" fmla="*/ 1178767 w 1722609"/>
                <a:gd name="connsiteY12" fmla="*/ 2699192 h 2813818"/>
                <a:gd name="connsiteX13" fmla="*/ 714865 w 1722609"/>
                <a:gd name="connsiteY13" fmla="*/ 2722008 h 2813818"/>
                <a:gd name="connsiteX14" fmla="*/ 60840 w 1722609"/>
                <a:gd name="connsiteY14" fmla="*/ 1702909 h 2813818"/>
                <a:gd name="connsiteX0" fmla="*/ 0 w 1722609"/>
                <a:gd name="connsiteY0" fmla="*/ 1459542 h 2830868"/>
                <a:gd name="connsiteX1" fmla="*/ 509531 w 1722609"/>
                <a:gd name="connsiteY1" fmla="*/ 136235 h 2830868"/>
                <a:gd name="connsiteX2" fmla="*/ 1117927 w 1722609"/>
                <a:gd name="connsiteY2" fmla="*/ 82999 h 2830868"/>
                <a:gd name="connsiteX3" fmla="*/ 1178767 w 1722609"/>
                <a:gd name="connsiteY3" fmla="*/ 493680 h 2830868"/>
                <a:gd name="connsiteX4" fmla="*/ 790914 w 1722609"/>
                <a:gd name="connsiteY4" fmla="*/ 1018440 h 2830868"/>
                <a:gd name="connsiteX5" fmla="*/ 935409 w 1722609"/>
                <a:gd name="connsiteY5" fmla="*/ 1071676 h 2830868"/>
                <a:gd name="connsiteX6" fmla="*/ 1232002 w 1722609"/>
                <a:gd name="connsiteY6" fmla="*/ 683810 h 2830868"/>
                <a:gd name="connsiteX7" fmla="*/ 1619854 w 1722609"/>
                <a:gd name="connsiteY7" fmla="*/ 668600 h 2830868"/>
                <a:gd name="connsiteX8" fmla="*/ 1711113 w 1722609"/>
                <a:gd name="connsiteY8" fmla="*/ 1018440 h 2830868"/>
                <a:gd name="connsiteX9" fmla="*/ 1414520 w 1722609"/>
                <a:gd name="connsiteY9" fmla="*/ 1406306 h 2830868"/>
                <a:gd name="connsiteX10" fmla="*/ 783309 w 1722609"/>
                <a:gd name="connsiteY10" fmla="*/ 1588831 h 2830868"/>
                <a:gd name="connsiteX11" fmla="*/ 1338471 w 1722609"/>
                <a:gd name="connsiteY11" fmla="*/ 2136406 h 2830868"/>
                <a:gd name="connsiteX12" fmla="*/ 1178767 w 1722609"/>
                <a:gd name="connsiteY12" fmla="*/ 2699192 h 2830868"/>
                <a:gd name="connsiteX13" fmla="*/ 714865 w 1722609"/>
                <a:gd name="connsiteY13" fmla="*/ 2722008 h 2830868"/>
                <a:gd name="connsiteX14" fmla="*/ 1 w 1722609"/>
                <a:gd name="connsiteY14" fmla="*/ 1467147 h 2830868"/>
                <a:gd name="connsiteX0" fmla="*/ 60839 w 1783448"/>
                <a:gd name="connsiteY0" fmla="*/ 1459542 h 2807271"/>
                <a:gd name="connsiteX1" fmla="*/ 570370 w 1783448"/>
                <a:gd name="connsiteY1" fmla="*/ 136235 h 2807271"/>
                <a:gd name="connsiteX2" fmla="*/ 1178766 w 1783448"/>
                <a:gd name="connsiteY2" fmla="*/ 82999 h 2807271"/>
                <a:gd name="connsiteX3" fmla="*/ 1239606 w 1783448"/>
                <a:gd name="connsiteY3" fmla="*/ 493680 h 2807271"/>
                <a:gd name="connsiteX4" fmla="*/ 851753 w 1783448"/>
                <a:gd name="connsiteY4" fmla="*/ 1018440 h 2807271"/>
                <a:gd name="connsiteX5" fmla="*/ 996248 w 1783448"/>
                <a:gd name="connsiteY5" fmla="*/ 1071676 h 2807271"/>
                <a:gd name="connsiteX6" fmla="*/ 1292841 w 1783448"/>
                <a:gd name="connsiteY6" fmla="*/ 683810 h 2807271"/>
                <a:gd name="connsiteX7" fmla="*/ 1680693 w 1783448"/>
                <a:gd name="connsiteY7" fmla="*/ 668600 h 2807271"/>
                <a:gd name="connsiteX8" fmla="*/ 1771952 w 1783448"/>
                <a:gd name="connsiteY8" fmla="*/ 1018440 h 2807271"/>
                <a:gd name="connsiteX9" fmla="*/ 1475359 w 1783448"/>
                <a:gd name="connsiteY9" fmla="*/ 1406306 h 2807271"/>
                <a:gd name="connsiteX10" fmla="*/ 844148 w 1783448"/>
                <a:gd name="connsiteY10" fmla="*/ 1588831 h 2807271"/>
                <a:gd name="connsiteX11" fmla="*/ 1399310 w 1783448"/>
                <a:gd name="connsiteY11" fmla="*/ 2136406 h 2807271"/>
                <a:gd name="connsiteX12" fmla="*/ 1239606 w 1783448"/>
                <a:gd name="connsiteY12" fmla="*/ 2699192 h 2807271"/>
                <a:gd name="connsiteX13" fmla="*/ 775704 w 1783448"/>
                <a:gd name="connsiteY13" fmla="*/ 2722008 h 2807271"/>
                <a:gd name="connsiteX14" fmla="*/ 0 w 1783448"/>
                <a:gd name="connsiteY14" fmla="*/ 1794171 h 2807271"/>
                <a:gd name="connsiteX0" fmla="*/ 0 w 1722609"/>
                <a:gd name="connsiteY0" fmla="*/ 1459542 h 2831973"/>
                <a:gd name="connsiteX1" fmla="*/ 509531 w 1722609"/>
                <a:gd name="connsiteY1" fmla="*/ 136235 h 2831973"/>
                <a:gd name="connsiteX2" fmla="*/ 1117927 w 1722609"/>
                <a:gd name="connsiteY2" fmla="*/ 82999 h 2831973"/>
                <a:gd name="connsiteX3" fmla="*/ 1178767 w 1722609"/>
                <a:gd name="connsiteY3" fmla="*/ 493680 h 2831973"/>
                <a:gd name="connsiteX4" fmla="*/ 790914 w 1722609"/>
                <a:gd name="connsiteY4" fmla="*/ 1018440 h 2831973"/>
                <a:gd name="connsiteX5" fmla="*/ 935409 w 1722609"/>
                <a:gd name="connsiteY5" fmla="*/ 1071676 h 2831973"/>
                <a:gd name="connsiteX6" fmla="*/ 1232002 w 1722609"/>
                <a:gd name="connsiteY6" fmla="*/ 683810 h 2831973"/>
                <a:gd name="connsiteX7" fmla="*/ 1619854 w 1722609"/>
                <a:gd name="connsiteY7" fmla="*/ 668600 h 2831973"/>
                <a:gd name="connsiteX8" fmla="*/ 1711113 w 1722609"/>
                <a:gd name="connsiteY8" fmla="*/ 1018440 h 2831973"/>
                <a:gd name="connsiteX9" fmla="*/ 1414520 w 1722609"/>
                <a:gd name="connsiteY9" fmla="*/ 1406306 h 2831973"/>
                <a:gd name="connsiteX10" fmla="*/ 783309 w 1722609"/>
                <a:gd name="connsiteY10" fmla="*/ 1588831 h 2831973"/>
                <a:gd name="connsiteX11" fmla="*/ 1338471 w 1722609"/>
                <a:gd name="connsiteY11" fmla="*/ 2136406 h 2831973"/>
                <a:gd name="connsiteX12" fmla="*/ 1178767 w 1722609"/>
                <a:gd name="connsiteY12" fmla="*/ 2699192 h 2831973"/>
                <a:gd name="connsiteX13" fmla="*/ 714865 w 1722609"/>
                <a:gd name="connsiteY13" fmla="*/ 2722008 h 2831973"/>
                <a:gd name="connsiteX14" fmla="*/ 1 w 1722609"/>
                <a:gd name="connsiteY14" fmla="*/ 1451937 h 2831973"/>
                <a:gd name="connsiteX0" fmla="*/ 0 w 1722609"/>
                <a:gd name="connsiteY0" fmla="*/ 1459542 h 2818202"/>
                <a:gd name="connsiteX1" fmla="*/ 509531 w 1722609"/>
                <a:gd name="connsiteY1" fmla="*/ 136235 h 2818202"/>
                <a:gd name="connsiteX2" fmla="*/ 1117927 w 1722609"/>
                <a:gd name="connsiteY2" fmla="*/ 82999 h 2818202"/>
                <a:gd name="connsiteX3" fmla="*/ 1178767 w 1722609"/>
                <a:gd name="connsiteY3" fmla="*/ 493680 h 2818202"/>
                <a:gd name="connsiteX4" fmla="*/ 790914 w 1722609"/>
                <a:gd name="connsiteY4" fmla="*/ 1018440 h 2818202"/>
                <a:gd name="connsiteX5" fmla="*/ 935409 w 1722609"/>
                <a:gd name="connsiteY5" fmla="*/ 1071676 h 2818202"/>
                <a:gd name="connsiteX6" fmla="*/ 1232002 w 1722609"/>
                <a:gd name="connsiteY6" fmla="*/ 683810 h 2818202"/>
                <a:gd name="connsiteX7" fmla="*/ 1619854 w 1722609"/>
                <a:gd name="connsiteY7" fmla="*/ 668600 h 2818202"/>
                <a:gd name="connsiteX8" fmla="*/ 1711113 w 1722609"/>
                <a:gd name="connsiteY8" fmla="*/ 1018440 h 2818202"/>
                <a:gd name="connsiteX9" fmla="*/ 1414520 w 1722609"/>
                <a:gd name="connsiteY9" fmla="*/ 1406306 h 2818202"/>
                <a:gd name="connsiteX10" fmla="*/ 783309 w 1722609"/>
                <a:gd name="connsiteY10" fmla="*/ 1588831 h 2818202"/>
                <a:gd name="connsiteX11" fmla="*/ 1338471 w 1722609"/>
                <a:gd name="connsiteY11" fmla="*/ 2136406 h 2818202"/>
                <a:gd name="connsiteX12" fmla="*/ 1178767 w 1722609"/>
                <a:gd name="connsiteY12" fmla="*/ 2699192 h 2818202"/>
                <a:gd name="connsiteX13" fmla="*/ 714865 w 1722609"/>
                <a:gd name="connsiteY13" fmla="*/ 2722008 h 2818202"/>
                <a:gd name="connsiteX14" fmla="*/ 22816 w 1722609"/>
                <a:gd name="connsiteY14" fmla="*/ 1642067 h 2818202"/>
                <a:gd name="connsiteX0" fmla="*/ 15209 w 1699793"/>
                <a:gd name="connsiteY0" fmla="*/ 1654646 h 2830781"/>
                <a:gd name="connsiteX1" fmla="*/ 486715 w 1699793"/>
                <a:gd name="connsiteY1" fmla="*/ 148814 h 2830781"/>
                <a:gd name="connsiteX2" fmla="*/ 1095111 w 1699793"/>
                <a:gd name="connsiteY2" fmla="*/ 95578 h 2830781"/>
                <a:gd name="connsiteX3" fmla="*/ 1155951 w 1699793"/>
                <a:gd name="connsiteY3" fmla="*/ 506259 h 2830781"/>
                <a:gd name="connsiteX4" fmla="*/ 768098 w 1699793"/>
                <a:gd name="connsiteY4" fmla="*/ 1031019 h 2830781"/>
                <a:gd name="connsiteX5" fmla="*/ 912593 w 1699793"/>
                <a:gd name="connsiteY5" fmla="*/ 1084255 h 2830781"/>
                <a:gd name="connsiteX6" fmla="*/ 1209186 w 1699793"/>
                <a:gd name="connsiteY6" fmla="*/ 696389 h 2830781"/>
                <a:gd name="connsiteX7" fmla="*/ 1597038 w 1699793"/>
                <a:gd name="connsiteY7" fmla="*/ 681179 h 2830781"/>
                <a:gd name="connsiteX8" fmla="*/ 1688297 w 1699793"/>
                <a:gd name="connsiteY8" fmla="*/ 1031019 h 2830781"/>
                <a:gd name="connsiteX9" fmla="*/ 1391704 w 1699793"/>
                <a:gd name="connsiteY9" fmla="*/ 1418885 h 2830781"/>
                <a:gd name="connsiteX10" fmla="*/ 760493 w 1699793"/>
                <a:gd name="connsiteY10" fmla="*/ 1601410 h 2830781"/>
                <a:gd name="connsiteX11" fmla="*/ 1315655 w 1699793"/>
                <a:gd name="connsiteY11" fmla="*/ 2148985 h 2830781"/>
                <a:gd name="connsiteX12" fmla="*/ 1155951 w 1699793"/>
                <a:gd name="connsiteY12" fmla="*/ 2711771 h 2830781"/>
                <a:gd name="connsiteX13" fmla="*/ 692049 w 1699793"/>
                <a:gd name="connsiteY13" fmla="*/ 2734587 h 2830781"/>
                <a:gd name="connsiteX14" fmla="*/ 0 w 1699793"/>
                <a:gd name="connsiteY14" fmla="*/ 1654646 h 2830781"/>
                <a:gd name="connsiteX0" fmla="*/ 15209 w 1699793"/>
                <a:gd name="connsiteY0" fmla="*/ 1618106 h 2794241"/>
                <a:gd name="connsiteX1" fmla="*/ 486715 w 1699793"/>
                <a:gd name="connsiteY1" fmla="*/ 173116 h 2794241"/>
                <a:gd name="connsiteX2" fmla="*/ 1095111 w 1699793"/>
                <a:gd name="connsiteY2" fmla="*/ 59038 h 2794241"/>
                <a:gd name="connsiteX3" fmla="*/ 1155951 w 1699793"/>
                <a:gd name="connsiteY3" fmla="*/ 469719 h 2794241"/>
                <a:gd name="connsiteX4" fmla="*/ 768098 w 1699793"/>
                <a:gd name="connsiteY4" fmla="*/ 994479 h 2794241"/>
                <a:gd name="connsiteX5" fmla="*/ 912593 w 1699793"/>
                <a:gd name="connsiteY5" fmla="*/ 1047715 h 2794241"/>
                <a:gd name="connsiteX6" fmla="*/ 1209186 w 1699793"/>
                <a:gd name="connsiteY6" fmla="*/ 659849 h 2794241"/>
                <a:gd name="connsiteX7" fmla="*/ 1597038 w 1699793"/>
                <a:gd name="connsiteY7" fmla="*/ 644639 h 2794241"/>
                <a:gd name="connsiteX8" fmla="*/ 1688297 w 1699793"/>
                <a:gd name="connsiteY8" fmla="*/ 994479 h 2794241"/>
                <a:gd name="connsiteX9" fmla="*/ 1391704 w 1699793"/>
                <a:gd name="connsiteY9" fmla="*/ 1382345 h 2794241"/>
                <a:gd name="connsiteX10" fmla="*/ 760493 w 1699793"/>
                <a:gd name="connsiteY10" fmla="*/ 1564870 h 2794241"/>
                <a:gd name="connsiteX11" fmla="*/ 1315655 w 1699793"/>
                <a:gd name="connsiteY11" fmla="*/ 2112445 h 2794241"/>
                <a:gd name="connsiteX12" fmla="*/ 1155951 w 1699793"/>
                <a:gd name="connsiteY12" fmla="*/ 2675231 h 2794241"/>
                <a:gd name="connsiteX13" fmla="*/ 692049 w 1699793"/>
                <a:gd name="connsiteY13" fmla="*/ 2698047 h 2794241"/>
                <a:gd name="connsiteX14" fmla="*/ 0 w 1699793"/>
                <a:gd name="connsiteY14" fmla="*/ 1618106 h 2794241"/>
                <a:gd name="connsiteX0" fmla="*/ 15209 w 1699793"/>
                <a:gd name="connsiteY0" fmla="*/ 1586341 h 2762476"/>
                <a:gd name="connsiteX1" fmla="*/ 486715 w 1699793"/>
                <a:gd name="connsiteY1" fmla="*/ 141351 h 2762476"/>
                <a:gd name="connsiteX2" fmla="*/ 1034272 w 1699793"/>
                <a:gd name="connsiteY2" fmla="*/ 88115 h 2762476"/>
                <a:gd name="connsiteX3" fmla="*/ 1155951 w 1699793"/>
                <a:gd name="connsiteY3" fmla="*/ 437954 h 2762476"/>
                <a:gd name="connsiteX4" fmla="*/ 768098 w 1699793"/>
                <a:gd name="connsiteY4" fmla="*/ 962714 h 2762476"/>
                <a:gd name="connsiteX5" fmla="*/ 912593 w 1699793"/>
                <a:gd name="connsiteY5" fmla="*/ 1015950 h 2762476"/>
                <a:gd name="connsiteX6" fmla="*/ 1209186 w 1699793"/>
                <a:gd name="connsiteY6" fmla="*/ 628084 h 2762476"/>
                <a:gd name="connsiteX7" fmla="*/ 1597038 w 1699793"/>
                <a:gd name="connsiteY7" fmla="*/ 612874 h 2762476"/>
                <a:gd name="connsiteX8" fmla="*/ 1688297 w 1699793"/>
                <a:gd name="connsiteY8" fmla="*/ 962714 h 2762476"/>
                <a:gd name="connsiteX9" fmla="*/ 1391704 w 1699793"/>
                <a:gd name="connsiteY9" fmla="*/ 1350580 h 2762476"/>
                <a:gd name="connsiteX10" fmla="*/ 760493 w 1699793"/>
                <a:gd name="connsiteY10" fmla="*/ 1533105 h 2762476"/>
                <a:gd name="connsiteX11" fmla="*/ 1315655 w 1699793"/>
                <a:gd name="connsiteY11" fmla="*/ 2080680 h 2762476"/>
                <a:gd name="connsiteX12" fmla="*/ 1155951 w 1699793"/>
                <a:gd name="connsiteY12" fmla="*/ 2643466 h 2762476"/>
                <a:gd name="connsiteX13" fmla="*/ 692049 w 1699793"/>
                <a:gd name="connsiteY13" fmla="*/ 2666282 h 2762476"/>
                <a:gd name="connsiteX14" fmla="*/ 0 w 1699793"/>
                <a:gd name="connsiteY14" fmla="*/ 1586341 h 276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99793" h="2762476">
                  <a:moveTo>
                    <a:pt x="15209" y="1586341"/>
                  </a:moveTo>
                  <a:cubicBezTo>
                    <a:pt x="176814" y="1039399"/>
                    <a:pt x="316871" y="391055"/>
                    <a:pt x="486715" y="141351"/>
                  </a:cubicBezTo>
                  <a:cubicBezTo>
                    <a:pt x="656559" y="-108353"/>
                    <a:pt x="922733" y="38681"/>
                    <a:pt x="1034272" y="88115"/>
                  </a:cubicBezTo>
                  <a:cubicBezTo>
                    <a:pt x="1145811" y="137549"/>
                    <a:pt x="1200313" y="292187"/>
                    <a:pt x="1155951" y="437954"/>
                  </a:cubicBezTo>
                  <a:cubicBezTo>
                    <a:pt x="1111589" y="583721"/>
                    <a:pt x="808658" y="866381"/>
                    <a:pt x="768098" y="962714"/>
                  </a:cubicBezTo>
                  <a:cubicBezTo>
                    <a:pt x="727538" y="1059047"/>
                    <a:pt x="844149" y="1088200"/>
                    <a:pt x="912593" y="1015950"/>
                  </a:cubicBezTo>
                  <a:cubicBezTo>
                    <a:pt x="981038" y="943700"/>
                    <a:pt x="1095112" y="695263"/>
                    <a:pt x="1209186" y="628084"/>
                  </a:cubicBezTo>
                  <a:cubicBezTo>
                    <a:pt x="1323260" y="560905"/>
                    <a:pt x="1517186" y="557102"/>
                    <a:pt x="1597038" y="612874"/>
                  </a:cubicBezTo>
                  <a:cubicBezTo>
                    <a:pt x="1676890" y="668646"/>
                    <a:pt x="1722519" y="839763"/>
                    <a:pt x="1688297" y="962714"/>
                  </a:cubicBezTo>
                  <a:cubicBezTo>
                    <a:pt x="1654075" y="1085665"/>
                    <a:pt x="1546338" y="1255515"/>
                    <a:pt x="1391704" y="1350580"/>
                  </a:cubicBezTo>
                  <a:cubicBezTo>
                    <a:pt x="1237070" y="1445645"/>
                    <a:pt x="773168" y="1411422"/>
                    <a:pt x="760493" y="1533105"/>
                  </a:cubicBezTo>
                  <a:cubicBezTo>
                    <a:pt x="747818" y="1654788"/>
                    <a:pt x="1249745" y="1895620"/>
                    <a:pt x="1315655" y="2080680"/>
                  </a:cubicBezTo>
                  <a:cubicBezTo>
                    <a:pt x="1381565" y="2265740"/>
                    <a:pt x="1259885" y="2545866"/>
                    <a:pt x="1155951" y="2643466"/>
                  </a:cubicBezTo>
                  <a:cubicBezTo>
                    <a:pt x="1052017" y="2741066"/>
                    <a:pt x="884708" y="2842470"/>
                    <a:pt x="692049" y="2666282"/>
                  </a:cubicBezTo>
                  <a:cubicBezTo>
                    <a:pt x="499390" y="2490094"/>
                    <a:pt x="0" y="1586341"/>
                    <a:pt x="0" y="1586341"/>
                  </a:cubicBez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3124200" y="3886200"/>
              <a:ext cx="685800" cy="685800"/>
            </a:xfrm>
            <a:prstGeom prst="ellipse">
              <a:avLst/>
            </a:prstGeom>
            <a:solidFill>
              <a:srgbClr val="FAC090"/>
            </a:solidFill>
            <a:ln w="38100" cap="flat" cmpd="sng" algn="ctr">
              <a:solidFill>
                <a:srgbClr val="E46C0A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00917" y="1560493"/>
              <a:ext cx="140372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Local</a:t>
              </a:r>
              <a:br>
                <a:rPr lang="en-US" sz="28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Updates</a:t>
              </a:r>
            </a:p>
          </p:txBody>
        </p:sp>
        <p:grpSp>
          <p:nvGrpSpPr>
            <p:cNvPr id="7" name="Group 109"/>
            <p:cNvGrpSpPr/>
            <p:nvPr/>
          </p:nvGrpSpPr>
          <p:grpSpPr>
            <a:xfrm>
              <a:off x="3305286" y="2819400"/>
              <a:ext cx="2181114" cy="2438398"/>
              <a:chOff x="381000" y="2819402"/>
              <a:chExt cx="2181114" cy="2438398"/>
            </a:xfrm>
          </p:grpSpPr>
          <p:cxnSp>
            <p:nvCxnSpPr>
              <p:cNvPr id="111" name="Straight Connector 110"/>
              <p:cNvCxnSpPr/>
              <p:nvPr/>
            </p:nvCxnSpPr>
            <p:spPr bwMode="auto">
              <a:xfrm flipV="1">
                <a:off x="1552507" y="3021355"/>
                <a:ext cx="702904" cy="65634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 bwMode="auto">
              <a:xfrm flipV="1">
                <a:off x="568442" y="3677704"/>
                <a:ext cx="984066" cy="55537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 bwMode="auto">
              <a:xfrm flipV="1">
                <a:off x="1037044" y="3021355"/>
                <a:ext cx="1218367" cy="20195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 bwMode="auto">
              <a:xfrm flipH="1">
                <a:off x="568442" y="3172820"/>
                <a:ext cx="421743" cy="106025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 bwMode="auto">
              <a:xfrm rot="5400000">
                <a:off x="683474" y="4171854"/>
                <a:ext cx="1363185" cy="37488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auto">
              <a:xfrm rot="16200000" flipH="1">
                <a:off x="445696" y="4308960"/>
                <a:ext cx="807813" cy="65604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auto">
              <a:xfrm rot="16200000" flipH="1">
                <a:off x="1871306" y="3405460"/>
                <a:ext cx="908789" cy="14058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auto">
              <a:xfrm rot="5400000">
                <a:off x="1855133" y="4096121"/>
                <a:ext cx="706837" cy="37488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auto">
              <a:xfrm rot="16200000" flipH="1">
                <a:off x="1307169" y="3923041"/>
                <a:ext cx="959278" cy="468602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 bwMode="auto">
              <a:xfrm flipV="1">
                <a:off x="1177625" y="4636981"/>
                <a:ext cx="843485" cy="35341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21" name="Picture 120" descr="aapo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880529" y="4384539"/>
                <a:ext cx="298466" cy="48236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2" name="Picture 121" descr="arthur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08550" y="3677704"/>
                <a:ext cx="353564" cy="48236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3" name="Picture 122" descr="funia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21110" y="2819402"/>
                <a:ext cx="392878" cy="46935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4" name="Picture 123" descr="gonzalez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81000" y="3980633"/>
                <a:ext cx="320212" cy="48300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5" name="Picture 124" descr="guestrin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65066" y="3425261"/>
                <a:ext cx="324200" cy="46935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6" name="Picture 125" descr="ylow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90183" y="4788446"/>
                <a:ext cx="344515" cy="46935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7" name="Picture 126" descr="hong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49602" y="2920378"/>
                <a:ext cx="332043" cy="48236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sp>
        <p:nvSpPr>
          <p:cNvPr id="51" name="TextBox 50"/>
          <p:cNvSpPr txBox="1"/>
          <p:nvPr/>
        </p:nvSpPr>
        <p:spPr>
          <a:xfrm>
            <a:off x="457200" y="5791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Parallelism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: Run local updates simultaneously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4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with GraphLab &amp; </a:t>
            </a:r>
            <a:r>
              <a:rPr lang="en-US" dirty="0" err="1" smtClean="0"/>
              <a:t>Pregel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838200"/>
          </a:xfrm>
        </p:spPr>
        <p:txBody>
          <a:bodyPr/>
          <a:lstStyle/>
          <a:p>
            <a:r>
              <a:rPr lang="en-US" dirty="0" err="1" smtClean="0"/>
              <a:t>PageRank</a:t>
            </a:r>
            <a:r>
              <a:rPr lang="en-US" dirty="0" smtClean="0"/>
              <a:t> on Synthetic Power-Law Graphs</a:t>
            </a:r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0" y="2971800"/>
            <a:ext cx="8991600" cy="3581400"/>
            <a:chOff x="-27131" y="1327049"/>
            <a:chExt cx="8991600" cy="3581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rcRect l="1177" b="11722"/>
            <a:stretch>
              <a:fillRect/>
            </a:stretch>
          </p:blipFill>
          <p:spPr>
            <a:xfrm>
              <a:off x="-27131" y="1327049"/>
              <a:ext cx="8991600" cy="3581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05519" y="2421025"/>
              <a:ext cx="14234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GraphLab2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98317" y="2439983"/>
              <a:ext cx="13375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GraphLab2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2413" y="2372380"/>
            <a:ext cx="278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Power-Law Fan-In</a:t>
            </a:r>
            <a:endParaRPr lang="en-US" sz="2800" dirty="0"/>
          </a:p>
        </p:txBody>
      </p:sp>
      <p:grpSp>
        <p:nvGrpSpPr>
          <p:cNvPr id="7" name="Group 68"/>
          <p:cNvGrpSpPr/>
          <p:nvPr/>
        </p:nvGrpSpPr>
        <p:grpSpPr>
          <a:xfrm>
            <a:off x="3276600" y="2209800"/>
            <a:ext cx="838200" cy="838200"/>
            <a:chOff x="3886200" y="5791200"/>
            <a:chExt cx="838200" cy="838200"/>
          </a:xfrm>
        </p:grpSpPr>
        <p:cxnSp>
          <p:nvCxnSpPr>
            <p:cNvPr id="33" name="Straight Connector 32"/>
            <p:cNvCxnSpPr>
              <a:stCxn id="31" idx="7"/>
              <a:endCxn id="24" idx="3"/>
            </p:cNvCxnSpPr>
            <p:nvPr/>
          </p:nvCxnSpPr>
          <p:spPr>
            <a:xfrm flipV="1">
              <a:off x="4111068" y="6262597"/>
              <a:ext cx="141935" cy="14193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>
              <a:stCxn id="28" idx="5"/>
              <a:endCxn id="24" idx="1"/>
            </p:cNvCxnSpPr>
            <p:nvPr/>
          </p:nvCxnSpPr>
          <p:spPr>
            <a:xfrm>
              <a:off x="4111068" y="6016068"/>
              <a:ext cx="141935" cy="14193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7" name="Straight Connector 36"/>
            <p:cNvCxnSpPr>
              <a:stCxn id="29" idx="6"/>
              <a:endCxn id="24" idx="2"/>
            </p:cNvCxnSpPr>
            <p:nvPr/>
          </p:nvCxnSpPr>
          <p:spPr>
            <a:xfrm>
              <a:off x="4034118" y="6210300"/>
              <a:ext cx="19722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9" name="Straight Connector 38"/>
            <p:cNvCxnSpPr>
              <a:stCxn id="23" idx="4"/>
              <a:endCxn id="24" idx="0"/>
            </p:cNvCxnSpPr>
            <p:nvPr/>
          </p:nvCxnSpPr>
          <p:spPr>
            <a:xfrm>
              <a:off x="4305300" y="5939118"/>
              <a:ext cx="0" cy="197223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231341" y="5791200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231341" y="613634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231341" y="6481482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4477871" y="5889812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76482" y="613634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984812" y="5889812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886200" y="613634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477871" y="638287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984812" y="638287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26" idx="3"/>
              <a:endCxn id="24" idx="7"/>
            </p:cNvCxnSpPr>
            <p:nvPr/>
          </p:nvCxnSpPr>
          <p:spPr>
            <a:xfrm flipH="1">
              <a:off x="4357597" y="6016068"/>
              <a:ext cx="141936" cy="14193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8" name="Straight Connector 47"/>
            <p:cNvCxnSpPr>
              <a:stCxn id="27" idx="2"/>
              <a:endCxn id="24" idx="6"/>
            </p:cNvCxnSpPr>
            <p:nvPr/>
          </p:nvCxnSpPr>
          <p:spPr>
            <a:xfrm flipH="1">
              <a:off x="4379259" y="6210300"/>
              <a:ext cx="19722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1" name="Straight Connector 50"/>
            <p:cNvCxnSpPr>
              <a:stCxn id="30" idx="1"/>
              <a:endCxn id="24" idx="5"/>
            </p:cNvCxnSpPr>
            <p:nvPr/>
          </p:nvCxnSpPr>
          <p:spPr>
            <a:xfrm flipH="1" flipV="1">
              <a:off x="4357597" y="6262597"/>
              <a:ext cx="141936" cy="14193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4" name="Straight Connector 53"/>
            <p:cNvCxnSpPr>
              <a:stCxn id="25" idx="0"/>
              <a:endCxn id="24" idx="4"/>
            </p:cNvCxnSpPr>
            <p:nvPr/>
          </p:nvCxnSpPr>
          <p:spPr>
            <a:xfrm flipV="1">
              <a:off x="4305300" y="6284259"/>
              <a:ext cx="0" cy="197223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5105400" y="2372380"/>
            <a:ext cx="3049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Power-Law Fan-Out</a:t>
            </a:r>
            <a:endParaRPr lang="en-US" sz="2800" dirty="0"/>
          </a:p>
        </p:txBody>
      </p:sp>
      <p:grpSp>
        <p:nvGrpSpPr>
          <p:cNvPr id="8" name="Group 70"/>
          <p:cNvGrpSpPr/>
          <p:nvPr/>
        </p:nvGrpSpPr>
        <p:grpSpPr>
          <a:xfrm>
            <a:off x="8153400" y="2209800"/>
            <a:ext cx="838200" cy="838200"/>
            <a:chOff x="3886200" y="5791200"/>
            <a:chExt cx="838200" cy="838200"/>
          </a:xfrm>
        </p:grpSpPr>
        <p:cxnSp>
          <p:nvCxnSpPr>
            <p:cNvPr id="72" name="Straight Connector 71"/>
            <p:cNvCxnSpPr>
              <a:stCxn id="84" idx="7"/>
              <a:endCxn id="77" idx="3"/>
            </p:cNvCxnSpPr>
            <p:nvPr/>
          </p:nvCxnSpPr>
          <p:spPr>
            <a:xfrm flipV="1">
              <a:off x="4111068" y="6262597"/>
              <a:ext cx="141935" cy="141936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Connector 72"/>
            <p:cNvCxnSpPr>
              <a:stCxn id="81" idx="5"/>
              <a:endCxn id="77" idx="1"/>
            </p:cNvCxnSpPr>
            <p:nvPr/>
          </p:nvCxnSpPr>
          <p:spPr>
            <a:xfrm>
              <a:off x="4111068" y="6016068"/>
              <a:ext cx="141935" cy="141935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>
              <a:stCxn id="82" idx="6"/>
              <a:endCxn id="77" idx="2"/>
            </p:cNvCxnSpPr>
            <p:nvPr/>
          </p:nvCxnSpPr>
          <p:spPr>
            <a:xfrm>
              <a:off x="4034118" y="6210300"/>
              <a:ext cx="197223" cy="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5" name="Straight Connector 74"/>
            <p:cNvCxnSpPr>
              <a:stCxn id="76" idx="4"/>
              <a:endCxn id="77" idx="0"/>
            </p:cNvCxnSpPr>
            <p:nvPr/>
          </p:nvCxnSpPr>
          <p:spPr>
            <a:xfrm>
              <a:off x="4305300" y="5939118"/>
              <a:ext cx="0" cy="197223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4231341" y="5791200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231341" y="613634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231341" y="6481482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4477871" y="5889812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576482" y="613634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984812" y="5889812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886200" y="613634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477871" y="638287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984812" y="638287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79" idx="3"/>
              <a:endCxn id="77" idx="7"/>
            </p:cNvCxnSpPr>
            <p:nvPr/>
          </p:nvCxnSpPr>
          <p:spPr>
            <a:xfrm flipH="1">
              <a:off x="4357597" y="6016068"/>
              <a:ext cx="141936" cy="141935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6" name="Straight Connector 85"/>
            <p:cNvCxnSpPr>
              <a:stCxn id="80" idx="2"/>
              <a:endCxn id="77" idx="6"/>
            </p:cNvCxnSpPr>
            <p:nvPr/>
          </p:nvCxnSpPr>
          <p:spPr>
            <a:xfrm flipH="1">
              <a:off x="4379259" y="6210300"/>
              <a:ext cx="197223" cy="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7" name="Straight Connector 86"/>
            <p:cNvCxnSpPr>
              <a:stCxn id="83" idx="1"/>
              <a:endCxn id="77" idx="5"/>
            </p:cNvCxnSpPr>
            <p:nvPr/>
          </p:nvCxnSpPr>
          <p:spPr>
            <a:xfrm flipH="1" flipV="1">
              <a:off x="4357597" y="6262597"/>
              <a:ext cx="141936" cy="141936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8" name="Straight Connector 87"/>
            <p:cNvCxnSpPr>
              <a:stCxn id="78" idx="0"/>
              <a:endCxn id="77" idx="4"/>
            </p:cNvCxnSpPr>
            <p:nvPr/>
          </p:nvCxnSpPr>
          <p:spPr>
            <a:xfrm flipV="1">
              <a:off x="4305300" y="6284259"/>
              <a:ext cx="0" cy="197223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cxnSp>
        <p:nvCxnSpPr>
          <p:cNvPr id="90" name="Straight Arrow Connector 89"/>
          <p:cNvCxnSpPr/>
          <p:nvPr/>
        </p:nvCxnSpPr>
        <p:spPr>
          <a:xfrm flipH="1">
            <a:off x="990600" y="66294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200400" y="640080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Denser</a:t>
            </a:r>
            <a:endParaRPr lang="en-US" dirty="0"/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5550887" y="66294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760687" y="640080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28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Straggler Effect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838200"/>
          </a:xfrm>
        </p:spPr>
        <p:txBody>
          <a:bodyPr/>
          <a:lstStyle/>
          <a:p>
            <a:r>
              <a:rPr lang="en-US" dirty="0" err="1" smtClean="0"/>
              <a:t>PageRank</a:t>
            </a:r>
            <a:r>
              <a:rPr lang="en-US" dirty="0" smtClean="0"/>
              <a:t> on Synthetic Power-Law Graphs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2413" y="2372380"/>
            <a:ext cx="278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Power-Law Fan-In</a:t>
            </a:r>
            <a:endParaRPr lang="en-US" sz="2800" dirty="0"/>
          </a:p>
        </p:txBody>
      </p:sp>
      <p:grpSp>
        <p:nvGrpSpPr>
          <p:cNvPr id="3" name="Group 68"/>
          <p:cNvGrpSpPr/>
          <p:nvPr/>
        </p:nvGrpSpPr>
        <p:grpSpPr>
          <a:xfrm>
            <a:off x="3276600" y="2209800"/>
            <a:ext cx="838200" cy="838200"/>
            <a:chOff x="3886200" y="5791200"/>
            <a:chExt cx="838200" cy="838200"/>
          </a:xfrm>
        </p:grpSpPr>
        <p:cxnSp>
          <p:nvCxnSpPr>
            <p:cNvPr id="33" name="Straight Connector 32"/>
            <p:cNvCxnSpPr>
              <a:stCxn id="31" idx="7"/>
              <a:endCxn id="24" idx="3"/>
            </p:cNvCxnSpPr>
            <p:nvPr/>
          </p:nvCxnSpPr>
          <p:spPr>
            <a:xfrm flipV="1">
              <a:off x="4111068" y="6262597"/>
              <a:ext cx="141935" cy="14193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>
              <a:stCxn id="28" idx="5"/>
              <a:endCxn id="24" idx="1"/>
            </p:cNvCxnSpPr>
            <p:nvPr/>
          </p:nvCxnSpPr>
          <p:spPr>
            <a:xfrm>
              <a:off x="4111068" y="6016068"/>
              <a:ext cx="141935" cy="14193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7" name="Straight Connector 36"/>
            <p:cNvCxnSpPr>
              <a:stCxn id="29" idx="6"/>
              <a:endCxn id="24" idx="2"/>
            </p:cNvCxnSpPr>
            <p:nvPr/>
          </p:nvCxnSpPr>
          <p:spPr>
            <a:xfrm>
              <a:off x="4034118" y="6210300"/>
              <a:ext cx="19722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9" name="Straight Connector 38"/>
            <p:cNvCxnSpPr>
              <a:stCxn id="23" idx="4"/>
              <a:endCxn id="24" idx="0"/>
            </p:cNvCxnSpPr>
            <p:nvPr/>
          </p:nvCxnSpPr>
          <p:spPr>
            <a:xfrm>
              <a:off x="4305300" y="5939118"/>
              <a:ext cx="0" cy="197223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231341" y="5791200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231341" y="613634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231341" y="6481482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4477871" y="5889812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76482" y="613634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984812" y="5889812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886200" y="613634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477871" y="638287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984812" y="6382871"/>
              <a:ext cx="147918" cy="1479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26" idx="3"/>
              <a:endCxn id="24" idx="7"/>
            </p:cNvCxnSpPr>
            <p:nvPr/>
          </p:nvCxnSpPr>
          <p:spPr>
            <a:xfrm flipH="1">
              <a:off x="4357597" y="6016068"/>
              <a:ext cx="141936" cy="14193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8" name="Straight Connector 47"/>
            <p:cNvCxnSpPr>
              <a:stCxn id="27" idx="2"/>
              <a:endCxn id="24" idx="6"/>
            </p:cNvCxnSpPr>
            <p:nvPr/>
          </p:nvCxnSpPr>
          <p:spPr>
            <a:xfrm flipH="1">
              <a:off x="4379259" y="6210300"/>
              <a:ext cx="19722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1" name="Straight Connector 50"/>
            <p:cNvCxnSpPr>
              <a:stCxn id="30" idx="1"/>
              <a:endCxn id="24" idx="5"/>
            </p:cNvCxnSpPr>
            <p:nvPr/>
          </p:nvCxnSpPr>
          <p:spPr>
            <a:xfrm flipH="1" flipV="1">
              <a:off x="4357597" y="6262597"/>
              <a:ext cx="141936" cy="14193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4" name="Straight Connector 53"/>
            <p:cNvCxnSpPr>
              <a:stCxn id="25" idx="0"/>
              <a:endCxn id="24" idx="4"/>
            </p:cNvCxnSpPr>
            <p:nvPr/>
          </p:nvCxnSpPr>
          <p:spPr>
            <a:xfrm flipV="1">
              <a:off x="4305300" y="6284259"/>
              <a:ext cx="0" cy="197223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5105400" y="2372380"/>
            <a:ext cx="3049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Power-Law Fan-Out</a:t>
            </a:r>
            <a:endParaRPr lang="en-US" sz="2800" dirty="0"/>
          </a:p>
        </p:txBody>
      </p:sp>
      <p:grpSp>
        <p:nvGrpSpPr>
          <p:cNvPr id="4" name="Group 70"/>
          <p:cNvGrpSpPr/>
          <p:nvPr/>
        </p:nvGrpSpPr>
        <p:grpSpPr>
          <a:xfrm>
            <a:off x="8153400" y="2209800"/>
            <a:ext cx="838200" cy="838200"/>
            <a:chOff x="3886200" y="5791200"/>
            <a:chExt cx="838200" cy="838200"/>
          </a:xfrm>
        </p:grpSpPr>
        <p:cxnSp>
          <p:nvCxnSpPr>
            <p:cNvPr id="72" name="Straight Connector 71"/>
            <p:cNvCxnSpPr>
              <a:stCxn id="84" idx="7"/>
              <a:endCxn id="77" idx="3"/>
            </p:cNvCxnSpPr>
            <p:nvPr/>
          </p:nvCxnSpPr>
          <p:spPr>
            <a:xfrm flipV="1">
              <a:off x="4111068" y="6262597"/>
              <a:ext cx="141935" cy="141936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Connector 72"/>
            <p:cNvCxnSpPr>
              <a:stCxn id="81" idx="5"/>
              <a:endCxn id="77" idx="1"/>
            </p:cNvCxnSpPr>
            <p:nvPr/>
          </p:nvCxnSpPr>
          <p:spPr>
            <a:xfrm>
              <a:off x="4111068" y="6016068"/>
              <a:ext cx="141935" cy="141935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>
              <a:stCxn id="82" idx="6"/>
              <a:endCxn id="77" idx="2"/>
            </p:cNvCxnSpPr>
            <p:nvPr/>
          </p:nvCxnSpPr>
          <p:spPr>
            <a:xfrm>
              <a:off x="4034118" y="6210300"/>
              <a:ext cx="197223" cy="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5" name="Straight Connector 74"/>
            <p:cNvCxnSpPr>
              <a:stCxn id="76" idx="4"/>
              <a:endCxn id="77" idx="0"/>
            </p:cNvCxnSpPr>
            <p:nvPr/>
          </p:nvCxnSpPr>
          <p:spPr>
            <a:xfrm>
              <a:off x="4305300" y="5939118"/>
              <a:ext cx="0" cy="197223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4231341" y="5791200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231341" y="613634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231341" y="6481482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4477871" y="5889812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576482" y="613634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984812" y="5889812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886200" y="613634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477871" y="638287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984812" y="6382871"/>
              <a:ext cx="147918" cy="147918"/>
            </a:xfrm>
            <a:prstGeom prst="ellips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79" idx="3"/>
              <a:endCxn id="77" idx="7"/>
            </p:cNvCxnSpPr>
            <p:nvPr/>
          </p:nvCxnSpPr>
          <p:spPr>
            <a:xfrm flipH="1">
              <a:off x="4357597" y="6016068"/>
              <a:ext cx="141936" cy="141935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6" name="Straight Connector 85"/>
            <p:cNvCxnSpPr>
              <a:stCxn id="80" idx="2"/>
              <a:endCxn id="77" idx="6"/>
            </p:cNvCxnSpPr>
            <p:nvPr/>
          </p:nvCxnSpPr>
          <p:spPr>
            <a:xfrm flipH="1">
              <a:off x="4379259" y="6210300"/>
              <a:ext cx="197223" cy="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7" name="Straight Connector 86"/>
            <p:cNvCxnSpPr>
              <a:stCxn id="83" idx="1"/>
              <a:endCxn id="77" idx="5"/>
            </p:cNvCxnSpPr>
            <p:nvPr/>
          </p:nvCxnSpPr>
          <p:spPr>
            <a:xfrm flipH="1" flipV="1">
              <a:off x="4357597" y="6262597"/>
              <a:ext cx="141936" cy="141936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8" name="Straight Connector 87"/>
            <p:cNvCxnSpPr>
              <a:stCxn id="78" idx="0"/>
              <a:endCxn id="77" idx="4"/>
            </p:cNvCxnSpPr>
            <p:nvPr/>
          </p:nvCxnSpPr>
          <p:spPr>
            <a:xfrm flipV="1">
              <a:off x="4305300" y="6284259"/>
              <a:ext cx="0" cy="197223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cxnSp>
        <p:nvCxnSpPr>
          <p:cNvPr id="90" name="Straight Arrow Connector 89"/>
          <p:cNvCxnSpPr/>
          <p:nvPr/>
        </p:nvCxnSpPr>
        <p:spPr>
          <a:xfrm flipH="1">
            <a:off x="990600" y="66294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200400" y="640080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Denser</a:t>
            </a:r>
            <a:endParaRPr lang="en-US" dirty="0"/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5550887" y="66294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760687" y="640080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Denser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/>
          <a:srcRect t="3505" b="14128"/>
          <a:stretch>
            <a:fillRect/>
          </a:stretch>
        </p:blipFill>
        <p:spPr>
          <a:xfrm>
            <a:off x="95531" y="3048000"/>
            <a:ext cx="8819869" cy="343309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371600" y="34290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/>
              <a:t>GraphLab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1905000" y="396240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err="1" smtClean="0"/>
              <a:t>Pregel</a:t>
            </a:r>
            <a:r>
              <a:rPr lang="en-US" sz="2400" dirty="0" smtClean="0"/>
              <a:t> (Piccolo)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2133600" y="4736068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GraphLab2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81800" y="4583668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/>
              <a:t>   GraphLab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5791200" y="4191000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   GraphLab2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67400" y="358140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err="1" smtClean="0"/>
              <a:t>Pregel</a:t>
            </a:r>
            <a:r>
              <a:rPr lang="en-US" sz="2400" dirty="0" smtClean="0"/>
              <a:t> (Piccolo)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728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Cached Gather for </a:t>
            </a:r>
            <a:r>
              <a:rPr lang="en-US" dirty="0" err="1" smtClean="0"/>
              <a:t>PageRank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0234" y="788301"/>
            <a:ext cx="5497300" cy="4933475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 bwMode="auto">
          <a:xfrm>
            <a:off x="1630234" y="1358900"/>
            <a:ext cx="185866" cy="838200"/>
          </a:xfrm>
          <a:prstGeom prst="leftBrac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374" y="1308100"/>
            <a:ext cx="1395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Initial </a:t>
            </a:r>
            <a:r>
              <a:rPr lang="en-US" dirty="0" err="1" smtClean="0"/>
              <a:t>Accum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computation </a:t>
            </a:r>
          </a:p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4897" y="6000693"/>
            <a:ext cx="8548499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Reduces runtime by </a:t>
            </a:r>
            <a:r>
              <a:rPr lang="en-US" sz="2400" b="1" dirty="0"/>
              <a:t>~</a:t>
            </a:r>
            <a:r>
              <a:rPr lang="en-US" sz="2400" b="1" dirty="0" smtClean="0"/>
              <a:t> 50%.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3971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6"/>
          <p:cNvGrpSpPr/>
          <p:nvPr/>
        </p:nvGrpSpPr>
        <p:grpSpPr>
          <a:xfrm>
            <a:off x="5787637" y="589259"/>
            <a:ext cx="1688687" cy="2153941"/>
            <a:chOff x="5136963" y="1482926"/>
            <a:chExt cx="1688687" cy="2153941"/>
          </a:xfrm>
        </p:grpSpPr>
        <p:sp>
          <p:nvSpPr>
            <p:cNvPr id="170" name="Rounded Rectangle 169"/>
            <p:cNvSpPr/>
            <p:nvPr/>
          </p:nvSpPr>
          <p:spPr bwMode="auto">
            <a:xfrm rot="18900000">
              <a:off x="5136963" y="2012763"/>
              <a:ext cx="1624104" cy="1624104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 rot="2700000">
              <a:off x="6054926" y="1884318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Machine 1</a:t>
              </a:r>
              <a:endParaRPr lang="en-US" dirty="0"/>
            </a:p>
          </p:txBody>
        </p:sp>
      </p:grpSp>
      <p:grpSp>
        <p:nvGrpSpPr>
          <p:cNvPr id="3" name="Group 177"/>
          <p:cNvGrpSpPr/>
          <p:nvPr/>
        </p:nvGrpSpPr>
        <p:grpSpPr>
          <a:xfrm>
            <a:off x="7224607" y="2578513"/>
            <a:ext cx="2100910" cy="1688687"/>
            <a:chOff x="6573933" y="3536763"/>
            <a:chExt cx="2100910" cy="1688687"/>
          </a:xfrm>
        </p:grpSpPr>
        <p:sp>
          <p:nvSpPr>
            <p:cNvPr id="169" name="Rounded Rectangle 168"/>
            <p:cNvSpPr/>
            <p:nvPr/>
          </p:nvSpPr>
          <p:spPr bwMode="auto">
            <a:xfrm rot="18900000">
              <a:off x="6573933" y="3536763"/>
              <a:ext cx="1624104" cy="1624104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 rot="8100000">
              <a:off x="7502727" y="4856118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Machine 2</a:t>
              </a:r>
              <a:endParaRPr lang="en-US" dirty="0"/>
            </a:p>
          </p:txBody>
        </p:sp>
      </p:grpSp>
      <p:grpSp>
        <p:nvGrpSpPr>
          <p:cNvPr id="6" name="Group 178"/>
          <p:cNvGrpSpPr/>
          <p:nvPr/>
        </p:nvGrpSpPr>
        <p:grpSpPr>
          <a:xfrm>
            <a:off x="5659192" y="4036165"/>
            <a:ext cx="1752549" cy="2100909"/>
            <a:chOff x="5008518" y="4897533"/>
            <a:chExt cx="1752549" cy="2100909"/>
          </a:xfrm>
        </p:grpSpPr>
        <p:sp>
          <p:nvSpPr>
            <p:cNvPr id="172" name="Rounded Rectangle 171"/>
            <p:cNvSpPr/>
            <p:nvPr/>
          </p:nvSpPr>
          <p:spPr bwMode="auto">
            <a:xfrm rot="18900000">
              <a:off x="5136963" y="4897533"/>
              <a:ext cx="1624104" cy="1624104"/>
            </a:xfrm>
            <a:prstGeom prst="roundRect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 rot="13500000">
              <a:off x="4607126" y="6227718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Machine 3</a:t>
              </a:r>
              <a:endParaRPr lang="en-US" dirty="0"/>
            </a:p>
          </p:txBody>
        </p:sp>
      </p:grpSp>
      <p:grpSp>
        <p:nvGrpSpPr>
          <p:cNvPr id="7" name="Group 179"/>
          <p:cNvGrpSpPr/>
          <p:nvPr/>
        </p:nvGrpSpPr>
        <p:grpSpPr>
          <a:xfrm>
            <a:off x="3810000" y="2534992"/>
            <a:ext cx="2153941" cy="1665519"/>
            <a:chOff x="3159326" y="3484518"/>
            <a:chExt cx="2153941" cy="1665519"/>
          </a:xfrm>
        </p:grpSpPr>
        <p:sp>
          <p:nvSpPr>
            <p:cNvPr id="171" name="Rounded Rectangle 170"/>
            <p:cNvSpPr/>
            <p:nvPr/>
          </p:nvSpPr>
          <p:spPr bwMode="auto">
            <a:xfrm rot="18900000">
              <a:off x="3689163" y="3525933"/>
              <a:ext cx="1624104" cy="1624104"/>
            </a:xfrm>
            <a:prstGeom prst="round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-64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 rot="18900000">
              <a:off x="3159326" y="3484518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Machine 4</a:t>
              </a:r>
              <a:endParaRPr lang="en-US" dirty="0"/>
            </a:p>
          </p:txBody>
        </p:sp>
      </p:grpSp>
      <p:sp>
        <p:nvSpPr>
          <p:cNvPr id="181" name="Rounded Rectangle 180"/>
          <p:cNvSpPr/>
          <p:nvPr/>
        </p:nvSpPr>
        <p:spPr bwMode="auto">
          <a:xfrm rot="18900000">
            <a:off x="5787636" y="2576407"/>
            <a:ext cx="1624104" cy="1624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Mirror</a:t>
            </a:r>
            <a:b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ahoma" pitchFamily="-64" charset="0"/>
              </a:rPr>
              <a:t>Set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Vertex-Cuts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954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Edges are assigned to machines </a:t>
            </a:r>
          </a:p>
          <a:p>
            <a:r>
              <a:rPr lang="en-US" dirty="0" smtClean="0"/>
              <a:t>Vertices span machines</a:t>
            </a:r>
          </a:p>
          <a:p>
            <a:pPr lvl="1"/>
            <a:r>
              <a:rPr lang="en-US" dirty="0" smtClean="0"/>
              <a:t>Forms a Mirror Set</a:t>
            </a:r>
          </a:p>
          <a:p>
            <a:r>
              <a:rPr lang="en-US" dirty="0" smtClean="0"/>
              <a:t>Cut Objective:</a:t>
            </a:r>
          </a:p>
          <a:p>
            <a:pPr lvl="1"/>
            <a:r>
              <a:rPr lang="en-US" dirty="0" smtClean="0"/>
              <a:t>Minimize mirrors: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Balance Constraint:</a:t>
            </a:r>
          </a:p>
          <a:p>
            <a:pPr lvl="1"/>
            <a:r>
              <a:rPr lang="en-US" dirty="0" smtClean="0"/>
              <a:t>No machine has too many </a:t>
            </a:r>
            <a:r>
              <a:rPr lang="en-US" b="1" dirty="0" smtClean="0"/>
              <a:t>edges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5023708" y="1793674"/>
            <a:ext cx="3168837" cy="3168837"/>
            <a:chOff x="2971800" y="2774763"/>
            <a:chExt cx="3168837" cy="3168837"/>
          </a:xfrm>
        </p:grpSpPr>
        <p:sp>
          <p:nvSpPr>
            <p:cNvPr id="81" name="Oval 80"/>
            <p:cNvSpPr/>
            <p:nvPr/>
          </p:nvSpPr>
          <p:spPr>
            <a:xfrm>
              <a:off x="3703070" y="350603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434340" y="423730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703070" y="496857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165610" y="496857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896880" y="423730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165610" y="350603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101" idx="4"/>
              <a:endCxn id="82" idx="0"/>
            </p:cNvCxnSpPr>
            <p:nvPr/>
          </p:nvCxnSpPr>
          <p:spPr>
            <a:xfrm>
              <a:off x="4556219" y="3018520"/>
              <a:ext cx="0" cy="1218783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8" name="Straight Connector 87"/>
            <p:cNvCxnSpPr>
              <a:stCxn id="81" idx="6"/>
              <a:endCxn id="86" idx="2"/>
            </p:cNvCxnSpPr>
            <p:nvPr/>
          </p:nvCxnSpPr>
          <p:spPr>
            <a:xfrm>
              <a:off x="3946827" y="3627911"/>
              <a:ext cx="1218783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9" name="Straight Connector 88"/>
            <p:cNvCxnSpPr>
              <a:stCxn id="86" idx="5"/>
              <a:endCxn id="85" idx="1"/>
            </p:cNvCxnSpPr>
            <p:nvPr/>
          </p:nvCxnSpPr>
          <p:spPr>
            <a:xfrm>
              <a:off x="5373670" y="3714092"/>
              <a:ext cx="558908" cy="558908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0" name="Straight Connector 89"/>
            <p:cNvCxnSpPr>
              <a:stCxn id="84" idx="0"/>
              <a:endCxn id="86" idx="4"/>
            </p:cNvCxnSpPr>
            <p:nvPr/>
          </p:nvCxnSpPr>
          <p:spPr>
            <a:xfrm flipV="1">
              <a:off x="5287489" y="3749790"/>
              <a:ext cx="0" cy="1218783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1" name="Straight Connector 90"/>
            <p:cNvCxnSpPr>
              <a:stCxn id="100" idx="6"/>
              <a:endCxn id="82" idx="2"/>
            </p:cNvCxnSpPr>
            <p:nvPr/>
          </p:nvCxnSpPr>
          <p:spPr>
            <a:xfrm>
              <a:off x="3215557" y="4359182"/>
              <a:ext cx="1218783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2" name="Straight Connector 91"/>
            <p:cNvCxnSpPr>
              <a:stCxn id="84" idx="7"/>
              <a:endCxn id="85" idx="3"/>
            </p:cNvCxnSpPr>
            <p:nvPr/>
          </p:nvCxnSpPr>
          <p:spPr>
            <a:xfrm flipV="1">
              <a:off x="5373670" y="4445362"/>
              <a:ext cx="558908" cy="558908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3" name="Straight Connector 92"/>
            <p:cNvCxnSpPr>
              <a:stCxn id="97" idx="0"/>
              <a:endCxn id="82" idx="4"/>
            </p:cNvCxnSpPr>
            <p:nvPr/>
          </p:nvCxnSpPr>
          <p:spPr>
            <a:xfrm flipV="1">
              <a:off x="4556219" y="4481060"/>
              <a:ext cx="0" cy="1218783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4" name="Straight Connector 93"/>
            <p:cNvCxnSpPr>
              <a:stCxn id="85" idx="2"/>
              <a:endCxn id="82" idx="6"/>
            </p:cNvCxnSpPr>
            <p:nvPr/>
          </p:nvCxnSpPr>
          <p:spPr>
            <a:xfrm flipH="1">
              <a:off x="4678097" y="4359182"/>
              <a:ext cx="1218783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5" name="Straight Connector 94"/>
            <p:cNvCxnSpPr>
              <a:stCxn id="83" idx="6"/>
              <a:endCxn id="84" idx="2"/>
            </p:cNvCxnSpPr>
            <p:nvPr/>
          </p:nvCxnSpPr>
          <p:spPr>
            <a:xfrm>
              <a:off x="3946827" y="5090452"/>
              <a:ext cx="1218783" cy="0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6" name="Straight Connector 95"/>
            <p:cNvCxnSpPr>
              <a:stCxn id="81" idx="4"/>
              <a:endCxn id="83" idx="0"/>
            </p:cNvCxnSpPr>
            <p:nvPr/>
          </p:nvCxnSpPr>
          <p:spPr>
            <a:xfrm>
              <a:off x="3824948" y="3749790"/>
              <a:ext cx="0" cy="1218783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4434340" y="569984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>
              <a:stCxn id="97" idx="7"/>
              <a:endCxn id="84" idx="3"/>
            </p:cNvCxnSpPr>
            <p:nvPr/>
          </p:nvCxnSpPr>
          <p:spPr>
            <a:xfrm flipV="1">
              <a:off x="4642399" y="5176633"/>
              <a:ext cx="558908" cy="558908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9" name="Straight Connector 98"/>
            <p:cNvCxnSpPr>
              <a:stCxn id="97" idx="1"/>
              <a:endCxn id="83" idx="5"/>
            </p:cNvCxnSpPr>
            <p:nvPr/>
          </p:nvCxnSpPr>
          <p:spPr>
            <a:xfrm flipH="1" flipV="1">
              <a:off x="3911129" y="5176633"/>
              <a:ext cx="558908" cy="558908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2971800" y="423730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434340" y="277476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>
              <a:stCxn id="101" idx="3"/>
              <a:endCxn id="81" idx="7"/>
            </p:cNvCxnSpPr>
            <p:nvPr/>
          </p:nvCxnSpPr>
          <p:spPr>
            <a:xfrm flipH="1">
              <a:off x="3911129" y="2982822"/>
              <a:ext cx="558908" cy="558908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03" name="Straight Connector 102"/>
            <p:cNvCxnSpPr>
              <a:stCxn id="101" idx="5"/>
              <a:endCxn id="86" idx="1"/>
            </p:cNvCxnSpPr>
            <p:nvPr/>
          </p:nvCxnSpPr>
          <p:spPr>
            <a:xfrm>
              <a:off x="4642399" y="2982822"/>
              <a:ext cx="558908" cy="558908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04" name="Straight Connector 103"/>
            <p:cNvCxnSpPr>
              <a:stCxn id="100" idx="7"/>
              <a:endCxn id="81" idx="3"/>
            </p:cNvCxnSpPr>
            <p:nvPr/>
          </p:nvCxnSpPr>
          <p:spPr>
            <a:xfrm flipV="1">
              <a:off x="3179859" y="3714092"/>
              <a:ext cx="558908" cy="558908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05" name="Straight Connector 104"/>
            <p:cNvCxnSpPr>
              <a:stCxn id="100" idx="5"/>
              <a:endCxn id="83" idx="1"/>
            </p:cNvCxnSpPr>
            <p:nvPr/>
          </p:nvCxnSpPr>
          <p:spPr>
            <a:xfrm>
              <a:off x="3179859" y="4445362"/>
              <a:ext cx="558908" cy="558908"/>
            </a:xfrm>
            <a:prstGeom prst="lin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pic>
        <p:nvPicPr>
          <p:cNvPr id="185" name="Picture 18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66800" y="3710424"/>
            <a:ext cx="2298532" cy="785376"/>
          </a:xfrm>
          <a:prstGeom prst="rect">
            <a:avLst/>
          </a:prstGeom>
          <a:noFill/>
          <a:ln/>
          <a:effectLst/>
        </p:spPr>
      </p:pic>
      <p:pic>
        <p:nvPicPr>
          <p:cNvPr id="186" name="Picture 18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3597" y="5715000"/>
            <a:ext cx="4305603" cy="698112"/>
          </a:xfrm>
          <a:prstGeom prst="rect">
            <a:avLst/>
          </a:prstGeom>
          <a:noFill/>
          <a:ln/>
          <a:effectLst/>
        </p:spPr>
      </p:pic>
      <p:sp>
        <p:nvSpPr>
          <p:cNvPr id="187" name="Rounded Rectangle 186"/>
          <p:cNvSpPr/>
          <p:nvPr/>
        </p:nvSpPr>
        <p:spPr bwMode="auto">
          <a:xfrm rot="18900000">
            <a:off x="6937236" y="4173304"/>
            <a:ext cx="1512512" cy="650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88" name="Rounded Rectangle 187"/>
          <p:cNvSpPr/>
          <p:nvPr/>
        </p:nvSpPr>
        <p:spPr bwMode="auto">
          <a:xfrm rot="18900000">
            <a:off x="4732850" y="1963502"/>
            <a:ext cx="1512512" cy="650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89" name="Rounded Rectangle 188"/>
          <p:cNvSpPr/>
          <p:nvPr/>
        </p:nvSpPr>
        <p:spPr bwMode="auto">
          <a:xfrm rot="2700000">
            <a:off x="6866452" y="1963504"/>
            <a:ext cx="1512512" cy="650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sp>
        <p:nvSpPr>
          <p:cNvPr id="190" name="Rounded Rectangle 189"/>
          <p:cNvSpPr/>
          <p:nvPr/>
        </p:nvSpPr>
        <p:spPr bwMode="auto">
          <a:xfrm rot="2700000">
            <a:off x="4803636" y="4091688"/>
            <a:ext cx="1512512" cy="650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-64" charset="0"/>
            </a:endParaRPr>
          </a:p>
        </p:txBody>
      </p:sp>
      <p:grpSp>
        <p:nvGrpSpPr>
          <p:cNvPr id="9" name="Group 139"/>
          <p:cNvGrpSpPr/>
          <p:nvPr/>
        </p:nvGrpSpPr>
        <p:grpSpPr>
          <a:xfrm>
            <a:off x="5021327" y="2524718"/>
            <a:ext cx="1706297" cy="1706297"/>
            <a:chOff x="2956643" y="3490251"/>
            <a:chExt cx="1706297" cy="1706297"/>
          </a:xfrm>
        </p:grpSpPr>
        <p:cxnSp>
          <p:nvCxnSpPr>
            <p:cNvPr id="135" name="Straight Connector 134"/>
            <p:cNvCxnSpPr>
              <a:stCxn id="137" idx="6"/>
              <a:endCxn id="133" idx="2"/>
            </p:cNvCxnSpPr>
            <p:nvPr/>
          </p:nvCxnSpPr>
          <p:spPr>
            <a:xfrm>
              <a:off x="3200400" y="4343400"/>
              <a:ext cx="1218783" cy="0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32" idx="4"/>
              <a:endCxn id="134" idx="0"/>
            </p:cNvCxnSpPr>
            <p:nvPr/>
          </p:nvCxnSpPr>
          <p:spPr>
            <a:xfrm>
              <a:off x="3809791" y="3734008"/>
              <a:ext cx="0" cy="1218783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37" idx="7"/>
              <a:endCxn id="132" idx="3"/>
            </p:cNvCxnSpPr>
            <p:nvPr/>
          </p:nvCxnSpPr>
          <p:spPr>
            <a:xfrm flipV="1">
              <a:off x="3164702" y="3698310"/>
              <a:ext cx="558908" cy="558908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37" idx="5"/>
              <a:endCxn id="134" idx="1"/>
            </p:cNvCxnSpPr>
            <p:nvPr/>
          </p:nvCxnSpPr>
          <p:spPr>
            <a:xfrm>
              <a:off x="3164702" y="4429580"/>
              <a:ext cx="558908" cy="558908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3687913" y="3490251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687913" y="4952791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956643" y="4221521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419183" y="4221521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148"/>
          <p:cNvGrpSpPr/>
          <p:nvPr/>
        </p:nvGrpSpPr>
        <p:grpSpPr>
          <a:xfrm>
            <a:off x="5755811" y="1793674"/>
            <a:ext cx="1706297" cy="1706297"/>
            <a:chOff x="1509051" y="2423243"/>
            <a:chExt cx="1706297" cy="1706297"/>
          </a:xfrm>
        </p:grpSpPr>
        <p:cxnSp>
          <p:nvCxnSpPr>
            <p:cNvPr id="144" name="Straight Connector 143"/>
            <p:cNvCxnSpPr>
              <a:stCxn id="146" idx="4"/>
              <a:endCxn id="142" idx="0"/>
            </p:cNvCxnSpPr>
            <p:nvPr/>
          </p:nvCxnSpPr>
          <p:spPr>
            <a:xfrm>
              <a:off x="2362200" y="2667000"/>
              <a:ext cx="0" cy="121878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41" idx="6"/>
              <a:endCxn id="143" idx="2"/>
            </p:cNvCxnSpPr>
            <p:nvPr/>
          </p:nvCxnSpPr>
          <p:spPr>
            <a:xfrm>
              <a:off x="1752808" y="3276391"/>
              <a:ext cx="1218783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46" idx="3"/>
              <a:endCxn id="141" idx="7"/>
            </p:cNvCxnSpPr>
            <p:nvPr/>
          </p:nvCxnSpPr>
          <p:spPr>
            <a:xfrm flipH="1">
              <a:off x="1717110" y="2631302"/>
              <a:ext cx="558908" cy="5589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46" idx="5"/>
              <a:endCxn id="143" idx="1"/>
            </p:cNvCxnSpPr>
            <p:nvPr/>
          </p:nvCxnSpPr>
          <p:spPr>
            <a:xfrm>
              <a:off x="2448380" y="2631302"/>
              <a:ext cx="558908" cy="5589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1" name="Oval 140"/>
            <p:cNvSpPr/>
            <p:nvPr/>
          </p:nvSpPr>
          <p:spPr>
            <a:xfrm>
              <a:off x="1509051" y="315451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240321" y="388578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971591" y="315451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2240321" y="2423243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57"/>
          <p:cNvGrpSpPr/>
          <p:nvPr/>
        </p:nvGrpSpPr>
        <p:grpSpPr>
          <a:xfrm>
            <a:off x="6488177" y="2524718"/>
            <a:ext cx="1706297" cy="1706297"/>
            <a:chOff x="6909270" y="4394671"/>
            <a:chExt cx="1706297" cy="1706297"/>
          </a:xfrm>
        </p:grpSpPr>
        <p:cxnSp>
          <p:nvCxnSpPr>
            <p:cNvPr id="150" name="Straight Connector 149"/>
            <p:cNvCxnSpPr>
              <a:stCxn id="157" idx="5"/>
              <a:endCxn id="156" idx="1"/>
            </p:cNvCxnSpPr>
            <p:nvPr/>
          </p:nvCxnSpPr>
          <p:spPr>
            <a:xfrm>
              <a:off x="7848600" y="4602730"/>
              <a:ext cx="558908" cy="558908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55" idx="0"/>
              <a:endCxn id="157" idx="4"/>
            </p:cNvCxnSpPr>
            <p:nvPr/>
          </p:nvCxnSpPr>
          <p:spPr>
            <a:xfrm flipV="1">
              <a:off x="7762419" y="4638428"/>
              <a:ext cx="0" cy="1218783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55" idx="7"/>
              <a:endCxn id="156" idx="3"/>
            </p:cNvCxnSpPr>
            <p:nvPr/>
          </p:nvCxnSpPr>
          <p:spPr>
            <a:xfrm flipV="1">
              <a:off x="7848600" y="5334000"/>
              <a:ext cx="558908" cy="558908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56" idx="2"/>
              <a:endCxn id="154" idx="6"/>
            </p:cNvCxnSpPr>
            <p:nvPr/>
          </p:nvCxnSpPr>
          <p:spPr>
            <a:xfrm flipH="1">
              <a:off x="7153027" y="5247820"/>
              <a:ext cx="1218783" cy="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54" name="Oval 153"/>
            <p:cNvSpPr/>
            <p:nvPr/>
          </p:nvSpPr>
          <p:spPr>
            <a:xfrm>
              <a:off x="6909270" y="5125941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7640540" y="5857211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8371810" y="5125941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7640540" y="4394671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66"/>
          <p:cNvGrpSpPr/>
          <p:nvPr/>
        </p:nvGrpSpPr>
        <p:grpSpPr>
          <a:xfrm>
            <a:off x="5757133" y="3255762"/>
            <a:ext cx="1706297" cy="1706297"/>
            <a:chOff x="6431530" y="4481060"/>
            <a:chExt cx="1706297" cy="1706297"/>
          </a:xfrm>
        </p:grpSpPr>
        <p:cxnSp>
          <p:nvCxnSpPr>
            <p:cNvPr id="159" name="Straight Connector 158"/>
            <p:cNvCxnSpPr>
              <a:stCxn id="166" idx="0"/>
              <a:endCxn id="163" idx="4"/>
            </p:cNvCxnSpPr>
            <p:nvPr/>
          </p:nvCxnSpPr>
          <p:spPr>
            <a:xfrm flipV="1">
              <a:off x="7284679" y="4724817"/>
              <a:ext cx="0" cy="121878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64" idx="6"/>
              <a:endCxn id="165" idx="2"/>
            </p:cNvCxnSpPr>
            <p:nvPr/>
          </p:nvCxnSpPr>
          <p:spPr>
            <a:xfrm>
              <a:off x="6675287" y="5334209"/>
              <a:ext cx="121878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66" idx="7"/>
              <a:endCxn id="165" idx="3"/>
            </p:cNvCxnSpPr>
            <p:nvPr/>
          </p:nvCxnSpPr>
          <p:spPr>
            <a:xfrm flipV="1">
              <a:off x="7370859" y="5420390"/>
              <a:ext cx="558908" cy="55890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66" idx="1"/>
              <a:endCxn id="164" idx="5"/>
            </p:cNvCxnSpPr>
            <p:nvPr/>
          </p:nvCxnSpPr>
          <p:spPr>
            <a:xfrm flipH="1" flipV="1">
              <a:off x="6639589" y="5420390"/>
              <a:ext cx="558908" cy="55890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/>
            <p:cNvSpPr/>
            <p:nvPr/>
          </p:nvSpPr>
          <p:spPr>
            <a:xfrm>
              <a:off x="7162800" y="4481060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6431530" y="5212330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7894070" y="5212330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7162800" y="5943600"/>
              <a:ext cx="243757" cy="2437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07986 0.0023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-0.1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08473 0.002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156 0.106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5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5" grpId="0" build="p"/>
      <p:bldP spid="187" grpId="0" animBg="1"/>
      <p:bldP spid="188" grpId="0" animBg="1"/>
      <p:bldP spid="189" grpId="0" animBg="1"/>
      <p:bldP spid="19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to </a:t>
            </a:r>
            <a:r>
              <a:rPr lang="en-US" dirty="0" err="1" smtClean="0"/>
              <a:t>Abelian</a:t>
            </a:r>
            <a:r>
              <a:rPr lang="en-US" dirty="0" smtClean="0"/>
              <a:t>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define an incremental update when:</a:t>
            </a:r>
          </a:p>
          <a:p>
            <a:pPr lvl="1"/>
            <a:r>
              <a:rPr lang="en-US" dirty="0" smtClean="0"/>
              <a:t>Gather(U, V)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i="1" dirty="0" smtClean="0">
                <a:sym typeface="Wingdings" pitchFamily="2" charset="2"/>
              </a:rPr>
              <a:t>T</a:t>
            </a:r>
          </a:p>
          <a:p>
            <a:pPr lvl="1"/>
            <a:r>
              <a:rPr lang="en-US" i="1" dirty="0" smtClean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 is an </a:t>
            </a:r>
            <a:r>
              <a:rPr lang="en-US" dirty="0" err="1" smtClean="0">
                <a:sym typeface="Wingdings" pitchFamily="2" charset="2"/>
              </a:rPr>
              <a:t>Abelian</a:t>
            </a:r>
            <a:r>
              <a:rPr lang="en-US" dirty="0" smtClean="0">
                <a:sym typeface="Wingdings" pitchFamily="2" charset="2"/>
              </a:rPr>
              <a:t> Group:</a:t>
            </a:r>
          </a:p>
          <a:p>
            <a:pPr lvl="2"/>
            <a:r>
              <a:rPr lang="en-US" i="1" dirty="0" smtClean="0">
                <a:sym typeface="Wingdings" pitchFamily="2" charset="2"/>
              </a:rPr>
              <a:t>Commutative associative (+) and an </a:t>
            </a:r>
            <a:r>
              <a:rPr lang="en-US" b="1" i="1" dirty="0" smtClean="0">
                <a:sym typeface="Wingdings" pitchFamily="2" charset="2"/>
              </a:rPr>
              <a:t>inverse</a:t>
            </a:r>
            <a:r>
              <a:rPr lang="en-US" i="1" dirty="0" smtClean="0">
                <a:sym typeface="Wingdings" pitchFamily="2" charset="2"/>
              </a:rPr>
              <a:t> (-)</a:t>
            </a:r>
          </a:p>
          <a:p>
            <a:pPr lvl="1"/>
            <a:r>
              <a:rPr lang="en-US" dirty="0" smtClean="0"/>
              <a:t>Define delta value as:</a:t>
            </a:r>
          </a:p>
          <a:p>
            <a:pPr lvl="1"/>
            <a:endParaRPr lang="en-US" dirty="0" smtClean="0"/>
          </a:p>
          <a:p>
            <a:pPr lvl="1" algn="ctr">
              <a:buNone/>
            </a:pPr>
            <a:r>
              <a:rPr lang="el-GR" i="1" dirty="0" smtClean="0"/>
              <a:t>Δ</a:t>
            </a:r>
            <a:r>
              <a:rPr lang="en-US" i="1" baseline="-25000" dirty="0" smtClean="0"/>
              <a:t>v</a:t>
            </a:r>
            <a:r>
              <a:rPr lang="en-US" i="1" dirty="0" smtClean="0"/>
              <a:t> = Gather(</a:t>
            </a:r>
            <a:r>
              <a:rPr lang="en-US" i="1" dirty="0" err="1" smtClean="0"/>
              <a:t>U</a:t>
            </a:r>
            <a:r>
              <a:rPr lang="en-US" i="1" baseline="30000" dirty="0" err="1" smtClean="0"/>
              <a:t>new</a:t>
            </a:r>
            <a:r>
              <a:rPr lang="en-US" i="1" dirty="0" smtClean="0"/>
              <a:t>, V) - Gather(</a:t>
            </a:r>
            <a:r>
              <a:rPr lang="en-US" i="1" dirty="0" err="1" smtClean="0"/>
              <a:t>U</a:t>
            </a:r>
            <a:r>
              <a:rPr lang="en-US" i="1" baseline="30000" dirty="0" err="1" smtClean="0"/>
              <a:t>old</a:t>
            </a:r>
            <a:r>
              <a:rPr lang="en-US" i="1" dirty="0" smtClean="0"/>
              <a:t>, V) </a:t>
            </a:r>
            <a:endParaRPr lang="en-US" i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Map-Reduce for Data-Parallel ML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762000"/>
          </a:xfrm>
        </p:spPr>
        <p:txBody>
          <a:bodyPr/>
          <a:lstStyle/>
          <a:p>
            <a:r>
              <a:rPr lang="en-US" dirty="0" smtClean="0"/>
              <a:t>Excellent for large data-parallel tasks!</a:t>
            </a:r>
            <a:endParaRPr lang="en-US" dirty="0"/>
          </a:p>
        </p:txBody>
      </p:sp>
      <p:sp>
        <p:nvSpPr>
          <p:cNvPr id="5" name="Left-Right Arrow 4"/>
          <p:cNvSpPr/>
          <p:nvPr/>
        </p:nvSpPr>
        <p:spPr bwMode="auto">
          <a:xfrm>
            <a:off x="542310" y="2243171"/>
            <a:ext cx="7999987" cy="957229"/>
          </a:xfrm>
          <a:prstGeom prst="leftRightArrow">
            <a:avLst>
              <a:gd name="adj1" fmla="val 64701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82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Data-Parallel         </a:t>
            </a:r>
            <a:r>
              <a:rPr lang="en-US" sz="2800" dirty="0" smtClean="0">
                <a:solidFill>
                  <a:prstClr val="black"/>
                </a:solidFill>
                <a:latin typeface="Tahoma" pitchFamily="34" charset="0"/>
                <a:ea typeface="ＭＳ Ｐゴシック" pitchFamily="-111" charset="-128"/>
              </a:rPr>
              <a:t>           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ＭＳ Ｐゴシック" pitchFamily="-111" charset="-128"/>
              </a:rPr>
              <a:t>Graph-Parallel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4733" y="4038600"/>
            <a:ext cx="1434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Cross</a:t>
            </a:r>
          </a:p>
          <a:p>
            <a:pPr algn="ctr"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Validation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88" y="4038600"/>
            <a:ext cx="1447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Feature </a:t>
            </a:r>
          </a:p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Extraction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905" y="3200400"/>
            <a:ext cx="2788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dirty="0">
                <a:solidFill>
                  <a:prstClr val="black"/>
                </a:solidFill>
                <a:latin typeface="Calibri"/>
              </a:rPr>
              <a:t>Map Reduce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6653" y="4916269"/>
            <a:ext cx="2371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Computing Sufficient</a:t>
            </a:r>
          </a:p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Statistics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43389" y="4196715"/>
            <a:ext cx="204665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Graphical Models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Gibbs Sampling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Belief Propagation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Variational</a:t>
            </a:r>
            <a:r>
              <a:rPr lang="en-US" dirty="0" smtClean="0">
                <a:solidFill>
                  <a:schemeClr val="accent1"/>
                </a:solidFill>
              </a:rPr>
              <a:t> Opt.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43858" y="4196715"/>
            <a:ext cx="201914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Semi-Supervised </a:t>
            </a:r>
            <a:br>
              <a:rPr lang="en-US" sz="2000" b="1" dirty="0" smtClean="0"/>
            </a:br>
            <a:r>
              <a:rPr lang="en-US" sz="2000" b="1" dirty="0" smtClean="0"/>
              <a:t>Learning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Label Propagation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CoEM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40551" y="5492115"/>
            <a:ext cx="1825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Data-Mining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PageRank</a:t>
            </a:r>
            <a:endParaRPr lang="en-US" dirty="0" smtClean="0">
              <a:solidFill>
                <a:schemeClr val="accent1"/>
              </a:solidFill>
            </a:endParaRP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Triangle Counting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34058" y="5492115"/>
            <a:ext cx="20653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Collaborative </a:t>
            </a:r>
          </a:p>
          <a:p>
            <a:pPr algn="ctr"/>
            <a:r>
              <a:rPr lang="en-US" sz="2000" b="1" dirty="0" smtClean="0"/>
              <a:t>Filtering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Tensor Factorization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284" y="3254514"/>
            <a:ext cx="327660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Map Reduce?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3301425"/>
            <a:ext cx="4648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Graph-Parallel Abstraction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4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w)" to="(-ppt_w*2)" calcmode="lin" valueType="num">
                                      <p:cBhvr rctx="PPT">
                                        <p:cTn id="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4"/>
          <p:cNvSpPr/>
          <p:nvPr/>
        </p:nvSpPr>
        <p:spPr>
          <a:xfrm>
            <a:off x="1881768" y="3676495"/>
            <a:ext cx="2918211" cy="3245005"/>
          </a:xfrm>
          <a:custGeom>
            <a:avLst/>
            <a:gdLst>
              <a:gd name="connsiteX0" fmla="*/ 390293 w 3179956"/>
              <a:gd name="connsiteY0" fmla="*/ 496229 h 3964259"/>
              <a:gd name="connsiteX1" fmla="*/ 2687444 w 3179956"/>
              <a:gd name="connsiteY1" fmla="*/ 507380 h 3964259"/>
              <a:gd name="connsiteX2" fmla="*/ 3100039 w 3179956"/>
              <a:gd name="connsiteY2" fmla="*/ 964580 h 3964259"/>
              <a:gd name="connsiteX3" fmla="*/ 2598234 w 3179956"/>
              <a:gd name="connsiteY3" fmla="*/ 1287966 h 3964259"/>
              <a:gd name="connsiteX4" fmla="*/ 1516566 w 3179956"/>
              <a:gd name="connsiteY4" fmla="*/ 1176454 h 3964259"/>
              <a:gd name="connsiteX5" fmla="*/ 2932771 w 3179956"/>
              <a:gd name="connsiteY5" fmla="*/ 2849137 h 3964259"/>
              <a:gd name="connsiteX6" fmla="*/ 2999678 w 3179956"/>
              <a:gd name="connsiteY6" fmla="*/ 3406697 h 3964259"/>
              <a:gd name="connsiteX7" fmla="*/ 2430966 w 3179956"/>
              <a:gd name="connsiteY7" fmla="*/ 3518210 h 3964259"/>
              <a:gd name="connsiteX8" fmla="*/ 1170878 w 3179956"/>
              <a:gd name="connsiteY8" fmla="*/ 1923585 h 3964259"/>
              <a:gd name="connsiteX9" fmla="*/ 1471961 w 3179956"/>
              <a:gd name="connsiteY9" fmla="*/ 3362093 h 3964259"/>
              <a:gd name="connsiteX10" fmla="*/ 345688 w 3179956"/>
              <a:gd name="connsiteY10" fmla="*/ 3484756 h 3964259"/>
              <a:gd name="connsiteX11" fmla="*/ 390293 w 3179956"/>
              <a:gd name="connsiteY11" fmla="*/ 496229 h 3964259"/>
              <a:gd name="connsiteX0" fmla="*/ 390293 w 3163229"/>
              <a:gd name="connsiteY0" fmla="*/ 496229 h 3964259"/>
              <a:gd name="connsiteX1" fmla="*/ 2687444 w 3163229"/>
              <a:gd name="connsiteY1" fmla="*/ 507380 h 3964259"/>
              <a:gd name="connsiteX2" fmla="*/ 3100039 w 3163229"/>
              <a:gd name="connsiteY2" fmla="*/ 964580 h 3964259"/>
              <a:gd name="connsiteX3" fmla="*/ 2598234 w 3163229"/>
              <a:gd name="connsiteY3" fmla="*/ 1287966 h 3964259"/>
              <a:gd name="connsiteX4" fmla="*/ 1516566 w 3163229"/>
              <a:gd name="connsiteY4" fmla="*/ 1176454 h 3964259"/>
              <a:gd name="connsiteX5" fmla="*/ 2932771 w 3163229"/>
              <a:gd name="connsiteY5" fmla="*/ 2849137 h 3964259"/>
              <a:gd name="connsiteX6" fmla="*/ 2899317 w 3163229"/>
              <a:gd name="connsiteY6" fmla="*/ 3356517 h 3964259"/>
              <a:gd name="connsiteX7" fmla="*/ 2430966 w 3163229"/>
              <a:gd name="connsiteY7" fmla="*/ 3518210 h 3964259"/>
              <a:gd name="connsiteX8" fmla="*/ 1170878 w 3163229"/>
              <a:gd name="connsiteY8" fmla="*/ 1923585 h 3964259"/>
              <a:gd name="connsiteX9" fmla="*/ 1471961 w 3163229"/>
              <a:gd name="connsiteY9" fmla="*/ 3362093 h 3964259"/>
              <a:gd name="connsiteX10" fmla="*/ 345688 w 3163229"/>
              <a:gd name="connsiteY10" fmla="*/ 3484756 h 3964259"/>
              <a:gd name="connsiteX11" fmla="*/ 390293 w 3163229"/>
              <a:gd name="connsiteY11" fmla="*/ 496229 h 3964259"/>
              <a:gd name="connsiteX0" fmla="*/ 390293 w 3163229"/>
              <a:gd name="connsiteY0" fmla="*/ 496229 h 3964259"/>
              <a:gd name="connsiteX1" fmla="*/ 2687444 w 3163229"/>
              <a:gd name="connsiteY1" fmla="*/ 507380 h 3964259"/>
              <a:gd name="connsiteX2" fmla="*/ 3100039 w 3163229"/>
              <a:gd name="connsiteY2" fmla="*/ 964580 h 3964259"/>
              <a:gd name="connsiteX3" fmla="*/ 2598234 w 3163229"/>
              <a:gd name="connsiteY3" fmla="*/ 1287966 h 3964259"/>
              <a:gd name="connsiteX4" fmla="*/ 1516566 w 3163229"/>
              <a:gd name="connsiteY4" fmla="*/ 1176454 h 3964259"/>
              <a:gd name="connsiteX5" fmla="*/ 2932771 w 3163229"/>
              <a:gd name="connsiteY5" fmla="*/ 2849137 h 3964259"/>
              <a:gd name="connsiteX6" fmla="*/ 2899317 w 3163229"/>
              <a:gd name="connsiteY6" fmla="*/ 3356517 h 3964259"/>
              <a:gd name="connsiteX7" fmla="*/ 2213518 w 3163229"/>
              <a:gd name="connsiteY7" fmla="*/ 3280317 h 3964259"/>
              <a:gd name="connsiteX8" fmla="*/ 1170878 w 3163229"/>
              <a:gd name="connsiteY8" fmla="*/ 1923585 h 3964259"/>
              <a:gd name="connsiteX9" fmla="*/ 1471961 w 3163229"/>
              <a:gd name="connsiteY9" fmla="*/ 3362093 h 3964259"/>
              <a:gd name="connsiteX10" fmla="*/ 345688 w 3163229"/>
              <a:gd name="connsiteY10" fmla="*/ 3484756 h 3964259"/>
              <a:gd name="connsiteX11" fmla="*/ 390293 w 3163229"/>
              <a:gd name="connsiteY11" fmla="*/ 496229 h 3964259"/>
              <a:gd name="connsiteX0" fmla="*/ 390293 w 3139068"/>
              <a:gd name="connsiteY0" fmla="*/ 496229 h 3964259"/>
              <a:gd name="connsiteX1" fmla="*/ 2687444 w 3139068"/>
              <a:gd name="connsiteY1" fmla="*/ 507380 h 3964259"/>
              <a:gd name="connsiteX2" fmla="*/ 3100039 w 3139068"/>
              <a:gd name="connsiteY2" fmla="*/ 964580 h 3964259"/>
              <a:gd name="connsiteX3" fmla="*/ 2598234 w 3139068"/>
              <a:gd name="connsiteY3" fmla="*/ 1287966 h 3964259"/>
              <a:gd name="connsiteX4" fmla="*/ 1516566 w 3139068"/>
              <a:gd name="connsiteY4" fmla="*/ 1176454 h 3964259"/>
              <a:gd name="connsiteX5" fmla="*/ 2823118 w 3139068"/>
              <a:gd name="connsiteY5" fmla="*/ 2746917 h 3964259"/>
              <a:gd name="connsiteX6" fmla="*/ 2899317 w 3139068"/>
              <a:gd name="connsiteY6" fmla="*/ 3356517 h 3964259"/>
              <a:gd name="connsiteX7" fmla="*/ 2213518 w 3139068"/>
              <a:gd name="connsiteY7" fmla="*/ 3280317 h 3964259"/>
              <a:gd name="connsiteX8" fmla="*/ 1170878 w 3139068"/>
              <a:gd name="connsiteY8" fmla="*/ 1923585 h 3964259"/>
              <a:gd name="connsiteX9" fmla="*/ 1471961 w 3139068"/>
              <a:gd name="connsiteY9" fmla="*/ 3362093 h 3964259"/>
              <a:gd name="connsiteX10" fmla="*/ 345688 w 3139068"/>
              <a:gd name="connsiteY10" fmla="*/ 3484756 h 3964259"/>
              <a:gd name="connsiteX11" fmla="*/ 390293 w 3139068"/>
              <a:gd name="connsiteY11" fmla="*/ 496229 h 3964259"/>
              <a:gd name="connsiteX0" fmla="*/ 390293 w 3139068"/>
              <a:gd name="connsiteY0" fmla="*/ 496229 h 3936071"/>
              <a:gd name="connsiteX1" fmla="*/ 2687444 w 3139068"/>
              <a:gd name="connsiteY1" fmla="*/ 507380 h 3936071"/>
              <a:gd name="connsiteX2" fmla="*/ 3100039 w 3139068"/>
              <a:gd name="connsiteY2" fmla="*/ 964580 h 3936071"/>
              <a:gd name="connsiteX3" fmla="*/ 2598234 w 3139068"/>
              <a:gd name="connsiteY3" fmla="*/ 1287966 h 3936071"/>
              <a:gd name="connsiteX4" fmla="*/ 1516566 w 3139068"/>
              <a:gd name="connsiteY4" fmla="*/ 1176454 h 3936071"/>
              <a:gd name="connsiteX5" fmla="*/ 2823118 w 3139068"/>
              <a:gd name="connsiteY5" fmla="*/ 2746917 h 3936071"/>
              <a:gd name="connsiteX6" fmla="*/ 2899317 w 3139068"/>
              <a:gd name="connsiteY6" fmla="*/ 3356517 h 3936071"/>
              <a:gd name="connsiteX7" fmla="*/ 2213518 w 3139068"/>
              <a:gd name="connsiteY7" fmla="*/ 3280317 h 3936071"/>
              <a:gd name="connsiteX8" fmla="*/ 1170878 w 3139068"/>
              <a:gd name="connsiteY8" fmla="*/ 1923585 h 3936071"/>
              <a:gd name="connsiteX9" fmla="*/ 1222918 w 3139068"/>
              <a:gd name="connsiteY9" fmla="*/ 3204117 h 3936071"/>
              <a:gd name="connsiteX10" fmla="*/ 345688 w 3139068"/>
              <a:gd name="connsiteY10" fmla="*/ 3484756 h 3936071"/>
              <a:gd name="connsiteX11" fmla="*/ 390293 w 3139068"/>
              <a:gd name="connsiteY11" fmla="*/ 496229 h 3936071"/>
              <a:gd name="connsiteX0" fmla="*/ 383788 w 3132563"/>
              <a:gd name="connsiteY0" fmla="*/ 449456 h 3608659"/>
              <a:gd name="connsiteX1" fmla="*/ 2680939 w 3132563"/>
              <a:gd name="connsiteY1" fmla="*/ 460607 h 3608659"/>
              <a:gd name="connsiteX2" fmla="*/ 3093534 w 3132563"/>
              <a:gd name="connsiteY2" fmla="*/ 917807 h 3608659"/>
              <a:gd name="connsiteX3" fmla="*/ 2591729 w 3132563"/>
              <a:gd name="connsiteY3" fmla="*/ 1241193 h 3608659"/>
              <a:gd name="connsiteX4" fmla="*/ 1510061 w 3132563"/>
              <a:gd name="connsiteY4" fmla="*/ 1129681 h 3608659"/>
              <a:gd name="connsiteX5" fmla="*/ 2816613 w 3132563"/>
              <a:gd name="connsiteY5" fmla="*/ 2700144 h 3608659"/>
              <a:gd name="connsiteX6" fmla="*/ 2892812 w 3132563"/>
              <a:gd name="connsiteY6" fmla="*/ 3309744 h 3608659"/>
              <a:gd name="connsiteX7" fmla="*/ 2207013 w 3132563"/>
              <a:gd name="connsiteY7" fmla="*/ 3233544 h 3608659"/>
              <a:gd name="connsiteX8" fmla="*/ 1164373 w 3132563"/>
              <a:gd name="connsiteY8" fmla="*/ 1876812 h 3608659"/>
              <a:gd name="connsiteX9" fmla="*/ 1216413 w 3132563"/>
              <a:gd name="connsiteY9" fmla="*/ 3157344 h 3608659"/>
              <a:gd name="connsiteX10" fmla="*/ 378213 w 3132563"/>
              <a:gd name="connsiteY10" fmla="*/ 3157344 h 3608659"/>
              <a:gd name="connsiteX11" fmla="*/ 383788 w 3132563"/>
              <a:gd name="connsiteY11" fmla="*/ 449456 h 3608659"/>
              <a:gd name="connsiteX0" fmla="*/ 383788 w 3132563"/>
              <a:gd name="connsiteY0" fmla="*/ 449456 h 3621359"/>
              <a:gd name="connsiteX1" fmla="*/ 2680939 w 3132563"/>
              <a:gd name="connsiteY1" fmla="*/ 460607 h 3621359"/>
              <a:gd name="connsiteX2" fmla="*/ 3093534 w 3132563"/>
              <a:gd name="connsiteY2" fmla="*/ 917807 h 3621359"/>
              <a:gd name="connsiteX3" fmla="*/ 2591729 w 3132563"/>
              <a:gd name="connsiteY3" fmla="*/ 1241193 h 3621359"/>
              <a:gd name="connsiteX4" fmla="*/ 1510061 w 3132563"/>
              <a:gd name="connsiteY4" fmla="*/ 1129681 h 3621359"/>
              <a:gd name="connsiteX5" fmla="*/ 2816613 w 3132563"/>
              <a:gd name="connsiteY5" fmla="*/ 2700144 h 3621359"/>
              <a:gd name="connsiteX6" fmla="*/ 2892812 w 3132563"/>
              <a:gd name="connsiteY6" fmla="*/ 3309744 h 3621359"/>
              <a:gd name="connsiteX7" fmla="*/ 2207013 w 3132563"/>
              <a:gd name="connsiteY7" fmla="*/ 3233544 h 3621359"/>
              <a:gd name="connsiteX8" fmla="*/ 1164373 w 3132563"/>
              <a:gd name="connsiteY8" fmla="*/ 1876812 h 3621359"/>
              <a:gd name="connsiteX9" fmla="*/ 1064013 w 3132563"/>
              <a:gd name="connsiteY9" fmla="*/ 3233544 h 3621359"/>
              <a:gd name="connsiteX10" fmla="*/ 378213 w 3132563"/>
              <a:gd name="connsiteY10" fmla="*/ 3157344 h 3621359"/>
              <a:gd name="connsiteX11" fmla="*/ 383788 w 3132563"/>
              <a:gd name="connsiteY11" fmla="*/ 449456 h 3621359"/>
              <a:gd name="connsiteX0" fmla="*/ 383788 w 3050167"/>
              <a:gd name="connsiteY0" fmla="*/ 449456 h 3484756"/>
              <a:gd name="connsiteX1" fmla="*/ 2610314 w 3050167"/>
              <a:gd name="connsiteY1" fmla="*/ 343519 h 3484756"/>
              <a:gd name="connsiteX2" fmla="*/ 3022909 w 3050167"/>
              <a:gd name="connsiteY2" fmla="*/ 800719 h 3484756"/>
              <a:gd name="connsiteX3" fmla="*/ 2521104 w 3050167"/>
              <a:gd name="connsiteY3" fmla="*/ 1124105 h 3484756"/>
              <a:gd name="connsiteX4" fmla="*/ 1439436 w 3050167"/>
              <a:gd name="connsiteY4" fmla="*/ 1012593 h 3484756"/>
              <a:gd name="connsiteX5" fmla="*/ 2745988 w 3050167"/>
              <a:gd name="connsiteY5" fmla="*/ 2583056 h 3484756"/>
              <a:gd name="connsiteX6" fmla="*/ 2822187 w 3050167"/>
              <a:gd name="connsiteY6" fmla="*/ 3192656 h 3484756"/>
              <a:gd name="connsiteX7" fmla="*/ 2136388 w 3050167"/>
              <a:gd name="connsiteY7" fmla="*/ 3116456 h 3484756"/>
              <a:gd name="connsiteX8" fmla="*/ 1093748 w 3050167"/>
              <a:gd name="connsiteY8" fmla="*/ 1759724 h 3484756"/>
              <a:gd name="connsiteX9" fmla="*/ 993388 w 3050167"/>
              <a:gd name="connsiteY9" fmla="*/ 3116456 h 3484756"/>
              <a:gd name="connsiteX10" fmla="*/ 307588 w 3050167"/>
              <a:gd name="connsiteY10" fmla="*/ 3040256 h 3484756"/>
              <a:gd name="connsiteX11" fmla="*/ 383788 w 3050167"/>
              <a:gd name="connsiteY11" fmla="*/ 449456 h 3484756"/>
              <a:gd name="connsiteX0" fmla="*/ 383788 w 3050167"/>
              <a:gd name="connsiteY0" fmla="*/ 209705 h 3245005"/>
              <a:gd name="connsiteX1" fmla="*/ 2610314 w 3050167"/>
              <a:gd name="connsiteY1" fmla="*/ 103768 h 3245005"/>
              <a:gd name="connsiteX2" fmla="*/ 3022909 w 3050167"/>
              <a:gd name="connsiteY2" fmla="*/ 560968 h 3245005"/>
              <a:gd name="connsiteX3" fmla="*/ 2521104 w 3050167"/>
              <a:gd name="connsiteY3" fmla="*/ 884354 h 3245005"/>
              <a:gd name="connsiteX4" fmla="*/ 1439436 w 3050167"/>
              <a:gd name="connsiteY4" fmla="*/ 772842 h 3245005"/>
              <a:gd name="connsiteX5" fmla="*/ 2745988 w 3050167"/>
              <a:gd name="connsiteY5" fmla="*/ 2343305 h 3245005"/>
              <a:gd name="connsiteX6" fmla="*/ 2822187 w 3050167"/>
              <a:gd name="connsiteY6" fmla="*/ 2952905 h 3245005"/>
              <a:gd name="connsiteX7" fmla="*/ 2136388 w 3050167"/>
              <a:gd name="connsiteY7" fmla="*/ 2876705 h 3245005"/>
              <a:gd name="connsiteX8" fmla="*/ 1093748 w 3050167"/>
              <a:gd name="connsiteY8" fmla="*/ 1519973 h 3245005"/>
              <a:gd name="connsiteX9" fmla="*/ 993388 w 3050167"/>
              <a:gd name="connsiteY9" fmla="*/ 2876705 h 3245005"/>
              <a:gd name="connsiteX10" fmla="*/ 307588 w 3050167"/>
              <a:gd name="connsiteY10" fmla="*/ 2800505 h 3245005"/>
              <a:gd name="connsiteX11" fmla="*/ 383788 w 3050167"/>
              <a:gd name="connsiteY11" fmla="*/ 209705 h 3245005"/>
              <a:gd name="connsiteX0" fmla="*/ 251832 w 2918211"/>
              <a:gd name="connsiteY0" fmla="*/ 209705 h 3245005"/>
              <a:gd name="connsiteX1" fmla="*/ 2478358 w 2918211"/>
              <a:gd name="connsiteY1" fmla="*/ 103768 h 3245005"/>
              <a:gd name="connsiteX2" fmla="*/ 2890953 w 2918211"/>
              <a:gd name="connsiteY2" fmla="*/ 560968 h 3245005"/>
              <a:gd name="connsiteX3" fmla="*/ 2389148 w 2918211"/>
              <a:gd name="connsiteY3" fmla="*/ 884354 h 3245005"/>
              <a:gd name="connsiteX4" fmla="*/ 1307480 w 2918211"/>
              <a:gd name="connsiteY4" fmla="*/ 772842 h 3245005"/>
              <a:gd name="connsiteX5" fmla="*/ 2614032 w 2918211"/>
              <a:gd name="connsiteY5" fmla="*/ 2343305 h 3245005"/>
              <a:gd name="connsiteX6" fmla="*/ 2690231 w 2918211"/>
              <a:gd name="connsiteY6" fmla="*/ 2952905 h 3245005"/>
              <a:gd name="connsiteX7" fmla="*/ 2004432 w 2918211"/>
              <a:gd name="connsiteY7" fmla="*/ 2876705 h 3245005"/>
              <a:gd name="connsiteX8" fmla="*/ 961792 w 2918211"/>
              <a:gd name="connsiteY8" fmla="*/ 1519973 h 3245005"/>
              <a:gd name="connsiteX9" fmla="*/ 861432 w 2918211"/>
              <a:gd name="connsiteY9" fmla="*/ 2876705 h 3245005"/>
              <a:gd name="connsiteX10" fmla="*/ 175632 w 2918211"/>
              <a:gd name="connsiteY10" fmla="*/ 2800505 h 3245005"/>
              <a:gd name="connsiteX11" fmla="*/ 251832 w 2918211"/>
              <a:gd name="connsiteY11" fmla="*/ 209705 h 324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18211" h="3245005">
                <a:moveTo>
                  <a:pt x="251832" y="209705"/>
                </a:moveTo>
                <a:cubicBezTo>
                  <a:pt x="440474" y="0"/>
                  <a:pt x="2038505" y="45224"/>
                  <a:pt x="2478358" y="103768"/>
                </a:cubicBezTo>
                <a:cubicBezTo>
                  <a:pt x="2918211" y="162312"/>
                  <a:pt x="2905821" y="430870"/>
                  <a:pt x="2890953" y="560968"/>
                </a:cubicBezTo>
                <a:cubicBezTo>
                  <a:pt x="2876085" y="691066"/>
                  <a:pt x="2653060" y="849042"/>
                  <a:pt x="2389148" y="884354"/>
                </a:cubicBezTo>
                <a:cubicBezTo>
                  <a:pt x="2125236" y="919666"/>
                  <a:pt x="1269999" y="529684"/>
                  <a:pt x="1307480" y="772842"/>
                </a:cubicBezTo>
                <a:cubicBezTo>
                  <a:pt x="1344961" y="1016000"/>
                  <a:pt x="2383574" y="1979961"/>
                  <a:pt x="2614032" y="2343305"/>
                </a:cubicBezTo>
                <a:cubicBezTo>
                  <a:pt x="2844490" y="2706649"/>
                  <a:pt x="2791831" y="2864005"/>
                  <a:pt x="2690231" y="2952905"/>
                </a:cubicBezTo>
                <a:cubicBezTo>
                  <a:pt x="2588631" y="3041805"/>
                  <a:pt x="2292505" y="3115527"/>
                  <a:pt x="2004432" y="2876705"/>
                </a:cubicBezTo>
                <a:cubicBezTo>
                  <a:pt x="1716359" y="2637883"/>
                  <a:pt x="1152292" y="1519973"/>
                  <a:pt x="961792" y="1519973"/>
                </a:cubicBezTo>
                <a:cubicBezTo>
                  <a:pt x="771292" y="1519973"/>
                  <a:pt x="992459" y="2663283"/>
                  <a:pt x="861432" y="2876705"/>
                </a:cubicBezTo>
                <a:cubicBezTo>
                  <a:pt x="730405" y="3090127"/>
                  <a:pt x="277232" y="3245005"/>
                  <a:pt x="175632" y="2800505"/>
                </a:cubicBezTo>
                <a:cubicBezTo>
                  <a:pt x="74032" y="2356005"/>
                  <a:pt x="0" y="517912"/>
                  <a:pt x="251832" y="209705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209800" y="3886200"/>
            <a:ext cx="5410200" cy="2743200"/>
            <a:chOff x="2362200" y="4038600"/>
            <a:chExt cx="5410200" cy="2743200"/>
          </a:xfrm>
        </p:grpSpPr>
        <p:sp>
          <p:nvSpPr>
            <p:cNvPr id="42" name="Oval 41"/>
            <p:cNvSpPr/>
            <p:nvPr/>
          </p:nvSpPr>
          <p:spPr>
            <a:xfrm>
              <a:off x="2362200" y="4038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191000" y="4038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019800" y="4038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3152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362200" y="6324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191000" y="6324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019800" y="6324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Graph-Parallel Abstractions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24383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Vertex-Program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associated with each vertex</a:t>
            </a:r>
            <a:endParaRPr lang="en-US" b="1" dirty="0" smtClean="0"/>
          </a:p>
          <a:p>
            <a:r>
              <a:rPr lang="en-US" b="1" dirty="0" smtClean="0"/>
              <a:t>Graph</a:t>
            </a:r>
            <a:r>
              <a:rPr lang="en-US" sz="2800" dirty="0" smtClean="0"/>
              <a:t> constrains the interaction along edges</a:t>
            </a:r>
          </a:p>
          <a:p>
            <a:pPr lvl="1"/>
            <a:r>
              <a:rPr lang="en-US" sz="2400" b="1" dirty="0" err="1" smtClean="0"/>
              <a:t>Pregel</a:t>
            </a:r>
            <a:r>
              <a:rPr lang="en-US" sz="2400" b="1" dirty="0" smtClean="0"/>
              <a:t>:</a:t>
            </a:r>
            <a:r>
              <a:rPr lang="en-US" sz="2400" dirty="0" smtClean="0"/>
              <a:t> Programs interact through Messages</a:t>
            </a:r>
          </a:p>
          <a:p>
            <a:pPr lvl="1"/>
            <a:r>
              <a:rPr lang="en-US" sz="2400" b="1" dirty="0" err="1" smtClean="0"/>
              <a:t>GraphLab</a:t>
            </a:r>
            <a:r>
              <a:rPr lang="en-US" sz="2400" b="1" dirty="0" smtClean="0"/>
              <a:t>:</a:t>
            </a:r>
            <a:r>
              <a:rPr lang="en-US" sz="2400" dirty="0" smtClean="0"/>
              <a:t> Programs can read each-others state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209800" y="3886200"/>
            <a:ext cx="5410200" cy="2743200"/>
            <a:chOff x="2209800" y="3886200"/>
            <a:chExt cx="5410200" cy="2743200"/>
          </a:xfrm>
        </p:grpSpPr>
        <p:cxnSp>
          <p:nvCxnSpPr>
            <p:cNvPr id="13" name="Straight Connector 12"/>
            <p:cNvCxnSpPr>
              <a:stCxn id="4" idx="6"/>
              <a:endCxn id="6" idx="2"/>
            </p:cNvCxnSpPr>
            <p:nvPr/>
          </p:nvCxnSpPr>
          <p:spPr>
            <a:xfrm>
              <a:off x="2667000" y="4114800"/>
              <a:ext cx="1371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" idx="6"/>
              <a:endCxn id="7" idx="2"/>
            </p:cNvCxnSpPr>
            <p:nvPr/>
          </p:nvCxnSpPr>
          <p:spPr>
            <a:xfrm>
              <a:off x="4495800" y="4114800"/>
              <a:ext cx="1371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9" idx="6"/>
              <a:endCxn id="10" idx="2"/>
            </p:cNvCxnSpPr>
            <p:nvPr/>
          </p:nvCxnSpPr>
          <p:spPr>
            <a:xfrm>
              <a:off x="2667000" y="6400800"/>
              <a:ext cx="1371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0" idx="6"/>
              <a:endCxn id="11" idx="2"/>
            </p:cNvCxnSpPr>
            <p:nvPr/>
          </p:nvCxnSpPr>
          <p:spPr>
            <a:xfrm>
              <a:off x="4495800" y="6400800"/>
              <a:ext cx="1371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1" idx="0"/>
              <a:endCxn id="7" idx="4"/>
            </p:cNvCxnSpPr>
            <p:nvPr/>
          </p:nvCxnSpPr>
          <p:spPr>
            <a:xfrm flipV="1">
              <a:off x="6096000" y="4343400"/>
              <a:ext cx="0" cy="18288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4" idx="5"/>
              <a:endCxn id="10" idx="1"/>
            </p:cNvCxnSpPr>
            <p:nvPr/>
          </p:nvCxnSpPr>
          <p:spPr>
            <a:xfrm>
              <a:off x="2600045" y="4276445"/>
              <a:ext cx="1505510" cy="19627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4" idx="4"/>
              <a:endCxn id="9" idx="0"/>
            </p:cNvCxnSpPr>
            <p:nvPr/>
          </p:nvCxnSpPr>
          <p:spPr>
            <a:xfrm>
              <a:off x="2438400" y="4343400"/>
              <a:ext cx="0" cy="18288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0" idx="0"/>
              <a:endCxn id="6" idx="4"/>
            </p:cNvCxnSpPr>
            <p:nvPr/>
          </p:nvCxnSpPr>
          <p:spPr>
            <a:xfrm flipV="1">
              <a:off x="4267200" y="4343400"/>
              <a:ext cx="0" cy="18288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7" idx="5"/>
              <a:endCxn id="8" idx="1"/>
            </p:cNvCxnSpPr>
            <p:nvPr/>
          </p:nvCxnSpPr>
          <p:spPr>
            <a:xfrm>
              <a:off x="6257645" y="4276445"/>
              <a:ext cx="972110" cy="8197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1" idx="7"/>
              <a:endCxn id="8" idx="3"/>
            </p:cNvCxnSpPr>
            <p:nvPr/>
          </p:nvCxnSpPr>
          <p:spPr>
            <a:xfrm flipV="1">
              <a:off x="6257645" y="5419445"/>
              <a:ext cx="972110" cy="8197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6" idx="5"/>
              <a:endCxn id="11" idx="1"/>
            </p:cNvCxnSpPr>
            <p:nvPr/>
          </p:nvCxnSpPr>
          <p:spPr>
            <a:xfrm>
              <a:off x="4428845" y="4276445"/>
              <a:ext cx="1505510" cy="19627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2209800" y="3886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038600" y="3886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867400" y="3886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162800" y="5029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209800" y="6172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038600" y="6172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67400" y="6172200"/>
              <a:ext cx="457200" cy="457200"/>
            </a:xfrm>
            <a:prstGeom prst="ellips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514600" y="3810000"/>
            <a:ext cx="1219200" cy="1752600"/>
            <a:chOff x="2514600" y="3810000"/>
            <a:chExt cx="1219200" cy="1752600"/>
          </a:xfrm>
        </p:grpSpPr>
        <p:grpSp>
          <p:nvGrpSpPr>
            <p:cNvPr id="53" name="Group 52"/>
            <p:cNvGrpSpPr/>
            <p:nvPr/>
          </p:nvGrpSpPr>
          <p:grpSpPr>
            <a:xfrm>
              <a:off x="2895600" y="3810000"/>
              <a:ext cx="838200" cy="190500"/>
              <a:chOff x="838200" y="4800600"/>
              <a:chExt cx="838200" cy="190500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5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36" name="Rectangle 35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37" name="Isosceles Triangle 36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  <p:grpSp>
          <p:nvGrpSpPr>
            <p:cNvPr id="54" name="Group 53"/>
            <p:cNvGrpSpPr/>
            <p:nvPr/>
          </p:nvGrpSpPr>
          <p:grpSpPr>
            <a:xfrm rot="3089847">
              <a:off x="2888151" y="4711628"/>
              <a:ext cx="838200" cy="190500"/>
              <a:chOff x="838200" y="4800600"/>
              <a:chExt cx="838200" cy="190500"/>
            </a:xfrm>
          </p:grpSpPr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6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57" name="Rectangle 56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58" name="Isosceles Triangle 57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  <p:grpSp>
          <p:nvGrpSpPr>
            <p:cNvPr id="59" name="Group 58"/>
            <p:cNvGrpSpPr/>
            <p:nvPr/>
          </p:nvGrpSpPr>
          <p:grpSpPr>
            <a:xfrm rot="5400000">
              <a:off x="2190750" y="5048250"/>
              <a:ext cx="838200" cy="190500"/>
              <a:chOff x="838200" y="4800600"/>
              <a:chExt cx="838200" cy="190500"/>
            </a:xfrm>
          </p:grpSpPr>
          <p:cxnSp>
            <p:nvCxnSpPr>
              <p:cNvPr id="60" name="Straight Arrow Connector 59"/>
              <p:cNvCxnSpPr/>
              <p:nvPr/>
            </p:nvCxnSpPr>
            <p:spPr bwMode="auto">
              <a:xfrm>
                <a:off x="1219200" y="4876800"/>
                <a:ext cx="457200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1" name="Group 132"/>
              <p:cNvGrpSpPr/>
              <p:nvPr/>
            </p:nvGrpSpPr>
            <p:grpSpPr>
              <a:xfrm>
                <a:off x="838200" y="4800600"/>
                <a:ext cx="381000" cy="190500"/>
                <a:chOff x="762000" y="2971800"/>
                <a:chExt cx="838200" cy="381000"/>
              </a:xfrm>
            </p:grpSpPr>
            <p:sp>
              <p:nvSpPr>
                <p:cNvPr id="62" name="Rectangle 61"/>
                <p:cNvSpPr/>
                <p:nvPr/>
              </p:nvSpPr>
              <p:spPr bwMode="auto">
                <a:xfrm>
                  <a:off x="762000" y="2971800"/>
                  <a:ext cx="838200" cy="381000"/>
                </a:xfrm>
                <a:prstGeom prst="rect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  <p:sp>
              <p:nvSpPr>
                <p:cNvPr id="63" name="Isosceles Triangle 62"/>
                <p:cNvSpPr/>
                <p:nvPr/>
              </p:nvSpPr>
              <p:spPr bwMode="auto">
                <a:xfrm rot="10800000">
                  <a:off x="762000" y="2971800"/>
                  <a:ext cx="838200" cy="152400"/>
                </a:xfrm>
                <a:prstGeom prst="triangle">
                  <a:avLst/>
                </a:prstGeom>
                <a:solidFill>
                  <a:schemeClr val="accent6"/>
                </a:solidFill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Tahoma" pitchFamily="-64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72"/>
          <p:cNvGrpSpPr/>
          <p:nvPr/>
        </p:nvGrpSpPr>
        <p:grpSpPr>
          <a:xfrm>
            <a:off x="7543800" y="1905000"/>
            <a:ext cx="914400" cy="3886200"/>
            <a:chOff x="7848600" y="1981200"/>
            <a:chExt cx="914400" cy="3352800"/>
          </a:xfrm>
        </p:grpSpPr>
        <p:sp>
          <p:nvSpPr>
            <p:cNvPr id="170" name="Right Arrow 169"/>
            <p:cNvSpPr/>
            <p:nvPr/>
          </p:nvSpPr>
          <p:spPr bwMode="auto">
            <a:xfrm>
              <a:off x="7848600" y="3429000"/>
              <a:ext cx="457200" cy="5334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 rot="5400000">
              <a:off x="6858000" y="3429000"/>
              <a:ext cx="33528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Tahoma" pitchFamily="-64" charset="0"/>
                </a:rPr>
                <a:t>Barrier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Pregel</a:t>
            </a:r>
            <a:r>
              <a:rPr lang="en-US" dirty="0" smtClean="0"/>
              <a:t> Abstraction</a:t>
            </a:r>
            <a:endParaRPr lang="en-US" dirty="0"/>
          </a:p>
        </p:txBody>
      </p:sp>
      <p:grpSp>
        <p:nvGrpSpPr>
          <p:cNvPr id="15" name="Group 30"/>
          <p:cNvGrpSpPr/>
          <p:nvPr/>
        </p:nvGrpSpPr>
        <p:grpSpPr>
          <a:xfrm>
            <a:off x="609600" y="2857500"/>
            <a:ext cx="2667000" cy="2857500"/>
            <a:chOff x="1066800" y="2667000"/>
            <a:chExt cx="2133600" cy="2286000"/>
          </a:xfrm>
        </p:grpSpPr>
        <p:cxnSp>
          <p:nvCxnSpPr>
            <p:cNvPr id="4" name="Straight Connector 3"/>
            <p:cNvCxnSpPr/>
            <p:nvPr/>
          </p:nvCxnSpPr>
          <p:spPr bwMode="auto">
            <a:xfrm flipV="1">
              <a:off x="2190793" y="2868953"/>
              <a:ext cx="702904" cy="656348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 flipV="1">
              <a:off x="1206728" y="3525302"/>
              <a:ext cx="984066" cy="55537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>
              <a:off x="1752600" y="2819400"/>
              <a:ext cx="1143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 rot="5400000">
              <a:off x="849030" y="3177102"/>
              <a:ext cx="1261273" cy="545869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rot="5400000">
              <a:off x="1321760" y="4019452"/>
              <a:ext cx="1363185" cy="37488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rot="16200000" flipH="1">
              <a:off x="1083982" y="4156558"/>
              <a:ext cx="807813" cy="656044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rot="16200000" flipH="1">
              <a:off x="2509592" y="3253058"/>
              <a:ext cx="908789" cy="140581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2493419" y="3943719"/>
              <a:ext cx="706837" cy="37488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16200000" flipH="1">
              <a:off x="1945455" y="3770639"/>
              <a:ext cx="959278" cy="46860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1815911" y="4484579"/>
              <a:ext cx="843485" cy="353418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 bwMode="auto">
            <a:xfrm>
              <a:off x="1600200" y="26670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743200" y="26670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895600" y="36576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514600" y="4267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057400" y="3352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676400" y="4648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066800" y="3886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</p:grpSp>
      <p:pic>
        <p:nvPicPr>
          <p:cNvPr id="67593" name="Picture 9" descr="C:\Users\jegonzal\AppData\Local\Microsoft\Windows\Temporary Internet Files\Content.IE5\5PSFKVT5\MC9003226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400300"/>
            <a:ext cx="457200" cy="721330"/>
          </a:xfrm>
          <a:prstGeom prst="rect">
            <a:avLst/>
          </a:prstGeom>
          <a:noFill/>
        </p:spPr>
      </p:pic>
      <p:pic>
        <p:nvPicPr>
          <p:cNvPr id="37" name="Picture 9" descr="C:\Users\jegonzal\AppData\Local\Microsoft\Windows\Temporary Internet Files\Content.IE5\5PSFKVT5\MC9003226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00300"/>
            <a:ext cx="457200" cy="721330"/>
          </a:xfrm>
          <a:prstGeom prst="rect">
            <a:avLst/>
          </a:prstGeom>
          <a:noFill/>
        </p:spPr>
      </p:pic>
      <p:pic>
        <p:nvPicPr>
          <p:cNvPr id="38" name="Picture 9" descr="C:\Users\jegonzal\AppData\Local\Microsoft\Windows\Temporary Internet Files\Content.IE5\5PSFKVT5\MC9003226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695700"/>
            <a:ext cx="457200" cy="721330"/>
          </a:xfrm>
          <a:prstGeom prst="rect">
            <a:avLst/>
          </a:prstGeom>
          <a:noFill/>
        </p:spPr>
      </p:pic>
      <p:pic>
        <p:nvPicPr>
          <p:cNvPr id="39" name="Picture 9" descr="C:\Users\jegonzal\AppData\Local\Microsoft\Windows\Temporary Internet Files\Content.IE5\5PSFKVT5\MC9003226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314700"/>
            <a:ext cx="457200" cy="721330"/>
          </a:xfrm>
          <a:prstGeom prst="rect">
            <a:avLst/>
          </a:prstGeom>
          <a:noFill/>
        </p:spPr>
      </p:pic>
      <p:pic>
        <p:nvPicPr>
          <p:cNvPr id="40" name="Picture 9" descr="C:\Users\jegonzal\AppData\Local\Microsoft\Windows\Temporary Internet Files\Content.IE5\5PSFKVT5\MC9003226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686300"/>
            <a:ext cx="457200" cy="721330"/>
          </a:xfrm>
          <a:prstGeom prst="rect">
            <a:avLst/>
          </a:prstGeom>
          <a:noFill/>
        </p:spPr>
      </p:pic>
      <p:pic>
        <p:nvPicPr>
          <p:cNvPr id="41" name="Picture 9" descr="C:\Users\jegonzal\AppData\Local\Microsoft\Windows\Temporary Internet Files\Content.IE5\5PSFKVT5\MC9003226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914900"/>
            <a:ext cx="457200" cy="721330"/>
          </a:xfrm>
          <a:prstGeom prst="rect">
            <a:avLst/>
          </a:prstGeom>
          <a:noFill/>
        </p:spPr>
      </p:pic>
      <p:pic>
        <p:nvPicPr>
          <p:cNvPr id="42" name="Picture 9" descr="C:\Users\jegonzal\AppData\Local\Microsoft\Windows\Temporary Internet Files\Content.IE5\5PSFKVT5\MC9003226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076700"/>
            <a:ext cx="457200" cy="721330"/>
          </a:xfrm>
          <a:prstGeom prst="rect">
            <a:avLst/>
          </a:prstGeom>
          <a:noFill/>
        </p:spPr>
      </p:pic>
      <p:grpSp>
        <p:nvGrpSpPr>
          <p:cNvPr id="16" name="Group 42"/>
          <p:cNvGrpSpPr/>
          <p:nvPr/>
        </p:nvGrpSpPr>
        <p:grpSpPr>
          <a:xfrm>
            <a:off x="4316018" y="2895600"/>
            <a:ext cx="2667000" cy="2857500"/>
            <a:chOff x="1066800" y="2667000"/>
            <a:chExt cx="2133600" cy="2286000"/>
          </a:xfrm>
        </p:grpSpPr>
        <p:cxnSp>
          <p:nvCxnSpPr>
            <p:cNvPr id="44" name="Straight Connector 43"/>
            <p:cNvCxnSpPr/>
            <p:nvPr/>
          </p:nvCxnSpPr>
          <p:spPr bwMode="auto">
            <a:xfrm flipV="1">
              <a:off x="2190793" y="2868953"/>
              <a:ext cx="702904" cy="656348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1206728" y="3525302"/>
              <a:ext cx="984066" cy="55537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>
              <a:off x="1752600" y="2819400"/>
              <a:ext cx="1143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849030" y="3177102"/>
              <a:ext cx="1261273" cy="545869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1321760" y="4019452"/>
              <a:ext cx="1363185" cy="37488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rot="16200000" flipH="1">
              <a:off x="1083982" y="4156558"/>
              <a:ext cx="807813" cy="656044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auto">
            <a:xfrm rot="16200000" flipH="1">
              <a:off x="2509592" y="3253058"/>
              <a:ext cx="908789" cy="140581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2493419" y="3943719"/>
              <a:ext cx="706837" cy="37488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auto">
            <a:xfrm rot="16200000" flipH="1">
              <a:off x="1945455" y="3770639"/>
              <a:ext cx="959278" cy="46860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1815911" y="4484579"/>
              <a:ext cx="843485" cy="353418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 bwMode="auto">
            <a:xfrm>
              <a:off x="1600200" y="26670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2743200" y="26670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2895600" y="36576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2514600" y="4267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057400" y="3352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1676400" y="4648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066800" y="38862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Tahoma" pitchFamily="-64" charset="0"/>
              </a:endParaRPr>
            </a:p>
          </p:txBody>
        </p:sp>
      </p:grpSp>
      <p:grpSp>
        <p:nvGrpSpPr>
          <p:cNvPr id="21" name="Group 72"/>
          <p:cNvGrpSpPr/>
          <p:nvPr/>
        </p:nvGrpSpPr>
        <p:grpSpPr>
          <a:xfrm>
            <a:off x="5459018" y="2781300"/>
            <a:ext cx="838200" cy="190500"/>
            <a:chOff x="6705600" y="2133600"/>
            <a:chExt cx="838200" cy="190500"/>
          </a:xfrm>
        </p:grpSpPr>
        <p:cxnSp>
          <p:nvCxnSpPr>
            <p:cNvPr id="67" name="Straight Arrow Connector 66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5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64" name="Rectangle 63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65" name="Isosceles Triangle 64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26" name="Group 73"/>
          <p:cNvGrpSpPr/>
          <p:nvPr/>
        </p:nvGrpSpPr>
        <p:grpSpPr>
          <a:xfrm rot="17696688">
            <a:off x="4319600" y="3601526"/>
            <a:ext cx="838200" cy="190500"/>
            <a:chOff x="6705600" y="2133600"/>
            <a:chExt cx="838200" cy="190500"/>
          </a:xfrm>
        </p:grpSpPr>
        <p:cxnSp>
          <p:nvCxnSpPr>
            <p:cNvPr id="75" name="Straight Arrow Connector 7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7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77" name="Rectangle 7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28" name="Group 78"/>
          <p:cNvGrpSpPr/>
          <p:nvPr/>
        </p:nvGrpSpPr>
        <p:grpSpPr>
          <a:xfrm rot="19876540">
            <a:off x="4702814" y="4034938"/>
            <a:ext cx="838200" cy="190500"/>
            <a:chOff x="6705600" y="2133600"/>
            <a:chExt cx="838200" cy="190500"/>
          </a:xfrm>
        </p:grpSpPr>
        <p:cxnSp>
          <p:nvCxnSpPr>
            <p:cNvPr id="80" name="Straight Arrow Connector 7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82" name="Rectangle 8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83" name="Isosceles Triangle 8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30" name="Group 83"/>
          <p:cNvGrpSpPr/>
          <p:nvPr/>
        </p:nvGrpSpPr>
        <p:grpSpPr>
          <a:xfrm rot="17696688">
            <a:off x="6319914" y="4744525"/>
            <a:ext cx="838200" cy="190500"/>
            <a:chOff x="6705600" y="2133600"/>
            <a:chExt cx="838200" cy="190500"/>
          </a:xfrm>
        </p:grpSpPr>
        <p:cxnSp>
          <p:nvCxnSpPr>
            <p:cNvPr id="85" name="Straight Arrow Connector 8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88" name="Isosceles Triangle 8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32" name="Group 88"/>
          <p:cNvGrpSpPr/>
          <p:nvPr/>
        </p:nvGrpSpPr>
        <p:grpSpPr>
          <a:xfrm rot="15609024">
            <a:off x="6424657" y="3534367"/>
            <a:ext cx="838200" cy="190500"/>
            <a:chOff x="6705600" y="2133600"/>
            <a:chExt cx="838200" cy="190500"/>
          </a:xfrm>
        </p:grpSpPr>
        <p:cxnSp>
          <p:nvCxnSpPr>
            <p:cNvPr id="90" name="Straight Arrow Connector 8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3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92" name="Rectangle 9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3" name="Isosceles Triangle 9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34" name="Group 93"/>
          <p:cNvGrpSpPr/>
          <p:nvPr/>
        </p:nvGrpSpPr>
        <p:grpSpPr>
          <a:xfrm rot="19150095">
            <a:off x="5651134" y="3298844"/>
            <a:ext cx="838200" cy="190500"/>
            <a:chOff x="6705600" y="2133600"/>
            <a:chExt cx="838200" cy="190500"/>
          </a:xfrm>
        </p:grpSpPr>
        <p:cxnSp>
          <p:nvCxnSpPr>
            <p:cNvPr id="95" name="Straight Arrow Connector 9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5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97" name="Rectangle 9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98" name="Isosceles Triangle 9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36" name="Group 98"/>
          <p:cNvGrpSpPr/>
          <p:nvPr/>
        </p:nvGrpSpPr>
        <p:grpSpPr>
          <a:xfrm rot="20073751">
            <a:off x="5535501" y="5429919"/>
            <a:ext cx="838200" cy="190500"/>
            <a:chOff x="6705600" y="2133600"/>
            <a:chExt cx="838200" cy="190500"/>
          </a:xfrm>
        </p:grpSpPr>
        <p:cxnSp>
          <p:nvCxnSpPr>
            <p:cNvPr id="100" name="Straight Arrow Connector 9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3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02" name="Rectangle 10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3" name="Isosceles Triangle 10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61" name="Group 103"/>
          <p:cNvGrpSpPr/>
          <p:nvPr/>
        </p:nvGrpSpPr>
        <p:grpSpPr>
          <a:xfrm rot="3044479">
            <a:off x="4187068" y="5146198"/>
            <a:ext cx="838200" cy="190500"/>
            <a:chOff x="6705600" y="2133600"/>
            <a:chExt cx="838200" cy="190500"/>
          </a:xfrm>
        </p:grpSpPr>
        <p:cxnSp>
          <p:nvCxnSpPr>
            <p:cNvPr id="105" name="Straight Arrow Connector 10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2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08" name="Isosceles Triangle 10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63" name="Group 108"/>
          <p:cNvGrpSpPr/>
          <p:nvPr/>
        </p:nvGrpSpPr>
        <p:grpSpPr>
          <a:xfrm rot="3953199">
            <a:off x="5755277" y="4364793"/>
            <a:ext cx="838200" cy="190500"/>
            <a:chOff x="6705600" y="2133600"/>
            <a:chExt cx="838200" cy="190500"/>
          </a:xfrm>
        </p:grpSpPr>
        <p:cxnSp>
          <p:nvCxnSpPr>
            <p:cNvPr id="110" name="Straight Arrow Connector 10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6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12" name="Rectangle 11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3" name="Isosceles Triangle 11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68" name="Group 113"/>
          <p:cNvGrpSpPr/>
          <p:nvPr/>
        </p:nvGrpSpPr>
        <p:grpSpPr>
          <a:xfrm rot="17428016">
            <a:off x="4956535" y="4583024"/>
            <a:ext cx="838200" cy="190500"/>
            <a:chOff x="6705600" y="2133600"/>
            <a:chExt cx="838200" cy="190500"/>
          </a:xfrm>
        </p:grpSpPr>
        <p:cxnSp>
          <p:nvCxnSpPr>
            <p:cNvPr id="115" name="Straight Arrow Connector 11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9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17" name="Rectangle 11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18" name="Isosceles Triangle 11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70" name="Group 118"/>
          <p:cNvGrpSpPr/>
          <p:nvPr/>
        </p:nvGrpSpPr>
        <p:grpSpPr>
          <a:xfrm flipH="1">
            <a:off x="5382818" y="3124200"/>
            <a:ext cx="838200" cy="190500"/>
            <a:chOff x="6705600" y="2133600"/>
            <a:chExt cx="838200" cy="190500"/>
          </a:xfrm>
        </p:grpSpPr>
        <p:cxnSp>
          <p:nvCxnSpPr>
            <p:cNvPr id="120" name="Straight Arrow Connector 11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71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23" name="Isosceles Triangle 12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72" name="Group 123"/>
          <p:cNvGrpSpPr/>
          <p:nvPr/>
        </p:nvGrpSpPr>
        <p:grpSpPr>
          <a:xfrm rot="17611685" flipH="1">
            <a:off x="4679393" y="3597268"/>
            <a:ext cx="838200" cy="190500"/>
            <a:chOff x="6705600" y="2133600"/>
            <a:chExt cx="838200" cy="190500"/>
          </a:xfrm>
        </p:grpSpPr>
        <p:cxnSp>
          <p:nvCxnSpPr>
            <p:cNvPr id="125" name="Straight Arrow Connector 12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73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27" name="Rectangle 12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28" name="Isosceles Triangle 12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74" name="Group 128"/>
          <p:cNvGrpSpPr/>
          <p:nvPr/>
        </p:nvGrpSpPr>
        <p:grpSpPr>
          <a:xfrm rot="19860717" flipH="1">
            <a:off x="4717384" y="4382175"/>
            <a:ext cx="838200" cy="190500"/>
            <a:chOff x="6705600" y="2133600"/>
            <a:chExt cx="838200" cy="190500"/>
          </a:xfrm>
        </p:grpSpPr>
        <p:cxnSp>
          <p:nvCxnSpPr>
            <p:cNvPr id="130" name="Straight Arrow Connector 12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76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32" name="Rectangle 13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33" name="Isosceles Triangle 13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79" name="Group 133"/>
          <p:cNvGrpSpPr/>
          <p:nvPr/>
        </p:nvGrpSpPr>
        <p:grpSpPr>
          <a:xfrm rot="2931521" flipH="1">
            <a:off x="4495458" y="4936663"/>
            <a:ext cx="838200" cy="190500"/>
            <a:chOff x="6705600" y="2133600"/>
            <a:chExt cx="838200" cy="190500"/>
          </a:xfrm>
        </p:grpSpPr>
        <p:cxnSp>
          <p:nvCxnSpPr>
            <p:cNvPr id="135" name="Straight Arrow Connector 13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81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37" name="Rectangle 13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38" name="Isosceles Triangle 13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84" name="Group 138"/>
          <p:cNvGrpSpPr/>
          <p:nvPr/>
        </p:nvGrpSpPr>
        <p:grpSpPr>
          <a:xfrm rot="17336772" flipH="1">
            <a:off x="5189882" y="4811429"/>
            <a:ext cx="838200" cy="190500"/>
            <a:chOff x="6705600" y="2133600"/>
            <a:chExt cx="838200" cy="190500"/>
          </a:xfrm>
        </p:grpSpPr>
        <p:cxnSp>
          <p:nvCxnSpPr>
            <p:cNvPr id="140" name="Straight Arrow Connector 13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86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42" name="Rectangle 14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43" name="Isosceles Triangle 14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89" name="Group 143"/>
          <p:cNvGrpSpPr/>
          <p:nvPr/>
        </p:nvGrpSpPr>
        <p:grpSpPr>
          <a:xfrm rot="19968762" flipH="1">
            <a:off x="5342282" y="5114936"/>
            <a:ext cx="838200" cy="190500"/>
            <a:chOff x="6705600" y="2133600"/>
            <a:chExt cx="838200" cy="190500"/>
          </a:xfrm>
        </p:grpSpPr>
        <p:cxnSp>
          <p:nvCxnSpPr>
            <p:cNvPr id="145" name="Straight Arrow Connector 14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91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47" name="Rectangle 14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48" name="Isosceles Triangle 14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94" name="Group 148"/>
          <p:cNvGrpSpPr/>
          <p:nvPr/>
        </p:nvGrpSpPr>
        <p:grpSpPr>
          <a:xfrm rot="4129500" flipH="1">
            <a:off x="5368399" y="4434220"/>
            <a:ext cx="838200" cy="190500"/>
            <a:chOff x="6705600" y="2133600"/>
            <a:chExt cx="838200" cy="190500"/>
          </a:xfrm>
        </p:grpSpPr>
        <p:cxnSp>
          <p:nvCxnSpPr>
            <p:cNvPr id="150" name="Straight Arrow Connector 14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96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52" name="Rectangle 15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53" name="Isosceles Triangle 15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99" name="Group 153"/>
          <p:cNvGrpSpPr/>
          <p:nvPr/>
        </p:nvGrpSpPr>
        <p:grpSpPr>
          <a:xfrm rot="15507997" flipH="1">
            <a:off x="6123448" y="3666971"/>
            <a:ext cx="838200" cy="190500"/>
            <a:chOff x="6705600" y="2133600"/>
            <a:chExt cx="838200" cy="190500"/>
          </a:xfrm>
        </p:grpSpPr>
        <p:cxnSp>
          <p:nvCxnSpPr>
            <p:cNvPr id="155" name="Straight Arrow Connector 15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01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57" name="Rectangle 15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58" name="Isosceles Triangle 15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104" name="Group 158"/>
          <p:cNvGrpSpPr/>
          <p:nvPr/>
        </p:nvGrpSpPr>
        <p:grpSpPr>
          <a:xfrm rot="17694349" flipH="1">
            <a:off x="6107306" y="4522675"/>
            <a:ext cx="838200" cy="190500"/>
            <a:chOff x="6705600" y="2133600"/>
            <a:chExt cx="838200" cy="190500"/>
          </a:xfrm>
        </p:grpSpPr>
        <p:cxnSp>
          <p:nvCxnSpPr>
            <p:cNvPr id="160" name="Straight Arrow Connector 159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06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62" name="Rectangle 161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63" name="Isosceles Triangle 162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grpSp>
        <p:nvGrpSpPr>
          <p:cNvPr id="109" name="Group 163"/>
          <p:cNvGrpSpPr/>
          <p:nvPr/>
        </p:nvGrpSpPr>
        <p:grpSpPr>
          <a:xfrm rot="19050061" flipH="1">
            <a:off x="5836204" y="3610912"/>
            <a:ext cx="838200" cy="190500"/>
            <a:chOff x="6705600" y="2133600"/>
            <a:chExt cx="838200" cy="190500"/>
          </a:xfrm>
        </p:grpSpPr>
        <p:cxnSp>
          <p:nvCxnSpPr>
            <p:cNvPr id="165" name="Straight Arrow Connector 164"/>
            <p:cNvCxnSpPr/>
            <p:nvPr/>
          </p:nvCxnSpPr>
          <p:spPr bwMode="auto">
            <a:xfrm>
              <a:off x="7086600" y="2209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1" name="Group 132"/>
            <p:cNvGrpSpPr/>
            <p:nvPr/>
          </p:nvGrpSpPr>
          <p:grpSpPr>
            <a:xfrm>
              <a:off x="6705600" y="2133600"/>
              <a:ext cx="381000" cy="190500"/>
              <a:chOff x="762000" y="2971800"/>
              <a:chExt cx="838200" cy="381000"/>
            </a:xfrm>
          </p:grpSpPr>
          <p:sp>
            <p:nvSpPr>
              <p:cNvPr id="167" name="Rectangle 166"/>
              <p:cNvSpPr/>
              <p:nvPr/>
            </p:nvSpPr>
            <p:spPr bwMode="auto">
              <a:xfrm>
                <a:off x="762000" y="2971800"/>
                <a:ext cx="838200" cy="381000"/>
              </a:xfrm>
              <a:prstGeom prst="rect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  <p:sp>
            <p:nvSpPr>
              <p:cNvPr id="168" name="Isosceles Triangle 167"/>
              <p:cNvSpPr/>
              <p:nvPr/>
            </p:nvSpPr>
            <p:spPr bwMode="auto">
              <a:xfrm rot="10800000">
                <a:off x="762000" y="2971800"/>
                <a:ext cx="838200" cy="152400"/>
              </a:xfrm>
              <a:prstGeom prst="triangle">
                <a:avLst/>
              </a:prstGeom>
              <a:solidFill>
                <a:schemeClr val="accent6"/>
              </a:solidFill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Tahoma" pitchFamily="-64" charset="0"/>
                </a:endParaRPr>
              </a:p>
            </p:txBody>
          </p:sp>
        </p:grpSp>
      </p:grpSp>
      <p:sp>
        <p:nvSpPr>
          <p:cNvPr id="174" name="TextBox 173"/>
          <p:cNvSpPr txBox="1"/>
          <p:nvPr/>
        </p:nvSpPr>
        <p:spPr>
          <a:xfrm>
            <a:off x="1355127" y="1790700"/>
            <a:ext cx="1740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Calibri"/>
              </a:rPr>
              <a:t>Compute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315316" y="1790700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Calibri"/>
              </a:rPr>
              <a:t>Communicate</a:t>
            </a:r>
          </a:p>
        </p:txBody>
      </p:sp>
      <p:sp>
        <p:nvSpPr>
          <p:cNvPr id="176" name="U-Turn Arrow 175"/>
          <p:cNvSpPr/>
          <p:nvPr/>
        </p:nvSpPr>
        <p:spPr bwMode="auto">
          <a:xfrm rot="10800000">
            <a:off x="1371600" y="5867399"/>
            <a:ext cx="7010400" cy="609600"/>
          </a:xfrm>
          <a:prstGeom prst="uturnArrow">
            <a:avLst>
              <a:gd name="adj1" fmla="val 28507"/>
              <a:gd name="adj2" fmla="val 25000"/>
              <a:gd name="adj3" fmla="val 28326"/>
              <a:gd name="adj4" fmla="val 46309"/>
              <a:gd name="adj5" fmla="val 10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Tahoma" pitchFamily="-6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295400" y="2438400"/>
            <a:ext cx="6172200" cy="32624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Pregel_LabelProp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)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dirty="0" smtClean="0">
                <a:solidFill>
                  <a:srgbClr val="008000"/>
                </a:solidFill>
                <a:latin typeface="Consolas"/>
                <a:cs typeface="Consolas"/>
              </a:rPr>
              <a:t>// Read incoming messages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Consolas"/>
                <a:cs typeface="Consolas"/>
              </a:rPr>
              <a:t>  </a:t>
            </a:r>
            <a:r>
              <a:rPr lang="en-US" sz="2000" i="1" dirty="0" err="1" smtClean="0">
                <a:solidFill>
                  <a:prstClr val="black"/>
                </a:solidFill>
                <a:latin typeface="Consolas"/>
                <a:cs typeface="Consolas"/>
              </a:rPr>
              <a:t>msg_sum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= sum (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msg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: 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in_messages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)</a:t>
            </a:r>
          </a:p>
          <a:p>
            <a:endParaRPr lang="en-US" sz="2000" dirty="0" smtClean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Consolas"/>
                <a:cs typeface="Consolas"/>
              </a:rPr>
              <a:t>  // Compute the new interests</a:t>
            </a:r>
          </a:p>
          <a:p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Likes[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]</a:t>
            </a:r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 = f( </a:t>
            </a:r>
            <a:r>
              <a:rPr lang="en-US" sz="2000" i="1" dirty="0" err="1" smtClean="0">
                <a:solidFill>
                  <a:prstClr val="black"/>
                </a:solidFill>
                <a:latin typeface="Consolas"/>
                <a:cs typeface="Consolas"/>
              </a:rPr>
              <a:t>msg_sum</a:t>
            </a:r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 )</a:t>
            </a:r>
            <a:endParaRPr lang="en-US" sz="2000" baseline="-25000" dirty="0" smtClean="0">
              <a:solidFill>
                <a:prstClr val="black"/>
              </a:solidFill>
              <a:latin typeface="Consolas"/>
              <a:cs typeface="Consolas"/>
            </a:endParaRPr>
          </a:p>
          <a:p>
            <a:endParaRPr lang="en-US" sz="2000" dirty="0" smtClean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Consolas"/>
                <a:cs typeface="Consolas"/>
              </a:rPr>
              <a:t>  // Send messages to neighbors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</a:t>
            </a:r>
            <a:r>
              <a:rPr lang="en-US" sz="2000" b="1" dirty="0" smtClean="0">
                <a:solidFill>
                  <a:prstClr val="black"/>
                </a:solidFill>
                <a:latin typeface="Consolas"/>
                <a:cs typeface="Consolas"/>
              </a:rPr>
              <a:t>for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j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onsolas"/>
                <a:cs typeface="Consolas"/>
              </a:rPr>
              <a:t>in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neighbors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: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    send </a:t>
            </a:r>
            <a:r>
              <a:rPr lang="en-US" sz="2000" b="1" dirty="0" smtClean="0">
                <a:solidFill>
                  <a:prstClr val="black"/>
                </a:solidFill>
                <a:latin typeface="Consolas"/>
                <a:cs typeface="Consolas"/>
              </a:rPr>
              <a:t>message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(g(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w</a:t>
            </a:r>
            <a:r>
              <a:rPr lang="en-US" sz="2000" baseline="-25000" dirty="0" err="1" smtClean="0">
                <a:solidFill>
                  <a:prstClr val="black"/>
                </a:solidFill>
                <a:latin typeface="Consolas"/>
                <a:cs typeface="Consolas"/>
              </a:rPr>
              <a:t>ij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, Likes[</a:t>
            </a:r>
            <a:r>
              <a:rPr lang="en-US" sz="2000" dirty="0" err="1" smtClean="0">
                <a:solidFill>
                  <a:prstClr val="black"/>
                </a:solidFill>
                <a:latin typeface="Consolas"/>
                <a:cs typeface="Consola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onsolas"/>
                <a:cs typeface="Consolas"/>
              </a:rPr>
              <a:t>])) to </a:t>
            </a:r>
            <a:r>
              <a:rPr lang="en-US" sz="2000" i="1" dirty="0" smtClean="0">
                <a:solidFill>
                  <a:prstClr val="black"/>
                </a:solidFill>
                <a:latin typeface="Consolas"/>
                <a:cs typeface="Consolas"/>
              </a:rPr>
              <a:t>j</a:t>
            </a:r>
            <a:endParaRPr lang="en-US" sz="2000" dirty="0">
              <a:solidFill>
                <a:prstClr val="black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20101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 animBg="1"/>
      <p:bldP spid="1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JEGONZAL@BMJWTWACPFIMLKSR" val="45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 amssymb, amsthm}&#10;&#10;%% ---------------------------------------------------------&#10;%% Basic Math&#10;\newcommand{\abs}[1]{\left|#1\right|}&#10;\newcommand{\ceil}[1]{\left\lceil #1 \right\rceil}&#10;\newcommand{\floor}[1]{\left\lfloor #1 \right\rfloor}&#10;&#10;%% ---------------------------------------------------------&#10;%% Norms&#10;\newcommand{\LInfNorm}[1]{\left|\left| #1 \right|\right|_{\infty}}&#10;\newcommand{\LOneNorm}[1]{\left|\left| #1 \right|\right|_1}&#10;&#10;%% ---------------------------------------------------------&#10;%% Probability notation&#10;\newcommand{\given}{\,\mid\,}&#10;\newcommand{\stdist}[1]{\mathbf{\pi} \left( #1 \right) }&#10;\newcommand{\Prb}[1]{\mathbf{P} \left( #1 \right) }&#10;\newcommand{\prb}[1]{\mathbf{p} \left( #1 \right) }&#10;\newcommand{\PiPrb}[1]{\pi \left( #1 \right) }&#10;\newcommand{\Kern}[1]{K \left( #1 \right) }&#10;\newcommand{\Ex}[1]{\mathbf{E} \left[ #1 \right] }&#10;\newcommand{\ApproxPrb}[1]{\mathbf{\tilde{P}} \left( #1 \right) }&#10;\newcommand{\variance}[1]{\mathbf{Var} \left[ #1 \right] }&#10;\newcommand{\Ind}[1]{\mathbf{1}\left[ #1 \right]}&#10;\newcommand{\polylog}[2]{\,\mathbf{Li}_{#1}\left( #2 \right)}&#10;&#10;%% ---------------------------------------------------------&#10;%% Set notation&#10;\newcommand{\reals}{\mathbb{R}}&#10;\newcommand{\integers}{\mathbb{Z}}&#10;\newcommand{\set}[1]{\left\{#1\right\}}&#10;\newcommand{\vecspace}{\mathcal{V}}&#10;\newcommand{\Union}{\bigcup}&#10;\newcommand{\Inter}{\bigcap}&#10;\newcommand{\union}{\cup}&#10;\newcommand{\inter}{\cap}&#10;\newcommand{\size}[1]{\left| #1 \right|}&#10;&#10;&#10;%% ---------------------------------------------------------&#10;%% Complexity&#10;\newcommand{\BigO}[1]{O\hspace{-1pt}\left( #1 \right)}&#10;\newcommand{\BigTheta}[1]{\Theta \left( #1 \right)}&#10;\newcommand{\BigOmega}[1]{\Omega \left( #1 \right)}&#10;&#10;%% ---------------------------------------------------------&#10;%% Graph Notation&#10;\newcommand{\vnbrs}[1]{\mathbf{N}[ #1 ]}&#10;\newcommand{\vdeg}[1]{\mathbf{D}[ #1 ]}&#10;&#10;&#10;&#10;&#10;\newcommand{\joey}[1]{\textcolor{blue}{Joey: #1}}&#10;\newcommand{\yucheng}[1]{\textcolor{green}{Yucheng: #1}}&#10;\newcommand{\carlos}[1]{\textcolor{red}{Carlos: #1}}&#10;\newcommand{\jay}[1]{\textcolor{magenta}{(Jay: #1)}}&#10;\newcommand{\db}[1]{\textcolor{cyan}{(Danny: #1)}}&#10;&#10;&#10;\begin{document}&#10;\[&#10;\arg\min_k \Ex{ \sum_{v\in V} \size{A(v)} \given A_{i}, A(e_{i+1}) = k }&#10;\]&#10;&#10;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5"/>
  <p:tag name="PICTUREFILESIZE" val="94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 amssymb, amsthm}&#10;&#10;%% ---------------------------------------------------------&#10;%% Basic Math&#10;\newcommand{\abs}[1]{\left|#1\right|}&#10;\newcommand{\ceil}[1]{\left\lceil #1 \right\rceil}&#10;\newcommand{\floor}[1]{\left\lfloor #1 \right\rfloor}&#10;&#10;%% ---------------------------------------------------------&#10;%% Norms&#10;\newcommand{\LInfNorm}[1]{\left|\left| #1 \right|\right|_{\infty}}&#10;\newcommand{\LOneNorm}[1]{\left|\left| #1 \right|\right|_1}&#10;&#10;%% ---------------------------------------------------------&#10;%% Probability notation&#10;\newcommand{\given}{\,\mid\,}&#10;\newcommand{\stdist}[1]{\mathbf{\pi} \left( #1 \right) }&#10;\newcommand{\Prb}[1]{\mathbf{P} \left( #1 \right) }&#10;\newcommand{\prb}[1]{\mathbf{p} \left( #1 \right) }&#10;\newcommand{\PiPrb}[1]{\pi \left( #1 \right) }&#10;\newcommand{\Kern}[1]{K \left( #1 \right) }&#10;\newcommand{\Ex}[1]{\mathbf{E} \left[ #1 \right] }&#10;\newcommand{\ApproxPrb}[1]{\mathbf{\tilde{P}} \left( #1 \right) }&#10;\newcommand{\variance}[1]{\mathbf{Var} \left[ #1 \right] }&#10;\newcommand{\Ind}[1]{\mathbf{1}\left[ #1 \right]}&#10;\newcommand{\polylog}[2]{\,\mathbf{Li}_{#1}\left( #2 \right)}&#10;&#10;%% ---------------------------------------------------------&#10;%% Set notation&#10;\newcommand{\reals}{\mathbb{R}}&#10;\newcommand{\integers}{\mathbb{Z}}&#10;\newcommand{\set}[1]{\left\{#1\right\}}&#10;\newcommand{\vecspace}{\mathcal{V}}&#10;\newcommand{\Union}{\bigcup}&#10;\newcommand{\Inter}{\bigcap}&#10;\newcommand{\union}{\cup}&#10;\newcommand{\inter}{\cap}&#10;\newcommand{\size}[1]{\left| #1 \right|}&#10;&#10;&#10;%% ---------------------------------------------------------&#10;%% Complexity&#10;\newcommand{\BigO}[1]{O\hspace{-1pt}\left( #1 \right)}&#10;\newcommand{\BigTheta}[1]{\Theta \left( #1 \right)}&#10;\newcommand{\BigOmega}[1]{\Omega \left( #1 \right)}&#10;&#10;%% ---------------------------------------------------------&#10;%% Graph Notation&#10;\newcommand{\vnbrs}[1]{\mathbf{N}[ #1 ]}&#10;\newcommand{\vdeg}[1]{\mathbf{D}[ #1 ]}&#10;&#10;&#10;&#10;&#10;\newcommand{\joey}[1]{\textcolor{blue}{Joey: #1}}&#10;\newcommand{\yucheng}[1]{\textcolor{green}{Yucheng: #1}}&#10;\newcommand{\carlos}[1]{\textcolor{red}{Carlos: #1}}&#10;\newcommand{\jay}[1]{\textcolor{magenta}{(Jay: #1)}}&#10;\newcommand{\db}[1]{\textcolor{cyan}{(Danny: #1)}}&#10;&#10;&#10;\begin{document}&#10;\[&#10;\min_{A} \frac{1}{\size{V}} \sum_{v \in V} \size{A(v)} &#10;\]&#10;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9"/>
  <p:tag name="PICTUREFILESIZE" val="49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 amssymb, amsthm}&#10;&#10;%% ---------------------------------------------------------&#10;%% Basic Math&#10;\newcommand{\abs}[1]{\left|#1\right|}&#10;\newcommand{\ceil}[1]{\left\lceil #1 \right\rceil}&#10;\newcommand{\floor}[1]{\left\lfloor #1 \right\rfloor}&#10;&#10;%% ---------------------------------------------------------&#10;%% Norms&#10;\newcommand{\LInfNorm}[1]{\left|\left| #1 \right|\right|_{\infty}}&#10;\newcommand{\LOneNorm}[1]{\left|\left| #1 \right|\right|_1}&#10;&#10;%% ---------------------------------------------------------&#10;%% Probability notation&#10;\newcommand{\given}{\,\mid\,}&#10;\newcommand{\stdist}[1]{\mathbf{\pi} \left( #1 \right) }&#10;\newcommand{\Prb}[1]{\mathbf{P} \left( #1 \right) }&#10;\newcommand{\prb}[1]{\mathbf{p} \left( #1 \right) }&#10;\newcommand{\PiPrb}[1]{\pi \left( #1 \right) }&#10;\newcommand{\Kern}[1]{K \left( #1 \right) }&#10;\newcommand{\Ex}[1]{\mathbf{E} \left[ #1 \right] }&#10;\newcommand{\ApproxPrb}[1]{\mathbf{\tilde{P}} \left( #1 \right) }&#10;\newcommand{\variance}[1]{\mathbf{Var} \left[ #1 \right] }&#10;\newcommand{\Ind}[1]{\mathbf{1}\left[ #1 \right]}&#10;\newcommand{\polylog}[2]{\,\mathbf{Li}_{#1}\left( #2 \right)}&#10;&#10;%% ---------------------------------------------------------&#10;%% Set notation&#10;\newcommand{\reals}{\mathbb{R}}&#10;\newcommand{\integers}{\mathbb{Z}}&#10;\newcommand{\set}[1]{\left\{#1\right\}}&#10;\newcommand{\vecspace}{\mathcal{V}}&#10;\newcommand{\Union}{\bigcup}&#10;\newcommand{\Inter}{\bigcap}&#10;\newcommand{\union}{\cup}&#10;\newcommand{\inter}{\cap}&#10;\newcommand{\size}[1]{\left| #1 \right|}&#10;&#10;&#10;%% ---------------------------------------------------------&#10;%% Complexity&#10;\newcommand{\BigO}[1]{O\hspace{-1pt}\left( #1 \right)}&#10;\newcommand{\BigTheta}[1]{\Theta \left( #1 \right)}&#10;\newcommand{\BigOmega}[1]{\Omega \left( #1 \right)}&#10;&#10;%% ---------------------------------------------------------&#10;%% Graph Notation&#10;\newcommand{\vnbrs}[1]{\mathbf{N}[ #1 ]}&#10;\newcommand{\vdeg}[1]{\mathbf{D}[ #1 ]}&#10;&#10;&#10;&#10;&#10;\newcommand{\joey}[1]{\textcolor{blue}{Joey: #1}}&#10;\newcommand{\yucheng}[1]{\textcolor{green}{Yucheng: #1}}&#10;\newcommand{\carlos}[1]{\textcolor{red}{Carlos: #1}}&#10;\newcommand{\jay}[1]{\textcolor{magenta}{(Jay: #1)}}&#10;\newcommand{\db}[1]{\textcolor{cyan}{(Danny: #1)}}&#10;&#10;&#10;\begin{document}&#10;\[&#10;  \max_m \size{\set{e \in E \given A(e) = m}} &#10;  &lt; \lambda \frac{\size{E} }{p} &#10;\]&#10;&#10;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48"/>
  <p:tag name="PICTUREFILESIZE" val="73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Likes[i] = f \left( \sum_{j \in Friends[i]} g(w_{ij}, Likes[j]) \right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112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Likes[i] = f \left( \sum_{j \in Friends[i]} g(w_{ij}, Likes[j]) \right)&#10;\]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11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|4.3|6.3|7.7|1.7|1.2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Likes[i] = f \left( \sum_{j \in Friends[i]} g(w_{ij}, Likes[j]) \right)&#10;\]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11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6.5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 amssymb, amsthm}&#10;&#10;%% ---------------------------------------------------------&#10;%% Basic Math&#10;\newcommand{\abs}[1]{\left|#1\right|}&#10;\newcommand{\ceil}[1]{\left\lceil #1 \right\rceil}&#10;\newcommand{\floor}[1]{\left\lfloor #1 \right\rfloor}&#10;&#10;%% ---------------------------------------------------------&#10;%% Norms&#10;\newcommand{\LInfNorm}[1]{\left|\left| #1 \right|\right|_{\infty}}&#10;\newcommand{\LOneNorm}[1]{\left|\left| #1 \right|\right|_1}&#10;&#10;%% ---------------------------------------------------------&#10;%% Probability notation&#10;\newcommand{\given}{\,\mid\,}&#10;\newcommand{\stdist}[1]{\mathbf{\pi} \left( #1 \right) }&#10;\newcommand{\Prb}[1]{\mathbf{P} \left( #1 \right) }&#10;\newcommand{\prb}[1]{\mathbf{p} \left( #1 \right) }&#10;\newcommand{\PiPrb}[1]{\pi \left( #1 \right) }&#10;\newcommand{\Kern}[1]{K \left( #1 \right) }&#10;\newcommand{\Ex}[1]{\mathbf{E} \left[ #1 \right] }&#10;\newcommand{\ApproxPrb}[1]{\mathbf{\tilde{P}} \left( #1 \right) }&#10;\newcommand{\variance}[1]{\mathbf{Var} \left[ #1 \right] }&#10;\newcommand{\Ind}[1]{\mathbf{1}\left[ #1 \right]}&#10;\newcommand{\polylog}[2]{\,\mathbf{Li}_{#1}\left( #2 \right)}&#10;&#10;%% ---------------------------------------------------------&#10;%% Set notation&#10;\newcommand{\reals}{\mathbb{R}}&#10;\newcommand{\integers}{\mathbb{Z}}&#10;\newcommand{\set}[1]{\left\{#1\right\}}&#10;\newcommand{\vecspace}{\mathcal{V}}&#10;\newcommand{\Union}{\bigcup}&#10;\newcommand{\Inter}{\bigcap}&#10;\newcommand{\union}{\cup}&#10;\newcommand{\inter}{\cap}&#10;\newcommand{\size}[1]{\left| #1 \right|}&#10;&#10;&#10;%% ---------------------------------------------------------&#10;%% Complexity&#10;\newcommand{\BigO}[1]{O\hspace{-1pt}\left( #1 \right)}&#10;\newcommand{\BigTheta}[1]{\Theta \left( #1 \right)}&#10;\newcommand{\BigOmega}[1]{\Omega \left( #1 \right)}&#10;&#10;%% ---------------------------------------------------------&#10;%% Graph Notation&#10;\newcommand{\vnbrs}[1]{\mathbf{N}[ #1 ]}&#10;\newcommand{\vdeg}[1]{\mathbf{D}[ #1 ]}&#10;&#10;&#10;&#10;&#10;\newcommand{\joey}[1]{\textcolor{blue}{Joey: #1}}&#10;\newcommand{\yucheng}[1]{\textcolor{green}{Yucheng: #1}}&#10;\newcommand{\carlos}[1]{\textcolor{red}{Carlos: #1}}&#10;\newcommand{\jay}[1]{\textcolor{magenta}{(Jay: #1)}}&#10;\newcommand{\db}[1]{\textcolor{cyan}{(Danny: #1)}}&#10;&#10;&#10;\begin{document}&#10;\begin{align}&#10; \Ex{ \size{A(v)} } &#10;   &amp; = p  &#10;    \left( 1 - \left(1 -\frac{1}{p} \right)^{\vdeg{v}} \right) \nonumber&#10;\end{align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47"/>
  <p:tag name="PICTUREFILESIZE" val="73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 amssymb, amsthm}&#10;&#10;%% ---------------------------------------------------------&#10;%% Basic Math&#10;\newcommand{\abs}[1]{\left|#1\right|}&#10;\newcommand{\ceil}[1]{\left\lceil #1 \right\rceil}&#10;\newcommand{\floor}[1]{\left\lfloor #1 \right\rfloor}&#10;&#10;%% ---------------------------------------------------------&#10;%% Norms&#10;\newcommand{\LInfNorm}[1]{\left|\left| #1 \right|\right|_{\infty}}&#10;\newcommand{\LOneNorm}[1]{\left|\left| #1 \right|\right|_1}&#10;&#10;%% ---------------------------------------------------------&#10;%% Probability notation&#10;\newcommand{\given}{\,\mid\,}&#10;\newcommand{\stdist}[1]{\mathbf{\pi} \left( #1 \right) }&#10;\newcommand{\Prb}[1]{\mathbf{P} \left( #1 \right) }&#10;\newcommand{\prb}[1]{\mathbf{p} \left( #1 \right) }&#10;\newcommand{\PiPrb}[1]{\pi \left( #1 \right) }&#10;\newcommand{\Kern}[1]{K \left( #1 \right) }&#10;\newcommand{\Ex}[1]{\mathbf{E} \left[ #1 \right] }&#10;\newcommand{\ApproxPrb}[1]{\mathbf{\tilde{P}} \left( #1 \right) }&#10;\newcommand{\variance}[1]{\mathbf{Var} \left[ #1 \right] }&#10;\newcommand{\Ind}[1]{\mathbf{1}\left[ #1 \right]}&#10;\newcommand{\polylog}[2]{\,\mathbf{Li}_{#1}\left( #2 \right)}&#10;&#10;%% ---------------------------------------------------------&#10;%% Set notation&#10;\newcommand{\reals}{\mathbb{R}}&#10;\newcommand{\integers}{\mathbb{Z}}&#10;\newcommand{\set}[1]{\left\{#1\right\}}&#10;\newcommand{\vecspace}{\mathcal{V}}&#10;\newcommand{\Union}{\bigcup}&#10;\newcommand{\Inter}{\bigcap}&#10;\newcommand{\union}{\cup}&#10;\newcommand{\inter}{\cap}&#10;\newcommand{\size}[1]{\left| #1 \right|}&#10;&#10;&#10;%% ---------------------------------------------------------&#10;%% Complexity&#10;\newcommand{\BigO}[1]{O\hspace{-1pt}\left( #1 \right)}&#10;\newcommand{\BigTheta}[1]{\Theta \left( #1 \right)}&#10;\newcommand{\BigOmega}[1]{\Omega \left( #1 \right)}&#10;&#10;%% ---------------------------------------------------------&#10;%% Graph Notation&#10;\newcommand{\vnbrs}[1]{\mathbf{N}[ #1 ]}&#10;\newcommand{\vdeg}[1]{\mathbf{D}[ #1 ]}&#10;&#10;&#10;&#10;&#10;\newcommand{\joey}[1]{\textcolor{blue}{Joey: #1}}&#10;\newcommand{\yucheng}[1]{\textcolor{green}{Yucheng: #1}}&#10;\newcommand{\carlos}[1]{\textcolor{red}{Carlos: #1}}&#10;\newcommand{\jay}[1]{\textcolor{magenta}{(Jay: #1)}}&#10;\newcommand{\db}[1]{\textcolor{cyan}{(Danny: #1)}}&#10;&#10;&#10;\begin{document}&#10;\begin{align}&#10;     &amp; = &#10;  p \left(1 - \frac{\polylog{\alpha}{\frac{p-1}{p}}}{ \zeta(\alpha)} \right) \nonumber&#10;\end{align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9"/>
  <p:tag name="PICTUREFILESIZE" val="66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lec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-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-64" charset="0"/>
          </a:defRPr>
        </a:defPPr>
      </a:lstStyle>
    </a:lnDef>
  </a:objectDefaults>
  <a:extraClrSchemeLst>
    <a:extraClrScheme>
      <a:clrScheme name="Office T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selec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-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-64" charset="0"/>
          </a:defRPr>
        </a:defPPr>
      </a:lstStyle>
    </a:lnDef>
  </a:objectDefaults>
  <a:extraClrSchemeLst>
    <a:extraClrScheme>
      <a:clrScheme name="Office T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6452</TotalTime>
  <Words>2221</Words>
  <Application>Microsoft Macintosh PowerPoint</Application>
  <PresentationFormat>On-screen Show (4:3)</PresentationFormat>
  <Paragraphs>627</Paragraphs>
  <Slides>64</Slides>
  <Notes>21</Notes>
  <HiddenSlides>2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Office Theme</vt:lpstr>
      <vt:lpstr>select-template</vt:lpstr>
      <vt:lpstr>1_Office Theme</vt:lpstr>
      <vt:lpstr>10_select-template</vt:lpstr>
      <vt:lpstr>PowerPoint Presentation</vt:lpstr>
      <vt:lpstr>How will we design and implement  parallel learning systems? </vt:lpstr>
      <vt:lpstr>Map-Reduce / Hadoop</vt:lpstr>
      <vt:lpstr>Map-Reduce for Data-Parallel ML</vt:lpstr>
      <vt:lpstr>Label Propagation</vt:lpstr>
      <vt:lpstr>Properties of Graph-Parallel Algorithms</vt:lpstr>
      <vt:lpstr>Map-Reduce for Data-Parallel ML</vt:lpstr>
      <vt:lpstr>Graph-Parallel Abstractions</vt:lpstr>
      <vt:lpstr>The Pregel Abstraction</vt:lpstr>
      <vt:lpstr>The GraphLab Abstraction</vt:lpstr>
      <vt:lpstr>Never Ending Learner Project (CoEM)</vt:lpstr>
      <vt:lpstr>The Cost of the Wrong Abstraction</vt:lpstr>
      <vt:lpstr> Startups Using GraphLab</vt:lpstr>
      <vt:lpstr>Why do we need </vt:lpstr>
      <vt:lpstr>Natural Graphs</vt:lpstr>
      <vt:lpstr>Assumptions of Graph-Parallel Abstractions</vt:lpstr>
      <vt:lpstr>Power-Law Structure</vt:lpstr>
      <vt:lpstr>Challenges of High-Degree Vertices</vt:lpstr>
      <vt:lpstr>Graph Partitioning</vt:lpstr>
      <vt:lpstr>Natural Graphs are Difficult to Partition</vt:lpstr>
      <vt:lpstr>Random Partitioning</vt:lpstr>
      <vt:lpstr>In Summary</vt:lpstr>
      <vt:lpstr>PowerPoint Presentation</vt:lpstr>
      <vt:lpstr>Decompose Vertex-Programs</vt:lpstr>
      <vt:lpstr>Writing a GraphLab2  Vertex-Program</vt:lpstr>
      <vt:lpstr>Distributed Execution of a  Factorized Vertex-Program</vt:lpstr>
      <vt:lpstr>Cached Aggregation</vt:lpstr>
      <vt:lpstr>Writing a GraphLab2  Vertex-Program</vt:lpstr>
      <vt:lpstr>Execution Models</vt:lpstr>
      <vt:lpstr>Synchronous Execution</vt:lpstr>
      <vt:lpstr>Asynchronous Execution</vt:lpstr>
      <vt:lpstr>Preventing Overlapping Computation</vt:lpstr>
      <vt:lpstr>Multi-core Performance</vt:lpstr>
      <vt:lpstr>Vertex-Cuts for Partitioning</vt:lpstr>
      <vt:lpstr>GraphLab2 Abstraction Permits New Approach to Partitioning</vt:lpstr>
      <vt:lpstr>Constructing Vertex-Cuts</vt:lpstr>
      <vt:lpstr>Random Vertex-Cuts</vt:lpstr>
      <vt:lpstr>Random Vertex-Cuts</vt:lpstr>
      <vt:lpstr>Random Vertex-Cuts</vt:lpstr>
      <vt:lpstr>Greedy Vertex-Cuts by Derandomization</vt:lpstr>
      <vt:lpstr>Greedy Placement</vt:lpstr>
      <vt:lpstr>Oblivious Placement</vt:lpstr>
      <vt:lpstr>Partitioning Performance</vt:lpstr>
      <vt:lpstr>32-Way Partitioning Quality</vt:lpstr>
      <vt:lpstr>System Evaluation</vt:lpstr>
      <vt:lpstr>Implementation</vt:lpstr>
      <vt:lpstr>Comparison with GraphLab &amp; Pregel</vt:lpstr>
      <vt:lpstr>Benefits of a good Partitioning</vt:lpstr>
      <vt:lpstr>Performance: PageRank</vt:lpstr>
      <vt:lpstr>Matrix Factorization</vt:lpstr>
      <vt:lpstr>Matrix Factorization</vt:lpstr>
      <vt:lpstr>PageRank on AltaVista Webgraph</vt:lpstr>
      <vt:lpstr>Conclusion</vt:lpstr>
      <vt:lpstr>Official release in July.</vt:lpstr>
      <vt:lpstr>Pregel Message Combiners</vt:lpstr>
      <vt:lpstr>Costly on High Fan-Out</vt:lpstr>
      <vt:lpstr>GraphLab Ghosts</vt:lpstr>
      <vt:lpstr>Reduces Cost of High Fan-Out</vt:lpstr>
      <vt:lpstr>Increases Cost of High Fan-In</vt:lpstr>
      <vt:lpstr>Comparison with GraphLab &amp; Pregel</vt:lpstr>
      <vt:lpstr>Straggler Effect</vt:lpstr>
      <vt:lpstr>Cached Gather for PageRank</vt:lpstr>
      <vt:lpstr>Vertex-Cuts</vt:lpstr>
      <vt:lpstr>Relation to Abelian Groups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Jegonzal</dc:creator>
  <cp:lastModifiedBy>Joseph Gonzalez</cp:lastModifiedBy>
  <cp:revision>555</cp:revision>
  <dcterms:created xsi:type="dcterms:W3CDTF">2012-05-11T20:53:20Z</dcterms:created>
  <dcterms:modified xsi:type="dcterms:W3CDTF">2012-05-18T18:58:02Z</dcterms:modified>
</cp:coreProperties>
</file>