
<file path=[Content_Types].xml><?xml version="1.0" encoding="utf-8"?>
<Types xmlns="http://schemas.openxmlformats.org/package/2006/content-types">
  <Default Extension="emf" ContentType="image/x-emf"/>
  <Default Extension="xlsx" ContentType="application/vnd.openxmlformats-officedocument.spreadsheetml.sheet"/>
  <Default Extension="jpeg" ContentType="image/jpeg"/>
  <Default Extension="xml" ContentType="application/xml"/>
  <Default Extension="vml" ContentType="application/vnd.openxmlformats-officedocument.vmlDrawing"/>
  <Default Extension="bin" ContentType="application/vnd.openxmlformats-officedocument.presentationml.printerSettings"/>
  <Default Extension="wdp" ContentType="image/vnd.ms-photo"/>
  <Default Extension="png" ContentType="image/png"/>
  <Default Extension="wmf" ContentType="image/x-wmf"/>
  <Default Extension="rels" ContentType="application/vnd.openxmlformats-package.relationships+xml"/>
  <Default Extension="gif" ContentType="image/gif"/>
  <Default Extension="mov"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6.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9.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0.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1.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embeddings/oleObject1.bin" ContentType="application/vnd.openxmlformats-officedocument.oleObject"/>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tags/tag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notesSlides/notesSlide2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embeddings/oleObject2.bin" ContentType="application/vnd.openxmlformats-officedocument.oleObject"/>
  <Override PartName="/ppt/notesSlides/notesSlide2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8.xml" ContentType="application/vnd.openxmlformats-officedocument.presentationml.tags+xml"/>
  <Override PartName="/ppt/notesSlides/notesSlide26.xml" ContentType="application/vnd.openxmlformats-officedocument.presentationml.notesSlide+xml"/>
  <Override PartName="/ppt/charts/chart3.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4.xml" ContentType="application/vnd.openxmlformats-officedocument.drawingml.chart+xml"/>
  <Override PartName="/ppt/notesSlides/notesSlide29.xml" ContentType="application/vnd.openxmlformats-officedocument.presentationml.notesSlide+xml"/>
  <Override PartName="/ppt/charts/chart5.xml" ContentType="application/vnd.openxmlformats-officedocument.drawingml.chart+xml"/>
  <Override PartName="/ppt/tags/tag1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0.xml" ContentType="application/vnd.openxmlformats-officedocument.presentationml.tags+xml"/>
  <Override PartName="/ppt/notesSlides/notesSlide32.xml" ContentType="application/vnd.openxmlformats-officedocument.presentationml.notesSlide+xml"/>
  <Override PartName="/ppt/tags/tag21.xml" ContentType="application/vnd.openxmlformats-officedocument.presentationml.tags+xml"/>
  <Override PartName="/ppt/notesSlides/notesSlide3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charts/chart6.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10.xml" ContentType="application/vnd.openxmlformats-officedocument.drawingml.chart+xml"/>
  <Override PartName="/ppt/theme/themeOverride1.xml" ContentType="application/vnd.openxmlformats-officedocument.themeOverride+xml"/>
  <Override PartName="/ppt/notesSlides/notesSlide39.xml" ContentType="application/vnd.openxmlformats-officedocument.presentationml.notesSlide+xml"/>
  <Override PartName="/ppt/charts/chart11.xml" ContentType="application/vnd.openxmlformats-officedocument.drawingml.chart+xml"/>
  <Override PartName="/ppt/theme/themeOverride2.xml" ContentType="application/vnd.openxmlformats-officedocument.themeOverr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12.xml" ContentType="application/vnd.openxmlformats-officedocument.drawingml.chart+xml"/>
  <Override PartName="/ppt/theme/themeOverride3.xml" ContentType="application/vnd.openxmlformats-officedocument.themeOverride+xml"/>
  <Override PartName="/ppt/charts/chart13.xml" ContentType="application/vnd.openxmlformats-officedocument.drawingml.chart+xml"/>
  <Override PartName="/ppt/theme/themeOverride4.xml" ContentType="application/vnd.openxmlformats-officedocument.themeOverride+xml"/>
  <Override PartName="/ppt/tags/tag24.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07" r:id="rId4"/>
    <p:sldMasterId id="2147483720" r:id="rId5"/>
    <p:sldMasterId id="2147483731" r:id="rId6"/>
    <p:sldMasterId id="2147483754" r:id="rId7"/>
    <p:sldMasterId id="2147483766" r:id="rId8"/>
    <p:sldMasterId id="2147483778" r:id="rId9"/>
    <p:sldMasterId id="2147483790" r:id="rId10"/>
    <p:sldMasterId id="2147483802" r:id="rId11"/>
    <p:sldMasterId id="2147483814" r:id="rId12"/>
  </p:sldMasterIdLst>
  <p:notesMasterIdLst>
    <p:notesMasterId r:id="rId118"/>
  </p:notesMasterIdLst>
  <p:sldIdLst>
    <p:sldId id="256" r:id="rId13"/>
    <p:sldId id="367" r:id="rId14"/>
    <p:sldId id="368" r:id="rId15"/>
    <p:sldId id="369" r:id="rId16"/>
    <p:sldId id="370" r:id="rId17"/>
    <p:sldId id="371" r:id="rId18"/>
    <p:sldId id="372" r:id="rId19"/>
    <p:sldId id="365" r:id="rId20"/>
    <p:sldId id="265" r:id="rId21"/>
    <p:sldId id="267" r:id="rId22"/>
    <p:sldId id="266" r:id="rId23"/>
    <p:sldId id="374" r:id="rId24"/>
    <p:sldId id="375" r:id="rId25"/>
    <p:sldId id="268" r:id="rId26"/>
    <p:sldId id="376" r:id="rId27"/>
    <p:sldId id="269" r:id="rId28"/>
    <p:sldId id="271" r:id="rId29"/>
    <p:sldId id="272" r:id="rId30"/>
    <p:sldId id="273" r:id="rId31"/>
    <p:sldId id="274" r:id="rId32"/>
    <p:sldId id="275" r:id="rId33"/>
    <p:sldId id="276" r:id="rId34"/>
    <p:sldId id="277" r:id="rId35"/>
    <p:sldId id="278" r:id="rId36"/>
    <p:sldId id="452" r:id="rId37"/>
    <p:sldId id="379" r:id="rId38"/>
    <p:sldId id="279" r:id="rId39"/>
    <p:sldId id="281" r:id="rId40"/>
    <p:sldId id="312" r:id="rId41"/>
    <p:sldId id="284" r:id="rId42"/>
    <p:sldId id="285" r:id="rId43"/>
    <p:sldId id="380" r:id="rId44"/>
    <p:sldId id="289" r:id="rId45"/>
    <p:sldId id="290" r:id="rId46"/>
    <p:sldId id="291" r:id="rId47"/>
    <p:sldId id="292" r:id="rId48"/>
    <p:sldId id="293" r:id="rId49"/>
    <p:sldId id="294" r:id="rId50"/>
    <p:sldId id="295" r:id="rId51"/>
    <p:sldId id="381" r:id="rId52"/>
    <p:sldId id="296" r:id="rId53"/>
    <p:sldId id="382" r:id="rId54"/>
    <p:sldId id="383" r:id="rId55"/>
    <p:sldId id="385" r:id="rId56"/>
    <p:sldId id="386" r:id="rId57"/>
    <p:sldId id="456" r:id="rId58"/>
    <p:sldId id="387" r:id="rId59"/>
    <p:sldId id="388" r:id="rId60"/>
    <p:sldId id="389" r:id="rId61"/>
    <p:sldId id="390" r:id="rId62"/>
    <p:sldId id="391" r:id="rId63"/>
    <p:sldId id="455" r:id="rId64"/>
    <p:sldId id="392" r:id="rId65"/>
    <p:sldId id="393" r:id="rId66"/>
    <p:sldId id="394" r:id="rId67"/>
    <p:sldId id="395" r:id="rId68"/>
    <p:sldId id="453" r:id="rId69"/>
    <p:sldId id="397" r:id="rId70"/>
    <p:sldId id="398" r:id="rId71"/>
    <p:sldId id="399" r:id="rId72"/>
    <p:sldId id="400" r:id="rId73"/>
    <p:sldId id="401" r:id="rId74"/>
    <p:sldId id="402" r:id="rId75"/>
    <p:sldId id="403" r:id="rId76"/>
    <p:sldId id="404" r:id="rId77"/>
    <p:sldId id="441" r:id="rId78"/>
    <p:sldId id="442" r:id="rId79"/>
    <p:sldId id="443" r:id="rId80"/>
    <p:sldId id="417" r:id="rId81"/>
    <p:sldId id="419" r:id="rId82"/>
    <p:sldId id="444" r:id="rId83"/>
    <p:sldId id="418" r:id="rId84"/>
    <p:sldId id="445" r:id="rId85"/>
    <p:sldId id="446" r:id="rId86"/>
    <p:sldId id="447" r:id="rId87"/>
    <p:sldId id="420" r:id="rId88"/>
    <p:sldId id="421" r:id="rId89"/>
    <p:sldId id="422" r:id="rId90"/>
    <p:sldId id="423" r:id="rId91"/>
    <p:sldId id="424" r:id="rId92"/>
    <p:sldId id="425" r:id="rId93"/>
    <p:sldId id="426" r:id="rId94"/>
    <p:sldId id="427" r:id="rId95"/>
    <p:sldId id="428" r:id="rId96"/>
    <p:sldId id="429" r:id="rId97"/>
    <p:sldId id="430" r:id="rId98"/>
    <p:sldId id="431" r:id="rId99"/>
    <p:sldId id="457" r:id="rId100"/>
    <p:sldId id="432" r:id="rId101"/>
    <p:sldId id="433" r:id="rId102"/>
    <p:sldId id="434" r:id="rId103"/>
    <p:sldId id="435" r:id="rId104"/>
    <p:sldId id="436" r:id="rId105"/>
    <p:sldId id="437" r:id="rId106"/>
    <p:sldId id="439" r:id="rId107"/>
    <p:sldId id="454" r:id="rId108"/>
    <p:sldId id="352" r:id="rId109"/>
    <p:sldId id="350" r:id="rId110"/>
    <p:sldId id="353" r:id="rId111"/>
    <p:sldId id="354" r:id="rId112"/>
    <p:sldId id="355" r:id="rId113"/>
    <p:sldId id="448" r:id="rId114"/>
    <p:sldId id="449" r:id="rId115"/>
    <p:sldId id="450" r:id="rId116"/>
    <p:sldId id="451"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69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694"/>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 Target="slides/slide1.xml"/><Relationship Id="rId14" Type="http://schemas.openxmlformats.org/officeDocument/2006/relationships/slide" Target="slides/slide2.xml"/><Relationship Id="rId15" Type="http://schemas.openxmlformats.org/officeDocument/2006/relationships/slide" Target="slides/slide3.xml"/><Relationship Id="rId16" Type="http://schemas.openxmlformats.org/officeDocument/2006/relationships/slide" Target="slides/slide4.xml"/><Relationship Id="rId17" Type="http://schemas.openxmlformats.org/officeDocument/2006/relationships/slide" Target="slides/slide5.xml"/><Relationship Id="rId18" Type="http://schemas.openxmlformats.org/officeDocument/2006/relationships/slide" Target="slides/slide6.xml"/><Relationship Id="rId19" Type="http://schemas.openxmlformats.org/officeDocument/2006/relationships/slide" Target="slides/slide7.xml"/><Relationship Id="rId60" Type="http://schemas.openxmlformats.org/officeDocument/2006/relationships/slide" Target="slides/slide48.xml"/><Relationship Id="rId61" Type="http://schemas.openxmlformats.org/officeDocument/2006/relationships/slide" Target="slides/slide49.xml"/><Relationship Id="rId62" Type="http://schemas.openxmlformats.org/officeDocument/2006/relationships/slide" Target="slides/slide50.xml"/><Relationship Id="rId63" Type="http://schemas.openxmlformats.org/officeDocument/2006/relationships/slide" Target="slides/slide51.xml"/><Relationship Id="rId64" Type="http://schemas.openxmlformats.org/officeDocument/2006/relationships/slide" Target="slides/slide52.xml"/><Relationship Id="rId65" Type="http://schemas.openxmlformats.org/officeDocument/2006/relationships/slide" Target="slides/slide53.xml"/><Relationship Id="rId66" Type="http://schemas.openxmlformats.org/officeDocument/2006/relationships/slide" Target="slides/slide54.xml"/><Relationship Id="rId67" Type="http://schemas.openxmlformats.org/officeDocument/2006/relationships/slide" Target="slides/slide55.xml"/><Relationship Id="rId68" Type="http://schemas.openxmlformats.org/officeDocument/2006/relationships/slide" Target="slides/slide56.xml"/><Relationship Id="rId69" Type="http://schemas.openxmlformats.org/officeDocument/2006/relationships/slide" Target="slides/slide57.xml"/><Relationship Id="rId120" Type="http://schemas.openxmlformats.org/officeDocument/2006/relationships/presProps" Target="presProps.xml"/><Relationship Id="rId121" Type="http://schemas.openxmlformats.org/officeDocument/2006/relationships/viewProps" Target="viewProps.xml"/><Relationship Id="rId122" Type="http://schemas.openxmlformats.org/officeDocument/2006/relationships/theme" Target="theme/theme1.xml"/><Relationship Id="rId123" Type="http://schemas.openxmlformats.org/officeDocument/2006/relationships/tableStyles" Target="tableStyles.xml"/><Relationship Id="rId40" Type="http://schemas.openxmlformats.org/officeDocument/2006/relationships/slide" Target="slides/slide28.xml"/><Relationship Id="rId41" Type="http://schemas.openxmlformats.org/officeDocument/2006/relationships/slide" Target="slides/slide29.xml"/><Relationship Id="rId42" Type="http://schemas.openxmlformats.org/officeDocument/2006/relationships/slide" Target="slides/slide30.xml"/><Relationship Id="rId90" Type="http://schemas.openxmlformats.org/officeDocument/2006/relationships/slide" Target="slides/slide78.xml"/><Relationship Id="rId91" Type="http://schemas.openxmlformats.org/officeDocument/2006/relationships/slide" Target="slides/slide79.xml"/><Relationship Id="rId92" Type="http://schemas.openxmlformats.org/officeDocument/2006/relationships/slide" Target="slides/slide80.xml"/><Relationship Id="rId93" Type="http://schemas.openxmlformats.org/officeDocument/2006/relationships/slide" Target="slides/slide81.xml"/><Relationship Id="rId94" Type="http://schemas.openxmlformats.org/officeDocument/2006/relationships/slide" Target="slides/slide82.xml"/><Relationship Id="rId95" Type="http://schemas.openxmlformats.org/officeDocument/2006/relationships/slide" Target="slides/slide83.xml"/><Relationship Id="rId96" Type="http://schemas.openxmlformats.org/officeDocument/2006/relationships/slide" Target="slides/slide84.xml"/><Relationship Id="rId101" Type="http://schemas.openxmlformats.org/officeDocument/2006/relationships/slide" Target="slides/slide89.xml"/><Relationship Id="rId102" Type="http://schemas.openxmlformats.org/officeDocument/2006/relationships/slide" Target="slides/slide90.xml"/><Relationship Id="rId103" Type="http://schemas.openxmlformats.org/officeDocument/2006/relationships/slide" Target="slides/slide91.xml"/><Relationship Id="rId104" Type="http://schemas.openxmlformats.org/officeDocument/2006/relationships/slide" Target="slides/slide92.xml"/><Relationship Id="rId105" Type="http://schemas.openxmlformats.org/officeDocument/2006/relationships/slide" Target="slides/slide93.xml"/><Relationship Id="rId106" Type="http://schemas.openxmlformats.org/officeDocument/2006/relationships/slide" Target="slides/slide94.xml"/><Relationship Id="rId107" Type="http://schemas.openxmlformats.org/officeDocument/2006/relationships/slide" Target="slides/slide95.xml"/><Relationship Id="rId108" Type="http://schemas.openxmlformats.org/officeDocument/2006/relationships/slide" Target="slides/slide96.xml"/><Relationship Id="rId109" Type="http://schemas.openxmlformats.org/officeDocument/2006/relationships/slide" Target="slides/slide97.xml"/><Relationship Id="rId97" Type="http://schemas.openxmlformats.org/officeDocument/2006/relationships/slide" Target="slides/slide85.xml"/><Relationship Id="rId98" Type="http://schemas.openxmlformats.org/officeDocument/2006/relationships/slide" Target="slides/slide86.xml"/><Relationship Id="rId99" Type="http://schemas.openxmlformats.org/officeDocument/2006/relationships/slide" Target="slides/slide87.xml"/><Relationship Id="rId43" Type="http://schemas.openxmlformats.org/officeDocument/2006/relationships/slide" Target="slides/slide31.xml"/><Relationship Id="rId44" Type="http://schemas.openxmlformats.org/officeDocument/2006/relationships/slide" Target="slides/slide32.xml"/><Relationship Id="rId45" Type="http://schemas.openxmlformats.org/officeDocument/2006/relationships/slide" Target="slides/slide33.xml"/><Relationship Id="rId46" Type="http://schemas.openxmlformats.org/officeDocument/2006/relationships/slide" Target="slides/slide34.xml"/><Relationship Id="rId47" Type="http://schemas.openxmlformats.org/officeDocument/2006/relationships/slide" Target="slides/slide35.xml"/><Relationship Id="rId48" Type="http://schemas.openxmlformats.org/officeDocument/2006/relationships/slide" Target="slides/slide36.xml"/><Relationship Id="rId49" Type="http://schemas.openxmlformats.org/officeDocument/2006/relationships/slide" Target="slides/slide37.xml"/><Relationship Id="rId100" Type="http://schemas.openxmlformats.org/officeDocument/2006/relationships/slide" Target="slides/slide88.xml"/><Relationship Id="rId20" Type="http://schemas.openxmlformats.org/officeDocument/2006/relationships/slide" Target="slides/slide8.xml"/><Relationship Id="rId21" Type="http://schemas.openxmlformats.org/officeDocument/2006/relationships/slide" Target="slides/slide9.xml"/><Relationship Id="rId22" Type="http://schemas.openxmlformats.org/officeDocument/2006/relationships/slide" Target="slides/slide10.xml"/><Relationship Id="rId70" Type="http://schemas.openxmlformats.org/officeDocument/2006/relationships/slide" Target="slides/slide58.xml"/><Relationship Id="rId71" Type="http://schemas.openxmlformats.org/officeDocument/2006/relationships/slide" Target="slides/slide59.xml"/><Relationship Id="rId72" Type="http://schemas.openxmlformats.org/officeDocument/2006/relationships/slide" Target="slides/slide60.xml"/><Relationship Id="rId73" Type="http://schemas.openxmlformats.org/officeDocument/2006/relationships/slide" Target="slides/slide61.xml"/><Relationship Id="rId74" Type="http://schemas.openxmlformats.org/officeDocument/2006/relationships/slide" Target="slides/slide62.xml"/><Relationship Id="rId75" Type="http://schemas.openxmlformats.org/officeDocument/2006/relationships/slide" Target="slides/slide63.xml"/><Relationship Id="rId76" Type="http://schemas.openxmlformats.org/officeDocument/2006/relationships/slide" Target="slides/slide64.xml"/><Relationship Id="rId77" Type="http://schemas.openxmlformats.org/officeDocument/2006/relationships/slide" Target="slides/slide65.xml"/><Relationship Id="rId78" Type="http://schemas.openxmlformats.org/officeDocument/2006/relationships/slide" Target="slides/slide66.xml"/><Relationship Id="rId79" Type="http://schemas.openxmlformats.org/officeDocument/2006/relationships/slide" Target="slides/slide67.xml"/><Relationship Id="rId23" Type="http://schemas.openxmlformats.org/officeDocument/2006/relationships/slide" Target="slides/slide11.xml"/><Relationship Id="rId24" Type="http://schemas.openxmlformats.org/officeDocument/2006/relationships/slide" Target="slides/slide12.xml"/><Relationship Id="rId25" Type="http://schemas.openxmlformats.org/officeDocument/2006/relationships/slide" Target="slides/slide13.xml"/><Relationship Id="rId26" Type="http://schemas.openxmlformats.org/officeDocument/2006/relationships/slide" Target="slides/slide14.xml"/><Relationship Id="rId27" Type="http://schemas.openxmlformats.org/officeDocument/2006/relationships/slide" Target="slides/slide15.xml"/><Relationship Id="rId28" Type="http://schemas.openxmlformats.org/officeDocument/2006/relationships/slide" Target="slides/slide16.xml"/><Relationship Id="rId2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50" Type="http://schemas.openxmlformats.org/officeDocument/2006/relationships/slide" Target="slides/slide38.xml"/><Relationship Id="rId51" Type="http://schemas.openxmlformats.org/officeDocument/2006/relationships/slide" Target="slides/slide39.xml"/><Relationship Id="rId52" Type="http://schemas.openxmlformats.org/officeDocument/2006/relationships/slide" Target="slides/slide40.xml"/><Relationship Id="rId53" Type="http://schemas.openxmlformats.org/officeDocument/2006/relationships/slide" Target="slides/slide41.xml"/><Relationship Id="rId54" Type="http://schemas.openxmlformats.org/officeDocument/2006/relationships/slide" Target="slides/slide42.xml"/><Relationship Id="rId55" Type="http://schemas.openxmlformats.org/officeDocument/2006/relationships/slide" Target="slides/slide43.xml"/><Relationship Id="rId56" Type="http://schemas.openxmlformats.org/officeDocument/2006/relationships/slide" Target="slides/slide44.xml"/><Relationship Id="rId57" Type="http://schemas.openxmlformats.org/officeDocument/2006/relationships/slide" Target="slides/slide45.xml"/><Relationship Id="rId58" Type="http://schemas.openxmlformats.org/officeDocument/2006/relationships/slide" Target="slides/slide46.xml"/><Relationship Id="rId59" Type="http://schemas.openxmlformats.org/officeDocument/2006/relationships/slide" Target="slides/slide47.xml"/><Relationship Id="rId110" Type="http://schemas.openxmlformats.org/officeDocument/2006/relationships/slide" Target="slides/slide98.xml"/><Relationship Id="rId111" Type="http://schemas.openxmlformats.org/officeDocument/2006/relationships/slide" Target="slides/slide99.xml"/><Relationship Id="rId112" Type="http://schemas.openxmlformats.org/officeDocument/2006/relationships/slide" Target="slides/slide100.xml"/><Relationship Id="rId113" Type="http://schemas.openxmlformats.org/officeDocument/2006/relationships/slide" Target="slides/slide101.xml"/><Relationship Id="rId114" Type="http://schemas.openxmlformats.org/officeDocument/2006/relationships/slide" Target="slides/slide102.xml"/><Relationship Id="rId115" Type="http://schemas.openxmlformats.org/officeDocument/2006/relationships/slide" Target="slides/slide103.xml"/><Relationship Id="rId116" Type="http://schemas.openxmlformats.org/officeDocument/2006/relationships/slide" Target="slides/slide104.xml"/><Relationship Id="rId117" Type="http://schemas.openxmlformats.org/officeDocument/2006/relationships/slide" Target="slides/slide105.xml"/><Relationship Id="rId118" Type="http://schemas.openxmlformats.org/officeDocument/2006/relationships/notesMaster" Target="notesMasters/notesMaster1.xml"/><Relationship Id="rId119" Type="http://schemas.openxmlformats.org/officeDocument/2006/relationships/printerSettings" Target="printerSettings/printerSettings1.bin"/><Relationship Id="rId30" Type="http://schemas.openxmlformats.org/officeDocument/2006/relationships/slide" Target="slides/slide18.xml"/><Relationship Id="rId31" Type="http://schemas.openxmlformats.org/officeDocument/2006/relationships/slide" Target="slides/slide19.xml"/><Relationship Id="rId32" Type="http://schemas.openxmlformats.org/officeDocument/2006/relationships/slide" Target="slides/slide20.xml"/><Relationship Id="rId33" Type="http://schemas.openxmlformats.org/officeDocument/2006/relationships/slide" Target="slides/slide21.xml"/><Relationship Id="rId34" Type="http://schemas.openxmlformats.org/officeDocument/2006/relationships/slide" Target="slides/slide22.xml"/><Relationship Id="rId35" Type="http://schemas.openxmlformats.org/officeDocument/2006/relationships/slide" Target="slides/slide23.xml"/><Relationship Id="rId36" Type="http://schemas.openxmlformats.org/officeDocument/2006/relationships/slide" Target="slides/slide24.xml"/><Relationship Id="rId37" Type="http://schemas.openxmlformats.org/officeDocument/2006/relationships/slide" Target="slides/slide25.xml"/><Relationship Id="rId38" Type="http://schemas.openxmlformats.org/officeDocument/2006/relationships/slide" Target="slides/slide26.xml"/><Relationship Id="rId39" Type="http://schemas.openxmlformats.org/officeDocument/2006/relationships/slide" Target="slides/slide27.xml"/><Relationship Id="rId80" Type="http://schemas.openxmlformats.org/officeDocument/2006/relationships/slide" Target="slides/slide68.xml"/><Relationship Id="rId81" Type="http://schemas.openxmlformats.org/officeDocument/2006/relationships/slide" Target="slides/slide69.xml"/><Relationship Id="rId82" Type="http://schemas.openxmlformats.org/officeDocument/2006/relationships/slide" Target="slides/slide70.xml"/><Relationship Id="rId83" Type="http://schemas.openxmlformats.org/officeDocument/2006/relationships/slide" Target="slides/slide71.xml"/><Relationship Id="rId84" Type="http://schemas.openxmlformats.org/officeDocument/2006/relationships/slide" Target="slides/slide72.xml"/><Relationship Id="rId85" Type="http://schemas.openxmlformats.org/officeDocument/2006/relationships/slide" Target="slides/slide73.xml"/><Relationship Id="rId86" Type="http://schemas.openxmlformats.org/officeDocument/2006/relationships/slide" Target="slides/slide74.xml"/><Relationship Id="rId87" Type="http://schemas.openxmlformats.org/officeDocument/2006/relationships/slide" Target="slides/slide75.xml"/><Relationship Id="rId88" Type="http://schemas.openxmlformats.org/officeDocument/2006/relationships/slide" Target="slides/slide76.xml"/><Relationship Id="rId89" Type="http://schemas.openxmlformats.org/officeDocument/2006/relationships/slide" Target="slides/slide77.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10.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8.xlsx"/></Relationships>
</file>

<file path=ppt/charts/_rels/chart11.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9.xlsx"/></Relationships>
</file>

<file path=ppt/charts/_rels/chart12.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Sheet10.xlsx"/></Relationships>
</file>

<file path=ppt/charts/_rels/chart13.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Microsoft_Excel_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yuchenglow:guestrin:nips_workshop_graphlab:alsexps.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Sheet6.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v>Runtime</c:v>
          </c:tx>
          <c:spPr>
            <a:ln w="57150"/>
          </c:spPr>
          <c:marker>
            <c:symbol val="none"/>
          </c:marker>
          <c:errBars>
            <c:errDir val="x"/>
            <c:errBarType val="both"/>
            <c:errValType val="fixedVal"/>
            <c:noEndCap val="0"/>
            <c:val val="1.0"/>
          </c:errBars>
          <c:errBars>
            <c:errDir val="y"/>
            <c:errBarType val="both"/>
            <c:errValType val="cust"/>
            <c:noEndCap val="0"/>
            <c:plus>
              <c:numRef>
                <c:f>Sheet1!$C:$C</c:f>
                <c:numCache>
                  <c:formatCode>General</c:formatCode>
                  <c:ptCount val="1048576"/>
                  <c:pt idx="0">
                    <c:v>0.995901187909339</c:v>
                  </c:pt>
                  <c:pt idx="1">
                    <c:v>1.23039860223877</c:v>
                  </c:pt>
                  <c:pt idx="2">
                    <c:v>1.25877667336474</c:v>
                  </c:pt>
                  <c:pt idx="3">
                    <c:v>1.286156363961692</c:v>
                  </c:pt>
                  <c:pt idx="4">
                    <c:v>1.27784392294955</c:v>
                  </c:pt>
                  <c:pt idx="5">
                    <c:v>1.25222658078754</c:v>
                  </c:pt>
                  <c:pt idx="6">
                    <c:v>1.26326432048273</c:v>
                  </c:pt>
                  <c:pt idx="7">
                    <c:v>1.259693727207616</c:v>
                  </c:pt>
                  <c:pt idx="8">
                    <c:v>1.291064852989709</c:v>
                  </c:pt>
                  <c:pt idx="9">
                    <c:v>1.25531695887701</c:v>
                  </c:pt>
                  <c:pt idx="10">
                    <c:v>1.251599479197339</c:v>
                  </c:pt>
                  <c:pt idx="11">
                    <c:v>1.274052461968125</c:v>
                  </c:pt>
                  <c:pt idx="12">
                    <c:v>1.28513809951264</c:v>
                  </c:pt>
                  <c:pt idx="13">
                    <c:v>1.28967473405145</c:v>
                  </c:pt>
                  <c:pt idx="14">
                    <c:v>1.26923288389382</c:v>
                  </c:pt>
                  <c:pt idx="15">
                    <c:v>1.28689810783454</c:v>
                  </c:pt>
                  <c:pt idx="16">
                    <c:v>1.27851099578226</c:v>
                  </c:pt>
                  <c:pt idx="17">
                    <c:v>1.28802981950809</c:v>
                  </c:pt>
                  <c:pt idx="18">
                    <c:v>1.240606982069639</c:v>
                  </c:pt>
                  <c:pt idx="19">
                    <c:v>1.285689327969959</c:v>
                  </c:pt>
                  <c:pt idx="20">
                    <c:v>1.29205415944849</c:v>
                  </c:pt>
                  <c:pt idx="21">
                    <c:v>1.28868000685409</c:v>
                  </c:pt>
                  <c:pt idx="22">
                    <c:v>1.25040920952256</c:v>
                  </c:pt>
                  <c:pt idx="23">
                    <c:v>1.27483935499452</c:v>
                  </c:pt>
                  <c:pt idx="24">
                    <c:v>1.28380047141403</c:v>
                  </c:pt>
                  <c:pt idx="25">
                    <c:v>1.25343363064168</c:v>
                  </c:pt>
                  <c:pt idx="26">
                    <c:v>1.26709752003857</c:v>
                  </c:pt>
                  <c:pt idx="27">
                    <c:v>1.278472143398512</c:v>
                  </c:pt>
                  <c:pt idx="28">
                    <c:v>1.28613653589269</c:v>
                  </c:pt>
                  <c:pt idx="29">
                    <c:v>1.26820987952227</c:v>
                  </c:pt>
                  <c:pt idx="30">
                    <c:v>1.27114956984949</c:v>
                  </c:pt>
                  <c:pt idx="31">
                    <c:v>1.3237782027589</c:v>
                  </c:pt>
                  <c:pt idx="32">
                    <c:v>1.29611599039096</c:v>
                  </c:pt>
                  <c:pt idx="33">
                    <c:v>1.29453292504744</c:v>
                  </c:pt>
                  <c:pt idx="34">
                    <c:v>1.2670155420188</c:v>
                  </c:pt>
                  <c:pt idx="35">
                    <c:v>1.280529307998399</c:v>
                  </c:pt>
                  <c:pt idx="36">
                    <c:v>1.28885637605327</c:v>
                  </c:pt>
                  <c:pt idx="37">
                    <c:v>1.293369724229179</c:v>
                  </c:pt>
                  <c:pt idx="38">
                    <c:v>1.27651349703065</c:v>
                  </c:pt>
                  <c:pt idx="39">
                    <c:v>1.27955862428758</c:v>
                  </c:pt>
                  <c:pt idx="40">
                    <c:v>1.27941126764101</c:v>
                  </c:pt>
                  <c:pt idx="41">
                    <c:v>1.29263523753571</c:v>
                  </c:pt>
                  <c:pt idx="42">
                    <c:v>1.278137784408722</c:v>
                  </c:pt>
                  <c:pt idx="43">
                    <c:v>1.286017963940192</c:v>
                  </c:pt>
                  <c:pt idx="44">
                    <c:v>1.279367907191</c:v>
                  </c:pt>
                  <c:pt idx="45">
                    <c:v>1.27264871394931</c:v>
                  </c:pt>
                  <c:pt idx="46">
                    <c:v>1.295663227463629</c:v>
                  </c:pt>
                  <c:pt idx="47">
                    <c:v>1.29659988796507</c:v>
                  </c:pt>
                  <c:pt idx="48">
                    <c:v>1.26954895293619</c:v>
                  </c:pt>
                  <c:pt idx="49">
                    <c:v>1.27195293858753</c:v>
                  </c:pt>
                </c:numCache>
              </c:numRef>
            </c:plus>
            <c:minus>
              <c:numRef>
                <c:f>Sheet1!$C:$C</c:f>
                <c:numCache>
                  <c:formatCode>General</c:formatCode>
                  <c:ptCount val="1048576"/>
                  <c:pt idx="0">
                    <c:v>0.995901187909339</c:v>
                  </c:pt>
                  <c:pt idx="1">
                    <c:v>1.23039860223877</c:v>
                  </c:pt>
                  <c:pt idx="2">
                    <c:v>1.25877667336474</c:v>
                  </c:pt>
                  <c:pt idx="3">
                    <c:v>1.286156363961692</c:v>
                  </c:pt>
                  <c:pt idx="4">
                    <c:v>1.27784392294955</c:v>
                  </c:pt>
                  <c:pt idx="5">
                    <c:v>1.25222658078754</c:v>
                  </c:pt>
                  <c:pt idx="6">
                    <c:v>1.26326432048273</c:v>
                  </c:pt>
                  <c:pt idx="7">
                    <c:v>1.259693727207616</c:v>
                  </c:pt>
                  <c:pt idx="8">
                    <c:v>1.291064852989709</c:v>
                  </c:pt>
                  <c:pt idx="9">
                    <c:v>1.25531695887701</c:v>
                  </c:pt>
                  <c:pt idx="10">
                    <c:v>1.251599479197339</c:v>
                  </c:pt>
                  <c:pt idx="11">
                    <c:v>1.274052461968125</c:v>
                  </c:pt>
                  <c:pt idx="12">
                    <c:v>1.28513809951264</c:v>
                  </c:pt>
                  <c:pt idx="13">
                    <c:v>1.28967473405145</c:v>
                  </c:pt>
                  <c:pt idx="14">
                    <c:v>1.26923288389382</c:v>
                  </c:pt>
                  <c:pt idx="15">
                    <c:v>1.28689810783454</c:v>
                  </c:pt>
                  <c:pt idx="16">
                    <c:v>1.27851099578226</c:v>
                  </c:pt>
                  <c:pt idx="17">
                    <c:v>1.28802981950809</c:v>
                  </c:pt>
                  <c:pt idx="18">
                    <c:v>1.240606982069639</c:v>
                  </c:pt>
                  <c:pt idx="19">
                    <c:v>1.285689327969959</c:v>
                  </c:pt>
                  <c:pt idx="20">
                    <c:v>1.29205415944849</c:v>
                  </c:pt>
                  <c:pt idx="21">
                    <c:v>1.28868000685409</c:v>
                  </c:pt>
                  <c:pt idx="22">
                    <c:v>1.25040920952256</c:v>
                  </c:pt>
                  <c:pt idx="23">
                    <c:v>1.27483935499452</c:v>
                  </c:pt>
                  <c:pt idx="24">
                    <c:v>1.28380047141403</c:v>
                  </c:pt>
                  <c:pt idx="25">
                    <c:v>1.25343363064168</c:v>
                  </c:pt>
                  <c:pt idx="26">
                    <c:v>1.26709752003857</c:v>
                  </c:pt>
                  <c:pt idx="27">
                    <c:v>1.278472143398512</c:v>
                  </c:pt>
                  <c:pt idx="28">
                    <c:v>1.28613653589269</c:v>
                  </c:pt>
                  <c:pt idx="29">
                    <c:v>1.26820987952227</c:v>
                  </c:pt>
                  <c:pt idx="30">
                    <c:v>1.27114956984949</c:v>
                  </c:pt>
                  <c:pt idx="31">
                    <c:v>1.3237782027589</c:v>
                  </c:pt>
                  <c:pt idx="32">
                    <c:v>1.29611599039096</c:v>
                  </c:pt>
                  <c:pt idx="33">
                    <c:v>1.29453292504744</c:v>
                  </c:pt>
                  <c:pt idx="34">
                    <c:v>1.2670155420188</c:v>
                  </c:pt>
                  <c:pt idx="35">
                    <c:v>1.280529307998399</c:v>
                  </c:pt>
                  <c:pt idx="36">
                    <c:v>1.28885637605327</c:v>
                  </c:pt>
                  <c:pt idx="37">
                    <c:v>1.293369724229179</c:v>
                  </c:pt>
                  <c:pt idx="38">
                    <c:v>1.27651349703065</c:v>
                  </c:pt>
                  <c:pt idx="39">
                    <c:v>1.27955862428758</c:v>
                  </c:pt>
                  <c:pt idx="40">
                    <c:v>1.27941126764101</c:v>
                  </c:pt>
                  <c:pt idx="41">
                    <c:v>1.29263523753571</c:v>
                  </c:pt>
                  <c:pt idx="42">
                    <c:v>1.278137784408722</c:v>
                  </c:pt>
                  <c:pt idx="43">
                    <c:v>1.286017963940192</c:v>
                  </c:pt>
                  <c:pt idx="44">
                    <c:v>1.279367907191</c:v>
                  </c:pt>
                  <c:pt idx="45">
                    <c:v>1.27264871394931</c:v>
                  </c:pt>
                  <c:pt idx="46">
                    <c:v>1.295663227463629</c:v>
                  </c:pt>
                  <c:pt idx="47">
                    <c:v>1.29659988796507</c:v>
                  </c:pt>
                  <c:pt idx="48">
                    <c:v>1.26954895293619</c:v>
                  </c:pt>
                  <c:pt idx="49">
                    <c:v>1.27195293858753</c:v>
                  </c:pt>
                </c:numCache>
              </c:numRef>
            </c:minus>
          </c:errBars>
          <c:xVal>
            <c:numRef>
              <c:f>Sheet1!$A$1:$A$50</c:f>
              <c:numCache>
                <c:formatCode>General</c:formatCode>
                <c:ptCount val="50"/>
                <c:pt idx="0">
                  <c:v>1.0</c:v>
                </c:pt>
                <c:pt idx="1">
                  <c:v>11.0</c:v>
                </c:pt>
                <c:pt idx="2">
                  <c:v>21.0</c:v>
                </c:pt>
                <c:pt idx="3">
                  <c:v>31.0</c:v>
                </c:pt>
                <c:pt idx="4">
                  <c:v>41.0</c:v>
                </c:pt>
                <c:pt idx="5">
                  <c:v>51.0</c:v>
                </c:pt>
                <c:pt idx="6">
                  <c:v>61.0</c:v>
                </c:pt>
                <c:pt idx="7">
                  <c:v>71.0</c:v>
                </c:pt>
                <c:pt idx="8">
                  <c:v>81.0</c:v>
                </c:pt>
                <c:pt idx="9">
                  <c:v>91.0</c:v>
                </c:pt>
                <c:pt idx="10">
                  <c:v>101.0</c:v>
                </c:pt>
                <c:pt idx="11">
                  <c:v>111.0</c:v>
                </c:pt>
                <c:pt idx="12">
                  <c:v>121.0</c:v>
                </c:pt>
                <c:pt idx="13">
                  <c:v>131.0</c:v>
                </c:pt>
                <c:pt idx="14">
                  <c:v>141.0</c:v>
                </c:pt>
                <c:pt idx="15">
                  <c:v>151.0</c:v>
                </c:pt>
                <c:pt idx="16">
                  <c:v>161.0</c:v>
                </c:pt>
                <c:pt idx="17">
                  <c:v>171.0</c:v>
                </c:pt>
                <c:pt idx="18">
                  <c:v>181.0</c:v>
                </c:pt>
                <c:pt idx="19">
                  <c:v>191.0</c:v>
                </c:pt>
                <c:pt idx="20">
                  <c:v>201.0</c:v>
                </c:pt>
                <c:pt idx="21">
                  <c:v>211.0</c:v>
                </c:pt>
                <c:pt idx="22">
                  <c:v>221.0</c:v>
                </c:pt>
                <c:pt idx="23">
                  <c:v>231.0</c:v>
                </c:pt>
                <c:pt idx="24">
                  <c:v>241.0</c:v>
                </c:pt>
                <c:pt idx="25">
                  <c:v>251.0</c:v>
                </c:pt>
                <c:pt idx="26">
                  <c:v>261.0</c:v>
                </c:pt>
                <c:pt idx="27">
                  <c:v>271.0</c:v>
                </c:pt>
                <c:pt idx="28">
                  <c:v>281.0</c:v>
                </c:pt>
                <c:pt idx="29">
                  <c:v>291.0</c:v>
                </c:pt>
                <c:pt idx="30">
                  <c:v>301.0</c:v>
                </c:pt>
                <c:pt idx="31">
                  <c:v>311.0</c:v>
                </c:pt>
                <c:pt idx="32">
                  <c:v>321.0</c:v>
                </c:pt>
                <c:pt idx="33">
                  <c:v>331.0</c:v>
                </c:pt>
                <c:pt idx="34">
                  <c:v>341.0</c:v>
                </c:pt>
                <c:pt idx="35">
                  <c:v>351.0</c:v>
                </c:pt>
                <c:pt idx="36">
                  <c:v>361.0</c:v>
                </c:pt>
                <c:pt idx="37">
                  <c:v>371.0</c:v>
                </c:pt>
                <c:pt idx="38">
                  <c:v>381.0</c:v>
                </c:pt>
                <c:pt idx="39">
                  <c:v>391.0</c:v>
                </c:pt>
                <c:pt idx="40">
                  <c:v>401.0</c:v>
                </c:pt>
                <c:pt idx="41">
                  <c:v>411.0</c:v>
                </c:pt>
                <c:pt idx="42">
                  <c:v>421.0</c:v>
                </c:pt>
                <c:pt idx="43">
                  <c:v>431.0</c:v>
                </c:pt>
                <c:pt idx="44">
                  <c:v>441.0</c:v>
                </c:pt>
                <c:pt idx="45">
                  <c:v>451.0</c:v>
                </c:pt>
                <c:pt idx="46">
                  <c:v>461.0</c:v>
                </c:pt>
                <c:pt idx="47">
                  <c:v>471.0</c:v>
                </c:pt>
                <c:pt idx="48">
                  <c:v>481.0</c:v>
                </c:pt>
                <c:pt idx="49">
                  <c:v>491.0</c:v>
                </c:pt>
              </c:numCache>
            </c:numRef>
          </c:xVal>
          <c:yVal>
            <c:numRef>
              <c:f>Sheet1!$B$1:$B$50</c:f>
              <c:numCache>
                <c:formatCode>General</c:formatCode>
                <c:ptCount val="50"/>
                <c:pt idx="0">
                  <c:v>1.000110321877714</c:v>
                </c:pt>
                <c:pt idx="1">
                  <c:v>2.996692040288638</c:v>
                </c:pt>
                <c:pt idx="2">
                  <c:v>3.633829968095051</c:v>
                </c:pt>
                <c:pt idx="3">
                  <c:v>4.0333582119887</c:v>
                </c:pt>
                <c:pt idx="4">
                  <c:v>4.32459822834542</c:v>
                </c:pt>
                <c:pt idx="5">
                  <c:v>4.510043992897078</c:v>
                </c:pt>
                <c:pt idx="6">
                  <c:v>4.691280389564631</c:v>
                </c:pt>
                <c:pt idx="7">
                  <c:v>4.832181127687481</c:v>
                </c:pt>
                <c:pt idx="8">
                  <c:v>5.00085980848363</c:v>
                </c:pt>
                <c:pt idx="9">
                  <c:v>5.07038322199879</c:v>
                </c:pt>
                <c:pt idx="10">
                  <c:v>5.16030849026819</c:v>
                </c:pt>
                <c:pt idx="11">
                  <c:v>5.29690755324289</c:v>
                </c:pt>
                <c:pt idx="12">
                  <c:v>5.387715554309336</c:v>
                </c:pt>
                <c:pt idx="13">
                  <c:v>5.46296853452157</c:v>
                </c:pt>
                <c:pt idx="14">
                  <c:v>5.535402370215206</c:v>
                </c:pt>
                <c:pt idx="15">
                  <c:v>5.59009061003287</c:v>
                </c:pt>
                <c:pt idx="16">
                  <c:v>5.653463052082683</c:v>
                </c:pt>
                <c:pt idx="17">
                  <c:v>5.73441987557113</c:v>
                </c:pt>
                <c:pt idx="18">
                  <c:v>5.748732189633098</c:v>
                </c:pt>
                <c:pt idx="19">
                  <c:v>5.82849273524038</c:v>
                </c:pt>
                <c:pt idx="20">
                  <c:v>5.881188691949</c:v>
                </c:pt>
                <c:pt idx="21">
                  <c:v>5.95131411887617</c:v>
                </c:pt>
                <c:pt idx="22">
                  <c:v>5.967614164815483</c:v>
                </c:pt>
                <c:pt idx="23">
                  <c:v>6.026179984267762</c:v>
                </c:pt>
                <c:pt idx="24">
                  <c:v>6.064480768593335</c:v>
                </c:pt>
                <c:pt idx="25">
                  <c:v>6.092316673048045</c:v>
                </c:pt>
                <c:pt idx="26">
                  <c:v>6.124707836350821</c:v>
                </c:pt>
                <c:pt idx="27">
                  <c:v>6.16935073488491</c:v>
                </c:pt>
                <c:pt idx="28">
                  <c:v>6.233873365341248</c:v>
                </c:pt>
                <c:pt idx="29">
                  <c:v>6.243581704859881</c:v>
                </c:pt>
                <c:pt idx="30">
                  <c:v>6.288769488871266</c:v>
                </c:pt>
                <c:pt idx="31">
                  <c:v>6.35560353327511</c:v>
                </c:pt>
                <c:pt idx="32">
                  <c:v>6.356642667233762</c:v>
                </c:pt>
                <c:pt idx="33">
                  <c:v>6.39714302078803</c:v>
                </c:pt>
                <c:pt idx="34">
                  <c:v>6.391613195302897</c:v>
                </c:pt>
                <c:pt idx="35">
                  <c:v>6.424114308295898</c:v>
                </c:pt>
                <c:pt idx="36">
                  <c:v>6.465622520571682</c:v>
                </c:pt>
                <c:pt idx="37">
                  <c:v>6.51159696744288</c:v>
                </c:pt>
                <c:pt idx="38">
                  <c:v>6.50508488109427</c:v>
                </c:pt>
                <c:pt idx="39">
                  <c:v>6.54886789029054</c:v>
                </c:pt>
                <c:pt idx="40">
                  <c:v>6.57163489404493</c:v>
                </c:pt>
                <c:pt idx="41">
                  <c:v>6.590232139283311</c:v>
                </c:pt>
                <c:pt idx="42">
                  <c:v>6.600026683996448</c:v>
                </c:pt>
                <c:pt idx="43">
                  <c:v>6.648059312172867</c:v>
                </c:pt>
                <c:pt idx="44">
                  <c:v>6.669065732270632</c:v>
                </c:pt>
                <c:pt idx="45">
                  <c:v>6.67707516317481</c:v>
                </c:pt>
                <c:pt idx="46">
                  <c:v>6.727733661895901</c:v>
                </c:pt>
                <c:pt idx="47">
                  <c:v>6.74830692031228</c:v>
                </c:pt>
                <c:pt idx="48">
                  <c:v>6.748186696945678</c:v>
                </c:pt>
                <c:pt idx="49">
                  <c:v>6.776846934393383</c:v>
                </c:pt>
              </c:numCache>
            </c:numRef>
          </c:yVal>
          <c:smooth val="0"/>
        </c:ser>
        <c:dLbls>
          <c:showLegendKey val="0"/>
          <c:showVal val="0"/>
          <c:showCatName val="0"/>
          <c:showSerName val="0"/>
          <c:showPercent val="0"/>
          <c:showBubbleSize val="0"/>
        </c:dLbls>
        <c:axId val="1876241528"/>
        <c:axId val="1876235448"/>
      </c:scatterChart>
      <c:valAx>
        <c:axId val="1876241528"/>
        <c:scaling>
          <c:orientation val="minMax"/>
        </c:scaling>
        <c:delete val="0"/>
        <c:axPos val="b"/>
        <c:title>
          <c:tx>
            <c:rich>
              <a:bodyPr/>
              <a:lstStyle/>
              <a:p>
                <a:pPr>
                  <a:defRPr/>
                </a:pPr>
                <a:r>
                  <a:rPr lang="en-US"/>
                  <a:t>Number of Jobs</a:t>
                </a:r>
              </a:p>
            </c:rich>
          </c:tx>
          <c:layout/>
          <c:overlay val="0"/>
        </c:title>
        <c:numFmt formatCode="General" sourceLinked="1"/>
        <c:majorTickMark val="out"/>
        <c:minorTickMark val="none"/>
        <c:tickLblPos val="nextTo"/>
        <c:crossAx val="1876235448"/>
        <c:crosses val="autoZero"/>
        <c:crossBetween val="midCat"/>
      </c:valAx>
      <c:valAx>
        <c:axId val="1876235448"/>
        <c:scaling>
          <c:orientation val="minMax"/>
        </c:scaling>
        <c:delete val="0"/>
        <c:axPos val="l"/>
        <c:majorGridlines/>
        <c:title>
          <c:tx>
            <c:rich>
              <a:bodyPr rot="-5400000" vert="horz"/>
              <a:lstStyle/>
              <a:p>
                <a:pPr>
                  <a:defRPr/>
                </a:pPr>
                <a:r>
                  <a:rPr lang="en-US"/>
                  <a:t>Runtime Multiple</a:t>
                </a:r>
              </a:p>
            </c:rich>
          </c:tx>
          <c:layout/>
          <c:overlay val="0"/>
        </c:title>
        <c:numFmt formatCode="General" sourceLinked="1"/>
        <c:majorTickMark val="out"/>
        <c:minorTickMark val="none"/>
        <c:tickLblPos val="nextTo"/>
        <c:crossAx val="1876241528"/>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Sheet1!$B$1</c:f>
              <c:strCache>
                <c:ptCount val="1"/>
                <c:pt idx="0">
                  <c:v>Runtime</c:v>
                </c:pt>
              </c:strCache>
            </c:strRef>
          </c:tx>
          <c:invertIfNegative val="0"/>
          <c:dPt>
            <c:idx val="0"/>
            <c:invertIfNegative val="0"/>
            <c:bubble3D val="0"/>
            <c:spPr>
              <a:solidFill>
                <a:srgbClr val="FF6600"/>
              </a:solidFill>
            </c:spPr>
          </c:dPt>
          <c:dPt>
            <c:idx val="1"/>
            <c:invertIfNegative val="0"/>
            <c:bubble3D val="0"/>
            <c:spPr>
              <a:solidFill>
                <a:schemeClr val="tx2">
                  <a:lumMod val="60000"/>
                  <a:lumOff val="40000"/>
                </a:schemeClr>
              </a:solidFill>
            </c:spPr>
          </c:dPt>
          <c:dPt>
            <c:idx val="2"/>
            <c:invertIfNegative val="0"/>
            <c:bubble3D val="0"/>
            <c:spPr>
              <a:solidFill>
                <a:schemeClr val="accent3">
                  <a:lumMod val="60000"/>
                  <a:lumOff val="40000"/>
                </a:schemeClr>
              </a:solidFill>
            </c:spPr>
          </c:dPt>
          <c:cat>
            <c:strRef>
              <c:f>Sheet1!$A$2:$A$3</c:f>
              <c:strCache>
                <c:ptCount val="2"/>
                <c:pt idx="0">
                  <c:v>GraphLab</c:v>
                </c:pt>
                <c:pt idx="1">
                  <c:v>Hadoop</c:v>
                </c:pt>
              </c:strCache>
            </c:strRef>
          </c:cat>
          <c:val>
            <c:numRef>
              <c:f>Sheet1!$B$2:$B$3</c:f>
              <c:numCache>
                <c:formatCode>General</c:formatCode>
                <c:ptCount val="2"/>
                <c:pt idx="0">
                  <c:v>1.583333333333333</c:v>
                </c:pt>
                <c:pt idx="1">
                  <c:v>423.0</c:v>
                </c:pt>
              </c:numCache>
            </c:numRef>
          </c:val>
        </c:ser>
        <c:dLbls>
          <c:showLegendKey val="0"/>
          <c:showVal val="0"/>
          <c:showCatName val="0"/>
          <c:showSerName val="0"/>
          <c:showPercent val="0"/>
          <c:showBubbleSize val="0"/>
        </c:dLbls>
        <c:gapWidth val="15"/>
        <c:gapDepth val="200"/>
        <c:shape val="box"/>
        <c:axId val="1857244920"/>
        <c:axId val="1857241608"/>
        <c:axId val="0"/>
      </c:bar3DChart>
      <c:catAx>
        <c:axId val="1857244920"/>
        <c:scaling>
          <c:orientation val="minMax"/>
        </c:scaling>
        <c:delete val="0"/>
        <c:axPos val="l"/>
        <c:majorTickMark val="out"/>
        <c:minorTickMark val="none"/>
        <c:tickLblPos val="nextTo"/>
        <c:crossAx val="1857241608"/>
        <c:crosses val="autoZero"/>
        <c:auto val="1"/>
        <c:lblAlgn val="ctr"/>
        <c:lblOffset val="100"/>
        <c:noMultiLvlLbl val="0"/>
      </c:catAx>
      <c:valAx>
        <c:axId val="1857241608"/>
        <c:scaling>
          <c:orientation val="minMax"/>
        </c:scaling>
        <c:delete val="1"/>
        <c:axPos val="b"/>
        <c:numFmt formatCode="General" sourceLinked="1"/>
        <c:majorTickMark val="out"/>
        <c:minorTickMark val="none"/>
        <c:tickLblPos val="nextTo"/>
        <c:crossAx val="1857244920"/>
        <c:crosses val="autoZero"/>
        <c:crossBetween val="between"/>
      </c:valAx>
    </c:plotArea>
    <c:plotVisOnly val="1"/>
    <c:dispBlanksAs val="gap"/>
    <c:showDLblsOverMax val="0"/>
  </c:chart>
  <c:txPr>
    <a:bodyPr/>
    <a:lstStyle/>
    <a:p>
      <a:pPr>
        <a:defRPr sz="2400"/>
      </a:pPr>
      <a:endParaRPr lang="en-US"/>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Sheet1!$B$1</c:f>
              <c:strCache>
                <c:ptCount val="1"/>
                <c:pt idx="0">
                  <c:v>Runtime</c:v>
                </c:pt>
              </c:strCache>
            </c:strRef>
          </c:tx>
          <c:invertIfNegative val="0"/>
          <c:dPt>
            <c:idx val="0"/>
            <c:invertIfNegative val="0"/>
            <c:bubble3D val="0"/>
            <c:spPr>
              <a:solidFill>
                <a:srgbClr val="FF6600"/>
              </a:solidFill>
            </c:spPr>
          </c:dPt>
          <c:dPt>
            <c:idx val="1"/>
            <c:invertIfNegative val="0"/>
            <c:bubble3D val="0"/>
            <c:spPr>
              <a:solidFill>
                <a:schemeClr val="tx2">
                  <a:lumMod val="60000"/>
                  <a:lumOff val="40000"/>
                </a:schemeClr>
              </a:solidFill>
            </c:spPr>
          </c:dPt>
          <c:dPt>
            <c:idx val="2"/>
            <c:invertIfNegative val="0"/>
            <c:bubble3D val="0"/>
            <c:spPr>
              <a:solidFill>
                <a:schemeClr val="accent3">
                  <a:lumMod val="60000"/>
                  <a:lumOff val="40000"/>
                </a:schemeClr>
              </a:solidFill>
            </c:spPr>
          </c:dPt>
          <c:cat>
            <c:strRef>
              <c:f>Sheet1!$A$2:$A$4</c:f>
              <c:strCache>
                <c:ptCount val="3"/>
                <c:pt idx="0">
                  <c:v>GraphLab</c:v>
                </c:pt>
                <c:pt idx="1">
                  <c:v>Twister</c:v>
                </c:pt>
                <c:pt idx="2">
                  <c:v>Hadoop</c:v>
                </c:pt>
              </c:strCache>
            </c:strRef>
          </c:cat>
          <c:val>
            <c:numRef>
              <c:f>Sheet1!$B$2:$B$4</c:f>
              <c:numCache>
                <c:formatCode>General</c:formatCode>
                <c:ptCount val="3"/>
                <c:pt idx="0">
                  <c:v>5.0</c:v>
                </c:pt>
                <c:pt idx="1">
                  <c:v>35.0</c:v>
                </c:pt>
                <c:pt idx="2">
                  <c:v>200.0</c:v>
                </c:pt>
              </c:numCache>
            </c:numRef>
          </c:val>
        </c:ser>
        <c:dLbls>
          <c:showLegendKey val="0"/>
          <c:showVal val="0"/>
          <c:showCatName val="0"/>
          <c:showSerName val="0"/>
          <c:showPercent val="0"/>
          <c:showBubbleSize val="0"/>
        </c:dLbls>
        <c:gapWidth val="15"/>
        <c:gapDepth val="200"/>
        <c:shape val="box"/>
        <c:axId val="1857469736"/>
        <c:axId val="1857468584"/>
        <c:axId val="0"/>
      </c:bar3DChart>
      <c:catAx>
        <c:axId val="1857469736"/>
        <c:scaling>
          <c:orientation val="minMax"/>
        </c:scaling>
        <c:delete val="0"/>
        <c:axPos val="l"/>
        <c:majorTickMark val="out"/>
        <c:minorTickMark val="none"/>
        <c:tickLblPos val="nextTo"/>
        <c:crossAx val="1857468584"/>
        <c:crosses val="autoZero"/>
        <c:auto val="1"/>
        <c:lblAlgn val="ctr"/>
        <c:lblOffset val="100"/>
        <c:noMultiLvlLbl val="0"/>
      </c:catAx>
      <c:valAx>
        <c:axId val="1857468584"/>
        <c:scaling>
          <c:orientation val="minMax"/>
        </c:scaling>
        <c:delete val="1"/>
        <c:axPos val="b"/>
        <c:numFmt formatCode="General" sourceLinked="1"/>
        <c:majorTickMark val="out"/>
        <c:minorTickMark val="none"/>
        <c:tickLblPos val="nextTo"/>
        <c:crossAx val="1857469736"/>
        <c:crosses val="autoZero"/>
        <c:crossBetween val="between"/>
      </c:valAx>
    </c:plotArea>
    <c:plotVisOnly val="1"/>
    <c:dispBlanksAs val="gap"/>
    <c:showDLblsOverMax val="0"/>
  </c:chart>
  <c:txPr>
    <a:bodyPr/>
    <a:lstStyle/>
    <a:p>
      <a:pPr>
        <a:defRPr sz="2400"/>
      </a:pPr>
      <a:endParaRPr lang="en-US"/>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Sheet1!$B$1</c:f>
              <c:strCache>
                <c:ptCount val="1"/>
                <c:pt idx="0">
                  <c:v>Runtime</c:v>
                </c:pt>
              </c:strCache>
            </c:strRef>
          </c:tx>
          <c:invertIfNegative val="0"/>
          <c:dPt>
            <c:idx val="0"/>
            <c:invertIfNegative val="0"/>
            <c:bubble3D val="0"/>
            <c:spPr>
              <a:solidFill>
                <a:srgbClr val="FF6600"/>
              </a:solidFill>
            </c:spPr>
          </c:dPt>
          <c:dPt>
            <c:idx val="1"/>
            <c:invertIfNegative val="0"/>
            <c:bubble3D val="0"/>
            <c:spPr>
              <a:solidFill>
                <a:srgbClr val="9BBB59"/>
              </a:solidFill>
            </c:spPr>
          </c:dPt>
          <c:dPt>
            <c:idx val="2"/>
            <c:invertIfNegative val="0"/>
            <c:bubble3D val="0"/>
            <c:spPr>
              <a:solidFill>
                <a:srgbClr val="1F497D">
                  <a:lumMod val="60000"/>
                  <a:lumOff val="40000"/>
                </a:srgbClr>
              </a:solidFill>
            </c:spPr>
          </c:dPt>
          <c:cat>
            <c:strRef>
              <c:f>Sheet1!$A$2:$A$4</c:f>
              <c:strCache>
                <c:ptCount val="3"/>
                <c:pt idx="0">
                  <c:v>GraphLab</c:v>
                </c:pt>
                <c:pt idx="1">
                  <c:v>GraphChi</c:v>
                </c:pt>
                <c:pt idx="2">
                  <c:v>Hadoop</c:v>
                </c:pt>
              </c:strCache>
            </c:strRef>
          </c:cat>
          <c:val>
            <c:numRef>
              <c:f>Sheet1!$B$2:$B$4</c:f>
              <c:numCache>
                <c:formatCode>General</c:formatCode>
                <c:ptCount val="3"/>
                <c:pt idx="0">
                  <c:v>1.583333333333333</c:v>
                </c:pt>
                <c:pt idx="1">
                  <c:v>59.53333333333333</c:v>
                </c:pt>
                <c:pt idx="2">
                  <c:v>423.0</c:v>
                </c:pt>
              </c:numCache>
            </c:numRef>
          </c:val>
        </c:ser>
        <c:dLbls>
          <c:showLegendKey val="0"/>
          <c:showVal val="0"/>
          <c:showCatName val="0"/>
          <c:showSerName val="0"/>
          <c:showPercent val="0"/>
          <c:showBubbleSize val="0"/>
        </c:dLbls>
        <c:gapWidth val="15"/>
        <c:gapDepth val="200"/>
        <c:shape val="box"/>
        <c:axId val="-2042861720"/>
        <c:axId val="-2042877624"/>
        <c:axId val="0"/>
      </c:bar3DChart>
      <c:catAx>
        <c:axId val="-2042861720"/>
        <c:scaling>
          <c:orientation val="minMax"/>
        </c:scaling>
        <c:delete val="0"/>
        <c:axPos val="l"/>
        <c:majorTickMark val="out"/>
        <c:minorTickMark val="none"/>
        <c:tickLblPos val="nextTo"/>
        <c:crossAx val="-2042877624"/>
        <c:crosses val="autoZero"/>
        <c:auto val="1"/>
        <c:lblAlgn val="ctr"/>
        <c:lblOffset val="100"/>
        <c:noMultiLvlLbl val="0"/>
      </c:catAx>
      <c:valAx>
        <c:axId val="-2042877624"/>
        <c:scaling>
          <c:orientation val="minMax"/>
        </c:scaling>
        <c:delete val="1"/>
        <c:axPos val="b"/>
        <c:numFmt formatCode="General" sourceLinked="1"/>
        <c:majorTickMark val="out"/>
        <c:minorTickMark val="none"/>
        <c:tickLblPos val="nextTo"/>
        <c:crossAx val="-2042861720"/>
        <c:crosses val="autoZero"/>
        <c:crossBetween val="between"/>
      </c:valAx>
    </c:plotArea>
    <c:plotVisOnly val="1"/>
    <c:dispBlanksAs val="gap"/>
    <c:showDLblsOverMax val="0"/>
  </c:chart>
  <c:txPr>
    <a:bodyPr/>
    <a:lstStyle/>
    <a:p>
      <a:pPr>
        <a:defRPr sz="2400"/>
      </a:pPr>
      <a:endParaRPr lang="en-U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floor>
    <c:sideWall>
      <c:thickness val="0"/>
    </c:sideWall>
    <c:backWall>
      <c:thickness val="0"/>
    </c:backWall>
    <c:plotArea>
      <c:layout/>
      <c:bar3DChart>
        <c:barDir val="bar"/>
        <c:grouping val="clustered"/>
        <c:varyColors val="0"/>
        <c:ser>
          <c:idx val="0"/>
          <c:order val="0"/>
          <c:tx>
            <c:strRef>
              <c:f>Sheet1!$B$1</c:f>
              <c:strCache>
                <c:ptCount val="1"/>
                <c:pt idx="0">
                  <c:v>Runtime</c:v>
                </c:pt>
              </c:strCache>
            </c:strRef>
          </c:tx>
          <c:invertIfNegative val="0"/>
          <c:dPt>
            <c:idx val="0"/>
            <c:invertIfNegative val="0"/>
            <c:bubble3D val="0"/>
            <c:spPr>
              <a:solidFill>
                <a:srgbClr val="FF6600"/>
              </a:solidFill>
            </c:spPr>
          </c:dPt>
          <c:dPt>
            <c:idx val="1"/>
            <c:invertIfNegative val="0"/>
            <c:bubble3D val="0"/>
            <c:spPr>
              <a:solidFill>
                <a:srgbClr val="9BBB59"/>
              </a:solidFill>
            </c:spPr>
          </c:dPt>
          <c:dPt>
            <c:idx val="2"/>
            <c:invertIfNegative val="0"/>
            <c:bubble3D val="0"/>
            <c:spPr>
              <a:solidFill>
                <a:srgbClr val="1F497D">
                  <a:lumMod val="60000"/>
                  <a:lumOff val="40000"/>
                </a:srgbClr>
              </a:solidFill>
            </c:spPr>
          </c:dPt>
          <c:cat>
            <c:strRef>
              <c:f>Sheet1!$A$2:$A$4</c:f>
              <c:strCache>
                <c:ptCount val="3"/>
                <c:pt idx="0">
                  <c:v>GraphLab</c:v>
                </c:pt>
                <c:pt idx="1">
                  <c:v>GraphChi</c:v>
                </c:pt>
                <c:pt idx="2">
                  <c:v>Hadoop</c:v>
                </c:pt>
              </c:strCache>
            </c:strRef>
          </c:cat>
          <c:val>
            <c:numRef>
              <c:f>Sheet1!$B$2:$B$4</c:f>
              <c:numCache>
                <c:formatCode>General</c:formatCode>
                <c:ptCount val="3"/>
                <c:pt idx="0">
                  <c:v>1.583333333333333</c:v>
                </c:pt>
                <c:pt idx="1">
                  <c:v>59.53333333333333</c:v>
                </c:pt>
                <c:pt idx="2">
                  <c:v>423.0</c:v>
                </c:pt>
              </c:numCache>
            </c:numRef>
          </c:val>
        </c:ser>
        <c:dLbls>
          <c:showLegendKey val="0"/>
          <c:showVal val="0"/>
          <c:showCatName val="0"/>
          <c:showSerName val="0"/>
          <c:showPercent val="0"/>
          <c:showBubbleSize val="0"/>
        </c:dLbls>
        <c:gapWidth val="15"/>
        <c:gapDepth val="200"/>
        <c:shape val="box"/>
        <c:axId val="-2042925288"/>
        <c:axId val="-2042927272"/>
        <c:axId val="0"/>
      </c:bar3DChart>
      <c:catAx>
        <c:axId val="-2042925288"/>
        <c:scaling>
          <c:orientation val="minMax"/>
        </c:scaling>
        <c:delete val="0"/>
        <c:axPos val="l"/>
        <c:majorTickMark val="out"/>
        <c:minorTickMark val="none"/>
        <c:tickLblPos val="nextTo"/>
        <c:crossAx val="-2042927272"/>
        <c:crosses val="autoZero"/>
        <c:auto val="1"/>
        <c:lblAlgn val="ctr"/>
        <c:lblOffset val="100"/>
        <c:noMultiLvlLbl val="0"/>
      </c:catAx>
      <c:valAx>
        <c:axId val="-2042927272"/>
        <c:scaling>
          <c:orientation val="minMax"/>
        </c:scaling>
        <c:delete val="1"/>
        <c:axPos val="b"/>
        <c:numFmt formatCode="General" sourceLinked="1"/>
        <c:majorTickMark val="out"/>
        <c:minorTickMark val="none"/>
        <c:tickLblPos val="nextTo"/>
        <c:crossAx val="-2042925288"/>
        <c:crosses val="autoZero"/>
        <c:crossBetween val="between"/>
      </c:valAx>
    </c:plotArea>
    <c:plotVisOnly val="1"/>
    <c:dispBlanksAs val="gap"/>
    <c:showDLblsOverMax val="0"/>
  </c:chart>
  <c:txPr>
    <a:bodyPr/>
    <a:lstStyle/>
    <a:p>
      <a:pPr>
        <a:defRPr sz="24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strRef>
              <c:f>Sheet1!$B$1</c:f>
              <c:strCache>
                <c:ptCount val="1"/>
                <c:pt idx="0">
                  <c:v>MapReduceBP</c:v>
                </c:pt>
              </c:strCache>
            </c:strRef>
          </c:tx>
          <c:xVal>
            <c:numRef>
              <c:f>Sheet1!$A$2:$A$9</c:f>
              <c:numCache>
                <c:formatCode>General</c:formatCode>
                <c:ptCount val="8"/>
                <c:pt idx="0">
                  <c:v>1.0</c:v>
                </c:pt>
                <c:pt idx="1">
                  <c:v>2.0</c:v>
                </c:pt>
                <c:pt idx="2">
                  <c:v>3.0</c:v>
                </c:pt>
                <c:pt idx="3">
                  <c:v>4.0</c:v>
                </c:pt>
                <c:pt idx="4">
                  <c:v>5.0</c:v>
                </c:pt>
                <c:pt idx="5">
                  <c:v>6.0</c:v>
                </c:pt>
                <c:pt idx="6">
                  <c:v>7.0</c:v>
                </c:pt>
                <c:pt idx="7">
                  <c:v>8.0</c:v>
                </c:pt>
              </c:numCache>
            </c:numRef>
          </c:xVal>
          <c:yVal>
            <c:numRef>
              <c:f>Sheet1!$B$2:$B$9</c:f>
              <c:numCache>
                <c:formatCode>General</c:formatCode>
                <c:ptCount val="8"/>
                <c:pt idx="0">
                  <c:v>8000.0</c:v>
                </c:pt>
                <c:pt idx="1">
                  <c:v>3999.0</c:v>
                </c:pt>
                <c:pt idx="2">
                  <c:v>2800.0</c:v>
                </c:pt>
                <c:pt idx="3">
                  <c:v>2000.0</c:v>
                </c:pt>
                <c:pt idx="4">
                  <c:v>1800.0</c:v>
                </c:pt>
                <c:pt idx="5">
                  <c:v>1500.0</c:v>
                </c:pt>
                <c:pt idx="6">
                  <c:v>1300.0</c:v>
                </c:pt>
                <c:pt idx="7">
                  <c:v>1200.0</c:v>
                </c:pt>
              </c:numCache>
            </c:numRef>
          </c:yVal>
          <c:smooth val="0"/>
        </c:ser>
        <c:ser>
          <c:idx val="1"/>
          <c:order val="1"/>
          <c:tx>
            <c:strRef>
              <c:f>Sheet1!$C$1</c:f>
              <c:strCache>
                <c:ptCount val="1"/>
                <c:pt idx="0">
                  <c:v>SplashBP</c:v>
                </c:pt>
              </c:strCache>
            </c:strRef>
          </c:tx>
          <c:xVal>
            <c:numRef>
              <c:f>Sheet1!$A$2:$A$9</c:f>
              <c:numCache>
                <c:formatCode>General</c:formatCode>
                <c:ptCount val="8"/>
                <c:pt idx="0">
                  <c:v>1.0</c:v>
                </c:pt>
                <c:pt idx="1">
                  <c:v>2.0</c:v>
                </c:pt>
                <c:pt idx="2">
                  <c:v>3.0</c:v>
                </c:pt>
                <c:pt idx="3">
                  <c:v>4.0</c:v>
                </c:pt>
                <c:pt idx="4">
                  <c:v>5.0</c:v>
                </c:pt>
                <c:pt idx="5">
                  <c:v>6.0</c:v>
                </c:pt>
                <c:pt idx="6">
                  <c:v>7.0</c:v>
                </c:pt>
                <c:pt idx="7">
                  <c:v>8.0</c:v>
                </c:pt>
              </c:numCache>
            </c:numRef>
          </c:xVal>
          <c:yVal>
            <c:numRef>
              <c:f>Sheet1!$C$2:$C$9</c:f>
              <c:numCache>
                <c:formatCode>General</c:formatCode>
                <c:ptCount val="8"/>
                <c:pt idx="0">
                  <c:v>1000.0</c:v>
                </c:pt>
                <c:pt idx="1">
                  <c:v>500.0</c:v>
                </c:pt>
                <c:pt idx="2">
                  <c:v>333.0</c:v>
                </c:pt>
                <c:pt idx="3">
                  <c:v>250.0</c:v>
                </c:pt>
                <c:pt idx="4">
                  <c:v>200.0</c:v>
                </c:pt>
                <c:pt idx="5">
                  <c:v>167.0</c:v>
                </c:pt>
                <c:pt idx="6">
                  <c:v>142.0</c:v>
                </c:pt>
                <c:pt idx="7">
                  <c:v>125.0</c:v>
                </c:pt>
              </c:numCache>
            </c:numRef>
          </c:yVal>
          <c:smooth val="0"/>
        </c:ser>
        <c:ser>
          <c:idx val="2"/>
          <c:order val="2"/>
          <c:tx>
            <c:strRef>
              <c:f>Sheet1!$D$1</c:f>
              <c:strCache>
                <c:ptCount val="1"/>
                <c:pt idx="0">
                  <c:v>Column1</c:v>
                </c:pt>
              </c:strCache>
            </c:strRef>
          </c:tx>
          <c:xVal>
            <c:numRef>
              <c:f>Sheet1!$A$2:$A$9</c:f>
              <c:numCache>
                <c:formatCode>General</c:formatCode>
                <c:ptCount val="8"/>
                <c:pt idx="0">
                  <c:v>1.0</c:v>
                </c:pt>
                <c:pt idx="1">
                  <c:v>2.0</c:v>
                </c:pt>
                <c:pt idx="2">
                  <c:v>3.0</c:v>
                </c:pt>
                <c:pt idx="3">
                  <c:v>4.0</c:v>
                </c:pt>
                <c:pt idx="4">
                  <c:v>5.0</c:v>
                </c:pt>
                <c:pt idx="5">
                  <c:v>6.0</c:v>
                </c:pt>
                <c:pt idx="6">
                  <c:v>7.0</c:v>
                </c:pt>
                <c:pt idx="7">
                  <c:v>8.0</c:v>
                </c:pt>
              </c:numCache>
            </c:numRef>
          </c:xVal>
          <c:yVal>
            <c:numRef>
              <c:f>Sheet1!$D$2:$D$9</c:f>
              <c:numCache>
                <c:formatCode>General</c:formatCode>
                <c:ptCount val="8"/>
              </c:numCache>
            </c:numRef>
          </c:yVal>
          <c:smooth val="0"/>
        </c:ser>
        <c:dLbls>
          <c:showLegendKey val="0"/>
          <c:showVal val="0"/>
          <c:showCatName val="0"/>
          <c:showSerName val="0"/>
          <c:showPercent val="0"/>
          <c:showBubbleSize val="0"/>
        </c:dLbls>
        <c:axId val="1860002328"/>
        <c:axId val="1860008072"/>
      </c:scatterChart>
      <c:valAx>
        <c:axId val="1860002328"/>
        <c:scaling>
          <c:orientation val="minMax"/>
          <c:max val="8.0"/>
          <c:min val="1.0"/>
        </c:scaling>
        <c:delete val="0"/>
        <c:axPos val="b"/>
        <c:title>
          <c:tx>
            <c:rich>
              <a:bodyPr/>
              <a:lstStyle/>
              <a:p>
                <a:pPr>
                  <a:defRPr/>
                </a:pPr>
                <a:r>
                  <a:rPr lang="en-US" dirty="0" smtClean="0"/>
                  <a:t>Number</a:t>
                </a:r>
                <a:r>
                  <a:rPr lang="en-US" baseline="0" dirty="0" smtClean="0"/>
                  <a:t> of CPUs</a:t>
                </a:r>
                <a:endParaRPr lang="en-US" dirty="0"/>
              </a:p>
            </c:rich>
          </c:tx>
          <c:layout>
            <c:manualLayout>
              <c:xMode val="edge"/>
              <c:yMode val="edge"/>
              <c:x val="0.462624153888659"/>
              <c:y val="0.844293335615657"/>
            </c:manualLayout>
          </c:layout>
          <c:overlay val="0"/>
        </c:title>
        <c:numFmt formatCode="General" sourceLinked="1"/>
        <c:majorTickMark val="out"/>
        <c:minorTickMark val="none"/>
        <c:tickLblPos val="nextTo"/>
        <c:crossAx val="1860008072"/>
        <c:crosses val="autoZero"/>
        <c:crossBetween val="midCat"/>
        <c:majorUnit val="1.0"/>
      </c:valAx>
      <c:valAx>
        <c:axId val="1860008072"/>
        <c:scaling>
          <c:orientation val="minMax"/>
        </c:scaling>
        <c:delete val="0"/>
        <c:axPos val="l"/>
        <c:majorGridlines/>
        <c:title>
          <c:tx>
            <c:rich>
              <a:bodyPr rot="-5400000" vert="horz"/>
              <a:lstStyle/>
              <a:p>
                <a:pPr>
                  <a:defRPr/>
                </a:pPr>
                <a:r>
                  <a:rPr lang="en-US" dirty="0" smtClean="0"/>
                  <a:t>Runtime in Seconds</a:t>
                </a:r>
                <a:endParaRPr lang="en-US" dirty="0"/>
              </a:p>
            </c:rich>
          </c:tx>
          <c:layout/>
          <c:overlay val="0"/>
        </c:title>
        <c:numFmt formatCode="General" sourceLinked="1"/>
        <c:majorTickMark val="out"/>
        <c:minorTickMark val="none"/>
        <c:tickLblPos val="nextTo"/>
        <c:crossAx val="1860002328"/>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47462739032621"/>
          <c:y val="0.0381625441696113"/>
          <c:w val="0.786595946340041"/>
          <c:h val="0.796979324952802"/>
        </c:manualLayout>
      </c:layout>
      <c:scatterChart>
        <c:scatterStyle val="lineMarker"/>
        <c:varyColors val="0"/>
        <c:ser>
          <c:idx val="0"/>
          <c:order val="0"/>
          <c:tx>
            <c:strRef>
              <c:f>Sheet1!$R$1</c:f>
              <c:strCache>
                <c:ptCount val="1"/>
                <c:pt idx="0">
                  <c:v>Dynamic Inconsistent</c:v>
                </c:pt>
              </c:strCache>
            </c:strRef>
          </c:tx>
          <c:xVal>
            <c:numRef>
              <c:f>Sheet1!$Y$2:$Y$10</c:f>
              <c:numCache>
                <c:formatCode>General</c:formatCode>
                <c:ptCount val="9"/>
                <c:pt idx="0">
                  <c:v>1.00088265123E6</c:v>
                </c:pt>
                <c:pt idx="1">
                  <c:v>1.50248173152E6</c:v>
                </c:pt>
                <c:pt idx="2">
                  <c:v>2.00427999541E6</c:v>
                </c:pt>
                <c:pt idx="3">
                  <c:v>2.50518691269E6</c:v>
                </c:pt>
                <c:pt idx="4">
                  <c:v>3.00739848255E6</c:v>
                </c:pt>
                <c:pt idx="5">
                  <c:v>3.50823568557E6</c:v>
                </c:pt>
                <c:pt idx="6">
                  <c:v>4.00985966381E6</c:v>
                </c:pt>
                <c:pt idx="7">
                  <c:v>4.51053751995E6</c:v>
                </c:pt>
                <c:pt idx="8">
                  <c:v>5.0117083555E6</c:v>
                </c:pt>
              </c:numCache>
            </c:numRef>
          </c:xVal>
          <c:yVal>
            <c:numRef>
              <c:f>Sheet1!$R$2:$R$10</c:f>
              <c:numCache>
                <c:formatCode>General</c:formatCode>
                <c:ptCount val="9"/>
                <c:pt idx="0">
                  <c:v>1.26807</c:v>
                </c:pt>
                <c:pt idx="1">
                  <c:v>77.4699</c:v>
                </c:pt>
                <c:pt idx="2">
                  <c:v>5.16964</c:v>
                </c:pt>
                <c:pt idx="3">
                  <c:v>11.7314</c:v>
                </c:pt>
                <c:pt idx="4">
                  <c:v>0.883055</c:v>
                </c:pt>
                <c:pt idx="5">
                  <c:v>74.8336</c:v>
                </c:pt>
                <c:pt idx="6">
                  <c:v>31.5421</c:v>
                </c:pt>
                <c:pt idx="7">
                  <c:v>6.667559999999955</c:v>
                </c:pt>
                <c:pt idx="8">
                  <c:v>10.3171</c:v>
                </c:pt>
              </c:numCache>
            </c:numRef>
          </c:yVal>
          <c:smooth val="0"/>
        </c:ser>
        <c:ser>
          <c:idx val="1"/>
          <c:order val="1"/>
          <c:tx>
            <c:strRef>
              <c:f>Sheet1!$I$1</c:f>
              <c:strCache>
                <c:ptCount val="1"/>
                <c:pt idx="0">
                  <c:v>Dynamic</c:v>
                </c:pt>
              </c:strCache>
            </c:strRef>
          </c:tx>
          <c:xVal>
            <c:numRef>
              <c:f>Sheet1!$P$3:$P$14</c:f>
              <c:numCache>
                <c:formatCode>General</c:formatCode>
                <c:ptCount val="12"/>
                <c:pt idx="0">
                  <c:v>1.00282967092E6</c:v>
                </c:pt>
                <c:pt idx="1">
                  <c:v>1.50492173062E6</c:v>
                </c:pt>
                <c:pt idx="2">
                  <c:v>2.00719305556E6</c:v>
                </c:pt>
                <c:pt idx="3">
                  <c:v>2.50814478915E6</c:v>
                </c:pt>
                <c:pt idx="4">
                  <c:v>3.00858362497E6</c:v>
                </c:pt>
                <c:pt idx="5">
                  <c:v>3.51215960249E6</c:v>
                </c:pt>
                <c:pt idx="6">
                  <c:v>4.01258349954E6</c:v>
                </c:pt>
                <c:pt idx="7">
                  <c:v>4.51453115113E6</c:v>
                </c:pt>
                <c:pt idx="8">
                  <c:v>5.0148454972E6</c:v>
                </c:pt>
                <c:pt idx="9">
                  <c:v>5.5157922512E6</c:v>
                </c:pt>
                <c:pt idx="10">
                  <c:v>6.0167390052E6</c:v>
                </c:pt>
                <c:pt idx="11">
                  <c:v>6.5179347387E6</c:v>
                </c:pt>
              </c:numCache>
            </c:numRef>
          </c:xVal>
          <c:yVal>
            <c:numRef>
              <c:f>Sheet1!$I$3:$I$14</c:f>
              <c:numCache>
                <c:formatCode>General</c:formatCode>
                <c:ptCount val="12"/>
                <c:pt idx="0">
                  <c:v>0.950343</c:v>
                </c:pt>
                <c:pt idx="1">
                  <c:v>0.836378</c:v>
                </c:pt>
                <c:pt idx="2">
                  <c:v>0.819097</c:v>
                </c:pt>
                <c:pt idx="3">
                  <c:v>0.811971</c:v>
                </c:pt>
                <c:pt idx="4">
                  <c:v>0.808291</c:v>
                </c:pt>
                <c:pt idx="5">
                  <c:v>0.806134</c:v>
                </c:pt>
                <c:pt idx="6">
                  <c:v>0.804763</c:v>
                </c:pt>
                <c:pt idx="7">
                  <c:v>0.803843</c:v>
                </c:pt>
                <c:pt idx="8">
                  <c:v>0.803197</c:v>
                </c:pt>
                <c:pt idx="9">
                  <c:v>0.802723</c:v>
                </c:pt>
                <c:pt idx="10">
                  <c:v>0.802412</c:v>
                </c:pt>
                <c:pt idx="11">
                  <c:v>0.802311</c:v>
                </c:pt>
              </c:numCache>
            </c:numRef>
          </c:yVal>
          <c:smooth val="0"/>
        </c:ser>
        <c:dLbls>
          <c:showLegendKey val="0"/>
          <c:showVal val="0"/>
          <c:showCatName val="0"/>
          <c:showSerName val="0"/>
          <c:showPercent val="0"/>
          <c:showBubbleSize val="0"/>
        </c:dLbls>
        <c:axId val="-2045554040"/>
        <c:axId val="-2045558840"/>
      </c:scatterChart>
      <c:valAx>
        <c:axId val="-2045554040"/>
        <c:scaling>
          <c:orientation val="minMax"/>
        </c:scaling>
        <c:delete val="0"/>
        <c:axPos val="b"/>
        <c:title>
          <c:tx>
            <c:rich>
              <a:bodyPr/>
              <a:lstStyle/>
              <a:p>
                <a:pPr>
                  <a:defRPr/>
                </a:pPr>
                <a:r>
                  <a:rPr lang="en-US"/>
                  <a:t>Updates</a:t>
                </a:r>
              </a:p>
            </c:rich>
          </c:tx>
          <c:overlay val="0"/>
        </c:title>
        <c:numFmt formatCode="General" sourceLinked="1"/>
        <c:majorTickMark val="out"/>
        <c:minorTickMark val="none"/>
        <c:tickLblPos val="nextTo"/>
        <c:crossAx val="-2045558840"/>
        <c:crossesAt val="0.5"/>
        <c:crossBetween val="midCat"/>
        <c:dispUnits>
          <c:builtInUnit val="millions"/>
          <c:dispUnitsLbl>
            <c:layout>
              <c:manualLayout>
                <c:xMode val="edge"/>
                <c:yMode val="edge"/>
                <c:x val="0.843900449943757"/>
                <c:y val="0.919455265460239"/>
              </c:manualLayout>
            </c:layout>
          </c:dispUnitsLbl>
        </c:dispUnits>
      </c:valAx>
      <c:valAx>
        <c:axId val="-2045558840"/>
        <c:scaling>
          <c:logBase val="2.0"/>
          <c:orientation val="minMax"/>
          <c:min val="0.5"/>
        </c:scaling>
        <c:delete val="0"/>
        <c:axPos val="l"/>
        <c:majorGridlines>
          <c:spPr>
            <a:ln>
              <a:noFill/>
            </a:ln>
          </c:spPr>
        </c:majorGridlines>
        <c:title>
          <c:tx>
            <c:rich>
              <a:bodyPr rot="-5400000" vert="horz"/>
              <a:lstStyle/>
              <a:p>
                <a:pPr>
                  <a:defRPr/>
                </a:pPr>
                <a:r>
                  <a:rPr lang="en-US"/>
                  <a:t>Train RMSE</a:t>
                </a:r>
              </a:p>
            </c:rich>
          </c:tx>
          <c:overlay val="0"/>
        </c:title>
        <c:numFmt formatCode="General" sourceLinked="1"/>
        <c:majorTickMark val="out"/>
        <c:minorTickMark val="none"/>
        <c:tickLblPos val="nextTo"/>
        <c:crossAx val="-2045554040"/>
        <c:crosses val="autoZero"/>
        <c:crossBetween val="midCat"/>
      </c:valAx>
    </c:plotArea>
    <c:legend>
      <c:legendPos val="r"/>
      <c:layout>
        <c:manualLayout>
          <c:xMode val="edge"/>
          <c:yMode val="edge"/>
          <c:x val="0.607456741518421"/>
          <c:y val="0.122270325488051"/>
          <c:w val="0.389594390978905"/>
          <c:h val="0.232961394341814"/>
        </c:manualLayout>
      </c:layout>
      <c:overlay val="0"/>
    </c:legend>
    <c:plotVisOnly val="1"/>
    <c:dispBlanksAs val="gap"/>
    <c:showDLblsOverMax val="0"/>
  </c:chart>
  <c:txPr>
    <a:bodyPr/>
    <a:lstStyle/>
    <a:p>
      <a:pPr>
        <a:defRPr sz="20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Y-Values</c:v>
                </c:pt>
              </c:strCache>
            </c:strRef>
          </c:tx>
          <c:xVal>
            <c:numRef>
              <c:f>Sheet1!$A$2:$A$65</c:f>
              <c:numCache>
                <c:formatCode>General</c:formatCode>
                <c:ptCount val="64"/>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pt idx="20">
                  <c:v>21.0</c:v>
                </c:pt>
                <c:pt idx="21">
                  <c:v>22.0</c:v>
                </c:pt>
                <c:pt idx="22">
                  <c:v>23.0</c:v>
                </c:pt>
                <c:pt idx="23">
                  <c:v>24.0</c:v>
                </c:pt>
                <c:pt idx="24">
                  <c:v>25.0</c:v>
                </c:pt>
                <c:pt idx="25">
                  <c:v>26.0</c:v>
                </c:pt>
                <c:pt idx="26">
                  <c:v>27.0</c:v>
                </c:pt>
                <c:pt idx="27">
                  <c:v>28.0</c:v>
                </c:pt>
                <c:pt idx="28">
                  <c:v>29.0</c:v>
                </c:pt>
                <c:pt idx="29">
                  <c:v>30.0</c:v>
                </c:pt>
                <c:pt idx="30">
                  <c:v>31.0</c:v>
                </c:pt>
                <c:pt idx="31">
                  <c:v>32.0</c:v>
                </c:pt>
                <c:pt idx="32">
                  <c:v>33.0</c:v>
                </c:pt>
                <c:pt idx="33">
                  <c:v>34.0</c:v>
                </c:pt>
                <c:pt idx="34">
                  <c:v>35.0</c:v>
                </c:pt>
                <c:pt idx="35">
                  <c:v>36.0</c:v>
                </c:pt>
                <c:pt idx="36">
                  <c:v>37.0</c:v>
                </c:pt>
                <c:pt idx="37">
                  <c:v>38.0</c:v>
                </c:pt>
                <c:pt idx="38">
                  <c:v>39.0</c:v>
                </c:pt>
                <c:pt idx="39">
                  <c:v>40.0</c:v>
                </c:pt>
                <c:pt idx="40">
                  <c:v>41.0</c:v>
                </c:pt>
                <c:pt idx="41">
                  <c:v>42.0</c:v>
                </c:pt>
                <c:pt idx="42">
                  <c:v>43.0</c:v>
                </c:pt>
                <c:pt idx="43">
                  <c:v>44.0</c:v>
                </c:pt>
                <c:pt idx="44">
                  <c:v>45.0</c:v>
                </c:pt>
                <c:pt idx="45">
                  <c:v>46.0</c:v>
                </c:pt>
                <c:pt idx="46">
                  <c:v>47.0</c:v>
                </c:pt>
                <c:pt idx="47">
                  <c:v>48.0</c:v>
                </c:pt>
                <c:pt idx="48">
                  <c:v>49.0</c:v>
                </c:pt>
                <c:pt idx="49">
                  <c:v>50.0</c:v>
                </c:pt>
                <c:pt idx="50">
                  <c:v>51.0</c:v>
                </c:pt>
                <c:pt idx="51">
                  <c:v>52.0</c:v>
                </c:pt>
                <c:pt idx="52">
                  <c:v>53.0</c:v>
                </c:pt>
                <c:pt idx="53">
                  <c:v>54.0</c:v>
                </c:pt>
                <c:pt idx="54">
                  <c:v>55.0</c:v>
                </c:pt>
                <c:pt idx="55">
                  <c:v>56.0</c:v>
                </c:pt>
                <c:pt idx="56">
                  <c:v>57.0</c:v>
                </c:pt>
                <c:pt idx="57">
                  <c:v>58.0</c:v>
                </c:pt>
                <c:pt idx="58">
                  <c:v>59.0</c:v>
                </c:pt>
                <c:pt idx="59">
                  <c:v>60.0</c:v>
                </c:pt>
                <c:pt idx="60">
                  <c:v>61.0</c:v>
                </c:pt>
                <c:pt idx="61">
                  <c:v>62.0</c:v>
                </c:pt>
                <c:pt idx="62">
                  <c:v>63.0</c:v>
                </c:pt>
                <c:pt idx="63">
                  <c:v>64.0</c:v>
                </c:pt>
              </c:numCache>
            </c:numRef>
          </c:xVal>
          <c:yVal>
            <c:numRef>
              <c:f>Sheet1!$B$2:$B$65</c:f>
              <c:numCache>
                <c:formatCode>General</c:formatCode>
                <c:ptCount val="64"/>
                <c:pt idx="0">
                  <c:v>1.2862217E7</c:v>
                </c:pt>
                <c:pt idx="1">
                  <c:v>666804.0</c:v>
                </c:pt>
                <c:pt idx="2">
                  <c:v>159879.0</c:v>
                </c:pt>
                <c:pt idx="3">
                  <c:v>93991.0</c:v>
                </c:pt>
                <c:pt idx="4">
                  <c:v>111466.0</c:v>
                </c:pt>
                <c:pt idx="5">
                  <c:v>133899.0</c:v>
                </c:pt>
                <c:pt idx="6">
                  <c:v>137839.0</c:v>
                </c:pt>
                <c:pt idx="7">
                  <c:v>154630.0</c:v>
                </c:pt>
                <c:pt idx="8">
                  <c:v>173874.0</c:v>
                </c:pt>
                <c:pt idx="9">
                  <c:v>208319.0</c:v>
                </c:pt>
                <c:pt idx="10">
                  <c:v>272781.0</c:v>
                </c:pt>
                <c:pt idx="11">
                  <c:v>310416.0</c:v>
                </c:pt>
                <c:pt idx="12">
                  <c:v>372840.0</c:v>
                </c:pt>
                <c:pt idx="13">
                  <c:v>885289.0</c:v>
                </c:pt>
                <c:pt idx="14">
                  <c:v>676474.0</c:v>
                </c:pt>
                <c:pt idx="15">
                  <c:v>604419.0</c:v>
                </c:pt>
                <c:pt idx="16">
                  <c:v>633925.0</c:v>
                </c:pt>
                <c:pt idx="17">
                  <c:v>653573.0</c:v>
                </c:pt>
                <c:pt idx="18">
                  <c:v>662725.0</c:v>
                </c:pt>
                <c:pt idx="19">
                  <c:v>677578.0</c:v>
                </c:pt>
                <c:pt idx="20">
                  <c:v>685395.0</c:v>
                </c:pt>
                <c:pt idx="21">
                  <c:v>635978.0</c:v>
                </c:pt>
                <c:pt idx="22">
                  <c:v>603023.0</c:v>
                </c:pt>
                <c:pt idx="23">
                  <c:v>548655.0</c:v>
                </c:pt>
                <c:pt idx="24">
                  <c:v>556559.0</c:v>
                </c:pt>
                <c:pt idx="25">
                  <c:v>443679.0</c:v>
                </c:pt>
                <c:pt idx="26">
                  <c:v>396303.0</c:v>
                </c:pt>
                <c:pt idx="27">
                  <c:v>279793.0</c:v>
                </c:pt>
                <c:pt idx="28">
                  <c:v>245435.0</c:v>
                </c:pt>
                <c:pt idx="29">
                  <c:v>224772.0</c:v>
                </c:pt>
                <c:pt idx="30">
                  <c:v>174282.0</c:v>
                </c:pt>
                <c:pt idx="31">
                  <c:v>79238.0</c:v>
                </c:pt>
                <c:pt idx="32">
                  <c:v>89700.0</c:v>
                </c:pt>
                <c:pt idx="33">
                  <c:v>30371.0</c:v>
                </c:pt>
                <c:pt idx="34">
                  <c:v>17897.0</c:v>
                </c:pt>
                <c:pt idx="35">
                  <c:v>11786.0</c:v>
                </c:pt>
                <c:pt idx="36">
                  <c:v>8049.0</c:v>
                </c:pt>
                <c:pt idx="37">
                  <c:v>5281.0</c:v>
                </c:pt>
                <c:pt idx="38">
                  <c:v>3657.0</c:v>
                </c:pt>
                <c:pt idx="39">
                  <c:v>2312.0</c:v>
                </c:pt>
                <c:pt idx="40">
                  <c:v>1569.0</c:v>
                </c:pt>
                <c:pt idx="41">
                  <c:v>1069.0</c:v>
                </c:pt>
                <c:pt idx="42">
                  <c:v>805.0</c:v>
                </c:pt>
                <c:pt idx="43">
                  <c:v>571.0</c:v>
                </c:pt>
                <c:pt idx="44">
                  <c:v>396.0</c:v>
                </c:pt>
                <c:pt idx="45">
                  <c:v>261.0</c:v>
                </c:pt>
                <c:pt idx="46">
                  <c:v>161.0</c:v>
                </c:pt>
                <c:pt idx="47">
                  <c:v>127.0</c:v>
                </c:pt>
                <c:pt idx="48">
                  <c:v>89.0</c:v>
                </c:pt>
                <c:pt idx="49">
                  <c:v>62.0</c:v>
                </c:pt>
                <c:pt idx="50">
                  <c:v>40.0</c:v>
                </c:pt>
                <c:pt idx="51">
                  <c:v>28.0</c:v>
                </c:pt>
                <c:pt idx="52">
                  <c:v>21.0</c:v>
                </c:pt>
                <c:pt idx="53">
                  <c:v>16.0</c:v>
                </c:pt>
                <c:pt idx="54">
                  <c:v>9.0</c:v>
                </c:pt>
                <c:pt idx="55">
                  <c:v>4.0</c:v>
                </c:pt>
                <c:pt idx="56">
                  <c:v>2.0</c:v>
                </c:pt>
                <c:pt idx="57">
                  <c:v>4.0</c:v>
                </c:pt>
                <c:pt idx="58">
                  <c:v>3.0</c:v>
                </c:pt>
                <c:pt idx="59">
                  <c:v>3.0</c:v>
                </c:pt>
                <c:pt idx="60">
                  <c:v>0.0</c:v>
                </c:pt>
                <c:pt idx="61">
                  <c:v>1.0</c:v>
                </c:pt>
                <c:pt idx="62">
                  <c:v>0.0</c:v>
                </c:pt>
                <c:pt idx="63">
                  <c:v>1.0</c:v>
                </c:pt>
              </c:numCache>
            </c:numRef>
          </c:yVal>
          <c:smooth val="0"/>
        </c:ser>
        <c:dLbls>
          <c:showLegendKey val="0"/>
          <c:showVal val="0"/>
          <c:showCatName val="0"/>
          <c:showSerName val="0"/>
          <c:showPercent val="0"/>
          <c:showBubbleSize val="0"/>
        </c:dLbls>
        <c:axId val="-2045185480"/>
        <c:axId val="-2045197352"/>
      </c:scatterChart>
      <c:valAx>
        <c:axId val="-2045185480"/>
        <c:scaling>
          <c:orientation val="minMax"/>
        </c:scaling>
        <c:delete val="0"/>
        <c:axPos val="b"/>
        <c:title>
          <c:tx>
            <c:rich>
              <a:bodyPr/>
              <a:lstStyle/>
              <a:p>
                <a:pPr>
                  <a:defRPr/>
                </a:pPr>
                <a:r>
                  <a:rPr lang="en-US" dirty="0" smtClean="0"/>
                  <a:t>Number of Updates</a:t>
                </a:r>
                <a:endParaRPr lang="en-US" dirty="0"/>
              </a:p>
            </c:rich>
          </c:tx>
          <c:overlay val="0"/>
        </c:title>
        <c:numFmt formatCode="General" sourceLinked="1"/>
        <c:majorTickMark val="out"/>
        <c:minorTickMark val="none"/>
        <c:tickLblPos val="nextTo"/>
        <c:crossAx val="-2045197352"/>
        <c:crosses val="autoZero"/>
        <c:crossBetween val="midCat"/>
      </c:valAx>
      <c:valAx>
        <c:axId val="-2045197352"/>
        <c:scaling>
          <c:logBase val="10.0"/>
          <c:orientation val="minMax"/>
        </c:scaling>
        <c:delete val="0"/>
        <c:axPos val="l"/>
        <c:majorGridlines/>
        <c:title>
          <c:tx>
            <c:rich>
              <a:bodyPr rot="-5400000" vert="horz"/>
              <a:lstStyle/>
              <a:p>
                <a:pPr>
                  <a:defRPr/>
                </a:pPr>
                <a:r>
                  <a:rPr lang="en-US" dirty="0" smtClean="0"/>
                  <a:t>Num</a:t>
                </a:r>
                <a:r>
                  <a:rPr lang="en-US" baseline="0" dirty="0" smtClean="0"/>
                  <a:t>-Vertices</a:t>
                </a:r>
                <a:endParaRPr lang="en-US" dirty="0"/>
              </a:p>
            </c:rich>
          </c:tx>
          <c:overlay val="0"/>
        </c:title>
        <c:numFmt formatCode="General" sourceLinked="1"/>
        <c:majorTickMark val="out"/>
        <c:minorTickMark val="none"/>
        <c:tickLblPos val="nextTo"/>
        <c:crossAx val="-2045185480"/>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598007772435"/>
          <c:y val="0.065055206612269"/>
          <c:w val="0.772824296797129"/>
          <c:h val="0.717996956614456"/>
        </c:manualLayout>
      </c:layout>
      <c:scatterChart>
        <c:scatterStyle val="lineMarker"/>
        <c:varyColors val="0"/>
        <c:ser>
          <c:idx val="1"/>
          <c:order val="0"/>
          <c:tx>
            <c:strRef>
              <c:f>Sheet1!$C$1</c:f>
              <c:strCache>
                <c:ptCount val="1"/>
                <c:pt idx="0">
                  <c:v>Large</c:v>
                </c:pt>
              </c:strCache>
            </c:strRef>
          </c:tx>
          <c:spPr>
            <a:ln w="38100"/>
          </c:spPr>
          <c:xVal>
            <c:numRef>
              <c:f>Sheet1!$A$2:$A$7</c:f>
              <c:numCache>
                <c:formatCode>General</c:formatCode>
                <c:ptCount val="6"/>
                <c:pt idx="0">
                  <c:v>1.0</c:v>
                </c:pt>
                <c:pt idx="1">
                  <c:v>2.0</c:v>
                </c:pt>
                <c:pt idx="2">
                  <c:v>4.0</c:v>
                </c:pt>
                <c:pt idx="3">
                  <c:v>8.0</c:v>
                </c:pt>
                <c:pt idx="4">
                  <c:v>12.0</c:v>
                </c:pt>
                <c:pt idx="5">
                  <c:v>16.0</c:v>
                </c:pt>
              </c:numCache>
            </c:numRef>
          </c:xVal>
          <c:yVal>
            <c:numRef>
              <c:f>Sheet1!$C$2:$C$7</c:f>
              <c:numCache>
                <c:formatCode>General</c:formatCode>
                <c:ptCount val="6"/>
                <c:pt idx="0">
                  <c:v>1.0</c:v>
                </c:pt>
                <c:pt idx="1">
                  <c:v>1.9</c:v>
                </c:pt>
                <c:pt idx="2">
                  <c:v>3.88</c:v>
                </c:pt>
                <c:pt idx="3">
                  <c:v>7.87</c:v>
                </c:pt>
                <c:pt idx="4">
                  <c:v>11.42</c:v>
                </c:pt>
                <c:pt idx="5">
                  <c:v>15.37000000000002</c:v>
                </c:pt>
              </c:numCache>
            </c:numRef>
          </c:yVal>
          <c:smooth val="0"/>
        </c:ser>
        <c:ser>
          <c:idx val="3"/>
          <c:order val="1"/>
          <c:tx>
            <c:strRef>
              <c:f>Sheet1!$D$1</c:f>
              <c:strCache>
                <c:ptCount val="1"/>
                <c:pt idx="0">
                  <c:v>Linear</c:v>
                </c:pt>
              </c:strCache>
            </c:strRef>
          </c:tx>
          <c:spPr>
            <a:ln w="25400" cap="flat" cmpd="sng" algn="ctr">
              <a:solidFill>
                <a:schemeClr val="dk1"/>
              </a:solidFill>
              <a:prstDash val="dash"/>
            </a:ln>
            <a:effectLst/>
          </c:spPr>
          <c:marker>
            <c:symbol val="none"/>
          </c:marker>
          <c:xVal>
            <c:numRef>
              <c:f>Sheet1!$A$2:$A$7</c:f>
              <c:numCache>
                <c:formatCode>General</c:formatCode>
                <c:ptCount val="6"/>
                <c:pt idx="0">
                  <c:v>1.0</c:v>
                </c:pt>
                <c:pt idx="1">
                  <c:v>2.0</c:v>
                </c:pt>
                <c:pt idx="2">
                  <c:v>4.0</c:v>
                </c:pt>
                <c:pt idx="3">
                  <c:v>8.0</c:v>
                </c:pt>
                <c:pt idx="4">
                  <c:v>12.0</c:v>
                </c:pt>
                <c:pt idx="5">
                  <c:v>16.0</c:v>
                </c:pt>
              </c:numCache>
            </c:numRef>
          </c:xVal>
          <c:yVal>
            <c:numRef>
              <c:f>Sheet1!$D$2:$D$7</c:f>
              <c:numCache>
                <c:formatCode>General</c:formatCode>
                <c:ptCount val="6"/>
                <c:pt idx="0">
                  <c:v>1.0</c:v>
                </c:pt>
                <c:pt idx="1">
                  <c:v>2.0</c:v>
                </c:pt>
                <c:pt idx="2">
                  <c:v>4.0</c:v>
                </c:pt>
                <c:pt idx="3">
                  <c:v>8.0</c:v>
                </c:pt>
                <c:pt idx="4">
                  <c:v>12.0</c:v>
                </c:pt>
                <c:pt idx="5">
                  <c:v>16.0</c:v>
                </c:pt>
              </c:numCache>
            </c:numRef>
          </c:yVal>
          <c:smooth val="0"/>
        </c:ser>
        <c:dLbls>
          <c:showLegendKey val="0"/>
          <c:showVal val="0"/>
          <c:showCatName val="0"/>
          <c:showSerName val="0"/>
          <c:showPercent val="0"/>
          <c:showBubbleSize val="0"/>
        </c:dLbls>
        <c:axId val="-2045013608"/>
        <c:axId val="-2045035432"/>
      </c:scatterChart>
      <c:valAx>
        <c:axId val="-2045013608"/>
        <c:scaling>
          <c:orientation val="minMax"/>
          <c:max val="16.0"/>
        </c:scaling>
        <c:delete val="0"/>
        <c:axPos val="b"/>
        <c:title>
          <c:tx>
            <c:rich>
              <a:bodyPr/>
              <a:lstStyle/>
              <a:p>
                <a:pPr>
                  <a:defRPr sz="2000"/>
                </a:pPr>
                <a:r>
                  <a:rPr lang="en-US" sz="2000" dirty="0" smtClean="0"/>
                  <a:t>Number</a:t>
                </a:r>
                <a:r>
                  <a:rPr lang="en-US" sz="2000" baseline="0" dirty="0" smtClean="0"/>
                  <a:t> of CPUs</a:t>
                </a:r>
                <a:endParaRPr lang="en-US" sz="2000" dirty="0"/>
              </a:p>
            </c:rich>
          </c:tx>
          <c:layout>
            <c:manualLayout>
              <c:xMode val="edge"/>
              <c:yMode val="edge"/>
              <c:x val="0.350002609101395"/>
              <c:y val="0.868854182829606"/>
            </c:manualLayout>
          </c:layout>
          <c:overlay val="0"/>
        </c:title>
        <c:numFmt formatCode="General" sourceLinked="1"/>
        <c:majorTickMark val="out"/>
        <c:minorTickMark val="none"/>
        <c:tickLblPos val="nextTo"/>
        <c:txPr>
          <a:bodyPr/>
          <a:lstStyle/>
          <a:p>
            <a:pPr>
              <a:defRPr sz="1400"/>
            </a:pPr>
            <a:endParaRPr lang="en-US"/>
          </a:p>
        </c:txPr>
        <c:crossAx val="-2045035432"/>
        <c:crosses val="autoZero"/>
        <c:crossBetween val="midCat"/>
        <c:majorUnit val="2.0"/>
      </c:valAx>
      <c:valAx>
        <c:axId val="-2045035432"/>
        <c:scaling>
          <c:orientation val="minMax"/>
          <c:max val="16.0"/>
          <c:min val="0.0"/>
        </c:scaling>
        <c:delete val="0"/>
        <c:axPos val="l"/>
        <c:majorGridlines/>
        <c:title>
          <c:tx>
            <c:rich>
              <a:bodyPr rot="-5400000" vert="horz"/>
              <a:lstStyle/>
              <a:p>
                <a:pPr>
                  <a:defRPr sz="2400"/>
                </a:pPr>
                <a:r>
                  <a:rPr lang="en-US" sz="2400" dirty="0" smtClean="0"/>
                  <a:t>Speedup</a:t>
                </a:r>
                <a:endParaRPr lang="en-US" sz="2400" dirty="0"/>
              </a:p>
            </c:rich>
          </c:tx>
          <c:layout>
            <c:manualLayout>
              <c:xMode val="edge"/>
              <c:yMode val="edge"/>
              <c:x val="0.0500886791090468"/>
              <c:y val="0.34966850366193"/>
            </c:manualLayout>
          </c:layout>
          <c:overlay val="0"/>
        </c:title>
        <c:numFmt formatCode="General" sourceLinked="1"/>
        <c:majorTickMark val="out"/>
        <c:minorTickMark val="none"/>
        <c:tickLblPos val="nextTo"/>
        <c:txPr>
          <a:bodyPr/>
          <a:lstStyle/>
          <a:p>
            <a:pPr>
              <a:defRPr sz="1400"/>
            </a:pPr>
            <a:endParaRPr lang="en-US"/>
          </a:p>
        </c:txPr>
        <c:crossAx val="-2045013608"/>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1697446910045"/>
          <c:y val="0.0720156770944174"/>
          <c:w val="0.732856955380577"/>
          <c:h val="0.729232788209166"/>
        </c:manualLayout>
      </c:layout>
      <c:scatterChart>
        <c:scatterStyle val="lineMarker"/>
        <c:varyColors val="0"/>
        <c:ser>
          <c:idx val="1"/>
          <c:order val="0"/>
          <c:tx>
            <c:strRef>
              <c:f>Sheet1!$C$1</c:f>
              <c:strCache>
                <c:ptCount val="1"/>
                <c:pt idx="0">
                  <c:v>a = 1.7</c:v>
                </c:pt>
              </c:strCache>
            </c:strRef>
          </c:tx>
          <c:spPr>
            <a:ln w="79375">
              <a:solidFill>
                <a:schemeClr val="accent2"/>
              </a:solidFill>
            </a:ln>
          </c:spPr>
          <c:marker>
            <c:symbol val="none"/>
          </c:marker>
          <c:xVal>
            <c:numRef>
              <c:f>Sheet1!$A$2:$A$128</c:f>
              <c:numCache>
                <c:formatCode>General</c:formatCode>
                <c:ptCount val="127"/>
                <c:pt idx="0">
                  <c:v>2.0</c:v>
                </c:pt>
                <c:pt idx="1">
                  <c:v>3.0</c:v>
                </c:pt>
                <c:pt idx="2">
                  <c:v>4.0</c:v>
                </c:pt>
                <c:pt idx="3">
                  <c:v>5.0</c:v>
                </c:pt>
                <c:pt idx="4">
                  <c:v>6.0</c:v>
                </c:pt>
                <c:pt idx="5">
                  <c:v>7.0</c:v>
                </c:pt>
                <c:pt idx="6">
                  <c:v>8.0</c:v>
                </c:pt>
                <c:pt idx="7">
                  <c:v>9.0</c:v>
                </c:pt>
                <c:pt idx="8">
                  <c:v>10.0</c:v>
                </c:pt>
                <c:pt idx="9">
                  <c:v>11.0</c:v>
                </c:pt>
                <c:pt idx="10">
                  <c:v>12.0</c:v>
                </c:pt>
                <c:pt idx="11">
                  <c:v>13.0</c:v>
                </c:pt>
                <c:pt idx="12">
                  <c:v>14.0</c:v>
                </c:pt>
                <c:pt idx="13">
                  <c:v>15.0</c:v>
                </c:pt>
                <c:pt idx="14">
                  <c:v>16.0</c:v>
                </c:pt>
                <c:pt idx="15">
                  <c:v>17.0</c:v>
                </c:pt>
                <c:pt idx="16">
                  <c:v>18.0</c:v>
                </c:pt>
                <c:pt idx="17">
                  <c:v>19.0</c:v>
                </c:pt>
                <c:pt idx="18">
                  <c:v>20.0</c:v>
                </c:pt>
                <c:pt idx="19">
                  <c:v>21.0</c:v>
                </c:pt>
                <c:pt idx="20">
                  <c:v>22.0</c:v>
                </c:pt>
                <c:pt idx="21">
                  <c:v>23.0</c:v>
                </c:pt>
                <c:pt idx="22">
                  <c:v>24.0</c:v>
                </c:pt>
                <c:pt idx="23">
                  <c:v>25.0</c:v>
                </c:pt>
                <c:pt idx="24">
                  <c:v>26.0</c:v>
                </c:pt>
                <c:pt idx="25">
                  <c:v>27.0</c:v>
                </c:pt>
                <c:pt idx="26">
                  <c:v>28.0</c:v>
                </c:pt>
                <c:pt idx="27">
                  <c:v>29.0</c:v>
                </c:pt>
                <c:pt idx="28">
                  <c:v>30.0</c:v>
                </c:pt>
                <c:pt idx="29">
                  <c:v>31.0</c:v>
                </c:pt>
                <c:pt idx="30">
                  <c:v>32.0</c:v>
                </c:pt>
                <c:pt idx="31">
                  <c:v>33.0</c:v>
                </c:pt>
                <c:pt idx="32">
                  <c:v>34.0</c:v>
                </c:pt>
                <c:pt idx="33">
                  <c:v>35.0</c:v>
                </c:pt>
                <c:pt idx="34">
                  <c:v>36.0</c:v>
                </c:pt>
                <c:pt idx="35">
                  <c:v>37.0</c:v>
                </c:pt>
                <c:pt idx="36">
                  <c:v>38.0</c:v>
                </c:pt>
                <c:pt idx="37">
                  <c:v>39.0</c:v>
                </c:pt>
                <c:pt idx="38">
                  <c:v>40.0</c:v>
                </c:pt>
                <c:pt idx="39">
                  <c:v>41.0</c:v>
                </c:pt>
                <c:pt idx="40">
                  <c:v>42.0</c:v>
                </c:pt>
                <c:pt idx="41">
                  <c:v>43.0</c:v>
                </c:pt>
                <c:pt idx="42">
                  <c:v>44.0</c:v>
                </c:pt>
                <c:pt idx="43">
                  <c:v>45.0</c:v>
                </c:pt>
                <c:pt idx="44">
                  <c:v>46.0</c:v>
                </c:pt>
                <c:pt idx="45">
                  <c:v>47.0</c:v>
                </c:pt>
                <c:pt idx="46">
                  <c:v>48.0</c:v>
                </c:pt>
                <c:pt idx="47">
                  <c:v>49.0</c:v>
                </c:pt>
                <c:pt idx="48">
                  <c:v>50.0</c:v>
                </c:pt>
                <c:pt idx="49">
                  <c:v>51.0</c:v>
                </c:pt>
                <c:pt idx="50">
                  <c:v>52.0</c:v>
                </c:pt>
                <c:pt idx="51">
                  <c:v>53.0</c:v>
                </c:pt>
                <c:pt idx="52">
                  <c:v>54.0</c:v>
                </c:pt>
                <c:pt idx="53">
                  <c:v>55.0</c:v>
                </c:pt>
                <c:pt idx="54">
                  <c:v>56.0</c:v>
                </c:pt>
                <c:pt idx="55">
                  <c:v>57.0</c:v>
                </c:pt>
                <c:pt idx="56">
                  <c:v>58.0</c:v>
                </c:pt>
                <c:pt idx="57">
                  <c:v>59.0</c:v>
                </c:pt>
                <c:pt idx="58">
                  <c:v>60.0</c:v>
                </c:pt>
                <c:pt idx="59">
                  <c:v>61.0</c:v>
                </c:pt>
                <c:pt idx="60">
                  <c:v>62.0</c:v>
                </c:pt>
                <c:pt idx="61">
                  <c:v>63.0</c:v>
                </c:pt>
                <c:pt idx="62">
                  <c:v>64.0</c:v>
                </c:pt>
                <c:pt idx="63">
                  <c:v>65.0</c:v>
                </c:pt>
                <c:pt idx="64">
                  <c:v>66.0</c:v>
                </c:pt>
                <c:pt idx="65">
                  <c:v>67.0</c:v>
                </c:pt>
                <c:pt idx="66">
                  <c:v>68.0</c:v>
                </c:pt>
                <c:pt idx="67">
                  <c:v>69.0</c:v>
                </c:pt>
                <c:pt idx="68">
                  <c:v>70.0</c:v>
                </c:pt>
                <c:pt idx="69">
                  <c:v>71.0</c:v>
                </c:pt>
                <c:pt idx="70">
                  <c:v>72.0</c:v>
                </c:pt>
                <c:pt idx="71">
                  <c:v>73.0</c:v>
                </c:pt>
                <c:pt idx="72">
                  <c:v>74.0</c:v>
                </c:pt>
                <c:pt idx="73">
                  <c:v>75.0</c:v>
                </c:pt>
                <c:pt idx="74">
                  <c:v>76.0</c:v>
                </c:pt>
                <c:pt idx="75">
                  <c:v>77.0</c:v>
                </c:pt>
                <c:pt idx="76">
                  <c:v>78.0</c:v>
                </c:pt>
                <c:pt idx="77">
                  <c:v>79.0</c:v>
                </c:pt>
                <c:pt idx="78">
                  <c:v>80.0</c:v>
                </c:pt>
                <c:pt idx="79">
                  <c:v>81.0</c:v>
                </c:pt>
                <c:pt idx="80">
                  <c:v>82.0</c:v>
                </c:pt>
                <c:pt idx="81">
                  <c:v>83.0</c:v>
                </c:pt>
                <c:pt idx="82">
                  <c:v>84.0</c:v>
                </c:pt>
                <c:pt idx="83">
                  <c:v>85.0</c:v>
                </c:pt>
                <c:pt idx="84">
                  <c:v>86.0</c:v>
                </c:pt>
                <c:pt idx="85">
                  <c:v>87.0</c:v>
                </c:pt>
                <c:pt idx="86">
                  <c:v>88.0</c:v>
                </c:pt>
                <c:pt idx="87">
                  <c:v>89.0</c:v>
                </c:pt>
                <c:pt idx="88">
                  <c:v>90.0</c:v>
                </c:pt>
                <c:pt idx="89">
                  <c:v>91.0</c:v>
                </c:pt>
                <c:pt idx="90">
                  <c:v>92.0</c:v>
                </c:pt>
                <c:pt idx="91">
                  <c:v>93.0</c:v>
                </c:pt>
                <c:pt idx="92">
                  <c:v>94.0</c:v>
                </c:pt>
                <c:pt idx="93">
                  <c:v>95.0</c:v>
                </c:pt>
                <c:pt idx="94">
                  <c:v>96.0</c:v>
                </c:pt>
                <c:pt idx="95">
                  <c:v>97.0</c:v>
                </c:pt>
                <c:pt idx="96">
                  <c:v>98.0</c:v>
                </c:pt>
                <c:pt idx="97">
                  <c:v>99.0</c:v>
                </c:pt>
                <c:pt idx="98">
                  <c:v>100.0</c:v>
                </c:pt>
                <c:pt idx="99">
                  <c:v>101.0</c:v>
                </c:pt>
                <c:pt idx="100">
                  <c:v>102.0</c:v>
                </c:pt>
                <c:pt idx="101">
                  <c:v>103.0</c:v>
                </c:pt>
                <c:pt idx="102">
                  <c:v>104.0</c:v>
                </c:pt>
                <c:pt idx="103">
                  <c:v>105.0</c:v>
                </c:pt>
                <c:pt idx="104">
                  <c:v>106.0</c:v>
                </c:pt>
                <c:pt idx="105">
                  <c:v>107.0</c:v>
                </c:pt>
                <c:pt idx="106">
                  <c:v>108.0</c:v>
                </c:pt>
                <c:pt idx="107">
                  <c:v>109.0</c:v>
                </c:pt>
                <c:pt idx="108">
                  <c:v>110.0</c:v>
                </c:pt>
                <c:pt idx="109">
                  <c:v>111.0</c:v>
                </c:pt>
                <c:pt idx="110">
                  <c:v>112.0</c:v>
                </c:pt>
                <c:pt idx="111">
                  <c:v>113.0</c:v>
                </c:pt>
                <c:pt idx="112">
                  <c:v>114.0</c:v>
                </c:pt>
                <c:pt idx="113">
                  <c:v>115.0</c:v>
                </c:pt>
                <c:pt idx="114">
                  <c:v>116.0</c:v>
                </c:pt>
                <c:pt idx="115">
                  <c:v>117.0</c:v>
                </c:pt>
                <c:pt idx="116">
                  <c:v>118.0</c:v>
                </c:pt>
                <c:pt idx="117">
                  <c:v>119.0</c:v>
                </c:pt>
                <c:pt idx="118">
                  <c:v>120.0</c:v>
                </c:pt>
                <c:pt idx="119">
                  <c:v>121.0</c:v>
                </c:pt>
                <c:pt idx="120">
                  <c:v>122.0</c:v>
                </c:pt>
                <c:pt idx="121">
                  <c:v>123.0</c:v>
                </c:pt>
                <c:pt idx="122">
                  <c:v>124.0</c:v>
                </c:pt>
                <c:pt idx="123">
                  <c:v>125.0</c:v>
                </c:pt>
                <c:pt idx="124">
                  <c:v>126.0</c:v>
                </c:pt>
                <c:pt idx="125">
                  <c:v>127.0</c:v>
                </c:pt>
                <c:pt idx="126">
                  <c:v>128.0</c:v>
                </c:pt>
              </c:numCache>
            </c:numRef>
          </c:xVal>
          <c:yVal>
            <c:numRef>
              <c:f>Sheet1!$C$2:$C$128</c:f>
              <c:numCache>
                <c:formatCode>General</c:formatCode>
                <c:ptCount val="127"/>
                <c:pt idx="0">
                  <c:v>247.12</c:v>
                </c:pt>
                <c:pt idx="1">
                  <c:v>191.34</c:v>
                </c:pt>
                <c:pt idx="2">
                  <c:v>160.9</c:v>
                </c:pt>
                <c:pt idx="3">
                  <c:v>141.3200000000004</c:v>
                </c:pt>
                <c:pt idx="4">
                  <c:v>127.46</c:v>
                </c:pt>
                <c:pt idx="5">
                  <c:v>117.04</c:v>
                </c:pt>
                <c:pt idx="6">
                  <c:v>108.86</c:v>
                </c:pt>
                <c:pt idx="7">
                  <c:v>102.23</c:v>
                </c:pt>
                <c:pt idx="8">
                  <c:v>96.71700000000002</c:v>
                </c:pt>
                <c:pt idx="9">
                  <c:v>92.048</c:v>
                </c:pt>
                <c:pt idx="10">
                  <c:v>88.02899999999998</c:v>
                </c:pt>
                <c:pt idx="11">
                  <c:v>84.524</c:v>
                </c:pt>
                <c:pt idx="12">
                  <c:v>81.43400000000002</c:v>
                </c:pt>
                <c:pt idx="13">
                  <c:v>78.68299999999998</c:v>
                </c:pt>
                <c:pt idx="14">
                  <c:v>76.21400000000002</c:v>
                </c:pt>
                <c:pt idx="15">
                  <c:v>73.98200000000001</c:v>
                </c:pt>
                <c:pt idx="16">
                  <c:v>71.953</c:v>
                </c:pt>
                <c:pt idx="17">
                  <c:v>70.09700000000002</c:v>
                </c:pt>
                <c:pt idx="18">
                  <c:v>68.391</c:v>
                </c:pt>
                <c:pt idx="19">
                  <c:v>66.816</c:v>
                </c:pt>
                <c:pt idx="20">
                  <c:v>65.357</c:v>
                </c:pt>
                <c:pt idx="21">
                  <c:v>63.999</c:v>
                </c:pt>
                <c:pt idx="22">
                  <c:v>62.73300000000001</c:v>
                </c:pt>
                <c:pt idx="23">
                  <c:v>61.547</c:v>
                </c:pt>
                <c:pt idx="24">
                  <c:v>60.434</c:v>
                </c:pt>
                <c:pt idx="25">
                  <c:v>59.387</c:v>
                </c:pt>
                <c:pt idx="26">
                  <c:v>58.399</c:v>
                </c:pt>
                <c:pt idx="27">
                  <c:v>57.465</c:v>
                </c:pt>
                <c:pt idx="28">
                  <c:v>56.58</c:v>
                </c:pt>
                <c:pt idx="29">
                  <c:v>55.741</c:v>
                </c:pt>
                <c:pt idx="30">
                  <c:v>54.943</c:v>
                </c:pt>
                <c:pt idx="31">
                  <c:v>54.183</c:v>
                </c:pt>
                <c:pt idx="32">
                  <c:v>53.458</c:v>
                </c:pt>
                <c:pt idx="33">
                  <c:v>52.76600000000001</c:v>
                </c:pt>
                <c:pt idx="34">
                  <c:v>52.10400000000001</c:v>
                </c:pt>
                <c:pt idx="35">
                  <c:v>51.469</c:v>
                </c:pt>
                <c:pt idx="36">
                  <c:v>50.861</c:v>
                </c:pt>
                <c:pt idx="37">
                  <c:v>50.27800000000001</c:v>
                </c:pt>
                <c:pt idx="38">
                  <c:v>49.71700000000001</c:v>
                </c:pt>
                <c:pt idx="39">
                  <c:v>49.177</c:v>
                </c:pt>
                <c:pt idx="40">
                  <c:v>48.658</c:v>
                </c:pt>
                <c:pt idx="41">
                  <c:v>48.157</c:v>
                </c:pt>
                <c:pt idx="42">
                  <c:v>47.67400000000001</c:v>
                </c:pt>
                <c:pt idx="43">
                  <c:v>47.207</c:v>
                </c:pt>
                <c:pt idx="44">
                  <c:v>46.756</c:v>
                </c:pt>
                <c:pt idx="45">
                  <c:v>46.32</c:v>
                </c:pt>
                <c:pt idx="46">
                  <c:v>45.898</c:v>
                </c:pt>
                <c:pt idx="47">
                  <c:v>45.49</c:v>
                </c:pt>
                <c:pt idx="48">
                  <c:v>45.094</c:v>
                </c:pt>
                <c:pt idx="49">
                  <c:v>44.71</c:v>
                </c:pt>
                <c:pt idx="50">
                  <c:v>44.337</c:v>
                </c:pt>
                <c:pt idx="51">
                  <c:v>43.975</c:v>
                </c:pt>
                <c:pt idx="52">
                  <c:v>43.624</c:v>
                </c:pt>
                <c:pt idx="53">
                  <c:v>43.28200000000001</c:v>
                </c:pt>
                <c:pt idx="54">
                  <c:v>42.95</c:v>
                </c:pt>
                <c:pt idx="55">
                  <c:v>42.62600000000001</c:v>
                </c:pt>
                <c:pt idx="56">
                  <c:v>42.311</c:v>
                </c:pt>
                <c:pt idx="57">
                  <c:v>42.005</c:v>
                </c:pt>
                <c:pt idx="58">
                  <c:v>41.706</c:v>
                </c:pt>
                <c:pt idx="59">
                  <c:v>41.414</c:v>
                </c:pt>
                <c:pt idx="60">
                  <c:v>41.13</c:v>
                </c:pt>
                <c:pt idx="61">
                  <c:v>40.853</c:v>
                </c:pt>
                <c:pt idx="62">
                  <c:v>40.582</c:v>
                </c:pt>
                <c:pt idx="63">
                  <c:v>40.318</c:v>
                </c:pt>
                <c:pt idx="64">
                  <c:v>40.06</c:v>
                </c:pt>
                <c:pt idx="65">
                  <c:v>39.807</c:v>
                </c:pt>
                <c:pt idx="66">
                  <c:v>39.561</c:v>
                </c:pt>
                <c:pt idx="67">
                  <c:v>39.319</c:v>
                </c:pt>
                <c:pt idx="68">
                  <c:v>39.08300000000001</c:v>
                </c:pt>
                <c:pt idx="69">
                  <c:v>38.852</c:v>
                </c:pt>
                <c:pt idx="70">
                  <c:v>38.62600000000001</c:v>
                </c:pt>
                <c:pt idx="71">
                  <c:v>38.405</c:v>
                </c:pt>
                <c:pt idx="72">
                  <c:v>38.188</c:v>
                </c:pt>
                <c:pt idx="73">
                  <c:v>37.975</c:v>
                </c:pt>
                <c:pt idx="74">
                  <c:v>37.767</c:v>
                </c:pt>
                <c:pt idx="75">
                  <c:v>37.563</c:v>
                </c:pt>
                <c:pt idx="76">
                  <c:v>37.362</c:v>
                </c:pt>
                <c:pt idx="77">
                  <c:v>37.16600000000001</c:v>
                </c:pt>
                <c:pt idx="78">
                  <c:v>36.97300000000001</c:v>
                </c:pt>
                <c:pt idx="79">
                  <c:v>36.78400000000001</c:v>
                </c:pt>
                <c:pt idx="80">
                  <c:v>36.59800000000001</c:v>
                </c:pt>
                <c:pt idx="81">
                  <c:v>36.416</c:v>
                </c:pt>
                <c:pt idx="82">
                  <c:v>36.237</c:v>
                </c:pt>
                <c:pt idx="83">
                  <c:v>36.061</c:v>
                </c:pt>
                <c:pt idx="84">
                  <c:v>35.889</c:v>
                </c:pt>
                <c:pt idx="85">
                  <c:v>35.719</c:v>
                </c:pt>
                <c:pt idx="86">
                  <c:v>35.552</c:v>
                </c:pt>
                <c:pt idx="87">
                  <c:v>35.388</c:v>
                </c:pt>
                <c:pt idx="88">
                  <c:v>35.22700000000001</c:v>
                </c:pt>
                <c:pt idx="89">
                  <c:v>35.06800000000001</c:v>
                </c:pt>
                <c:pt idx="90">
                  <c:v>34.912</c:v>
                </c:pt>
                <c:pt idx="91">
                  <c:v>34.758</c:v>
                </c:pt>
                <c:pt idx="92">
                  <c:v>34.60700000000001</c:v>
                </c:pt>
                <c:pt idx="93">
                  <c:v>34.459</c:v>
                </c:pt>
                <c:pt idx="94">
                  <c:v>34.312</c:v>
                </c:pt>
                <c:pt idx="95">
                  <c:v>34.16800000000001</c:v>
                </c:pt>
                <c:pt idx="96">
                  <c:v>34.026</c:v>
                </c:pt>
                <c:pt idx="97">
                  <c:v>33.887</c:v>
                </c:pt>
                <c:pt idx="98">
                  <c:v>33.749</c:v>
                </c:pt>
                <c:pt idx="99">
                  <c:v>33.613</c:v>
                </c:pt>
                <c:pt idx="100">
                  <c:v>33.48</c:v>
                </c:pt>
                <c:pt idx="101">
                  <c:v>33.348</c:v>
                </c:pt>
                <c:pt idx="102">
                  <c:v>33.21800000000001</c:v>
                </c:pt>
                <c:pt idx="103">
                  <c:v>33.09</c:v>
                </c:pt>
                <c:pt idx="104">
                  <c:v>32.96400000000001</c:v>
                </c:pt>
                <c:pt idx="105">
                  <c:v>32.84</c:v>
                </c:pt>
                <c:pt idx="106">
                  <c:v>32.71700000000001</c:v>
                </c:pt>
                <c:pt idx="107">
                  <c:v>32.59600000000001</c:v>
                </c:pt>
                <c:pt idx="108">
                  <c:v>32.477</c:v>
                </c:pt>
                <c:pt idx="109">
                  <c:v>32.359</c:v>
                </c:pt>
                <c:pt idx="110">
                  <c:v>32.243</c:v>
                </c:pt>
                <c:pt idx="111">
                  <c:v>32.12800000000011</c:v>
                </c:pt>
                <c:pt idx="112">
                  <c:v>32.015</c:v>
                </c:pt>
                <c:pt idx="113">
                  <c:v>31.90299999999992</c:v>
                </c:pt>
                <c:pt idx="114">
                  <c:v>31.79299999999994</c:v>
                </c:pt>
                <c:pt idx="115">
                  <c:v>31.684</c:v>
                </c:pt>
                <c:pt idx="116">
                  <c:v>31.576</c:v>
                </c:pt>
                <c:pt idx="117">
                  <c:v>31.47</c:v>
                </c:pt>
                <c:pt idx="118">
                  <c:v>31.36499999999999</c:v>
                </c:pt>
                <c:pt idx="119">
                  <c:v>31.26199999999999</c:v>
                </c:pt>
                <c:pt idx="120">
                  <c:v>31.16</c:v>
                </c:pt>
                <c:pt idx="121">
                  <c:v>31.059</c:v>
                </c:pt>
                <c:pt idx="122">
                  <c:v>30.959</c:v>
                </c:pt>
                <c:pt idx="123">
                  <c:v>30.86</c:v>
                </c:pt>
                <c:pt idx="124">
                  <c:v>30.76299999999992</c:v>
                </c:pt>
                <c:pt idx="125">
                  <c:v>30.666</c:v>
                </c:pt>
                <c:pt idx="126">
                  <c:v>30.57100000000003</c:v>
                </c:pt>
              </c:numCache>
            </c:numRef>
          </c:yVal>
          <c:smooth val="0"/>
        </c:ser>
        <c:dLbls>
          <c:showLegendKey val="0"/>
          <c:showVal val="0"/>
          <c:showCatName val="0"/>
          <c:showSerName val="0"/>
          <c:showPercent val="0"/>
          <c:showBubbleSize val="0"/>
        </c:dLbls>
        <c:axId val="-2059677832"/>
        <c:axId val="-2059685160"/>
      </c:scatterChart>
      <c:valAx>
        <c:axId val="-2059677832"/>
        <c:scaling>
          <c:orientation val="minMax"/>
          <c:max val="128.0"/>
          <c:min val="0.0"/>
        </c:scaling>
        <c:delete val="0"/>
        <c:axPos val="b"/>
        <c:title>
          <c:tx>
            <c:rich>
              <a:bodyPr/>
              <a:lstStyle/>
              <a:p>
                <a:pPr>
                  <a:defRPr/>
                </a:pPr>
                <a:r>
                  <a:rPr lang="en-US"/>
                  <a:t>Number of Machines</a:t>
                </a:r>
              </a:p>
            </c:rich>
          </c:tx>
          <c:overlay val="0"/>
        </c:title>
        <c:numFmt formatCode="General" sourceLinked="1"/>
        <c:majorTickMark val="out"/>
        <c:minorTickMark val="none"/>
        <c:tickLblPos val="nextTo"/>
        <c:crossAx val="-2059685160"/>
        <c:crosses val="autoZero"/>
        <c:crossBetween val="midCat"/>
        <c:majorUnit val="16.0"/>
      </c:valAx>
      <c:valAx>
        <c:axId val="-2059685160"/>
        <c:scaling>
          <c:logBase val="10.0"/>
          <c:orientation val="minMax"/>
        </c:scaling>
        <c:delete val="0"/>
        <c:axPos val="l"/>
        <c:majorGridlines/>
        <c:title>
          <c:tx>
            <c:rich>
              <a:bodyPr rot="-5400000" vert="horz"/>
              <a:lstStyle/>
              <a:p>
                <a:pPr>
                  <a:defRPr/>
                </a:pPr>
                <a:r>
                  <a:rPr lang="en-US" dirty="0" smtClean="0"/>
                  <a:t>Memory</a:t>
                </a:r>
                <a:r>
                  <a:rPr lang="en-US" baseline="0" dirty="0" smtClean="0"/>
                  <a:t> and Comm.</a:t>
                </a:r>
                <a:br>
                  <a:rPr lang="en-US" baseline="0" dirty="0" smtClean="0"/>
                </a:br>
                <a:r>
                  <a:rPr lang="en-US" dirty="0" smtClean="0"/>
                  <a:t>Reduction w. Vertex Cuts</a:t>
                </a:r>
                <a:endParaRPr lang="en-US" dirty="0"/>
              </a:p>
            </c:rich>
          </c:tx>
          <c:layout>
            <c:manualLayout>
              <c:xMode val="edge"/>
              <c:yMode val="edge"/>
              <c:x val="0.0166666666666667"/>
              <c:y val="0.217103977387442"/>
            </c:manualLayout>
          </c:layout>
          <c:overlay val="0"/>
        </c:title>
        <c:numFmt formatCode="General" sourceLinked="1"/>
        <c:majorTickMark val="out"/>
        <c:minorTickMark val="none"/>
        <c:tickLblPos val="nextTo"/>
        <c:crossAx val="-2059677832"/>
        <c:crosses val="autoZero"/>
        <c:crossBetween val="midCat"/>
      </c:valAx>
    </c:plotArea>
    <c:plotVisOnly val="1"/>
    <c:dispBlanksAs val="gap"/>
    <c:showDLblsOverMax val="0"/>
  </c:chart>
  <c:txPr>
    <a:bodyPr/>
    <a:lstStyle/>
    <a:p>
      <a:pPr>
        <a:defRPr sz="24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scatterChart>
        <c:scatterStyle val="lineMarker"/>
        <c:varyColors val="0"/>
        <c:ser>
          <c:idx val="1"/>
          <c:order val="0"/>
          <c:tx>
            <c:strRef>
              <c:f>Table1[[#Headers],[Random]]</c:f>
              <c:strCache>
                <c:ptCount val="1"/>
                <c:pt idx="0">
                  <c:v>Random</c:v>
                </c:pt>
              </c:strCache>
            </c:strRef>
          </c:tx>
          <c:xVal>
            <c:numRef>
              <c:f>Sheet1!$C$2:$C$6</c:f>
              <c:numCache>
                <c:formatCode>General</c:formatCode>
                <c:ptCount val="5"/>
                <c:pt idx="0">
                  <c:v>8.0</c:v>
                </c:pt>
                <c:pt idx="1">
                  <c:v>16.0</c:v>
                </c:pt>
                <c:pt idx="2">
                  <c:v>32.0</c:v>
                </c:pt>
                <c:pt idx="3">
                  <c:v>48.0</c:v>
                </c:pt>
                <c:pt idx="4">
                  <c:v>64.0</c:v>
                </c:pt>
              </c:numCache>
            </c:numRef>
          </c:xVal>
          <c:yVal>
            <c:numRef>
              <c:f>Sheet1!$D$2:$D$6</c:f>
              <c:numCache>
                <c:formatCode>General</c:formatCode>
                <c:ptCount val="5"/>
                <c:pt idx="0">
                  <c:v>5.7</c:v>
                </c:pt>
                <c:pt idx="1">
                  <c:v>8.9</c:v>
                </c:pt>
                <c:pt idx="2">
                  <c:v>12.79</c:v>
                </c:pt>
                <c:pt idx="3">
                  <c:v>15.27</c:v>
                </c:pt>
                <c:pt idx="4">
                  <c:v>17.08</c:v>
                </c:pt>
              </c:numCache>
            </c:numRef>
          </c:yVal>
          <c:smooth val="0"/>
        </c:ser>
        <c:ser>
          <c:idx val="2"/>
          <c:order val="1"/>
          <c:tx>
            <c:strRef>
              <c:f>Table1[[#Headers],[Oblivious]]</c:f>
              <c:strCache>
                <c:ptCount val="1"/>
                <c:pt idx="0">
                  <c:v>Oblivious</c:v>
                </c:pt>
              </c:strCache>
            </c:strRef>
          </c:tx>
          <c:marker>
            <c:symbol val="triangle"/>
            <c:size val="9"/>
          </c:marker>
          <c:xVal>
            <c:numRef>
              <c:f>Sheet1!$C$2:$C$6</c:f>
              <c:numCache>
                <c:formatCode>General</c:formatCode>
                <c:ptCount val="5"/>
                <c:pt idx="0">
                  <c:v>8.0</c:v>
                </c:pt>
                <c:pt idx="1">
                  <c:v>16.0</c:v>
                </c:pt>
                <c:pt idx="2">
                  <c:v>32.0</c:v>
                </c:pt>
                <c:pt idx="3">
                  <c:v>48.0</c:v>
                </c:pt>
                <c:pt idx="4">
                  <c:v>64.0</c:v>
                </c:pt>
              </c:numCache>
            </c:numRef>
          </c:xVal>
          <c:yVal>
            <c:numRef>
              <c:f>Sheet1!$E$2:$E$6</c:f>
              <c:numCache>
                <c:formatCode>General</c:formatCode>
                <c:ptCount val="5"/>
                <c:pt idx="0">
                  <c:v>4.358899999999997</c:v>
                </c:pt>
                <c:pt idx="1">
                  <c:v>6.819999999999998</c:v>
                </c:pt>
                <c:pt idx="2">
                  <c:v>9.964</c:v>
                </c:pt>
                <c:pt idx="3">
                  <c:v>12.0</c:v>
                </c:pt>
                <c:pt idx="4">
                  <c:v>13.49</c:v>
                </c:pt>
              </c:numCache>
            </c:numRef>
          </c:yVal>
          <c:smooth val="0"/>
        </c:ser>
        <c:ser>
          <c:idx val="3"/>
          <c:order val="2"/>
          <c:tx>
            <c:strRef>
              <c:f>Table1[[#Headers],[Coordinated]]</c:f>
              <c:strCache>
                <c:ptCount val="1"/>
                <c:pt idx="0">
                  <c:v>Coordinated</c:v>
                </c:pt>
              </c:strCache>
            </c:strRef>
          </c:tx>
          <c:marker>
            <c:symbol val="diamond"/>
            <c:size val="9"/>
          </c:marker>
          <c:xVal>
            <c:numRef>
              <c:f>Sheet1!$C$2:$C$6</c:f>
              <c:numCache>
                <c:formatCode>General</c:formatCode>
                <c:ptCount val="5"/>
                <c:pt idx="0">
                  <c:v>8.0</c:v>
                </c:pt>
                <c:pt idx="1">
                  <c:v>16.0</c:v>
                </c:pt>
                <c:pt idx="2">
                  <c:v>32.0</c:v>
                </c:pt>
                <c:pt idx="3">
                  <c:v>48.0</c:v>
                </c:pt>
                <c:pt idx="4">
                  <c:v>64.0</c:v>
                </c:pt>
              </c:numCache>
            </c:numRef>
          </c:xVal>
          <c:yVal>
            <c:numRef>
              <c:f>Sheet1!$F$2:$F$6</c:f>
              <c:numCache>
                <c:formatCode>General</c:formatCode>
                <c:ptCount val="5"/>
                <c:pt idx="0">
                  <c:v>2.358</c:v>
                </c:pt>
                <c:pt idx="1">
                  <c:v>3.087</c:v>
                </c:pt>
                <c:pt idx="2">
                  <c:v>3.997</c:v>
                </c:pt>
                <c:pt idx="3">
                  <c:v>4.624999999999993</c:v>
                </c:pt>
                <c:pt idx="4">
                  <c:v>5.103999999999997</c:v>
                </c:pt>
              </c:numCache>
            </c:numRef>
          </c:yVal>
          <c:smooth val="0"/>
        </c:ser>
        <c:dLbls>
          <c:showLegendKey val="0"/>
          <c:showVal val="0"/>
          <c:showCatName val="0"/>
          <c:showSerName val="0"/>
          <c:showPercent val="0"/>
          <c:showBubbleSize val="0"/>
        </c:dLbls>
        <c:axId val="-2059428616"/>
        <c:axId val="-2059423000"/>
      </c:scatterChart>
      <c:valAx>
        <c:axId val="-2059428616"/>
        <c:scaling>
          <c:orientation val="minMax"/>
          <c:max val="64.0"/>
          <c:min val="8.0"/>
        </c:scaling>
        <c:delete val="0"/>
        <c:axPos val="b"/>
        <c:title>
          <c:tx>
            <c:rich>
              <a:bodyPr/>
              <a:lstStyle/>
              <a:p>
                <a:pPr>
                  <a:defRPr/>
                </a:pPr>
                <a:r>
                  <a:rPr lang="en-US" dirty="0" smtClean="0"/>
                  <a:t>Number of Machines</a:t>
                </a:r>
                <a:endParaRPr lang="en-US" dirty="0"/>
              </a:p>
            </c:rich>
          </c:tx>
          <c:overlay val="0"/>
        </c:title>
        <c:numFmt formatCode="General" sourceLinked="1"/>
        <c:majorTickMark val="out"/>
        <c:minorTickMark val="none"/>
        <c:tickLblPos val="nextTo"/>
        <c:crossAx val="-2059423000"/>
        <c:crosses val="autoZero"/>
        <c:crossBetween val="midCat"/>
        <c:majorUnit val="8.0"/>
      </c:valAx>
      <c:valAx>
        <c:axId val="-2059423000"/>
        <c:scaling>
          <c:orientation val="minMax"/>
          <c:min val="2.0"/>
        </c:scaling>
        <c:delete val="0"/>
        <c:axPos val="l"/>
        <c:majorGridlines/>
        <c:title>
          <c:tx>
            <c:rich>
              <a:bodyPr rot="-5400000" vert="horz"/>
              <a:lstStyle/>
              <a:p>
                <a:pPr>
                  <a:defRPr/>
                </a:pPr>
                <a:r>
                  <a:rPr lang="en-US" baseline="0" dirty="0" err="1" smtClean="0"/>
                  <a:t>Avg</a:t>
                </a:r>
                <a:r>
                  <a:rPr lang="en-US" baseline="0" dirty="0" smtClean="0"/>
                  <a:t> # of Machines Spanned</a:t>
                </a:r>
                <a:endParaRPr lang="en-US" dirty="0"/>
              </a:p>
            </c:rich>
          </c:tx>
          <c:layout>
            <c:manualLayout>
              <c:xMode val="edge"/>
              <c:yMode val="edge"/>
              <c:x val="0.0260234033245844"/>
              <c:y val="0.0500612423447069"/>
            </c:manualLayout>
          </c:layout>
          <c:overlay val="0"/>
        </c:title>
        <c:numFmt formatCode="General" sourceLinked="1"/>
        <c:majorTickMark val="out"/>
        <c:minorTickMark val="none"/>
        <c:tickLblPos val="nextTo"/>
        <c:crossAx val="-2059428616"/>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scatterChart>
        <c:scatterStyle val="lineMarker"/>
        <c:varyColors val="0"/>
        <c:ser>
          <c:idx val="1"/>
          <c:order val="0"/>
          <c:tx>
            <c:strRef>
              <c:f>Table1[[#Headers],[Random]]</c:f>
              <c:strCache>
                <c:ptCount val="1"/>
                <c:pt idx="0">
                  <c:v>Random</c:v>
                </c:pt>
              </c:strCache>
            </c:strRef>
          </c:tx>
          <c:xVal>
            <c:numRef>
              <c:f>Sheet1!$C$2:$C$6</c:f>
              <c:numCache>
                <c:formatCode>General</c:formatCode>
                <c:ptCount val="5"/>
                <c:pt idx="0">
                  <c:v>8.0</c:v>
                </c:pt>
                <c:pt idx="1">
                  <c:v>16.0</c:v>
                </c:pt>
                <c:pt idx="2">
                  <c:v>32.0</c:v>
                </c:pt>
                <c:pt idx="3">
                  <c:v>48.0</c:v>
                </c:pt>
                <c:pt idx="4">
                  <c:v>64.0</c:v>
                </c:pt>
              </c:numCache>
            </c:numRef>
          </c:xVal>
          <c:yVal>
            <c:numRef>
              <c:f>Sheet1!$D$2:$D$6</c:f>
              <c:numCache>
                <c:formatCode>General</c:formatCode>
                <c:ptCount val="5"/>
                <c:pt idx="0">
                  <c:v>409.1</c:v>
                </c:pt>
                <c:pt idx="1">
                  <c:v>212.5</c:v>
                </c:pt>
                <c:pt idx="2">
                  <c:v>117.0</c:v>
                </c:pt>
                <c:pt idx="3">
                  <c:v>84.0</c:v>
                </c:pt>
                <c:pt idx="4">
                  <c:v>65.0</c:v>
                </c:pt>
              </c:numCache>
            </c:numRef>
          </c:yVal>
          <c:smooth val="0"/>
        </c:ser>
        <c:ser>
          <c:idx val="2"/>
          <c:order val="1"/>
          <c:tx>
            <c:strRef>
              <c:f>Table1[[#Headers],[Oblivious]]</c:f>
              <c:strCache>
                <c:ptCount val="1"/>
                <c:pt idx="0">
                  <c:v>Oblivious</c:v>
                </c:pt>
              </c:strCache>
            </c:strRef>
          </c:tx>
          <c:marker>
            <c:symbol val="triangle"/>
            <c:size val="9"/>
          </c:marker>
          <c:xVal>
            <c:numRef>
              <c:f>Sheet1!$C$2:$C$6</c:f>
              <c:numCache>
                <c:formatCode>General</c:formatCode>
                <c:ptCount val="5"/>
                <c:pt idx="0">
                  <c:v>8.0</c:v>
                </c:pt>
                <c:pt idx="1">
                  <c:v>16.0</c:v>
                </c:pt>
                <c:pt idx="2">
                  <c:v>32.0</c:v>
                </c:pt>
                <c:pt idx="3">
                  <c:v>48.0</c:v>
                </c:pt>
                <c:pt idx="4">
                  <c:v>64.0</c:v>
                </c:pt>
              </c:numCache>
            </c:numRef>
          </c:xVal>
          <c:yVal>
            <c:numRef>
              <c:f>Sheet1!$E$2:$E$6</c:f>
              <c:numCache>
                <c:formatCode>General</c:formatCode>
                <c:ptCount val="5"/>
                <c:pt idx="0">
                  <c:v>601.8</c:v>
                </c:pt>
                <c:pt idx="1">
                  <c:v>326.1</c:v>
                </c:pt>
                <c:pt idx="2">
                  <c:v>194.1</c:v>
                </c:pt>
                <c:pt idx="3">
                  <c:v>145.6</c:v>
                </c:pt>
                <c:pt idx="4">
                  <c:v>121.1</c:v>
                </c:pt>
              </c:numCache>
            </c:numRef>
          </c:yVal>
          <c:smooth val="0"/>
        </c:ser>
        <c:ser>
          <c:idx val="3"/>
          <c:order val="2"/>
          <c:tx>
            <c:strRef>
              <c:f>Table1[[#Headers],[Coordinated]]</c:f>
              <c:strCache>
                <c:ptCount val="1"/>
                <c:pt idx="0">
                  <c:v>Coordinated</c:v>
                </c:pt>
              </c:strCache>
            </c:strRef>
          </c:tx>
          <c:marker>
            <c:symbol val="diamond"/>
            <c:size val="9"/>
          </c:marker>
          <c:xVal>
            <c:numRef>
              <c:f>Sheet1!$C$2:$C$6</c:f>
              <c:numCache>
                <c:formatCode>General</c:formatCode>
                <c:ptCount val="5"/>
                <c:pt idx="0">
                  <c:v>8.0</c:v>
                </c:pt>
                <c:pt idx="1">
                  <c:v>16.0</c:v>
                </c:pt>
                <c:pt idx="2">
                  <c:v>32.0</c:v>
                </c:pt>
                <c:pt idx="3">
                  <c:v>48.0</c:v>
                </c:pt>
                <c:pt idx="4">
                  <c:v>64.0</c:v>
                </c:pt>
              </c:numCache>
            </c:numRef>
          </c:xVal>
          <c:yVal>
            <c:numRef>
              <c:f>Sheet1!$F$2:$F$6</c:f>
              <c:numCache>
                <c:formatCode>General</c:formatCode>
                <c:ptCount val="5"/>
                <c:pt idx="0">
                  <c:v>934.3</c:v>
                </c:pt>
                <c:pt idx="1">
                  <c:v>672.3</c:v>
                </c:pt>
                <c:pt idx="2">
                  <c:v>334.1</c:v>
                </c:pt>
                <c:pt idx="3">
                  <c:v>265.6</c:v>
                </c:pt>
                <c:pt idx="4">
                  <c:v>254.5</c:v>
                </c:pt>
              </c:numCache>
            </c:numRef>
          </c:yVal>
          <c:smooth val="0"/>
        </c:ser>
        <c:dLbls>
          <c:showLegendKey val="0"/>
          <c:showVal val="0"/>
          <c:showCatName val="0"/>
          <c:showSerName val="0"/>
          <c:showPercent val="0"/>
          <c:showBubbleSize val="0"/>
        </c:dLbls>
        <c:axId val="-2059564600"/>
        <c:axId val="-2059558984"/>
      </c:scatterChart>
      <c:valAx>
        <c:axId val="-2059564600"/>
        <c:scaling>
          <c:orientation val="minMax"/>
          <c:max val="64.0"/>
          <c:min val="8.0"/>
        </c:scaling>
        <c:delete val="0"/>
        <c:axPos val="b"/>
        <c:title>
          <c:tx>
            <c:rich>
              <a:bodyPr/>
              <a:lstStyle/>
              <a:p>
                <a:pPr>
                  <a:defRPr/>
                </a:pPr>
                <a:r>
                  <a:rPr lang="en-US" dirty="0" smtClean="0"/>
                  <a:t>Number of Machines</a:t>
                </a:r>
                <a:endParaRPr lang="en-US" dirty="0"/>
              </a:p>
            </c:rich>
          </c:tx>
          <c:overlay val="0"/>
        </c:title>
        <c:numFmt formatCode="General" sourceLinked="1"/>
        <c:majorTickMark val="out"/>
        <c:minorTickMark val="none"/>
        <c:tickLblPos val="nextTo"/>
        <c:crossAx val="-2059558984"/>
        <c:crosses val="autoZero"/>
        <c:crossBetween val="midCat"/>
        <c:majorUnit val="8.0"/>
      </c:valAx>
      <c:valAx>
        <c:axId val="-2059558984"/>
        <c:scaling>
          <c:orientation val="minMax"/>
        </c:scaling>
        <c:delete val="0"/>
        <c:axPos val="l"/>
        <c:majorGridlines/>
        <c:title>
          <c:tx>
            <c:rich>
              <a:bodyPr rot="-5400000" vert="horz"/>
              <a:lstStyle/>
              <a:p>
                <a:pPr>
                  <a:defRPr/>
                </a:pPr>
                <a:r>
                  <a:rPr lang="en-US" baseline="0" dirty="0" smtClean="0"/>
                  <a:t>Partition Time (Seconds)</a:t>
                </a:r>
                <a:endParaRPr lang="en-US" dirty="0"/>
              </a:p>
            </c:rich>
          </c:tx>
          <c:layout>
            <c:manualLayout>
              <c:xMode val="edge"/>
              <c:yMode val="edge"/>
              <c:x val="0.0426900699912511"/>
              <c:y val="0.129922353455818"/>
            </c:manualLayout>
          </c:layout>
          <c:overlay val="0"/>
        </c:title>
        <c:numFmt formatCode="General" sourceLinked="1"/>
        <c:majorTickMark val="out"/>
        <c:minorTickMark val="none"/>
        <c:tickLblPos val="nextTo"/>
        <c:crossAx val="-2059564600"/>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Random</c:v>
                </c:pt>
              </c:strCache>
            </c:strRef>
          </c:tx>
          <c:invertIfNegative val="0"/>
          <c:cat>
            <c:strRef>
              <c:f>Sheet1!$A$2:$A$4</c:f>
              <c:strCache>
                <c:ptCount val="3"/>
                <c:pt idx="0">
                  <c:v>PageRank</c:v>
                </c:pt>
                <c:pt idx="1">
                  <c:v>Collaborative Filtering</c:v>
                </c:pt>
                <c:pt idx="2">
                  <c:v>Shortest Path</c:v>
                </c:pt>
              </c:strCache>
            </c:strRef>
          </c:cat>
          <c:val>
            <c:numRef>
              <c:f>Sheet1!$B$2:$B$4</c:f>
              <c:numCache>
                <c:formatCode>General</c:formatCode>
                <c:ptCount val="3"/>
                <c:pt idx="0">
                  <c:v>1.0</c:v>
                </c:pt>
                <c:pt idx="1">
                  <c:v>1.0</c:v>
                </c:pt>
                <c:pt idx="2">
                  <c:v>1.0</c:v>
                </c:pt>
              </c:numCache>
            </c:numRef>
          </c:val>
        </c:ser>
        <c:ser>
          <c:idx val="1"/>
          <c:order val="1"/>
          <c:tx>
            <c:strRef>
              <c:f>Sheet1!$C$1</c:f>
              <c:strCache>
                <c:ptCount val="1"/>
                <c:pt idx="0">
                  <c:v>Oblivious</c:v>
                </c:pt>
              </c:strCache>
            </c:strRef>
          </c:tx>
          <c:invertIfNegative val="0"/>
          <c:cat>
            <c:strRef>
              <c:f>Sheet1!$A$2:$A$4</c:f>
              <c:strCache>
                <c:ptCount val="3"/>
                <c:pt idx="0">
                  <c:v>PageRank</c:v>
                </c:pt>
                <c:pt idx="1">
                  <c:v>Collaborative Filtering</c:v>
                </c:pt>
                <c:pt idx="2">
                  <c:v>Shortest Path</c:v>
                </c:pt>
              </c:strCache>
            </c:strRef>
          </c:cat>
          <c:val>
            <c:numRef>
              <c:f>Sheet1!$C$2:$C$4</c:f>
              <c:numCache>
                <c:formatCode>General</c:formatCode>
                <c:ptCount val="3"/>
                <c:pt idx="0">
                  <c:v>0.78</c:v>
                </c:pt>
                <c:pt idx="1">
                  <c:v>0.6</c:v>
                </c:pt>
                <c:pt idx="2">
                  <c:v>0.81</c:v>
                </c:pt>
              </c:numCache>
            </c:numRef>
          </c:val>
        </c:ser>
        <c:ser>
          <c:idx val="2"/>
          <c:order val="2"/>
          <c:tx>
            <c:strRef>
              <c:f>Sheet1!$D$1</c:f>
              <c:strCache>
                <c:ptCount val="1"/>
                <c:pt idx="0">
                  <c:v>Greedy</c:v>
                </c:pt>
              </c:strCache>
            </c:strRef>
          </c:tx>
          <c:invertIfNegative val="0"/>
          <c:cat>
            <c:strRef>
              <c:f>Sheet1!$A$2:$A$4</c:f>
              <c:strCache>
                <c:ptCount val="3"/>
                <c:pt idx="0">
                  <c:v>PageRank</c:v>
                </c:pt>
                <c:pt idx="1">
                  <c:v>Collaborative Filtering</c:v>
                </c:pt>
                <c:pt idx="2">
                  <c:v>Shortest Path</c:v>
                </c:pt>
              </c:strCache>
            </c:strRef>
          </c:cat>
          <c:val>
            <c:numRef>
              <c:f>Sheet1!$D$2:$D$4</c:f>
              <c:numCache>
                <c:formatCode>General</c:formatCode>
                <c:ptCount val="3"/>
                <c:pt idx="0">
                  <c:v>0.5</c:v>
                </c:pt>
                <c:pt idx="1">
                  <c:v>0.3</c:v>
                </c:pt>
                <c:pt idx="2">
                  <c:v>0.55</c:v>
                </c:pt>
              </c:numCache>
            </c:numRef>
          </c:val>
        </c:ser>
        <c:dLbls>
          <c:showLegendKey val="0"/>
          <c:showVal val="0"/>
          <c:showCatName val="0"/>
          <c:showSerName val="0"/>
          <c:showPercent val="0"/>
          <c:showBubbleSize val="0"/>
        </c:dLbls>
        <c:gapWidth val="150"/>
        <c:shape val="box"/>
        <c:axId val="-2060098152"/>
        <c:axId val="-2059820648"/>
        <c:axId val="0"/>
      </c:bar3DChart>
      <c:catAx>
        <c:axId val="-2060098152"/>
        <c:scaling>
          <c:orientation val="minMax"/>
        </c:scaling>
        <c:delete val="0"/>
        <c:axPos val="b"/>
        <c:majorTickMark val="out"/>
        <c:minorTickMark val="none"/>
        <c:tickLblPos val="nextTo"/>
        <c:txPr>
          <a:bodyPr/>
          <a:lstStyle/>
          <a:p>
            <a:pPr>
              <a:defRPr sz="2000"/>
            </a:pPr>
            <a:endParaRPr lang="en-US"/>
          </a:p>
        </c:txPr>
        <c:crossAx val="-2059820648"/>
        <c:crosses val="autoZero"/>
        <c:auto val="1"/>
        <c:lblAlgn val="ctr"/>
        <c:lblOffset val="100"/>
        <c:noMultiLvlLbl val="0"/>
      </c:catAx>
      <c:valAx>
        <c:axId val="-2059820648"/>
        <c:scaling>
          <c:orientation val="minMax"/>
        </c:scaling>
        <c:delete val="0"/>
        <c:axPos val="l"/>
        <c:majorGridlines/>
        <c:title>
          <c:tx>
            <c:rich>
              <a:bodyPr rot="-5400000" vert="horz"/>
              <a:lstStyle/>
              <a:p>
                <a:pPr>
                  <a:defRPr sz="2800"/>
                </a:pPr>
                <a:r>
                  <a:rPr lang="en-US" sz="2800" dirty="0" smtClean="0"/>
                  <a:t>Reduction</a:t>
                </a:r>
                <a:r>
                  <a:rPr lang="en-US" sz="2800" baseline="0" dirty="0" smtClean="0"/>
                  <a:t> in Runtime</a:t>
                </a:r>
                <a:endParaRPr lang="en-US" sz="2800" dirty="0"/>
              </a:p>
            </c:rich>
          </c:tx>
          <c:overlay val="0"/>
        </c:title>
        <c:numFmt formatCode="General" sourceLinked="1"/>
        <c:majorTickMark val="out"/>
        <c:minorTickMark val="none"/>
        <c:tickLblPos val="nextTo"/>
        <c:crossAx val="-2060098152"/>
        <c:crosses val="autoZero"/>
        <c:crossBetween val="between"/>
      </c:valAx>
    </c:plotArea>
    <c:legend>
      <c:legendPos val="r"/>
      <c:layout>
        <c:manualLayout>
          <c:xMode val="edge"/>
          <c:yMode val="edge"/>
          <c:x val="0.734298923643719"/>
          <c:y val="0.340399963982277"/>
          <c:w val="0.238178140576465"/>
          <c:h val="0.285272426818579"/>
        </c:manualLayout>
      </c:layout>
      <c:overlay val="0"/>
      <c:txPr>
        <a:bodyPr/>
        <a:lstStyle/>
        <a:p>
          <a:pPr>
            <a:defRPr sz="2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D0D928-C45F-5F42-A957-DFF8984ED55B}" type="doc">
      <dgm:prSet loTypeId="urn:microsoft.com/office/officeart/2005/8/layout/radial5" loCatId="" qsTypeId="urn:microsoft.com/office/officeart/2005/8/quickstyle/simple4" qsCatId="simple" csTypeId="urn:microsoft.com/office/officeart/2005/8/colors/accent1_2" csCatId="accent1" phldr="1"/>
      <dgm:spPr/>
      <dgm:t>
        <a:bodyPr/>
        <a:lstStyle/>
        <a:p>
          <a:endParaRPr lang="en-US"/>
        </a:p>
      </dgm:t>
    </dgm:pt>
    <dgm:pt modelId="{556028B4-0D67-F44B-93C0-8187A78D6C79}">
      <dgm:prSet phldrT="[Text]">
        <dgm:style>
          <a:lnRef idx="0">
            <a:schemeClr val="dk1"/>
          </a:lnRef>
          <a:fillRef idx="3">
            <a:schemeClr val="dk1"/>
          </a:fillRef>
          <a:effectRef idx="3">
            <a:schemeClr val="dk1"/>
          </a:effectRef>
          <a:fontRef idx="minor">
            <a:schemeClr val="lt1"/>
          </a:fontRef>
        </dgm:style>
      </dgm:prSet>
      <dgm:spPr/>
      <dgm:t>
        <a:bodyPr/>
        <a:lstStyle/>
        <a:p>
          <a:r>
            <a:rPr lang="en-US" dirty="0" smtClean="0"/>
            <a:t>No Consistency</a:t>
          </a:r>
          <a:endParaRPr lang="en-US" dirty="0"/>
        </a:p>
      </dgm:t>
    </dgm:pt>
    <dgm:pt modelId="{D03C3C0E-E90C-8343-A452-813372521C23}" type="parTrans" cxnId="{22FA490C-0EB2-C545-91BA-AAEF3C59E011}">
      <dgm:prSet/>
      <dgm:spPr/>
      <dgm:t>
        <a:bodyPr/>
        <a:lstStyle/>
        <a:p>
          <a:endParaRPr lang="en-US"/>
        </a:p>
      </dgm:t>
    </dgm:pt>
    <dgm:pt modelId="{160075D1-19B3-414D-9224-B775BEC26A53}" type="sibTrans" cxnId="{22FA490C-0EB2-C545-91BA-AAEF3C59E011}">
      <dgm:prSet/>
      <dgm:spPr/>
      <dgm:t>
        <a:bodyPr/>
        <a:lstStyle/>
        <a:p>
          <a:endParaRPr lang="en-US"/>
        </a:p>
      </dgm:t>
    </dgm:pt>
    <dgm:pt modelId="{80A6D90F-06FC-2F40-BDD7-A7266B7AC0F7}">
      <dgm:prSet phldrT="[Text]" custT="1">
        <dgm:style>
          <a:lnRef idx="0">
            <a:schemeClr val="accent5"/>
          </a:lnRef>
          <a:fillRef idx="3">
            <a:schemeClr val="accent5"/>
          </a:fillRef>
          <a:effectRef idx="3">
            <a:schemeClr val="accent5"/>
          </a:effectRef>
          <a:fontRef idx="minor">
            <a:schemeClr val="lt1"/>
          </a:fontRef>
        </dgm:style>
      </dgm:prSet>
      <dgm:spPr>
        <a:solidFill>
          <a:srgbClr val="008000"/>
        </a:solidFill>
      </dgm:spPr>
      <dgm:t>
        <a:bodyPr/>
        <a:lstStyle/>
        <a:p>
          <a:r>
            <a:rPr lang="en-US" sz="2800" dirty="0" smtClean="0"/>
            <a:t>Higher Throughput</a:t>
          </a:r>
        </a:p>
        <a:p>
          <a:r>
            <a:rPr lang="en-US" sz="2400" dirty="0" smtClean="0"/>
            <a:t>(#updates/sec)</a:t>
          </a:r>
        </a:p>
        <a:p>
          <a:endParaRPr lang="en-US" sz="100" dirty="0"/>
        </a:p>
      </dgm:t>
    </dgm:pt>
    <dgm:pt modelId="{EEC4F355-D5D0-004D-84EA-77CA5BE8A2B1}" type="parTrans" cxnId="{A14632A1-346A-C345-81CE-5E32262FABD1}">
      <dgm:prSet/>
      <dgm:spPr/>
      <dgm:t>
        <a:bodyPr/>
        <a:lstStyle/>
        <a:p>
          <a:endParaRPr lang="en-US"/>
        </a:p>
      </dgm:t>
    </dgm:pt>
    <dgm:pt modelId="{7CEA458E-4A58-644D-B996-CCD8D685718C}" type="sibTrans" cxnId="{A14632A1-346A-C345-81CE-5E32262FABD1}">
      <dgm:prSet/>
      <dgm:spPr/>
      <dgm:t>
        <a:bodyPr/>
        <a:lstStyle/>
        <a:p>
          <a:endParaRPr lang="en-US"/>
        </a:p>
      </dgm:t>
    </dgm:pt>
    <dgm:pt modelId="{3DC89C90-A5FE-3142-AE27-A508D3476A59}">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Potentially Slower Convergence of ML</a:t>
          </a:r>
          <a:endParaRPr lang="en-US" dirty="0"/>
        </a:p>
      </dgm:t>
    </dgm:pt>
    <dgm:pt modelId="{8C996950-4AF6-4F40-BDCE-34B0E7097089}" type="parTrans" cxnId="{0B9B498B-CF89-EE42-98A1-0A230BCE40CC}">
      <dgm:prSet/>
      <dgm:spPr/>
      <dgm:t>
        <a:bodyPr/>
        <a:lstStyle/>
        <a:p>
          <a:endParaRPr lang="en-US"/>
        </a:p>
      </dgm:t>
    </dgm:pt>
    <dgm:pt modelId="{8E5FA6B0-FBBE-DB46-9D61-4A26557DCDFF}" type="sibTrans" cxnId="{0B9B498B-CF89-EE42-98A1-0A230BCE40CC}">
      <dgm:prSet/>
      <dgm:spPr/>
      <dgm:t>
        <a:bodyPr/>
        <a:lstStyle/>
        <a:p>
          <a:endParaRPr lang="en-US"/>
        </a:p>
      </dgm:t>
    </dgm:pt>
    <dgm:pt modelId="{3F540CB2-3E41-FB4D-B60D-E6465734B984}" type="pres">
      <dgm:prSet presAssocID="{01D0D928-C45F-5F42-A957-DFF8984ED55B}" presName="Name0" presStyleCnt="0">
        <dgm:presLayoutVars>
          <dgm:chMax val="1"/>
          <dgm:dir/>
          <dgm:animLvl val="ctr"/>
          <dgm:resizeHandles val="exact"/>
        </dgm:presLayoutVars>
      </dgm:prSet>
      <dgm:spPr/>
      <dgm:t>
        <a:bodyPr/>
        <a:lstStyle/>
        <a:p>
          <a:endParaRPr lang="en-US"/>
        </a:p>
      </dgm:t>
    </dgm:pt>
    <dgm:pt modelId="{6392F85B-A4D4-004E-BC51-B47318811D33}" type="pres">
      <dgm:prSet presAssocID="{556028B4-0D67-F44B-93C0-8187A78D6C79}" presName="centerShape" presStyleLbl="node0" presStyleIdx="0" presStyleCnt="1" custScaleX="285237"/>
      <dgm:spPr/>
      <dgm:t>
        <a:bodyPr/>
        <a:lstStyle/>
        <a:p>
          <a:endParaRPr lang="en-US"/>
        </a:p>
      </dgm:t>
    </dgm:pt>
    <dgm:pt modelId="{5911F2A4-8491-C049-BF1C-F99FD29E1722}" type="pres">
      <dgm:prSet presAssocID="{EEC4F355-D5D0-004D-84EA-77CA5BE8A2B1}" presName="parTrans" presStyleLbl="sibTrans2D1" presStyleIdx="0" presStyleCnt="2"/>
      <dgm:spPr/>
      <dgm:t>
        <a:bodyPr/>
        <a:lstStyle/>
        <a:p>
          <a:endParaRPr lang="en-US"/>
        </a:p>
      </dgm:t>
    </dgm:pt>
    <dgm:pt modelId="{6DD03805-3A88-1E43-AC98-2BBDFAC47E0D}" type="pres">
      <dgm:prSet presAssocID="{EEC4F355-D5D0-004D-84EA-77CA5BE8A2B1}" presName="connectorText" presStyleLbl="sibTrans2D1" presStyleIdx="0" presStyleCnt="2"/>
      <dgm:spPr/>
      <dgm:t>
        <a:bodyPr/>
        <a:lstStyle/>
        <a:p>
          <a:endParaRPr lang="en-US"/>
        </a:p>
      </dgm:t>
    </dgm:pt>
    <dgm:pt modelId="{E0B5F66C-5288-9D49-B866-4DD2852D061A}" type="pres">
      <dgm:prSet presAssocID="{80A6D90F-06FC-2F40-BDD7-A7266B7AC0F7}" presName="node" presStyleLbl="node1" presStyleIdx="0" presStyleCnt="2" custScaleX="285237">
        <dgm:presLayoutVars>
          <dgm:bulletEnabled val="1"/>
        </dgm:presLayoutVars>
      </dgm:prSet>
      <dgm:spPr/>
      <dgm:t>
        <a:bodyPr/>
        <a:lstStyle/>
        <a:p>
          <a:endParaRPr lang="en-US"/>
        </a:p>
      </dgm:t>
    </dgm:pt>
    <dgm:pt modelId="{2B2D7F1E-5B05-8A45-9891-72C4758740A2}" type="pres">
      <dgm:prSet presAssocID="{8C996950-4AF6-4F40-BDCE-34B0E7097089}" presName="parTrans" presStyleLbl="sibTrans2D1" presStyleIdx="1" presStyleCnt="2"/>
      <dgm:spPr/>
      <dgm:t>
        <a:bodyPr/>
        <a:lstStyle/>
        <a:p>
          <a:endParaRPr lang="en-US"/>
        </a:p>
      </dgm:t>
    </dgm:pt>
    <dgm:pt modelId="{4454C3B2-9983-B446-B4FC-091AA32149C1}" type="pres">
      <dgm:prSet presAssocID="{8C996950-4AF6-4F40-BDCE-34B0E7097089}" presName="connectorText" presStyleLbl="sibTrans2D1" presStyleIdx="1" presStyleCnt="2"/>
      <dgm:spPr/>
      <dgm:t>
        <a:bodyPr/>
        <a:lstStyle/>
        <a:p>
          <a:endParaRPr lang="en-US"/>
        </a:p>
      </dgm:t>
    </dgm:pt>
    <dgm:pt modelId="{881B9259-28EF-094B-8BC6-5A5F740C8C05}" type="pres">
      <dgm:prSet presAssocID="{3DC89C90-A5FE-3142-AE27-A508D3476A59}" presName="node" presStyleLbl="node1" presStyleIdx="1" presStyleCnt="2" custScaleX="285237">
        <dgm:presLayoutVars>
          <dgm:bulletEnabled val="1"/>
        </dgm:presLayoutVars>
      </dgm:prSet>
      <dgm:spPr/>
      <dgm:t>
        <a:bodyPr/>
        <a:lstStyle/>
        <a:p>
          <a:endParaRPr lang="en-US"/>
        </a:p>
      </dgm:t>
    </dgm:pt>
  </dgm:ptLst>
  <dgm:cxnLst>
    <dgm:cxn modelId="{A14632A1-346A-C345-81CE-5E32262FABD1}" srcId="{556028B4-0D67-F44B-93C0-8187A78D6C79}" destId="{80A6D90F-06FC-2F40-BDD7-A7266B7AC0F7}" srcOrd="0" destOrd="0" parTransId="{EEC4F355-D5D0-004D-84EA-77CA5BE8A2B1}" sibTransId="{7CEA458E-4A58-644D-B996-CCD8D685718C}"/>
    <dgm:cxn modelId="{3C0452E1-6EBF-B54B-BBE9-639114344012}" type="presOf" srcId="{556028B4-0D67-F44B-93C0-8187A78D6C79}" destId="{6392F85B-A4D4-004E-BC51-B47318811D33}" srcOrd="0" destOrd="0" presId="urn:microsoft.com/office/officeart/2005/8/layout/radial5"/>
    <dgm:cxn modelId="{3C1D7325-99A9-244D-A95C-136EEA3F650F}" type="presOf" srcId="{EEC4F355-D5D0-004D-84EA-77CA5BE8A2B1}" destId="{6DD03805-3A88-1E43-AC98-2BBDFAC47E0D}" srcOrd="1" destOrd="0" presId="urn:microsoft.com/office/officeart/2005/8/layout/radial5"/>
    <dgm:cxn modelId="{22FA490C-0EB2-C545-91BA-AAEF3C59E011}" srcId="{01D0D928-C45F-5F42-A957-DFF8984ED55B}" destId="{556028B4-0D67-F44B-93C0-8187A78D6C79}" srcOrd="0" destOrd="0" parTransId="{D03C3C0E-E90C-8343-A452-813372521C23}" sibTransId="{160075D1-19B3-414D-9224-B775BEC26A53}"/>
    <dgm:cxn modelId="{DFCA3427-DB3D-6446-8A15-AD2E2F2A9F73}" type="presOf" srcId="{3DC89C90-A5FE-3142-AE27-A508D3476A59}" destId="{881B9259-28EF-094B-8BC6-5A5F740C8C05}" srcOrd="0" destOrd="0" presId="urn:microsoft.com/office/officeart/2005/8/layout/radial5"/>
    <dgm:cxn modelId="{0DA9FB1B-0CF4-294E-BBC4-0327448F0F6C}" type="presOf" srcId="{80A6D90F-06FC-2F40-BDD7-A7266B7AC0F7}" destId="{E0B5F66C-5288-9D49-B866-4DD2852D061A}" srcOrd="0" destOrd="0" presId="urn:microsoft.com/office/officeart/2005/8/layout/radial5"/>
    <dgm:cxn modelId="{768C33B0-A962-6F41-9F89-FF5002DB3402}" type="presOf" srcId="{8C996950-4AF6-4F40-BDCE-34B0E7097089}" destId="{2B2D7F1E-5B05-8A45-9891-72C4758740A2}" srcOrd="0" destOrd="0" presId="urn:microsoft.com/office/officeart/2005/8/layout/radial5"/>
    <dgm:cxn modelId="{D69D2AB0-185C-F940-BB70-63DBBE82676C}" type="presOf" srcId="{8C996950-4AF6-4F40-BDCE-34B0E7097089}" destId="{4454C3B2-9983-B446-B4FC-091AA32149C1}" srcOrd="1" destOrd="0" presId="urn:microsoft.com/office/officeart/2005/8/layout/radial5"/>
    <dgm:cxn modelId="{0B9B498B-CF89-EE42-98A1-0A230BCE40CC}" srcId="{556028B4-0D67-F44B-93C0-8187A78D6C79}" destId="{3DC89C90-A5FE-3142-AE27-A508D3476A59}" srcOrd="1" destOrd="0" parTransId="{8C996950-4AF6-4F40-BDCE-34B0E7097089}" sibTransId="{8E5FA6B0-FBBE-DB46-9D61-4A26557DCDFF}"/>
    <dgm:cxn modelId="{DA193BA8-9345-EA40-B3F2-70F58ACF5C69}" type="presOf" srcId="{EEC4F355-D5D0-004D-84EA-77CA5BE8A2B1}" destId="{5911F2A4-8491-C049-BF1C-F99FD29E1722}" srcOrd="0" destOrd="0" presId="urn:microsoft.com/office/officeart/2005/8/layout/radial5"/>
    <dgm:cxn modelId="{DE926D5F-F33C-5241-8EE9-CDDF8B9E7E3E}" type="presOf" srcId="{01D0D928-C45F-5F42-A957-DFF8984ED55B}" destId="{3F540CB2-3E41-FB4D-B60D-E6465734B984}" srcOrd="0" destOrd="0" presId="urn:microsoft.com/office/officeart/2005/8/layout/radial5"/>
    <dgm:cxn modelId="{09D68C23-9285-3047-846F-ED5D43649C74}" type="presParOf" srcId="{3F540CB2-3E41-FB4D-B60D-E6465734B984}" destId="{6392F85B-A4D4-004E-BC51-B47318811D33}" srcOrd="0" destOrd="0" presId="urn:microsoft.com/office/officeart/2005/8/layout/radial5"/>
    <dgm:cxn modelId="{C71A4F45-1154-5E4E-A6F3-7C31F3E88164}" type="presParOf" srcId="{3F540CB2-3E41-FB4D-B60D-E6465734B984}" destId="{5911F2A4-8491-C049-BF1C-F99FD29E1722}" srcOrd="1" destOrd="0" presId="urn:microsoft.com/office/officeart/2005/8/layout/radial5"/>
    <dgm:cxn modelId="{05FE8DA4-9159-5B4A-ABA7-02D0059B1FA4}" type="presParOf" srcId="{5911F2A4-8491-C049-BF1C-F99FD29E1722}" destId="{6DD03805-3A88-1E43-AC98-2BBDFAC47E0D}" srcOrd="0" destOrd="0" presId="urn:microsoft.com/office/officeart/2005/8/layout/radial5"/>
    <dgm:cxn modelId="{358DA108-2B00-9F4F-BBC4-53C3B2A5653A}" type="presParOf" srcId="{3F540CB2-3E41-FB4D-B60D-E6465734B984}" destId="{E0B5F66C-5288-9D49-B866-4DD2852D061A}" srcOrd="2" destOrd="0" presId="urn:microsoft.com/office/officeart/2005/8/layout/radial5"/>
    <dgm:cxn modelId="{EAB90261-8436-284D-A4F1-F510D3C23F56}" type="presParOf" srcId="{3F540CB2-3E41-FB4D-B60D-E6465734B984}" destId="{2B2D7F1E-5B05-8A45-9891-72C4758740A2}" srcOrd="3" destOrd="0" presId="urn:microsoft.com/office/officeart/2005/8/layout/radial5"/>
    <dgm:cxn modelId="{0A2053D5-42A8-ED48-8052-AED0E3DDD468}" type="presParOf" srcId="{2B2D7F1E-5B05-8A45-9891-72C4758740A2}" destId="{4454C3B2-9983-B446-B4FC-091AA32149C1}" srcOrd="0" destOrd="0" presId="urn:microsoft.com/office/officeart/2005/8/layout/radial5"/>
    <dgm:cxn modelId="{9A485FF5-A2EC-7946-8B9B-606D290A82E9}" type="presParOf" srcId="{3F540CB2-3E41-FB4D-B60D-E6465734B984}" destId="{881B9259-28EF-094B-8BC6-5A5F740C8C05}" srcOrd="4"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43E1F0-62BF-497F-9FE3-5FFFAE48DF71}" type="datetimeFigureOut">
              <a:rPr lang="en-US" smtClean="0"/>
              <a:pPr/>
              <a:t>10/2/12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252DCE-CB5C-4F10-BC6A-359F0E07F820}" type="slidenum">
              <a:rPr lang="en-US" smtClean="0"/>
              <a:pPr/>
              <a:t>‹#›</a:t>
            </a:fld>
            <a:endParaRPr lang="en-US"/>
          </a:p>
        </p:txBody>
      </p:sp>
    </p:spTree>
    <p:extLst>
      <p:ext uri="{BB962C8B-B14F-4D97-AF65-F5344CB8AC3E}">
        <p14:creationId xmlns:p14="http://schemas.microsoft.com/office/powerpoint/2010/main" val="1810113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 Id="rId3" Type="http://schemas.openxmlformats.org/officeDocument/2006/relationships/hyperlink" Target="http://www.iterativemapreduce.org/hpdc-camera-ready-submission.pdf"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 everywhere</a:t>
            </a:r>
          </a:p>
          <a:p>
            <a:r>
              <a:rPr lang="en-US" baseline="0" dirty="0" smtClean="0"/>
              <a:t> - useless -&gt; actionable. </a:t>
            </a:r>
          </a:p>
          <a:p>
            <a:r>
              <a:rPr lang="en-US" baseline="0" dirty="0" smtClean="0"/>
              <a:t> - identify trends, create models, discover patterns. </a:t>
            </a:r>
            <a:r>
              <a:rPr lang="en-US" baseline="0" dirty="0" smtClean="0">
                <a:sym typeface="Wingdings"/>
              </a:rPr>
              <a:t> Machine Learning. Big Learning.</a:t>
            </a:r>
            <a:endParaRPr lang="en-US" dirty="0" smtClean="0"/>
          </a:p>
        </p:txBody>
      </p:sp>
      <p:sp>
        <p:nvSpPr>
          <p:cNvPr id="4" name="Slide Number Placeholder 3"/>
          <p:cNvSpPr>
            <a:spLocks noGrp="1"/>
          </p:cNvSpPr>
          <p:nvPr>
            <p:ph type="sldNum" sz="quarter" idx="10"/>
          </p:nvPr>
        </p:nvSpPr>
        <p:spPr/>
        <p:txBody>
          <a:bodyPr/>
          <a:lstStyle/>
          <a:p>
            <a:fld id="{6040F1E5-AD06-4561-BD73-71867974E0BE}" type="slidenum">
              <a:rPr lang="en-US" smtClean="0">
                <a:solidFill>
                  <a:prstClr val="black"/>
                </a:solidFill>
                <a:latin typeface="Calibri"/>
              </a:rPr>
              <a:pPr/>
              <a:t>2</a:t>
            </a:fld>
            <a:endParaRPr lang="en-US">
              <a:solidFill>
                <a:prstClr val="black"/>
              </a:solidFill>
              <a:latin typeface="Calibri"/>
            </a:endParaRPr>
          </a:p>
        </p:txBody>
      </p:sp>
    </p:spTree>
    <p:extLst>
      <p:ext uri="{BB962C8B-B14F-4D97-AF65-F5344CB8AC3E}">
        <p14:creationId xmlns:p14="http://schemas.microsoft.com/office/powerpoint/2010/main" val="2013260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pPr>
                <a:defRPr/>
              </a:pPr>
              <a:t>23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rPr>
              <a:pPr>
                <a:defRPr/>
              </a:pPr>
              <a:t>24</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Define synchronous</a:t>
            </a:r>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latin typeface="Calibri"/>
              </a:rPr>
              <a:pPr>
                <a:defRPr/>
              </a:pPr>
              <a:t>26</a:t>
            </a:fld>
            <a:endParaRPr lang="en-US">
              <a:solidFill>
                <a:prstClr val="black"/>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40F1E5-AD06-4561-BD73-71867974E0BE}" type="slidenum">
              <a:rPr lang="en-US" smtClean="0"/>
              <a:pPr/>
              <a:t>30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9404">
              <a:defRPr/>
            </a:pPr>
            <a:endParaRPr lang="en-US" dirty="0" smtClean="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33</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9404">
              <a:defRPr/>
            </a:pPr>
            <a:endParaRPr lang="en-US" dirty="0" smtClean="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34</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35</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36</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37</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38</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BigGraph</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pPr/>
              <a:t>3</a:t>
            </a:fld>
            <a:endParaRPr lang="en-US"/>
          </a:p>
        </p:txBody>
      </p:sp>
    </p:spTree>
    <p:extLst>
      <p:ext uri="{BB962C8B-B14F-4D97-AF65-F5344CB8AC3E}">
        <p14:creationId xmlns:p14="http://schemas.microsoft.com/office/powerpoint/2010/main" val="42377238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665B5BF8-25FD-433C-B671-01541186FB72}" type="slidenum">
              <a:rPr lang="en-US" smtClean="0">
                <a:solidFill>
                  <a:prstClr val="black"/>
                </a:solidFill>
              </a:rPr>
              <a:pPr/>
              <a:t>39</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the </a:t>
            </a:r>
            <a:r>
              <a:rPr lang="en-US" baseline="0" dirty="0" err="1" smtClean="0"/>
              <a:t>denoising</a:t>
            </a:r>
            <a:r>
              <a:rPr lang="en-US" baseline="0" dirty="0" smtClean="0"/>
              <a:t> task our goal is to estimate the true assignment to every pixel in the synthetic noisy image in the top left using the standard grid graphical model shown in the bottom right.  In the video &lt;click&gt; brighter pixels have been updated more often than darker pixels.  Initially the algorithm constructs large rectangular Splashes.  However, as the execution proceeds the algorithm quickly identifies and focuses on hidden sequential structure along the boundary of the rings in the synthetic noisy image. </a:t>
            </a:r>
          </a:p>
          <a:p>
            <a:endParaRPr lang="en-US" baseline="0" dirty="0"/>
          </a:p>
          <a:p>
            <a:r>
              <a:rPr lang="en-US" baseline="0" dirty="0" smtClean="0"/>
              <a:t>So far we have provided the pieces of a parallel algorithm.  To make this a distributed parallel algorithm we must now address the challenges of distributed state. &lt;click&gt;</a:t>
            </a:r>
          </a:p>
          <a:p>
            <a:endParaRPr lang="en-US" baseline="0" dirty="0" smtClean="0"/>
          </a:p>
        </p:txBody>
      </p:sp>
      <p:sp>
        <p:nvSpPr>
          <p:cNvPr id="4" name="Slide Number Placeholder 3"/>
          <p:cNvSpPr>
            <a:spLocks noGrp="1"/>
          </p:cNvSpPr>
          <p:nvPr>
            <p:ph type="sldNum" sz="quarter" idx="10"/>
          </p:nvPr>
        </p:nvSpPr>
        <p:spPr/>
        <p:txBody>
          <a:bodyPr/>
          <a:lstStyle/>
          <a:p>
            <a:fld id="{665B5BF8-25FD-433C-B671-01541186FB72}" type="slidenum">
              <a:rPr lang="en-US" smtClean="0"/>
              <a:pPr/>
              <a:t>40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latin typeface="Calibri"/>
              </a:rPr>
              <a:pPr>
                <a:defRPr/>
              </a:pPr>
              <a:t>42</a:t>
            </a:fld>
            <a:endParaRPr lang="en-US">
              <a:solidFill>
                <a:prstClr val="black"/>
              </a:solidFill>
              <a:latin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latin typeface="Calibri"/>
              </a:rPr>
              <a:pPr>
                <a:defRPr/>
              </a:pPr>
              <a:t>44</a:t>
            </a:fld>
            <a:endParaRPr lang="en-US">
              <a:solidFill>
                <a:prstClr val="black"/>
              </a:solidFill>
              <a:latin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latin typeface="Calibri"/>
              </a:rPr>
              <a:pPr>
                <a:defRPr/>
              </a:pPr>
              <a:t>45</a:t>
            </a:fld>
            <a:endParaRPr lang="en-US">
              <a:solidFill>
                <a:prstClr val="black"/>
              </a:solidFill>
              <a:latin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rPr>
              <a:pPr>
                <a:defRPr/>
              </a:pPr>
              <a:t>46</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Full </a:t>
            </a:r>
            <a:r>
              <a:rPr lang="en-US" dirty="0" err="1" smtClean="0"/>
              <a:t>netflix</a:t>
            </a:r>
            <a:r>
              <a:rPr lang="en-US" dirty="0" smtClean="0"/>
              <a:t>,</a:t>
            </a:r>
            <a:r>
              <a:rPr lang="en-US" baseline="0" dirty="0" smtClean="0"/>
              <a:t> </a:t>
            </a:r>
            <a:r>
              <a:rPr lang="en-US" dirty="0" smtClean="0"/>
              <a:t>8 cores</a:t>
            </a:r>
          </a:p>
          <a:p>
            <a:r>
              <a:rPr lang="en-US" dirty="0" smtClean="0"/>
              <a:t>Highly connected movies, bad intermediate results</a:t>
            </a:r>
            <a:endParaRPr lang="en-US" dirty="0"/>
          </a:p>
        </p:txBody>
      </p:sp>
      <p:sp>
        <p:nvSpPr>
          <p:cNvPr id="4" name="Slide Number Placeholder 3"/>
          <p:cNvSpPr>
            <a:spLocks noGrp="1"/>
          </p:cNvSpPr>
          <p:nvPr>
            <p:ph type="sldNum" sz="quarter" idx="10"/>
          </p:nvPr>
        </p:nvSpPr>
        <p:spPr/>
        <p:txBody>
          <a:bodyPr/>
          <a:lstStyle/>
          <a:p>
            <a:fld id="{6040F1E5-AD06-4561-BD73-71867974E0BE}" type="slidenum">
              <a:rPr lang="en-US" smtClean="0">
                <a:solidFill>
                  <a:prstClr val="black"/>
                </a:solidFill>
                <a:latin typeface="Calibri"/>
              </a:rPr>
              <a:pPr/>
              <a:t>49</a:t>
            </a:fld>
            <a:endParaRPr lang="en-US">
              <a:solidFill>
                <a:prstClr val="black"/>
              </a:solidFill>
              <a:latin typeface="Calibri"/>
            </a:endParaRPr>
          </a:p>
        </p:txBody>
      </p:sp>
    </p:spTree>
    <p:extLst>
      <p:ext uri="{BB962C8B-B14F-4D97-AF65-F5344CB8AC3E}">
        <p14:creationId xmlns:p14="http://schemas.microsoft.com/office/powerpoint/2010/main" val="2765706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9404" eaLnBrk="0" fontAlgn="base" hangingPunct="0">
              <a:spcBef>
                <a:spcPct val="30000"/>
              </a:spcBef>
              <a:spcAft>
                <a:spcPct val="0"/>
              </a:spcAft>
              <a:defRPr/>
            </a:pPr>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latin typeface="Calibri"/>
              </a:rPr>
              <a:pPr>
                <a:defRPr/>
              </a:pPr>
              <a:t>50</a:t>
            </a:fld>
            <a:endParaRPr lang="en-US">
              <a:solidFill>
                <a:prstClr val="black"/>
              </a:solidFill>
              <a:latin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40F1E5-AD06-4561-BD73-71867974E0BE}"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15731596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solidFill>
                  <a:prstClr val="black"/>
                </a:solidFill>
                <a:latin typeface="Calibri"/>
              </a:rPr>
              <a:pPr>
                <a:defRPr/>
              </a:pPr>
              <a:t>53</a:t>
            </a:fld>
            <a:endParaRPr lang="en-US">
              <a:solidFill>
                <a:prstClr val="black"/>
              </a:solidFill>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www.facebook.com</a:t>
            </a:r>
            <a:r>
              <a:rPr lang="en-US" dirty="0" smtClean="0"/>
              <a:t>/</a:t>
            </a:r>
            <a:r>
              <a:rPr lang="en-US" dirty="0" err="1" smtClean="0"/>
              <a:t>facebook</a:t>
            </a:r>
            <a:endParaRPr lang="en-US" dirty="0" smtClean="0"/>
          </a:p>
          <a:p>
            <a:r>
              <a:rPr lang="en-US" dirty="0" smtClean="0"/>
              <a:t>http://</a:t>
            </a:r>
            <a:r>
              <a:rPr lang="en-US" dirty="0" err="1" smtClean="0"/>
              <a:t>www.scientificamerican.com</a:t>
            </a:r>
            <a:r>
              <a:rPr lang="en-US" dirty="0" smtClean="0"/>
              <a:t>/blog/</a:t>
            </a:r>
            <a:r>
              <a:rPr lang="en-US" dirty="0" err="1" smtClean="0"/>
              <a:t>post.cfm?id</a:t>
            </a:r>
            <a:r>
              <a:rPr lang="en-US" dirty="0" smtClean="0"/>
              <a:t>=viruses-theyre-alive-and-they-can-i-2008-08-08</a:t>
            </a:r>
          </a:p>
          <a:p>
            <a:endParaRPr lang="en-US" dirty="0" smtClean="0"/>
          </a:p>
          <a:p>
            <a:r>
              <a:rPr lang="en-US" dirty="0" smtClean="0"/>
              <a:t>Put</a:t>
            </a:r>
            <a:r>
              <a:rPr lang="en-US" baseline="0" dirty="0" smtClean="0"/>
              <a:t> a number about scale of these graphs</a:t>
            </a:r>
            <a:endParaRPr lang="en-US" dirty="0" smtClean="0"/>
          </a:p>
          <a:p>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pPr/>
              <a:t>4</a:t>
            </a:fld>
            <a:endParaRPr lang="en-US"/>
          </a:p>
        </p:txBody>
      </p:sp>
    </p:spTree>
    <p:extLst>
      <p:ext uri="{BB962C8B-B14F-4D97-AF65-F5344CB8AC3E}">
        <p14:creationId xmlns:p14="http://schemas.microsoft.com/office/powerpoint/2010/main" val="16644905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FED196-89B7-4434-BEFE-0F88F5CA0D2A}" type="slidenum">
              <a:rPr lang="en-US" smtClean="0">
                <a:solidFill>
                  <a:prstClr val="black"/>
                </a:solidFill>
                <a:latin typeface="Calibri"/>
              </a:rPr>
              <a:pPr/>
              <a:t>56</a:t>
            </a:fld>
            <a:endParaRPr lang="en-US">
              <a:solidFill>
                <a:prstClr val="black"/>
              </a:solidFill>
              <a:latin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E35F6D-BA34-F541-9DBB-DD8D7132CE45}" type="slidenum">
              <a:rPr lang="en-US" smtClean="0">
                <a:solidFill>
                  <a:prstClr val="black"/>
                </a:solidFill>
                <a:latin typeface="Calibri"/>
              </a:rPr>
              <a:pPr/>
              <a:t>58</a:t>
            </a:fld>
            <a:endParaRPr lang="en-US">
              <a:solidFill>
                <a:prstClr val="black"/>
              </a:solidFill>
              <a:latin typeface="Calibri"/>
            </a:endParaRPr>
          </a:p>
        </p:txBody>
      </p:sp>
    </p:spTree>
    <p:extLst>
      <p:ext uri="{BB962C8B-B14F-4D97-AF65-F5344CB8AC3E}">
        <p14:creationId xmlns:p14="http://schemas.microsoft.com/office/powerpoint/2010/main" val="19029211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40F1E5-AD06-4561-BD73-71867974E0BE}" type="slidenum">
              <a:rPr lang="en-US" smtClean="0">
                <a:solidFill>
                  <a:prstClr val="black"/>
                </a:solidFill>
                <a:latin typeface="Calibri"/>
              </a:rPr>
              <a:pPr/>
              <a:t>59</a:t>
            </a:fld>
            <a:endParaRPr lang="en-US">
              <a:solidFill>
                <a:prstClr val="black"/>
              </a:solidFill>
              <a:latin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ever, in some cases, this can seem rather inefficient.</a:t>
            </a:r>
            <a:endParaRPr lang="en-US" dirty="0"/>
          </a:p>
        </p:txBody>
      </p:sp>
      <p:sp>
        <p:nvSpPr>
          <p:cNvPr id="4" name="Slide Number Placeholder 3"/>
          <p:cNvSpPr>
            <a:spLocks noGrp="1"/>
          </p:cNvSpPr>
          <p:nvPr>
            <p:ph type="sldNum" sz="quarter" idx="10"/>
          </p:nvPr>
        </p:nvSpPr>
        <p:spPr/>
        <p:txBody>
          <a:bodyPr/>
          <a:lstStyle/>
          <a:p>
            <a:fld id="{6016890C-274A-9745-A028-AB26E00C1661}" type="slidenum">
              <a:rPr lang="en-US" smtClean="0">
                <a:solidFill>
                  <a:prstClr val="black"/>
                </a:solidFill>
                <a:latin typeface="Calibri"/>
              </a:rPr>
              <a:pPr/>
              <a:t>66</a:t>
            </a:fld>
            <a:endParaRPr lang="en-US">
              <a:solidFill>
                <a:prstClr val="black"/>
              </a:solidFill>
              <a:latin typeface="Calibri"/>
            </a:endParaRPr>
          </a:p>
        </p:txBody>
      </p:sp>
    </p:spTree>
    <p:extLst>
      <p:ext uri="{BB962C8B-B14F-4D97-AF65-F5344CB8AC3E}">
        <p14:creationId xmlns:p14="http://schemas.microsoft.com/office/powerpoint/2010/main" val="3708450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Greedy algorithm is no worse than random placement in expectation</a:t>
            </a:r>
          </a:p>
          <a:p>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73</a:t>
            </a:fld>
            <a:endParaRPr lang="en-US">
              <a:solidFill>
                <a:prstClr val="black"/>
              </a:solidFill>
              <a:latin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Greedy algorithm is no worse than random placement in expectation</a:t>
            </a:r>
          </a:p>
          <a:p>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74</a:t>
            </a:fld>
            <a:endParaRPr lang="en-US">
              <a:solidFill>
                <a:prstClr val="black"/>
              </a:solidFill>
              <a:latin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Put Random,  coordinated, then oblivious as compromise </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75</a:t>
            </a:fld>
            <a:endParaRPr lang="en-US">
              <a:solidFill>
                <a:prstClr val="black"/>
              </a:solidFill>
              <a:latin typeface="Calibri"/>
            </a:endParaRPr>
          </a:p>
        </p:txBody>
      </p:sp>
    </p:spTree>
    <p:extLst>
      <p:ext uri="{BB962C8B-B14F-4D97-AF65-F5344CB8AC3E}">
        <p14:creationId xmlns:p14="http://schemas.microsoft.com/office/powerpoint/2010/main" val="17281076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Substantially simpler than original </a:t>
            </a:r>
            <a:r>
              <a:rPr lang="en-US" dirty="0" err="1" smtClean="0"/>
              <a:t>GraphLab</a:t>
            </a:r>
            <a:endParaRPr lang="en-US" dirty="0" smtClean="0"/>
          </a:p>
          <a:p>
            <a:pPr lvl="1"/>
            <a:r>
              <a:rPr lang="en-US" dirty="0" smtClean="0"/>
              <a:t>Synchronous engine &lt; 600 lines of code</a:t>
            </a:r>
          </a:p>
          <a:p>
            <a:endParaRPr lang="en-US" dirty="0"/>
          </a:p>
        </p:txBody>
      </p:sp>
      <p:sp>
        <p:nvSpPr>
          <p:cNvPr id="4" name="Slide Number Placeholder 3"/>
          <p:cNvSpPr>
            <a:spLocks noGrp="1"/>
          </p:cNvSpPr>
          <p:nvPr>
            <p:ph type="sldNum" sz="quarter" idx="10"/>
          </p:nvPr>
        </p:nvSpPr>
        <p:spPr/>
        <p:txBody>
          <a:bodyPr/>
          <a:lstStyle/>
          <a:p>
            <a:fld id="{6040F1E5-AD06-4561-BD73-71867974E0BE}" type="slidenum">
              <a:rPr lang="en-US" smtClean="0">
                <a:solidFill>
                  <a:prstClr val="black"/>
                </a:solidFill>
                <a:latin typeface="Calibri"/>
              </a:rPr>
              <a:pPr/>
              <a:t>78</a:t>
            </a:fld>
            <a:endParaRPr lang="en-US">
              <a:solidFill>
                <a:prstClr val="black"/>
              </a:solidFill>
              <a:latin typeface="Calibri"/>
            </a:endParaRPr>
          </a:p>
        </p:txBody>
      </p:sp>
    </p:spTree>
    <p:extLst>
      <p:ext uri="{BB962C8B-B14F-4D97-AF65-F5344CB8AC3E}">
        <p14:creationId xmlns:p14="http://schemas.microsoft.com/office/powerpoint/2010/main" val="14444520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Hadoop</a:t>
            </a:r>
            <a:r>
              <a:rPr lang="en-US" dirty="0" smtClean="0"/>
              <a:t> </a:t>
            </a:r>
            <a:r>
              <a:rPr lang="en-US" sz="1200" kern="1200" dirty="0" smtClean="0">
                <a:solidFill>
                  <a:schemeClr val="tx1"/>
                </a:solidFill>
                <a:latin typeface="+mn-lt"/>
                <a:ea typeface="+mn-ea"/>
                <a:cs typeface="+mn-cs"/>
              </a:rPr>
              <a:t>[1]	S. </a:t>
            </a:r>
            <a:r>
              <a:rPr lang="en-US" sz="1200" kern="1200" dirty="0" err="1" smtClean="0">
                <a:solidFill>
                  <a:schemeClr val="tx1"/>
                </a:solidFill>
                <a:latin typeface="+mn-lt"/>
                <a:ea typeface="+mn-ea"/>
                <a:cs typeface="+mn-cs"/>
              </a:rPr>
              <a:t>Suri</a:t>
            </a:r>
            <a:r>
              <a:rPr lang="en-US" sz="1200" kern="1200" dirty="0" smtClean="0">
                <a:solidFill>
                  <a:schemeClr val="tx1"/>
                </a:solidFill>
                <a:latin typeface="+mn-lt"/>
                <a:ea typeface="+mn-ea"/>
                <a:cs typeface="+mn-cs"/>
              </a:rPr>
              <a:t> and S. </a:t>
            </a:r>
            <a:r>
              <a:rPr lang="en-US" sz="1200" kern="1200" dirty="0" err="1" smtClean="0">
                <a:solidFill>
                  <a:schemeClr val="tx1"/>
                </a:solidFill>
                <a:latin typeface="+mn-lt"/>
                <a:ea typeface="+mn-ea"/>
                <a:cs typeface="+mn-cs"/>
              </a:rPr>
              <a:t>Vassilvitskii</a:t>
            </a:r>
            <a:r>
              <a:rPr lang="en-US" sz="1200" kern="1200" dirty="0" smtClean="0">
                <a:solidFill>
                  <a:schemeClr val="tx1"/>
                </a:solidFill>
                <a:latin typeface="+mn-lt"/>
                <a:ea typeface="+mn-ea"/>
                <a:cs typeface="+mn-cs"/>
              </a:rPr>
              <a:t>, “Counting triangles and the curse of the last reducer,” presented at the WWW '11: Proceedings of the 20th international conference on World wide web, 2011.</a:t>
            </a:r>
            <a:endParaRPr lang="en-US" dirty="0"/>
          </a:p>
        </p:txBody>
      </p:sp>
      <p:sp>
        <p:nvSpPr>
          <p:cNvPr id="4" name="Slide Number Placeholder 3"/>
          <p:cNvSpPr>
            <a:spLocks noGrp="1"/>
          </p:cNvSpPr>
          <p:nvPr>
            <p:ph type="sldNum" sz="quarter" idx="10"/>
          </p:nvPr>
        </p:nvSpPr>
        <p:spPr/>
        <p:txBody>
          <a:bodyPr/>
          <a:lstStyle/>
          <a:p>
            <a:fld id="{8E889AEB-C4A3-6646-B595-940E0655BE67}" type="slidenum">
              <a:rPr lang="en-US" smtClean="0">
                <a:solidFill>
                  <a:prstClr val="black"/>
                </a:solidFill>
                <a:latin typeface="Calibri"/>
              </a:rPr>
              <a:pPr/>
              <a:t>79</a:t>
            </a:fld>
            <a:endParaRPr lang="en-US">
              <a:solidFill>
                <a:prstClr val="black"/>
              </a:solidFill>
              <a:latin typeface="Calibri"/>
            </a:endParaRPr>
          </a:p>
        </p:txBody>
      </p:sp>
    </p:spTree>
    <p:extLst>
      <p:ext uri="{BB962C8B-B14F-4D97-AF65-F5344CB8AC3E}">
        <p14:creationId xmlns:p14="http://schemas.microsoft.com/office/powerpoint/2010/main" val="40934325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“Comparable</a:t>
            </a:r>
            <a:r>
              <a:rPr lang="en-US" baseline="0" dirty="0" smtClean="0"/>
              <a:t> numbers are hard to come by as everyone uses different datasets, but we try to equalize as much as possible giving the competition an advantage when in doubt”</a:t>
            </a:r>
          </a:p>
          <a:p>
            <a:r>
              <a:rPr lang="en-US" baseline="0" dirty="0" smtClean="0"/>
              <a:t>Scaling to 100 iterations so costs are in dollars and not cents.</a:t>
            </a:r>
          </a:p>
          <a:p>
            <a:endParaRPr lang="en-US" baseline="0" dirty="0" smtClean="0"/>
          </a:p>
          <a:p>
            <a:r>
              <a:rPr lang="en-US" baseline="0" dirty="0" smtClean="0"/>
              <a:t>Numbers:</a:t>
            </a:r>
          </a:p>
          <a:p>
            <a:r>
              <a:rPr lang="en-US" b="1" baseline="0" dirty="0" smtClean="0"/>
              <a:t>  </a:t>
            </a:r>
            <a:r>
              <a:rPr lang="en-US" b="1" baseline="0" dirty="0" err="1" smtClean="0"/>
              <a:t>Hadoop</a:t>
            </a:r>
            <a:r>
              <a:rPr lang="en-US" b="1" baseline="0" dirty="0" smtClean="0"/>
              <a:t>: Ran on </a:t>
            </a:r>
            <a:r>
              <a:rPr lang="en-US" b="1" baseline="0" dirty="0" err="1" smtClean="0"/>
              <a:t>Kronecker</a:t>
            </a:r>
            <a:r>
              <a:rPr lang="en-US" b="1" baseline="0" dirty="0" smtClean="0"/>
              <a:t> graph of 1.1B edges, 50 M45 machines.</a:t>
            </a:r>
          </a:p>
          <a:p>
            <a:r>
              <a:rPr lang="en-US" baseline="0" dirty="0" smtClean="0"/>
              <a:t>      From available numbers, each machine is approximately 8 cores, 6 GB RAM or roughly a c1.xlarge instance. Putting total cost at $33 per hour</a:t>
            </a:r>
          </a:p>
          <a:p>
            <a:r>
              <a:rPr lang="en-US" sz="1200" b="0" kern="1200" dirty="0" smtClean="0">
                <a:solidFill>
                  <a:schemeClr val="tx1"/>
                </a:solidFill>
                <a:effectLst/>
                <a:latin typeface="+mn-lt"/>
                <a:ea typeface="+mn-ea"/>
                <a:cs typeface="+mn-cs"/>
              </a:rPr>
              <a:t>Spectral Analysis for Billion-Scale Graphs: Discoveries and Implementation </a:t>
            </a:r>
            <a:r>
              <a:rPr lang="en-US" sz="1200" b="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U Kang Brendan </a:t>
            </a:r>
            <a:r>
              <a:rPr lang="en-US" sz="1200" kern="1200" dirty="0" err="1" smtClean="0">
                <a:solidFill>
                  <a:schemeClr val="tx1"/>
                </a:solidFill>
                <a:effectLst/>
                <a:latin typeface="+mn-lt"/>
                <a:ea typeface="+mn-ea"/>
                <a:cs typeface="+mn-cs"/>
              </a:rPr>
              <a:t>Meeder</a:t>
            </a:r>
            <a:r>
              <a:rPr lang="en-US" sz="1200" kern="1200" dirty="0" smtClean="0">
                <a:solidFill>
                  <a:schemeClr val="tx1"/>
                </a:solidFill>
                <a:effectLst/>
                <a:latin typeface="+mn-lt"/>
                <a:ea typeface="+mn-ea"/>
                <a:cs typeface="+mn-cs"/>
              </a:rPr>
              <a:t> Christos </a:t>
            </a:r>
            <a:r>
              <a:rPr lang="en-US" sz="1200" kern="1200" dirty="0" err="1" smtClean="0">
                <a:solidFill>
                  <a:schemeClr val="tx1"/>
                </a:solidFill>
                <a:effectLst/>
                <a:latin typeface="+mn-lt"/>
                <a:ea typeface="+mn-ea"/>
                <a:cs typeface="+mn-cs"/>
              </a:rPr>
              <a:t>Faloutsos</a:t>
            </a:r>
            <a:r>
              <a:rPr lang="en-US" sz="1200" kern="1200" dirty="0" smtClean="0">
                <a:solidFill>
                  <a:schemeClr val="tx1"/>
                </a:solidFill>
                <a:effectLst/>
                <a:latin typeface="+mn-lt"/>
                <a:ea typeface="+mn-ea"/>
                <a:cs typeface="+mn-cs"/>
              </a:rPr>
              <a:t> </a:t>
            </a:r>
            <a:endParaRPr lang="en-US" baseline="0" dirty="0" smtClean="0"/>
          </a:p>
          <a:p>
            <a:r>
              <a:rPr lang="en-US" b="1" baseline="0" dirty="0" smtClean="0"/>
              <a:t>  Twister: Ran on </a:t>
            </a:r>
            <a:r>
              <a:rPr lang="en-US" b="1" baseline="0" dirty="0" err="1" smtClean="0"/>
              <a:t>ClueWeb</a:t>
            </a:r>
            <a:r>
              <a:rPr lang="en-US" b="1" baseline="0" dirty="0" smtClean="0"/>
              <a:t> dataset of 50M pages, 1.4B edges.</a:t>
            </a:r>
          </a:p>
          <a:p>
            <a:r>
              <a:rPr lang="en-US" baseline="0" dirty="0" smtClean="0"/>
              <a:t>       Using 64 Nodes of 4 cores each. 16GB RAM per node. Or roughly a m2.xlarge to m2.2xlarge instance. Putting total cost at  $28-$56 per hour.</a:t>
            </a:r>
          </a:p>
          <a:p>
            <a:r>
              <a:rPr lang="en-US" sz="1200" kern="1200" dirty="0" err="1" smtClean="0">
                <a:solidFill>
                  <a:schemeClr val="tx1"/>
                </a:solidFill>
                <a:effectLst/>
                <a:latin typeface="+mn-lt"/>
                <a:ea typeface="+mn-ea"/>
                <a:cs typeface="+mn-cs"/>
              </a:rPr>
              <a:t>Jaliya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Ekanayake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Hui</a:t>
            </a:r>
            <a:r>
              <a:rPr lang="en-US" sz="1200" kern="1200" dirty="0" smtClean="0">
                <a:solidFill>
                  <a:schemeClr val="tx1"/>
                </a:solidFill>
                <a:effectLst/>
                <a:latin typeface="+mn-lt"/>
                <a:ea typeface="+mn-ea"/>
                <a:cs typeface="+mn-cs"/>
              </a:rPr>
              <a:t> Li, </a:t>
            </a:r>
            <a:r>
              <a:rPr lang="en-US" sz="1200" kern="1200" dirty="0" err="1" smtClean="0">
                <a:solidFill>
                  <a:schemeClr val="tx1"/>
                </a:solidFill>
                <a:effectLst/>
                <a:latin typeface="+mn-lt"/>
                <a:ea typeface="+mn-ea"/>
                <a:cs typeface="+mn-cs"/>
              </a:rPr>
              <a:t>Bingjing</a:t>
            </a:r>
            <a:r>
              <a:rPr lang="en-US" sz="1200" kern="1200" dirty="0" smtClean="0">
                <a:solidFill>
                  <a:schemeClr val="tx1"/>
                </a:solidFill>
                <a:effectLst/>
                <a:latin typeface="+mn-lt"/>
                <a:ea typeface="+mn-ea"/>
                <a:cs typeface="+mn-cs"/>
              </a:rPr>
              <a:t> Zhang, </a:t>
            </a:r>
            <a:r>
              <a:rPr lang="en-US" sz="1200" kern="1200" dirty="0" err="1" smtClean="0">
                <a:solidFill>
                  <a:schemeClr val="tx1"/>
                </a:solidFill>
                <a:effectLst/>
                <a:latin typeface="+mn-lt"/>
                <a:ea typeface="+mn-ea"/>
                <a:cs typeface="+mn-cs"/>
              </a:rPr>
              <a:t>Thilina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Gunarathne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Seung-Hee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Bae</a:t>
            </a:r>
            <a:r>
              <a:rPr lang="en-US" sz="1200" kern="1200" dirty="0" smtClean="0">
                <a:solidFill>
                  <a:schemeClr val="tx1"/>
                </a:solidFill>
                <a:effectLst/>
                <a:latin typeface="+mn-lt"/>
                <a:ea typeface="+mn-ea"/>
                <a:cs typeface="+mn-cs"/>
              </a:rPr>
              <a:t>, Judy </a:t>
            </a:r>
            <a:r>
              <a:rPr lang="en-US" sz="1200" kern="1200" dirty="0" err="1" smtClean="0">
                <a:solidFill>
                  <a:schemeClr val="tx1"/>
                </a:solidFill>
                <a:effectLst/>
                <a:latin typeface="+mn-lt"/>
                <a:ea typeface="+mn-ea"/>
                <a:cs typeface="+mn-cs"/>
              </a:rPr>
              <a:t>Qiu</a:t>
            </a:r>
            <a:r>
              <a:rPr lang="en-US" sz="1200" kern="1200" dirty="0" smtClean="0">
                <a:solidFill>
                  <a:schemeClr val="tx1"/>
                </a:solidFill>
                <a:effectLst/>
                <a:latin typeface="+mn-lt"/>
                <a:ea typeface="+mn-ea"/>
                <a:cs typeface="+mn-cs"/>
              </a:rPr>
              <a:t>, Geoffrey Fox, </a:t>
            </a:r>
            <a:r>
              <a:rPr lang="en-US" sz="1200" kern="1200" dirty="0" smtClean="0">
                <a:solidFill>
                  <a:schemeClr val="tx1"/>
                </a:solidFill>
                <a:effectLst/>
                <a:latin typeface="+mn-lt"/>
                <a:ea typeface="+mn-ea"/>
                <a:cs typeface="+mn-cs"/>
                <a:hlinkClick r:id="rId3"/>
              </a:rPr>
              <a:t>Twister: A Runtime for Iterative MapReduce</a:t>
            </a:r>
            <a:r>
              <a:rPr lang="en-US" sz="1200" kern="1200" dirty="0" smtClean="0">
                <a:solidFill>
                  <a:schemeClr val="tx1"/>
                </a:solidFill>
                <a:effectLst/>
                <a:latin typeface="+mn-lt"/>
                <a:ea typeface="+mn-ea"/>
                <a:cs typeface="+mn-cs"/>
              </a:rPr>
              <a:t>," The First International Workshop on </a:t>
            </a:r>
            <a:r>
              <a:rPr lang="en-US" sz="1200" kern="1200" dirty="0" err="1" smtClean="0">
                <a:solidFill>
                  <a:schemeClr val="tx1"/>
                </a:solidFill>
                <a:effectLst/>
                <a:latin typeface="+mn-lt"/>
                <a:ea typeface="+mn-ea"/>
                <a:cs typeface="+mn-cs"/>
              </a:rPr>
              <a:t>MapReduce</a:t>
            </a:r>
            <a:r>
              <a:rPr lang="en-US" sz="1200" kern="1200" dirty="0" smtClean="0">
                <a:solidFill>
                  <a:schemeClr val="tx1"/>
                </a:solidFill>
                <a:effectLst/>
                <a:latin typeface="+mn-lt"/>
                <a:ea typeface="+mn-ea"/>
                <a:cs typeface="+mn-cs"/>
              </a:rPr>
              <a:t> and its Applications (MAPREDUCE'10) - HPDC2010</a:t>
            </a:r>
            <a:endParaRPr lang="en-US" baseline="0" dirty="0" smtClean="0"/>
          </a:p>
          <a:p>
            <a:r>
              <a:rPr lang="en-US" b="1" baseline="0" dirty="0" smtClean="0"/>
              <a:t>   </a:t>
            </a:r>
            <a:r>
              <a:rPr lang="en-US" b="1" baseline="0" dirty="0" err="1" smtClean="0"/>
              <a:t>GraphLab</a:t>
            </a:r>
            <a:r>
              <a:rPr lang="en-US" b="1" baseline="0" dirty="0" smtClean="0"/>
              <a:t>: Ran on 64 cc1.4x large instances at $83.2 per hour</a:t>
            </a:r>
          </a:p>
        </p:txBody>
      </p:sp>
      <p:sp>
        <p:nvSpPr>
          <p:cNvPr id="4" name="Slide Number Placeholder 3"/>
          <p:cNvSpPr>
            <a:spLocks noGrp="1"/>
          </p:cNvSpPr>
          <p:nvPr>
            <p:ph type="sldNum" sz="quarter" idx="10"/>
          </p:nvPr>
        </p:nvSpPr>
        <p:spPr/>
        <p:txBody>
          <a:bodyPr/>
          <a:lstStyle/>
          <a:p>
            <a:fld id="{8E889AEB-C4A3-6646-B595-940E0655BE67}" type="slidenum">
              <a:rPr lang="en-US" smtClean="0">
                <a:solidFill>
                  <a:prstClr val="black"/>
                </a:solidFill>
                <a:latin typeface="Calibri"/>
              </a:rPr>
              <a:pPr/>
              <a:t>81</a:t>
            </a:fld>
            <a:endParaRPr lang="en-US">
              <a:solidFill>
                <a:prstClr val="black"/>
              </a:solidFill>
              <a:latin typeface="Calibri"/>
            </a:endParaRPr>
          </a:p>
        </p:txBody>
      </p:sp>
    </p:spTree>
    <p:extLst>
      <p:ext uri="{BB962C8B-B14F-4D97-AF65-F5344CB8AC3E}">
        <p14:creationId xmlns:p14="http://schemas.microsoft.com/office/powerpoint/2010/main" val="4144939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a:t>
            </a:r>
            <a:r>
              <a:rPr lang="en-US" baseline="0" dirty="0" smtClean="0"/>
              <a:t> we have two shoppers.  We would like to recommend things for them to buy based on their interests.  However we may not have enough information to make informed recommendations by examining their individual histories in isolation.</a:t>
            </a:r>
          </a:p>
          <a:p>
            <a:endParaRPr lang="en-US" baseline="0" dirty="0" smtClean="0"/>
          </a:p>
          <a:p>
            <a:r>
              <a:rPr lang="en-US" dirty="0" smtClean="0"/>
              <a:t>We can use the rich probabilistic</a:t>
            </a:r>
            <a:r>
              <a:rPr lang="en-US" baseline="0" dirty="0" smtClean="0"/>
              <a:t> structure to improve the recommendations for individual people.</a:t>
            </a:r>
            <a:endParaRPr lang="en-US" dirty="0"/>
          </a:p>
        </p:txBody>
      </p:sp>
      <p:sp>
        <p:nvSpPr>
          <p:cNvPr id="4" name="Slide Number Placeholder 3"/>
          <p:cNvSpPr>
            <a:spLocks noGrp="1"/>
          </p:cNvSpPr>
          <p:nvPr>
            <p:ph type="sldNum" sz="quarter" idx="10"/>
          </p:nvPr>
        </p:nvSpPr>
        <p:spPr/>
        <p:txBody>
          <a:bodyPr/>
          <a:lstStyle/>
          <a:p>
            <a:fld id="{1366D470-C10E-414C-905E-BBE6EFAB8802}" type="slidenum">
              <a:rPr lang="en-US" smtClean="0"/>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en.wikipedia.org</a:t>
            </a:r>
            <a:r>
              <a:rPr lang="en-US" dirty="0" smtClean="0"/>
              <a:t>/wiki/</a:t>
            </a:r>
            <a:r>
              <a:rPr lang="en-US" dirty="0" err="1" smtClean="0"/>
              <a:t>Social_network_analysis</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85</a:t>
            </a:fld>
            <a:endParaRPr lang="en-US">
              <a:solidFill>
                <a:prstClr val="black"/>
              </a:solidFill>
              <a:latin typeface="Calibri"/>
            </a:endParaRPr>
          </a:p>
        </p:txBody>
      </p:sp>
    </p:spTree>
    <p:extLst>
      <p:ext uri="{BB962C8B-B14F-4D97-AF65-F5344CB8AC3E}">
        <p14:creationId xmlns:p14="http://schemas.microsoft.com/office/powerpoint/2010/main" val="27720673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glamproduction.wordpress.com</a:t>
            </a:r>
            <a:r>
              <a:rPr lang="en-US" dirty="0" smtClean="0"/>
              <a:t>/360-cross-platform-pitch-draft/</a:t>
            </a:r>
          </a:p>
          <a:p>
            <a:r>
              <a:rPr lang="en-US" dirty="0" smtClean="0"/>
              <a:t>http://</a:t>
            </a:r>
            <a:r>
              <a:rPr lang="en-US" dirty="0" err="1" smtClean="0"/>
              <a:t>ozgekaraoglu.edublogs.org</a:t>
            </a:r>
            <a:r>
              <a:rPr lang="en-US" dirty="0" smtClean="0"/>
              <a:t>/2009/07/31/two-gr8-projects-to-collaborate/</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86</a:t>
            </a:fld>
            <a:endParaRPr lang="en-US">
              <a:solidFill>
                <a:prstClr val="black"/>
              </a:solidFill>
              <a:latin typeface="Calibri"/>
            </a:endParaRPr>
          </a:p>
        </p:txBody>
      </p:sp>
    </p:spTree>
    <p:extLst>
      <p:ext uri="{BB962C8B-B14F-4D97-AF65-F5344CB8AC3E}">
        <p14:creationId xmlns:p14="http://schemas.microsoft.com/office/powerpoint/2010/main" val="40147527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http://</a:t>
            </a:r>
            <a:r>
              <a:rPr lang="en-US" dirty="0" err="1" smtClean="0"/>
              <a:t>www.cs.brown.edu</a:t>
            </a:r>
            <a:r>
              <a:rPr lang="en-US" dirty="0" smtClean="0"/>
              <a:t>/courses/cs143/</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89</a:t>
            </a:fld>
            <a:endParaRPr lang="en-US">
              <a:solidFill>
                <a:prstClr val="black"/>
              </a:solidFill>
              <a:latin typeface="Calibri"/>
            </a:endParaRPr>
          </a:p>
        </p:txBody>
      </p:sp>
    </p:spTree>
    <p:extLst>
      <p:ext uri="{BB962C8B-B14F-4D97-AF65-F5344CB8AC3E}">
        <p14:creationId xmlns:p14="http://schemas.microsoft.com/office/powerpoint/2010/main" val="27449580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a:t>
            </a:r>
            <a:r>
              <a:rPr lang="en-US" baseline="0" dirty="0" smtClean="0"/>
              <a:t> http://</a:t>
            </a:r>
            <a:r>
              <a:rPr lang="en-US" baseline="0" dirty="0" err="1" smtClean="0"/>
              <a:t>jordi.pro</a:t>
            </a:r>
            <a:r>
              <a:rPr lang="en-US" baseline="0" dirty="0" smtClean="0"/>
              <a:t>/</a:t>
            </a:r>
            <a:r>
              <a:rPr lang="en-US" baseline="0" dirty="0" err="1" smtClean="0"/>
              <a:t>netbiz</a:t>
            </a:r>
            <a:r>
              <a:rPr lang="en-US" baseline="0" dirty="0" smtClean="0"/>
              <a:t>/2012/05/connecting-people-a-must-for-clusters/</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90</a:t>
            </a:fld>
            <a:endParaRPr lang="en-US">
              <a:solidFill>
                <a:prstClr val="black"/>
              </a:solidFill>
              <a:latin typeface="Calibri"/>
            </a:endParaRPr>
          </a:p>
        </p:txBody>
      </p:sp>
    </p:spTree>
    <p:extLst>
      <p:ext uri="{BB962C8B-B14F-4D97-AF65-F5344CB8AC3E}">
        <p14:creationId xmlns:p14="http://schemas.microsoft.com/office/powerpoint/2010/main" val="5388549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http://</a:t>
            </a:r>
            <a:r>
              <a:rPr lang="en-US" dirty="0" err="1" smtClean="0"/>
              <a:t>knowledgeblog.org</a:t>
            </a:r>
            <a:r>
              <a:rPr lang="en-US" dirty="0" smtClean="0"/>
              <a:t>/files/2011/03/</a:t>
            </a:r>
            <a:r>
              <a:rPr lang="en-US" dirty="0" err="1" smtClean="0"/>
              <a:t>jiscmrd_wordle.png</a:t>
            </a:r>
            <a:endParaRPr lang="en-US" dirty="0"/>
          </a:p>
        </p:txBody>
      </p:sp>
      <p:sp>
        <p:nvSpPr>
          <p:cNvPr id="4" name="Slide Number Placeholder 3"/>
          <p:cNvSpPr>
            <a:spLocks noGrp="1"/>
          </p:cNvSpPr>
          <p:nvPr>
            <p:ph type="sldNum" sz="quarter" idx="10"/>
          </p:nvPr>
        </p:nvSpPr>
        <p:spPr/>
        <p:txBody>
          <a:bodyPr/>
          <a:lstStyle/>
          <a:p>
            <a:fld id="{0E2367E9-6217-467F-9FBB-578A0F4503F2}" type="slidenum">
              <a:rPr lang="en-US" smtClean="0">
                <a:solidFill>
                  <a:prstClr val="black"/>
                </a:solidFill>
                <a:latin typeface="Calibri"/>
              </a:rPr>
              <a:pPr/>
              <a:t>91</a:t>
            </a:fld>
            <a:endParaRPr lang="en-US">
              <a:solidFill>
                <a:prstClr val="black"/>
              </a:solidFill>
              <a:latin typeface="Calibri"/>
            </a:endParaRPr>
          </a:p>
        </p:txBody>
      </p:sp>
    </p:spTree>
    <p:extLst>
      <p:ext uri="{BB962C8B-B14F-4D97-AF65-F5344CB8AC3E}">
        <p14:creationId xmlns:p14="http://schemas.microsoft.com/office/powerpoint/2010/main" val="40147527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Hadoop</a:t>
            </a:r>
            <a:r>
              <a:rPr lang="en-US" dirty="0" smtClean="0"/>
              <a:t> </a:t>
            </a:r>
            <a:r>
              <a:rPr lang="en-US" sz="1200" kern="1200" dirty="0" smtClean="0">
                <a:solidFill>
                  <a:schemeClr val="tx1"/>
                </a:solidFill>
                <a:latin typeface="+mn-lt"/>
                <a:ea typeface="+mn-ea"/>
                <a:cs typeface="+mn-cs"/>
              </a:rPr>
              <a:t>[1]	S. </a:t>
            </a:r>
            <a:r>
              <a:rPr lang="en-US" sz="1200" kern="1200" dirty="0" err="1" smtClean="0">
                <a:solidFill>
                  <a:schemeClr val="tx1"/>
                </a:solidFill>
                <a:latin typeface="+mn-lt"/>
                <a:ea typeface="+mn-ea"/>
                <a:cs typeface="+mn-cs"/>
              </a:rPr>
              <a:t>Suri</a:t>
            </a:r>
            <a:r>
              <a:rPr lang="en-US" sz="1200" kern="1200" dirty="0" smtClean="0">
                <a:solidFill>
                  <a:schemeClr val="tx1"/>
                </a:solidFill>
                <a:latin typeface="+mn-lt"/>
                <a:ea typeface="+mn-ea"/>
                <a:cs typeface="+mn-cs"/>
              </a:rPr>
              <a:t> and S. </a:t>
            </a:r>
            <a:r>
              <a:rPr lang="en-US" sz="1200" kern="1200" dirty="0" err="1" smtClean="0">
                <a:solidFill>
                  <a:schemeClr val="tx1"/>
                </a:solidFill>
                <a:latin typeface="+mn-lt"/>
                <a:ea typeface="+mn-ea"/>
                <a:cs typeface="+mn-cs"/>
              </a:rPr>
              <a:t>Vassilvitskii</a:t>
            </a:r>
            <a:r>
              <a:rPr lang="en-US" sz="1200" kern="1200" dirty="0" smtClean="0">
                <a:solidFill>
                  <a:schemeClr val="tx1"/>
                </a:solidFill>
                <a:latin typeface="+mn-lt"/>
                <a:ea typeface="+mn-ea"/>
                <a:cs typeface="+mn-cs"/>
              </a:rPr>
              <a:t>, “Counting triangles and the curse of the last reducer,” presented at the WWW '11: Proceedings of the 20th international conference on World wide web, 2011.</a:t>
            </a:r>
            <a:endParaRPr lang="en-US" dirty="0"/>
          </a:p>
        </p:txBody>
      </p:sp>
      <p:sp>
        <p:nvSpPr>
          <p:cNvPr id="4" name="Slide Number Placeholder 3"/>
          <p:cNvSpPr>
            <a:spLocks noGrp="1"/>
          </p:cNvSpPr>
          <p:nvPr>
            <p:ph type="sldNum" sz="quarter" idx="10"/>
          </p:nvPr>
        </p:nvSpPr>
        <p:spPr/>
        <p:txBody>
          <a:bodyPr/>
          <a:lstStyle/>
          <a:p>
            <a:fld id="{8E889AEB-C4A3-6646-B595-940E0655BE67}" type="slidenum">
              <a:rPr lang="en-US" smtClean="0">
                <a:solidFill>
                  <a:prstClr val="black"/>
                </a:solidFill>
                <a:latin typeface="Calibri"/>
              </a:rPr>
              <a:pPr/>
              <a:t>94</a:t>
            </a:fld>
            <a:endParaRPr lang="en-US">
              <a:solidFill>
                <a:prstClr val="black"/>
              </a:solidFill>
              <a:latin typeface="Calibri"/>
            </a:endParaRPr>
          </a:p>
        </p:txBody>
      </p:sp>
    </p:spTree>
    <p:extLst>
      <p:ext uri="{BB962C8B-B14F-4D97-AF65-F5344CB8AC3E}">
        <p14:creationId xmlns:p14="http://schemas.microsoft.com/office/powerpoint/2010/main" val="40934325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Correction: Added</a:t>
            </a:r>
            <a:r>
              <a:rPr lang="en-US" baseline="0" dirty="0" smtClean="0"/>
              <a:t> missing multiple of 2.</a:t>
            </a:r>
          </a:p>
          <a:p>
            <a:endParaRPr lang="en-US" baseline="0" smtClean="0"/>
          </a:p>
          <a:p>
            <a:endParaRPr lang="en-US"/>
          </a:p>
        </p:txBody>
      </p:sp>
      <p:sp>
        <p:nvSpPr>
          <p:cNvPr id="4" name="Slide Number Placeholder 3"/>
          <p:cNvSpPr>
            <a:spLocks noGrp="1"/>
          </p:cNvSpPr>
          <p:nvPr>
            <p:ph type="sldNum" sz="quarter" idx="10"/>
          </p:nvPr>
        </p:nvSpPr>
        <p:spPr/>
        <p:txBody>
          <a:bodyPr/>
          <a:lstStyle/>
          <a:p>
            <a:fld id="{E6252DCE-CB5C-4F10-BC6A-359F0E07F820}" type="slidenum">
              <a:rPr lang="en-US" smtClean="0"/>
              <a:pPr/>
              <a:t>105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PageRank</a:t>
            </a:r>
          </a:p>
          <a:p>
            <a:r>
              <a:rPr lang="en-US" dirty="0" smtClean="0"/>
              <a:t>Viral</a:t>
            </a:r>
            <a:r>
              <a:rPr lang="en-US" baseline="0" dirty="0" smtClean="0"/>
              <a:t> Propagation &amp; Cascade Analysis</a:t>
            </a:r>
          </a:p>
          <a:p>
            <a:r>
              <a:rPr lang="en-US" baseline="0" dirty="0" smtClean="0"/>
              <a:t>Recommender Systems / </a:t>
            </a:r>
            <a:r>
              <a:rPr lang="en-US" dirty="0" smtClean="0"/>
              <a:t>Collaborative</a:t>
            </a:r>
            <a:r>
              <a:rPr lang="en-US" baseline="0" dirty="0" smtClean="0"/>
              <a:t> Filtering</a:t>
            </a:r>
          </a:p>
          <a:p>
            <a:r>
              <a:rPr lang="en-US" baseline="0" dirty="0" smtClean="0"/>
              <a:t>Community Detection</a:t>
            </a:r>
          </a:p>
          <a:p>
            <a:r>
              <a:rPr lang="en-US" baseline="0" dirty="0" smtClean="0"/>
              <a:t>Correlated User Modeling</a:t>
            </a:r>
          </a:p>
        </p:txBody>
      </p:sp>
      <p:sp>
        <p:nvSpPr>
          <p:cNvPr id="4" name="Slide Number Placeholder 3"/>
          <p:cNvSpPr>
            <a:spLocks noGrp="1"/>
          </p:cNvSpPr>
          <p:nvPr>
            <p:ph type="sldNum" sz="quarter" idx="10"/>
          </p:nvPr>
        </p:nvSpPr>
        <p:spPr/>
        <p:txBody>
          <a:bodyPr/>
          <a:lstStyle/>
          <a:p>
            <a:fld id="{518CD54B-A338-A741-9207-EF271D26B96E}" type="slidenum">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6040F1E5-AD06-4561-BD73-71867974E0BE}" type="slidenum">
              <a:rPr lang="en-US" smtClean="0"/>
              <a:pPr/>
              <a:t>14</a:t>
            </a:fld>
            <a:endParaRPr lang="en-US"/>
          </a:p>
        </p:txBody>
      </p:sp>
    </p:spTree>
    <p:extLst>
      <p:ext uri="{BB962C8B-B14F-4D97-AF65-F5344CB8AC3E}">
        <p14:creationId xmlns:p14="http://schemas.microsoft.com/office/powerpoint/2010/main" val="1091002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pPr>
                <a:defRPr/>
              </a:pPr>
              <a:t>17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40F1E5-AD06-4561-BD73-71867974E0BE}" type="slidenum">
              <a:rPr lang="en-US" smtClean="0"/>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DADAE87-5955-4B76-87EE-B76E9A46D816}" type="slidenum">
              <a:rPr lang="en-US" smtClean="0"/>
              <a:pPr>
                <a:defRPr/>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9A2B619-F442-4706-8995-902C4FEFC8E0}" type="datetimeFigureOut">
              <a:rPr lang="en-US" smtClean="0"/>
              <a:pPr/>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2B619-F442-4706-8995-902C4FEFC8E0}" type="datetimeFigureOut">
              <a:rPr lang="en-US" smtClean="0"/>
              <a:pPr/>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97337F-AB0E-3344-A567-878F93FAE0F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677162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BDB7B-90E7-9A40-9977-B365F412BCE4}"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607974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AA1AA-AB35-F44C-904A-09D4E898D7C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6315737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072F44-952C-B146-A1B7-CDDD7D845F1C}"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683471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60B74C-F002-0549-BAED-D7D1A9C70D0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5929674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73B68-12C1-5B40-885E-E23FF8B671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8443707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0C1000-3D47-7741-B711-A5A1A39013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8982024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42CBEB-64EC-694E-A66E-11A34FE327E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0395591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E26E7-976B-D74C-AF7C-C1C04FDDF9D2}"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7724299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65B134-9602-214E-8B80-B9FAB453ED4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65437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2B619-F442-4706-8995-902C4FEFC8E0}" type="datetimeFigureOut">
              <a:rPr lang="en-US" smtClean="0"/>
              <a:pPr/>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75B86E-59CE-F04A-A5B2-54D27ECAD453}"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3681894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97337F-AB0E-3344-A567-878F93FAE0F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459389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BDB7B-90E7-9A40-9977-B365F412BCE4}"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060723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AA1AA-AB35-F44C-904A-09D4E898D7C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0787226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072F44-952C-B146-A1B7-CDDD7D845F1C}"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944817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60B74C-F002-0549-BAED-D7D1A9C70D0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0566394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73B68-12C1-5B40-885E-E23FF8B671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6989937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0C1000-3D47-7741-B711-A5A1A39013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2641722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42CBEB-64EC-694E-A66E-11A34FE327E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7124143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E26E7-976B-D74C-AF7C-C1C04FDDF9D2}"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99491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6891058-80D3-4831-93E1-D30373094577}" type="datetime1">
              <a:rPr lang="en-US" smtClean="0">
                <a:solidFill>
                  <a:prstClr val="black">
                    <a:tint val="75000"/>
                  </a:prstClr>
                </a:solidFill>
              </a:rPr>
              <a:pPr/>
              <a:t>10/2/12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65B134-9602-214E-8B80-B9FAB453ED4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5349296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74EDF6-B3C5-924C-BB92-30DE880A8CA7}"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148633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5388AF-7DEA-0C4D-AAEA-AC751AC85EB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8564071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B30F16-8615-E643-9F8D-A7EECE5CA308}"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7326991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51A97B-2757-B14F-8CB7-761F8A9D153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9648372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792D7E-F9E1-0549-9529-23BCC238767F}"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2058154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584056-16CD-1B4F-8BF6-3C6B154AF4F9}"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0295925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AD70A0-D508-F840-8E09-06B046070A49}"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3720346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4CD5249-E920-4E41-86CC-CEC14DF98523}"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0930944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9A116C-05E8-574E-8D44-5B2DFBF203A2}"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291137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A552D1-4F80-4823-8589-7F4B03FEA7B5}" type="datetime1">
              <a:rPr lang="en-US" smtClean="0">
                <a:solidFill>
                  <a:prstClr val="black">
                    <a:tint val="75000"/>
                  </a:prstClr>
                </a:solidFill>
              </a:rPr>
              <a:pPr/>
              <a:t>10/2/12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A1B292-AFA5-574C-890B-A6A4300392F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2501107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EDC2AF-071C-7D4A-8531-DE0F10CEAC3F}"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30117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2E4944-2231-4E2D-9069-5374DB5C72F1}" type="datetime1">
              <a:rPr lang="en-US" smtClean="0">
                <a:solidFill>
                  <a:prstClr val="black">
                    <a:tint val="75000"/>
                  </a:prstClr>
                </a:solidFill>
              </a:rPr>
              <a:pPr/>
              <a:t>10/2/12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98A87B-90E0-4A38-B9C3-4D5C1FA26F61}" type="datetime1">
              <a:rPr lang="en-US" smtClean="0">
                <a:solidFill>
                  <a:prstClr val="black">
                    <a:tint val="75000"/>
                  </a:prstClr>
                </a:solidFill>
              </a:rPr>
              <a:pPr/>
              <a:t>10/2/12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13B5D8-EFB7-41C7-B0C5-C6C88915133F}" type="datetime1">
              <a:rPr lang="en-US" smtClean="0">
                <a:solidFill>
                  <a:prstClr val="black">
                    <a:tint val="75000"/>
                  </a:prstClr>
                </a:solidFill>
              </a:rPr>
              <a:pPr/>
              <a:t>10/2/12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D587A7-7D2A-41C0-B148-16DE6B3E2B31}" type="datetime1">
              <a:rPr lang="en-US" smtClean="0">
                <a:solidFill>
                  <a:prstClr val="black">
                    <a:tint val="75000"/>
                  </a:prstClr>
                </a:solidFill>
              </a:rPr>
              <a:pPr/>
              <a:t>10/2/12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5E4D7-46C8-42A8-8E1D-63CCDECB79BD}" type="datetime1">
              <a:rPr lang="en-US" smtClean="0">
                <a:solidFill>
                  <a:prstClr val="black">
                    <a:tint val="75000"/>
                  </a:prstClr>
                </a:solidFill>
              </a:rPr>
              <a:pPr/>
              <a:t>10/2/12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53D638-03B8-4063-831B-B2739765A087}" type="datetime1">
              <a:rPr lang="en-US" smtClean="0">
                <a:solidFill>
                  <a:prstClr val="black">
                    <a:tint val="75000"/>
                  </a:prstClr>
                </a:solidFill>
              </a:rPr>
              <a:pPr/>
              <a:t>10/2/12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9A2B619-F442-4706-8995-902C4FEFC8E0}" type="datetimeFigureOut">
              <a:rPr lang="en-US" smtClean="0"/>
              <a:pPr/>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2A8410-960F-4DB8-902F-B28C06CEF6A1}" type="datetime1">
              <a:rPr lang="en-US" smtClean="0">
                <a:solidFill>
                  <a:prstClr val="black">
                    <a:tint val="75000"/>
                  </a:prstClr>
                </a:solidFill>
              </a:rPr>
              <a:pPr/>
              <a:t>10/2/12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6EC181A-0BC6-4237-969D-B47C525EBD1B}" type="datetime1">
              <a:rPr lang="en-US" smtClean="0">
                <a:solidFill>
                  <a:prstClr val="black">
                    <a:tint val="75000"/>
                  </a:prstClr>
                </a:solidFill>
              </a:rPr>
              <a:pPr/>
              <a:t>10/2/12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AFDD96-3ECF-43B4-AD87-C21CE0512B2B}" type="datetime1">
              <a:rPr lang="en-US" smtClean="0">
                <a:solidFill>
                  <a:prstClr val="black">
                    <a:tint val="75000"/>
                  </a:prstClr>
                </a:solidFill>
              </a:rPr>
              <a:pPr/>
              <a:t>10/2/12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pic>
        <p:nvPicPr>
          <p:cNvPr id="6" name="Picture 45" descr="select-lab-red"/>
          <p:cNvPicPr>
            <a:picLocks noChangeAspect="1" noChangeArrowheads="1"/>
          </p:cNvPicPr>
          <p:nvPr userDrawn="1"/>
        </p:nvPicPr>
        <p:blipFill>
          <a:blip r:embed="rId2" cstate="print"/>
          <a:srcRect/>
          <a:stretch>
            <a:fillRect/>
          </a:stretch>
        </p:blipFill>
        <p:spPr bwMode="auto">
          <a:xfrm>
            <a:off x="228600" y="6324600"/>
            <a:ext cx="2209800" cy="379413"/>
          </a:xfrm>
          <a:prstGeom prst="rect">
            <a:avLst/>
          </a:prstGeom>
          <a:noFill/>
        </p:spPr>
      </p:pic>
      <p:sp>
        <p:nvSpPr>
          <p:cNvPr id="7" name="Rectangle 46"/>
          <p:cNvSpPr>
            <a:spLocks noChangeArrowheads="1"/>
          </p:cNvSpPr>
          <p:nvPr userDrawn="1"/>
        </p:nvSpPr>
        <p:spPr bwMode="auto">
          <a:xfrm>
            <a:off x="6345238" y="6262688"/>
            <a:ext cx="2722562" cy="519112"/>
          </a:xfrm>
          <a:prstGeom prst="rect">
            <a:avLst/>
          </a:prstGeom>
          <a:noFill/>
          <a:ln w="38100">
            <a:noFill/>
            <a:miter lim="800000"/>
            <a:headEnd/>
            <a:tailEnd/>
          </a:ln>
          <a:effectLst/>
        </p:spPr>
        <p:txBody>
          <a:bodyPr wrap="none" anchor="ctr">
            <a:spAutoFit/>
          </a:bodyPr>
          <a:lstStyle/>
          <a:p>
            <a:r>
              <a:rPr lang="en-US" b="1">
                <a:solidFill>
                  <a:srgbClr val="630000"/>
                </a:solidFill>
                <a:latin typeface="Times" pitchFamily="-64" charset="0"/>
              </a:rPr>
              <a:t>Carnegie Mellon</a:t>
            </a:r>
          </a:p>
        </p:txBody>
      </p:sp>
    </p:spTree>
    <p:extLst>
      <p:ext uri="{BB962C8B-B14F-4D97-AF65-F5344CB8AC3E}">
        <p14:creationId xmlns:p14="http://schemas.microsoft.com/office/powerpoint/2010/main" val="2885000402"/>
      </p:ext>
    </p:extLst>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17751932"/>
      </p:ext>
    </p:extLst>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4860688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571896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prstClr val="black"/>
              </a:solidFill>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88001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prstClr val="black"/>
              </a:solidFill>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6148548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prstClr val="black"/>
              </a:solidFill>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8633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A2B619-F442-4706-8995-902C4FEFC8E0}" type="datetimeFigureOut">
              <a:rPr lang="en-US" smtClean="0"/>
              <a:pPr/>
              <a:t>10/2/12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533987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839303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743406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76200"/>
            <a:ext cx="2095500" cy="60563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
            <a:ext cx="6134100" cy="60563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7843934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sp>
        <p:nvSpPr>
          <p:cNvPr id="7" name="Rectangle 46"/>
          <p:cNvSpPr>
            <a:spLocks noChangeArrowheads="1"/>
          </p:cNvSpPr>
          <p:nvPr userDrawn="1"/>
        </p:nvSpPr>
        <p:spPr bwMode="auto">
          <a:xfrm>
            <a:off x="6117393" y="6488668"/>
            <a:ext cx="3026607" cy="369332"/>
          </a:xfrm>
          <a:prstGeom prst="rect">
            <a:avLst/>
          </a:prstGeom>
          <a:noFill/>
          <a:ln w="38100">
            <a:noFill/>
            <a:miter lim="800000"/>
            <a:headEnd/>
            <a:tailEnd/>
          </a:ln>
          <a:effectLst/>
        </p:spPr>
        <p:txBody>
          <a:bodyPr wrap="square" anchor="ctr">
            <a:spAutoFit/>
          </a:bodyPr>
          <a:lstStyle/>
          <a:p>
            <a:pPr algn="ctr" defTabSz="457200"/>
            <a:r>
              <a:rPr lang="en-US" b="1" dirty="0">
                <a:solidFill>
                  <a:srgbClr val="630000"/>
                </a:solidFill>
                <a:latin typeface="Times" pitchFamily="-64" charset="0"/>
              </a:rPr>
              <a:t>Carnegie </a:t>
            </a:r>
            <a:r>
              <a:rPr lang="en-US" b="1" dirty="0" smtClean="0">
                <a:solidFill>
                  <a:srgbClr val="630000"/>
                </a:solidFill>
                <a:latin typeface="Times" pitchFamily="-64" charset="0"/>
              </a:rPr>
              <a:t>Mellon University</a:t>
            </a:r>
            <a:endParaRPr lang="en-US" b="1" dirty="0">
              <a:solidFill>
                <a:srgbClr val="630000"/>
              </a:solidFill>
              <a:latin typeface="Times" pitchFamily="-64" charset="0"/>
            </a:endParaRPr>
          </a:p>
        </p:txBody>
      </p:sp>
    </p:spTree>
    <p:extLst>
      <p:ext uri="{BB962C8B-B14F-4D97-AF65-F5344CB8AC3E}">
        <p14:creationId xmlns:p14="http://schemas.microsoft.com/office/powerpoint/2010/main" val="20411144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spTree>
    <p:extLst>
      <p:ext uri="{BB962C8B-B14F-4D97-AF65-F5344CB8AC3E}">
        <p14:creationId xmlns:p14="http://schemas.microsoft.com/office/powerpoint/2010/main" val="1379465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809602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381362066"/>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73791671"/>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prstClr val="black"/>
              </a:solidFill>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53857417"/>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9A2B619-F442-4706-8995-902C4FEFC8E0}" type="datetimeFigureOut">
              <a:rPr lang="en-US" smtClean="0"/>
              <a:pPr/>
              <a:t>10/2/12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prstClr val="black"/>
              </a:solidFill>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67314079"/>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prstClr val="black"/>
              </a:solidFill>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731991990"/>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35175278"/>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58787400"/>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114162057"/>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76200"/>
            <a:ext cx="2095500" cy="60563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
            <a:ext cx="6134100" cy="60563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1360673"/>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pic>
        <p:nvPicPr>
          <p:cNvPr id="6" name="Picture 45" descr="select-lab-red"/>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8600" y="6324600"/>
            <a:ext cx="2209800" cy="379413"/>
          </a:xfrm>
          <a:prstGeom prst="rect">
            <a:avLst/>
          </a:prstGeom>
          <a:noFill/>
        </p:spPr>
      </p:pic>
      <p:sp>
        <p:nvSpPr>
          <p:cNvPr id="7" name="Rectangle 46"/>
          <p:cNvSpPr>
            <a:spLocks noChangeArrowheads="1"/>
          </p:cNvSpPr>
          <p:nvPr userDrawn="1"/>
        </p:nvSpPr>
        <p:spPr bwMode="auto">
          <a:xfrm>
            <a:off x="6686469" y="6248400"/>
            <a:ext cx="2381331" cy="461665"/>
          </a:xfrm>
          <a:prstGeom prst="rect">
            <a:avLst/>
          </a:prstGeom>
          <a:noFill/>
          <a:ln w="38100">
            <a:noFill/>
            <a:miter lim="800000"/>
            <a:headEnd/>
            <a:tailEnd/>
          </a:ln>
          <a:effectLst/>
        </p:spPr>
        <p:txBody>
          <a:bodyPr wrap="none" anchor="ctr">
            <a:spAutoFit/>
          </a:bodyPr>
          <a:lstStyle/>
          <a:p>
            <a:r>
              <a:rPr lang="en-US" sz="2400" b="1" dirty="0">
                <a:solidFill>
                  <a:srgbClr val="630000"/>
                </a:solidFill>
                <a:latin typeface="Times" pitchFamily="-64" charset="0"/>
              </a:rPr>
              <a:t>Carnegie </a:t>
            </a:r>
            <a:r>
              <a:rPr lang="en-US" sz="2400" b="1" dirty="0" smtClean="0">
                <a:solidFill>
                  <a:srgbClr val="630000"/>
                </a:solidFill>
                <a:latin typeface="Times" pitchFamily="-64" charset="0"/>
              </a:rPr>
              <a:t>Mellon</a:t>
            </a:r>
            <a:endParaRPr lang="en-US" sz="2400" b="1" dirty="0">
              <a:solidFill>
                <a:srgbClr val="630000"/>
              </a:solidFill>
              <a:latin typeface="Times" pitchFamily="-64" charset="0"/>
            </a:endParaRPr>
          </a:p>
        </p:txBody>
      </p:sp>
    </p:spTree>
    <p:extLst>
      <p:ext uri="{BB962C8B-B14F-4D97-AF65-F5344CB8AC3E}">
        <p14:creationId xmlns:p14="http://schemas.microsoft.com/office/powerpoint/2010/main" val="28452730"/>
      </p:ext>
    </p:extLst>
  </p:cSld>
  <p:clrMapOvr>
    <a:masterClrMapping/>
  </p:clrMapOvr>
  <p:timing>
    <p:tnLst>
      <p:par>
        <p:cTn xmlns:p14="http://schemas.microsoft.com/office/powerpoint/2010/mai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spTree>
    <p:extLst>
      <p:ext uri="{BB962C8B-B14F-4D97-AF65-F5344CB8AC3E}">
        <p14:creationId xmlns:p14="http://schemas.microsoft.com/office/powerpoint/2010/main" val="314897817"/>
      </p:ext>
    </p:extLst>
  </p:cSld>
  <p:clrMapOvr>
    <a:masterClrMapping/>
  </p:clrMapOvr>
  <p:timing>
    <p:tnLst>
      <p:par>
        <p:cTn xmlns:p14="http://schemas.microsoft.com/office/powerpoint/2010/mai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503885631"/>
      </p:ext>
    </p:extLst>
  </p:cSld>
  <p:clrMapOvr>
    <a:masterClrMapping/>
  </p:clrMapOvr>
  <p:timing>
    <p:tnLst>
      <p:par>
        <p:cTn xmlns:p14="http://schemas.microsoft.com/office/powerpoint/2010/mai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254471249"/>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9A2B619-F442-4706-8995-902C4FEFC8E0}" type="datetimeFigureOut">
              <a:rPr lang="en-US" smtClean="0"/>
              <a:pPr/>
              <a:t>10/2/12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092495796"/>
      </p:ext>
    </p:extLst>
  </p:cSld>
  <p:clrMapOvr>
    <a:masterClrMapping/>
  </p:clrMapOvr>
  <p:timing>
    <p:tnLst>
      <p:par>
        <p:cTn xmlns:p14="http://schemas.microsoft.com/office/powerpoint/2010/mai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391400" cy="762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9" name="Slide Number Placeholder 8"/>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519908787"/>
      </p:ext>
    </p:extLst>
  </p:cSld>
  <p:clrMapOvr>
    <a:masterClrMapping/>
  </p:clrMapOvr>
  <p:timing>
    <p:tnLst>
      <p:par>
        <p:cTn xmlns:p14="http://schemas.microsoft.com/office/powerpoint/2010/mai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5" name="Slide Number Placeholder 4"/>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279421819"/>
      </p:ext>
    </p:extLst>
  </p:cSld>
  <p:clrMapOvr>
    <a:masterClrMapping/>
  </p:clrMapOvr>
  <p:timing>
    <p:tnLst>
      <p:par>
        <p:cTn xmlns:p14="http://schemas.microsoft.com/office/powerpoint/2010/mai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4" name="Slide Number Placeholder 3"/>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514114131"/>
      </p:ext>
    </p:extLst>
  </p:cSld>
  <p:clrMapOvr>
    <a:masterClrMapping/>
  </p:clrMapOvr>
  <p:timing>
    <p:tnLst>
      <p:par>
        <p:cTn xmlns:p14="http://schemas.microsoft.com/office/powerpoint/2010/mai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6661648"/>
      </p:ext>
    </p:extLst>
  </p:cSld>
  <p:clrMapOvr>
    <a:masterClrMapping/>
  </p:clrMapOvr>
  <p:timing>
    <p:tnLst>
      <p:par>
        <p:cTn xmlns:p14="http://schemas.microsoft.com/office/powerpoint/2010/mai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35319503"/>
      </p:ext>
    </p:extLst>
  </p:cSld>
  <p:clrMapOvr>
    <a:masterClrMapping/>
  </p:clrMapOvr>
  <p:timing>
    <p:tnLst>
      <p:par>
        <p:cTn xmlns:p14="http://schemas.microsoft.com/office/powerpoint/2010/mai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pic>
        <p:nvPicPr>
          <p:cNvPr id="6" name="Picture 45" descr="select-lab-red"/>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8600" y="6324600"/>
            <a:ext cx="2209800" cy="379413"/>
          </a:xfrm>
          <a:prstGeom prst="rect">
            <a:avLst/>
          </a:prstGeom>
          <a:noFill/>
        </p:spPr>
      </p:pic>
      <p:sp>
        <p:nvSpPr>
          <p:cNvPr id="7" name="Rectangle 46"/>
          <p:cNvSpPr>
            <a:spLocks noChangeArrowheads="1"/>
          </p:cNvSpPr>
          <p:nvPr userDrawn="1"/>
        </p:nvSpPr>
        <p:spPr bwMode="auto">
          <a:xfrm>
            <a:off x="6686469" y="6248400"/>
            <a:ext cx="2381331" cy="461665"/>
          </a:xfrm>
          <a:prstGeom prst="rect">
            <a:avLst/>
          </a:prstGeom>
          <a:noFill/>
          <a:ln w="38100">
            <a:noFill/>
            <a:miter lim="800000"/>
            <a:headEnd/>
            <a:tailEnd/>
          </a:ln>
          <a:effectLst/>
        </p:spPr>
        <p:txBody>
          <a:bodyPr wrap="none" anchor="ctr">
            <a:spAutoFit/>
          </a:bodyPr>
          <a:lstStyle/>
          <a:p>
            <a:r>
              <a:rPr lang="en-US" sz="2400" b="1" dirty="0">
                <a:solidFill>
                  <a:srgbClr val="630000"/>
                </a:solidFill>
                <a:latin typeface="Times" pitchFamily="-64" charset="0"/>
              </a:rPr>
              <a:t>Carnegie </a:t>
            </a:r>
            <a:r>
              <a:rPr lang="en-US" sz="2400" b="1" dirty="0" smtClean="0">
                <a:solidFill>
                  <a:srgbClr val="630000"/>
                </a:solidFill>
                <a:latin typeface="Times" pitchFamily="-64" charset="0"/>
              </a:rPr>
              <a:t>Mellon</a:t>
            </a:r>
            <a:endParaRPr lang="en-US" sz="2400" b="1" dirty="0">
              <a:solidFill>
                <a:srgbClr val="630000"/>
              </a:solidFill>
              <a:latin typeface="Times" pitchFamily="-64" charset="0"/>
            </a:endParaRPr>
          </a:p>
        </p:txBody>
      </p:sp>
    </p:spTree>
    <p:extLst>
      <p:ext uri="{BB962C8B-B14F-4D97-AF65-F5344CB8AC3E}">
        <p14:creationId xmlns:p14="http://schemas.microsoft.com/office/powerpoint/2010/main" val="771304202"/>
      </p:ext>
    </p:extLst>
  </p:cSld>
  <p:clrMapOvr>
    <a:masterClrMapping/>
  </p:clrMapOvr>
  <p:timing>
    <p:tnLst>
      <p:par>
        <p:cTn xmlns:p14="http://schemas.microsoft.com/office/powerpoint/2010/mai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36868" name="Rectangle 4"/>
          <p:cNvSpPr>
            <a:spLocks noGrp="1" noChangeArrowheads="1"/>
          </p:cNvSpPr>
          <p:nvPr>
            <p:ph type="ctrTitle"/>
          </p:nvPr>
        </p:nvSpPr>
        <p:spPr>
          <a:xfrm>
            <a:off x="1371600" y="1219200"/>
            <a:ext cx="6400800" cy="1676400"/>
          </a:xfrm>
        </p:spPr>
        <p:txBody>
          <a:bodyPr/>
          <a:lstStyle>
            <a:lvl1pPr algn="ctr">
              <a:defRPr sz="6000"/>
            </a:lvl1pPr>
          </a:lstStyle>
          <a:p>
            <a:r>
              <a:rPr lang="en-US" smtClean="0"/>
              <a:t>Click to edit Master title style</a:t>
            </a:r>
            <a:endParaRPr lang="en-US"/>
          </a:p>
        </p:txBody>
      </p:sp>
      <p:sp>
        <p:nvSpPr>
          <p:cNvPr id="36869" name="Rectangle 5"/>
          <p:cNvSpPr>
            <a:spLocks noGrp="1" noChangeArrowheads="1"/>
          </p:cNvSpPr>
          <p:nvPr>
            <p:ph type="subTitle" idx="1"/>
          </p:nvPr>
        </p:nvSpPr>
        <p:spPr>
          <a:xfrm>
            <a:off x="1371600" y="3352800"/>
            <a:ext cx="6400800" cy="1752600"/>
          </a:xfrm>
        </p:spPr>
        <p:txBody>
          <a:bodyPr/>
          <a:lstStyle>
            <a:lvl1pPr marL="0" indent="0" algn="ctr">
              <a:buFont typeface="Wingdings" pitchFamily="-64" charset="2"/>
              <a:buNone/>
              <a:defRPr sz="4000"/>
            </a:lvl1pPr>
          </a:lstStyle>
          <a:p>
            <a:r>
              <a:rPr lang="en-US" smtClean="0"/>
              <a:t>Click to edit Master subtitle style</a:t>
            </a:r>
            <a:endParaRPr lang="en-US"/>
          </a:p>
        </p:txBody>
      </p:sp>
    </p:spTree>
    <p:extLst>
      <p:ext uri="{BB962C8B-B14F-4D97-AF65-F5344CB8AC3E}">
        <p14:creationId xmlns:p14="http://schemas.microsoft.com/office/powerpoint/2010/main" val="3191828427"/>
      </p:ext>
    </p:extLst>
  </p:cSld>
  <p:clrMapOvr>
    <a:masterClrMapping/>
  </p:clrMapOvr>
  <p:timing>
    <p:tnLst>
      <p:par>
        <p:cTn xmlns:p14="http://schemas.microsoft.com/office/powerpoint/2010/mai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537208510"/>
      </p:ext>
    </p:extLst>
  </p:cSld>
  <p:clrMapOvr>
    <a:masterClrMapping/>
  </p:clrMapOvr>
  <p:timing>
    <p:tnLst>
      <p:par>
        <p:cTn xmlns:p14="http://schemas.microsoft.com/office/powerpoint/2010/mai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6" name="Slide Number Placeholder 5"/>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614056398"/>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9A2B619-F442-4706-8995-902C4FEFC8E0}" type="datetimeFigureOut">
              <a:rPr lang="en-US" smtClean="0"/>
              <a:pPr/>
              <a:t>10/2/12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990600"/>
            <a:ext cx="4076700" cy="5141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197262560"/>
      </p:ext>
    </p:extLst>
  </p:cSld>
  <p:clrMapOvr>
    <a:masterClrMapping/>
  </p:clrMapOvr>
  <p:timing>
    <p:tnLst>
      <p:par>
        <p:cTn xmlns:p14="http://schemas.microsoft.com/office/powerpoint/2010/mai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7391400" cy="762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9" name="Slide Number Placeholder 8"/>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612005221"/>
      </p:ext>
    </p:extLst>
  </p:cSld>
  <p:clrMapOvr>
    <a:masterClrMapping/>
  </p:clrMapOvr>
  <p:timing>
    <p:tnLst>
      <p:par>
        <p:cTn xmlns:p14="http://schemas.microsoft.com/office/powerpoint/2010/mai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5" name="Slide Number Placeholder 4"/>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868225722"/>
      </p:ext>
    </p:extLst>
  </p:cSld>
  <p:clrMapOvr>
    <a:masterClrMapping/>
  </p:clrMapOvr>
  <p:timing>
    <p:tnLst>
      <p:par>
        <p:cTn xmlns:p14="http://schemas.microsoft.com/office/powerpoint/2010/mai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4" name="Slide Number Placeholder 3"/>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39147237"/>
      </p:ext>
    </p:extLst>
  </p:cSld>
  <p:clrMapOvr>
    <a:masterClrMapping/>
  </p:clrMapOvr>
  <p:timing>
    <p:tnLst>
      <p:par>
        <p:cTn xmlns:p14="http://schemas.microsoft.com/office/powerpoint/2010/mai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982738012"/>
      </p:ext>
    </p:extLst>
  </p:cSld>
  <p:clrMapOvr>
    <a:masterClrMapping/>
  </p:clrMapOvr>
  <p:timing>
    <p:tnLst>
      <p:par>
        <p:cTn xmlns:p14="http://schemas.microsoft.com/office/powerpoint/2010/mai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prstClr val="black"/>
              </a:solidFill>
              <a:latin typeface="Calibri"/>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latin typeface="Calibri"/>
            </a:endParaRPr>
          </a:p>
        </p:txBody>
      </p:sp>
      <p:sp>
        <p:nvSpPr>
          <p:cNvPr id="7" name="Slide Number Placeholder 6"/>
          <p:cNvSpPr>
            <a:spLocks noGrp="1"/>
          </p:cNvSpPr>
          <p:nvPr>
            <p:ph type="sldNum" sz="quarter" idx="12"/>
          </p:nvPr>
        </p:nvSpPr>
        <p:spPr/>
        <p:txBody>
          <a:bodyPr/>
          <a:lstStyle>
            <a:lvl1pPr>
              <a:defRPr/>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116789883"/>
      </p:ext>
    </p:extLst>
  </p:cSld>
  <p:clrMapOvr>
    <a:masterClrMapping/>
  </p:clrMapOvr>
  <p:timing>
    <p:tnLst>
      <p:par>
        <p:cTn xmlns:p14="http://schemas.microsoft.com/office/powerpoint/2010/mai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75B86E-59CE-F04A-A5B2-54D27ECAD453}"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579285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97337F-AB0E-3344-A567-878F93FAE0F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960522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BDB7B-90E7-9A40-9977-B365F412BCE4}"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178945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AA1AA-AB35-F44C-904A-09D4E898D7C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03147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A2B619-F442-4706-8995-902C4FEFC8E0}" type="datetimeFigureOut">
              <a:rPr lang="en-US" smtClean="0"/>
              <a:pPr/>
              <a:t>10/2/12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072F44-952C-B146-A1B7-CDDD7D845F1C}"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1410817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60B74C-F002-0549-BAED-D7D1A9C70D0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77277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73B68-12C1-5B40-885E-E23FF8B671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747132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0C1000-3D47-7741-B711-A5A1A39013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444840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42CBEB-64EC-694E-A66E-11A34FE327E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4548224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E26E7-976B-D74C-AF7C-C1C04FDDF9D2}"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6414218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65B134-9602-214E-8B80-B9FAB453ED4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311447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75B86E-59CE-F04A-A5B2-54D27ECAD453}"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493367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97337F-AB0E-3344-A567-878F93FAE0F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7926455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BDB7B-90E7-9A40-9977-B365F412BCE4}"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57874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2B619-F442-4706-8995-902C4FEFC8E0}" type="datetimeFigureOut">
              <a:rPr lang="en-US" smtClean="0"/>
              <a:pPr/>
              <a:t>10/2/12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AA1AA-AB35-F44C-904A-09D4E898D7C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009753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072F44-952C-B146-A1B7-CDDD7D845F1C}"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2775793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60B74C-F002-0549-BAED-D7D1A9C70D0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523985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73B68-12C1-5B40-885E-E23FF8B671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673316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0C1000-3D47-7741-B711-A5A1A39013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7649218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42CBEB-64EC-694E-A66E-11A34FE327E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12098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E26E7-976B-D74C-AF7C-C1C04FDDF9D2}"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2505956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65B134-9602-214E-8B80-B9FAB453ED4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276511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75B86E-59CE-F04A-A5B2-54D27ECAD453}"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7137181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97337F-AB0E-3344-A567-878F93FAE0F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73250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2B619-F442-4706-8995-902C4FEFC8E0}" type="datetimeFigureOut">
              <a:rPr lang="en-US" smtClean="0"/>
              <a:pPr/>
              <a:t>10/2/12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B8D42E-F18B-42F1-8010-890364352156}"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DBDB7B-90E7-9A40-9977-B365F412BCE4}"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5548411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AA1AA-AB35-F44C-904A-09D4E898D7C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1092955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072F44-952C-B146-A1B7-CDDD7D845F1C}"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4030622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60B74C-F002-0549-BAED-D7D1A9C70D0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5007978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273B68-12C1-5B40-885E-E23FF8B671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4790774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0C1000-3D47-7741-B711-A5A1A3901381}"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1310172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42CBEB-64EC-694E-A66E-11A34FE327E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6194368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AE26E7-976B-D74C-AF7C-C1C04FDDF9D2}"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893003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65B134-9602-214E-8B80-B9FAB453ED45}"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47386785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75B86E-59CE-F04A-A5B2-54D27ECAD453}"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9533629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09.xml"/><Relationship Id="rId12" Type="http://schemas.openxmlformats.org/officeDocument/2006/relationships/theme" Target="../theme/theme10.xml"/><Relationship Id="rId1" Type="http://schemas.openxmlformats.org/officeDocument/2006/relationships/slideLayout" Target="../slideLayouts/slideLayout99.xml"/><Relationship Id="rId2" Type="http://schemas.openxmlformats.org/officeDocument/2006/relationships/slideLayout" Target="../slideLayouts/slideLayout100.xml"/><Relationship Id="rId3" Type="http://schemas.openxmlformats.org/officeDocument/2006/relationships/slideLayout" Target="../slideLayouts/slideLayout101.xml"/><Relationship Id="rId4" Type="http://schemas.openxmlformats.org/officeDocument/2006/relationships/slideLayout" Target="../slideLayouts/slideLayout102.xml"/><Relationship Id="rId5" Type="http://schemas.openxmlformats.org/officeDocument/2006/relationships/slideLayout" Target="../slideLayouts/slideLayout103.xml"/><Relationship Id="rId6" Type="http://schemas.openxmlformats.org/officeDocument/2006/relationships/slideLayout" Target="../slideLayouts/slideLayout104.xml"/><Relationship Id="rId7" Type="http://schemas.openxmlformats.org/officeDocument/2006/relationships/slideLayout" Target="../slideLayouts/slideLayout105.xml"/><Relationship Id="rId8" Type="http://schemas.openxmlformats.org/officeDocument/2006/relationships/slideLayout" Target="../slideLayouts/slideLayout106.xml"/><Relationship Id="rId9" Type="http://schemas.openxmlformats.org/officeDocument/2006/relationships/slideLayout" Target="../slideLayouts/slideLayout107.xml"/><Relationship Id="rId10"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0.xml"/><Relationship Id="rId12" Type="http://schemas.openxmlformats.org/officeDocument/2006/relationships/theme" Target="../theme/theme11.xml"/><Relationship Id="rId1" Type="http://schemas.openxmlformats.org/officeDocument/2006/relationships/slideLayout" Target="../slideLayouts/slideLayout110.xml"/><Relationship Id="rId2" Type="http://schemas.openxmlformats.org/officeDocument/2006/relationships/slideLayout" Target="../slideLayouts/slideLayout111.xml"/><Relationship Id="rId3" Type="http://schemas.openxmlformats.org/officeDocument/2006/relationships/slideLayout" Target="../slideLayouts/slideLayout112.xml"/><Relationship Id="rId4" Type="http://schemas.openxmlformats.org/officeDocument/2006/relationships/slideLayout" Target="../slideLayouts/slideLayout113.xml"/><Relationship Id="rId5" Type="http://schemas.openxmlformats.org/officeDocument/2006/relationships/slideLayout" Target="../slideLayouts/slideLayout114.xml"/><Relationship Id="rId6" Type="http://schemas.openxmlformats.org/officeDocument/2006/relationships/slideLayout" Target="../slideLayouts/slideLayout115.xml"/><Relationship Id="rId7" Type="http://schemas.openxmlformats.org/officeDocument/2006/relationships/slideLayout" Target="../slideLayouts/slideLayout116.xml"/><Relationship Id="rId8" Type="http://schemas.openxmlformats.org/officeDocument/2006/relationships/slideLayout" Target="../slideLayouts/slideLayout117.xml"/><Relationship Id="rId9" Type="http://schemas.openxmlformats.org/officeDocument/2006/relationships/slideLayout" Target="../slideLayouts/slideLayout118.xml"/><Relationship Id="rId10"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1.xml"/><Relationship Id="rId12" Type="http://schemas.openxmlformats.org/officeDocument/2006/relationships/theme" Target="../theme/theme12.xml"/><Relationship Id="rId1" Type="http://schemas.openxmlformats.org/officeDocument/2006/relationships/slideLayout" Target="../slideLayouts/slideLayout121.xml"/><Relationship Id="rId2" Type="http://schemas.openxmlformats.org/officeDocument/2006/relationships/slideLayout" Target="../slideLayouts/slideLayout122.xml"/><Relationship Id="rId3" Type="http://schemas.openxmlformats.org/officeDocument/2006/relationships/slideLayout" Target="../slideLayouts/slideLayout123.xml"/><Relationship Id="rId4" Type="http://schemas.openxmlformats.org/officeDocument/2006/relationships/slideLayout" Target="../slideLayouts/slideLayout124.xml"/><Relationship Id="rId5" Type="http://schemas.openxmlformats.org/officeDocument/2006/relationships/slideLayout" Target="../slideLayouts/slideLayout125.xml"/><Relationship Id="rId6" Type="http://schemas.openxmlformats.org/officeDocument/2006/relationships/slideLayout" Target="../slideLayouts/slideLayout126.xml"/><Relationship Id="rId7" Type="http://schemas.openxmlformats.org/officeDocument/2006/relationships/slideLayout" Target="../slideLayouts/slideLayout127.xml"/><Relationship Id="rId8" Type="http://schemas.openxmlformats.org/officeDocument/2006/relationships/slideLayout" Target="../slideLayouts/slideLayout128.xml"/><Relationship Id="rId9" Type="http://schemas.openxmlformats.org/officeDocument/2006/relationships/slideLayout" Target="../slideLayouts/slideLayout129.xml"/><Relationship Id="rId10"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png"/><Relationship Id="rId14" Type="http://schemas.openxmlformats.org/officeDocument/2006/relationships/image" Target="../media/image2.wmf"/><Relationship Id="rId15" Type="http://schemas.openxmlformats.org/officeDocument/2006/relationships/image" Target="../media/image3.png"/><Relationship Id="rId16" Type="http://schemas.openxmlformats.org/officeDocument/2006/relationships/image" Target="../media/image4.png"/><Relationship Id="rId17" Type="http://schemas.openxmlformats.org/officeDocument/2006/relationships/image" Target="../media/image5.png"/><Relationship Id="rId18" Type="http://schemas.openxmlformats.org/officeDocument/2006/relationships/image" Target="../media/image6.png"/><Relationship Id="rId19" Type="http://schemas.openxmlformats.org/officeDocument/2006/relationships/image" Target="../media/image7.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20" Type="http://schemas.openxmlformats.org/officeDocument/2006/relationships/image" Target="../media/image7.png"/><Relationship Id="rId10" Type="http://schemas.openxmlformats.org/officeDocument/2006/relationships/slideLayout" Target="../slideLayouts/slideLayout43.xml"/><Relationship Id="rId11" Type="http://schemas.openxmlformats.org/officeDocument/2006/relationships/slideLayout" Target="../slideLayouts/slideLayout44.xml"/><Relationship Id="rId12" Type="http://schemas.openxmlformats.org/officeDocument/2006/relationships/slideLayout" Target="../slideLayouts/slideLayout45.xml"/><Relationship Id="rId13" Type="http://schemas.openxmlformats.org/officeDocument/2006/relationships/theme" Target="../theme/theme4.xml"/><Relationship Id="rId14" Type="http://schemas.openxmlformats.org/officeDocument/2006/relationships/image" Target="../media/image1.png"/><Relationship Id="rId15" Type="http://schemas.openxmlformats.org/officeDocument/2006/relationships/image" Target="../media/image2.wmf"/><Relationship Id="rId16" Type="http://schemas.openxmlformats.org/officeDocument/2006/relationships/image" Target="../media/image3.png"/><Relationship Id="rId17" Type="http://schemas.openxmlformats.org/officeDocument/2006/relationships/image" Target="../media/image4.png"/><Relationship Id="rId18" Type="http://schemas.openxmlformats.org/officeDocument/2006/relationships/image" Target="../media/image5.png"/><Relationship Id="rId19" Type="http://schemas.openxmlformats.org/officeDocument/2006/relationships/image" Target="../media/image6.png"/><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11" Type="http://schemas.openxmlformats.org/officeDocument/2006/relationships/theme" Target="../theme/theme5.xml"/><Relationship Id="rId12" Type="http://schemas.openxmlformats.org/officeDocument/2006/relationships/image" Target="../media/image9.png"/><Relationship Id="rId13" Type="http://schemas.openxmlformats.org/officeDocument/2006/relationships/image" Target="../media/image3.png"/><Relationship Id="rId14" Type="http://schemas.openxmlformats.org/officeDocument/2006/relationships/image" Target="../media/image4.png"/><Relationship Id="rId15" Type="http://schemas.openxmlformats.org/officeDocument/2006/relationships/image" Target="../media/image5.png"/><Relationship Id="rId16" Type="http://schemas.openxmlformats.org/officeDocument/2006/relationships/image" Target="../media/image6.png"/><Relationship Id="rId17" Type="http://schemas.openxmlformats.org/officeDocument/2006/relationships/image" Target="../media/image7.png"/><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11" Type="http://schemas.openxmlformats.org/officeDocument/2006/relationships/theme" Target="../theme/theme6.xml"/><Relationship Id="rId12" Type="http://schemas.openxmlformats.org/officeDocument/2006/relationships/image" Target="../media/image9.png"/><Relationship Id="rId13" Type="http://schemas.openxmlformats.org/officeDocument/2006/relationships/image" Target="../media/image3.png"/><Relationship Id="rId14" Type="http://schemas.openxmlformats.org/officeDocument/2006/relationships/image" Target="../media/image4.png"/><Relationship Id="rId15" Type="http://schemas.openxmlformats.org/officeDocument/2006/relationships/image" Target="../media/image5.png"/><Relationship Id="rId16" Type="http://schemas.openxmlformats.org/officeDocument/2006/relationships/image" Target="../media/image6.png"/><Relationship Id="rId17" Type="http://schemas.openxmlformats.org/officeDocument/2006/relationships/image" Target="../media/image7.png"/><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6.xml"/><Relationship Id="rId12" Type="http://schemas.openxmlformats.org/officeDocument/2006/relationships/theme" Target="../theme/theme7.xml"/><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7.xml"/><Relationship Id="rId12" Type="http://schemas.openxmlformats.org/officeDocument/2006/relationships/theme" Target="../theme/theme8.xml"/><Relationship Id="rId1" Type="http://schemas.openxmlformats.org/officeDocument/2006/relationships/slideLayout" Target="../slideLayouts/slideLayout77.xml"/><Relationship Id="rId2" Type="http://schemas.openxmlformats.org/officeDocument/2006/relationships/slideLayout" Target="../slideLayouts/slideLayout78.xml"/><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slideLayout" Target="../slideLayouts/slideLayout82.xml"/><Relationship Id="rId7" Type="http://schemas.openxmlformats.org/officeDocument/2006/relationships/slideLayout" Target="../slideLayouts/slideLayout83.xml"/><Relationship Id="rId8" Type="http://schemas.openxmlformats.org/officeDocument/2006/relationships/slideLayout" Target="../slideLayouts/slideLayout84.xml"/><Relationship Id="rId9" Type="http://schemas.openxmlformats.org/officeDocument/2006/relationships/slideLayout" Target="../slideLayouts/slideLayout85.xml"/><Relationship Id="rId10"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8.xml"/><Relationship Id="rId12" Type="http://schemas.openxmlformats.org/officeDocument/2006/relationships/theme" Target="../theme/theme9.xml"/><Relationship Id="rId1" Type="http://schemas.openxmlformats.org/officeDocument/2006/relationships/slideLayout" Target="../slideLayouts/slideLayout88.xml"/><Relationship Id="rId2" Type="http://schemas.openxmlformats.org/officeDocument/2006/relationships/slideLayout" Target="../slideLayouts/slideLayout89.xml"/><Relationship Id="rId3" Type="http://schemas.openxmlformats.org/officeDocument/2006/relationships/slideLayout" Target="../slideLayouts/slideLayout90.xml"/><Relationship Id="rId4" Type="http://schemas.openxmlformats.org/officeDocument/2006/relationships/slideLayout" Target="../slideLayouts/slideLayout91.xml"/><Relationship Id="rId5" Type="http://schemas.openxmlformats.org/officeDocument/2006/relationships/slideLayout" Target="../slideLayouts/slideLayout92.xml"/><Relationship Id="rId6" Type="http://schemas.openxmlformats.org/officeDocument/2006/relationships/slideLayout" Target="../slideLayouts/slideLayout93.xml"/><Relationship Id="rId7" Type="http://schemas.openxmlformats.org/officeDocument/2006/relationships/slideLayout" Target="../slideLayouts/slideLayout94.xml"/><Relationship Id="rId8" Type="http://schemas.openxmlformats.org/officeDocument/2006/relationships/slideLayout" Target="../slideLayouts/slideLayout95.xml"/><Relationship Id="rId9" Type="http://schemas.openxmlformats.org/officeDocument/2006/relationships/slideLayout" Target="../slideLayouts/slideLayout96.xml"/><Relationship Id="rId10"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A2B619-F442-4706-8995-902C4FEFC8E0}" type="datetimeFigureOut">
              <a:rPr lang="en-US" smtClean="0"/>
              <a:pPr/>
              <a:t>10/2/12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8D42E-F18B-42F1-8010-89036435215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3AE072-AF36-5D42-8443-3C997296A53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66264388"/>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3AE072-AF36-5D42-8443-3C997296A53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22360641"/>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1EFADD-4D95-B349-B669-876660391226}"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78763626"/>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E90967-9651-4634-B615-C8A544A4BFF6}" type="datetime1">
              <a:rPr lang="en-US" smtClean="0">
                <a:solidFill>
                  <a:prstClr val="black">
                    <a:tint val="75000"/>
                  </a:prstClr>
                </a:solidFill>
              </a:rPr>
              <a:pPr/>
              <a:t>10/2/12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78A9D-47DB-49FD-9415-23D209E6C172}"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1343025" y="76200"/>
            <a:ext cx="7496175"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5843" name="Rectangle 3"/>
          <p:cNvSpPr>
            <a:spLocks noGrp="1" noChangeArrowheads="1"/>
          </p:cNvSpPr>
          <p:nvPr>
            <p:ph type="body" idx="1"/>
          </p:nvPr>
        </p:nvSpPr>
        <p:spPr bwMode="auto">
          <a:xfrm>
            <a:off x="457200" y="990600"/>
            <a:ext cx="8305800" cy="5141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4" name="Rectangle 4"/>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a:lvl1pPr>
          </a:lstStyle>
          <a:p>
            <a:endParaRPr lang="en-US">
              <a:solidFill>
                <a:prstClr val="black"/>
              </a:solidFill>
            </a:endParaRPr>
          </a:p>
        </p:txBody>
      </p:sp>
      <p:sp>
        <p:nvSpPr>
          <p:cNvPr id="35845" name="Rectangle 5"/>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endParaRPr lang="en-US">
              <a:solidFill>
                <a:prstClr val="black"/>
              </a:solidFill>
            </a:endParaRPr>
          </a:p>
        </p:txBody>
      </p:sp>
      <p:sp>
        <p:nvSpPr>
          <p:cNvPr id="35846" name="Rectangle 6"/>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14CF0EDA-FF3F-4FD0-9547-A360A05A4197}" type="slidenum">
              <a:rPr lang="en-US" smtClean="0">
                <a:solidFill>
                  <a:prstClr val="black"/>
                </a:solidFill>
              </a:rPr>
              <a:pPr/>
              <a:t>‹#›</a:t>
            </a:fld>
            <a:endParaRPr lang="en-US">
              <a:solidFill>
                <a:prstClr val="black"/>
              </a:solidFill>
            </a:endParaRPr>
          </a:p>
        </p:txBody>
      </p:sp>
      <p:pic>
        <p:nvPicPr>
          <p:cNvPr id="9" name="Picture 55" descr="logo3"/>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76200" y="187325"/>
            <a:ext cx="1066800" cy="592138"/>
          </a:xfrm>
          <a:prstGeom prst="rect">
            <a:avLst/>
          </a:prstGeom>
          <a:noFill/>
        </p:spPr>
      </p:pic>
      <p:pic>
        <p:nvPicPr>
          <p:cNvPr id="10" name="Picture 57"/>
          <p:cNvPicPr>
            <a:picLocks noChangeAspect="1" noChangeArrowheads="1"/>
          </p:cNvPicPr>
          <p:nvPr/>
        </p:nvPicPr>
        <p:blipFill>
          <a:blip r:embed="rId14" cstate="print">
            <a:lum bright="14000"/>
          </a:blip>
          <a:srcRect/>
          <a:stretch>
            <a:fillRect/>
          </a:stretch>
        </p:blipFill>
        <p:spPr bwMode="auto">
          <a:xfrm>
            <a:off x="76200" y="838200"/>
            <a:ext cx="8991600" cy="84138"/>
          </a:xfrm>
          <a:prstGeom prst="rect">
            <a:avLst/>
          </a:prstGeom>
          <a:noFill/>
          <a:ln w="38100">
            <a:noFill/>
            <a:miter lim="800000"/>
            <a:headEnd/>
            <a:tailEnd/>
          </a:ln>
          <a:effectLst/>
        </p:spPr>
      </p:pic>
    </p:spTree>
    <p:extLst>
      <p:ext uri="{BB962C8B-B14F-4D97-AF65-F5344CB8AC3E}">
        <p14:creationId xmlns:p14="http://schemas.microsoft.com/office/powerpoint/2010/main" val="6158738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p:titleStyle>
    <p:bodyStyle>
      <a:lvl1pPr marL="285750" indent="-285750" algn="l" rtl="0" eaLnBrk="1" fontAlgn="base" hangingPunct="1">
        <a:spcBef>
          <a:spcPct val="20000"/>
        </a:spcBef>
        <a:spcAft>
          <a:spcPct val="0"/>
        </a:spcAft>
        <a:buClr>
          <a:schemeClr val="folHlink"/>
        </a:buClr>
        <a:buSzPct val="70000"/>
        <a:buFont typeface="Wingdings" pitchFamily="-64" charset="2"/>
        <a:buBlip>
          <a:blip r:embed="rId15"/>
        </a:buBlip>
        <a:defRPr sz="2800">
          <a:solidFill>
            <a:schemeClr val="tx1"/>
          </a:solidFill>
          <a:latin typeface="+mn-lt"/>
          <a:ea typeface="+mn-ea"/>
          <a:cs typeface="+mn-cs"/>
        </a:defRPr>
      </a:lvl1pPr>
      <a:lvl2pPr marL="687388" indent="-230188" algn="l" rtl="0" eaLnBrk="1" fontAlgn="base" hangingPunct="1">
        <a:spcBef>
          <a:spcPct val="20000"/>
        </a:spcBef>
        <a:spcAft>
          <a:spcPct val="0"/>
        </a:spcAft>
        <a:buClr>
          <a:schemeClr val="hlink"/>
        </a:buClr>
        <a:buSzPct val="65000"/>
        <a:buFont typeface="Wingdings" pitchFamily="-64" charset="2"/>
        <a:buBlip>
          <a:blip r:embed="rId16"/>
        </a:buBlip>
        <a:defRPr sz="2400">
          <a:solidFill>
            <a:schemeClr val="tx1"/>
          </a:solidFill>
          <a:latin typeface="+mn-lt"/>
        </a:defRPr>
      </a:lvl2pPr>
      <a:lvl3pPr marL="1089025" indent="-174625" algn="l" rtl="0" eaLnBrk="1" fontAlgn="base" hangingPunct="1">
        <a:spcBef>
          <a:spcPct val="20000"/>
        </a:spcBef>
        <a:spcAft>
          <a:spcPct val="0"/>
        </a:spcAft>
        <a:buClr>
          <a:schemeClr val="folHlink"/>
        </a:buClr>
        <a:buSzPct val="60000"/>
        <a:buFont typeface="Wingdings" pitchFamily="-64" charset="2"/>
        <a:buBlip>
          <a:blip r:embed="rId17"/>
        </a:buBlip>
        <a:defRPr sz="2000">
          <a:solidFill>
            <a:schemeClr val="tx1"/>
          </a:solidFill>
          <a:latin typeface="+mn-lt"/>
        </a:defRPr>
      </a:lvl3pPr>
      <a:lvl4pPr marL="1546225" indent="-174625" algn="l" rtl="0" eaLnBrk="1" fontAlgn="base" hangingPunct="1">
        <a:spcBef>
          <a:spcPct val="20000"/>
        </a:spcBef>
        <a:spcAft>
          <a:spcPct val="0"/>
        </a:spcAft>
        <a:buClr>
          <a:schemeClr val="accent2"/>
        </a:buClr>
        <a:buSzPct val="60000"/>
        <a:buFont typeface="Wingdings" pitchFamily="-64" charset="2"/>
        <a:buBlip>
          <a:blip r:embed="rId18"/>
        </a:buBlip>
        <a:defRPr>
          <a:solidFill>
            <a:schemeClr val="tx1"/>
          </a:solidFill>
          <a:latin typeface="+mn-lt"/>
        </a:defRPr>
      </a:lvl4pPr>
      <a:lvl5pPr marL="1995488" indent="-166688" algn="l" rtl="0" eaLnBrk="1" fontAlgn="base" hangingPunct="1">
        <a:spcBef>
          <a:spcPct val="20000"/>
        </a:spcBef>
        <a:spcAft>
          <a:spcPct val="0"/>
        </a:spcAft>
        <a:buClr>
          <a:schemeClr val="accent1"/>
        </a:buClr>
        <a:buSzPct val="55000"/>
        <a:buFont typeface="Wingdings" pitchFamily="-64" charset="2"/>
        <a:buBlip>
          <a:blip r:embed="rId19"/>
        </a:buBlip>
        <a:defRPr>
          <a:solidFill>
            <a:schemeClr val="tx1"/>
          </a:solidFill>
          <a:latin typeface="+mn-lt"/>
        </a:defRPr>
      </a:lvl5pPr>
      <a:lvl6pPr marL="2452688" indent="-166688" algn="l" rtl="0" eaLnBrk="1" fontAlgn="base" hangingPunct="1">
        <a:spcBef>
          <a:spcPct val="20000"/>
        </a:spcBef>
        <a:spcAft>
          <a:spcPct val="0"/>
        </a:spcAft>
        <a:buClr>
          <a:schemeClr val="accent1"/>
        </a:buClr>
        <a:buSzPct val="55000"/>
        <a:buFont typeface="Wingdings" pitchFamily="-64" charset="2"/>
        <a:buBlip>
          <a:blip r:embed="rId19"/>
        </a:buBlip>
        <a:defRPr>
          <a:solidFill>
            <a:schemeClr val="tx1"/>
          </a:solidFill>
          <a:latin typeface="+mn-lt"/>
        </a:defRPr>
      </a:lvl6pPr>
      <a:lvl7pPr marL="2909888" indent="-166688" algn="l" rtl="0" eaLnBrk="1" fontAlgn="base" hangingPunct="1">
        <a:spcBef>
          <a:spcPct val="20000"/>
        </a:spcBef>
        <a:spcAft>
          <a:spcPct val="0"/>
        </a:spcAft>
        <a:buClr>
          <a:schemeClr val="accent1"/>
        </a:buClr>
        <a:buSzPct val="55000"/>
        <a:buFont typeface="Wingdings" pitchFamily="-64" charset="2"/>
        <a:buBlip>
          <a:blip r:embed="rId19"/>
        </a:buBlip>
        <a:defRPr>
          <a:solidFill>
            <a:schemeClr val="tx1"/>
          </a:solidFill>
          <a:latin typeface="+mn-lt"/>
        </a:defRPr>
      </a:lvl7pPr>
      <a:lvl8pPr marL="3367088" indent="-166688" algn="l" rtl="0" eaLnBrk="1" fontAlgn="base" hangingPunct="1">
        <a:spcBef>
          <a:spcPct val="20000"/>
        </a:spcBef>
        <a:spcAft>
          <a:spcPct val="0"/>
        </a:spcAft>
        <a:buClr>
          <a:schemeClr val="accent1"/>
        </a:buClr>
        <a:buSzPct val="55000"/>
        <a:buFont typeface="Wingdings" pitchFamily="-64" charset="2"/>
        <a:buBlip>
          <a:blip r:embed="rId19"/>
        </a:buBlip>
        <a:defRPr>
          <a:solidFill>
            <a:schemeClr val="tx1"/>
          </a:solidFill>
          <a:latin typeface="+mn-lt"/>
        </a:defRPr>
      </a:lvl8pPr>
      <a:lvl9pPr marL="3824288" indent="-166688" algn="l" rtl="0" eaLnBrk="1" fontAlgn="base" hangingPunct="1">
        <a:spcBef>
          <a:spcPct val="20000"/>
        </a:spcBef>
        <a:spcAft>
          <a:spcPct val="0"/>
        </a:spcAft>
        <a:buClr>
          <a:schemeClr val="accent1"/>
        </a:buClr>
        <a:buSzPct val="55000"/>
        <a:buFont typeface="Wingdings" pitchFamily="-64" charset="2"/>
        <a:buBlip>
          <a:blip r:embed="rId19"/>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1343025" y="76200"/>
            <a:ext cx="7496175"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5843" name="Rectangle 3"/>
          <p:cNvSpPr>
            <a:spLocks noGrp="1" noChangeArrowheads="1"/>
          </p:cNvSpPr>
          <p:nvPr>
            <p:ph type="body" idx="1"/>
          </p:nvPr>
        </p:nvSpPr>
        <p:spPr bwMode="auto">
          <a:xfrm>
            <a:off x="457200" y="990600"/>
            <a:ext cx="8305800" cy="5141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4" name="Rectangle 4"/>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a:lvl1pPr>
          </a:lstStyle>
          <a:p>
            <a:pPr defTabSz="457200"/>
            <a:endParaRPr lang="en-US">
              <a:solidFill>
                <a:prstClr val="black"/>
              </a:solidFill>
            </a:endParaRPr>
          </a:p>
        </p:txBody>
      </p:sp>
      <p:sp>
        <p:nvSpPr>
          <p:cNvPr id="35845" name="Rectangle 5"/>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pPr defTabSz="457200"/>
            <a:endParaRPr lang="en-US">
              <a:solidFill>
                <a:prstClr val="black"/>
              </a:solidFill>
            </a:endParaRPr>
          </a:p>
        </p:txBody>
      </p:sp>
      <p:sp>
        <p:nvSpPr>
          <p:cNvPr id="35846" name="Rectangle 6"/>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defTabSz="457200"/>
            <a:fld id="{14CF0EDA-FF3F-4FD0-9547-A360A05A4197}" type="slidenum">
              <a:rPr lang="en-US" smtClean="0">
                <a:solidFill>
                  <a:prstClr val="black"/>
                </a:solidFill>
              </a:rPr>
              <a:pPr defTabSz="457200"/>
              <a:t>‹#›</a:t>
            </a:fld>
            <a:endParaRPr lang="en-US">
              <a:solidFill>
                <a:prstClr val="black"/>
              </a:solidFill>
            </a:endParaRPr>
          </a:p>
        </p:txBody>
      </p:sp>
      <p:pic>
        <p:nvPicPr>
          <p:cNvPr id="9" name="Picture 55" descr="logo3"/>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76200" y="187325"/>
            <a:ext cx="1066800" cy="592138"/>
          </a:xfrm>
          <a:prstGeom prst="rect">
            <a:avLst/>
          </a:prstGeom>
          <a:noFill/>
        </p:spPr>
      </p:pic>
      <p:pic>
        <p:nvPicPr>
          <p:cNvPr id="10" name="Picture 57"/>
          <p:cNvPicPr>
            <a:picLocks noChangeAspect="1" noChangeArrowheads="1"/>
          </p:cNvPicPr>
          <p:nvPr/>
        </p:nvPicPr>
        <p:blipFill>
          <a:blip r:embed="rId15" cstate="print">
            <a:lum bright="14000"/>
          </a:blip>
          <a:srcRect/>
          <a:stretch>
            <a:fillRect/>
          </a:stretch>
        </p:blipFill>
        <p:spPr bwMode="auto">
          <a:xfrm>
            <a:off x="76200" y="838200"/>
            <a:ext cx="8991600" cy="84138"/>
          </a:xfrm>
          <a:prstGeom prst="rect">
            <a:avLst/>
          </a:prstGeom>
          <a:noFill/>
          <a:ln w="38100">
            <a:noFill/>
            <a:miter lim="800000"/>
            <a:headEnd/>
            <a:tailEnd/>
          </a:ln>
          <a:effectLst/>
        </p:spPr>
      </p:pic>
    </p:spTree>
    <p:extLst>
      <p:ext uri="{BB962C8B-B14F-4D97-AF65-F5344CB8AC3E}">
        <p14:creationId xmlns:p14="http://schemas.microsoft.com/office/powerpoint/2010/main" val="351197665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Lst>
  <p:transition xmlns:p14="http://schemas.microsoft.com/office/powerpoint/2010/main"/>
  <p:hf sldNum="0" hdr="0" ftr="0" dt="0"/>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p:titleStyle>
    <p:bodyStyle>
      <a:lvl1pPr marL="285750" indent="-285750" algn="l" rtl="0" eaLnBrk="1" fontAlgn="base" hangingPunct="1">
        <a:spcBef>
          <a:spcPct val="20000"/>
        </a:spcBef>
        <a:spcAft>
          <a:spcPct val="0"/>
        </a:spcAft>
        <a:buClr>
          <a:schemeClr val="folHlink"/>
        </a:buClr>
        <a:buSzPct val="70000"/>
        <a:buFont typeface="Wingdings" pitchFamily="-64" charset="2"/>
        <a:buBlip>
          <a:blip r:embed="rId16"/>
        </a:buBlip>
        <a:defRPr sz="2800">
          <a:solidFill>
            <a:schemeClr val="tx1"/>
          </a:solidFill>
          <a:latin typeface="+mn-lt"/>
          <a:ea typeface="+mn-ea"/>
          <a:cs typeface="+mn-cs"/>
        </a:defRPr>
      </a:lvl1pPr>
      <a:lvl2pPr marL="687388" indent="-230188" algn="l" rtl="0" eaLnBrk="1" fontAlgn="base" hangingPunct="1">
        <a:spcBef>
          <a:spcPct val="20000"/>
        </a:spcBef>
        <a:spcAft>
          <a:spcPct val="0"/>
        </a:spcAft>
        <a:buClr>
          <a:schemeClr val="hlink"/>
        </a:buClr>
        <a:buSzPct val="65000"/>
        <a:buFont typeface="Wingdings" pitchFamily="-64" charset="2"/>
        <a:buBlip>
          <a:blip r:embed="rId17"/>
        </a:buBlip>
        <a:defRPr sz="2400">
          <a:solidFill>
            <a:schemeClr val="tx1"/>
          </a:solidFill>
          <a:latin typeface="+mn-lt"/>
        </a:defRPr>
      </a:lvl2pPr>
      <a:lvl3pPr marL="1089025" indent="-174625" algn="l" rtl="0" eaLnBrk="1" fontAlgn="base" hangingPunct="1">
        <a:spcBef>
          <a:spcPct val="20000"/>
        </a:spcBef>
        <a:spcAft>
          <a:spcPct val="0"/>
        </a:spcAft>
        <a:buClr>
          <a:schemeClr val="folHlink"/>
        </a:buClr>
        <a:buSzPct val="60000"/>
        <a:buFont typeface="Wingdings" pitchFamily="-64" charset="2"/>
        <a:buBlip>
          <a:blip r:embed="rId18"/>
        </a:buBlip>
        <a:defRPr sz="2000">
          <a:solidFill>
            <a:schemeClr val="tx1"/>
          </a:solidFill>
          <a:latin typeface="+mn-lt"/>
        </a:defRPr>
      </a:lvl3pPr>
      <a:lvl4pPr marL="1546225" indent="-174625" algn="l" rtl="0" eaLnBrk="1" fontAlgn="base" hangingPunct="1">
        <a:spcBef>
          <a:spcPct val="20000"/>
        </a:spcBef>
        <a:spcAft>
          <a:spcPct val="0"/>
        </a:spcAft>
        <a:buClr>
          <a:schemeClr val="accent2"/>
        </a:buClr>
        <a:buSzPct val="60000"/>
        <a:buFont typeface="Wingdings" pitchFamily="-64" charset="2"/>
        <a:buBlip>
          <a:blip r:embed="rId19"/>
        </a:buBlip>
        <a:defRPr>
          <a:solidFill>
            <a:schemeClr val="tx1"/>
          </a:solidFill>
          <a:latin typeface="+mn-lt"/>
        </a:defRPr>
      </a:lvl4pPr>
      <a:lvl5pPr marL="1995488" indent="-166688" algn="l" rtl="0" eaLnBrk="1" fontAlgn="base" hangingPunct="1">
        <a:spcBef>
          <a:spcPct val="20000"/>
        </a:spcBef>
        <a:spcAft>
          <a:spcPct val="0"/>
        </a:spcAft>
        <a:buClr>
          <a:schemeClr val="accent1"/>
        </a:buClr>
        <a:buSzPct val="55000"/>
        <a:buFont typeface="Wingdings" pitchFamily="-64" charset="2"/>
        <a:buBlip>
          <a:blip r:embed="rId20"/>
        </a:buBlip>
        <a:defRPr>
          <a:solidFill>
            <a:schemeClr val="tx1"/>
          </a:solidFill>
          <a:latin typeface="+mn-lt"/>
        </a:defRPr>
      </a:lvl5pPr>
      <a:lvl6pPr marL="2452688" indent="-166688" algn="l" rtl="0" eaLnBrk="1" fontAlgn="base" hangingPunct="1">
        <a:spcBef>
          <a:spcPct val="20000"/>
        </a:spcBef>
        <a:spcAft>
          <a:spcPct val="0"/>
        </a:spcAft>
        <a:buClr>
          <a:schemeClr val="accent1"/>
        </a:buClr>
        <a:buSzPct val="55000"/>
        <a:buFont typeface="Wingdings" pitchFamily="-64" charset="2"/>
        <a:buBlip>
          <a:blip r:embed="rId20"/>
        </a:buBlip>
        <a:defRPr>
          <a:solidFill>
            <a:schemeClr val="tx1"/>
          </a:solidFill>
          <a:latin typeface="+mn-lt"/>
        </a:defRPr>
      </a:lvl6pPr>
      <a:lvl7pPr marL="2909888" indent="-166688" algn="l" rtl="0" eaLnBrk="1" fontAlgn="base" hangingPunct="1">
        <a:spcBef>
          <a:spcPct val="20000"/>
        </a:spcBef>
        <a:spcAft>
          <a:spcPct val="0"/>
        </a:spcAft>
        <a:buClr>
          <a:schemeClr val="accent1"/>
        </a:buClr>
        <a:buSzPct val="55000"/>
        <a:buFont typeface="Wingdings" pitchFamily="-64" charset="2"/>
        <a:buBlip>
          <a:blip r:embed="rId20"/>
        </a:buBlip>
        <a:defRPr>
          <a:solidFill>
            <a:schemeClr val="tx1"/>
          </a:solidFill>
          <a:latin typeface="+mn-lt"/>
        </a:defRPr>
      </a:lvl7pPr>
      <a:lvl8pPr marL="3367088" indent="-166688" algn="l" rtl="0" eaLnBrk="1" fontAlgn="base" hangingPunct="1">
        <a:spcBef>
          <a:spcPct val="20000"/>
        </a:spcBef>
        <a:spcAft>
          <a:spcPct val="0"/>
        </a:spcAft>
        <a:buClr>
          <a:schemeClr val="accent1"/>
        </a:buClr>
        <a:buSzPct val="55000"/>
        <a:buFont typeface="Wingdings" pitchFamily="-64" charset="2"/>
        <a:buBlip>
          <a:blip r:embed="rId20"/>
        </a:buBlip>
        <a:defRPr>
          <a:solidFill>
            <a:schemeClr val="tx1"/>
          </a:solidFill>
          <a:latin typeface="+mn-lt"/>
        </a:defRPr>
      </a:lvl8pPr>
      <a:lvl9pPr marL="3824288" indent="-166688" algn="l" rtl="0" eaLnBrk="1" fontAlgn="base" hangingPunct="1">
        <a:spcBef>
          <a:spcPct val="20000"/>
        </a:spcBef>
        <a:spcAft>
          <a:spcPct val="0"/>
        </a:spcAft>
        <a:buClr>
          <a:schemeClr val="accent1"/>
        </a:buClr>
        <a:buSzPct val="55000"/>
        <a:buFont typeface="Wingdings" pitchFamily="-64" charset="2"/>
        <a:buBlip>
          <a:blip r:embed="rId20"/>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1343025" y="76200"/>
            <a:ext cx="7496175"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35843" name="Rectangle 3"/>
          <p:cNvSpPr>
            <a:spLocks noGrp="1" noChangeArrowheads="1"/>
          </p:cNvSpPr>
          <p:nvPr>
            <p:ph type="body" idx="1"/>
          </p:nvPr>
        </p:nvSpPr>
        <p:spPr bwMode="auto">
          <a:xfrm>
            <a:off x="457200" y="990600"/>
            <a:ext cx="8305800" cy="5141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4" name="Rectangle 4"/>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a:lvl1pPr>
          </a:lstStyle>
          <a:p>
            <a:endParaRPr lang="en-US">
              <a:solidFill>
                <a:prstClr val="black"/>
              </a:solidFill>
              <a:latin typeface="Calibri"/>
            </a:endParaRPr>
          </a:p>
        </p:txBody>
      </p:sp>
      <p:sp>
        <p:nvSpPr>
          <p:cNvPr id="35845" name="Rectangle 5"/>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endParaRPr lang="en-US">
              <a:solidFill>
                <a:prstClr val="black"/>
              </a:solidFill>
              <a:latin typeface="Calibri"/>
            </a:endParaRPr>
          </a:p>
        </p:txBody>
      </p:sp>
      <p:sp>
        <p:nvSpPr>
          <p:cNvPr id="35846" name="Rectangle 6"/>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pic>
        <p:nvPicPr>
          <p:cNvPr id="8" name="Picture 55" descr="logo3"/>
          <p:cNvPicPr>
            <a:picLocks noChangeAspect="1" noChangeArrowheads="1"/>
          </p:cNvPicPr>
          <p:nvPr userDrawn="1"/>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200" y="187325"/>
            <a:ext cx="1066800" cy="592138"/>
          </a:xfrm>
          <a:prstGeom prst="rect">
            <a:avLst/>
          </a:prstGeom>
          <a:noFill/>
        </p:spPr>
      </p:pic>
    </p:spTree>
    <p:extLst>
      <p:ext uri="{BB962C8B-B14F-4D97-AF65-F5344CB8AC3E}">
        <p14:creationId xmlns:p14="http://schemas.microsoft.com/office/powerpoint/2010/main" val="367212448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Lst>
  <p:timing>
    <p:tnLst>
      <p:par>
        <p:cTn xmlns:p14="http://schemas.microsoft.com/office/powerpoint/2010/main" id="1" dur="indefinite" restart="never" nodeType="tmRoot"/>
      </p:par>
    </p:tnLst>
  </p:timing>
  <p:hf sldNum="0" hdr="0" ftr="0" dt="0"/>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p:titleStyle>
    <p:bodyStyle>
      <a:lvl1pPr marL="285750" indent="-285750" algn="l" rtl="0" eaLnBrk="1" fontAlgn="base" hangingPunct="1">
        <a:spcBef>
          <a:spcPct val="20000"/>
        </a:spcBef>
        <a:spcAft>
          <a:spcPct val="0"/>
        </a:spcAft>
        <a:buClr>
          <a:schemeClr val="folHlink"/>
        </a:buClr>
        <a:buSzPct val="70000"/>
        <a:buFont typeface="Wingdings" pitchFamily="-64" charset="2"/>
        <a:buBlip>
          <a:blip r:embed="rId13"/>
        </a:buBlip>
        <a:defRPr sz="2800">
          <a:solidFill>
            <a:schemeClr val="tx1"/>
          </a:solidFill>
          <a:latin typeface="+mn-lt"/>
          <a:ea typeface="+mn-ea"/>
          <a:cs typeface="+mn-cs"/>
        </a:defRPr>
      </a:lvl1pPr>
      <a:lvl2pPr marL="687388" indent="-230188" algn="l" rtl="0" eaLnBrk="1" fontAlgn="base" hangingPunct="1">
        <a:spcBef>
          <a:spcPct val="20000"/>
        </a:spcBef>
        <a:spcAft>
          <a:spcPct val="0"/>
        </a:spcAft>
        <a:buClr>
          <a:schemeClr val="hlink"/>
        </a:buClr>
        <a:buSzPct val="65000"/>
        <a:buFont typeface="Wingdings" pitchFamily="-64" charset="2"/>
        <a:buBlip>
          <a:blip r:embed="rId14"/>
        </a:buBlip>
        <a:defRPr sz="2400">
          <a:solidFill>
            <a:schemeClr val="tx1"/>
          </a:solidFill>
          <a:latin typeface="+mn-lt"/>
        </a:defRPr>
      </a:lvl2pPr>
      <a:lvl3pPr marL="1089025" indent="-174625" algn="l" rtl="0" eaLnBrk="1" fontAlgn="base" hangingPunct="1">
        <a:spcBef>
          <a:spcPct val="20000"/>
        </a:spcBef>
        <a:spcAft>
          <a:spcPct val="0"/>
        </a:spcAft>
        <a:buClr>
          <a:schemeClr val="folHlink"/>
        </a:buClr>
        <a:buSzPct val="60000"/>
        <a:buFont typeface="Wingdings" pitchFamily="-64" charset="2"/>
        <a:buBlip>
          <a:blip r:embed="rId15"/>
        </a:buBlip>
        <a:defRPr sz="2000">
          <a:solidFill>
            <a:schemeClr val="tx1"/>
          </a:solidFill>
          <a:latin typeface="+mn-lt"/>
        </a:defRPr>
      </a:lvl3pPr>
      <a:lvl4pPr marL="1546225" indent="-174625" algn="l" rtl="0" eaLnBrk="1" fontAlgn="base" hangingPunct="1">
        <a:spcBef>
          <a:spcPct val="20000"/>
        </a:spcBef>
        <a:spcAft>
          <a:spcPct val="0"/>
        </a:spcAft>
        <a:buClr>
          <a:schemeClr val="accent2"/>
        </a:buClr>
        <a:buSzPct val="60000"/>
        <a:buFont typeface="Wingdings" pitchFamily="-64" charset="2"/>
        <a:buBlip>
          <a:blip r:embed="rId16"/>
        </a:buBlip>
        <a:defRPr>
          <a:solidFill>
            <a:schemeClr val="tx1"/>
          </a:solidFill>
          <a:latin typeface="+mn-lt"/>
        </a:defRPr>
      </a:lvl4pPr>
      <a:lvl5pPr marL="19954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5pPr>
      <a:lvl6pPr marL="24526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6pPr>
      <a:lvl7pPr marL="29098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7pPr>
      <a:lvl8pPr marL="33670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8pPr>
      <a:lvl9pPr marL="38242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bwMode="auto">
          <a:xfrm>
            <a:off x="1343025" y="76200"/>
            <a:ext cx="7496175"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35843" name="Rectangle 3"/>
          <p:cNvSpPr>
            <a:spLocks noGrp="1" noChangeArrowheads="1"/>
          </p:cNvSpPr>
          <p:nvPr>
            <p:ph type="body" idx="1"/>
          </p:nvPr>
        </p:nvSpPr>
        <p:spPr bwMode="auto">
          <a:xfrm>
            <a:off x="457200" y="990600"/>
            <a:ext cx="8305800" cy="5141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4" name="Rectangle 4"/>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a:lvl1pPr>
          </a:lstStyle>
          <a:p>
            <a:endParaRPr lang="en-US">
              <a:solidFill>
                <a:prstClr val="black"/>
              </a:solidFill>
              <a:latin typeface="Calibri"/>
            </a:endParaRPr>
          </a:p>
        </p:txBody>
      </p:sp>
      <p:sp>
        <p:nvSpPr>
          <p:cNvPr id="35845" name="Rectangle 5"/>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endParaRPr lang="en-US">
              <a:solidFill>
                <a:prstClr val="black"/>
              </a:solidFill>
              <a:latin typeface="Calibri"/>
            </a:endParaRPr>
          </a:p>
        </p:txBody>
      </p:sp>
      <p:sp>
        <p:nvSpPr>
          <p:cNvPr id="35846" name="Rectangle 6"/>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14CF0EDA-FF3F-4FD0-9547-A360A05A4197}" type="slidenum">
              <a:rPr lang="en-US" smtClean="0">
                <a:solidFill>
                  <a:prstClr val="black"/>
                </a:solidFill>
                <a:latin typeface="Calibri"/>
              </a:rPr>
              <a:pPr/>
              <a:t>‹#›</a:t>
            </a:fld>
            <a:endParaRPr lang="en-US">
              <a:solidFill>
                <a:prstClr val="black"/>
              </a:solidFill>
              <a:latin typeface="Calibri"/>
            </a:endParaRPr>
          </a:p>
        </p:txBody>
      </p:sp>
      <p:pic>
        <p:nvPicPr>
          <p:cNvPr id="8" name="Picture 55" descr="logo3"/>
          <p:cNvPicPr>
            <a:picLocks noChangeAspect="1" noChangeArrowheads="1"/>
          </p:cNvPicPr>
          <p:nvPr userDrawn="1"/>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200" y="187325"/>
            <a:ext cx="1066800" cy="592138"/>
          </a:xfrm>
          <a:prstGeom prst="rect">
            <a:avLst/>
          </a:prstGeom>
          <a:noFill/>
        </p:spPr>
      </p:pic>
    </p:spTree>
    <p:extLst>
      <p:ext uri="{BB962C8B-B14F-4D97-AF65-F5344CB8AC3E}">
        <p14:creationId xmlns:p14="http://schemas.microsoft.com/office/powerpoint/2010/main" val="3703870347"/>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Lst>
  <p:timing>
    <p:tnLst>
      <p:par>
        <p:cTn xmlns:p14="http://schemas.microsoft.com/office/powerpoint/2010/main" id="1" dur="indefinite" restart="never" nodeType="tmRoot"/>
      </p:par>
    </p:tnLst>
  </p:timing>
  <p:hf sldNum="0" hdr="0" ftr="0" dt="0"/>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p:titleStyle>
    <p:bodyStyle>
      <a:lvl1pPr marL="285750" indent="-285750" algn="l" rtl="0" eaLnBrk="1" fontAlgn="base" hangingPunct="1">
        <a:spcBef>
          <a:spcPct val="20000"/>
        </a:spcBef>
        <a:spcAft>
          <a:spcPct val="0"/>
        </a:spcAft>
        <a:buClr>
          <a:schemeClr val="folHlink"/>
        </a:buClr>
        <a:buSzPct val="70000"/>
        <a:buFont typeface="Wingdings" pitchFamily="-64" charset="2"/>
        <a:buBlip>
          <a:blip r:embed="rId13"/>
        </a:buBlip>
        <a:defRPr sz="2800">
          <a:solidFill>
            <a:schemeClr val="tx1"/>
          </a:solidFill>
          <a:latin typeface="+mn-lt"/>
          <a:ea typeface="+mn-ea"/>
          <a:cs typeface="+mn-cs"/>
        </a:defRPr>
      </a:lvl1pPr>
      <a:lvl2pPr marL="687388" indent="-230188" algn="l" rtl="0" eaLnBrk="1" fontAlgn="base" hangingPunct="1">
        <a:spcBef>
          <a:spcPct val="20000"/>
        </a:spcBef>
        <a:spcAft>
          <a:spcPct val="0"/>
        </a:spcAft>
        <a:buClr>
          <a:schemeClr val="hlink"/>
        </a:buClr>
        <a:buSzPct val="65000"/>
        <a:buFont typeface="Wingdings" pitchFamily="-64" charset="2"/>
        <a:buBlip>
          <a:blip r:embed="rId14"/>
        </a:buBlip>
        <a:defRPr sz="2400">
          <a:solidFill>
            <a:schemeClr val="tx1"/>
          </a:solidFill>
          <a:latin typeface="+mn-lt"/>
        </a:defRPr>
      </a:lvl2pPr>
      <a:lvl3pPr marL="1089025" indent="-174625" algn="l" rtl="0" eaLnBrk="1" fontAlgn="base" hangingPunct="1">
        <a:spcBef>
          <a:spcPct val="20000"/>
        </a:spcBef>
        <a:spcAft>
          <a:spcPct val="0"/>
        </a:spcAft>
        <a:buClr>
          <a:schemeClr val="folHlink"/>
        </a:buClr>
        <a:buSzPct val="60000"/>
        <a:buFont typeface="Wingdings" pitchFamily="-64" charset="2"/>
        <a:buBlip>
          <a:blip r:embed="rId15"/>
        </a:buBlip>
        <a:defRPr sz="2000">
          <a:solidFill>
            <a:schemeClr val="tx1"/>
          </a:solidFill>
          <a:latin typeface="+mn-lt"/>
        </a:defRPr>
      </a:lvl3pPr>
      <a:lvl4pPr marL="1546225" indent="-174625" algn="l" rtl="0" eaLnBrk="1" fontAlgn="base" hangingPunct="1">
        <a:spcBef>
          <a:spcPct val="20000"/>
        </a:spcBef>
        <a:spcAft>
          <a:spcPct val="0"/>
        </a:spcAft>
        <a:buClr>
          <a:schemeClr val="accent2"/>
        </a:buClr>
        <a:buSzPct val="60000"/>
        <a:buFont typeface="Wingdings" pitchFamily="-64" charset="2"/>
        <a:buBlip>
          <a:blip r:embed="rId16"/>
        </a:buBlip>
        <a:defRPr>
          <a:solidFill>
            <a:schemeClr val="tx1"/>
          </a:solidFill>
          <a:latin typeface="+mn-lt"/>
        </a:defRPr>
      </a:lvl4pPr>
      <a:lvl5pPr marL="19954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5pPr>
      <a:lvl6pPr marL="24526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6pPr>
      <a:lvl7pPr marL="29098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7pPr>
      <a:lvl8pPr marL="33670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8pPr>
      <a:lvl9pPr marL="3824288" indent="-166688" algn="l" rtl="0" eaLnBrk="1" fontAlgn="base" hangingPunct="1">
        <a:spcBef>
          <a:spcPct val="20000"/>
        </a:spcBef>
        <a:spcAft>
          <a:spcPct val="0"/>
        </a:spcAft>
        <a:buClr>
          <a:schemeClr val="accent1"/>
        </a:buClr>
        <a:buSzPct val="55000"/>
        <a:buFont typeface="Wingdings" pitchFamily="-64" charset="2"/>
        <a:buBlip>
          <a:blip r:embed="rId17"/>
        </a:buBlip>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3AE072-AF36-5D42-8443-3C997296A53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1485387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3AE072-AF36-5D42-8443-3C997296A53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84968167"/>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3AE072-AF36-5D42-8443-3C997296A53A}" type="datetime1">
              <a:rPr lang="en-US" smtClean="0">
                <a:solidFill>
                  <a:prstClr val="black">
                    <a:tint val="75000"/>
                  </a:prstClr>
                </a:solidFill>
                <a:latin typeface="Calibri"/>
              </a:rPr>
              <a:pPr/>
              <a:t>10/2/12</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9F60F-3EA1-45ED-A3FD-0857F7C98CF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02738011"/>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9.png"/><Relationship Id="rId12" Type="http://schemas.openxmlformats.org/officeDocument/2006/relationships/image" Target="../media/image20.jpeg"/><Relationship Id="rId13" Type="http://schemas.microsoft.com/office/2007/relationships/hdphoto" Target="../media/hdphoto1.wdp"/><Relationship Id="rId14"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hyperlink" Target="mailto:jegonzal@cs.cmu.edu" TargetMode="External"/><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7" Type="http://schemas.openxmlformats.org/officeDocument/2006/relationships/image" Target="../media/image15.jpeg"/><Relationship Id="rId8" Type="http://schemas.openxmlformats.org/officeDocument/2006/relationships/image" Target="../media/image16.jpeg"/><Relationship Id="rId9" Type="http://schemas.openxmlformats.org/officeDocument/2006/relationships/image" Target="../media/image17.jpeg"/><Relationship Id="rId10" Type="http://schemas.openxmlformats.org/officeDocument/2006/relationships/image" Target="../media/image18.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hyperlink" Target="http://ilpubs.stanford.edu:8090/422/1/1999-66.pdf" TargetMode="External"/><Relationship Id="rId1" Type="http://schemas.openxmlformats.org/officeDocument/2006/relationships/tags" Target="../tags/tag2.xml"/><Relationship Id="rId2" Type="http://schemas.openxmlformats.org/officeDocument/2006/relationships/tags" Target="../tags/tag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research.google.com/pubs/pub37240.html"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w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46.xml"/><Relationship Id="rId4" Type="http://schemas.openxmlformats.org/officeDocument/2006/relationships/hyperlink" Target="http://dl.acm.org/citation.cfm?id=361115" TargetMode="External"/><Relationship Id="rId5" Type="http://schemas.openxmlformats.org/officeDocument/2006/relationships/image" Target="../media/image109.png"/><Relationship Id="rId1" Type="http://schemas.openxmlformats.org/officeDocument/2006/relationships/tags" Target="../tags/tag24.x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jpeg"/><Relationship Id="rId5" Type="http://schemas.openxmlformats.org/officeDocument/2006/relationships/image" Target="../media/image40.jpeg"/><Relationship Id="rId6" Type="http://schemas.openxmlformats.org/officeDocument/2006/relationships/image" Target="../media/image41.jpeg"/><Relationship Id="rId7" Type="http://schemas.openxmlformats.org/officeDocument/2006/relationships/oleObject" Target="../embeddings/oleObject1.bin"/><Relationship Id="rId8" Type="http://schemas.openxmlformats.org/officeDocument/2006/relationships/image" Target="../media/image37.emf"/><Relationship Id="rId9" Type="http://schemas.openxmlformats.org/officeDocument/2006/relationships/hyperlink" Target="http://www.cs.cmu.edu/~zhuxj/pub/CMU-CALD-02-107.pdf"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8"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hyperlink" Target="http://dl.acm.org/citation.cfm?id=1424269" TargetMode="External"/><Relationship Id="rId1" Type="http://schemas.openxmlformats.org/officeDocument/2006/relationships/tags" Target="../tags/tag4.xml"/><Relationship Id="rId2" Type="http://schemas.openxmlformats.org/officeDocument/2006/relationships/tags" Target="../tags/tag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39.jpeg"/><Relationship Id="rId6" Type="http://schemas.openxmlformats.org/officeDocument/2006/relationships/image" Target="../media/image40.jpeg"/><Relationship Id="rId7" Type="http://schemas.openxmlformats.org/officeDocument/2006/relationships/image" Target="../media/image11.jpeg"/><Relationship Id="rId8" Type="http://schemas.openxmlformats.org/officeDocument/2006/relationships/image" Target="../media/image41.jpeg"/><Relationship Id="rId1" Type="http://schemas.openxmlformats.org/officeDocument/2006/relationships/slideLayout" Target="../slideLayouts/slideLayout2.xml"/><Relationship Id="rId2" Type="http://schemas.openxmlformats.org/officeDocument/2006/relationships/image" Target="../media/image5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39.jpeg"/><Relationship Id="rId6" Type="http://schemas.openxmlformats.org/officeDocument/2006/relationships/image" Target="../media/image40.jpeg"/><Relationship Id="rId7" Type="http://schemas.openxmlformats.org/officeDocument/2006/relationships/image" Target="../media/image11.jpeg"/><Relationship Id="rId8" Type="http://schemas.openxmlformats.org/officeDocument/2006/relationships/image" Target="../media/image41.jpeg"/><Relationship Id="rId1" Type="http://schemas.openxmlformats.org/officeDocument/2006/relationships/slideLayout" Target="../slideLayouts/slideLayout2.xml"/><Relationship Id="rId2" Type="http://schemas.openxmlformats.org/officeDocument/2006/relationships/image" Target="../media/image5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jpeg"/><Relationship Id="rId7" Type="http://schemas.openxmlformats.org/officeDocument/2006/relationships/image" Target="../media/image25.png"/><Relationship Id="rId8" Type="http://schemas.openxmlformats.org/officeDocument/2006/relationships/image" Target="../media/image26.pn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wmf"/><Relationship Id="rId3" Type="http://schemas.openxmlformats.org/officeDocument/2006/relationships/hyperlink" Target="http://dl.acm.org/citation.cfm?id=1807184"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goldenorbos.org/" TargetMode="External"/><Relationship Id="rId4" Type="http://schemas.openxmlformats.org/officeDocument/2006/relationships/hyperlink" Target="http://infolab.stanford.edu/gps/" TargetMode="External"/><Relationship Id="rId5" Type="http://schemas.openxmlformats.org/officeDocument/2006/relationships/hyperlink" Target="http://graphlab.org/" TargetMode="External"/><Relationship Id="rId1" Type="http://schemas.openxmlformats.org/officeDocument/2006/relationships/slideLayout" Target="../slideLayouts/slideLayout2.xml"/><Relationship Id="rId2" Type="http://schemas.openxmlformats.org/officeDocument/2006/relationships/hyperlink" Target="http://incubator.apache.org/giraph/"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www.www2011india.com/proceeding/proceedings/p607.pdf"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hyperlink" Target="http://www.www2011india.com/proceeding/proceedings/p607.pdf"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hyperlink" Target="http://www.merl.com/papers/docs/TR2001-22.pdf" TargetMode="External"/><Relationship Id="rId1" Type="http://schemas.openxmlformats.org/officeDocument/2006/relationships/tags" Target="../tags/tag6.xml"/><Relationship Id="rId2"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61.jpeg"/><Relationship Id="rId1" Type="http://schemas.openxmlformats.org/officeDocument/2006/relationships/tags" Target="../tags/tag7.xml"/><Relationship Id="rId2"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Layout" Target="../slideLayouts/slideLayout13.xml"/><Relationship Id="rId3" Type="http://schemas.openxmlformats.org/officeDocument/2006/relationships/notesSlide" Target="../notesSlides/notesSlide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4" Type="http://schemas.openxmlformats.org/officeDocument/2006/relationships/notesSlide" Target="../notesSlides/notesSlide18.xml"/><Relationship Id="rId5" Type="http://schemas.openxmlformats.org/officeDocument/2006/relationships/image" Target="../media/image62.png"/><Relationship Id="rId1" Type="http://schemas.openxmlformats.org/officeDocument/2006/relationships/tags" Target="../tags/tag9.xml"/><Relationship Id="rId2" Type="http://schemas.openxmlformats.org/officeDocument/2006/relationships/tags" Target="../tags/tag10.xml"/></Relationships>
</file>

<file path=ppt/slides/_rels/slide38.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13.xml"/><Relationship Id="rId3" Type="http://schemas.openxmlformats.org/officeDocument/2006/relationships/notesSlide" Target="../notesSlides/notesSlide19.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hyperlink" Target="http://www.select.cs.cmu.edu/publications/paperdir/aistats2009-gonzalez-low-guestrin.pdf" TargetMode="External"/><Relationship Id="rId1" Type="http://schemas.openxmlformats.org/officeDocument/2006/relationships/tags" Target="../tags/tag12.xml"/><Relationship Id="rId2"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9" Type="http://schemas.openxmlformats.org/officeDocument/2006/relationships/image" Target="../media/image23.jpeg"/><Relationship Id="rId10"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1.xml"/><Relationship Id="rId5" Type="http://schemas.openxmlformats.org/officeDocument/2006/relationships/image" Target="../media/image63.jpeg"/><Relationship Id="rId6" Type="http://schemas.openxmlformats.org/officeDocument/2006/relationships/image" Target="../media/image64.png"/><Relationship Id="rId1" Type="http://schemas.microsoft.com/office/2007/relationships/media" Target="file://localhost/Users/jegonzal/Documents/svn/thesis/proposal_presentation/updates.avi" TargetMode="External"/><Relationship Id="rId2" Type="http://schemas.openxmlformats.org/officeDocument/2006/relationships/video" Target="file://localhost/Users/jegonzal/Documents/svn/thesis/proposal_presentation/updates.avi"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2.xml"/><Relationship Id="rId3" Type="http://schemas.openxmlformats.org/officeDocument/2006/relationships/image" Target="../media/image65.gif"/></Relationships>
</file>

<file path=ppt/slides/_rels/slide43.xml.rels><?xml version="1.0" encoding="UTF-8" standalone="yes"?>
<Relationships xmlns="http://schemas.openxmlformats.org/package/2006/relationships"><Relationship Id="rId11" Type="http://schemas.openxmlformats.org/officeDocument/2006/relationships/image" Target="../media/image73.png"/><Relationship Id="rId12" Type="http://schemas.openxmlformats.org/officeDocument/2006/relationships/image" Target="../media/image74.png"/><Relationship Id="rId13" Type="http://schemas.openxmlformats.org/officeDocument/2006/relationships/image" Target="../media/image75.png"/><Relationship Id="rId14" Type="http://schemas.openxmlformats.org/officeDocument/2006/relationships/image" Target="../media/image76.png"/><Relationship Id="rId15" Type="http://schemas.openxmlformats.org/officeDocument/2006/relationships/image" Target="../media/image77.png"/><Relationship Id="rId16" Type="http://schemas.openxmlformats.org/officeDocument/2006/relationships/image" Target="../media/image78.png"/><Relationship Id="rId17" Type="http://schemas.openxmlformats.org/officeDocument/2006/relationships/image" Target="../media/image79.png"/><Relationship Id="rId18" Type="http://schemas.openxmlformats.org/officeDocument/2006/relationships/image" Target="../media/image80.png"/><Relationship Id="rId1" Type="http://schemas.openxmlformats.org/officeDocument/2006/relationships/tags" Target="../tags/tag13.xml"/><Relationship Id="rId2" Type="http://schemas.openxmlformats.org/officeDocument/2006/relationships/slideLayout" Target="../slideLayouts/slideLayout58.xml"/><Relationship Id="rId3" Type="http://schemas.openxmlformats.org/officeDocument/2006/relationships/image" Target="../media/image65.gif"/><Relationship Id="rId4" Type="http://schemas.openxmlformats.org/officeDocument/2006/relationships/image" Target="../media/image66.jpeg"/><Relationship Id="rId5" Type="http://schemas.openxmlformats.org/officeDocument/2006/relationships/image" Target="../media/image67.jpeg"/><Relationship Id="rId6" Type="http://schemas.openxmlformats.org/officeDocument/2006/relationships/image" Target="../media/image68.jpeg"/><Relationship Id="rId7" Type="http://schemas.openxmlformats.org/officeDocument/2006/relationships/image" Target="../media/image69.jpeg"/><Relationship Id="rId8" Type="http://schemas.openxmlformats.org/officeDocument/2006/relationships/image" Target="../media/image70.png"/><Relationship Id="rId9" Type="http://schemas.openxmlformats.org/officeDocument/2006/relationships/image" Target="../media/image71.png"/><Relationship Id="rId10" Type="http://schemas.openxmlformats.org/officeDocument/2006/relationships/image" Target="../media/image72.png"/></Relationships>
</file>

<file path=ppt/slides/_rels/slide44.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Layout" Target="../slideLayouts/slideLayout58.xml"/><Relationship Id="rId3" Type="http://schemas.openxmlformats.org/officeDocument/2006/relationships/notesSlide" Target="../notesSlides/notesSlide2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8.xml"/><Relationship Id="rId4" Type="http://schemas.openxmlformats.org/officeDocument/2006/relationships/notesSlide" Target="../notesSlides/notesSlide24.xml"/><Relationship Id="rId5" Type="http://schemas.openxmlformats.org/officeDocument/2006/relationships/oleObject" Target="../embeddings/oleObject2.bin"/><Relationship Id="rId6" Type="http://schemas.openxmlformats.org/officeDocument/2006/relationships/image" Target="../media/image81.emf"/><Relationship Id="rId1" Type="http://schemas.openxmlformats.org/officeDocument/2006/relationships/vmlDrawing" Target="../drawings/vmlDrawing2.vml"/><Relationship Id="rId2" Type="http://schemas.openxmlformats.org/officeDocument/2006/relationships/tags" Target="../tags/tag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5.xml"/></Relationships>
</file>

<file path=ppt/slides/_rels/slide47.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tags" Target="../tags/tag17.xml"/><Relationship Id="rId2"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chart" Target="../charts/chart3.xml"/><Relationship Id="rId1" Type="http://schemas.openxmlformats.org/officeDocument/2006/relationships/tags" Target="../tags/tag18.xml"/><Relationship Id="rId2"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65.gif"/></Relationships>
</file>

<file path=ppt/slides/_rels/slide52.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image" Target="../media/image82.png"/><Relationship Id="rId5" Type="http://schemas.openxmlformats.org/officeDocument/2006/relationships/image" Target="../media/image83.png"/><Relationship Id="rId1" Type="http://schemas.openxmlformats.org/officeDocument/2006/relationships/slideLayout" Target="../slideLayouts/slideLayout58.xml"/><Relationship Id="rId2" Type="http://schemas.openxmlformats.org/officeDocument/2006/relationships/notesSlide" Target="../notesSlides/notesSlide2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29.xml"/><Relationship Id="rId3" Type="http://schemas.openxmlformats.org/officeDocument/2006/relationships/chart" Target="../charts/char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image" Target="../media/image84.emf"/></Relationships>
</file>

<file path=ppt/slides/_rels/slide55.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notesSlide" Target="../notesSlides/notesSlide30.xml"/><Relationship Id="rId3" Type="http://schemas.openxmlformats.org/officeDocument/2006/relationships/image" Target="../media/image85.png"/></Relationships>
</file>

<file path=ppt/slides/_rels/slide57.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33.png"/><Relationship Id="rId5" Type="http://schemas.openxmlformats.org/officeDocument/2006/relationships/image" Target="../media/image32.png"/><Relationship Id="rId6" Type="http://schemas.openxmlformats.org/officeDocument/2006/relationships/image" Target="../media/image86.png"/><Relationship Id="rId1" Type="http://schemas.openxmlformats.org/officeDocument/2006/relationships/slideLayout" Target="../slideLayouts/slideLayout125.xml"/><Relationship Id="rId2" Type="http://schemas.openxmlformats.org/officeDocument/2006/relationships/image" Target="../media/image2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1.xml"/><Relationship Id="rId3" Type="http://schemas.openxmlformats.org/officeDocument/2006/relationships/image" Target="../media/image87.emf"/></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image" Target="../media/image88.jpeg"/><Relationship Id="rId5" Type="http://schemas.openxmlformats.org/officeDocument/2006/relationships/image" Target="../media/image89.jpeg"/><Relationship Id="rId6" Type="http://schemas.openxmlformats.org/officeDocument/2006/relationships/image" Target="../media/image90.jpeg"/><Relationship Id="rId1" Type="http://schemas.openxmlformats.org/officeDocument/2006/relationships/tags" Target="../tags/tag20.xml"/><Relationship Id="rId2"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1.xml.rels><?xml version="1.0" encoding="UTF-8" standalone="yes"?>
<Relationships xmlns="http://schemas.openxmlformats.org/package/2006/relationships"><Relationship Id="rId1" Type="http://schemas.openxmlformats.org/officeDocument/2006/relationships/tags" Target="../tags/tag21.xml"/><Relationship Id="rId2" Type="http://schemas.openxmlformats.org/officeDocument/2006/relationships/slideLayout" Target="../slideLayouts/slideLayout5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image" Target="../media/image91.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image" Target="../media/image92.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7.xml"/><Relationship Id="rId2" Type="http://schemas.openxmlformats.org/officeDocument/2006/relationships/notesSlide" Target="../notesSlides/notesSlide33.xml"/><Relationship Id="rId3" Type="http://schemas.openxmlformats.org/officeDocument/2006/relationships/image" Target="../media/image93.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68.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89.xml"/></Relationships>
</file>

<file path=ppt/slides/_rels/slide69.xml.rels><?xml version="1.0" encoding="UTF-8" standalone="yes"?>
<Relationships xmlns="http://schemas.openxmlformats.org/package/2006/relationships"><Relationship Id="rId1" Type="http://schemas.openxmlformats.org/officeDocument/2006/relationships/tags" Target="../tags/tag23.xml"/><Relationship Id="rId2"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chart" Target="../charts/char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3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35.xml"/></Relationships>
</file>

<file path=ppt/slides/_rels/slide75.xml.rels><?xml version="1.0" encoding="UTF-8" standalone="yes"?>
<Relationships xmlns="http://schemas.openxmlformats.org/package/2006/relationships"><Relationship Id="rId3" Type="http://schemas.openxmlformats.org/officeDocument/2006/relationships/chart" Target="../charts/chart7.xml"/><Relationship Id="rId4" Type="http://schemas.openxmlformats.org/officeDocument/2006/relationships/chart" Target="../charts/chart8.xml"/><Relationship Id="rId1" Type="http://schemas.openxmlformats.org/officeDocument/2006/relationships/slideLayout" Target="../slideLayouts/slideLayout111.xml"/><Relationship Id="rId2" Type="http://schemas.openxmlformats.org/officeDocument/2006/relationships/notesSlide" Target="../notesSlides/notesSlide3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chart" Target="../charts/char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image" Target="../media/image92.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notesSlide" Target="../notesSlides/notesSlide3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8.xml"/><Relationship Id="rId3" Type="http://schemas.openxmlformats.org/officeDocument/2006/relationships/chart" Target="../charts/char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9.xml"/><Relationship Id="rId3" Type="http://schemas.openxmlformats.org/officeDocument/2006/relationships/chart" Target="../charts/chart11.xml"/></Relationships>
</file>

<file path=ppt/slides/_rels/slide82.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image" Target="../media/image96.png"/><Relationship Id="rId1" Type="http://schemas.openxmlformats.org/officeDocument/2006/relationships/slideLayout" Target="../slideLayouts/slideLayout58.xml"/><Relationship Id="rId2" Type="http://schemas.openxmlformats.org/officeDocument/2006/relationships/image" Target="../media/image9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image" Target="../media/image92.emf"/></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40.xml"/><Relationship Id="rId3" Type="http://schemas.openxmlformats.org/officeDocument/2006/relationships/image" Target="../media/image97.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41.xml"/><Relationship Id="rId3" Type="http://schemas.openxmlformats.org/officeDocument/2006/relationships/image" Target="../media/image9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9.png"/><Relationship Id="rId3" Type="http://schemas.openxmlformats.org/officeDocument/2006/relationships/image" Target="../media/image100.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42.xml"/><Relationship Id="rId3" Type="http://schemas.openxmlformats.org/officeDocument/2006/relationships/image" Target="../media/image10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43.xml"/><Relationship Id="rId3" Type="http://schemas.openxmlformats.org/officeDocument/2006/relationships/image" Target="../media/image10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44.xml"/><Relationship Id="rId3" Type="http://schemas.openxmlformats.org/officeDocument/2006/relationships/image" Target="../media/image103.png"/></Relationships>
</file>

<file path=ppt/slides/_rels/slide92.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6.png"/><Relationship Id="rId5" Type="http://schemas.openxmlformats.org/officeDocument/2006/relationships/image" Target="../media/image92.emf"/><Relationship Id="rId1" Type="http://schemas.openxmlformats.org/officeDocument/2006/relationships/slideLayout" Target="../slideLayouts/slideLayout58.xml"/><Relationship Id="rId2" Type="http://schemas.openxmlformats.org/officeDocument/2006/relationships/image" Target="../media/image104.pn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61.xml"/><Relationship Id="rId4" Type="http://schemas.openxmlformats.org/officeDocument/2006/relationships/image" Target="../media/image107.png"/><Relationship Id="rId1" Type="http://schemas.microsoft.com/office/2007/relationships/media" Target="../media/media1.mov"/><Relationship Id="rId2" Type="http://schemas.openxmlformats.org/officeDocument/2006/relationships/video" Target="../media/media1.mov"/></Relationships>
</file>

<file path=ppt/slides/_rels/slide94.xml.rels><?xml version="1.0" encoding="UTF-8" standalone="yes"?>
<Relationships xmlns="http://schemas.openxmlformats.org/package/2006/relationships"><Relationship Id="rId3" Type="http://schemas.openxmlformats.org/officeDocument/2006/relationships/chart" Target="../charts/chart12.xml"/><Relationship Id="rId4" Type="http://schemas.openxmlformats.org/officeDocument/2006/relationships/chart" Target="../charts/chart13.xml"/><Relationship Id="rId1" Type="http://schemas.openxmlformats.org/officeDocument/2006/relationships/slideLayout" Target="../slideLayouts/slideLayout58.xml"/><Relationship Id="rId2" Type="http://schemas.openxmlformats.org/officeDocument/2006/relationships/notesSlide" Target="../notesSlides/notesSlide45.xml"/></Relationships>
</file>

<file path=ppt/slides/_rels/slide9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56.xml"/><Relationship Id="rId2" Type="http://schemas.openxmlformats.org/officeDocument/2006/relationships/image" Target="../media/image92.emf"/></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image" Target="../media/image10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1470025"/>
          </a:xfrm>
        </p:spPr>
        <p:txBody>
          <a:bodyPr>
            <a:normAutofit/>
          </a:bodyPr>
          <a:lstStyle/>
          <a:p>
            <a:r>
              <a:rPr lang="en-US" sz="5400" b="1" dirty="0" smtClean="0"/>
              <a:t>Big Learning </a:t>
            </a:r>
            <a:r>
              <a:rPr lang="en-US" sz="5400" dirty="0" smtClean="0"/>
              <a:t>with </a:t>
            </a:r>
            <a:r>
              <a:rPr lang="en-US" sz="5400" b="1" dirty="0" smtClean="0"/>
              <a:t>Graphs</a:t>
            </a:r>
            <a:endParaRPr lang="en-US" sz="5400" b="1" i="1" dirty="0"/>
          </a:p>
        </p:txBody>
      </p:sp>
      <p:sp>
        <p:nvSpPr>
          <p:cNvPr id="3" name="Subtitle 2"/>
          <p:cNvSpPr>
            <a:spLocks noGrp="1"/>
          </p:cNvSpPr>
          <p:nvPr>
            <p:ph type="subTitle" idx="1"/>
          </p:nvPr>
        </p:nvSpPr>
        <p:spPr>
          <a:xfrm>
            <a:off x="1143000" y="1524000"/>
            <a:ext cx="4343400" cy="1295400"/>
          </a:xfrm>
        </p:spPr>
        <p:txBody>
          <a:bodyPr>
            <a:normAutofit/>
          </a:bodyPr>
          <a:lstStyle/>
          <a:p>
            <a:r>
              <a:rPr lang="en-US" dirty="0" smtClean="0">
                <a:solidFill>
                  <a:schemeClr val="tx2"/>
                </a:solidFill>
              </a:rPr>
              <a:t>Joseph Gonzalez</a:t>
            </a:r>
          </a:p>
          <a:p>
            <a:r>
              <a:rPr lang="en-US" dirty="0" smtClean="0">
                <a:solidFill>
                  <a:schemeClr val="tx2"/>
                </a:solidFill>
                <a:hlinkClick r:id="rId2"/>
              </a:rPr>
              <a:t>jegonzal@cs.cmu.edu</a:t>
            </a:r>
            <a:endParaRPr lang="en-US" dirty="0" smtClean="0">
              <a:solidFill>
                <a:schemeClr val="tx2"/>
              </a:solidFill>
            </a:endParaRPr>
          </a:p>
        </p:txBody>
      </p:sp>
      <p:grpSp>
        <p:nvGrpSpPr>
          <p:cNvPr id="35" name="Group 34"/>
          <p:cNvGrpSpPr/>
          <p:nvPr/>
        </p:nvGrpSpPr>
        <p:grpSpPr>
          <a:xfrm>
            <a:off x="1494047" y="3048000"/>
            <a:ext cx="6430753" cy="3619248"/>
            <a:chOff x="946334" y="4443410"/>
            <a:chExt cx="7268953" cy="4090990"/>
          </a:xfrm>
        </p:grpSpPr>
        <p:grpSp>
          <p:nvGrpSpPr>
            <p:cNvPr id="5" name="Group 4"/>
            <p:cNvGrpSpPr/>
            <p:nvPr/>
          </p:nvGrpSpPr>
          <p:grpSpPr>
            <a:xfrm>
              <a:off x="969723" y="4443410"/>
              <a:ext cx="973985" cy="2015501"/>
              <a:chOff x="146347" y="2681580"/>
              <a:chExt cx="973985" cy="2015501"/>
            </a:xfrm>
          </p:grpSpPr>
          <p:pic>
            <p:nvPicPr>
              <p:cNvPr id="6" name="Picture 2" descr="Z:\Documents\svn\select\www\people\images\ylow.jpg"/>
              <p:cNvPicPr>
                <a:picLocks noChangeAspect="1" noChangeArrowheads="1"/>
              </p:cNvPicPr>
              <p:nvPr/>
            </p:nvPicPr>
            <p:blipFill>
              <a:blip r:embed="rId3" cstate="print"/>
              <a:srcRect l="7692" r="7692"/>
              <a:stretch>
                <a:fillRect/>
              </a:stretch>
            </p:blipFill>
            <p:spPr bwMode="auto">
              <a:xfrm>
                <a:off x="173371" y="2681580"/>
                <a:ext cx="920859" cy="1371600"/>
              </a:xfrm>
              <a:prstGeom prst="rect">
                <a:avLst/>
              </a:prstGeom>
              <a:noFill/>
            </p:spPr>
          </p:pic>
          <p:sp>
            <p:nvSpPr>
              <p:cNvPr id="7" name="TextBox 6"/>
              <p:cNvSpPr txBox="1"/>
              <p:nvPr/>
            </p:nvSpPr>
            <p:spPr>
              <a:xfrm>
                <a:off x="146347" y="4050750"/>
                <a:ext cx="973985" cy="646331"/>
              </a:xfrm>
              <a:prstGeom prst="rect">
                <a:avLst/>
              </a:prstGeom>
              <a:noFill/>
            </p:spPr>
            <p:txBody>
              <a:bodyPr wrap="none" rtlCol="0">
                <a:spAutoFit/>
              </a:bodyPr>
              <a:lstStyle/>
              <a:p>
                <a:pPr algn="ctr"/>
                <a:r>
                  <a:rPr lang="en-US" dirty="0" err="1" smtClean="0"/>
                  <a:t>Yucheng</a:t>
                </a:r>
                <a:endParaRPr lang="en-US" dirty="0" smtClean="0"/>
              </a:p>
              <a:p>
                <a:pPr algn="ctr"/>
                <a:r>
                  <a:rPr lang="en-US" dirty="0" smtClean="0"/>
                  <a:t>Low</a:t>
                </a:r>
                <a:endParaRPr lang="en-US" dirty="0"/>
              </a:p>
            </p:txBody>
          </p:sp>
        </p:grpSp>
        <p:grpSp>
          <p:nvGrpSpPr>
            <p:cNvPr id="8" name="Group 7"/>
            <p:cNvGrpSpPr/>
            <p:nvPr/>
          </p:nvGrpSpPr>
          <p:grpSpPr>
            <a:xfrm>
              <a:off x="2537444" y="4443410"/>
              <a:ext cx="914400" cy="2015501"/>
              <a:chOff x="1232915" y="2681580"/>
              <a:chExt cx="914400" cy="2015501"/>
            </a:xfrm>
          </p:grpSpPr>
          <p:pic>
            <p:nvPicPr>
              <p:cNvPr id="9" name="Picture 3" descr="Z:\Documents\svn\select\www\people\images\aapo.jpg"/>
              <p:cNvPicPr>
                <a:picLocks noChangeAspect="1" noChangeArrowheads="1"/>
              </p:cNvPicPr>
              <p:nvPr/>
            </p:nvPicPr>
            <p:blipFill>
              <a:blip r:embed="rId4" cstate="print"/>
              <a:srcRect/>
              <a:stretch>
                <a:fillRect/>
              </a:stretch>
            </p:blipFill>
            <p:spPr bwMode="auto">
              <a:xfrm>
                <a:off x="1232915" y="2681580"/>
                <a:ext cx="914400" cy="1371600"/>
              </a:xfrm>
              <a:prstGeom prst="rect">
                <a:avLst/>
              </a:prstGeom>
              <a:noFill/>
            </p:spPr>
          </p:pic>
          <p:sp>
            <p:nvSpPr>
              <p:cNvPr id="10" name="TextBox 9"/>
              <p:cNvSpPr txBox="1"/>
              <p:nvPr/>
            </p:nvSpPr>
            <p:spPr>
              <a:xfrm>
                <a:off x="1316371" y="4050750"/>
                <a:ext cx="761298" cy="646331"/>
              </a:xfrm>
              <a:prstGeom prst="rect">
                <a:avLst/>
              </a:prstGeom>
              <a:noFill/>
            </p:spPr>
            <p:txBody>
              <a:bodyPr wrap="none" rtlCol="0">
                <a:spAutoFit/>
              </a:bodyPr>
              <a:lstStyle/>
              <a:p>
                <a:pPr algn="ctr"/>
                <a:r>
                  <a:rPr lang="en-US" dirty="0" err="1" smtClean="0"/>
                  <a:t>Aapo</a:t>
                </a:r>
                <a:endParaRPr lang="en-US" dirty="0" smtClean="0"/>
              </a:p>
              <a:p>
                <a:pPr algn="ctr"/>
                <a:r>
                  <a:rPr lang="en-US" dirty="0" err="1" smtClean="0"/>
                  <a:t>Kyrola</a:t>
                </a:r>
                <a:endParaRPr lang="en-US" dirty="0"/>
              </a:p>
            </p:txBody>
          </p:sp>
        </p:grpSp>
        <p:grpSp>
          <p:nvGrpSpPr>
            <p:cNvPr id="11" name="Group 10"/>
            <p:cNvGrpSpPr/>
            <p:nvPr/>
          </p:nvGrpSpPr>
          <p:grpSpPr>
            <a:xfrm>
              <a:off x="5595477" y="4443410"/>
              <a:ext cx="916858" cy="2015501"/>
              <a:chOff x="3393984" y="2681580"/>
              <a:chExt cx="916858" cy="2015501"/>
            </a:xfrm>
          </p:grpSpPr>
          <p:pic>
            <p:nvPicPr>
              <p:cNvPr id="12" name="Picture 4" descr="Z:\Documents\svn\select\www\people\images\bickson.jpg"/>
              <p:cNvPicPr>
                <a:picLocks noChangeAspect="1" noChangeArrowheads="1"/>
              </p:cNvPicPr>
              <p:nvPr/>
            </p:nvPicPr>
            <p:blipFill>
              <a:blip r:embed="rId5" cstate="print"/>
              <a:srcRect l="5770" r="13453"/>
              <a:stretch>
                <a:fillRect/>
              </a:stretch>
            </p:blipFill>
            <p:spPr bwMode="auto">
              <a:xfrm>
                <a:off x="3393984" y="2681580"/>
                <a:ext cx="903642" cy="1371600"/>
              </a:xfrm>
              <a:prstGeom prst="rect">
                <a:avLst/>
              </a:prstGeom>
              <a:noFill/>
            </p:spPr>
          </p:pic>
          <p:sp>
            <p:nvSpPr>
              <p:cNvPr id="13" name="TextBox 12"/>
              <p:cNvSpPr txBox="1"/>
              <p:nvPr/>
            </p:nvSpPr>
            <p:spPr>
              <a:xfrm>
                <a:off x="3414955" y="4050750"/>
                <a:ext cx="895887" cy="646331"/>
              </a:xfrm>
              <a:prstGeom prst="rect">
                <a:avLst/>
              </a:prstGeom>
              <a:noFill/>
            </p:spPr>
            <p:txBody>
              <a:bodyPr wrap="none" rtlCol="0">
                <a:spAutoFit/>
              </a:bodyPr>
              <a:lstStyle/>
              <a:p>
                <a:pPr algn="ctr"/>
                <a:r>
                  <a:rPr lang="en-US" dirty="0" smtClean="0"/>
                  <a:t>Danny</a:t>
                </a:r>
              </a:p>
              <a:p>
                <a:pPr algn="ctr"/>
                <a:r>
                  <a:rPr lang="en-US" dirty="0" err="1" smtClean="0"/>
                  <a:t>Bickson</a:t>
                </a:r>
                <a:endParaRPr lang="en-US" dirty="0"/>
              </a:p>
            </p:txBody>
          </p:sp>
        </p:grpSp>
        <p:grpSp>
          <p:nvGrpSpPr>
            <p:cNvPr id="14" name="Group 13"/>
            <p:cNvGrpSpPr/>
            <p:nvPr/>
          </p:nvGrpSpPr>
          <p:grpSpPr>
            <a:xfrm>
              <a:off x="946334" y="6544550"/>
              <a:ext cx="1020762" cy="1988481"/>
              <a:chOff x="3322638" y="4836760"/>
              <a:chExt cx="1020762" cy="1988481"/>
            </a:xfrm>
          </p:grpSpPr>
          <p:pic>
            <p:nvPicPr>
              <p:cNvPr id="15" name="Picture 5" descr="Z:\Documents\svn\select\www\people\images\guestrin.jpg"/>
              <p:cNvPicPr>
                <a:picLocks noChangeAspect="1" noChangeArrowheads="1"/>
              </p:cNvPicPr>
              <p:nvPr/>
            </p:nvPicPr>
            <p:blipFill>
              <a:blip r:embed="rId6" cstate="print"/>
              <a:srcRect/>
              <a:stretch>
                <a:fillRect/>
              </a:stretch>
            </p:blipFill>
            <p:spPr bwMode="auto">
              <a:xfrm>
                <a:off x="3322638" y="4836760"/>
                <a:ext cx="1020762" cy="1371600"/>
              </a:xfrm>
              <a:prstGeom prst="rect">
                <a:avLst/>
              </a:prstGeom>
              <a:noFill/>
            </p:spPr>
          </p:pic>
          <p:sp>
            <p:nvSpPr>
              <p:cNvPr id="16" name="TextBox 15"/>
              <p:cNvSpPr txBox="1"/>
              <p:nvPr/>
            </p:nvSpPr>
            <p:spPr>
              <a:xfrm>
                <a:off x="3347931" y="6178910"/>
                <a:ext cx="986809" cy="646331"/>
              </a:xfrm>
              <a:prstGeom prst="rect">
                <a:avLst/>
              </a:prstGeom>
              <a:noFill/>
            </p:spPr>
            <p:txBody>
              <a:bodyPr wrap="none" rtlCol="0">
                <a:spAutoFit/>
              </a:bodyPr>
              <a:lstStyle/>
              <a:p>
                <a:pPr algn="ctr"/>
                <a:r>
                  <a:rPr lang="en-US" dirty="0" smtClean="0"/>
                  <a:t>Carlos</a:t>
                </a:r>
              </a:p>
              <a:p>
                <a:pPr algn="ctr"/>
                <a:r>
                  <a:rPr lang="en-US" dirty="0" err="1" smtClean="0"/>
                  <a:t>Guestrin</a:t>
                </a:r>
                <a:endParaRPr lang="en-US" dirty="0"/>
              </a:p>
            </p:txBody>
          </p:sp>
        </p:grpSp>
        <p:grpSp>
          <p:nvGrpSpPr>
            <p:cNvPr id="17" name="Group 16"/>
            <p:cNvGrpSpPr/>
            <p:nvPr/>
          </p:nvGrpSpPr>
          <p:grpSpPr>
            <a:xfrm>
              <a:off x="7238605" y="6544550"/>
              <a:ext cx="976682" cy="1988481"/>
              <a:chOff x="5553754" y="4836760"/>
              <a:chExt cx="976682" cy="1988481"/>
            </a:xfrm>
          </p:grpSpPr>
          <p:pic>
            <p:nvPicPr>
              <p:cNvPr id="18" name="Picture 7" descr="http://www.cs.cmu.edu/~guyb/guySmall.jpg"/>
              <p:cNvPicPr>
                <a:picLocks noChangeAspect="1" noChangeArrowheads="1"/>
              </p:cNvPicPr>
              <p:nvPr/>
            </p:nvPicPr>
            <p:blipFill>
              <a:blip r:embed="rId7" cstate="print"/>
              <a:srcRect/>
              <a:stretch>
                <a:fillRect/>
              </a:stretch>
            </p:blipFill>
            <p:spPr bwMode="auto">
              <a:xfrm>
                <a:off x="5553754" y="4836760"/>
                <a:ext cx="976682" cy="1371600"/>
              </a:xfrm>
              <a:prstGeom prst="rect">
                <a:avLst/>
              </a:prstGeom>
              <a:noFill/>
            </p:spPr>
          </p:pic>
          <p:sp>
            <p:nvSpPr>
              <p:cNvPr id="19" name="TextBox 18"/>
              <p:cNvSpPr txBox="1"/>
              <p:nvPr/>
            </p:nvSpPr>
            <p:spPr>
              <a:xfrm>
                <a:off x="5562600" y="6178910"/>
                <a:ext cx="925253" cy="646331"/>
              </a:xfrm>
              <a:prstGeom prst="rect">
                <a:avLst/>
              </a:prstGeom>
              <a:noFill/>
            </p:spPr>
            <p:txBody>
              <a:bodyPr wrap="none" rtlCol="0">
                <a:spAutoFit/>
              </a:bodyPr>
              <a:lstStyle/>
              <a:p>
                <a:pPr algn="ctr"/>
                <a:r>
                  <a:rPr lang="en-US" dirty="0" smtClean="0"/>
                  <a:t>Guy</a:t>
                </a:r>
              </a:p>
              <a:p>
                <a:pPr algn="ctr"/>
                <a:r>
                  <a:rPr lang="en-US" dirty="0" err="1" smtClean="0"/>
                  <a:t>Blelloch</a:t>
                </a:r>
                <a:endParaRPr lang="en-US" dirty="0"/>
              </a:p>
            </p:txBody>
          </p:sp>
        </p:grpSp>
        <p:grpSp>
          <p:nvGrpSpPr>
            <p:cNvPr id="20" name="Group 19"/>
            <p:cNvGrpSpPr/>
            <p:nvPr/>
          </p:nvGrpSpPr>
          <p:grpSpPr>
            <a:xfrm>
              <a:off x="3893463" y="6544550"/>
              <a:ext cx="1193533" cy="1988481"/>
              <a:chOff x="6610730" y="4836760"/>
              <a:chExt cx="1193533" cy="1988481"/>
            </a:xfrm>
          </p:grpSpPr>
          <p:pic>
            <p:nvPicPr>
              <p:cNvPr id="21" name="Picture 11" descr="http://blog.swivel.com/photos/uncategorized/2007/06/18/jmhcas.jpg"/>
              <p:cNvPicPr>
                <a:picLocks noChangeAspect="1" noChangeArrowheads="1"/>
              </p:cNvPicPr>
              <p:nvPr/>
            </p:nvPicPr>
            <p:blipFill>
              <a:blip r:embed="rId8" cstate="print"/>
              <a:srcRect l="13714" r="8571"/>
              <a:stretch>
                <a:fillRect/>
              </a:stretch>
            </p:blipFill>
            <p:spPr bwMode="auto">
              <a:xfrm>
                <a:off x="6669121" y="4836760"/>
                <a:ext cx="1116992" cy="1371600"/>
              </a:xfrm>
              <a:prstGeom prst="rect">
                <a:avLst/>
              </a:prstGeom>
              <a:noFill/>
            </p:spPr>
          </p:pic>
          <p:sp>
            <p:nvSpPr>
              <p:cNvPr id="22" name="TextBox 21"/>
              <p:cNvSpPr txBox="1"/>
              <p:nvPr/>
            </p:nvSpPr>
            <p:spPr>
              <a:xfrm>
                <a:off x="6610730" y="6178910"/>
                <a:ext cx="1193533" cy="646331"/>
              </a:xfrm>
              <a:prstGeom prst="rect">
                <a:avLst/>
              </a:prstGeom>
              <a:noFill/>
            </p:spPr>
            <p:txBody>
              <a:bodyPr wrap="none" rtlCol="0">
                <a:spAutoFit/>
              </a:bodyPr>
              <a:lstStyle/>
              <a:p>
                <a:pPr algn="ctr"/>
                <a:r>
                  <a:rPr lang="en-US" dirty="0" smtClean="0"/>
                  <a:t>Joe</a:t>
                </a:r>
              </a:p>
              <a:p>
                <a:pPr algn="ctr"/>
                <a:r>
                  <a:rPr lang="en-US" dirty="0" err="1" smtClean="0"/>
                  <a:t>Hellerstein</a:t>
                </a:r>
                <a:endParaRPr lang="en-US" dirty="0"/>
              </a:p>
            </p:txBody>
          </p:sp>
        </p:grpSp>
        <p:grpSp>
          <p:nvGrpSpPr>
            <p:cNvPr id="23" name="Group 22"/>
            <p:cNvGrpSpPr/>
            <p:nvPr/>
          </p:nvGrpSpPr>
          <p:grpSpPr>
            <a:xfrm>
              <a:off x="5475332" y="6544550"/>
              <a:ext cx="1187377" cy="1988481"/>
              <a:chOff x="7880423" y="4836760"/>
              <a:chExt cx="1187377" cy="1988481"/>
            </a:xfrm>
          </p:grpSpPr>
          <p:pic>
            <p:nvPicPr>
              <p:cNvPr id="24" name="Picture 2" descr="http://www.cs.cmu.edu/~droh/dave-ohallaron1.jpg"/>
              <p:cNvPicPr>
                <a:picLocks noChangeAspect="1" noChangeArrowheads="1"/>
              </p:cNvPicPr>
              <p:nvPr/>
            </p:nvPicPr>
            <p:blipFill>
              <a:blip r:embed="rId9" cstate="print"/>
              <a:srcRect/>
              <a:stretch>
                <a:fillRect/>
              </a:stretch>
            </p:blipFill>
            <p:spPr bwMode="auto">
              <a:xfrm>
                <a:off x="7924800" y="4836760"/>
                <a:ext cx="1028700" cy="1371600"/>
              </a:xfrm>
              <a:prstGeom prst="rect">
                <a:avLst/>
              </a:prstGeom>
              <a:noFill/>
            </p:spPr>
          </p:pic>
          <p:sp>
            <p:nvSpPr>
              <p:cNvPr id="25" name="TextBox 24"/>
              <p:cNvSpPr txBox="1"/>
              <p:nvPr/>
            </p:nvSpPr>
            <p:spPr>
              <a:xfrm>
                <a:off x="7880423" y="6178910"/>
                <a:ext cx="1187377" cy="646331"/>
              </a:xfrm>
              <a:prstGeom prst="rect">
                <a:avLst/>
              </a:prstGeom>
              <a:noFill/>
            </p:spPr>
            <p:txBody>
              <a:bodyPr wrap="none" rtlCol="0">
                <a:spAutoFit/>
              </a:bodyPr>
              <a:lstStyle/>
              <a:p>
                <a:pPr algn="ctr"/>
                <a:r>
                  <a:rPr lang="en-US" dirty="0" smtClean="0"/>
                  <a:t>David</a:t>
                </a:r>
              </a:p>
              <a:p>
                <a:pPr algn="ctr"/>
                <a:r>
                  <a:rPr lang="en-US" dirty="0" err="1" smtClean="0"/>
                  <a:t>O’Hallaron</a:t>
                </a:r>
                <a:endParaRPr lang="en-US" dirty="0"/>
              </a:p>
            </p:txBody>
          </p:sp>
        </p:grpSp>
        <p:grpSp>
          <p:nvGrpSpPr>
            <p:cNvPr id="26" name="Group 25"/>
            <p:cNvGrpSpPr/>
            <p:nvPr/>
          </p:nvGrpSpPr>
          <p:grpSpPr>
            <a:xfrm>
              <a:off x="2509030" y="6544550"/>
              <a:ext cx="971228" cy="1989850"/>
              <a:chOff x="4438972" y="4836760"/>
              <a:chExt cx="971228" cy="1989850"/>
            </a:xfrm>
          </p:grpSpPr>
          <p:sp>
            <p:nvSpPr>
              <p:cNvPr id="27" name="TextBox 26"/>
              <p:cNvSpPr txBox="1"/>
              <p:nvPr/>
            </p:nvSpPr>
            <p:spPr>
              <a:xfrm>
                <a:off x="4539881" y="6180279"/>
                <a:ext cx="760394" cy="646331"/>
              </a:xfrm>
              <a:prstGeom prst="rect">
                <a:avLst/>
              </a:prstGeom>
              <a:noFill/>
            </p:spPr>
            <p:txBody>
              <a:bodyPr wrap="none" rtlCol="0">
                <a:spAutoFit/>
              </a:bodyPr>
              <a:lstStyle/>
              <a:p>
                <a:pPr algn="ctr"/>
                <a:r>
                  <a:rPr lang="en-US" dirty="0" smtClean="0"/>
                  <a:t>Alex</a:t>
                </a:r>
              </a:p>
              <a:p>
                <a:pPr algn="ctr"/>
                <a:r>
                  <a:rPr lang="en-US" dirty="0" err="1" smtClean="0"/>
                  <a:t>Smola</a:t>
                </a:r>
                <a:endParaRPr lang="en-US" dirty="0"/>
              </a:p>
            </p:txBody>
          </p:sp>
          <p:pic>
            <p:nvPicPr>
              <p:cNvPr id="28" name="Picture 6" descr="http://alex.smola.org/images/alex_large.jpg"/>
              <p:cNvPicPr>
                <a:picLocks noChangeAspect="1" noChangeArrowheads="1"/>
              </p:cNvPicPr>
              <p:nvPr/>
            </p:nvPicPr>
            <p:blipFill rotWithShape="1">
              <a:blip r:embed="rId10" cstate="print"/>
              <a:srcRect l="34919" t="36577" r="55344" b="42790"/>
              <a:stretch/>
            </p:blipFill>
            <p:spPr bwMode="auto">
              <a:xfrm>
                <a:off x="4438972" y="4836760"/>
                <a:ext cx="971228" cy="1371600"/>
              </a:xfrm>
              <a:prstGeom prst="rect">
                <a:avLst/>
              </a:prstGeom>
              <a:noFill/>
            </p:spPr>
          </p:pic>
        </p:grpSp>
        <p:grpSp>
          <p:nvGrpSpPr>
            <p:cNvPr id="29" name="Group 28"/>
            <p:cNvGrpSpPr/>
            <p:nvPr/>
          </p:nvGrpSpPr>
          <p:grpSpPr>
            <a:xfrm>
              <a:off x="4033597" y="4443410"/>
              <a:ext cx="901700" cy="2015501"/>
              <a:chOff x="2343767" y="2681580"/>
              <a:chExt cx="901700" cy="2015501"/>
            </a:xfrm>
          </p:grpSpPr>
          <p:pic>
            <p:nvPicPr>
              <p:cNvPr id="30" name="Picture 29"/>
              <p:cNvPicPr>
                <a:picLocks noChangeAspect="1"/>
              </p:cNvPicPr>
              <p:nvPr/>
            </p:nvPicPr>
            <p:blipFill rotWithShape="1">
              <a:blip r:embed="rId11" cstate="print"/>
              <a:srcRect l="14762" t="230" r="27006" b="25417"/>
              <a:stretch/>
            </p:blipFill>
            <p:spPr>
              <a:xfrm>
                <a:off x="2343767" y="2681580"/>
                <a:ext cx="901700" cy="1371599"/>
              </a:xfrm>
              <a:prstGeom prst="rect">
                <a:avLst/>
              </a:prstGeom>
            </p:spPr>
          </p:pic>
          <p:sp>
            <p:nvSpPr>
              <p:cNvPr id="31" name="TextBox 30"/>
              <p:cNvSpPr txBox="1"/>
              <p:nvPr/>
            </p:nvSpPr>
            <p:spPr>
              <a:xfrm>
                <a:off x="2438697" y="4050750"/>
                <a:ext cx="715260" cy="646331"/>
              </a:xfrm>
              <a:prstGeom prst="rect">
                <a:avLst/>
              </a:prstGeom>
              <a:noFill/>
            </p:spPr>
            <p:txBody>
              <a:bodyPr wrap="none" rtlCol="0">
                <a:spAutoFit/>
              </a:bodyPr>
              <a:lstStyle/>
              <a:p>
                <a:pPr algn="ctr" defTabSz="914400"/>
                <a:r>
                  <a:rPr lang="en-US" dirty="0" err="1" smtClean="0">
                    <a:solidFill>
                      <a:prstClr val="black"/>
                    </a:solidFill>
                    <a:latin typeface="Calibri"/>
                  </a:rPr>
                  <a:t>Haijie</a:t>
                </a:r>
                <a:endParaRPr lang="en-US" dirty="0">
                  <a:solidFill>
                    <a:prstClr val="black"/>
                  </a:solidFill>
                  <a:latin typeface="Calibri"/>
                </a:endParaRPr>
              </a:p>
              <a:p>
                <a:pPr algn="ctr" defTabSz="914400"/>
                <a:r>
                  <a:rPr lang="en-US" dirty="0" err="1">
                    <a:solidFill>
                      <a:prstClr val="black"/>
                    </a:solidFill>
                    <a:latin typeface="Calibri"/>
                  </a:rPr>
                  <a:t>Gu</a:t>
                </a:r>
                <a:endParaRPr lang="en-US" dirty="0">
                  <a:solidFill>
                    <a:prstClr val="black"/>
                  </a:solidFill>
                  <a:latin typeface="Calibri"/>
                </a:endParaRPr>
              </a:p>
            </p:txBody>
          </p:sp>
        </p:grpSp>
        <p:grpSp>
          <p:nvGrpSpPr>
            <p:cNvPr id="32" name="Group 31"/>
            <p:cNvGrpSpPr/>
            <p:nvPr/>
          </p:nvGrpSpPr>
          <p:grpSpPr>
            <a:xfrm>
              <a:off x="7192568" y="4443410"/>
              <a:ext cx="1022719" cy="1835113"/>
              <a:chOff x="4539880" y="2681580"/>
              <a:chExt cx="1022719" cy="1835113"/>
            </a:xfrm>
          </p:grpSpPr>
          <p:pic>
            <p:nvPicPr>
              <p:cNvPr id="33" name="Picture 2" descr="Arthur Gretton"/>
              <p:cNvPicPr>
                <a:picLocks noChangeAspect="1" noChangeArrowheads="1"/>
              </p:cNvPicPr>
              <p:nvPr/>
            </p:nvPicPr>
            <p:blipFill rotWithShape="1">
              <a:blip r:embed="rId12" cstate="print">
                <a:extLst>
                  <a:ext uri="{BEBA8EAE-BF5A-486C-A8C5-ECC9F3942E4B}">
                    <a14:imgProps xmlns:a14="http://schemas.microsoft.com/office/drawing/2010/main">
                      <a14:imgLayer r:embed="rId13">
                        <a14:imgEffect>
                          <a14:brightnessContrast bright="20000"/>
                        </a14:imgEffect>
                      </a14:imgLayer>
                    </a14:imgProps>
                  </a:ext>
                </a:extLst>
              </a:blip>
              <a:srcRect l="7399" r="18255"/>
              <a:stretch/>
            </p:blipFill>
            <p:spPr bwMode="auto">
              <a:xfrm>
                <a:off x="4539881" y="2681580"/>
                <a:ext cx="1013874" cy="1369170"/>
              </a:xfrm>
              <a:prstGeom prst="rect">
                <a:avLst/>
              </a:prstGeom>
              <a:noFill/>
            </p:spPr>
          </p:pic>
          <p:sp>
            <p:nvSpPr>
              <p:cNvPr id="34" name="Subtitle 2"/>
              <p:cNvSpPr txBox="1">
                <a:spLocks/>
              </p:cNvSpPr>
              <p:nvPr/>
            </p:nvSpPr>
            <p:spPr bwMode="auto">
              <a:xfrm>
                <a:off x="4539880" y="4050750"/>
                <a:ext cx="1022719" cy="46594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20000"/>
                  </a:spcBef>
                  <a:spcAft>
                    <a:spcPct val="0"/>
                  </a:spcAft>
                  <a:buClr>
                    <a:schemeClr val="folHlink"/>
                  </a:buClr>
                  <a:buSzPct val="70000"/>
                  <a:buFont typeface="Wingdings" pitchFamily="-64" charset="2"/>
                  <a:buNone/>
                  <a:tabLst/>
                  <a:defRPr/>
                </a:pPr>
                <a:r>
                  <a:rPr kumimoji="0" lang="en-US" b="0" i="0" u="none" strike="noStrike" kern="0" cap="none" spc="0" normalizeH="0" baseline="0" noProof="0" dirty="0" smtClean="0">
                    <a:ln>
                      <a:noFill/>
                    </a:ln>
                    <a:solidFill>
                      <a:schemeClr val="tx1"/>
                    </a:solidFill>
                    <a:effectLst/>
                    <a:uLnTx/>
                    <a:uFillTx/>
                    <a:latin typeface="+mn-lt"/>
                    <a:ea typeface="+mn-ea"/>
                    <a:cs typeface="+mn-cs"/>
                  </a:rPr>
                  <a:t>Arthur </a:t>
                </a:r>
              </a:p>
              <a:p>
                <a:pPr marL="0" marR="0" lvl="0" indent="0" algn="ctr" defTabSz="914400" rtl="0" eaLnBrk="1" fontAlgn="base" latinLnBrk="0" hangingPunct="1">
                  <a:lnSpc>
                    <a:spcPct val="100000"/>
                  </a:lnSpc>
                  <a:spcBef>
                    <a:spcPct val="20000"/>
                  </a:spcBef>
                  <a:spcAft>
                    <a:spcPct val="0"/>
                  </a:spcAft>
                  <a:buClr>
                    <a:schemeClr val="folHlink"/>
                  </a:buClr>
                  <a:buSzPct val="70000"/>
                  <a:buFont typeface="Wingdings" pitchFamily="-64" charset="2"/>
                  <a:buNone/>
                  <a:tabLst/>
                  <a:defRPr/>
                </a:pPr>
                <a:r>
                  <a:rPr kumimoji="0" lang="en-US" b="0" i="0" u="none" strike="noStrike" kern="0" cap="none" spc="0" normalizeH="0" baseline="0" noProof="0" dirty="0" err="1" smtClean="0">
                    <a:ln>
                      <a:noFill/>
                    </a:ln>
                    <a:solidFill>
                      <a:schemeClr val="tx1"/>
                    </a:solidFill>
                    <a:effectLst/>
                    <a:uLnTx/>
                    <a:uFillTx/>
                    <a:latin typeface="+mn-lt"/>
                    <a:ea typeface="+mn-ea"/>
                    <a:cs typeface="+mn-cs"/>
                  </a:rPr>
                  <a:t>Gretton</a:t>
                </a:r>
                <a:endParaRPr kumimoji="0" lang="en-US" b="0" i="0" u="none" strike="noStrike" kern="0" cap="none" spc="0" normalizeH="0" baseline="0" noProof="0" dirty="0" smtClean="0">
                  <a:ln>
                    <a:noFill/>
                  </a:ln>
                  <a:solidFill>
                    <a:schemeClr val="tx1"/>
                  </a:solidFill>
                  <a:effectLst/>
                  <a:uLnTx/>
                  <a:uFillTx/>
                  <a:latin typeface="+mn-lt"/>
                  <a:ea typeface="+mn-ea"/>
                  <a:cs typeface="+mn-cs"/>
                </a:endParaRPr>
              </a:p>
            </p:txBody>
          </p:sp>
        </p:grpSp>
      </p:grpSp>
      <p:pic>
        <p:nvPicPr>
          <p:cNvPr id="36" name="Picture 35"/>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6096000" y="1447800"/>
            <a:ext cx="999862" cy="13716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PageRank</a:t>
            </a:r>
            <a:r>
              <a:rPr lang="en-US" dirty="0" smtClean="0"/>
              <a:t> (Centrality Measures)</a:t>
            </a:r>
            <a:endParaRPr lang="en-US" dirty="0"/>
          </a:p>
        </p:txBody>
      </p:sp>
      <p:sp>
        <p:nvSpPr>
          <p:cNvPr id="3" name="Content Placeholder 2"/>
          <p:cNvSpPr>
            <a:spLocks noGrp="1"/>
          </p:cNvSpPr>
          <p:nvPr>
            <p:ph idx="1"/>
          </p:nvPr>
        </p:nvSpPr>
        <p:spPr>
          <a:xfrm>
            <a:off x="457200" y="1295400"/>
            <a:ext cx="8229600" cy="4525963"/>
          </a:xfrm>
        </p:spPr>
        <p:txBody>
          <a:bodyPr/>
          <a:lstStyle/>
          <a:p>
            <a:r>
              <a:rPr lang="en-US" dirty="0" smtClean="0"/>
              <a:t>Iterate:</a:t>
            </a:r>
          </a:p>
          <a:p>
            <a:endParaRPr lang="en-US" dirty="0"/>
          </a:p>
          <a:p>
            <a:endParaRPr lang="en-US" dirty="0" smtClean="0"/>
          </a:p>
          <a:p>
            <a:r>
              <a:rPr lang="en-US" dirty="0" smtClean="0"/>
              <a:t>Where:</a:t>
            </a:r>
          </a:p>
          <a:p>
            <a:pPr lvl="1"/>
            <a:r>
              <a:rPr lang="en-US" i="1" dirty="0" smtClean="0">
                <a:latin typeface="Times" pitchFamily="18" charset="0"/>
                <a:cs typeface="Times" pitchFamily="18" charset="0"/>
              </a:rPr>
              <a:t>α</a:t>
            </a:r>
            <a:r>
              <a:rPr lang="en-US" i="1" dirty="0" smtClean="0"/>
              <a:t> </a:t>
            </a:r>
            <a:r>
              <a:rPr lang="en-US" dirty="0" smtClean="0"/>
              <a:t>is the random reset probability</a:t>
            </a:r>
            <a:endParaRPr lang="en-US" i="1" dirty="0" smtClean="0">
              <a:latin typeface="Times" pitchFamily="18" charset="0"/>
              <a:cs typeface="Times" pitchFamily="18" charset="0"/>
            </a:endParaRPr>
          </a:p>
          <a:p>
            <a:pPr lvl="1"/>
            <a:r>
              <a:rPr lang="en-US" i="1" dirty="0" smtClean="0">
                <a:latin typeface="Times" pitchFamily="18" charset="0"/>
                <a:cs typeface="Times" pitchFamily="18" charset="0"/>
              </a:rPr>
              <a:t>L[j]</a:t>
            </a:r>
            <a:r>
              <a:rPr lang="en-US" dirty="0" smtClean="0"/>
              <a:t> is the number of links on page </a:t>
            </a:r>
            <a:r>
              <a:rPr lang="en-US" i="1" dirty="0" smtClean="0">
                <a:latin typeface="Times" pitchFamily="18" charset="0"/>
                <a:cs typeface="Times" pitchFamily="18" charset="0"/>
              </a:rPr>
              <a:t>j</a:t>
            </a:r>
          </a:p>
        </p:txBody>
      </p:sp>
      <p:pic>
        <p:nvPicPr>
          <p:cNvPr id="8" name="Picture 7" descr="TP_tmp.png"/>
          <p:cNvPicPr>
            <a:picLocks noChangeAspect="1"/>
          </p:cNvPicPr>
          <p:nvPr>
            <p:custDataLst>
              <p:tags r:id="rId1"/>
            </p:custDataLst>
          </p:nvPr>
        </p:nvPicPr>
        <p:blipFill>
          <a:blip r:embed="rId4" cstate="print">
            <a:clrChange>
              <a:clrFrom>
                <a:srgbClr val="FFFFFF"/>
              </a:clrFrom>
              <a:clrTo>
                <a:srgbClr val="FFFFFF">
                  <a:alpha val="0"/>
                </a:srgbClr>
              </a:clrTo>
            </a:clrChange>
          </a:blip>
          <a:stretch>
            <a:fillRect/>
          </a:stretch>
        </p:blipFill>
        <p:spPr bwMode="auto">
          <a:xfrm>
            <a:off x="1658872" y="1894848"/>
            <a:ext cx="5808728" cy="1153151"/>
          </a:xfrm>
          <a:prstGeom prst="rect">
            <a:avLst/>
          </a:prstGeom>
          <a:noFill/>
          <a:ln/>
          <a:effectLst/>
        </p:spPr>
      </p:pic>
      <p:cxnSp>
        <p:nvCxnSpPr>
          <p:cNvPr id="20" name="Straight Arrow Connector 19"/>
          <p:cNvCxnSpPr>
            <a:stCxn id="10" idx="6"/>
            <a:endCxn id="15" idx="2"/>
          </p:cNvCxnSpPr>
          <p:nvPr/>
        </p:nvCxnSpPr>
        <p:spPr>
          <a:xfrm>
            <a:off x="1143000" y="5410199"/>
            <a:ext cx="685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stCxn id="10" idx="5"/>
            <a:endCxn id="18" idx="1"/>
          </p:cNvCxnSpPr>
          <p:nvPr/>
        </p:nvCxnSpPr>
        <p:spPr>
          <a:xfrm>
            <a:off x="1098363" y="5517962"/>
            <a:ext cx="775074" cy="58457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4" name="Straight Arrow Connector 23"/>
          <p:cNvCxnSpPr>
            <a:stCxn id="16" idx="6"/>
            <a:endCxn id="18" idx="2"/>
          </p:cNvCxnSpPr>
          <p:nvPr/>
        </p:nvCxnSpPr>
        <p:spPr>
          <a:xfrm>
            <a:off x="1143000" y="6210299"/>
            <a:ext cx="68580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10" idx="4"/>
            <a:endCxn id="16" idx="0"/>
          </p:cNvCxnSpPr>
          <p:nvPr/>
        </p:nvCxnSpPr>
        <p:spPr>
          <a:xfrm>
            <a:off x="990600" y="5562599"/>
            <a:ext cx="0" cy="4953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18" idx="0"/>
            <a:endCxn id="15" idx="4"/>
          </p:cNvCxnSpPr>
          <p:nvPr/>
        </p:nvCxnSpPr>
        <p:spPr>
          <a:xfrm flipV="1">
            <a:off x="1981200" y="5562599"/>
            <a:ext cx="0" cy="4953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15" idx="6"/>
            <a:endCxn id="13" idx="2"/>
          </p:cNvCxnSpPr>
          <p:nvPr/>
        </p:nvCxnSpPr>
        <p:spPr>
          <a:xfrm>
            <a:off x="2133600" y="5410199"/>
            <a:ext cx="685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stCxn id="18" idx="7"/>
            <a:endCxn id="13" idx="3"/>
          </p:cNvCxnSpPr>
          <p:nvPr/>
        </p:nvCxnSpPr>
        <p:spPr>
          <a:xfrm flipV="1">
            <a:off x="2088963" y="5517962"/>
            <a:ext cx="775074" cy="58457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stCxn id="18" idx="6"/>
            <a:endCxn id="17" idx="2"/>
          </p:cNvCxnSpPr>
          <p:nvPr/>
        </p:nvCxnSpPr>
        <p:spPr>
          <a:xfrm>
            <a:off x="2133600" y="6210299"/>
            <a:ext cx="685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0" name="Oval 9"/>
          <p:cNvSpPr/>
          <p:nvPr/>
        </p:nvSpPr>
        <p:spPr>
          <a:xfrm>
            <a:off x="838200" y="5257799"/>
            <a:ext cx="304800" cy="304800"/>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sp>
        <p:nvSpPr>
          <p:cNvPr id="13" name="Oval 12"/>
          <p:cNvSpPr/>
          <p:nvPr/>
        </p:nvSpPr>
        <p:spPr>
          <a:xfrm>
            <a:off x="2819400" y="5257799"/>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3</a:t>
            </a:r>
            <a:endParaRPr lang="en-US" dirty="0"/>
          </a:p>
        </p:txBody>
      </p:sp>
      <p:sp>
        <p:nvSpPr>
          <p:cNvPr id="15" name="Oval 14"/>
          <p:cNvSpPr/>
          <p:nvPr/>
        </p:nvSpPr>
        <p:spPr>
          <a:xfrm>
            <a:off x="1828800" y="5257799"/>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sp>
        <p:nvSpPr>
          <p:cNvPr id="16" name="Oval 15"/>
          <p:cNvSpPr/>
          <p:nvPr/>
        </p:nvSpPr>
        <p:spPr>
          <a:xfrm>
            <a:off x="838200" y="6057899"/>
            <a:ext cx="304800" cy="304800"/>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a:t>
            </a:r>
            <a:endParaRPr lang="en-US" dirty="0"/>
          </a:p>
        </p:txBody>
      </p:sp>
      <p:sp>
        <p:nvSpPr>
          <p:cNvPr id="17" name="Oval 16"/>
          <p:cNvSpPr/>
          <p:nvPr/>
        </p:nvSpPr>
        <p:spPr>
          <a:xfrm>
            <a:off x="2819400" y="6057899"/>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sp>
        <p:nvSpPr>
          <p:cNvPr id="18" name="Oval 17"/>
          <p:cNvSpPr/>
          <p:nvPr/>
        </p:nvSpPr>
        <p:spPr>
          <a:xfrm>
            <a:off x="1828800" y="6057899"/>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5</a:t>
            </a:r>
            <a:endParaRPr lang="en-US" dirty="0"/>
          </a:p>
        </p:txBody>
      </p:sp>
      <p:pic>
        <p:nvPicPr>
          <p:cNvPr id="36" name="Picture 35" descr="TP_tmp.png"/>
          <p:cNvPicPr>
            <a:picLocks noChangeAspect="1"/>
          </p:cNvPicPr>
          <p:nvPr>
            <p:custDataLst>
              <p:tags r:id="rId2"/>
            </p:custDataLst>
          </p:nvPr>
        </p:nvPicPr>
        <p:blipFill>
          <a:blip r:embed="rId5" cstate="print">
            <a:clrChange>
              <a:clrFrom>
                <a:srgbClr val="FFFFFF"/>
              </a:clrFrom>
              <a:clrTo>
                <a:srgbClr val="FFFFFF">
                  <a:alpha val="0"/>
                </a:srgbClr>
              </a:clrTo>
            </a:clrChange>
          </a:blip>
          <a:stretch>
            <a:fillRect/>
          </a:stretch>
        </p:blipFill>
        <p:spPr bwMode="auto">
          <a:xfrm>
            <a:off x="3657600" y="5448299"/>
            <a:ext cx="4803474" cy="755869"/>
          </a:xfrm>
          <a:prstGeom prst="rect">
            <a:avLst/>
          </a:prstGeom>
          <a:noFill/>
          <a:ln/>
          <a:effectLst/>
        </p:spPr>
      </p:pic>
      <p:sp>
        <p:nvSpPr>
          <p:cNvPr id="21" name="Rectangle 20"/>
          <p:cNvSpPr/>
          <p:nvPr/>
        </p:nvSpPr>
        <p:spPr bwMode="auto">
          <a:xfrm>
            <a:off x="533400" y="4953000"/>
            <a:ext cx="8153400" cy="1600200"/>
          </a:xfrm>
          <a:prstGeom prst="rect">
            <a:avLst/>
          </a:prstGeom>
          <a:solidFill>
            <a:srgbClr val="FFFFFF">
              <a:alpha val="80000"/>
            </a:srgb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23" name="Rectangle 22"/>
          <p:cNvSpPr/>
          <p:nvPr/>
        </p:nvSpPr>
        <p:spPr>
          <a:xfrm>
            <a:off x="5181600" y="6550223"/>
            <a:ext cx="3962400" cy="307777"/>
          </a:xfrm>
          <a:prstGeom prst="rect">
            <a:avLst/>
          </a:prstGeom>
        </p:spPr>
        <p:txBody>
          <a:bodyPr wrap="square">
            <a:spAutoFit/>
          </a:bodyPr>
          <a:lstStyle/>
          <a:p>
            <a:r>
              <a:rPr lang="en-US" sz="1400" dirty="0" smtClean="0">
                <a:hlinkClick r:id="rId6"/>
              </a:rPr>
              <a:t>http://ilpubs.stanford.edu:8090/422/1/1999-66.pdf</a:t>
            </a:r>
            <a:endParaRPr lang="en-US" sz="1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Graph Simplification for Computation</a:t>
            </a:r>
            <a:endParaRPr lang="en-US" dirty="0"/>
          </a:p>
        </p:txBody>
      </p:sp>
      <p:sp>
        <p:nvSpPr>
          <p:cNvPr id="3" name="Content Placeholder 2"/>
          <p:cNvSpPr>
            <a:spLocks noGrp="1"/>
          </p:cNvSpPr>
          <p:nvPr>
            <p:ph idx="1"/>
          </p:nvPr>
        </p:nvSpPr>
        <p:spPr/>
        <p:txBody>
          <a:bodyPr/>
          <a:lstStyle/>
          <a:p>
            <a:r>
              <a:rPr lang="en-US" dirty="0" smtClean="0"/>
              <a:t>Can you construct a “sub-graph” that can be used as a proxy for graph computation?</a:t>
            </a:r>
          </a:p>
          <a:p>
            <a:r>
              <a:rPr lang="en-US" dirty="0" smtClean="0"/>
              <a:t>See Paper:</a:t>
            </a:r>
          </a:p>
          <a:p>
            <a:pPr lvl="1"/>
            <a:r>
              <a:rPr lang="en-US" i="1" dirty="0" smtClean="0"/>
              <a:t>Filtering: a method for solving graph problems in </a:t>
            </a:r>
            <a:r>
              <a:rPr lang="en-US" i="1" dirty="0" err="1" smtClean="0"/>
              <a:t>MapReduce</a:t>
            </a:r>
            <a:r>
              <a:rPr lang="en-US" i="1" dirty="0" smtClean="0"/>
              <a:t>.</a:t>
            </a:r>
            <a:endParaRPr lang="en-US" i="1" dirty="0" smtClean="0">
              <a:hlinkClick r:id="rId2"/>
            </a:endParaRPr>
          </a:p>
          <a:p>
            <a:pPr lvl="2"/>
            <a:r>
              <a:rPr lang="en-US" dirty="0" smtClean="0">
                <a:hlinkClick r:id="rId2"/>
              </a:rPr>
              <a:t>http://research.google.com/pubs/pub37240.html</a:t>
            </a:r>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Concluding </a:t>
            </a:r>
            <a:r>
              <a:rPr lang="en-US" b="1" dirty="0" smtClean="0"/>
              <a:t>BIG Ideas</a:t>
            </a:r>
            <a:endParaRPr lang="en-US" b="1" dirty="0"/>
          </a:p>
        </p:txBody>
      </p:sp>
      <p:sp>
        <p:nvSpPr>
          <p:cNvPr id="3" name="Content Placeholder 2"/>
          <p:cNvSpPr>
            <a:spLocks noGrp="1"/>
          </p:cNvSpPr>
          <p:nvPr>
            <p:ph idx="1"/>
          </p:nvPr>
        </p:nvSpPr>
        <p:spPr>
          <a:xfrm>
            <a:off x="457200" y="914400"/>
            <a:ext cx="8229600" cy="5791200"/>
          </a:xfrm>
        </p:spPr>
        <p:txBody>
          <a:bodyPr>
            <a:noAutofit/>
          </a:bodyPr>
          <a:lstStyle/>
          <a:p>
            <a:r>
              <a:rPr lang="en-US" sz="2400" dirty="0" smtClean="0"/>
              <a:t>Modeling Trend: Independent Data </a:t>
            </a:r>
            <a:r>
              <a:rPr lang="en-US" sz="2400" dirty="0" smtClean="0">
                <a:sym typeface="Wingdings" pitchFamily="2" charset="2"/>
              </a:rPr>
              <a:t> Dependent Data</a:t>
            </a:r>
          </a:p>
          <a:p>
            <a:pPr lvl="1"/>
            <a:r>
              <a:rPr lang="en-US" sz="2400" dirty="0" smtClean="0">
                <a:sym typeface="Wingdings" pitchFamily="2" charset="2"/>
              </a:rPr>
              <a:t>Extract more signal from noisy structured data</a:t>
            </a:r>
          </a:p>
          <a:p>
            <a:r>
              <a:rPr lang="en-US" sz="2400" dirty="0" smtClean="0">
                <a:sym typeface="Wingdings" pitchFamily="2" charset="2"/>
              </a:rPr>
              <a:t>Graphs model data dependencies</a:t>
            </a:r>
          </a:p>
          <a:p>
            <a:pPr lvl="1"/>
            <a:r>
              <a:rPr lang="en-US" sz="2400" dirty="0" smtClean="0">
                <a:sym typeface="Wingdings" pitchFamily="2" charset="2"/>
              </a:rPr>
              <a:t>Captures locality and communication patterns</a:t>
            </a:r>
          </a:p>
          <a:p>
            <a:r>
              <a:rPr lang="en-US" sz="2400" dirty="0" smtClean="0">
                <a:sym typeface="Wingdings" pitchFamily="2" charset="2"/>
              </a:rPr>
              <a:t>Data-Parallel tools not well suited to Graph Parallel problems</a:t>
            </a:r>
          </a:p>
          <a:p>
            <a:r>
              <a:rPr lang="en-US" sz="2400" dirty="0" smtClean="0"/>
              <a:t>Compared several Graph Parallel Tools:</a:t>
            </a:r>
          </a:p>
          <a:p>
            <a:pPr lvl="1"/>
            <a:r>
              <a:rPr lang="en-US" sz="2000" dirty="0" err="1" smtClean="0"/>
              <a:t>Pregel</a:t>
            </a:r>
            <a:r>
              <a:rPr lang="en-US" sz="2000" dirty="0" smtClean="0"/>
              <a:t> / BSP Models: </a:t>
            </a:r>
          </a:p>
          <a:p>
            <a:pPr lvl="2"/>
            <a:r>
              <a:rPr lang="en-US" sz="1400" dirty="0" smtClean="0"/>
              <a:t>Easy to Build, </a:t>
            </a:r>
            <a:r>
              <a:rPr lang="en-US" sz="1400" b="1" dirty="0" smtClean="0"/>
              <a:t>Deterministic</a:t>
            </a:r>
          </a:p>
          <a:p>
            <a:pPr lvl="2"/>
            <a:r>
              <a:rPr lang="en-US" sz="1400" dirty="0" smtClean="0"/>
              <a:t>Suffers from several key inefficiencies</a:t>
            </a:r>
            <a:endParaRPr lang="en-US" sz="1600" dirty="0" smtClean="0"/>
          </a:p>
          <a:p>
            <a:pPr lvl="1"/>
            <a:r>
              <a:rPr lang="en-US" sz="2000" dirty="0" err="1" smtClean="0"/>
              <a:t>GraphLab</a:t>
            </a:r>
            <a:r>
              <a:rPr lang="en-US" sz="2000" dirty="0" smtClean="0"/>
              <a:t>: </a:t>
            </a:r>
          </a:p>
          <a:p>
            <a:pPr lvl="2"/>
            <a:r>
              <a:rPr lang="en-US" sz="1400" dirty="0" smtClean="0"/>
              <a:t>Fast, efficient, and expressive </a:t>
            </a:r>
          </a:p>
          <a:p>
            <a:pPr lvl="2"/>
            <a:r>
              <a:rPr lang="en-US" sz="1400" dirty="0" smtClean="0"/>
              <a:t>Introduces non-determinism</a:t>
            </a:r>
          </a:p>
          <a:p>
            <a:pPr lvl="1"/>
            <a:r>
              <a:rPr lang="en-US" sz="2000" dirty="0" smtClean="0"/>
              <a:t>GraphLab2:</a:t>
            </a:r>
          </a:p>
          <a:p>
            <a:pPr lvl="2"/>
            <a:r>
              <a:rPr lang="en-US" sz="1600" dirty="0" smtClean="0"/>
              <a:t>Addresses the challenges of computation on Power-Law graphs</a:t>
            </a:r>
          </a:p>
          <a:p>
            <a:r>
              <a:rPr lang="en-US" sz="2400" dirty="0" smtClean="0"/>
              <a:t>Open Challenges: </a:t>
            </a:r>
            <a:r>
              <a:rPr lang="en-US" sz="2400" i="1" dirty="0" smtClean="0"/>
              <a:t>Enormous Industrial Interest</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Fault Tolerance</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7356718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Construction</a:t>
            </a:r>
            <a:endParaRPr lang="en-US" dirty="0"/>
          </a:p>
        </p:txBody>
      </p:sp>
      <p:grpSp>
        <p:nvGrpSpPr>
          <p:cNvPr id="4" name="Group 172"/>
          <p:cNvGrpSpPr/>
          <p:nvPr/>
        </p:nvGrpSpPr>
        <p:grpSpPr>
          <a:xfrm>
            <a:off x="3886198" y="2308934"/>
            <a:ext cx="550414" cy="2339266"/>
            <a:chOff x="7483584" y="1981200"/>
            <a:chExt cx="914398" cy="3352800"/>
          </a:xfrm>
        </p:grpSpPr>
        <p:sp>
          <p:nvSpPr>
            <p:cNvPr id="5" name="Right Arrow 4"/>
            <p:cNvSpPr/>
            <p:nvPr/>
          </p:nvSpPr>
          <p:spPr bwMode="auto">
            <a:xfrm>
              <a:off x="7483584" y="3429001"/>
              <a:ext cx="457201" cy="5334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6" name="Rectangle 5"/>
            <p:cNvSpPr/>
            <p:nvPr/>
          </p:nvSpPr>
          <p:spPr bwMode="auto">
            <a:xfrm rot="5400000">
              <a:off x="6492982" y="3429000"/>
              <a:ext cx="33528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1600" dirty="0" smtClean="0">
                  <a:solidFill>
                    <a:prstClr val="black"/>
                  </a:solidFill>
                  <a:latin typeface="Tahoma" pitchFamily="-64" charset="0"/>
                </a:rPr>
                <a:t>Barrier</a:t>
              </a:r>
            </a:p>
          </p:txBody>
        </p:sp>
      </p:grpSp>
      <p:grpSp>
        <p:nvGrpSpPr>
          <p:cNvPr id="7" name="Group 30"/>
          <p:cNvGrpSpPr/>
          <p:nvPr/>
        </p:nvGrpSpPr>
        <p:grpSpPr>
          <a:xfrm>
            <a:off x="304800" y="2851951"/>
            <a:ext cx="1605379" cy="1720049"/>
            <a:chOff x="1066800" y="2667000"/>
            <a:chExt cx="2133600" cy="2286000"/>
          </a:xfrm>
        </p:grpSpPr>
        <p:cxnSp>
          <p:nvCxnSpPr>
            <p:cNvPr id="8" name="Straight Connector 7"/>
            <p:cNvCxnSpPr/>
            <p:nvPr/>
          </p:nvCxnSpPr>
          <p:spPr bwMode="auto">
            <a:xfrm flipV="1">
              <a:off x="2190793" y="2868953"/>
              <a:ext cx="702904" cy="656348"/>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9" name="Straight Connector 8"/>
            <p:cNvCxnSpPr/>
            <p:nvPr/>
          </p:nvCxnSpPr>
          <p:spPr bwMode="auto">
            <a:xfrm flipV="1">
              <a:off x="1206728" y="3525302"/>
              <a:ext cx="984066" cy="55537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0" name="Straight Connector 9"/>
            <p:cNvCxnSpPr/>
            <p:nvPr/>
          </p:nvCxnSpPr>
          <p:spPr bwMode="auto">
            <a:xfrm>
              <a:off x="1752600" y="2819400"/>
              <a:ext cx="1143000" cy="0"/>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1" name="Straight Connector 10"/>
            <p:cNvCxnSpPr/>
            <p:nvPr/>
          </p:nvCxnSpPr>
          <p:spPr bwMode="auto">
            <a:xfrm rot="5400000">
              <a:off x="849030" y="3177102"/>
              <a:ext cx="1261273" cy="545869"/>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2" name="Straight Connector 11"/>
            <p:cNvCxnSpPr/>
            <p:nvPr/>
          </p:nvCxnSpPr>
          <p:spPr bwMode="auto">
            <a:xfrm rot="5400000">
              <a:off x="1321760" y="4019452"/>
              <a:ext cx="1363185" cy="37488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3" name="Straight Connector 12"/>
            <p:cNvCxnSpPr/>
            <p:nvPr/>
          </p:nvCxnSpPr>
          <p:spPr bwMode="auto">
            <a:xfrm rot="16200000" flipH="1">
              <a:off x="1083982" y="4156558"/>
              <a:ext cx="807813" cy="656044"/>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4" name="Straight Connector 13"/>
            <p:cNvCxnSpPr/>
            <p:nvPr/>
          </p:nvCxnSpPr>
          <p:spPr bwMode="auto">
            <a:xfrm rot="16200000" flipH="1">
              <a:off x="2509592" y="3253058"/>
              <a:ext cx="908789" cy="140581"/>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5" name="Straight Connector 14"/>
            <p:cNvCxnSpPr/>
            <p:nvPr/>
          </p:nvCxnSpPr>
          <p:spPr bwMode="auto">
            <a:xfrm rot="5400000">
              <a:off x="2493419" y="3943719"/>
              <a:ext cx="706837" cy="37488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6" name="Straight Connector 15"/>
            <p:cNvCxnSpPr/>
            <p:nvPr/>
          </p:nvCxnSpPr>
          <p:spPr bwMode="auto">
            <a:xfrm rot="16200000" flipH="1">
              <a:off x="1945455" y="3770639"/>
              <a:ext cx="959278" cy="46860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17" name="Straight Connector 16"/>
            <p:cNvCxnSpPr/>
            <p:nvPr/>
          </p:nvCxnSpPr>
          <p:spPr bwMode="auto">
            <a:xfrm flipV="1">
              <a:off x="1815911" y="4484579"/>
              <a:ext cx="843485" cy="353418"/>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sp>
          <p:nvSpPr>
            <p:cNvPr id="18" name="Oval 17"/>
            <p:cNvSpPr/>
            <p:nvPr/>
          </p:nvSpPr>
          <p:spPr bwMode="auto">
            <a:xfrm>
              <a:off x="1600200" y="26670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19" name="Oval 18"/>
            <p:cNvSpPr/>
            <p:nvPr/>
          </p:nvSpPr>
          <p:spPr bwMode="auto">
            <a:xfrm>
              <a:off x="2743200" y="26670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20" name="Oval 19"/>
            <p:cNvSpPr/>
            <p:nvPr/>
          </p:nvSpPr>
          <p:spPr bwMode="auto">
            <a:xfrm>
              <a:off x="2895600" y="36576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21" name="Oval 20"/>
            <p:cNvSpPr/>
            <p:nvPr/>
          </p:nvSpPr>
          <p:spPr bwMode="auto">
            <a:xfrm>
              <a:off x="2514600" y="42672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22" name="Oval 21"/>
            <p:cNvSpPr/>
            <p:nvPr/>
          </p:nvSpPr>
          <p:spPr bwMode="auto">
            <a:xfrm>
              <a:off x="2057400" y="33528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23" name="Oval 22"/>
            <p:cNvSpPr/>
            <p:nvPr/>
          </p:nvSpPr>
          <p:spPr bwMode="auto">
            <a:xfrm>
              <a:off x="1676400" y="46482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24" name="Oval 23"/>
            <p:cNvSpPr/>
            <p:nvPr/>
          </p:nvSpPr>
          <p:spPr bwMode="auto">
            <a:xfrm>
              <a:off x="1066800" y="38862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pic>
        <p:nvPicPr>
          <p:cNvPr id="25"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717612" y="2576744"/>
            <a:ext cx="275208" cy="434199"/>
          </a:xfrm>
          <a:prstGeom prst="rect">
            <a:avLst/>
          </a:prstGeom>
          <a:noFill/>
        </p:spPr>
      </p:pic>
      <p:pic>
        <p:nvPicPr>
          <p:cNvPr id="26"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589103" y="2576744"/>
            <a:ext cx="275208" cy="434199"/>
          </a:xfrm>
          <a:prstGeom prst="rect">
            <a:avLst/>
          </a:prstGeom>
          <a:noFill/>
        </p:spPr>
      </p:pic>
      <p:pic>
        <p:nvPicPr>
          <p:cNvPr id="27"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726707" y="3356499"/>
            <a:ext cx="275208" cy="434199"/>
          </a:xfrm>
          <a:prstGeom prst="rect">
            <a:avLst/>
          </a:prstGeom>
          <a:noFill/>
        </p:spPr>
      </p:pic>
      <p:pic>
        <p:nvPicPr>
          <p:cNvPr id="28"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084555" y="3127159"/>
            <a:ext cx="275208" cy="434199"/>
          </a:xfrm>
          <a:prstGeom prst="rect">
            <a:avLst/>
          </a:prstGeom>
          <a:noFill/>
        </p:spPr>
      </p:pic>
      <p:pic>
        <p:nvPicPr>
          <p:cNvPr id="29"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405631" y="3952783"/>
            <a:ext cx="275208" cy="434199"/>
          </a:xfrm>
          <a:prstGeom prst="rect">
            <a:avLst/>
          </a:prstGeom>
          <a:noFill/>
        </p:spPr>
      </p:pic>
      <p:pic>
        <p:nvPicPr>
          <p:cNvPr id="30"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809348" y="4090386"/>
            <a:ext cx="275208" cy="434199"/>
          </a:xfrm>
          <a:prstGeom prst="rect">
            <a:avLst/>
          </a:prstGeom>
          <a:noFill/>
        </p:spPr>
      </p:pic>
      <p:pic>
        <p:nvPicPr>
          <p:cNvPr id="31"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304800" y="3585839"/>
            <a:ext cx="275208" cy="434199"/>
          </a:xfrm>
          <a:prstGeom prst="rect">
            <a:avLst/>
          </a:prstGeom>
          <a:noFill/>
        </p:spPr>
      </p:pic>
      <p:grpSp>
        <p:nvGrpSpPr>
          <p:cNvPr id="32" name="Group 42"/>
          <p:cNvGrpSpPr/>
          <p:nvPr/>
        </p:nvGrpSpPr>
        <p:grpSpPr>
          <a:xfrm>
            <a:off x="2162987" y="2874885"/>
            <a:ext cx="1605379" cy="1720049"/>
            <a:chOff x="1066800" y="2667000"/>
            <a:chExt cx="2133600" cy="2286000"/>
          </a:xfrm>
        </p:grpSpPr>
        <p:cxnSp>
          <p:nvCxnSpPr>
            <p:cNvPr id="33" name="Straight Connector 32"/>
            <p:cNvCxnSpPr/>
            <p:nvPr/>
          </p:nvCxnSpPr>
          <p:spPr bwMode="auto">
            <a:xfrm flipV="1">
              <a:off x="2190793" y="2868953"/>
              <a:ext cx="702904" cy="656348"/>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34" name="Straight Connector 33"/>
            <p:cNvCxnSpPr/>
            <p:nvPr/>
          </p:nvCxnSpPr>
          <p:spPr bwMode="auto">
            <a:xfrm flipV="1">
              <a:off x="1206728" y="3525302"/>
              <a:ext cx="984066" cy="55537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35" name="Straight Connector 34"/>
            <p:cNvCxnSpPr/>
            <p:nvPr/>
          </p:nvCxnSpPr>
          <p:spPr bwMode="auto">
            <a:xfrm>
              <a:off x="1752600" y="2819400"/>
              <a:ext cx="1143000" cy="0"/>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36" name="Straight Connector 35"/>
            <p:cNvCxnSpPr/>
            <p:nvPr/>
          </p:nvCxnSpPr>
          <p:spPr bwMode="auto">
            <a:xfrm rot="5400000">
              <a:off x="849030" y="3177102"/>
              <a:ext cx="1261273" cy="545869"/>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37" name="Straight Connector 36"/>
            <p:cNvCxnSpPr/>
            <p:nvPr/>
          </p:nvCxnSpPr>
          <p:spPr bwMode="auto">
            <a:xfrm rot="5400000">
              <a:off x="1321760" y="4019452"/>
              <a:ext cx="1363185" cy="37488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38" name="Straight Connector 37"/>
            <p:cNvCxnSpPr/>
            <p:nvPr/>
          </p:nvCxnSpPr>
          <p:spPr bwMode="auto">
            <a:xfrm rot="16200000" flipH="1">
              <a:off x="1083982" y="4156558"/>
              <a:ext cx="807813" cy="656044"/>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39" name="Straight Connector 38"/>
            <p:cNvCxnSpPr/>
            <p:nvPr/>
          </p:nvCxnSpPr>
          <p:spPr bwMode="auto">
            <a:xfrm rot="16200000" flipH="1">
              <a:off x="2509592" y="3253058"/>
              <a:ext cx="908789" cy="140581"/>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40" name="Straight Connector 39"/>
            <p:cNvCxnSpPr/>
            <p:nvPr/>
          </p:nvCxnSpPr>
          <p:spPr bwMode="auto">
            <a:xfrm rot="5400000">
              <a:off x="2493419" y="3943719"/>
              <a:ext cx="706837" cy="37488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41" name="Straight Connector 40"/>
            <p:cNvCxnSpPr/>
            <p:nvPr/>
          </p:nvCxnSpPr>
          <p:spPr bwMode="auto">
            <a:xfrm rot="16200000" flipH="1">
              <a:off x="1945455" y="3770639"/>
              <a:ext cx="959278" cy="468602"/>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cxnSp>
          <p:nvCxnSpPr>
            <p:cNvPr id="42" name="Straight Connector 41"/>
            <p:cNvCxnSpPr/>
            <p:nvPr/>
          </p:nvCxnSpPr>
          <p:spPr bwMode="auto">
            <a:xfrm flipV="1">
              <a:off x="1815911" y="4484579"/>
              <a:ext cx="843485" cy="353418"/>
            </a:xfrm>
            <a:prstGeom prst="lin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cxnSp>
        <p:sp>
          <p:nvSpPr>
            <p:cNvPr id="43" name="Oval 42"/>
            <p:cNvSpPr/>
            <p:nvPr/>
          </p:nvSpPr>
          <p:spPr bwMode="auto">
            <a:xfrm>
              <a:off x="1600200" y="26670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44" name="Oval 43"/>
            <p:cNvSpPr/>
            <p:nvPr/>
          </p:nvSpPr>
          <p:spPr bwMode="auto">
            <a:xfrm>
              <a:off x="2743200" y="26670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45" name="Oval 44"/>
            <p:cNvSpPr/>
            <p:nvPr/>
          </p:nvSpPr>
          <p:spPr bwMode="auto">
            <a:xfrm>
              <a:off x="2895600" y="36576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46" name="Oval 45"/>
            <p:cNvSpPr/>
            <p:nvPr/>
          </p:nvSpPr>
          <p:spPr bwMode="auto">
            <a:xfrm>
              <a:off x="2514600" y="42672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47" name="Oval 46"/>
            <p:cNvSpPr/>
            <p:nvPr/>
          </p:nvSpPr>
          <p:spPr bwMode="auto">
            <a:xfrm>
              <a:off x="2057400" y="33528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48" name="Oval 47"/>
            <p:cNvSpPr/>
            <p:nvPr/>
          </p:nvSpPr>
          <p:spPr bwMode="auto">
            <a:xfrm>
              <a:off x="1676400" y="46482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49" name="Oval 48"/>
            <p:cNvSpPr/>
            <p:nvPr/>
          </p:nvSpPr>
          <p:spPr bwMode="auto">
            <a:xfrm>
              <a:off x="1066800" y="3886200"/>
              <a:ext cx="304800" cy="304800"/>
            </a:xfrm>
            <a:prstGeom prst="ellipse">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nvGrpSpPr>
          <p:cNvPr id="50" name="Group 72"/>
          <p:cNvGrpSpPr/>
          <p:nvPr/>
        </p:nvGrpSpPr>
        <p:grpSpPr>
          <a:xfrm>
            <a:off x="2851006" y="2806083"/>
            <a:ext cx="504548" cy="114670"/>
            <a:chOff x="6705600" y="2133600"/>
            <a:chExt cx="838200" cy="190500"/>
          </a:xfrm>
        </p:grpSpPr>
        <p:cxnSp>
          <p:nvCxnSpPr>
            <p:cNvPr id="51" name="Straight Arrow Connector 50"/>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52" name="Group 132"/>
            <p:cNvGrpSpPr/>
            <p:nvPr/>
          </p:nvGrpSpPr>
          <p:grpSpPr>
            <a:xfrm>
              <a:off x="6705600" y="2133600"/>
              <a:ext cx="381000" cy="190500"/>
              <a:chOff x="762000" y="2971800"/>
              <a:chExt cx="838200" cy="381000"/>
            </a:xfrm>
          </p:grpSpPr>
          <p:sp>
            <p:nvSpPr>
              <p:cNvPr id="53" name="Rectangle 5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54" name="Isosceles Triangle 5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55" name="Group 73"/>
          <p:cNvGrpSpPr/>
          <p:nvPr/>
        </p:nvGrpSpPr>
        <p:grpSpPr>
          <a:xfrm rot="17696688">
            <a:off x="2165143" y="3299812"/>
            <a:ext cx="504548" cy="114670"/>
            <a:chOff x="6705600" y="2133600"/>
            <a:chExt cx="838200" cy="190500"/>
          </a:xfrm>
        </p:grpSpPr>
        <p:cxnSp>
          <p:nvCxnSpPr>
            <p:cNvPr id="56" name="Straight Arrow Connector 55"/>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57" name="Group 132"/>
            <p:cNvGrpSpPr/>
            <p:nvPr/>
          </p:nvGrpSpPr>
          <p:grpSpPr>
            <a:xfrm>
              <a:off x="6705600" y="2133600"/>
              <a:ext cx="381000" cy="190500"/>
              <a:chOff x="762000" y="2971800"/>
              <a:chExt cx="838200" cy="381000"/>
            </a:xfrm>
          </p:grpSpPr>
          <p:sp>
            <p:nvSpPr>
              <p:cNvPr id="58" name="Rectangle 5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59" name="Isosceles Triangle 5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60" name="Group 78"/>
          <p:cNvGrpSpPr/>
          <p:nvPr/>
        </p:nvGrpSpPr>
        <p:grpSpPr>
          <a:xfrm rot="19876540">
            <a:off x="2395815" y="3560701"/>
            <a:ext cx="504548" cy="114670"/>
            <a:chOff x="6705600" y="2133600"/>
            <a:chExt cx="838200" cy="190500"/>
          </a:xfrm>
        </p:grpSpPr>
        <p:cxnSp>
          <p:nvCxnSpPr>
            <p:cNvPr id="61" name="Straight Arrow Connector 60"/>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62" name="Group 132"/>
            <p:cNvGrpSpPr/>
            <p:nvPr/>
          </p:nvGrpSpPr>
          <p:grpSpPr>
            <a:xfrm>
              <a:off x="6705600" y="2133600"/>
              <a:ext cx="381000" cy="190500"/>
              <a:chOff x="762000" y="2971800"/>
              <a:chExt cx="838200" cy="381000"/>
            </a:xfrm>
          </p:grpSpPr>
          <p:sp>
            <p:nvSpPr>
              <p:cNvPr id="63" name="Rectangle 6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64" name="Isosceles Triangle 6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65" name="Group 83"/>
          <p:cNvGrpSpPr/>
          <p:nvPr/>
        </p:nvGrpSpPr>
        <p:grpSpPr>
          <a:xfrm rot="17696688">
            <a:off x="3369215" y="3987831"/>
            <a:ext cx="504548" cy="114670"/>
            <a:chOff x="6705600" y="2133600"/>
            <a:chExt cx="838200" cy="190500"/>
          </a:xfrm>
        </p:grpSpPr>
        <p:cxnSp>
          <p:nvCxnSpPr>
            <p:cNvPr id="66" name="Straight Arrow Connector 65"/>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67" name="Group 132"/>
            <p:cNvGrpSpPr/>
            <p:nvPr/>
          </p:nvGrpSpPr>
          <p:grpSpPr>
            <a:xfrm>
              <a:off x="6705600" y="2133600"/>
              <a:ext cx="381000" cy="190500"/>
              <a:chOff x="762000" y="2971800"/>
              <a:chExt cx="838200" cy="381000"/>
            </a:xfrm>
          </p:grpSpPr>
          <p:sp>
            <p:nvSpPr>
              <p:cNvPr id="68" name="Rectangle 6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69" name="Isosceles Triangle 6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70" name="Group 88"/>
          <p:cNvGrpSpPr/>
          <p:nvPr/>
        </p:nvGrpSpPr>
        <p:grpSpPr>
          <a:xfrm rot="15609024">
            <a:off x="3432265" y="3259386"/>
            <a:ext cx="504548" cy="114670"/>
            <a:chOff x="6705600" y="2133600"/>
            <a:chExt cx="838200" cy="190500"/>
          </a:xfrm>
        </p:grpSpPr>
        <p:cxnSp>
          <p:nvCxnSpPr>
            <p:cNvPr id="71" name="Straight Arrow Connector 70"/>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72" name="Group 132"/>
            <p:cNvGrpSpPr/>
            <p:nvPr/>
          </p:nvGrpSpPr>
          <p:grpSpPr>
            <a:xfrm>
              <a:off x="6705600" y="2133600"/>
              <a:ext cx="381000" cy="190500"/>
              <a:chOff x="762000" y="2971800"/>
              <a:chExt cx="838200" cy="381000"/>
            </a:xfrm>
          </p:grpSpPr>
          <p:sp>
            <p:nvSpPr>
              <p:cNvPr id="73" name="Rectangle 7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74" name="Isosceles Triangle 7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80" name="Group 98"/>
          <p:cNvGrpSpPr/>
          <p:nvPr/>
        </p:nvGrpSpPr>
        <p:grpSpPr>
          <a:xfrm rot="20073751">
            <a:off x="2897044" y="4400398"/>
            <a:ext cx="504548" cy="114670"/>
            <a:chOff x="6705600" y="2133600"/>
            <a:chExt cx="838200" cy="190500"/>
          </a:xfrm>
        </p:grpSpPr>
        <p:cxnSp>
          <p:nvCxnSpPr>
            <p:cNvPr id="81" name="Straight Arrow Connector 80"/>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82" name="Group 132"/>
            <p:cNvGrpSpPr/>
            <p:nvPr/>
          </p:nvGrpSpPr>
          <p:grpSpPr>
            <a:xfrm>
              <a:off x="6705600" y="2133600"/>
              <a:ext cx="381000" cy="190500"/>
              <a:chOff x="762000" y="2971800"/>
              <a:chExt cx="838200" cy="381000"/>
            </a:xfrm>
          </p:grpSpPr>
          <p:sp>
            <p:nvSpPr>
              <p:cNvPr id="83" name="Rectangle 8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84" name="Isosceles Triangle 8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85" name="Group 103"/>
          <p:cNvGrpSpPr/>
          <p:nvPr/>
        </p:nvGrpSpPr>
        <p:grpSpPr>
          <a:xfrm rot="3044479">
            <a:off x="2085366" y="4229614"/>
            <a:ext cx="504548" cy="114670"/>
            <a:chOff x="6705600" y="2133600"/>
            <a:chExt cx="838200" cy="190500"/>
          </a:xfrm>
        </p:grpSpPr>
        <p:cxnSp>
          <p:nvCxnSpPr>
            <p:cNvPr id="86" name="Straight Arrow Connector 85"/>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87" name="Group 132"/>
            <p:cNvGrpSpPr/>
            <p:nvPr/>
          </p:nvGrpSpPr>
          <p:grpSpPr>
            <a:xfrm>
              <a:off x="6705600" y="2133600"/>
              <a:ext cx="381000" cy="190500"/>
              <a:chOff x="762000" y="2971800"/>
              <a:chExt cx="838200" cy="381000"/>
            </a:xfrm>
          </p:grpSpPr>
          <p:sp>
            <p:nvSpPr>
              <p:cNvPr id="88" name="Rectangle 8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89" name="Isosceles Triangle 8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120" name="Group 138"/>
          <p:cNvGrpSpPr/>
          <p:nvPr/>
        </p:nvGrpSpPr>
        <p:grpSpPr>
          <a:xfrm rot="17336772" flipH="1">
            <a:off x="2689002" y="4028103"/>
            <a:ext cx="504548" cy="114670"/>
            <a:chOff x="6705600" y="2133600"/>
            <a:chExt cx="838200" cy="190500"/>
          </a:xfrm>
        </p:grpSpPr>
        <p:cxnSp>
          <p:nvCxnSpPr>
            <p:cNvPr id="121" name="Straight Arrow Connector 120"/>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122" name="Group 132"/>
            <p:cNvGrpSpPr/>
            <p:nvPr/>
          </p:nvGrpSpPr>
          <p:grpSpPr>
            <a:xfrm>
              <a:off x="6705600" y="2133600"/>
              <a:ext cx="381000" cy="190500"/>
              <a:chOff x="762000" y="2971800"/>
              <a:chExt cx="838200" cy="381000"/>
            </a:xfrm>
          </p:grpSpPr>
          <p:sp>
            <p:nvSpPr>
              <p:cNvPr id="123" name="Rectangle 12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124" name="Isosceles Triangle 12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130" name="Group 148"/>
          <p:cNvGrpSpPr/>
          <p:nvPr/>
        </p:nvGrpSpPr>
        <p:grpSpPr>
          <a:xfrm rot="4129500" flipH="1">
            <a:off x="3024655" y="3743396"/>
            <a:ext cx="504548" cy="114670"/>
            <a:chOff x="6705600" y="2133600"/>
            <a:chExt cx="838200" cy="190500"/>
          </a:xfrm>
        </p:grpSpPr>
        <p:cxnSp>
          <p:nvCxnSpPr>
            <p:cNvPr id="131" name="Straight Arrow Connector 130"/>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132" name="Group 132"/>
            <p:cNvGrpSpPr/>
            <p:nvPr/>
          </p:nvGrpSpPr>
          <p:grpSpPr>
            <a:xfrm>
              <a:off x="6705600" y="2133600"/>
              <a:ext cx="381000" cy="190500"/>
              <a:chOff x="762000" y="2971800"/>
              <a:chExt cx="838200" cy="381000"/>
            </a:xfrm>
          </p:grpSpPr>
          <p:sp>
            <p:nvSpPr>
              <p:cNvPr id="133" name="Rectangle 13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134" name="Isosceles Triangle 13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grpSp>
        <p:nvGrpSpPr>
          <p:cNvPr id="145" name="Group 163"/>
          <p:cNvGrpSpPr/>
          <p:nvPr/>
        </p:nvGrpSpPr>
        <p:grpSpPr>
          <a:xfrm rot="19050061" flipH="1">
            <a:off x="3078050" y="3305462"/>
            <a:ext cx="504548" cy="114670"/>
            <a:chOff x="6705600" y="2133600"/>
            <a:chExt cx="838200" cy="190500"/>
          </a:xfrm>
        </p:grpSpPr>
        <p:cxnSp>
          <p:nvCxnSpPr>
            <p:cNvPr id="146" name="Straight Arrow Connector 145"/>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147" name="Group 132"/>
            <p:cNvGrpSpPr/>
            <p:nvPr/>
          </p:nvGrpSpPr>
          <p:grpSpPr>
            <a:xfrm>
              <a:off x="6705600" y="2133600"/>
              <a:ext cx="381000" cy="190500"/>
              <a:chOff x="762000" y="2971800"/>
              <a:chExt cx="838200" cy="381000"/>
            </a:xfrm>
          </p:grpSpPr>
          <p:sp>
            <p:nvSpPr>
              <p:cNvPr id="148" name="Rectangle 14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149" name="Isosceles Triangle 14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grpSp>
      </p:grpSp>
      <p:sp>
        <p:nvSpPr>
          <p:cNvPr id="150" name="TextBox 149"/>
          <p:cNvSpPr txBox="1"/>
          <p:nvPr/>
        </p:nvSpPr>
        <p:spPr>
          <a:xfrm>
            <a:off x="753564" y="2209800"/>
            <a:ext cx="1057084" cy="369332"/>
          </a:xfrm>
          <a:prstGeom prst="rect">
            <a:avLst/>
          </a:prstGeom>
          <a:noFill/>
        </p:spPr>
        <p:txBody>
          <a:bodyPr wrap="none" rtlCol="0">
            <a:spAutoFit/>
          </a:bodyPr>
          <a:lstStyle/>
          <a:p>
            <a:r>
              <a:rPr lang="en-US" b="1" dirty="0" smtClean="0">
                <a:solidFill>
                  <a:prstClr val="black"/>
                </a:solidFill>
              </a:rPr>
              <a:t>Compute</a:t>
            </a:r>
            <a:endParaRPr lang="en-US" b="1" dirty="0">
              <a:solidFill>
                <a:prstClr val="black"/>
              </a:solidFill>
            </a:endParaRPr>
          </a:p>
        </p:txBody>
      </p:sp>
      <p:sp>
        <p:nvSpPr>
          <p:cNvPr id="151" name="TextBox 150"/>
          <p:cNvSpPr txBox="1"/>
          <p:nvPr/>
        </p:nvSpPr>
        <p:spPr>
          <a:xfrm>
            <a:off x="2162564" y="2209800"/>
            <a:ext cx="1507272" cy="369332"/>
          </a:xfrm>
          <a:prstGeom prst="rect">
            <a:avLst/>
          </a:prstGeom>
          <a:noFill/>
        </p:spPr>
        <p:txBody>
          <a:bodyPr wrap="none" rtlCol="0">
            <a:spAutoFit/>
          </a:bodyPr>
          <a:lstStyle/>
          <a:p>
            <a:r>
              <a:rPr lang="en-US" b="1" dirty="0" smtClean="0">
                <a:solidFill>
                  <a:prstClr val="black"/>
                </a:solidFill>
              </a:rPr>
              <a:t>Communicate</a:t>
            </a:r>
            <a:endParaRPr lang="en-US" b="1" dirty="0">
              <a:solidFill>
                <a:prstClr val="black"/>
              </a:solidFill>
            </a:endParaRPr>
          </a:p>
        </p:txBody>
      </p:sp>
      <p:sp>
        <p:nvSpPr>
          <p:cNvPr id="152" name="U-Turn Arrow 151"/>
          <p:cNvSpPr/>
          <p:nvPr/>
        </p:nvSpPr>
        <p:spPr bwMode="auto">
          <a:xfrm rot="10800000">
            <a:off x="763480" y="4663735"/>
            <a:ext cx="3579920" cy="366944"/>
          </a:xfrm>
          <a:prstGeom prst="uturnArrow">
            <a:avLst>
              <a:gd name="adj1" fmla="val 28507"/>
              <a:gd name="adj2" fmla="val 25000"/>
              <a:gd name="adj3" fmla="val 28326"/>
              <a:gd name="adj4" fmla="val 46309"/>
              <a:gd name="adj5" fmla="val 10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1600" smtClean="0">
              <a:solidFill>
                <a:prstClr val="black"/>
              </a:solidFill>
              <a:latin typeface="Tahoma" pitchFamily="-64" charset="0"/>
            </a:endParaRPr>
          </a:p>
        </p:txBody>
      </p:sp>
      <p:sp>
        <p:nvSpPr>
          <p:cNvPr id="155" name="Rectangle 154"/>
          <p:cNvSpPr/>
          <p:nvPr/>
        </p:nvSpPr>
        <p:spPr bwMode="auto">
          <a:xfrm rot="5400000">
            <a:off x="3417163" y="3340963"/>
            <a:ext cx="2339266" cy="275208"/>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1600" dirty="0" smtClean="0">
                <a:solidFill>
                  <a:schemeClr val="bg1"/>
                </a:solidFill>
                <a:latin typeface="Tahoma" pitchFamily="-64" charset="0"/>
              </a:rPr>
              <a:t>Checkpoint</a:t>
            </a:r>
          </a:p>
        </p:txBody>
      </p:sp>
      <p:grpSp>
        <p:nvGrpSpPr>
          <p:cNvPr id="428" name="Group 427"/>
          <p:cNvGrpSpPr/>
          <p:nvPr/>
        </p:nvGrpSpPr>
        <p:grpSpPr>
          <a:xfrm>
            <a:off x="5366011" y="2318011"/>
            <a:ext cx="3396989" cy="2939789"/>
            <a:chOff x="1524000" y="1752600"/>
            <a:chExt cx="3396989" cy="2939789"/>
          </a:xfrm>
        </p:grpSpPr>
        <p:cxnSp>
          <p:nvCxnSpPr>
            <p:cNvPr id="429" name="Straight Connector 428"/>
            <p:cNvCxnSpPr>
              <a:stCxn id="444" idx="6"/>
              <a:endCxn id="467" idx="2"/>
            </p:cNvCxnSpPr>
            <p:nvPr/>
          </p:nvCxnSpPr>
          <p:spPr bwMode="auto">
            <a:xfrm>
              <a:off x="1720589" y="18508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0" name="Straight Connector 429"/>
            <p:cNvCxnSpPr>
              <a:stCxn id="447" idx="6"/>
              <a:endCxn id="468" idx="2"/>
            </p:cNvCxnSpPr>
            <p:nvPr/>
          </p:nvCxnSpPr>
          <p:spPr bwMode="auto">
            <a:xfrm>
              <a:off x="1720589" y="23080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1" name="Straight Connector 430"/>
            <p:cNvCxnSpPr>
              <a:stCxn id="478" idx="0"/>
              <a:endCxn id="444" idx="4"/>
            </p:cNvCxnSpPr>
            <p:nvPr/>
          </p:nvCxnSpPr>
          <p:spPr bwMode="auto">
            <a:xfrm flipV="1">
              <a:off x="16222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2" name="Straight Connector 431"/>
            <p:cNvCxnSpPr>
              <a:stCxn id="477" idx="0"/>
              <a:endCxn id="443" idx="4"/>
            </p:cNvCxnSpPr>
            <p:nvPr/>
          </p:nvCxnSpPr>
          <p:spPr bwMode="auto">
            <a:xfrm flipV="1">
              <a:off x="21556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3" name="Straight Connector 432"/>
            <p:cNvCxnSpPr>
              <a:stCxn id="479" idx="0"/>
              <a:endCxn id="445" idx="4"/>
            </p:cNvCxnSpPr>
            <p:nvPr/>
          </p:nvCxnSpPr>
          <p:spPr bwMode="auto">
            <a:xfrm flipV="1">
              <a:off x="26890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4" name="Straight Connector 433"/>
            <p:cNvCxnSpPr>
              <a:stCxn id="450" idx="6"/>
              <a:endCxn id="469" idx="2"/>
            </p:cNvCxnSpPr>
            <p:nvPr/>
          </p:nvCxnSpPr>
          <p:spPr bwMode="auto">
            <a:xfrm>
              <a:off x="1720589" y="27652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5" name="Straight Connector 434"/>
            <p:cNvCxnSpPr>
              <a:stCxn id="453" idx="6"/>
              <a:endCxn id="470" idx="2"/>
            </p:cNvCxnSpPr>
            <p:nvPr/>
          </p:nvCxnSpPr>
          <p:spPr bwMode="auto">
            <a:xfrm>
              <a:off x="1720589" y="32224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6" name="Straight Connector 435"/>
            <p:cNvCxnSpPr>
              <a:stCxn id="487" idx="0"/>
              <a:endCxn id="456" idx="4"/>
            </p:cNvCxnSpPr>
            <p:nvPr/>
          </p:nvCxnSpPr>
          <p:spPr bwMode="auto">
            <a:xfrm flipV="1">
              <a:off x="32224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7" name="Straight Connector 436"/>
            <p:cNvCxnSpPr>
              <a:stCxn id="486" idx="0"/>
              <a:endCxn id="455" idx="4"/>
            </p:cNvCxnSpPr>
            <p:nvPr/>
          </p:nvCxnSpPr>
          <p:spPr bwMode="auto">
            <a:xfrm flipV="1">
              <a:off x="37558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8" name="Straight Connector 437"/>
            <p:cNvCxnSpPr>
              <a:stCxn id="488" idx="0"/>
              <a:endCxn id="457" idx="4"/>
            </p:cNvCxnSpPr>
            <p:nvPr/>
          </p:nvCxnSpPr>
          <p:spPr bwMode="auto">
            <a:xfrm flipV="1">
              <a:off x="42892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39" name="Straight Connector 438"/>
            <p:cNvCxnSpPr>
              <a:stCxn id="491" idx="0"/>
              <a:endCxn id="467" idx="4"/>
            </p:cNvCxnSpPr>
            <p:nvPr/>
          </p:nvCxnSpPr>
          <p:spPr bwMode="auto">
            <a:xfrm flipV="1">
              <a:off x="4822695" y="1949189"/>
              <a:ext cx="0" cy="2546611"/>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40" name="Straight Connector 439"/>
            <p:cNvCxnSpPr>
              <a:stCxn id="472" idx="6"/>
              <a:endCxn id="489" idx="2"/>
            </p:cNvCxnSpPr>
            <p:nvPr/>
          </p:nvCxnSpPr>
          <p:spPr bwMode="auto">
            <a:xfrm>
              <a:off x="1720589" y="36796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41" name="Straight Connector 440"/>
            <p:cNvCxnSpPr>
              <a:stCxn id="475" idx="6"/>
              <a:endCxn id="490" idx="2"/>
            </p:cNvCxnSpPr>
            <p:nvPr/>
          </p:nvCxnSpPr>
          <p:spPr bwMode="auto">
            <a:xfrm>
              <a:off x="1720589" y="41368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cxnSp>
          <p:nvCxnSpPr>
            <p:cNvPr id="442" name="Straight Connector 441"/>
            <p:cNvCxnSpPr>
              <a:stCxn id="478" idx="6"/>
              <a:endCxn id="491" idx="2"/>
            </p:cNvCxnSpPr>
            <p:nvPr/>
          </p:nvCxnSpPr>
          <p:spPr bwMode="auto">
            <a:xfrm>
              <a:off x="1720589" y="4594095"/>
              <a:ext cx="3003811" cy="0"/>
            </a:xfrm>
            <a:prstGeom prst="line">
              <a:avLst/>
            </a:prstGeom>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cxnSp>
        <p:sp>
          <p:nvSpPr>
            <p:cNvPr id="443" name="Oval 442"/>
            <p:cNvSpPr/>
            <p:nvPr/>
          </p:nvSpPr>
          <p:spPr bwMode="auto">
            <a:xfrm>
              <a:off x="20574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44" name="Oval 443"/>
            <p:cNvSpPr/>
            <p:nvPr/>
          </p:nvSpPr>
          <p:spPr bwMode="auto">
            <a:xfrm>
              <a:off x="15240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45" name="Oval 444"/>
            <p:cNvSpPr/>
            <p:nvPr/>
          </p:nvSpPr>
          <p:spPr bwMode="auto">
            <a:xfrm>
              <a:off x="25908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46" name="Oval 445"/>
            <p:cNvSpPr/>
            <p:nvPr/>
          </p:nvSpPr>
          <p:spPr bwMode="auto">
            <a:xfrm>
              <a:off x="20574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47" name="Oval 446"/>
            <p:cNvSpPr/>
            <p:nvPr/>
          </p:nvSpPr>
          <p:spPr bwMode="auto">
            <a:xfrm>
              <a:off x="15240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48" name="Oval 447"/>
            <p:cNvSpPr/>
            <p:nvPr/>
          </p:nvSpPr>
          <p:spPr bwMode="auto">
            <a:xfrm>
              <a:off x="25908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49" name="Oval 448"/>
            <p:cNvSpPr/>
            <p:nvPr/>
          </p:nvSpPr>
          <p:spPr bwMode="auto">
            <a:xfrm>
              <a:off x="20574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0" name="Oval 449"/>
            <p:cNvSpPr/>
            <p:nvPr/>
          </p:nvSpPr>
          <p:spPr bwMode="auto">
            <a:xfrm>
              <a:off x="15240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1" name="Oval 450"/>
            <p:cNvSpPr/>
            <p:nvPr/>
          </p:nvSpPr>
          <p:spPr bwMode="auto">
            <a:xfrm>
              <a:off x="25908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2" name="Oval 451"/>
            <p:cNvSpPr/>
            <p:nvPr/>
          </p:nvSpPr>
          <p:spPr bwMode="auto">
            <a:xfrm>
              <a:off x="20574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3" name="Oval 452"/>
            <p:cNvSpPr/>
            <p:nvPr/>
          </p:nvSpPr>
          <p:spPr bwMode="auto">
            <a:xfrm>
              <a:off x="15240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4" name="Oval 453"/>
            <p:cNvSpPr/>
            <p:nvPr/>
          </p:nvSpPr>
          <p:spPr bwMode="auto">
            <a:xfrm>
              <a:off x="25908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5" name="Oval 454"/>
            <p:cNvSpPr/>
            <p:nvPr/>
          </p:nvSpPr>
          <p:spPr bwMode="auto">
            <a:xfrm>
              <a:off x="36576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6" name="Oval 455"/>
            <p:cNvSpPr/>
            <p:nvPr/>
          </p:nvSpPr>
          <p:spPr bwMode="auto">
            <a:xfrm>
              <a:off x="31242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7" name="Oval 456"/>
            <p:cNvSpPr/>
            <p:nvPr/>
          </p:nvSpPr>
          <p:spPr bwMode="auto">
            <a:xfrm>
              <a:off x="41910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8" name="Oval 457"/>
            <p:cNvSpPr/>
            <p:nvPr/>
          </p:nvSpPr>
          <p:spPr bwMode="auto">
            <a:xfrm>
              <a:off x="36576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59" name="Oval 458"/>
            <p:cNvSpPr/>
            <p:nvPr/>
          </p:nvSpPr>
          <p:spPr bwMode="auto">
            <a:xfrm>
              <a:off x="31242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0" name="Oval 459"/>
            <p:cNvSpPr/>
            <p:nvPr/>
          </p:nvSpPr>
          <p:spPr bwMode="auto">
            <a:xfrm>
              <a:off x="41910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1" name="Oval 460"/>
            <p:cNvSpPr/>
            <p:nvPr/>
          </p:nvSpPr>
          <p:spPr bwMode="auto">
            <a:xfrm>
              <a:off x="36576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2" name="Oval 461"/>
            <p:cNvSpPr/>
            <p:nvPr/>
          </p:nvSpPr>
          <p:spPr bwMode="auto">
            <a:xfrm>
              <a:off x="31242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3" name="Oval 462"/>
            <p:cNvSpPr/>
            <p:nvPr/>
          </p:nvSpPr>
          <p:spPr bwMode="auto">
            <a:xfrm>
              <a:off x="41910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4" name="Oval 463"/>
            <p:cNvSpPr/>
            <p:nvPr/>
          </p:nvSpPr>
          <p:spPr bwMode="auto">
            <a:xfrm>
              <a:off x="36576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5" name="Oval 464"/>
            <p:cNvSpPr/>
            <p:nvPr/>
          </p:nvSpPr>
          <p:spPr bwMode="auto">
            <a:xfrm>
              <a:off x="31242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6" name="Oval 465"/>
            <p:cNvSpPr/>
            <p:nvPr/>
          </p:nvSpPr>
          <p:spPr bwMode="auto">
            <a:xfrm>
              <a:off x="41910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7" name="Oval 466"/>
            <p:cNvSpPr/>
            <p:nvPr/>
          </p:nvSpPr>
          <p:spPr bwMode="auto">
            <a:xfrm>
              <a:off x="4724400" y="1752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8" name="Oval 467"/>
            <p:cNvSpPr/>
            <p:nvPr/>
          </p:nvSpPr>
          <p:spPr bwMode="auto">
            <a:xfrm>
              <a:off x="4724400" y="2209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69" name="Oval 468"/>
            <p:cNvSpPr/>
            <p:nvPr/>
          </p:nvSpPr>
          <p:spPr bwMode="auto">
            <a:xfrm>
              <a:off x="4724400" y="26670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0" name="Oval 469"/>
            <p:cNvSpPr/>
            <p:nvPr/>
          </p:nvSpPr>
          <p:spPr bwMode="auto">
            <a:xfrm>
              <a:off x="4724400" y="31242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1" name="Oval 470"/>
            <p:cNvSpPr/>
            <p:nvPr/>
          </p:nvSpPr>
          <p:spPr bwMode="auto">
            <a:xfrm>
              <a:off x="20574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2" name="Oval 471"/>
            <p:cNvSpPr/>
            <p:nvPr/>
          </p:nvSpPr>
          <p:spPr bwMode="auto">
            <a:xfrm>
              <a:off x="15240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3" name="Oval 472"/>
            <p:cNvSpPr/>
            <p:nvPr/>
          </p:nvSpPr>
          <p:spPr bwMode="auto">
            <a:xfrm>
              <a:off x="25908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4" name="Oval 473"/>
            <p:cNvSpPr/>
            <p:nvPr/>
          </p:nvSpPr>
          <p:spPr bwMode="auto">
            <a:xfrm>
              <a:off x="20574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5" name="Oval 474"/>
            <p:cNvSpPr/>
            <p:nvPr/>
          </p:nvSpPr>
          <p:spPr bwMode="auto">
            <a:xfrm>
              <a:off x="15240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6" name="Oval 475"/>
            <p:cNvSpPr/>
            <p:nvPr/>
          </p:nvSpPr>
          <p:spPr bwMode="auto">
            <a:xfrm>
              <a:off x="25908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7" name="Oval 476"/>
            <p:cNvSpPr/>
            <p:nvPr/>
          </p:nvSpPr>
          <p:spPr bwMode="auto">
            <a:xfrm>
              <a:off x="20574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8" name="Oval 477"/>
            <p:cNvSpPr/>
            <p:nvPr/>
          </p:nvSpPr>
          <p:spPr bwMode="auto">
            <a:xfrm>
              <a:off x="15240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79" name="Oval 478"/>
            <p:cNvSpPr/>
            <p:nvPr/>
          </p:nvSpPr>
          <p:spPr bwMode="auto">
            <a:xfrm>
              <a:off x="25908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0" name="Oval 479"/>
            <p:cNvSpPr/>
            <p:nvPr/>
          </p:nvSpPr>
          <p:spPr bwMode="auto">
            <a:xfrm>
              <a:off x="36576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1" name="Oval 480"/>
            <p:cNvSpPr/>
            <p:nvPr/>
          </p:nvSpPr>
          <p:spPr bwMode="auto">
            <a:xfrm>
              <a:off x="31242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2" name="Oval 481"/>
            <p:cNvSpPr/>
            <p:nvPr/>
          </p:nvSpPr>
          <p:spPr bwMode="auto">
            <a:xfrm>
              <a:off x="41910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3" name="Oval 482"/>
            <p:cNvSpPr/>
            <p:nvPr/>
          </p:nvSpPr>
          <p:spPr bwMode="auto">
            <a:xfrm>
              <a:off x="36576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4" name="Oval 483"/>
            <p:cNvSpPr/>
            <p:nvPr/>
          </p:nvSpPr>
          <p:spPr bwMode="auto">
            <a:xfrm>
              <a:off x="31242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5" name="Oval 484"/>
            <p:cNvSpPr/>
            <p:nvPr/>
          </p:nvSpPr>
          <p:spPr bwMode="auto">
            <a:xfrm>
              <a:off x="41910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6" name="Oval 485"/>
            <p:cNvSpPr/>
            <p:nvPr/>
          </p:nvSpPr>
          <p:spPr bwMode="auto">
            <a:xfrm>
              <a:off x="36576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7" name="Oval 486"/>
            <p:cNvSpPr/>
            <p:nvPr/>
          </p:nvSpPr>
          <p:spPr bwMode="auto">
            <a:xfrm>
              <a:off x="31242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8" name="Oval 487"/>
            <p:cNvSpPr/>
            <p:nvPr/>
          </p:nvSpPr>
          <p:spPr bwMode="auto">
            <a:xfrm>
              <a:off x="41910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89" name="Oval 488"/>
            <p:cNvSpPr/>
            <p:nvPr/>
          </p:nvSpPr>
          <p:spPr bwMode="auto">
            <a:xfrm>
              <a:off x="4724400" y="35814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90" name="Oval 489"/>
            <p:cNvSpPr/>
            <p:nvPr/>
          </p:nvSpPr>
          <p:spPr bwMode="auto">
            <a:xfrm>
              <a:off x="4724400" y="40386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491" name="Oval 490"/>
            <p:cNvSpPr/>
            <p:nvPr/>
          </p:nvSpPr>
          <p:spPr bwMode="auto">
            <a:xfrm>
              <a:off x="4724400" y="4495800"/>
              <a:ext cx="196589" cy="196589"/>
            </a:xfrm>
            <a:prstGeom prst="ellipse">
              <a:avLst/>
            </a:prstGeom>
            <a:solidFill>
              <a:schemeClr val="tx2">
                <a:lumMod val="20000"/>
                <a:lumOff val="80000"/>
              </a:schemeClr>
            </a:solidFill>
            <a:ln>
              <a:headEnd type="none" w="med" len="med"/>
              <a:tailEnd type="none" w="med" len="med"/>
            </a:ln>
            <a:effectLst/>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grpSp>
      <p:grpSp>
        <p:nvGrpSpPr>
          <p:cNvPr id="492" name="Group 491"/>
          <p:cNvGrpSpPr/>
          <p:nvPr/>
        </p:nvGrpSpPr>
        <p:grpSpPr>
          <a:xfrm>
            <a:off x="5366011" y="2318011"/>
            <a:ext cx="1796789" cy="1568189"/>
            <a:chOff x="5410200" y="1828800"/>
            <a:chExt cx="1796789" cy="1568189"/>
          </a:xfrm>
        </p:grpSpPr>
        <p:cxnSp>
          <p:nvCxnSpPr>
            <p:cNvPr id="493" name="Straight Connector 492"/>
            <p:cNvCxnSpPr>
              <a:stCxn id="502" idx="6"/>
              <a:endCxn id="513" idx="2"/>
            </p:cNvCxnSpPr>
            <p:nvPr/>
          </p:nvCxnSpPr>
          <p:spPr bwMode="auto">
            <a:xfrm>
              <a:off x="5606789" y="19270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494" name="Straight Connector 493"/>
            <p:cNvCxnSpPr>
              <a:stCxn id="505" idx="6"/>
              <a:endCxn id="514" idx="2"/>
            </p:cNvCxnSpPr>
            <p:nvPr/>
          </p:nvCxnSpPr>
          <p:spPr bwMode="auto">
            <a:xfrm>
              <a:off x="5606789" y="23842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495" name="Straight Connector 494"/>
            <p:cNvCxnSpPr>
              <a:stCxn id="511" idx="0"/>
              <a:endCxn id="502" idx="4"/>
            </p:cNvCxnSpPr>
            <p:nvPr/>
          </p:nvCxnSpPr>
          <p:spPr bwMode="auto">
            <a:xfrm flipV="1">
              <a:off x="55084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496" name="Straight Connector 495"/>
            <p:cNvCxnSpPr>
              <a:stCxn id="510" idx="0"/>
              <a:endCxn id="501" idx="4"/>
            </p:cNvCxnSpPr>
            <p:nvPr/>
          </p:nvCxnSpPr>
          <p:spPr bwMode="auto">
            <a:xfrm flipV="1">
              <a:off x="60418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497" name="Straight Connector 496"/>
            <p:cNvCxnSpPr>
              <a:stCxn id="512" idx="0"/>
              <a:endCxn id="503" idx="4"/>
            </p:cNvCxnSpPr>
            <p:nvPr/>
          </p:nvCxnSpPr>
          <p:spPr bwMode="auto">
            <a:xfrm flipV="1">
              <a:off x="65752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498" name="Straight Connector 497"/>
            <p:cNvCxnSpPr>
              <a:stCxn id="508" idx="6"/>
              <a:endCxn id="515" idx="2"/>
            </p:cNvCxnSpPr>
            <p:nvPr/>
          </p:nvCxnSpPr>
          <p:spPr bwMode="auto">
            <a:xfrm>
              <a:off x="5606789" y="28414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499" name="Straight Connector 498"/>
            <p:cNvCxnSpPr>
              <a:stCxn id="511" idx="6"/>
              <a:endCxn id="516" idx="2"/>
            </p:cNvCxnSpPr>
            <p:nvPr/>
          </p:nvCxnSpPr>
          <p:spPr bwMode="auto">
            <a:xfrm>
              <a:off x="5606789" y="32986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00" name="Straight Connector 499"/>
            <p:cNvCxnSpPr>
              <a:stCxn id="516" idx="0"/>
              <a:endCxn id="513" idx="4"/>
            </p:cNvCxnSpPr>
            <p:nvPr/>
          </p:nvCxnSpPr>
          <p:spPr bwMode="auto">
            <a:xfrm flipV="1">
              <a:off x="71086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sp>
          <p:nvSpPr>
            <p:cNvPr id="501" name="Oval 500"/>
            <p:cNvSpPr/>
            <p:nvPr/>
          </p:nvSpPr>
          <p:spPr bwMode="auto">
            <a:xfrm>
              <a:off x="59436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2" name="Oval 501"/>
            <p:cNvSpPr/>
            <p:nvPr/>
          </p:nvSpPr>
          <p:spPr bwMode="auto">
            <a:xfrm>
              <a:off x="54102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3" name="Oval 502"/>
            <p:cNvSpPr/>
            <p:nvPr/>
          </p:nvSpPr>
          <p:spPr bwMode="auto">
            <a:xfrm>
              <a:off x="64770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4" name="Oval 503"/>
            <p:cNvSpPr/>
            <p:nvPr/>
          </p:nvSpPr>
          <p:spPr bwMode="auto">
            <a:xfrm>
              <a:off x="59436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5" name="Oval 504"/>
            <p:cNvSpPr/>
            <p:nvPr/>
          </p:nvSpPr>
          <p:spPr bwMode="auto">
            <a:xfrm>
              <a:off x="54102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6" name="Oval 505"/>
            <p:cNvSpPr/>
            <p:nvPr/>
          </p:nvSpPr>
          <p:spPr bwMode="auto">
            <a:xfrm>
              <a:off x="64770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7" name="Oval 506"/>
            <p:cNvSpPr/>
            <p:nvPr/>
          </p:nvSpPr>
          <p:spPr bwMode="auto">
            <a:xfrm>
              <a:off x="59436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8" name="Oval 507"/>
            <p:cNvSpPr/>
            <p:nvPr/>
          </p:nvSpPr>
          <p:spPr bwMode="auto">
            <a:xfrm>
              <a:off x="54102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09" name="Oval 508"/>
            <p:cNvSpPr/>
            <p:nvPr/>
          </p:nvSpPr>
          <p:spPr bwMode="auto">
            <a:xfrm>
              <a:off x="64770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0" name="Oval 509"/>
            <p:cNvSpPr/>
            <p:nvPr/>
          </p:nvSpPr>
          <p:spPr bwMode="auto">
            <a:xfrm>
              <a:off x="59436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1" name="Oval 510"/>
            <p:cNvSpPr/>
            <p:nvPr/>
          </p:nvSpPr>
          <p:spPr bwMode="auto">
            <a:xfrm>
              <a:off x="54102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2" name="Oval 511"/>
            <p:cNvSpPr/>
            <p:nvPr/>
          </p:nvSpPr>
          <p:spPr bwMode="auto">
            <a:xfrm>
              <a:off x="64770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3" name="Oval 512"/>
            <p:cNvSpPr/>
            <p:nvPr/>
          </p:nvSpPr>
          <p:spPr bwMode="auto">
            <a:xfrm>
              <a:off x="70104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4" name="Oval 513"/>
            <p:cNvSpPr/>
            <p:nvPr/>
          </p:nvSpPr>
          <p:spPr bwMode="auto">
            <a:xfrm>
              <a:off x="70104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5" name="Oval 514"/>
            <p:cNvSpPr/>
            <p:nvPr/>
          </p:nvSpPr>
          <p:spPr bwMode="auto">
            <a:xfrm>
              <a:off x="70104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16" name="Oval 515"/>
            <p:cNvSpPr/>
            <p:nvPr/>
          </p:nvSpPr>
          <p:spPr bwMode="auto">
            <a:xfrm>
              <a:off x="70104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grpSp>
      <p:grpSp>
        <p:nvGrpSpPr>
          <p:cNvPr id="517" name="Group 516"/>
          <p:cNvGrpSpPr/>
          <p:nvPr/>
        </p:nvGrpSpPr>
        <p:grpSpPr>
          <a:xfrm>
            <a:off x="6966211" y="2318011"/>
            <a:ext cx="1796789" cy="1568189"/>
            <a:chOff x="5410200" y="1828800"/>
            <a:chExt cx="1796789" cy="1568189"/>
          </a:xfrm>
        </p:grpSpPr>
        <p:cxnSp>
          <p:nvCxnSpPr>
            <p:cNvPr id="518" name="Straight Connector 517"/>
            <p:cNvCxnSpPr>
              <a:stCxn id="527" idx="6"/>
              <a:endCxn id="538" idx="2"/>
            </p:cNvCxnSpPr>
            <p:nvPr/>
          </p:nvCxnSpPr>
          <p:spPr bwMode="auto">
            <a:xfrm>
              <a:off x="5606789" y="19270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19" name="Straight Connector 518"/>
            <p:cNvCxnSpPr>
              <a:stCxn id="530" idx="6"/>
              <a:endCxn id="539" idx="2"/>
            </p:cNvCxnSpPr>
            <p:nvPr/>
          </p:nvCxnSpPr>
          <p:spPr bwMode="auto">
            <a:xfrm>
              <a:off x="5606789" y="23842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20" name="Straight Connector 519"/>
            <p:cNvCxnSpPr>
              <a:stCxn id="536" idx="0"/>
              <a:endCxn id="527" idx="4"/>
            </p:cNvCxnSpPr>
            <p:nvPr/>
          </p:nvCxnSpPr>
          <p:spPr bwMode="auto">
            <a:xfrm flipV="1">
              <a:off x="55084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21" name="Straight Connector 520"/>
            <p:cNvCxnSpPr>
              <a:stCxn id="535" idx="0"/>
              <a:endCxn id="526" idx="4"/>
            </p:cNvCxnSpPr>
            <p:nvPr/>
          </p:nvCxnSpPr>
          <p:spPr bwMode="auto">
            <a:xfrm flipV="1">
              <a:off x="60418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22" name="Straight Connector 521"/>
            <p:cNvCxnSpPr>
              <a:stCxn id="537" idx="0"/>
              <a:endCxn id="528" idx="4"/>
            </p:cNvCxnSpPr>
            <p:nvPr/>
          </p:nvCxnSpPr>
          <p:spPr bwMode="auto">
            <a:xfrm flipV="1">
              <a:off x="65752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23" name="Straight Connector 522"/>
            <p:cNvCxnSpPr>
              <a:stCxn id="533" idx="6"/>
              <a:endCxn id="540" idx="2"/>
            </p:cNvCxnSpPr>
            <p:nvPr/>
          </p:nvCxnSpPr>
          <p:spPr bwMode="auto">
            <a:xfrm>
              <a:off x="5606789" y="28414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24" name="Straight Connector 523"/>
            <p:cNvCxnSpPr>
              <a:stCxn id="536" idx="6"/>
              <a:endCxn id="541" idx="2"/>
            </p:cNvCxnSpPr>
            <p:nvPr/>
          </p:nvCxnSpPr>
          <p:spPr bwMode="auto">
            <a:xfrm>
              <a:off x="5606789" y="32986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25" name="Straight Connector 524"/>
            <p:cNvCxnSpPr>
              <a:stCxn id="541" idx="0"/>
              <a:endCxn id="538" idx="4"/>
            </p:cNvCxnSpPr>
            <p:nvPr/>
          </p:nvCxnSpPr>
          <p:spPr bwMode="auto">
            <a:xfrm flipV="1">
              <a:off x="71086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sp>
          <p:nvSpPr>
            <p:cNvPr id="526" name="Oval 525"/>
            <p:cNvSpPr/>
            <p:nvPr/>
          </p:nvSpPr>
          <p:spPr bwMode="auto">
            <a:xfrm>
              <a:off x="59436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27" name="Oval 526"/>
            <p:cNvSpPr/>
            <p:nvPr/>
          </p:nvSpPr>
          <p:spPr bwMode="auto">
            <a:xfrm>
              <a:off x="54102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28" name="Oval 527"/>
            <p:cNvSpPr/>
            <p:nvPr/>
          </p:nvSpPr>
          <p:spPr bwMode="auto">
            <a:xfrm>
              <a:off x="64770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29" name="Oval 528"/>
            <p:cNvSpPr/>
            <p:nvPr/>
          </p:nvSpPr>
          <p:spPr bwMode="auto">
            <a:xfrm>
              <a:off x="59436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0" name="Oval 529"/>
            <p:cNvSpPr/>
            <p:nvPr/>
          </p:nvSpPr>
          <p:spPr bwMode="auto">
            <a:xfrm>
              <a:off x="54102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1" name="Oval 530"/>
            <p:cNvSpPr/>
            <p:nvPr/>
          </p:nvSpPr>
          <p:spPr bwMode="auto">
            <a:xfrm>
              <a:off x="64770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2" name="Oval 531"/>
            <p:cNvSpPr/>
            <p:nvPr/>
          </p:nvSpPr>
          <p:spPr bwMode="auto">
            <a:xfrm>
              <a:off x="59436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3" name="Oval 532"/>
            <p:cNvSpPr/>
            <p:nvPr/>
          </p:nvSpPr>
          <p:spPr bwMode="auto">
            <a:xfrm>
              <a:off x="54102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4" name="Oval 533"/>
            <p:cNvSpPr/>
            <p:nvPr/>
          </p:nvSpPr>
          <p:spPr bwMode="auto">
            <a:xfrm>
              <a:off x="64770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5" name="Oval 534"/>
            <p:cNvSpPr/>
            <p:nvPr/>
          </p:nvSpPr>
          <p:spPr bwMode="auto">
            <a:xfrm>
              <a:off x="59436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6" name="Oval 535"/>
            <p:cNvSpPr/>
            <p:nvPr/>
          </p:nvSpPr>
          <p:spPr bwMode="auto">
            <a:xfrm>
              <a:off x="54102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7" name="Oval 536"/>
            <p:cNvSpPr/>
            <p:nvPr/>
          </p:nvSpPr>
          <p:spPr bwMode="auto">
            <a:xfrm>
              <a:off x="64770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8" name="Oval 537"/>
            <p:cNvSpPr/>
            <p:nvPr/>
          </p:nvSpPr>
          <p:spPr bwMode="auto">
            <a:xfrm>
              <a:off x="70104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39" name="Oval 538"/>
            <p:cNvSpPr/>
            <p:nvPr/>
          </p:nvSpPr>
          <p:spPr bwMode="auto">
            <a:xfrm>
              <a:off x="70104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40" name="Oval 539"/>
            <p:cNvSpPr/>
            <p:nvPr/>
          </p:nvSpPr>
          <p:spPr bwMode="auto">
            <a:xfrm>
              <a:off x="70104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41" name="Oval 540"/>
            <p:cNvSpPr/>
            <p:nvPr/>
          </p:nvSpPr>
          <p:spPr bwMode="auto">
            <a:xfrm>
              <a:off x="70104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grpSp>
      <p:grpSp>
        <p:nvGrpSpPr>
          <p:cNvPr id="542" name="Group 541"/>
          <p:cNvGrpSpPr/>
          <p:nvPr/>
        </p:nvGrpSpPr>
        <p:grpSpPr>
          <a:xfrm>
            <a:off x="6966211" y="3689611"/>
            <a:ext cx="1796789" cy="1568189"/>
            <a:chOff x="5410200" y="1828800"/>
            <a:chExt cx="1796789" cy="1568189"/>
          </a:xfrm>
        </p:grpSpPr>
        <p:cxnSp>
          <p:nvCxnSpPr>
            <p:cNvPr id="543" name="Straight Connector 542"/>
            <p:cNvCxnSpPr>
              <a:stCxn id="552" idx="6"/>
              <a:endCxn id="563" idx="2"/>
            </p:cNvCxnSpPr>
            <p:nvPr/>
          </p:nvCxnSpPr>
          <p:spPr bwMode="auto">
            <a:xfrm>
              <a:off x="5606789" y="19270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44" name="Straight Connector 543"/>
            <p:cNvCxnSpPr>
              <a:stCxn id="555" idx="6"/>
              <a:endCxn id="564" idx="2"/>
            </p:cNvCxnSpPr>
            <p:nvPr/>
          </p:nvCxnSpPr>
          <p:spPr bwMode="auto">
            <a:xfrm>
              <a:off x="5606789" y="23842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45" name="Straight Connector 544"/>
            <p:cNvCxnSpPr>
              <a:stCxn id="561" idx="0"/>
              <a:endCxn id="552" idx="4"/>
            </p:cNvCxnSpPr>
            <p:nvPr/>
          </p:nvCxnSpPr>
          <p:spPr bwMode="auto">
            <a:xfrm flipV="1">
              <a:off x="55084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46" name="Straight Connector 545"/>
            <p:cNvCxnSpPr>
              <a:stCxn id="560" idx="0"/>
              <a:endCxn id="551" idx="4"/>
            </p:cNvCxnSpPr>
            <p:nvPr/>
          </p:nvCxnSpPr>
          <p:spPr bwMode="auto">
            <a:xfrm flipV="1">
              <a:off x="60418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47" name="Straight Connector 546"/>
            <p:cNvCxnSpPr>
              <a:stCxn id="562" idx="0"/>
              <a:endCxn id="553" idx="4"/>
            </p:cNvCxnSpPr>
            <p:nvPr/>
          </p:nvCxnSpPr>
          <p:spPr bwMode="auto">
            <a:xfrm flipV="1">
              <a:off x="65752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48" name="Straight Connector 547"/>
            <p:cNvCxnSpPr>
              <a:stCxn id="558" idx="6"/>
              <a:endCxn id="565" idx="2"/>
            </p:cNvCxnSpPr>
            <p:nvPr/>
          </p:nvCxnSpPr>
          <p:spPr bwMode="auto">
            <a:xfrm>
              <a:off x="5606789" y="28414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49" name="Straight Connector 548"/>
            <p:cNvCxnSpPr>
              <a:stCxn id="561" idx="6"/>
              <a:endCxn id="566" idx="2"/>
            </p:cNvCxnSpPr>
            <p:nvPr/>
          </p:nvCxnSpPr>
          <p:spPr bwMode="auto">
            <a:xfrm>
              <a:off x="5606789" y="32986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50" name="Straight Connector 549"/>
            <p:cNvCxnSpPr>
              <a:stCxn id="566" idx="0"/>
              <a:endCxn id="563" idx="4"/>
            </p:cNvCxnSpPr>
            <p:nvPr/>
          </p:nvCxnSpPr>
          <p:spPr bwMode="auto">
            <a:xfrm flipV="1">
              <a:off x="71086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sp>
          <p:nvSpPr>
            <p:cNvPr id="551" name="Oval 550"/>
            <p:cNvSpPr/>
            <p:nvPr/>
          </p:nvSpPr>
          <p:spPr bwMode="auto">
            <a:xfrm>
              <a:off x="59436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2" name="Oval 551"/>
            <p:cNvSpPr/>
            <p:nvPr/>
          </p:nvSpPr>
          <p:spPr bwMode="auto">
            <a:xfrm>
              <a:off x="54102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3" name="Oval 552"/>
            <p:cNvSpPr/>
            <p:nvPr/>
          </p:nvSpPr>
          <p:spPr bwMode="auto">
            <a:xfrm>
              <a:off x="64770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4" name="Oval 553"/>
            <p:cNvSpPr/>
            <p:nvPr/>
          </p:nvSpPr>
          <p:spPr bwMode="auto">
            <a:xfrm>
              <a:off x="59436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5" name="Oval 554"/>
            <p:cNvSpPr/>
            <p:nvPr/>
          </p:nvSpPr>
          <p:spPr bwMode="auto">
            <a:xfrm>
              <a:off x="54102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6" name="Oval 555"/>
            <p:cNvSpPr/>
            <p:nvPr/>
          </p:nvSpPr>
          <p:spPr bwMode="auto">
            <a:xfrm>
              <a:off x="64770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7" name="Oval 556"/>
            <p:cNvSpPr/>
            <p:nvPr/>
          </p:nvSpPr>
          <p:spPr bwMode="auto">
            <a:xfrm>
              <a:off x="59436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8" name="Oval 557"/>
            <p:cNvSpPr/>
            <p:nvPr/>
          </p:nvSpPr>
          <p:spPr bwMode="auto">
            <a:xfrm>
              <a:off x="54102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59" name="Oval 558"/>
            <p:cNvSpPr/>
            <p:nvPr/>
          </p:nvSpPr>
          <p:spPr bwMode="auto">
            <a:xfrm>
              <a:off x="64770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0" name="Oval 559"/>
            <p:cNvSpPr/>
            <p:nvPr/>
          </p:nvSpPr>
          <p:spPr bwMode="auto">
            <a:xfrm>
              <a:off x="59436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1" name="Oval 560"/>
            <p:cNvSpPr/>
            <p:nvPr/>
          </p:nvSpPr>
          <p:spPr bwMode="auto">
            <a:xfrm>
              <a:off x="54102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2" name="Oval 561"/>
            <p:cNvSpPr/>
            <p:nvPr/>
          </p:nvSpPr>
          <p:spPr bwMode="auto">
            <a:xfrm>
              <a:off x="64770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3" name="Oval 562"/>
            <p:cNvSpPr/>
            <p:nvPr/>
          </p:nvSpPr>
          <p:spPr bwMode="auto">
            <a:xfrm>
              <a:off x="70104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4" name="Oval 563"/>
            <p:cNvSpPr/>
            <p:nvPr/>
          </p:nvSpPr>
          <p:spPr bwMode="auto">
            <a:xfrm>
              <a:off x="70104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5" name="Oval 564"/>
            <p:cNvSpPr/>
            <p:nvPr/>
          </p:nvSpPr>
          <p:spPr bwMode="auto">
            <a:xfrm>
              <a:off x="70104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66" name="Oval 565"/>
            <p:cNvSpPr/>
            <p:nvPr/>
          </p:nvSpPr>
          <p:spPr bwMode="auto">
            <a:xfrm>
              <a:off x="70104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grpSp>
      <p:grpSp>
        <p:nvGrpSpPr>
          <p:cNvPr id="567" name="Group 566"/>
          <p:cNvGrpSpPr/>
          <p:nvPr/>
        </p:nvGrpSpPr>
        <p:grpSpPr>
          <a:xfrm>
            <a:off x="5366011" y="3689611"/>
            <a:ext cx="1796789" cy="1568189"/>
            <a:chOff x="5410200" y="1828800"/>
            <a:chExt cx="1796789" cy="1568189"/>
          </a:xfrm>
        </p:grpSpPr>
        <p:cxnSp>
          <p:nvCxnSpPr>
            <p:cNvPr id="568" name="Straight Connector 567"/>
            <p:cNvCxnSpPr>
              <a:stCxn id="577" idx="6"/>
              <a:endCxn id="588" idx="2"/>
            </p:cNvCxnSpPr>
            <p:nvPr/>
          </p:nvCxnSpPr>
          <p:spPr bwMode="auto">
            <a:xfrm>
              <a:off x="5606789" y="19270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69" name="Straight Connector 568"/>
            <p:cNvCxnSpPr>
              <a:stCxn id="580" idx="6"/>
              <a:endCxn id="589" idx="2"/>
            </p:cNvCxnSpPr>
            <p:nvPr/>
          </p:nvCxnSpPr>
          <p:spPr bwMode="auto">
            <a:xfrm>
              <a:off x="5606789" y="23842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70" name="Straight Connector 569"/>
            <p:cNvCxnSpPr>
              <a:stCxn id="586" idx="0"/>
              <a:endCxn id="577" idx="4"/>
            </p:cNvCxnSpPr>
            <p:nvPr/>
          </p:nvCxnSpPr>
          <p:spPr bwMode="auto">
            <a:xfrm flipV="1">
              <a:off x="55084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71" name="Straight Connector 570"/>
            <p:cNvCxnSpPr>
              <a:stCxn id="585" idx="0"/>
              <a:endCxn id="576" idx="4"/>
            </p:cNvCxnSpPr>
            <p:nvPr/>
          </p:nvCxnSpPr>
          <p:spPr bwMode="auto">
            <a:xfrm flipV="1">
              <a:off x="60418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72" name="Straight Connector 571"/>
            <p:cNvCxnSpPr>
              <a:stCxn id="587" idx="0"/>
              <a:endCxn id="578" idx="4"/>
            </p:cNvCxnSpPr>
            <p:nvPr/>
          </p:nvCxnSpPr>
          <p:spPr bwMode="auto">
            <a:xfrm flipV="1">
              <a:off x="65752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73" name="Straight Connector 572"/>
            <p:cNvCxnSpPr>
              <a:stCxn id="583" idx="6"/>
              <a:endCxn id="590" idx="2"/>
            </p:cNvCxnSpPr>
            <p:nvPr/>
          </p:nvCxnSpPr>
          <p:spPr bwMode="auto">
            <a:xfrm>
              <a:off x="5606789" y="28414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74" name="Straight Connector 573"/>
            <p:cNvCxnSpPr>
              <a:stCxn id="586" idx="6"/>
              <a:endCxn id="591" idx="2"/>
            </p:cNvCxnSpPr>
            <p:nvPr/>
          </p:nvCxnSpPr>
          <p:spPr bwMode="auto">
            <a:xfrm>
              <a:off x="5606789" y="3298695"/>
              <a:ext cx="1403611" cy="0"/>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cxnSp>
          <p:nvCxnSpPr>
            <p:cNvPr id="575" name="Straight Connector 574"/>
            <p:cNvCxnSpPr>
              <a:stCxn id="591" idx="0"/>
              <a:endCxn id="588" idx="4"/>
            </p:cNvCxnSpPr>
            <p:nvPr/>
          </p:nvCxnSpPr>
          <p:spPr bwMode="auto">
            <a:xfrm flipV="1">
              <a:off x="7108695" y="2025389"/>
              <a:ext cx="0" cy="1175011"/>
            </a:xfrm>
            <a:prstGeom prst="lin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cxnSp>
        <p:sp>
          <p:nvSpPr>
            <p:cNvPr id="576" name="Oval 575"/>
            <p:cNvSpPr/>
            <p:nvPr/>
          </p:nvSpPr>
          <p:spPr bwMode="auto">
            <a:xfrm>
              <a:off x="59436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77" name="Oval 576"/>
            <p:cNvSpPr/>
            <p:nvPr/>
          </p:nvSpPr>
          <p:spPr bwMode="auto">
            <a:xfrm>
              <a:off x="54102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78" name="Oval 577"/>
            <p:cNvSpPr/>
            <p:nvPr/>
          </p:nvSpPr>
          <p:spPr bwMode="auto">
            <a:xfrm>
              <a:off x="64770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79" name="Oval 578"/>
            <p:cNvSpPr/>
            <p:nvPr/>
          </p:nvSpPr>
          <p:spPr bwMode="auto">
            <a:xfrm>
              <a:off x="59436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0" name="Oval 579"/>
            <p:cNvSpPr/>
            <p:nvPr/>
          </p:nvSpPr>
          <p:spPr bwMode="auto">
            <a:xfrm>
              <a:off x="54102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1" name="Oval 580"/>
            <p:cNvSpPr/>
            <p:nvPr/>
          </p:nvSpPr>
          <p:spPr bwMode="auto">
            <a:xfrm>
              <a:off x="64770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2" name="Oval 581"/>
            <p:cNvSpPr/>
            <p:nvPr/>
          </p:nvSpPr>
          <p:spPr bwMode="auto">
            <a:xfrm>
              <a:off x="59436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3" name="Oval 582"/>
            <p:cNvSpPr/>
            <p:nvPr/>
          </p:nvSpPr>
          <p:spPr bwMode="auto">
            <a:xfrm>
              <a:off x="54102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4" name="Oval 583"/>
            <p:cNvSpPr/>
            <p:nvPr/>
          </p:nvSpPr>
          <p:spPr bwMode="auto">
            <a:xfrm>
              <a:off x="64770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5" name="Oval 584"/>
            <p:cNvSpPr/>
            <p:nvPr/>
          </p:nvSpPr>
          <p:spPr bwMode="auto">
            <a:xfrm>
              <a:off x="59436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6" name="Oval 585"/>
            <p:cNvSpPr/>
            <p:nvPr/>
          </p:nvSpPr>
          <p:spPr bwMode="auto">
            <a:xfrm>
              <a:off x="54102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7" name="Oval 586"/>
            <p:cNvSpPr/>
            <p:nvPr/>
          </p:nvSpPr>
          <p:spPr bwMode="auto">
            <a:xfrm>
              <a:off x="64770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8" name="Oval 587"/>
            <p:cNvSpPr/>
            <p:nvPr/>
          </p:nvSpPr>
          <p:spPr bwMode="auto">
            <a:xfrm>
              <a:off x="7010400" y="18288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89" name="Oval 588"/>
            <p:cNvSpPr/>
            <p:nvPr/>
          </p:nvSpPr>
          <p:spPr bwMode="auto">
            <a:xfrm>
              <a:off x="7010400" y="22860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90" name="Oval 589"/>
            <p:cNvSpPr/>
            <p:nvPr/>
          </p:nvSpPr>
          <p:spPr bwMode="auto">
            <a:xfrm>
              <a:off x="7010400" y="27432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sp>
          <p:nvSpPr>
            <p:cNvPr id="591" name="Oval 590"/>
            <p:cNvSpPr/>
            <p:nvPr/>
          </p:nvSpPr>
          <p:spPr bwMode="auto">
            <a:xfrm>
              <a:off x="7010400" y="3200400"/>
              <a:ext cx="196589" cy="196589"/>
            </a:xfrm>
            <a:prstGeom prst="ellipse">
              <a:avLst/>
            </a:prstGeom>
            <a:ln w="57150">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latin typeface="Tahoma" pitchFamily="-64" charset="0"/>
              </a:endParaRPr>
            </a:p>
          </p:txBody>
        </p:sp>
      </p:grpSp>
      <p:sp>
        <p:nvSpPr>
          <p:cNvPr id="592" name="TextBox 591"/>
          <p:cNvSpPr txBox="1"/>
          <p:nvPr/>
        </p:nvSpPr>
        <p:spPr>
          <a:xfrm>
            <a:off x="1447800" y="1524000"/>
            <a:ext cx="2192460" cy="584775"/>
          </a:xfrm>
          <a:prstGeom prst="rect">
            <a:avLst/>
          </a:prstGeom>
          <a:noFill/>
        </p:spPr>
        <p:txBody>
          <a:bodyPr wrap="none" rtlCol="0">
            <a:spAutoFit/>
          </a:bodyPr>
          <a:lstStyle/>
          <a:p>
            <a:r>
              <a:rPr lang="en-US" sz="3200" dirty="0" err="1" smtClean="0">
                <a:solidFill>
                  <a:schemeClr val="tx2"/>
                </a:solidFill>
              </a:rPr>
              <a:t>Pregel</a:t>
            </a:r>
            <a:r>
              <a:rPr lang="en-US" sz="3200" dirty="0" smtClean="0">
                <a:solidFill>
                  <a:schemeClr val="tx2"/>
                </a:solidFill>
              </a:rPr>
              <a:t> (BSP)</a:t>
            </a:r>
            <a:endParaRPr lang="en-US" sz="3200" dirty="0">
              <a:solidFill>
                <a:schemeClr val="tx2"/>
              </a:solidFill>
            </a:endParaRPr>
          </a:p>
        </p:txBody>
      </p:sp>
      <p:sp>
        <p:nvSpPr>
          <p:cNvPr id="593" name="TextBox 592"/>
          <p:cNvSpPr txBox="1"/>
          <p:nvPr/>
        </p:nvSpPr>
        <p:spPr>
          <a:xfrm>
            <a:off x="6096000" y="1524000"/>
            <a:ext cx="1795300" cy="584775"/>
          </a:xfrm>
          <a:prstGeom prst="rect">
            <a:avLst/>
          </a:prstGeom>
          <a:noFill/>
        </p:spPr>
        <p:txBody>
          <a:bodyPr wrap="none" rtlCol="0">
            <a:spAutoFit/>
          </a:bodyPr>
          <a:lstStyle/>
          <a:p>
            <a:r>
              <a:rPr lang="en-US" sz="3200" dirty="0" err="1" smtClean="0">
                <a:solidFill>
                  <a:schemeClr val="tx2"/>
                </a:solidFill>
              </a:rPr>
              <a:t>GraphLab</a:t>
            </a:r>
            <a:endParaRPr lang="en-US" sz="3200" dirty="0">
              <a:solidFill>
                <a:schemeClr val="tx2"/>
              </a:solidFill>
            </a:endParaRPr>
          </a:p>
        </p:txBody>
      </p:sp>
      <p:sp>
        <p:nvSpPr>
          <p:cNvPr id="594" name="TextBox 593"/>
          <p:cNvSpPr txBox="1"/>
          <p:nvPr/>
        </p:nvSpPr>
        <p:spPr>
          <a:xfrm>
            <a:off x="1066800" y="5410200"/>
            <a:ext cx="2548455" cy="646331"/>
          </a:xfrm>
          <a:prstGeom prst="rect">
            <a:avLst/>
          </a:prstGeom>
          <a:noFill/>
        </p:spPr>
        <p:txBody>
          <a:bodyPr wrap="none" rtlCol="0">
            <a:spAutoFit/>
          </a:bodyPr>
          <a:lstStyle/>
          <a:p>
            <a:pPr algn="ctr"/>
            <a:r>
              <a:rPr lang="en-US" dirty="0" smtClean="0"/>
              <a:t>Synchronous Checkpoint </a:t>
            </a:r>
          </a:p>
          <a:p>
            <a:pPr algn="ctr"/>
            <a:r>
              <a:rPr lang="en-US" dirty="0" smtClean="0"/>
              <a:t>Construction</a:t>
            </a:r>
            <a:endParaRPr lang="en-US" dirty="0"/>
          </a:p>
        </p:txBody>
      </p:sp>
      <p:sp>
        <p:nvSpPr>
          <p:cNvPr id="595" name="TextBox 594"/>
          <p:cNvSpPr txBox="1"/>
          <p:nvPr/>
        </p:nvSpPr>
        <p:spPr>
          <a:xfrm>
            <a:off x="5867400" y="5410200"/>
            <a:ext cx="2664127" cy="646331"/>
          </a:xfrm>
          <a:prstGeom prst="rect">
            <a:avLst/>
          </a:prstGeom>
          <a:noFill/>
        </p:spPr>
        <p:txBody>
          <a:bodyPr wrap="none" rtlCol="0">
            <a:spAutoFit/>
          </a:bodyPr>
          <a:lstStyle/>
          <a:p>
            <a:pPr algn="ctr"/>
            <a:r>
              <a:rPr lang="en-US" dirty="0" smtClean="0"/>
              <a:t>Asynchronous Checkpoint </a:t>
            </a:r>
          </a:p>
          <a:p>
            <a:pPr algn="ctr"/>
            <a:r>
              <a:rPr lang="en-US" dirty="0" smtClean="0"/>
              <a:t>Construction</a:t>
            </a:r>
            <a:endParaRPr lang="en-US" dirty="0"/>
          </a:p>
        </p:txBody>
      </p:sp>
    </p:spTree>
    <p:extLst>
      <p:ext uri="{BB962C8B-B14F-4D97-AF65-F5344CB8AC3E}">
        <p14:creationId xmlns:p14="http://schemas.microsoft.com/office/powerpoint/2010/main" val="37073587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 presetClass="entr" presetSubtype="32" fill="hold" nodeType="clickEffect">
                                  <p:stCondLst>
                                    <p:cond delay="0"/>
                                  </p:stCondLst>
                                  <p:childTnLst>
                                    <p:set>
                                      <p:cBhvr>
                                        <p:cTn id="20" dur="1" fill="hold">
                                          <p:stCondLst>
                                            <p:cond delay="0"/>
                                          </p:stCondLst>
                                        </p:cTn>
                                        <p:tgtEl>
                                          <p:spTgt spid="567"/>
                                        </p:tgtEl>
                                        <p:attrNameLst>
                                          <p:attrName>style.visibility</p:attrName>
                                        </p:attrNameLst>
                                      </p:cBhvr>
                                      <p:to>
                                        <p:strVal val="visible"/>
                                      </p:to>
                                    </p:set>
                                    <p:animEffect transition="in" filter="circle(out)">
                                      <p:cBhvr>
                                        <p:cTn id="21" dur="2000"/>
                                        <p:tgtEl>
                                          <p:spTgt spid="567"/>
                                        </p:tgtEl>
                                      </p:cBhvr>
                                    </p:animEffect>
                                  </p:childTnLst>
                                </p:cTn>
                              </p:par>
                              <p:par>
                                <p:cTn id="22" presetID="6" presetClass="entr" presetSubtype="32" fill="hold" nodeType="withEffect">
                                  <p:stCondLst>
                                    <p:cond delay="900"/>
                                  </p:stCondLst>
                                  <p:childTnLst>
                                    <p:set>
                                      <p:cBhvr>
                                        <p:cTn id="23" dur="1" fill="hold">
                                          <p:stCondLst>
                                            <p:cond delay="0"/>
                                          </p:stCondLst>
                                        </p:cTn>
                                        <p:tgtEl>
                                          <p:spTgt spid="492"/>
                                        </p:tgtEl>
                                        <p:attrNameLst>
                                          <p:attrName>style.visibility</p:attrName>
                                        </p:attrNameLst>
                                      </p:cBhvr>
                                      <p:to>
                                        <p:strVal val="visible"/>
                                      </p:to>
                                    </p:set>
                                    <p:animEffect transition="in" filter="circle(out)">
                                      <p:cBhvr>
                                        <p:cTn id="24" dur="1400"/>
                                        <p:tgtEl>
                                          <p:spTgt spid="492"/>
                                        </p:tgtEl>
                                      </p:cBhvr>
                                    </p:animEffect>
                                  </p:childTnLst>
                                </p:cTn>
                              </p:par>
                              <p:par>
                                <p:cTn id="25" presetID="6" presetClass="entr" presetSubtype="32" fill="hold" nodeType="withEffect">
                                  <p:stCondLst>
                                    <p:cond delay="700"/>
                                  </p:stCondLst>
                                  <p:childTnLst>
                                    <p:set>
                                      <p:cBhvr>
                                        <p:cTn id="26" dur="1" fill="hold">
                                          <p:stCondLst>
                                            <p:cond delay="0"/>
                                          </p:stCondLst>
                                        </p:cTn>
                                        <p:tgtEl>
                                          <p:spTgt spid="517"/>
                                        </p:tgtEl>
                                        <p:attrNameLst>
                                          <p:attrName>style.visibility</p:attrName>
                                        </p:attrNameLst>
                                      </p:cBhvr>
                                      <p:to>
                                        <p:strVal val="visible"/>
                                      </p:to>
                                    </p:set>
                                    <p:animEffect transition="in" filter="circle(out)">
                                      <p:cBhvr>
                                        <p:cTn id="27" dur="2000"/>
                                        <p:tgtEl>
                                          <p:spTgt spid="517"/>
                                        </p:tgtEl>
                                      </p:cBhvr>
                                    </p:animEffect>
                                  </p:childTnLst>
                                </p:cTn>
                              </p:par>
                              <p:par>
                                <p:cTn id="28" presetID="6" presetClass="entr" presetSubtype="32" fill="hold" nodeType="withEffect">
                                  <p:stCondLst>
                                    <p:cond delay="900"/>
                                  </p:stCondLst>
                                  <p:childTnLst>
                                    <p:set>
                                      <p:cBhvr>
                                        <p:cTn id="29" dur="1" fill="hold">
                                          <p:stCondLst>
                                            <p:cond delay="0"/>
                                          </p:stCondLst>
                                        </p:cTn>
                                        <p:tgtEl>
                                          <p:spTgt spid="542"/>
                                        </p:tgtEl>
                                        <p:attrNameLst>
                                          <p:attrName>style.visibility</p:attrName>
                                        </p:attrNameLst>
                                      </p:cBhvr>
                                      <p:to>
                                        <p:strVal val="visible"/>
                                      </p:to>
                                    </p:set>
                                    <p:animEffect transition="in" filter="circle(out)">
                                      <p:cBhvr>
                                        <p:cTn id="30" dur="2500"/>
                                        <p:tgtEl>
                                          <p:spTgt spid="542"/>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P spid="593" grpId="0"/>
      <p:bldP spid="594" grpId="0"/>
      <p:bldP spid="59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 Interval</a:t>
            </a:r>
            <a:endParaRPr lang="en-US" dirty="0"/>
          </a:p>
        </p:txBody>
      </p:sp>
      <p:sp>
        <p:nvSpPr>
          <p:cNvPr id="3" name="Content Placeholder 2"/>
          <p:cNvSpPr>
            <a:spLocks noGrp="1"/>
          </p:cNvSpPr>
          <p:nvPr>
            <p:ph idx="1"/>
          </p:nvPr>
        </p:nvSpPr>
        <p:spPr>
          <a:xfrm>
            <a:off x="457200" y="3200400"/>
            <a:ext cx="8229600" cy="2667000"/>
          </a:xfrm>
        </p:spPr>
        <p:txBody>
          <a:bodyPr>
            <a:normAutofit fontScale="92500" lnSpcReduction="20000"/>
          </a:bodyPr>
          <a:lstStyle/>
          <a:p>
            <a:r>
              <a:rPr lang="en-US" dirty="0" smtClean="0"/>
              <a:t>Tradeoff: </a:t>
            </a:r>
          </a:p>
          <a:p>
            <a:pPr lvl="1"/>
            <a:r>
              <a:rPr lang="en-US" b="1" dirty="0" smtClean="0"/>
              <a:t>Short</a:t>
            </a:r>
            <a:r>
              <a:rPr lang="en-US" dirty="0" smtClean="0"/>
              <a:t> </a:t>
            </a:r>
            <a:r>
              <a:rPr lang="en-US" i="1" dirty="0" smtClean="0"/>
              <a:t>T</a:t>
            </a:r>
            <a:r>
              <a:rPr lang="en-US" i="1" baseline="-25000" dirty="0" smtClean="0"/>
              <a:t>i</a:t>
            </a:r>
            <a:r>
              <a:rPr lang="en-US" dirty="0" smtClean="0"/>
              <a:t>: Checkpoints become too costly</a:t>
            </a:r>
          </a:p>
          <a:p>
            <a:pPr lvl="1"/>
            <a:endParaRPr lang="en-US" dirty="0" smtClean="0"/>
          </a:p>
          <a:p>
            <a:pPr lvl="1"/>
            <a:endParaRPr lang="en-US" dirty="0"/>
          </a:p>
          <a:p>
            <a:pPr lvl="1"/>
            <a:endParaRPr lang="en-US" dirty="0" smtClean="0"/>
          </a:p>
          <a:p>
            <a:pPr lvl="1"/>
            <a:r>
              <a:rPr lang="en-US" b="1" dirty="0" smtClean="0"/>
              <a:t>Long</a:t>
            </a:r>
            <a:r>
              <a:rPr lang="en-US" dirty="0" smtClean="0"/>
              <a:t> </a:t>
            </a:r>
            <a:r>
              <a:rPr lang="en-US" i="1" dirty="0" smtClean="0"/>
              <a:t>T</a:t>
            </a:r>
            <a:r>
              <a:rPr lang="en-US" i="1" baseline="-25000" dirty="0" smtClean="0"/>
              <a:t>i </a:t>
            </a:r>
            <a:r>
              <a:rPr lang="en-US" dirty="0" smtClean="0"/>
              <a:t>: Failures become too costly</a:t>
            </a:r>
          </a:p>
        </p:txBody>
      </p:sp>
      <p:cxnSp>
        <p:nvCxnSpPr>
          <p:cNvPr id="5" name="Straight Arrow Connector 4"/>
          <p:cNvCxnSpPr/>
          <p:nvPr/>
        </p:nvCxnSpPr>
        <p:spPr>
          <a:xfrm>
            <a:off x="1447800" y="2209800"/>
            <a:ext cx="71628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798263" y="1981200"/>
            <a:ext cx="649537" cy="369332"/>
          </a:xfrm>
          <a:prstGeom prst="rect">
            <a:avLst/>
          </a:prstGeom>
          <a:noFill/>
        </p:spPr>
        <p:txBody>
          <a:bodyPr wrap="none" rtlCol="0">
            <a:spAutoFit/>
          </a:bodyPr>
          <a:lstStyle/>
          <a:p>
            <a:r>
              <a:rPr lang="en-US" dirty="0" smtClean="0"/>
              <a:t>Time</a:t>
            </a:r>
            <a:endParaRPr lang="en-US" dirty="0"/>
          </a:p>
        </p:txBody>
      </p:sp>
      <p:grpSp>
        <p:nvGrpSpPr>
          <p:cNvPr id="48" name="Group 47"/>
          <p:cNvGrpSpPr/>
          <p:nvPr/>
        </p:nvGrpSpPr>
        <p:grpSpPr>
          <a:xfrm>
            <a:off x="4267200" y="1490246"/>
            <a:ext cx="1371600" cy="567155"/>
            <a:chOff x="4267200" y="1490246"/>
            <a:chExt cx="1371600" cy="567155"/>
          </a:xfrm>
        </p:grpSpPr>
        <p:sp>
          <p:nvSpPr>
            <p:cNvPr id="14" name="Right Brace 13"/>
            <p:cNvSpPr/>
            <p:nvPr/>
          </p:nvSpPr>
          <p:spPr>
            <a:xfrm rot="16200000">
              <a:off x="4800600" y="1219201"/>
              <a:ext cx="304800" cy="1371600"/>
            </a:xfrm>
            <a:prstGeom prst="rightBrace">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sp>
          <p:nvSpPr>
            <p:cNvPr id="16" name="Rectangle 15"/>
            <p:cNvSpPr/>
            <p:nvPr/>
          </p:nvSpPr>
          <p:spPr>
            <a:xfrm>
              <a:off x="4343400" y="1490246"/>
              <a:ext cx="1199880" cy="338554"/>
            </a:xfrm>
            <a:prstGeom prst="rect">
              <a:avLst/>
            </a:prstGeom>
          </p:spPr>
          <p:txBody>
            <a:bodyPr wrap="none">
              <a:spAutoFit/>
            </a:bodyPr>
            <a:lstStyle/>
            <a:p>
              <a:r>
                <a:rPr lang="en-US" sz="1600" dirty="0" smtClean="0"/>
                <a:t>Re-compute</a:t>
              </a:r>
              <a:endParaRPr lang="en-US" sz="1600" baseline="-25000" dirty="0"/>
            </a:p>
          </p:txBody>
        </p:sp>
      </p:grpSp>
      <p:grpSp>
        <p:nvGrpSpPr>
          <p:cNvPr id="43" name="Group 42"/>
          <p:cNvGrpSpPr/>
          <p:nvPr/>
        </p:nvGrpSpPr>
        <p:grpSpPr>
          <a:xfrm>
            <a:off x="506307" y="1371600"/>
            <a:ext cx="3760893" cy="990600"/>
            <a:chOff x="506307" y="1371600"/>
            <a:chExt cx="3760893" cy="990600"/>
          </a:xfrm>
        </p:grpSpPr>
        <p:sp>
          <p:nvSpPr>
            <p:cNvPr id="8" name="Rectangle 7"/>
            <p:cNvSpPr/>
            <p:nvPr/>
          </p:nvSpPr>
          <p:spPr>
            <a:xfrm>
              <a:off x="3352800" y="20574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sp>
          <p:nvSpPr>
            <p:cNvPr id="12" name="Right Brace 11"/>
            <p:cNvSpPr/>
            <p:nvPr/>
          </p:nvSpPr>
          <p:spPr>
            <a:xfrm rot="16200000">
              <a:off x="2247900" y="952501"/>
              <a:ext cx="304800" cy="1905000"/>
            </a:xfrm>
            <a:prstGeom prst="rightBrace">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sp>
          <p:nvSpPr>
            <p:cNvPr id="15" name="TextBox 14"/>
            <p:cNvSpPr txBox="1"/>
            <p:nvPr/>
          </p:nvSpPr>
          <p:spPr>
            <a:xfrm>
              <a:off x="506307" y="1447800"/>
              <a:ext cx="1855893" cy="338554"/>
            </a:xfrm>
            <a:prstGeom prst="rect">
              <a:avLst/>
            </a:prstGeom>
            <a:noFill/>
          </p:spPr>
          <p:txBody>
            <a:bodyPr wrap="none" rtlCol="0">
              <a:spAutoFit/>
            </a:bodyPr>
            <a:lstStyle/>
            <a:p>
              <a:r>
                <a:rPr lang="en-US" sz="1600" dirty="0" smtClean="0"/>
                <a:t>Checkpoint Interval:</a:t>
              </a:r>
              <a:endParaRPr lang="en-US" sz="2400" i="1" baseline="-25000" dirty="0"/>
            </a:p>
          </p:txBody>
        </p:sp>
        <p:sp>
          <p:nvSpPr>
            <p:cNvPr id="17" name="Rectangle 16"/>
            <p:cNvSpPr/>
            <p:nvPr/>
          </p:nvSpPr>
          <p:spPr>
            <a:xfrm>
              <a:off x="2209800" y="1371600"/>
              <a:ext cx="381836" cy="461665"/>
            </a:xfrm>
            <a:prstGeom prst="rect">
              <a:avLst/>
            </a:prstGeom>
          </p:spPr>
          <p:txBody>
            <a:bodyPr wrap="none">
              <a:spAutoFit/>
            </a:bodyPr>
            <a:lstStyle/>
            <a:p>
              <a:r>
                <a:rPr lang="en-US" sz="2400" i="1" dirty="0" smtClean="0"/>
                <a:t>T</a:t>
              </a:r>
              <a:r>
                <a:rPr lang="en-US" sz="2400" i="1" baseline="-25000" dirty="0" smtClean="0"/>
                <a:t>i</a:t>
              </a:r>
              <a:endParaRPr lang="en-US" sz="2400" i="1" baseline="-25000" dirty="0"/>
            </a:p>
          </p:txBody>
        </p:sp>
      </p:grpSp>
      <p:grpSp>
        <p:nvGrpSpPr>
          <p:cNvPr id="44" name="Group 43"/>
          <p:cNvGrpSpPr/>
          <p:nvPr/>
        </p:nvGrpSpPr>
        <p:grpSpPr>
          <a:xfrm>
            <a:off x="1600200" y="2438400"/>
            <a:ext cx="2667000" cy="533400"/>
            <a:chOff x="1600200" y="2438400"/>
            <a:chExt cx="2667000" cy="533400"/>
          </a:xfrm>
        </p:grpSpPr>
        <p:sp>
          <p:nvSpPr>
            <p:cNvPr id="18" name="TextBox 17"/>
            <p:cNvSpPr txBox="1"/>
            <p:nvPr/>
          </p:nvSpPr>
          <p:spPr>
            <a:xfrm>
              <a:off x="1600200" y="2590800"/>
              <a:ext cx="1787477" cy="338554"/>
            </a:xfrm>
            <a:prstGeom prst="rect">
              <a:avLst/>
            </a:prstGeom>
            <a:noFill/>
          </p:spPr>
          <p:txBody>
            <a:bodyPr wrap="none" rtlCol="0">
              <a:spAutoFit/>
            </a:bodyPr>
            <a:lstStyle/>
            <a:p>
              <a:r>
                <a:rPr lang="en-US" sz="1600" dirty="0" smtClean="0"/>
                <a:t>Checkpoint Length:</a:t>
              </a:r>
              <a:endParaRPr lang="en-US" sz="2400" i="1" baseline="-25000" dirty="0"/>
            </a:p>
          </p:txBody>
        </p:sp>
        <p:sp>
          <p:nvSpPr>
            <p:cNvPr id="19" name="Right Brace 18"/>
            <p:cNvSpPr/>
            <p:nvPr/>
          </p:nvSpPr>
          <p:spPr>
            <a:xfrm rot="5400000">
              <a:off x="3733800" y="2057400"/>
              <a:ext cx="152400" cy="914400"/>
            </a:xfrm>
            <a:prstGeom prst="rightBrace">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sp>
          <p:nvSpPr>
            <p:cNvPr id="21" name="Rectangle 20"/>
            <p:cNvSpPr/>
            <p:nvPr/>
          </p:nvSpPr>
          <p:spPr>
            <a:xfrm>
              <a:off x="3581400" y="2510135"/>
              <a:ext cx="395236" cy="461665"/>
            </a:xfrm>
            <a:prstGeom prst="rect">
              <a:avLst/>
            </a:prstGeom>
          </p:spPr>
          <p:txBody>
            <a:bodyPr wrap="none">
              <a:spAutoFit/>
            </a:bodyPr>
            <a:lstStyle/>
            <a:p>
              <a:r>
                <a:rPr lang="en-US" sz="2400" i="1" dirty="0" smtClean="0"/>
                <a:t>T</a:t>
              </a:r>
              <a:r>
                <a:rPr lang="en-US" sz="2400" i="1" baseline="-25000" dirty="0" smtClean="0"/>
                <a:t>s</a:t>
              </a:r>
              <a:endParaRPr lang="en-US" sz="2400" i="1" baseline="-25000" dirty="0"/>
            </a:p>
          </p:txBody>
        </p:sp>
      </p:grpSp>
      <p:grpSp>
        <p:nvGrpSpPr>
          <p:cNvPr id="47" name="Group 46"/>
          <p:cNvGrpSpPr/>
          <p:nvPr/>
        </p:nvGrpSpPr>
        <p:grpSpPr>
          <a:xfrm>
            <a:off x="5638800" y="2057400"/>
            <a:ext cx="2258721" cy="1147465"/>
            <a:chOff x="5638800" y="2057400"/>
            <a:chExt cx="2258721" cy="1147465"/>
          </a:xfrm>
        </p:grpSpPr>
        <p:sp>
          <p:nvSpPr>
            <p:cNvPr id="23" name="Explosion 2 22"/>
            <p:cNvSpPr/>
            <p:nvPr/>
          </p:nvSpPr>
          <p:spPr>
            <a:xfrm>
              <a:off x="5638800" y="2057400"/>
              <a:ext cx="304800" cy="304800"/>
            </a:xfrm>
            <a:prstGeom prst="irregularSeal2">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Rectangle 24"/>
            <p:cNvSpPr/>
            <p:nvPr/>
          </p:nvSpPr>
          <p:spPr>
            <a:xfrm>
              <a:off x="5715000" y="2743200"/>
              <a:ext cx="2182521" cy="461665"/>
            </a:xfrm>
            <a:prstGeom prst="rect">
              <a:avLst/>
            </a:prstGeom>
          </p:spPr>
          <p:txBody>
            <a:bodyPr wrap="none">
              <a:spAutoFit/>
            </a:bodyPr>
            <a:lstStyle/>
            <a:p>
              <a:r>
                <a:rPr lang="en-US" sz="2400" dirty="0" smtClean="0"/>
                <a:t>Machine Failure</a:t>
              </a:r>
              <a:endParaRPr lang="en-US" sz="2400" baseline="-25000" dirty="0"/>
            </a:p>
          </p:txBody>
        </p:sp>
        <p:cxnSp>
          <p:nvCxnSpPr>
            <p:cNvPr id="27" name="Straight Arrow Connector 26"/>
            <p:cNvCxnSpPr>
              <a:stCxn id="25" idx="1"/>
            </p:cNvCxnSpPr>
            <p:nvPr/>
          </p:nvCxnSpPr>
          <p:spPr>
            <a:xfrm flipV="1">
              <a:off x="5715000" y="2286000"/>
              <a:ext cx="0" cy="68803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grpSp>
      <p:grpSp>
        <p:nvGrpSpPr>
          <p:cNvPr id="46" name="Group 45"/>
          <p:cNvGrpSpPr/>
          <p:nvPr/>
        </p:nvGrpSpPr>
        <p:grpSpPr>
          <a:xfrm>
            <a:off x="798263" y="4343400"/>
            <a:ext cx="7812337" cy="381000"/>
            <a:chOff x="798263" y="4343400"/>
            <a:chExt cx="7812337" cy="381000"/>
          </a:xfrm>
        </p:grpSpPr>
        <p:cxnSp>
          <p:nvCxnSpPr>
            <p:cNvPr id="29" name="Straight Arrow Connector 28"/>
            <p:cNvCxnSpPr/>
            <p:nvPr/>
          </p:nvCxnSpPr>
          <p:spPr>
            <a:xfrm>
              <a:off x="1447800" y="4572000"/>
              <a:ext cx="71628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0" name="TextBox 29"/>
            <p:cNvSpPr txBox="1"/>
            <p:nvPr/>
          </p:nvSpPr>
          <p:spPr>
            <a:xfrm>
              <a:off x="798263" y="4343400"/>
              <a:ext cx="649537" cy="369332"/>
            </a:xfrm>
            <a:prstGeom prst="rect">
              <a:avLst/>
            </a:prstGeom>
            <a:noFill/>
          </p:spPr>
          <p:txBody>
            <a:bodyPr wrap="none" rtlCol="0">
              <a:spAutoFit/>
            </a:bodyPr>
            <a:lstStyle/>
            <a:p>
              <a:r>
                <a:rPr lang="en-US" dirty="0" smtClean="0"/>
                <a:t>Time</a:t>
              </a:r>
              <a:endParaRPr lang="en-US" dirty="0"/>
            </a:p>
          </p:txBody>
        </p:sp>
        <p:sp>
          <p:nvSpPr>
            <p:cNvPr id="31" name="Rectangle 30"/>
            <p:cNvSpPr/>
            <p:nvPr/>
          </p:nvSpPr>
          <p:spPr>
            <a:xfrm>
              <a:off x="3352800" y="44196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sp>
          <p:nvSpPr>
            <p:cNvPr id="32" name="Rectangle 31"/>
            <p:cNvSpPr/>
            <p:nvPr/>
          </p:nvSpPr>
          <p:spPr>
            <a:xfrm>
              <a:off x="6172200" y="44196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sp>
          <p:nvSpPr>
            <p:cNvPr id="33" name="Explosion 2 32"/>
            <p:cNvSpPr/>
            <p:nvPr/>
          </p:nvSpPr>
          <p:spPr>
            <a:xfrm>
              <a:off x="5638800" y="4419600"/>
              <a:ext cx="304800" cy="304800"/>
            </a:xfrm>
            <a:prstGeom prst="irregularSeal2">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4" name="Rectangle 33"/>
            <p:cNvSpPr/>
            <p:nvPr/>
          </p:nvSpPr>
          <p:spPr>
            <a:xfrm>
              <a:off x="1981200" y="44196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sp>
          <p:nvSpPr>
            <p:cNvPr id="35" name="Rectangle 34"/>
            <p:cNvSpPr/>
            <p:nvPr/>
          </p:nvSpPr>
          <p:spPr>
            <a:xfrm>
              <a:off x="4724400" y="44196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sp>
          <p:nvSpPr>
            <p:cNvPr id="36" name="Rectangle 35"/>
            <p:cNvSpPr/>
            <p:nvPr/>
          </p:nvSpPr>
          <p:spPr>
            <a:xfrm>
              <a:off x="7467600" y="44196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grpSp>
      <p:grpSp>
        <p:nvGrpSpPr>
          <p:cNvPr id="45" name="Group 44"/>
          <p:cNvGrpSpPr/>
          <p:nvPr/>
        </p:nvGrpSpPr>
        <p:grpSpPr>
          <a:xfrm>
            <a:off x="798263" y="5791200"/>
            <a:ext cx="7812337" cy="381000"/>
            <a:chOff x="798263" y="5791200"/>
            <a:chExt cx="7812337" cy="381000"/>
          </a:xfrm>
        </p:grpSpPr>
        <p:cxnSp>
          <p:nvCxnSpPr>
            <p:cNvPr id="37" name="Straight Arrow Connector 36"/>
            <p:cNvCxnSpPr/>
            <p:nvPr/>
          </p:nvCxnSpPr>
          <p:spPr>
            <a:xfrm>
              <a:off x="1447800" y="6019800"/>
              <a:ext cx="71628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8" name="TextBox 37"/>
            <p:cNvSpPr txBox="1"/>
            <p:nvPr/>
          </p:nvSpPr>
          <p:spPr>
            <a:xfrm>
              <a:off x="798263" y="5791200"/>
              <a:ext cx="649537" cy="369332"/>
            </a:xfrm>
            <a:prstGeom prst="rect">
              <a:avLst/>
            </a:prstGeom>
            <a:noFill/>
          </p:spPr>
          <p:txBody>
            <a:bodyPr wrap="none" rtlCol="0">
              <a:spAutoFit/>
            </a:bodyPr>
            <a:lstStyle/>
            <a:p>
              <a:r>
                <a:rPr lang="en-US" dirty="0" smtClean="0"/>
                <a:t>Time</a:t>
              </a:r>
              <a:endParaRPr lang="en-US" dirty="0"/>
            </a:p>
          </p:txBody>
        </p:sp>
        <p:sp>
          <p:nvSpPr>
            <p:cNvPr id="40" name="Rectangle 39"/>
            <p:cNvSpPr/>
            <p:nvPr/>
          </p:nvSpPr>
          <p:spPr>
            <a:xfrm>
              <a:off x="6172200" y="5867400"/>
              <a:ext cx="914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Checkpoint</a:t>
              </a:r>
              <a:endParaRPr lang="en-US" sz="1200" dirty="0"/>
            </a:p>
          </p:txBody>
        </p:sp>
        <p:sp>
          <p:nvSpPr>
            <p:cNvPr id="41" name="Explosion 2 40"/>
            <p:cNvSpPr/>
            <p:nvPr/>
          </p:nvSpPr>
          <p:spPr>
            <a:xfrm>
              <a:off x="5638800" y="5867400"/>
              <a:ext cx="304800" cy="304800"/>
            </a:xfrm>
            <a:prstGeom prst="irregularSeal2">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369571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Optimal Checkpoint Intervals </a:t>
            </a:r>
            <a:endParaRPr lang="en-US" dirty="0"/>
          </a:p>
        </p:txBody>
      </p:sp>
      <p:sp>
        <p:nvSpPr>
          <p:cNvPr id="3" name="Content Placeholder 2"/>
          <p:cNvSpPr>
            <a:spLocks noGrp="1"/>
          </p:cNvSpPr>
          <p:nvPr>
            <p:ph idx="1"/>
          </p:nvPr>
        </p:nvSpPr>
        <p:spPr>
          <a:xfrm>
            <a:off x="457200" y="1447800"/>
            <a:ext cx="8229600" cy="5257800"/>
          </a:xfrm>
        </p:spPr>
        <p:txBody>
          <a:bodyPr>
            <a:normAutofit/>
          </a:bodyPr>
          <a:lstStyle/>
          <a:p>
            <a:r>
              <a:rPr lang="en-US" dirty="0" smtClean="0"/>
              <a:t>Construct a first order approximation:</a:t>
            </a:r>
          </a:p>
          <a:p>
            <a:endParaRPr lang="en-US" dirty="0" smtClean="0"/>
          </a:p>
          <a:p>
            <a:endParaRPr lang="en-US" dirty="0" smtClean="0"/>
          </a:p>
          <a:p>
            <a:endParaRPr lang="en-US" dirty="0" smtClean="0"/>
          </a:p>
          <a:p>
            <a:r>
              <a:rPr lang="en-US" dirty="0" smtClean="0"/>
              <a:t>Example:</a:t>
            </a:r>
          </a:p>
          <a:p>
            <a:pPr lvl="1"/>
            <a:r>
              <a:rPr lang="en-US" dirty="0" smtClean="0"/>
              <a:t>64 machines with a per machine MTBF of 1 year</a:t>
            </a:r>
          </a:p>
          <a:p>
            <a:pPr lvl="2"/>
            <a:r>
              <a:rPr lang="en-US" sz="2800" i="1" dirty="0" err="1" smtClean="0"/>
              <a:t>T</a:t>
            </a:r>
            <a:r>
              <a:rPr lang="en-US" sz="2800" i="1" baseline="-25000" dirty="0" err="1" smtClean="0"/>
              <a:t>mtbf</a:t>
            </a:r>
            <a:r>
              <a:rPr lang="en-US" dirty="0" smtClean="0"/>
              <a:t> = 1 year / 64 ≈ </a:t>
            </a:r>
            <a:r>
              <a:rPr lang="en-US" b="1" dirty="0" smtClean="0"/>
              <a:t> 130 Hours</a:t>
            </a:r>
            <a:endParaRPr lang="en-US" dirty="0" smtClean="0"/>
          </a:p>
          <a:p>
            <a:pPr lvl="1"/>
            <a:r>
              <a:rPr lang="en-US" sz="3200" i="1" dirty="0" err="1" smtClean="0"/>
              <a:t>T</a:t>
            </a:r>
            <a:r>
              <a:rPr lang="en-US" sz="3200" i="1" baseline="-25000" dirty="0" err="1" smtClean="0"/>
              <a:t>c</a:t>
            </a:r>
            <a:r>
              <a:rPr lang="en-US" dirty="0" smtClean="0"/>
              <a:t> = of 4 minutes</a:t>
            </a:r>
          </a:p>
          <a:p>
            <a:pPr lvl="1"/>
            <a:r>
              <a:rPr lang="en-US" sz="3200" i="1" dirty="0" smtClean="0"/>
              <a:t>T</a:t>
            </a:r>
            <a:r>
              <a:rPr lang="en-US" sz="3200" i="1" baseline="-25000" dirty="0" smtClean="0"/>
              <a:t>i</a:t>
            </a:r>
            <a:r>
              <a:rPr lang="en-US" dirty="0" smtClean="0"/>
              <a:t> ≈ of 4 hours </a:t>
            </a:r>
          </a:p>
        </p:txBody>
      </p:sp>
      <p:sp>
        <p:nvSpPr>
          <p:cNvPr id="4" name="Rectangle 3"/>
          <p:cNvSpPr/>
          <p:nvPr/>
        </p:nvSpPr>
        <p:spPr>
          <a:xfrm>
            <a:off x="4343400" y="6488668"/>
            <a:ext cx="4800600" cy="369332"/>
          </a:xfrm>
          <a:prstGeom prst="rect">
            <a:avLst/>
          </a:prstGeom>
        </p:spPr>
        <p:txBody>
          <a:bodyPr wrap="square">
            <a:spAutoFit/>
          </a:bodyPr>
          <a:lstStyle/>
          <a:p>
            <a:r>
              <a:rPr lang="en-US" b="1" dirty="0" smtClean="0"/>
              <a:t>From: </a:t>
            </a:r>
            <a:r>
              <a:rPr lang="en-US" dirty="0" smtClean="0">
                <a:hlinkClick r:id="rId4"/>
              </a:rPr>
              <a:t>http://dl.acm.org/citation.cfm?id=361115</a:t>
            </a:r>
            <a:endParaRPr lang="en-US" i="1" dirty="0"/>
          </a:p>
        </p:txBody>
      </p:sp>
      <p:grpSp>
        <p:nvGrpSpPr>
          <p:cNvPr id="16" name="Group 15"/>
          <p:cNvGrpSpPr/>
          <p:nvPr/>
        </p:nvGrpSpPr>
        <p:grpSpPr bwMode="auto">
          <a:xfrm>
            <a:off x="1143000" y="2133600"/>
            <a:ext cx="6400800" cy="1498577"/>
            <a:chOff x="1143000" y="2133600"/>
            <a:chExt cx="6400800" cy="1498577"/>
          </a:xfrm>
        </p:grpSpPr>
        <p:pic>
          <p:nvPicPr>
            <p:cNvPr id="13" name="Picture 12" descr="TP_tmp.png"/>
            <p:cNvPicPr>
              <a:picLocks noChangeAspect="1"/>
            </p:cNvPicPr>
            <p:nvPr>
              <p:custDataLst>
                <p:tags r:id="rId1"/>
              </p:custDataLst>
            </p:nvPr>
          </p:nvPicPr>
          <p:blipFill>
            <a:blip r:embed="rId5" cstate="print"/>
            <a:stretch>
              <a:fillRect/>
            </a:stretch>
          </p:blipFill>
          <p:spPr bwMode="auto">
            <a:xfrm>
              <a:off x="2373729" y="2133600"/>
              <a:ext cx="4015551" cy="736579"/>
            </a:xfrm>
            <a:prstGeom prst="rect">
              <a:avLst/>
            </a:prstGeom>
            <a:noFill/>
            <a:ln/>
            <a:effectLst/>
          </p:spPr>
        </p:pic>
        <p:sp>
          <p:nvSpPr>
            <p:cNvPr id="10" name="Rectangular Callout 9"/>
            <p:cNvSpPr/>
            <p:nvPr/>
          </p:nvSpPr>
          <p:spPr bwMode="auto">
            <a:xfrm>
              <a:off x="1143000" y="3022577"/>
              <a:ext cx="1676400" cy="609600"/>
            </a:xfrm>
            <a:prstGeom prst="wedgeRectCallout">
              <a:avLst>
                <a:gd name="adj1" fmla="val 39699"/>
                <a:gd name="adj2" fmla="val -9115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Checkpoint</a:t>
              </a:r>
              <a:br>
                <a:rPr lang="en-US" dirty="0" smtClean="0"/>
              </a:br>
              <a:r>
                <a:rPr lang="en-US" dirty="0" smtClean="0"/>
                <a:t>Interval</a:t>
              </a:r>
              <a:endParaRPr lang="en-US" dirty="0"/>
            </a:p>
          </p:txBody>
        </p:sp>
        <p:sp>
          <p:nvSpPr>
            <p:cNvPr id="11" name="Rectangular Callout 10"/>
            <p:cNvSpPr/>
            <p:nvPr/>
          </p:nvSpPr>
          <p:spPr bwMode="auto">
            <a:xfrm>
              <a:off x="3200400" y="3022577"/>
              <a:ext cx="1676400" cy="609600"/>
            </a:xfrm>
            <a:prstGeom prst="wedgeRectCallout">
              <a:avLst>
                <a:gd name="adj1" fmla="val 36331"/>
                <a:gd name="adj2" fmla="val -916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Length of</a:t>
              </a:r>
            </a:p>
            <a:p>
              <a:pPr algn="ctr"/>
              <a:r>
                <a:rPr lang="en-US" dirty="0" smtClean="0"/>
                <a:t>Checkpoint</a:t>
              </a:r>
              <a:endParaRPr lang="en-US" dirty="0"/>
            </a:p>
          </p:txBody>
        </p:sp>
        <p:sp>
          <p:nvSpPr>
            <p:cNvPr id="12" name="Rectangular Callout 11"/>
            <p:cNvSpPr/>
            <p:nvPr/>
          </p:nvSpPr>
          <p:spPr bwMode="auto">
            <a:xfrm>
              <a:off x="5334000" y="3022577"/>
              <a:ext cx="2209800" cy="609600"/>
            </a:xfrm>
            <a:prstGeom prst="wedgeRectCallout">
              <a:avLst>
                <a:gd name="adj1" fmla="val -29183"/>
                <a:gd name="adj2" fmla="val -838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Mean time</a:t>
              </a:r>
            </a:p>
            <a:p>
              <a:pPr algn="ctr"/>
              <a:r>
                <a:rPr lang="en-US" dirty="0" smtClean="0"/>
                <a:t>between failures</a:t>
              </a:r>
              <a:endParaRPr lang="en-US" dirty="0"/>
            </a:p>
          </p:txBody>
        </p:sp>
      </p:grpSp>
    </p:spTree>
    <p:extLst>
      <p:ext uri="{BB962C8B-B14F-4D97-AF65-F5344CB8AC3E}">
        <p14:creationId xmlns:p14="http://schemas.microsoft.com/office/powerpoint/2010/main" val="9224422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extBox 136"/>
          <p:cNvSpPr txBox="1"/>
          <p:nvPr/>
        </p:nvSpPr>
        <p:spPr>
          <a:xfrm>
            <a:off x="6595276" y="2971800"/>
            <a:ext cx="796124" cy="369332"/>
          </a:xfrm>
          <a:prstGeom prst="rect">
            <a:avLst/>
          </a:prstGeom>
          <a:noFill/>
        </p:spPr>
        <p:txBody>
          <a:bodyPr wrap="none" rtlCol="0">
            <a:spAutoFit/>
          </a:bodyPr>
          <a:lstStyle/>
          <a:p>
            <a:r>
              <a:rPr lang="en-US" dirty="0" smtClean="0"/>
              <a:t>Profile</a:t>
            </a:r>
            <a:endParaRPr lang="en-US" dirty="0"/>
          </a:p>
        </p:txBody>
      </p:sp>
      <p:pic>
        <p:nvPicPr>
          <p:cNvPr id="140" name="Picture 139"/>
          <p:cNvPicPr>
            <a:picLocks noChangeAspect="1"/>
          </p:cNvPicPr>
          <p:nvPr/>
        </p:nvPicPr>
        <p:blipFill>
          <a:blip r:embed="rId3" cstate="print"/>
          <a:stretch>
            <a:fillRect/>
          </a:stretch>
        </p:blipFill>
        <p:spPr>
          <a:xfrm>
            <a:off x="6705600" y="3276600"/>
            <a:ext cx="558800" cy="762000"/>
          </a:xfrm>
          <a:prstGeom prst="rect">
            <a:avLst/>
          </a:prstGeom>
          <a:ln>
            <a:noFill/>
          </a:ln>
          <a:effectLst>
            <a:outerShdw blurRad="292100" dist="139700" dir="2700000" algn="tl" rotWithShape="0">
              <a:srgbClr val="333333">
                <a:alpha val="65000"/>
              </a:srgbClr>
            </a:outerShdw>
          </a:effectLst>
        </p:spPr>
      </p:pic>
      <p:cxnSp>
        <p:nvCxnSpPr>
          <p:cNvPr id="141" name="Straight Connector 140"/>
          <p:cNvCxnSpPr>
            <a:stCxn id="119" idx="3"/>
            <a:endCxn id="140" idx="1"/>
          </p:cNvCxnSpPr>
          <p:nvPr/>
        </p:nvCxnSpPr>
        <p:spPr>
          <a:xfrm flipV="1">
            <a:off x="5930900" y="3657600"/>
            <a:ext cx="774700" cy="1"/>
          </a:xfrm>
          <a:prstGeom prst="line">
            <a:avLst/>
          </a:prstGeom>
        </p:spPr>
        <p:style>
          <a:lnRef idx="2">
            <a:schemeClr val="dk1"/>
          </a:lnRef>
          <a:fillRef idx="0">
            <a:schemeClr val="dk1"/>
          </a:fillRef>
          <a:effectRef idx="1">
            <a:schemeClr val="dk1"/>
          </a:effectRef>
          <a:fontRef idx="minor">
            <a:schemeClr val="tx1"/>
          </a:fontRef>
        </p:style>
      </p:cxnSp>
      <p:sp>
        <p:nvSpPr>
          <p:cNvPr id="155" name="Snip Same Side Corner Rectangle 154"/>
          <p:cNvSpPr/>
          <p:nvPr/>
        </p:nvSpPr>
        <p:spPr bwMode="auto">
          <a:xfrm rot="16200000">
            <a:off x="6096000" y="2743200"/>
            <a:ext cx="1295400" cy="1905000"/>
          </a:xfrm>
          <a:prstGeom prst="snip2SameRect">
            <a:avLst>
              <a:gd name="adj1" fmla="val 31161"/>
              <a:gd name="adj2" fmla="val 0"/>
            </a:avLst>
          </a:prstGeom>
          <a:solidFill>
            <a:srgbClr val="FFFFFF">
              <a:alpha val="80000"/>
            </a:srgbClr>
          </a:solidFill>
          <a:ln w="38100"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2" name="Title 1"/>
          <p:cNvSpPr>
            <a:spLocks noGrp="1"/>
          </p:cNvSpPr>
          <p:nvPr>
            <p:ph type="title"/>
          </p:nvPr>
        </p:nvSpPr>
        <p:spPr>
          <a:xfrm>
            <a:off x="457200" y="0"/>
            <a:ext cx="8458200" cy="1143000"/>
          </a:xfrm>
        </p:spPr>
        <p:txBody>
          <a:bodyPr>
            <a:normAutofit fontScale="90000"/>
          </a:bodyPr>
          <a:lstStyle/>
          <a:p>
            <a:r>
              <a:rPr lang="en-US" dirty="0" smtClean="0"/>
              <a:t>Label Propagation </a:t>
            </a:r>
            <a:br>
              <a:rPr lang="en-US" dirty="0" smtClean="0"/>
            </a:br>
            <a:r>
              <a:rPr lang="en-US" dirty="0" smtClean="0"/>
              <a:t>(Structured Prediction)</a:t>
            </a:r>
            <a:endParaRPr lang="en-US" dirty="0"/>
          </a:p>
        </p:txBody>
      </p:sp>
      <p:sp>
        <p:nvSpPr>
          <p:cNvPr id="3" name="Content Placeholder 2"/>
          <p:cNvSpPr>
            <a:spLocks noGrp="1"/>
          </p:cNvSpPr>
          <p:nvPr>
            <p:ph idx="1"/>
          </p:nvPr>
        </p:nvSpPr>
        <p:spPr>
          <a:xfrm>
            <a:off x="304800" y="1143000"/>
            <a:ext cx="4648200" cy="5638800"/>
          </a:xfrm>
        </p:spPr>
        <p:txBody>
          <a:bodyPr>
            <a:normAutofit lnSpcReduction="10000"/>
          </a:bodyPr>
          <a:lstStyle/>
          <a:p>
            <a:r>
              <a:rPr lang="en-US" dirty="0" smtClean="0"/>
              <a:t>Social Arithmetic:</a:t>
            </a:r>
          </a:p>
          <a:p>
            <a:endParaRPr lang="en-US" dirty="0"/>
          </a:p>
          <a:p>
            <a:endParaRPr lang="en-US" dirty="0" smtClean="0"/>
          </a:p>
          <a:p>
            <a:pPr marL="0" indent="0">
              <a:buNone/>
            </a:pPr>
            <a:endParaRPr lang="en-US" dirty="0" smtClean="0"/>
          </a:p>
          <a:p>
            <a:r>
              <a:rPr lang="en-US" dirty="0" smtClean="0"/>
              <a:t>Recurrence Algorithm:</a:t>
            </a:r>
          </a:p>
          <a:p>
            <a:endParaRPr lang="en-US" dirty="0"/>
          </a:p>
          <a:p>
            <a:pPr marL="0" indent="0">
              <a:buNone/>
            </a:pPr>
            <a:endParaRPr lang="en-US" dirty="0"/>
          </a:p>
          <a:p>
            <a:pPr lvl="1"/>
            <a:r>
              <a:rPr lang="en-US" dirty="0" smtClean="0"/>
              <a:t>iterate until convergence</a:t>
            </a:r>
          </a:p>
          <a:p>
            <a:r>
              <a:rPr lang="en-US" dirty="0" smtClean="0"/>
              <a:t>Parallelism:</a:t>
            </a:r>
          </a:p>
          <a:p>
            <a:pPr lvl="1"/>
            <a:r>
              <a:rPr lang="en-US" dirty="0" smtClean="0"/>
              <a:t>Compute all </a:t>
            </a:r>
            <a:r>
              <a:rPr lang="en-US" i="1" dirty="0" smtClean="0"/>
              <a:t>Likes[</a:t>
            </a:r>
            <a:r>
              <a:rPr lang="en-US" i="1" dirty="0" err="1" smtClean="0"/>
              <a:t>i</a:t>
            </a:r>
            <a:r>
              <a:rPr lang="en-US" i="1" dirty="0" smtClean="0"/>
              <a:t>]</a:t>
            </a:r>
            <a:r>
              <a:rPr lang="en-US" dirty="0" smtClean="0"/>
              <a:t> in parallel</a:t>
            </a:r>
          </a:p>
        </p:txBody>
      </p:sp>
      <p:cxnSp>
        <p:nvCxnSpPr>
          <p:cNvPr id="81" name="Straight Connector 80"/>
          <p:cNvCxnSpPr>
            <a:stCxn id="119" idx="2"/>
            <a:endCxn id="120" idx="1"/>
          </p:cNvCxnSpPr>
          <p:nvPr/>
        </p:nvCxnSpPr>
        <p:spPr>
          <a:xfrm>
            <a:off x="5670550" y="4022090"/>
            <a:ext cx="1035050" cy="1338722"/>
          </a:xfrm>
          <a:prstGeom prst="line">
            <a:avLst/>
          </a:prstGeom>
        </p:spPr>
        <p:style>
          <a:lnRef idx="2">
            <a:schemeClr val="dk1"/>
          </a:lnRef>
          <a:fillRef idx="0">
            <a:schemeClr val="dk1"/>
          </a:fillRef>
          <a:effectRef idx="1">
            <a:schemeClr val="dk1"/>
          </a:effectRef>
          <a:fontRef idx="minor">
            <a:schemeClr val="tx1"/>
          </a:fontRef>
        </p:style>
      </p:cxnSp>
      <p:cxnSp>
        <p:nvCxnSpPr>
          <p:cNvPr id="84" name="Straight Connector 83"/>
          <p:cNvCxnSpPr>
            <a:stCxn id="121" idx="1"/>
            <a:endCxn id="119" idx="0"/>
          </p:cNvCxnSpPr>
          <p:nvPr/>
        </p:nvCxnSpPr>
        <p:spPr>
          <a:xfrm flipH="1">
            <a:off x="5670550" y="2116604"/>
            <a:ext cx="1035050" cy="1176507"/>
          </a:xfrm>
          <a:prstGeom prst="line">
            <a:avLst/>
          </a:prstGeom>
        </p:spPr>
        <p:style>
          <a:lnRef idx="2">
            <a:schemeClr val="dk1"/>
          </a:lnRef>
          <a:fillRef idx="0">
            <a:schemeClr val="dk1"/>
          </a:fillRef>
          <a:effectRef idx="1">
            <a:schemeClr val="dk1"/>
          </a:effectRef>
          <a:fontRef idx="minor">
            <a:schemeClr val="tx1"/>
          </a:fontRef>
        </p:style>
      </p:cxnSp>
      <p:pic>
        <p:nvPicPr>
          <p:cNvPr id="119" name="Picture 118" descr="gonzalez.jpg"/>
          <p:cNvPicPr>
            <a:picLocks noChangeAspect="1"/>
          </p:cNvPicPr>
          <p:nvPr/>
        </p:nvPicPr>
        <p:blipFill>
          <a:blip r:embed="rId4" cstate="print"/>
          <a:stretch>
            <a:fillRect/>
          </a:stretch>
        </p:blipFill>
        <p:spPr>
          <a:xfrm>
            <a:off x="5410200" y="3293111"/>
            <a:ext cx="520700" cy="728979"/>
          </a:xfrm>
          <a:prstGeom prst="rect">
            <a:avLst/>
          </a:prstGeom>
          <a:ln>
            <a:noFill/>
          </a:ln>
          <a:effectLst>
            <a:outerShdw blurRad="292100" dist="139700" dir="2700000" algn="tl" rotWithShape="0">
              <a:srgbClr val="333333">
                <a:alpha val="65000"/>
              </a:srgbClr>
            </a:outerShdw>
          </a:effectLst>
        </p:spPr>
      </p:pic>
      <p:pic>
        <p:nvPicPr>
          <p:cNvPr id="120" name="Picture 119" descr="guestrin.jpg"/>
          <p:cNvPicPr>
            <a:picLocks noChangeAspect="1"/>
          </p:cNvPicPr>
          <p:nvPr/>
        </p:nvPicPr>
        <p:blipFill>
          <a:blip r:embed="rId5" cstate="print"/>
          <a:stretch>
            <a:fillRect/>
          </a:stretch>
        </p:blipFill>
        <p:spPr>
          <a:xfrm>
            <a:off x="6705600" y="5006623"/>
            <a:ext cx="527184" cy="708377"/>
          </a:xfrm>
          <a:prstGeom prst="rect">
            <a:avLst/>
          </a:prstGeom>
          <a:ln>
            <a:noFill/>
          </a:ln>
          <a:effectLst>
            <a:outerShdw blurRad="292100" dist="139700" dir="2700000" algn="tl" rotWithShape="0">
              <a:srgbClr val="333333">
                <a:alpha val="65000"/>
              </a:srgbClr>
            </a:outerShdw>
          </a:effectLst>
        </p:spPr>
      </p:pic>
      <p:pic>
        <p:nvPicPr>
          <p:cNvPr id="121" name="Picture 120" descr="hong.jpg"/>
          <p:cNvPicPr>
            <a:picLocks noChangeAspect="1"/>
          </p:cNvPicPr>
          <p:nvPr/>
        </p:nvPicPr>
        <p:blipFill>
          <a:blip r:embed="rId6" cstate="print"/>
          <a:stretch>
            <a:fillRect/>
          </a:stretch>
        </p:blipFill>
        <p:spPr>
          <a:xfrm>
            <a:off x="6705600" y="1752600"/>
            <a:ext cx="539939" cy="728008"/>
          </a:xfrm>
          <a:prstGeom prst="rect">
            <a:avLst/>
          </a:prstGeom>
          <a:ln>
            <a:noFill/>
          </a:ln>
          <a:effectLst>
            <a:outerShdw blurRad="292100" dist="139700" dir="2700000" algn="tl" rotWithShape="0">
              <a:srgbClr val="333333">
                <a:alpha val="65000"/>
              </a:srgbClr>
            </a:outerShdw>
          </a:effectLst>
        </p:spPr>
      </p:pic>
      <p:sp>
        <p:nvSpPr>
          <p:cNvPr id="133" name="TextBox 132"/>
          <p:cNvSpPr txBox="1"/>
          <p:nvPr/>
        </p:nvSpPr>
        <p:spPr>
          <a:xfrm>
            <a:off x="6512441" y="1383268"/>
            <a:ext cx="955159" cy="369332"/>
          </a:xfrm>
          <a:prstGeom prst="rect">
            <a:avLst/>
          </a:prstGeom>
          <a:noFill/>
        </p:spPr>
        <p:txBody>
          <a:bodyPr wrap="none" rtlCol="0">
            <a:spAutoFit/>
          </a:bodyPr>
          <a:lstStyle/>
          <a:p>
            <a:r>
              <a:rPr lang="en-US" dirty="0" smtClean="0"/>
              <a:t>Sue Ann</a:t>
            </a:r>
            <a:endParaRPr lang="en-US" dirty="0"/>
          </a:p>
        </p:txBody>
      </p:sp>
      <p:sp>
        <p:nvSpPr>
          <p:cNvPr id="134" name="TextBox 133"/>
          <p:cNvSpPr txBox="1"/>
          <p:nvPr/>
        </p:nvSpPr>
        <p:spPr>
          <a:xfrm>
            <a:off x="6627624" y="4625623"/>
            <a:ext cx="763776" cy="369332"/>
          </a:xfrm>
          <a:prstGeom prst="rect">
            <a:avLst/>
          </a:prstGeom>
          <a:noFill/>
        </p:spPr>
        <p:txBody>
          <a:bodyPr wrap="none" rtlCol="0">
            <a:spAutoFit/>
          </a:bodyPr>
          <a:lstStyle/>
          <a:p>
            <a:r>
              <a:rPr lang="en-US" dirty="0" smtClean="0"/>
              <a:t>Carlos</a:t>
            </a:r>
            <a:endParaRPr lang="en-US" dirty="0"/>
          </a:p>
        </p:txBody>
      </p:sp>
      <p:sp>
        <p:nvSpPr>
          <p:cNvPr id="135" name="TextBox 134"/>
          <p:cNvSpPr txBox="1"/>
          <p:nvPr/>
        </p:nvSpPr>
        <p:spPr>
          <a:xfrm rot="16200000">
            <a:off x="5041628" y="3449593"/>
            <a:ext cx="496876" cy="369332"/>
          </a:xfrm>
          <a:prstGeom prst="rect">
            <a:avLst/>
          </a:prstGeom>
          <a:noFill/>
        </p:spPr>
        <p:txBody>
          <a:bodyPr wrap="none" rtlCol="0">
            <a:spAutoFit/>
          </a:bodyPr>
          <a:lstStyle/>
          <a:p>
            <a:r>
              <a:rPr lang="en-US" dirty="0" smtClean="0"/>
              <a:t>Me</a:t>
            </a:r>
            <a:endParaRPr lang="en-US" dirty="0"/>
          </a:p>
        </p:txBody>
      </p:sp>
      <p:sp>
        <p:nvSpPr>
          <p:cNvPr id="136" name="TextBox 135"/>
          <p:cNvSpPr txBox="1"/>
          <p:nvPr/>
        </p:nvSpPr>
        <p:spPr>
          <a:xfrm>
            <a:off x="1524000" y="1600200"/>
            <a:ext cx="2888381" cy="923330"/>
          </a:xfrm>
          <a:prstGeom prst="rect">
            <a:avLst/>
          </a:prstGeom>
          <a:noFill/>
        </p:spPr>
        <p:txBody>
          <a:bodyPr wrap="none" rtlCol="0">
            <a:spAutoFit/>
          </a:bodyPr>
          <a:lstStyle/>
          <a:p>
            <a:r>
              <a:rPr lang="en-US" dirty="0" smtClean="0"/>
              <a:t>50% What I list on my profile</a:t>
            </a:r>
          </a:p>
          <a:p>
            <a:r>
              <a:rPr lang="en-US" dirty="0" smtClean="0"/>
              <a:t>40% Sue Ann Likes</a:t>
            </a:r>
          </a:p>
          <a:p>
            <a:r>
              <a:rPr lang="en-US" dirty="0" smtClean="0"/>
              <a:t>10% Carlos Like</a:t>
            </a:r>
            <a:endParaRPr lang="en-US" dirty="0"/>
          </a:p>
        </p:txBody>
      </p:sp>
      <p:grpSp>
        <p:nvGrpSpPr>
          <p:cNvPr id="4" name="Group 155"/>
          <p:cNvGrpSpPr/>
          <p:nvPr/>
        </p:nvGrpSpPr>
        <p:grpSpPr>
          <a:xfrm>
            <a:off x="5817137" y="1905000"/>
            <a:ext cx="786326" cy="3581400"/>
            <a:chOff x="5817137" y="1905000"/>
            <a:chExt cx="786326" cy="3581400"/>
          </a:xfrm>
        </p:grpSpPr>
        <p:sp>
          <p:nvSpPr>
            <p:cNvPr id="131" name="TextBox 130"/>
            <p:cNvSpPr txBox="1"/>
            <p:nvPr/>
          </p:nvSpPr>
          <p:spPr>
            <a:xfrm>
              <a:off x="5893337" y="1905000"/>
              <a:ext cx="583663" cy="369332"/>
            </a:xfrm>
            <a:prstGeom prst="rect">
              <a:avLst/>
            </a:prstGeom>
            <a:noFill/>
          </p:spPr>
          <p:txBody>
            <a:bodyPr wrap="none" rtlCol="0">
              <a:spAutoFit/>
            </a:bodyPr>
            <a:lstStyle/>
            <a:p>
              <a:r>
                <a:rPr lang="en-US" dirty="0"/>
                <a:t>4</a:t>
              </a:r>
              <a:r>
                <a:rPr lang="en-US" dirty="0" smtClean="0"/>
                <a:t>0%</a:t>
              </a:r>
              <a:endParaRPr lang="en-US" dirty="0"/>
            </a:p>
          </p:txBody>
        </p:sp>
        <p:sp>
          <p:nvSpPr>
            <p:cNvPr id="132" name="TextBox 131"/>
            <p:cNvSpPr txBox="1"/>
            <p:nvPr/>
          </p:nvSpPr>
          <p:spPr>
            <a:xfrm>
              <a:off x="5817137" y="5117068"/>
              <a:ext cx="583663" cy="369332"/>
            </a:xfrm>
            <a:prstGeom prst="rect">
              <a:avLst/>
            </a:prstGeom>
            <a:noFill/>
          </p:spPr>
          <p:txBody>
            <a:bodyPr wrap="none" rtlCol="0">
              <a:spAutoFit/>
            </a:bodyPr>
            <a:lstStyle/>
            <a:p>
              <a:r>
                <a:rPr lang="en-US" dirty="0" smtClean="0"/>
                <a:t>10%</a:t>
              </a:r>
              <a:endParaRPr lang="en-US" dirty="0"/>
            </a:p>
          </p:txBody>
        </p:sp>
        <p:sp>
          <p:nvSpPr>
            <p:cNvPr id="138" name="TextBox 137"/>
            <p:cNvSpPr txBox="1"/>
            <p:nvPr/>
          </p:nvSpPr>
          <p:spPr>
            <a:xfrm>
              <a:off x="6019800" y="3276600"/>
              <a:ext cx="583663" cy="369332"/>
            </a:xfrm>
            <a:prstGeom prst="rect">
              <a:avLst/>
            </a:prstGeom>
            <a:noFill/>
          </p:spPr>
          <p:txBody>
            <a:bodyPr wrap="none" rtlCol="0">
              <a:spAutoFit/>
            </a:bodyPr>
            <a:lstStyle/>
            <a:p>
              <a:r>
                <a:rPr lang="en-US" dirty="0"/>
                <a:t>5</a:t>
              </a:r>
              <a:r>
                <a:rPr lang="en-US" dirty="0" smtClean="0"/>
                <a:t>0%</a:t>
              </a:r>
              <a:endParaRPr lang="en-US" dirty="0"/>
            </a:p>
          </p:txBody>
        </p:sp>
      </p:grpSp>
      <p:grpSp>
        <p:nvGrpSpPr>
          <p:cNvPr id="5" name="Group 157"/>
          <p:cNvGrpSpPr/>
          <p:nvPr/>
        </p:nvGrpSpPr>
        <p:grpSpPr>
          <a:xfrm>
            <a:off x="7315200" y="1752600"/>
            <a:ext cx="1676400" cy="3900354"/>
            <a:chOff x="7315200" y="1752600"/>
            <a:chExt cx="1676400" cy="3900354"/>
          </a:xfrm>
        </p:grpSpPr>
        <p:sp>
          <p:nvSpPr>
            <p:cNvPr id="125" name="TextBox 124"/>
            <p:cNvSpPr txBox="1"/>
            <p:nvPr/>
          </p:nvSpPr>
          <p:spPr>
            <a:xfrm>
              <a:off x="7391400" y="1752600"/>
              <a:ext cx="1600200" cy="646331"/>
            </a:xfrm>
            <a:prstGeom prst="rect">
              <a:avLst/>
            </a:prstGeom>
            <a:noFill/>
          </p:spPr>
          <p:txBody>
            <a:bodyPr wrap="square" rtlCol="0">
              <a:spAutoFit/>
            </a:bodyPr>
            <a:lstStyle/>
            <a:p>
              <a:r>
                <a:rPr lang="en-US" dirty="0" smtClean="0"/>
                <a:t>80% Cameras</a:t>
              </a:r>
            </a:p>
            <a:p>
              <a:r>
                <a:rPr lang="en-US" dirty="0"/>
                <a:t>2</a:t>
              </a:r>
              <a:r>
                <a:rPr lang="en-US" dirty="0" smtClean="0"/>
                <a:t>0% Biking</a:t>
              </a:r>
              <a:endParaRPr lang="en-US" dirty="0"/>
            </a:p>
          </p:txBody>
        </p:sp>
        <p:sp>
          <p:nvSpPr>
            <p:cNvPr id="126" name="TextBox 125"/>
            <p:cNvSpPr txBox="1"/>
            <p:nvPr/>
          </p:nvSpPr>
          <p:spPr>
            <a:xfrm>
              <a:off x="7391400" y="5006623"/>
              <a:ext cx="1600200" cy="646331"/>
            </a:xfrm>
            <a:prstGeom prst="rect">
              <a:avLst/>
            </a:prstGeom>
            <a:noFill/>
          </p:spPr>
          <p:txBody>
            <a:bodyPr wrap="square" rtlCol="0">
              <a:spAutoFit/>
            </a:bodyPr>
            <a:lstStyle/>
            <a:p>
              <a:r>
                <a:rPr lang="en-US" dirty="0" smtClean="0"/>
                <a:t>30% Cameras</a:t>
              </a:r>
            </a:p>
            <a:p>
              <a:r>
                <a:rPr lang="en-US" dirty="0"/>
                <a:t>7</a:t>
              </a:r>
              <a:r>
                <a:rPr lang="en-US" dirty="0" smtClean="0"/>
                <a:t>0% Biking</a:t>
              </a:r>
              <a:endParaRPr lang="en-US" dirty="0"/>
            </a:p>
          </p:txBody>
        </p:sp>
        <p:sp>
          <p:nvSpPr>
            <p:cNvPr id="139" name="TextBox 138"/>
            <p:cNvSpPr txBox="1"/>
            <p:nvPr/>
          </p:nvSpPr>
          <p:spPr>
            <a:xfrm>
              <a:off x="7315200" y="3316069"/>
              <a:ext cx="1600200" cy="646331"/>
            </a:xfrm>
            <a:prstGeom prst="rect">
              <a:avLst/>
            </a:prstGeom>
            <a:noFill/>
          </p:spPr>
          <p:txBody>
            <a:bodyPr wrap="square" rtlCol="0">
              <a:spAutoFit/>
            </a:bodyPr>
            <a:lstStyle/>
            <a:p>
              <a:r>
                <a:rPr lang="en-US" dirty="0" smtClean="0"/>
                <a:t>50% Cameras</a:t>
              </a:r>
            </a:p>
            <a:p>
              <a:r>
                <a:rPr lang="en-US" dirty="0" smtClean="0"/>
                <a:t>50% Biking</a:t>
              </a:r>
              <a:endParaRPr lang="en-US" dirty="0"/>
            </a:p>
          </p:txBody>
        </p:sp>
      </p:grpSp>
      <p:sp>
        <p:nvSpPr>
          <p:cNvPr id="144" name="TextBox 143"/>
          <p:cNvSpPr txBox="1"/>
          <p:nvPr/>
        </p:nvSpPr>
        <p:spPr>
          <a:xfrm>
            <a:off x="914400" y="2599730"/>
            <a:ext cx="726581" cy="369332"/>
          </a:xfrm>
          <a:prstGeom prst="rect">
            <a:avLst/>
          </a:prstGeom>
          <a:noFill/>
        </p:spPr>
        <p:txBody>
          <a:bodyPr wrap="none" rtlCol="0">
            <a:spAutoFit/>
          </a:bodyPr>
          <a:lstStyle/>
          <a:p>
            <a:r>
              <a:rPr lang="en-US" dirty="0" smtClean="0"/>
              <a:t>I Like:</a:t>
            </a:r>
            <a:endParaRPr lang="en-US" dirty="0"/>
          </a:p>
        </p:txBody>
      </p:sp>
      <p:cxnSp>
        <p:nvCxnSpPr>
          <p:cNvPr id="146" name="Straight Connector 145"/>
          <p:cNvCxnSpPr/>
          <p:nvPr/>
        </p:nvCxnSpPr>
        <p:spPr bwMode="auto">
          <a:xfrm>
            <a:off x="1219200" y="2514600"/>
            <a:ext cx="3200400" cy="0"/>
          </a:xfrm>
          <a:prstGeom prst="line">
            <a:avLst/>
          </a:prstGeom>
          <a:noFill/>
          <a:ln w="38100" cap="flat" cmpd="sng" algn="ctr">
            <a:solidFill>
              <a:schemeClr val="hlink"/>
            </a:solidFill>
            <a:prstDash val="solid"/>
            <a:round/>
            <a:headEnd type="none" w="med" len="med"/>
            <a:tailEnd type="none" w="med" len="med"/>
          </a:ln>
          <a:effectLst/>
        </p:spPr>
      </p:cxnSp>
      <p:sp>
        <p:nvSpPr>
          <p:cNvPr id="147" name="TextBox 146"/>
          <p:cNvSpPr txBox="1"/>
          <p:nvPr/>
        </p:nvSpPr>
        <p:spPr>
          <a:xfrm>
            <a:off x="1236699" y="1991380"/>
            <a:ext cx="363501" cy="523220"/>
          </a:xfrm>
          <a:prstGeom prst="rect">
            <a:avLst/>
          </a:prstGeom>
          <a:noFill/>
        </p:spPr>
        <p:txBody>
          <a:bodyPr wrap="none" rtlCol="0">
            <a:spAutoFit/>
          </a:bodyPr>
          <a:lstStyle/>
          <a:p>
            <a:r>
              <a:rPr lang="en-US" sz="2800" dirty="0" smtClean="0"/>
              <a:t>+</a:t>
            </a:r>
            <a:endParaRPr lang="en-US" sz="2800" dirty="0"/>
          </a:p>
        </p:txBody>
      </p:sp>
      <p:sp>
        <p:nvSpPr>
          <p:cNvPr id="148" name="TextBox 147"/>
          <p:cNvSpPr txBox="1"/>
          <p:nvPr/>
        </p:nvSpPr>
        <p:spPr>
          <a:xfrm>
            <a:off x="1524000" y="2599730"/>
            <a:ext cx="2971800" cy="369332"/>
          </a:xfrm>
          <a:prstGeom prst="rect">
            <a:avLst/>
          </a:prstGeom>
          <a:noFill/>
        </p:spPr>
        <p:txBody>
          <a:bodyPr wrap="square" rtlCol="0">
            <a:spAutoFit/>
          </a:bodyPr>
          <a:lstStyle/>
          <a:p>
            <a:r>
              <a:rPr lang="en-US" dirty="0"/>
              <a:t>6</a:t>
            </a:r>
            <a:r>
              <a:rPr lang="en-US" dirty="0" smtClean="0"/>
              <a:t>0% Cameras, 40% Biking</a:t>
            </a:r>
            <a:endParaRPr lang="en-US" dirty="0"/>
          </a:p>
        </p:txBody>
      </p:sp>
      <p:graphicFrame>
        <p:nvGraphicFramePr>
          <p:cNvPr id="150" name="Object 149"/>
          <p:cNvGraphicFramePr>
            <a:graphicFrameLocks noChangeAspect="1"/>
          </p:cNvGraphicFramePr>
          <p:nvPr>
            <p:extLst>
              <p:ext uri="{D42A27DB-BD31-4B8C-83A1-F6EECF244321}">
                <p14:modId xmlns:p14="http://schemas.microsoft.com/office/powerpoint/2010/main" val="3323448838"/>
              </p:ext>
            </p:extLst>
          </p:nvPr>
        </p:nvGraphicFramePr>
        <p:xfrm>
          <a:off x="685800" y="3733800"/>
          <a:ext cx="3760788" cy="762000"/>
        </p:xfrm>
        <a:graphic>
          <a:graphicData uri="http://schemas.openxmlformats.org/presentationml/2006/ole">
            <mc:AlternateContent xmlns:mc="http://schemas.openxmlformats.org/markup-compatibility/2006">
              <mc:Choice xmlns:v="urn:schemas-microsoft-com:vml" Requires="v">
                <p:oleObj spid="_x0000_s17547" name="Equation" r:id="rId7" imgW="1928880" imgH="383760" progId="Equation.3">
                  <p:embed/>
                </p:oleObj>
              </mc:Choice>
              <mc:Fallback>
                <p:oleObj name="Equation" r:id="rId7" imgW="1928880" imgH="383760" progId="Equation.3">
                  <p:embed/>
                  <p:pic>
                    <p:nvPicPr>
                      <p:cNvPr id="0" name="Picture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 y="3733800"/>
                        <a:ext cx="3760788"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1" name="Rectangle 150"/>
          <p:cNvSpPr/>
          <p:nvPr/>
        </p:nvSpPr>
        <p:spPr bwMode="auto">
          <a:xfrm>
            <a:off x="152400" y="2971800"/>
            <a:ext cx="4800600" cy="2286000"/>
          </a:xfrm>
          <a:prstGeom prst="rect">
            <a:avLst/>
          </a:prstGeom>
          <a:solidFill>
            <a:srgbClr val="FFFFFF">
              <a:alpha val="85000"/>
            </a:srgb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157" name="Rectangle 156"/>
          <p:cNvSpPr/>
          <p:nvPr/>
        </p:nvSpPr>
        <p:spPr bwMode="auto">
          <a:xfrm flipV="1">
            <a:off x="304800" y="1219200"/>
            <a:ext cx="4800600" cy="1828800"/>
          </a:xfrm>
          <a:prstGeom prst="rect">
            <a:avLst/>
          </a:prstGeom>
          <a:solidFill>
            <a:srgbClr val="FFFFFF">
              <a:alpha val="85000"/>
            </a:srgb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159" name="Rectangle 158"/>
          <p:cNvSpPr/>
          <p:nvPr/>
        </p:nvSpPr>
        <p:spPr bwMode="auto">
          <a:xfrm>
            <a:off x="228600" y="5257800"/>
            <a:ext cx="4800600" cy="1447800"/>
          </a:xfrm>
          <a:prstGeom prst="rect">
            <a:avLst/>
          </a:prstGeom>
          <a:solidFill>
            <a:srgbClr val="FFFFFF">
              <a:alpha val="85000"/>
            </a:srgb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34" name="Rectangle 33"/>
          <p:cNvSpPr/>
          <p:nvPr/>
        </p:nvSpPr>
        <p:spPr>
          <a:xfrm>
            <a:off x="4267200" y="6550223"/>
            <a:ext cx="4876800" cy="307777"/>
          </a:xfrm>
          <a:prstGeom prst="rect">
            <a:avLst/>
          </a:prstGeom>
        </p:spPr>
        <p:txBody>
          <a:bodyPr wrap="square">
            <a:spAutoFit/>
          </a:bodyPr>
          <a:lstStyle/>
          <a:p>
            <a:r>
              <a:rPr lang="en-US" sz="1400" dirty="0" smtClean="0">
                <a:hlinkClick r:id="rId9"/>
              </a:rPr>
              <a:t>http://www.cs.cmu.edu/~zhuxj/pub/CMU-CALD-02-107.pdf</a:t>
            </a:r>
            <a:endParaRPr lang="en-US" sz="1400" dirty="0"/>
          </a:p>
        </p:txBody>
      </p:sp>
    </p:spTree>
    <p:extLst>
      <p:ext uri="{BB962C8B-B14F-4D97-AF65-F5344CB8AC3E}">
        <p14:creationId xmlns:p14="http://schemas.microsoft.com/office/powerpoint/2010/main" val="16521299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5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P spid="151" grpId="0" animBg="1"/>
      <p:bldP spid="157" grpId="0" animBg="1"/>
      <p:bldP spid="1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0624" y="-76200"/>
            <a:ext cx="7953376" cy="762000"/>
          </a:xfrm>
        </p:spPr>
        <p:txBody>
          <a:bodyPr/>
          <a:lstStyle/>
          <a:p>
            <a:r>
              <a:rPr lang="en-US" sz="3600" dirty="0" smtClean="0"/>
              <a:t>Collaborative Filtering: Independent Case</a:t>
            </a:r>
            <a:endParaRPr lang="en-US" sz="3600" dirty="0"/>
          </a:p>
        </p:txBody>
      </p:sp>
      <p:pic>
        <p:nvPicPr>
          <p:cNvPr id="5" name="Picture 4" descr="200387759-001.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0600" y="2514600"/>
            <a:ext cx="493366" cy="1310944"/>
          </a:xfrm>
          <a:prstGeom prst="rect">
            <a:avLst/>
          </a:prstGeom>
        </p:spPr>
      </p:pic>
      <p:grpSp>
        <p:nvGrpSpPr>
          <p:cNvPr id="43" name="Group 42"/>
          <p:cNvGrpSpPr/>
          <p:nvPr/>
        </p:nvGrpSpPr>
        <p:grpSpPr>
          <a:xfrm>
            <a:off x="1483966" y="914400"/>
            <a:ext cx="6149325" cy="2255672"/>
            <a:chOff x="1483966" y="914400"/>
            <a:chExt cx="6149325" cy="2255672"/>
          </a:xfrm>
        </p:grpSpPr>
        <p:sp>
          <p:nvSpPr>
            <p:cNvPr id="4" name="5-Point Star 3"/>
            <p:cNvSpPr/>
            <p:nvPr/>
          </p:nvSpPr>
          <p:spPr bwMode="auto">
            <a:xfrm>
              <a:off x="3352800" y="16764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nvGrpSpPr>
            <p:cNvPr id="17" name="Group 16"/>
            <p:cNvGrpSpPr/>
            <p:nvPr/>
          </p:nvGrpSpPr>
          <p:grpSpPr>
            <a:xfrm>
              <a:off x="5181600" y="914400"/>
              <a:ext cx="2451691" cy="1015881"/>
              <a:chOff x="5181600" y="914400"/>
              <a:chExt cx="2451691" cy="1015881"/>
            </a:xfrm>
          </p:grpSpPr>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1600" y="914400"/>
                <a:ext cx="685800" cy="1015881"/>
              </a:xfrm>
              <a:prstGeom prst="rect">
                <a:avLst/>
              </a:prstGeom>
            </p:spPr>
          </p:pic>
          <p:sp>
            <p:nvSpPr>
              <p:cNvPr id="12" name="TextBox 11"/>
              <p:cNvSpPr txBox="1"/>
              <p:nvPr/>
            </p:nvSpPr>
            <p:spPr>
              <a:xfrm>
                <a:off x="5867400" y="1143000"/>
                <a:ext cx="1765891" cy="369332"/>
              </a:xfrm>
              <a:prstGeom prst="rect">
                <a:avLst/>
              </a:prstGeom>
              <a:noFill/>
            </p:spPr>
            <p:txBody>
              <a:bodyPr wrap="none" rtlCol="0">
                <a:spAutoFit/>
              </a:bodyPr>
              <a:lstStyle/>
              <a:p>
                <a:r>
                  <a:rPr lang="en-US" dirty="0" smtClean="0"/>
                  <a:t>Lord of the Rings</a:t>
                </a:r>
                <a:endParaRPr lang="en-US" dirty="0"/>
              </a:p>
            </p:txBody>
          </p:sp>
        </p:grpSp>
        <p:cxnSp>
          <p:nvCxnSpPr>
            <p:cNvPr id="23" name="Straight Connector 22"/>
            <p:cNvCxnSpPr>
              <a:stCxn id="5" idx="3"/>
              <a:endCxn id="10" idx="1"/>
            </p:cNvCxnSpPr>
            <p:nvPr/>
          </p:nvCxnSpPr>
          <p:spPr bwMode="auto">
            <a:xfrm flipV="1">
              <a:off x="1483966" y="1422341"/>
              <a:ext cx="3697634" cy="1747731"/>
            </a:xfrm>
            <a:prstGeom prst="line">
              <a:avLst/>
            </a:prstGeom>
            <a:noFill/>
            <a:ln w="38100" cap="flat" cmpd="sng" algn="ctr">
              <a:solidFill>
                <a:schemeClr val="hlink"/>
              </a:solidFill>
              <a:prstDash val="solid"/>
              <a:round/>
              <a:headEnd type="none" w="med" len="med"/>
              <a:tailEnd type="none" w="med" len="med"/>
            </a:ln>
            <a:effectLst/>
          </p:spPr>
        </p:cxnSp>
      </p:grpSp>
      <p:grpSp>
        <p:nvGrpSpPr>
          <p:cNvPr id="42" name="Group 41"/>
          <p:cNvGrpSpPr/>
          <p:nvPr/>
        </p:nvGrpSpPr>
        <p:grpSpPr>
          <a:xfrm>
            <a:off x="1483966" y="2130977"/>
            <a:ext cx="5798913" cy="1045185"/>
            <a:chOff x="1483966" y="2130977"/>
            <a:chExt cx="5798913" cy="1045185"/>
          </a:xfrm>
        </p:grpSpPr>
        <p:sp>
          <p:nvSpPr>
            <p:cNvPr id="8" name="Multiply 7"/>
            <p:cNvSpPr/>
            <p:nvPr/>
          </p:nvSpPr>
          <p:spPr bwMode="auto">
            <a:xfrm>
              <a:off x="3352800" y="2438400"/>
              <a:ext cx="381000" cy="476250"/>
            </a:xfrm>
            <a:prstGeom prst="mathMultiply">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nvGrpSpPr>
            <p:cNvPr id="18" name="Group 17"/>
            <p:cNvGrpSpPr/>
            <p:nvPr/>
          </p:nvGrpSpPr>
          <p:grpSpPr>
            <a:xfrm>
              <a:off x="5181600" y="2130977"/>
              <a:ext cx="2101279" cy="1045185"/>
              <a:chOff x="5181600" y="2130977"/>
              <a:chExt cx="2101279" cy="1045185"/>
            </a:xfrm>
          </p:grpSpPr>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1600" y="2130977"/>
                <a:ext cx="685800" cy="1045185"/>
              </a:xfrm>
              <a:prstGeom prst="rect">
                <a:avLst/>
              </a:prstGeom>
            </p:spPr>
          </p:pic>
          <p:sp>
            <p:nvSpPr>
              <p:cNvPr id="13" name="TextBox 12"/>
              <p:cNvSpPr txBox="1"/>
              <p:nvPr/>
            </p:nvSpPr>
            <p:spPr>
              <a:xfrm>
                <a:off x="5943600" y="2438400"/>
                <a:ext cx="1339279" cy="369332"/>
              </a:xfrm>
              <a:prstGeom prst="rect">
                <a:avLst/>
              </a:prstGeom>
              <a:noFill/>
            </p:spPr>
            <p:txBody>
              <a:bodyPr wrap="none" rtlCol="0">
                <a:spAutoFit/>
              </a:bodyPr>
              <a:lstStyle/>
              <a:p>
                <a:r>
                  <a:rPr lang="en-US" dirty="0" smtClean="0"/>
                  <a:t>Star Wars IV</a:t>
                </a:r>
                <a:endParaRPr lang="en-US" dirty="0"/>
              </a:p>
            </p:txBody>
          </p:sp>
        </p:grpSp>
        <p:cxnSp>
          <p:nvCxnSpPr>
            <p:cNvPr id="24" name="Straight Connector 23"/>
            <p:cNvCxnSpPr>
              <a:stCxn id="5" idx="3"/>
              <a:endCxn id="6" idx="1"/>
            </p:cNvCxnSpPr>
            <p:nvPr/>
          </p:nvCxnSpPr>
          <p:spPr bwMode="auto">
            <a:xfrm flipV="1">
              <a:off x="1483966" y="2653570"/>
              <a:ext cx="3697634" cy="516502"/>
            </a:xfrm>
            <a:prstGeom prst="line">
              <a:avLst/>
            </a:prstGeom>
            <a:noFill/>
            <a:ln w="38100" cap="flat" cmpd="sng" algn="ctr">
              <a:solidFill>
                <a:schemeClr val="hlink"/>
              </a:solidFill>
              <a:prstDash val="solid"/>
              <a:round/>
              <a:headEnd type="none" w="med" len="med"/>
              <a:tailEnd type="none" w="med" len="med"/>
            </a:ln>
            <a:effectLst/>
          </p:spPr>
        </p:cxnSp>
      </p:grpSp>
      <p:grpSp>
        <p:nvGrpSpPr>
          <p:cNvPr id="41" name="Group 40"/>
          <p:cNvGrpSpPr/>
          <p:nvPr/>
        </p:nvGrpSpPr>
        <p:grpSpPr>
          <a:xfrm>
            <a:off x="1483966" y="3048000"/>
            <a:ext cx="5667943" cy="1344740"/>
            <a:chOff x="1483966" y="3048000"/>
            <a:chExt cx="5667943" cy="1344740"/>
          </a:xfrm>
        </p:grpSpPr>
        <p:grpSp>
          <p:nvGrpSpPr>
            <p:cNvPr id="19" name="Group 18"/>
            <p:cNvGrpSpPr/>
            <p:nvPr/>
          </p:nvGrpSpPr>
          <p:grpSpPr>
            <a:xfrm>
              <a:off x="5181600" y="3376858"/>
              <a:ext cx="1970309" cy="1015882"/>
              <a:chOff x="5181600" y="3376858"/>
              <a:chExt cx="1970309" cy="1015882"/>
            </a:xfrm>
          </p:grpSpPr>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81600" y="3376858"/>
                <a:ext cx="685800" cy="1015882"/>
              </a:xfrm>
              <a:prstGeom prst="rect">
                <a:avLst/>
              </a:prstGeom>
            </p:spPr>
          </p:pic>
          <p:sp>
            <p:nvSpPr>
              <p:cNvPr id="14" name="TextBox 13"/>
              <p:cNvSpPr txBox="1"/>
              <p:nvPr/>
            </p:nvSpPr>
            <p:spPr>
              <a:xfrm>
                <a:off x="5943600" y="3657600"/>
                <a:ext cx="1208309" cy="369332"/>
              </a:xfrm>
              <a:prstGeom prst="rect">
                <a:avLst/>
              </a:prstGeom>
              <a:noFill/>
            </p:spPr>
            <p:txBody>
              <a:bodyPr wrap="none" rtlCol="0">
                <a:spAutoFit/>
              </a:bodyPr>
              <a:lstStyle/>
              <a:p>
                <a:r>
                  <a:rPr lang="en-US" dirty="0" smtClean="0"/>
                  <a:t>Star Wars I</a:t>
                </a:r>
                <a:endParaRPr lang="en-US" dirty="0"/>
              </a:p>
            </p:txBody>
          </p:sp>
        </p:grpSp>
        <p:cxnSp>
          <p:nvCxnSpPr>
            <p:cNvPr id="27" name="Straight Connector 26"/>
            <p:cNvCxnSpPr>
              <a:stCxn id="5" idx="3"/>
              <a:endCxn id="7" idx="1"/>
            </p:cNvCxnSpPr>
            <p:nvPr/>
          </p:nvCxnSpPr>
          <p:spPr bwMode="auto">
            <a:xfrm>
              <a:off x="1483966" y="3170072"/>
              <a:ext cx="3697634" cy="714727"/>
            </a:xfrm>
            <a:prstGeom prst="line">
              <a:avLst/>
            </a:prstGeom>
            <a:noFill/>
            <a:ln w="38100" cap="flat" cmpd="sng" algn="ctr">
              <a:solidFill>
                <a:schemeClr val="hlink"/>
              </a:solidFill>
              <a:prstDash val="solid"/>
              <a:round/>
              <a:headEnd type="none" w="med" len="med"/>
              <a:tailEnd type="none" w="med" len="med"/>
            </a:ln>
            <a:effectLst/>
          </p:spPr>
        </p:cxnSp>
        <p:sp>
          <p:nvSpPr>
            <p:cNvPr id="36" name="5-Point Star 35"/>
            <p:cNvSpPr/>
            <p:nvPr/>
          </p:nvSpPr>
          <p:spPr bwMode="auto">
            <a:xfrm>
              <a:off x="3352800" y="30480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grpSp>
        <p:nvGrpSpPr>
          <p:cNvPr id="40" name="Group 39"/>
          <p:cNvGrpSpPr/>
          <p:nvPr/>
        </p:nvGrpSpPr>
        <p:grpSpPr>
          <a:xfrm>
            <a:off x="1483966" y="3170072"/>
            <a:ext cx="5799026" cy="2420433"/>
            <a:chOff x="1483966" y="3170072"/>
            <a:chExt cx="5799026" cy="2420433"/>
          </a:xfrm>
        </p:grpSpPr>
        <p:grpSp>
          <p:nvGrpSpPr>
            <p:cNvPr id="20" name="Group 19"/>
            <p:cNvGrpSpPr/>
            <p:nvPr/>
          </p:nvGrpSpPr>
          <p:grpSpPr>
            <a:xfrm>
              <a:off x="5181600" y="4593436"/>
              <a:ext cx="2101392" cy="997069"/>
              <a:chOff x="5181600" y="4593436"/>
              <a:chExt cx="2101392" cy="997069"/>
            </a:xfrm>
          </p:grpSpPr>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81600" y="4593436"/>
                <a:ext cx="673100" cy="997069"/>
              </a:xfrm>
              <a:prstGeom prst="rect">
                <a:avLst/>
              </a:prstGeom>
            </p:spPr>
          </p:pic>
          <p:sp>
            <p:nvSpPr>
              <p:cNvPr id="15" name="TextBox 14"/>
              <p:cNvSpPr txBox="1"/>
              <p:nvPr/>
            </p:nvSpPr>
            <p:spPr>
              <a:xfrm>
                <a:off x="5943600" y="4812268"/>
                <a:ext cx="1339392" cy="369332"/>
              </a:xfrm>
              <a:prstGeom prst="rect">
                <a:avLst/>
              </a:prstGeom>
              <a:noFill/>
            </p:spPr>
            <p:txBody>
              <a:bodyPr wrap="none" rtlCol="0">
                <a:spAutoFit/>
              </a:bodyPr>
              <a:lstStyle/>
              <a:p>
                <a:r>
                  <a:rPr lang="en-US" dirty="0" smtClean="0"/>
                  <a:t>Harry Potter</a:t>
                </a:r>
                <a:endParaRPr lang="en-US" dirty="0"/>
              </a:p>
            </p:txBody>
          </p:sp>
        </p:grpSp>
        <p:cxnSp>
          <p:nvCxnSpPr>
            <p:cNvPr id="30" name="Straight Connector 29"/>
            <p:cNvCxnSpPr>
              <a:stCxn id="5" idx="3"/>
              <a:endCxn id="9" idx="1"/>
            </p:cNvCxnSpPr>
            <p:nvPr/>
          </p:nvCxnSpPr>
          <p:spPr bwMode="auto">
            <a:xfrm>
              <a:off x="1483966" y="3170072"/>
              <a:ext cx="3697634" cy="1921899"/>
            </a:xfrm>
            <a:prstGeom prst="line">
              <a:avLst/>
            </a:prstGeom>
            <a:noFill/>
            <a:ln w="38100" cap="flat" cmpd="sng" algn="ctr">
              <a:solidFill>
                <a:schemeClr val="hlink"/>
              </a:solidFill>
              <a:prstDash val="solid"/>
              <a:round/>
              <a:headEnd type="none" w="med" len="med"/>
              <a:tailEnd type="none" w="med" len="med"/>
            </a:ln>
            <a:effectLst/>
          </p:spPr>
        </p:cxnSp>
        <p:sp>
          <p:nvSpPr>
            <p:cNvPr id="37" name="5-Point Star 36"/>
            <p:cNvSpPr/>
            <p:nvPr/>
          </p:nvSpPr>
          <p:spPr bwMode="auto">
            <a:xfrm>
              <a:off x="3352800" y="37338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grpSp>
        <p:nvGrpSpPr>
          <p:cNvPr id="39" name="Group 38"/>
          <p:cNvGrpSpPr/>
          <p:nvPr/>
        </p:nvGrpSpPr>
        <p:grpSpPr>
          <a:xfrm>
            <a:off x="1483966" y="3170072"/>
            <a:ext cx="6908554" cy="3637009"/>
            <a:chOff x="1483966" y="3170072"/>
            <a:chExt cx="6908554" cy="3637009"/>
          </a:xfrm>
        </p:grpSpPr>
        <p:grpSp>
          <p:nvGrpSpPr>
            <p:cNvPr id="21" name="Group 20"/>
            <p:cNvGrpSpPr/>
            <p:nvPr/>
          </p:nvGrpSpPr>
          <p:grpSpPr>
            <a:xfrm>
              <a:off x="5181600" y="5791200"/>
              <a:ext cx="3210920" cy="1015881"/>
              <a:chOff x="5181600" y="5791200"/>
              <a:chExt cx="3210920" cy="1015881"/>
            </a:xfrm>
          </p:grpSpPr>
          <p:pic>
            <p:nvPicPr>
              <p:cNvPr id="11" name="Picture 10"/>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81600" y="5791200"/>
                <a:ext cx="685800" cy="1015881"/>
              </a:xfrm>
              <a:prstGeom prst="rect">
                <a:avLst/>
              </a:prstGeom>
            </p:spPr>
          </p:pic>
          <p:sp>
            <p:nvSpPr>
              <p:cNvPr id="16" name="TextBox 15"/>
              <p:cNvSpPr txBox="1"/>
              <p:nvPr/>
            </p:nvSpPr>
            <p:spPr>
              <a:xfrm>
                <a:off x="5943600" y="6096000"/>
                <a:ext cx="2448920" cy="369332"/>
              </a:xfrm>
              <a:prstGeom prst="rect">
                <a:avLst/>
              </a:prstGeom>
              <a:noFill/>
            </p:spPr>
            <p:txBody>
              <a:bodyPr wrap="none" rtlCol="0">
                <a:spAutoFit/>
              </a:bodyPr>
              <a:lstStyle/>
              <a:p>
                <a:r>
                  <a:rPr lang="en-US" dirty="0" smtClean="0"/>
                  <a:t>Pirates of the Caribbean </a:t>
                </a:r>
                <a:endParaRPr lang="en-US" dirty="0"/>
              </a:p>
            </p:txBody>
          </p:sp>
        </p:grpSp>
        <p:cxnSp>
          <p:nvCxnSpPr>
            <p:cNvPr id="33" name="Straight Connector 32"/>
            <p:cNvCxnSpPr>
              <a:stCxn id="5" idx="3"/>
              <a:endCxn id="11" idx="1"/>
            </p:cNvCxnSpPr>
            <p:nvPr/>
          </p:nvCxnSpPr>
          <p:spPr bwMode="auto">
            <a:xfrm>
              <a:off x="1483966" y="3170072"/>
              <a:ext cx="3697634" cy="3129069"/>
            </a:xfrm>
            <a:prstGeom prst="line">
              <a:avLst/>
            </a:prstGeom>
            <a:noFill/>
            <a:ln w="38100" cap="flat" cmpd="sng" algn="ctr">
              <a:solidFill>
                <a:schemeClr val="hlink"/>
              </a:solidFill>
              <a:prstDash val="dot"/>
              <a:round/>
              <a:headEnd type="none" w="med" len="med"/>
              <a:tailEnd type="none" w="med" len="med"/>
            </a:ln>
            <a:effectLst/>
          </p:spPr>
        </p:cxnSp>
        <p:sp>
          <p:nvSpPr>
            <p:cNvPr id="38" name="TextBox 37"/>
            <p:cNvSpPr txBox="1"/>
            <p:nvPr/>
          </p:nvSpPr>
          <p:spPr>
            <a:xfrm rot="2414807">
              <a:off x="2858013" y="4499284"/>
              <a:ext cx="1325528" cy="369332"/>
            </a:xfrm>
            <a:prstGeom prst="rect">
              <a:avLst/>
            </a:prstGeom>
            <a:noFill/>
          </p:spPr>
          <p:txBody>
            <a:bodyPr wrap="none" rtlCol="0">
              <a:spAutoFit/>
            </a:bodyPr>
            <a:lstStyle/>
            <a:p>
              <a:r>
                <a:rPr lang="en-US" dirty="0" smtClean="0"/>
                <a:t>recommend</a:t>
              </a:r>
              <a:endParaRPr lang="en-US" dirty="0"/>
            </a:p>
          </p:txBody>
        </p:sp>
      </p:grpSp>
    </p:spTree>
    <p:extLst>
      <p:ext uri="{BB962C8B-B14F-4D97-AF65-F5344CB8AC3E}">
        <p14:creationId xmlns:p14="http://schemas.microsoft.com/office/powerpoint/2010/main" val="35578589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0624" y="-76200"/>
            <a:ext cx="7953376" cy="762000"/>
          </a:xfrm>
        </p:spPr>
        <p:txBody>
          <a:bodyPr/>
          <a:lstStyle/>
          <a:p>
            <a:r>
              <a:rPr lang="en-US" sz="2800" dirty="0" smtClean="0"/>
              <a:t>Collaborative Filtering: Exploiting Dependencies</a:t>
            </a:r>
            <a:endParaRPr lang="en-US" sz="2800" dirty="0"/>
          </a:p>
        </p:txBody>
      </p:sp>
      <p:grpSp>
        <p:nvGrpSpPr>
          <p:cNvPr id="73" name="Group 72"/>
          <p:cNvGrpSpPr/>
          <p:nvPr/>
        </p:nvGrpSpPr>
        <p:grpSpPr>
          <a:xfrm>
            <a:off x="1483966" y="1950872"/>
            <a:ext cx="3697634" cy="4373728"/>
            <a:chOff x="1483966" y="1950872"/>
            <a:chExt cx="3697634" cy="4373728"/>
          </a:xfrm>
        </p:grpSpPr>
        <p:cxnSp>
          <p:nvCxnSpPr>
            <p:cNvPr id="33" name="Straight Connector 32"/>
            <p:cNvCxnSpPr>
              <a:endCxn id="45" idx="1"/>
            </p:cNvCxnSpPr>
            <p:nvPr/>
          </p:nvCxnSpPr>
          <p:spPr bwMode="auto">
            <a:xfrm>
              <a:off x="1483966" y="1950872"/>
              <a:ext cx="3697634" cy="4373728"/>
            </a:xfrm>
            <a:prstGeom prst="line">
              <a:avLst/>
            </a:prstGeom>
            <a:noFill/>
            <a:ln w="38100" cap="flat" cmpd="sng" algn="ctr">
              <a:solidFill>
                <a:schemeClr val="hlink"/>
              </a:solidFill>
              <a:prstDash val="dot"/>
              <a:round/>
              <a:headEnd type="none" w="med" len="med"/>
              <a:tailEnd type="none" w="med" len="med"/>
            </a:ln>
            <a:effectLst/>
          </p:spPr>
        </p:cxnSp>
        <p:sp>
          <p:nvSpPr>
            <p:cNvPr id="38" name="TextBox 37"/>
            <p:cNvSpPr txBox="1"/>
            <p:nvPr/>
          </p:nvSpPr>
          <p:spPr>
            <a:xfrm rot="3058387">
              <a:off x="3174627" y="4311624"/>
              <a:ext cx="1325528" cy="369332"/>
            </a:xfrm>
            <a:prstGeom prst="rect">
              <a:avLst/>
            </a:prstGeom>
            <a:noFill/>
          </p:spPr>
          <p:txBody>
            <a:bodyPr wrap="none" rtlCol="0">
              <a:spAutoFit/>
            </a:bodyPr>
            <a:lstStyle/>
            <a:p>
              <a:r>
                <a:rPr lang="en-US" dirty="0" smtClean="0"/>
                <a:t>recommend</a:t>
              </a:r>
              <a:endParaRPr lang="en-US" dirty="0"/>
            </a:p>
          </p:txBody>
        </p:sp>
      </p:grpSp>
      <p:grpSp>
        <p:nvGrpSpPr>
          <p:cNvPr id="71" name="Group 70"/>
          <p:cNvGrpSpPr/>
          <p:nvPr/>
        </p:nvGrpSpPr>
        <p:grpSpPr>
          <a:xfrm>
            <a:off x="1483966" y="1950872"/>
            <a:ext cx="5687329" cy="2278228"/>
            <a:chOff x="1483966" y="1950872"/>
            <a:chExt cx="5687329" cy="2278228"/>
          </a:xfrm>
        </p:grpSpPr>
        <p:sp>
          <p:nvSpPr>
            <p:cNvPr id="14" name="TextBox 13"/>
            <p:cNvSpPr txBox="1"/>
            <p:nvPr/>
          </p:nvSpPr>
          <p:spPr>
            <a:xfrm>
              <a:off x="5943600" y="3657600"/>
              <a:ext cx="1227695" cy="369332"/>
            </a:xfrm>
            <a:prstGeom prst="rect">
              <a:avLst/>
            </a:prstGeom>
            <a:noFill/>
          </p:spPr>
          <p:txBody>
            <a:bodyPr wrap="none" rtlCol="0">
              <a:spAutoFit/>
            </a:bodyPr>
            <a:lstStyle/>
            <a:p>
              <a:r>
                <a:rPr lang="en-US" dirty="0" smtClean="0"/>
                <a:t>City of God</a:t>
              </a:r>
              <a:endParaRPr lang="en-US" dirty="0"/>
            </a:p>
          </p:txBody>
        </p:sp>
        <p:cxnSp>
          <p:nvCxnSpPr>
            <p:cNvPr id="27" name="Straight Connector 26"/>
            <p:cNvCxnSpPr>
              <a:endCxn id="34" idx="1"/>
            </p:cNvCxnSpPr>
            <p:nvPr/>
          </p:nvCxnSpPr>
          <p:spPr bwMode="auto">
            <a:xfrm>
              <a:off x="1483966" y="1950872"/>
              <a:ext cx="3697634" cy="1821028"/>
            </a:xfrm>
            <a:prstGeom prst="line">
              <a:avLst/>
            </a:prstGeom>
            <a:noFill/>
            <a:ln w="38100" cap="flat" cmpd="sng" algn="ctr">
              <a:solidFill>
                <a:schemeClr val="hlink"/>
              </a:solidFill>
              <a:prstDash val="solid"/>
              <a:round/>
              <a:headEnd type="none" w="med" len="med"/>
              <a:tailEnd type="none" w="med" len="med"/>
            </a:ln>
            <a:effectLst/>
          </p:spPr>
        </p:cxnSp>
        <p:sp>
          <p:nvSpPr>
            <p:cNvPr id="37" name="5-Point Star 36"/>
            <p:cNvSpPr/>
            <p:nvPr/>
          </p:nvSpPr>
          <p:spPr bwMode="auto">
            <a:xfrm>
              <a:off x="2895600" y="22860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pic>
          <p:nvPicPr>
            <p:cNvPr id="34" name="Picture 3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3314700"/>
              <a:ext cx="617292" cy="914400"/>
            </a:xfrm>
            <a:prstGeom prst="rect">
              <a:avLst/>
            </a:prstGeom>
          </p:spPr>
        </p:pic>
      </p:grpSp>
      <p:grpSp>
        <p:nvGrpSpPr>
          <p:cNvPr id="72" name="Group 71"/>
          <p:cNvGrpSpPr/>
          <p:nvPr/>
        </p:nvGrpSpPr>
        <p:grpSpPr>
          <a:xfrm>
            <a:off x="1483966" y="1950872"/>
            <a:ext cx="6324247" cy="3554578"/>
            <a:chOff x="1483966" y="1950872"/>
            <a:chExt cx="6324247" cy="3554578"/>
          </a:xfrm>
        </p:grpSpPr>
        <p:sp>
          <p:nvSpPr>
            <p:cNvPr id="36" name="5-Point Star 35"/>
            <p:cNvSpPr/>
            <p:nvPr/>
          </p:nvSpPr>
          <p:spPr bwMode="auto">
            <a:xfrm>
              <a:off x="2895600" y="27432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15" name="TextBox 14"/>
            <p:cNvSpPr txBox="1"/>
            <p:nvPr/>
          </p:nvSpPr>
          <p:spPr>
            <a:xfrm>
              <a:off x="5943600" y="4812268"/>
              <a:ext cx="1864613" cy="369332"/>
            </a:xfrm>
            <a:prstGeom prst="rect">
              <a:avLst/>
            </a:prstGeom>
            <a:noFill/>
          </p:spPr>
          <p:txBody>
            <a:bodyPr wrap="none" rtlCol="0">
              <a:spAutoFit/>
            </a:bodyPr>
            <a:lstStyle/>
            <a:p>
              <a:r>
                <a:rPr lang="en-US" dirty="0" smtClean="0"/>
                <a:t>Wild Strawberries</a:t>
              </a:r>
              <a:endParaRPr lang="en-US" dirty="0"/>
            </a:p>
          </p:txBody>
        </p:sp>
        <p:cxnSp>
          <p:nvCxnSpPr>
            <p:cNvPr id="30" name="Straight Connector 29"/>
            <p:cNvCxnSpPr>
              <a:endCxn id="35" idx="1"/>
            </p:cNvCxnSpPr>
            <p:nvPr/>
          </p:nvCxnSpPr>
          <p:spPr bwMode="auto">
            <a:xfrm>
              <a:off x="1483966" y="1950872"/>
              <a:ext cx="3697634" cy="3097378"/>
            </a:xfrm>
            <a:prstGeom prst="line">
              <a:avLst/>
            </a:prstGeom>
            <a:noFill/>
            <a:ln w="38100" cap="flat" cmpd="sng" algn="ctr">
              <a:solidFill>
                <a:schemeClr val="hlink"/>
              </a:solidFill>
              <a:prstDash val="solid"/>
              <a:round/>
              <a:headEnd type="none" w="med" len="med"/>
              <a:tailEnd type="none" w="med" len="med"/>
            </a:ln>
            <a:effectLst/>
          </p:spPr>
        </p:cxnSp>
        <p:pic>
          <p:nvPicPr>
            <p:cNvPr id="35" name="Picture 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1600" y="4591050"/>
              <a:ext cx="617292" cy="914400"/>
            </a:xfrm>
            <a:prstGeom prst="rect">
              <a:avLst/>
            </a:prstGeom>
          </p:spPr>
        </p:pic>
      </p:grpSp>
      <p:grpSp>
        <p:nvGrpSpPr>
          <p:cNvPr id="70" name="Group 69"/>
          <p:cNvGrpSpPr/>
          <p:nvPr/>
        </p:nvGrpSpPr>
        <p:grpSpPr>
          <a:xfrm>
            <a:off x="1483966" y="1752600"/>
            <a:ext cx="6134792" cy="1200150"/>
            <a:chOff x="1483966" y="1752600"/>
            <a:chExt cx="6134792" cy="1200150"/>
          </a:xfrm>
        </p:grpSpPr>
        <p:sp>
          <p:nvSpPr>
            <p:cNvPr id="4" name="5-Point Star 3"/>
            <p:cNvSpPr/>
            <p:nvPr/>
          </p:nvSpPr>
          <p:spPr bwMode="auto">
            <a:xfrm>
              <a:off x="2895600" y="17526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13" name="TextBox 12"/>
            <p:cNvSpPr txBox="1"/>
            <p:nvPr/>
          </p:nvSpPr>
          <p:spPr>
            <a:xfrm>
              <a:off x="5943600" y="2438400"/>
              <a:ext cx="1675158" cy="369332"/>
            </a:xfrm>
            <a:prstGeom prst="rect">
              <a:avLst/>
            </a:prstGeom>
            <a:noFill/>
          </p:spPr>
          <p:txBody>
            <a:bodyPr wrap="none" rtlCol="0">
              <a:spAutoFit/>
            </a:bodyPr>
            <a:lstStyle/>
            <a:p>
              <a:r>
                <a:rPr lang="en-US" dirty="0" smtClean="0"/>
                <a:t>The Celebration</a:t>
              </a:r>
              <a:endParaRPr lang="en-US" dirty="0"/>
            </a:p>
          </p:txBody>
        </p:sp>
        <p:cxnSp>
          <p:nvCxnSpPr>
            <p:cNvPr id="24" name="Straight Connector 23"/>
            <p:cNvCxnSpPr>
              <a:endCxn id="44" idx="1"/>
            </p:cNvCxnSpPr>
            <p:nvPr/>
          </p:nvCxnSpPr>
          <p:spPr bwMode="auto">
            <a:xfrm>
              <a:off x="1483966" y="1950872"/>
              <a:ext cx="3697634" cy="544678"/>
            </a:xfrm>
            <a:prstGeom prst="line">
              <a:avLst/>
            </a:prstGeom>
            <a:noFill/>
            <a:ln w="38100" cap="flat" cmpd="sng" algn="ctr">
              <a:solidFill>
                <a:schemeClr val="hlink"/>
              </a:solidFill>
              <a:prstDash val="solid"/>
              <a:round/>
              <a:headEnd type="none" w="med" len="med"/>
              <a:tailEnd type="none" w="med" len="med"/>
            </a:ln>
            <a:effectLst/>
          </p:spPr>
        </p:cxnSp>
        <p:pic>
          <p:nvPicPr>
            <p:cNvPr id="44" name="Picture 4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81600" y="2038350"/>
              <a:ext cx="617292" cy="914400"/>
            </a:xfrm>
            <a:prstGeom prst="rect">
              <a:avLst/>
            </a:prstGeom>
          </p:spPr>
        </p:pic>
      </p:grpSp>
      <p:grpSp>
        <p:nvGrpSpPr>
          <p:cNvPr id="74" name="Group 73"/>
          <p:cNvGrpSpPr/>
          <p:nvPr/>
        </p:nvGrpSpPr>
        <p:grpSpPr>
          <a:xfrm>
            <a:off x="1449746" y="1219200"/>
            <a:ext cx="3731854" cy="3829050"/>
            <a:chOff x="1449746" y="1219200"/>
            <a:chExt cx="3731854" cy="3829050"/>
          </a:xfrm>
        </p:grpSpPr>
        <p:cxnSp>
          <p:nvCxnSpPr>
            <p:cNvPr id="47" name="Straight Connector 46"/>
            <p:cNvCxnSpPr>
              <a:stCxn id="53" idx="3"/>
              <a:endCxn id="3" idx="1"/>
            </p:cNvCxnSpPr>
            <p:nvPr/>
          </p:nvCxnSpPr>
          <p:spPr bwMode="auto">
            <a:xfrm flipV="1">
              <a:off x="1449746" y="1219200"/>
              <a:ext cx="3731854" cy="3818164"/>
            </a:xfrm>
            <a:prstGeom prst="line">
              <a:avLst/>
            </a:prstGeom>
            <a:noFill/>
            <a:ln w="38100" cap="flat" cmpd="sng" algn="ctr">
              <a:solidFill>
                <a:schemeClr val="accent3">
                  <a:lumMod val="75000"/>
                </a:schemeClr>
              </a:solidFill>
              <a:prstDash val="solid"/>
              <a:round/>
              <a:headEnd type="none" w="med" len="med"/>
              <a:tailEnd type="none" w="med" len="med"/>
            </a:ln>
            <a:effectLst/>
          </p:spPr>
        </p:cxnSp>
        <p:cxnSp>
          <p:nvCxnSpPr>
            <p:cNvPr id="48" name="Straight Connector 47"/>
            <p:cNvCxnSpPr>
              <a:stCxn id="53" idx="3"/>
              <a:endCxn id="44" idx="1"/>
            </p:cNvCxnSpPr>
            <p:nvPr/>
          </p:nvCxnSpPr>
          <p:spPr bwMode="auto">
            <a:xfrm flipV="1">
              <a:off x="1449746" y="2495550"/>
              <a:ext cx="3731854" cy="2541814"/>
            </a:xfrm>
            <a:prstGeom prst="line">
              <a:avLst/>
            </a:prstGeom>
            <a:noFill/>
            <a:ln w="38100" cap="flat" cmpd="sng" algn="ctr">
              <a:solidFill>
                <a:schemeClr val="accent3">
                  <a:lumMod val="75000"/>
                </a:schemeClr>
              </a:solidFill>
              <a:prstDash val="solid"/>
              <a:round/>
              <a:headEnd type="none" w="med" len="med"/>
              <a:tailEnd type="none" w="med" len="med"/>
            </a:ln>
            <a:effectLst/>
          </p:spPr>
        </p:cxnSp>
        <p:cxnSp>
          <p:nvCxnSpPr>
            <p:cNvPr id="49" name="Straight Connector 48"/>
            <p:cNvCxnSpPr>
              <a:stCxn id="53" idx="3"/>
              <a:endCxn id="35" idx="1"/>
            </p:cNvCxnSpPr>
            <p:nvPr/>
          </p:nvCxnSpPr>
          <p:spPr bwMode="auto">
            <a:xfrm>
              <a:off x="1449746" y="5037364"/>
              <a:ext cx="3731854" cy="10886"/>
            </a:xfrm>
            <a:prstGeom prst="line">
              <a:avLst/>
            </a:prstGeom>
            <a:noFill/>
            <a:ln w="38100" cap="flat" cmpd="sng" algn="ctr">
              <a:solidFill>
                <a:schemeClr val="accent3">
                  <a:lumMod val="75000"/>
                </a:schemeClr>
              </a:solidFill>
              <a:prstDash val="solid"/>
              <a:round/>
              <a:headEnd type="none" w="med" len="med"/>
              <a:tailEnd type="none" w="med" len="med"/>
            </a:ln>
            <a:effectLst/>
          </p:spPr>
        </p:cxnSp>
      </p:grpSp>
      <p:grpSp>
        <p:nvGrpSpPr>
          <p:cNvPr id="75" name="Group 74"/>
          <p:cNvGrpSpPr/>
          <p:nvPr/>
        </p:nvGrpSpPr>
        <p:grpSpPr>
          <a:xfrm>
            <a:off x="1449746" y="5037364"/>
            <a:ext cx="5891517" cy="1744436"/>
            <a:chOff x="1449746" y="5037364"/>
            <a:chExt cx="5891517" cy="1744436"/>
          </a:xfrm>
        </p:grpSpPr>
        <p:sp>
          <p:nvSpPr>
            <p:cNvPr id="16" name="TextBox 15"/>
            <p:cNvSpPr txBox="1"/>
            <p:nvPr/>
          </p:nvSpPr>
          <p:spPr>
            <a:xfrm>
              <a:off x="5943600" y="6096000"/>
              <a:ext cx="1397663" cy="369332"/>
            </a:xfrm>
            <a:prstGeom prst="rect">
              <a:avLst/>
            </a:prstGeom>
            <a:noFill/>
          </p:spPr>
          <p:txBody>
            <a:bodyPr wrap="none" rtlCol="0">
              <a:spAutoFit/>
            </a:bodyPr>
            <a:lstStyle/>
            <a:p>
              <a:r>
                <a:rPr lang="en-US" dirty="0" smtClean="0"/>
                <a:t>La Dolce Vita</a:t>
              </a:r>
              <a:endParaRPr lang="en-US" dirty="0"/>
            </a:p>
          </p:txBody>
        </p:sp>
        <p:pic>
          <p:nvPicPr>
            <p:cNvPr id="45" name="Picture 4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81600" y="5867400"/>
              <a:ext cx="609600" cy="914400"/>
            </a:xfrm>
            <a:prstGeom prst="rect">
              <a:avLst/>
            </a:prstGeom>
          </p:spPr>
        </p:pic>
        <p:cxnSp>
          <p:nvCxnSpPr>
            <p:cNvPr id="51" name="Straight Connector 50"/>
            <p:cNvCxnSpPr>
              <a:stCxn id="53" idx="3"/>
              <a:endCxn id="45" idx="1"/>
            </p:cNvCxnSpPr>
            <p:nvPr/>
          </p:nvCxnSpPr>
          <p:spPr bwMode="auto">
            <a:xfrm>
              <a:off x="1449746" y="5037364"/>
              <a:ext cx="3731854" cy="1287236"/>
            </a:xfrm>
            <a:prstGeom prst="line">
              <a:avLst/>
            </a:prstGeom>
            <a:noFill/>
            <a:ln w="38100" cap="flat" cmpd="sng" algn="ctr">
              <a:solidFill>
                <a:schemeClr val="accent3">
                  <a:lumMod val="75000"/>
                </a:schemeClr>
              </a:solidFill>
              <a:prstDash val="solid"/>
              <a:round/>
              <a:headEnd type="none" w="med" len="med"/>
              <a:tailEnd type="none" w="med" len="med"/>
            </a:ln>
            <a:effectLst/>
          </p:spPr>
        </p:cxnSp>
      </p:grpSp>
      <p:pic>
        <p:nvPicPr>
          <p:cNvPr id="52" name="Picture 51" descr="aa0538400.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43710" y="1371600"/>
            <a:ext cx="404090" cy="1202873"/>
          </a:xfrm>
          <a:prstGeom prst="rect">
            <a:avLst/>
          </a:prstGeom>
        </p:spPr>
      </p:pic>
      <p:pic>
        <p:nvPicPr>
          <p:cNvPr id="53" name="Picture 52" descr="aa049887.pn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800" y="4435927"/>
            <a:ext cx="382946" cy="1202873"/>
          </a:xfrm>
          <a:prstGeom prst="rect">
            <a:avLst/>
          </a:prstGeom>
        </p:spPr>
      </p:pic>
      <p:grpSp>
        <p:nvGrpSpPr>
          <p:cNvPr id="69" name="Group 68"/>
          <p:cNvGrpSpPr/>
          <p:nvPr/>
        </p:nvGrpSpPr>
        <p:grpSpPr>
          <a:xfrm>
            <a:off x="1483966" y="762000"/>
            <a:ext cx="6985641" cy="1188872"/>
            <a:chOff x="1483966" y="762000"/>
            <a:chExt cx="6985641" cy="1188872"/>
          </a:xfrm>
        </p:grpSpPr>
        <p:sp>
          <p:nvSpPr>
            <p:cNvPr id="12" name="TextBox 11"/>
            <p:cNvSpPr txBox="1"/>
            <p:nvPr/>
          </p:nvSpPr>
          <p:spPr>
            <a:xfrm>
              <a:off x="5867400" y="838200"/>
              <a:ext cx="2602207" cy="646331"/>
            </a:xfrm>
            <a:prstGeom prst="rect">
              <a:avLst/>
            </a:prstGeom>
            <a:noFill/>
          </p:spPr>
          <p:txBody>
            <a:bodyPr wrap="none" rtlCol="0">
              <a:spAutoFit/>
            </a:bodyPr>
            <a:lstStyle/>
            <a:p>
              <a:r>
                <a:rPr lang="en-US" dirty="0" smtClean="0"/>
                <a:t>Women on the Verge of a</a:t>
              </a:r>
              <a:br>
                <a:rPr lang="en-US" dirty="0" smtClean="0"/>
              </a:br>
              <a:r>
                <a:rPr lang="en-US" dirty="0" smtClean="0"/>
                <a:t>Nervous Breakdown</a:t>
              </a:r>
              <a:endParaRPr lang="en-US" dirty="0"/>
            </a:p>
          </p:txBody>
        </p:sp>
        <p:cxnSp>
          <p:nvCxnSpPr>
            <p:cNvPr id="23" name="Straight Connector 22"/>
            <p:cNvCxnSpPr>
              <a:endCxn id="3" idx="1"/>
            </p:cNvCxnSpPr>
            <p:nvPr/>
          </p:nvCxnSpPr>
          <p:spPr bwMode="auto">
            <a:xfrm flipV="1">
              <a:off x="1483966" y="1219200"/>
              <a:ext cx="3697634" cy="731672"/>
            </a:xfrm>
            <a:prstGeom prst="line">
              <a:avLst/>
            </a:prstGeom>
            <a:noFill/>
            <a:ln w="38100" cap="flat" cmpd="sng" algn="ctr">
              <a:solidFill>
                <a:schemeClr val="hlink"/>
              </a:solidFill>
              <a:prstDash val="solid"/>
              <a:round/>
              <a:headEnd type="none" w="med" len="med"/>
              <a:tailEnd type="none" w="med" len="med"/>
            </a:ln>
            <a:effectLst/>
          </p:spPr>
        </p:cxnSp>
        <p:pic>
          <p:nvPicPr>
            <p:cNvPr id="3" name="Picture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181600" y="762000"/>
              <a:ext cx="617292" cy="914400"/>
            </a:xfrm>
            <a:prstGeom prst="rect">
              <a:avLst/>
            </a:prstGeom>
          </p:spPr>
        </p:pic>
        <p:sp>
          <p:nvSpPr>
            <p:cNvPr id="67" name="5-Point Star 66"/>
            <p:cNvSpPr/>
            <p:nvPr/>
          </p:nvSpPr>
          <p:spPr bwMode="auto">
            <a:xfrm>
              <a:off x="2895600" y="1143000"/>
              <a:ext cx="381000" cy="381000"/>
            </a:xfrm>
            <a:prstGeom prst="star5">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sp>
        <p:nvSpPr>
          <p:cNvPr id="76" name="TextBox 75"/>
          <p:cNvSpPr txBox="1"/>
          <p:nvPr/>
        </p:nvSpPr>
        <p:spPr>
          <a:xfrm>
            <a:off x="1026666" y="3886200"/>
            <a:ext cx="2783334" cy="1077218"/>
          </a:xfrm>
          <a:prstGeom prst="rect">
            <a:avLst/>
          </a:prstGeom>
          <a:noFill/>
        </p:spPr>
        <p:txBody>
          <a:bodyPr wrap="none" rtlCol="0">
            <a:spAutoFit/>
          </a:bodyPr>
          <a:lstStyle/>
          <a:p>
            <a:pPr algn="ctr"/>
            <a:r>
              <a:rPr lang="en-US" sz="3200" dirty="0" smtClean="0"/>
              <a:t>What do I </a:t>
            </a:r>
          </a:p>
          <a:p>
            <a:pPr algn="ctr"/>
            <a:r>
              <a:rPr lang="en-US" sz="3200" dirty="0" smtClean="0"/>
              <a:t>recommend???</a:t>
            </a:r>
            <a:endParaRPr lang="en-US" sz="3200" dirty="0"/>
          </a:p>
        </p:txBody>
      </p:sp>
    </p:spTree>
    <p:extLst>
      <p:ext uri="{BB962C8B-B14F-4D97-AF65-F5344CB8AC3E}">
        <p14:creationId xmlns:p14="http://schemas.microsoft.com/office/powerpoint/2010/main" val="38131711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left)">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left)">
                                      <p:cBhvr>
                                        <p:cTn id="22" dur="500"/>
                                        <p:tgtEl>
                                          <p:spTgt spid="72"/>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500"/>
                                        <p:tgtEl>
                                          <p:spTgt spid="76"/>
                                        </p:tgtEl>
                                      </p:cBhvr>
                                    </p:animEffect>
                                  </p:childTnLst>
                                  <p:subTnLst>
                                    <p:set>
                                      <p:cBhvr override="childStyle">
                                        <p:cTn dur="1" fill="hold" display="0" masterRel="nextClick" afterEffect="1"/>
                                        <p:tgtEl>
                                          <p:spTgt spid="76"/>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left)">
                                      <p:cBhvr>
                                        <p:cTn id="31" dur="500"/>
                                        <p:tgtEl>
                                          <p:spTgt spid="5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left)">
                                      <p:cBhvr>
                                        <p:cTn id="36" dur="500"/>
                                        <p:tgtEl>
                                          <p:spTgt spid="7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left)">
                                      <p:cBhvr>
                                        <p:cTn id="4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1" y="381000"/>
            <a:ext cx="8458200" cy="762000"/>
          </a:xfrm>
        </p:spPr>
        <p:txBody>
          <a:bodyPr>
            <a:normAutofit fontScale="90000"/>
          </a:bodyPr>
          <a:lstStyle/>
          <a:p>
            <a:r>
              <a:rPr lang="en-US" sz="4000" dirty="0" smtClean="0"/>
              <a:t>Matrix Factorization</a:t>
            </a:r>
            <a:br>
              <a:rPr lang="en-US" sz="4000" dirty="0" smtClean="0"/>
            </a:br>
            <a:r>
              <a:rPr lang="en-US" sz="4000" dirty="0" smtClean="0"/>
              <a:t>Alternating Least Squares (ALS)</a:t>
            </a:r>
            <a:endParaRPr lang="en-US" sz="4000" dirty="0"/>
          </a:p>
        </p:txBody>
      </p:sp>
      <p:grpSp>
        <p:nvGrpSpPr>
          <p:cNvPr id="3" name="Group 177"/>
          <p:cNvGrpSpPr/>
          <p:nvPr/>
        </p:nvGrpSpPr>
        <p:grpSpPr>
          <a:xfrm>
            <a:off x="5562600" y="1219200"/>
            <a:ext cx="3417332" cy="2771000"/>
            <a:chOff x="4953000" y="4343400"/>
            <a:chExt cx="2960132" cy="2281535"/>
          </a:xfrm>
        </p:grpSpPr>
        <p:grpSp>
          <p:nvGrpSpPr>
            <p:cNvPr id="8" name="Group 39"/>
            <p:cNvGrpSpPr/>
            <p:nvPr/>
          </p:nvGrpSpPr>
          <p:grpSpPr>
            <a:xfrm>
              <a:off x="5369290" y="4343400"/>
              <a:ext cx="2208918" cy="2281535"/>
              <a:chOff x="838200" y="3890665"/>
              <a:chExt cx="2208918" cy="2281535"/>
            </a:xfrm>
          </p:grpSpPr>
          <p:sp>
            <p:nvSpPr>
              <p:cNvPr id="4" name="Rectangle 3"/>
              <p:cNvSpPr/>
              <p:nvPr/>
            </p:nvSpPr>
            <p:spPr bwMode="auto">
              <a:xfrm>
                <a:off x="914400" y="4805065"/>
                <a:ext cx="533400" cy="152400"/>
              </a:xfrm>
              <a:prstGeom prst="rect">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5" name="Rectangle 4"/>
              <p:cNvSpPr/>
              <p:nvPr/>
            </p:nvSpPr>
            <p:spPr bwMode="auto">
              <a:xfrm>
                <a:off x="2362200" y="4347865"/>
                <a:ext cx="533400" cy="152400"/>
              </a:xfrm>
              <a:prstGeom prst="rect">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6" name="Rectangle 5"/>
              <p:cNvSpPr/>
              <p:nvPr/>
            </p:nvSpPr>
            <p:spPr bwMode="auto">
              <a:xfrm>
                <a:off x="2362200" y="5262265"/>
                <a:ext cx="533400" cy="152400"/>
              </a:xfrm>
              <a:prstGeom prst="rect">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7" name="Rectangle 6"/>
              <p:cNvSpPr/>
              <p:nvPr/>
            </p:nvSpPr>
            <p:spPr bwMode="auto">
              <a:xfrm>
                <a:off x="2362200" y="6019800"/>
                <a:ext cx="533400" cy="152400"/>
              </a:xfrm>
              <a:prstGeom prst="rect">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12" name="Rectangle 11"/>
              <p:cNvSpPr/>
              <p:nvPr/>
            </p:nvSpPr>
            <p:spPr bwMode="auto">
              <a:xfrm>
                <a:off x="914400" y="5715000"/>
                <a:ext cx="533400" cy="152400"/>
              </a:xfrm>
              <a:prstGeom prst="rect">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cxnSp>
            <p:nvCxnSpPr>
              <p:cNvPr id="17" name="Straight Connector 16"/>
              <p:cNvCxnSpPr>
                <a:stCxn id="4" idx="3"/>
                <a:endCxn id="5" idx="1"/>
              </p:cNvCxnSpPr>
              <p:nvPr/>
            </p:nvCxnSpPr>
            <p:spPr bwMode="auto">
              <a:xfrm flipV="1">
                <a:off x="1447800" y="4424065"/>
                <a:ext cx="914400" cy="457200"/>
              </a:xfrm>
              <a:prstGeom prst="line">
                <a:avLst/>
              </a:prstGeom>
              <a:noFill/>
              <a:ln w="38100" cap="flat" cmpd="sng" algn="ctr">
                <a:solidFill>
                  <a:schemeClr val="hlink"/>
                </a:solidFill>
                <a:prstDash val="solid"/>
                <a:round/>
                <a:headEnd type="none" w="med" len="med"/>
                <a:tailEnd type="none" w="med" len="med"/>
              </a:ln>
              <a:effectLst/>
            </p:spPr>
          </p:cxnSp>
          <p:cxnSp>
            <p:nvCxnSpPr>
              <p:cNvPr id="21" name="Straight Connector 20"/>
              <p:cNvCxnSpPr>
                <a:stCxn id="4" idx="3"/>
                <a:endCxn id="6" idx="1"/>
              </p:cNvCxnSpPr>
              <p:nvPr/>
            </p:nvCxnSpPr>
            <p:spPr bwMode="auto">
              <a:xfrm>
                <a:off x="1447800" y="4881265"/>
                <a:ext cx="914400" cy="457200"/>
              </a:xfrm>
              <a:prstGeom prst="line">
                <a:avLst/>
              </a:prstGeom>
              <a:noFill/>
              <a:ln w="38100" cap="flat" cmpd="sng" algn="ctr">
                <a:solidFill>
                  <a:schemeClr val="hlink"/>
                </a:solidFill>
                <a:prstDash val="solid"/>
                <a:round/>
                <a:headEnd type="none" w="med" len="med"/>
                <a:tailEnd type="none" w="med" len="med"/>
              </a:ln>
              <a:effectLst/>
            </p:spPr>
          </p:cxnSp>
          <p:cxnSp>
            <p:nvCxnSpPr>
              <p:cNvPr id="23" name="Straight Connector 22"/>
              <p:cNvCxnSpPr>
                <a:stCxn id="12" idx="3"/>
                <a:endCxn id="7" idx="1"/>
              </p:cNvCxnSpPr>
              <p:nvPr/>
            </p:nvCxnSpPr>
            <p:spPr bwMode="auto">
              <a:xfrm>
                <a:off x="1447800" y="5791200"/>
                <a:ext cx="914400" cy="304800"/>
              </a:xfrm>
              <a:prstGeom prst="line">
                <a:avLst/>
              </a:prstGeom>
              <a:noFill/>
              <a:ln w="38100" cap="flat" cmpd="sng" algn="ctr">
                <a:solidFill>
                  <a:schemeClr val="hlink"/>
                </a:solidFill>
                <a:prstDash val="solid"/>
                <a:round/>
                <a:headEnd type="none" w="med" len="med"/>
                <a:tailEnd type="none" w="med" len="med"/>
              </a:ln>
              <a:effectLst/>
            </p:spPr>
          </p:cxnSp>
          <p:cxnSp>
            <p:nvCxnSpPr>
              <p:cNvPr id="25" name="Straight Connector 24"/>
              <p:cNvCxnSpPr>
                <a:stCxn id="12" idx="3"/>
                <a:endCxn id="6" idx="1"/>
              </p:cNvCxnSpPr>
              <p:nvPr/>
            </p:nvCxnSpPr>
            <p:spPr bwMode="auto">
              <a:xfrm flipV="1">
                <a:off x="1447800" y="5338465"/>
                <a:ext cx="914400" cy="452735"/>
              </a:xfrm>
              <a:prstGeom prst="line">
                <a:avLst/>
              </a:prstGeom>
              <a:noFill/>
              <a:ln w="38100" cap="flat" cmpd="sng" algn="ctr">
                <a:solidFill>
                  <a:schemeClr val="hlink"/>
                </a:solidFill>
                <a:prstDash val="solid"/>
                <a:round/>
                <a:headEnd type="none" w="med" len="med"/>
                <a:tailEnd type="none" w="med" len="med"/>
              </a:ln>
              <a:effectLst/>
            </p:spPr>
          </p:cxnSp>
          <p:sp>
            <p:nvSpPr>
              <p:cNvPr id="26" name="TextBox 25"/>
              <p:cNvSpPr txBox="1"/>
              <p:nvPr/>
            </p:nvSpPr>
            <p:spPr>
              <a:xfrm>
                <a:off x="1676400" y="4119265"/>
                <a:ext cx="498855" cy="461665"/>
              </a:xfrm>
              <a:prstGeom prst="rect">
                <a:avLst/>
              </a:prstGeom>
              <a:noFill/>
            </p:spPr>
            <p:txBody>
              <a:bodyPr wrap="none" rtlCol="0">
                <a:spAutoFit/>
              </a:bodyPr>
              <a:lstStyle/>
              <a:p>
                <a:r>
                  <a:rPr lang="en-US" sz="2400" i="1" dirty="0" smtClean="0"/>
                  <a:t>r</a:t>
                </a:r>
                <a:r>
                  <a:rPr lang="en-US" sz="2400" i="1" baseline="-25000" dirty="0" smtClean="0"/>
                  <a:t>11</a:t>
                </a:r>
                <a:endParaRPr lang="en-US" sz="2400" i="1" baseline="-25000" dirty="0"/>
              </a:p>
            </p:txBody>
          </p:sp>
          <p:sp>
            <p:nvSpPr>
              <p:cNvPr id="28" name="TextBox 27"/>
              <p:cNvSpPr txBox="1"/>
              <p:nvPr/>
            </p:nvSpPr>
            <p:spPr>
              <a:xfrm>
                <a:off x="1752600" y="4652665"/>
                <a:ext cx="498855" cy="461665"/>
              </a:xfrm>
              <a:prstGeom prst="rect">
                <a:avLst/>
              </a:prstGeom>
              <a:noFill/>
            </p:spPr>
            <p:txBody>
              <a:bodyPr wrap="none" rtlCol="0">
                <a:spAutoFit/>
              </a:bodyPr>
              <a:lstStyle/>
              <a:p>
                <a:r>
                  <a:rPr lang="en-US" sz="2400" i="1" dirty="0" smtClean="0"/>
                  <a:t>r</a:t>
                </a:r>
                <a:r>
                  <a:rPr lang="en-US" sz="2400" i="1" baseline="-25000" dirty="0" smtClean="0"/>
                  <a:t>12</a:t>
                </a:r>
                <a:endParaRPr lang="en-US" sz="2400" i="1" baseline="-25000" dirty="0"/>
              </a:p>
            </p:txBody>
          </p:sp>
          <p:sp>
            <p:nvSpPr>
              <p:cNvPr id="29" name="TextBox 28"/>
              <p:cNvSpPr txBox="1"/>
              <p:nvPr/>
            </p:nvSpPr>
            <p:spPr>
              <a:xfrm>
                <a:off x="1600200" y="5105400"/>
                <a:ext cx="498855" cy="461665"/>
              </a:xfrm>
              <a:prstGeom prst="rect">
                <a:avLst/>
              </a:prstGeom>
              <a:noFill/>
            </p:spPr>
            <p:txBody>
              <a:bodyPr wrap="none" rtlCol="0">
                <a:spAutoFit/>
              </a:bodyPr>
              <a:lstStyle/>
              <a:p>
                <a:r>
                  <a:rPr lang="en-US" sz="2400" i="1" dirty="0" smtClean="0"/>
                  <a:t>r</a:t>
                </a:r>
                <a:r>
                  <a:rPr lang="en-US" sz="2400" i="1" baseline="-25000" dirty="0" smtClean="0"/>
                  <a:t>23</a:t>
                </a:r>
                <a:endParaRPr lang="en-US" sz="2400" i="1" baseline="-25000" dirty="0"/>
              </a:p>
            </p:txBody>
          </p:sp>
          <p:sp>
            <p:nvSpPr>
              <p:cNvPr id="30" name="TextBox 29"/>
              <p:cNvSpPr txBox="1"/>
              <p:nvPr/>
            </p:nvSpPr>
            <p:spPr>
              <a:xfrm>
                <a:off x="1752600" y="5562600"/>
                <a:ext cx="498855" cy="461665"/>
              </a:xfrm>
              <a:prstGeom prst="rect">
                <a:avLst/>
              </a:prstGeom>
              <a:noFill/>
            </p:spPr>
            <p:txBody>
              <a:bodyPr wrap="none" rtlCol="0">
                <a:spAutoFit/>
              </a:bodyPr>
              <a:lstStyle/>
              <a:p>
                <a:r>
                  <a:rPr lang="en-US" sz="2400" i="1" dirty="0" smtClean="0"/>
                  <a:t>r</a:t>
                </a:r>
                <a:r>
                  <a:rPr lang="en-US" sz="2400" i="1" baseline="-25000" dirty="0" smtClean="0"/>
                  <a:t>24</a:t>
                </a:r>
                <a:endParaRPr lang="en-US" sz="2400" i="1" baseline="-25000" dirty="0"/>
              </a:p>
            </p:txBody>
          </p:sp>
          <p:sp>
            <p:nvSpPr>
              <p:cNvPr id="32" name="TextBox 31"/>
              <p:cNvSpPr txBox="1"/>
              <p:nvPr/>
            </p:nvSpPr>
            <p:spPr>
              <a:xfrm>
                <a:off x="838200" y="4343400"/>
                <a:ext cx="447558" cy="461665"/>
              </a:xfrm>
              <a:prstGeom prst="rect">
                <a:avLst/>
              </a:prstGeom>
              <a:noFill/>
            </p:spPr>
            <p:txBody>
              <a:bodyPr wrap="none" rtlCol="0">
                <a:spAutoFit/>
              </a:bodyPr>
              <a:lstStyle/>
              <a:p>
                <a:r>
                  <a:rPr lang="en-US" sz="2400" i="1" dirty="0"/>
                  <a:t>u</a:t>
                </a:r>
                <a:r>
                  <a:rPr lang="en-US" sz="2400" i="1" baseline="-25000" dirty="0" smtClean="0"/>
                  <a:t>1</a:t>
                </a:r>
                <a:endParaRPr lang="en-US" sz="2400" i="1" baseline="-25000" dirty="0"/>
              </a:p>
            </p:txBody>
          </p:sp>
          <p:sp>
            <p:nvSpPr>
              <p:cNvPr id="33" name="TextBox 32"/>
              <p:cNvSpPr txBox="1"/>
              <p:nvPr/>
            </p:nvSpPr>
            <p:spPr>
              <a:xfrm>
                <a:off x="838200" y="5257800"/>
                <a:ext cx="447558" cy="461665"/>
              </a:xfrm>
              <a:prstGeom prst="rect">
                <a:avLst/>
              </a:prstGeom>
              <a:noFill/>
            </p:spPr>
            <p:txBody>
              <a:bodyPr wrap="none" rtlCol="0">
                <a:spAutoFit/>
              </a:bodyPr>
              <a:lstStyle/>
              <a:p>
                <a:r>
                  <a:rPr lang="en-US" sz="2400" i="1" dirty="0" smtClean="0"/>
                  <a:t>u</a:t>
                </a:r>
                <a:r>
                  <a:rPr lang="en-US" sz="2400" i="1" baseline="-25000" dirty="0" smtClean="0"/>
                  <a:t>2</a:t>
                </a:r>
                <a:endParaRPr lang="en-US" sz="2400" i="1" baseline="-25000" dirty="0"/>
              </a:p>
            </p:txBody>
          </p:sp>
          <p:sp>
            <p:nvSpPr>
              <p:cNvPr id="34" name="TextBox 33"/>
              <p:cNvSpPr txBox="1"/>
              <p:nvPr/>
            </p:nvSpPr>
            <p:spPr>
              <a:xfrm>
                <a:off x="2514600" y="3890665"/>
                <a:ext cx="532518" cy="461665"/>
              </a:xfrm>
              <a:prstGeom prst="rect">
                <a:avLst/>
              </a:prstGeom>
              <a:noFill/>
            </p:spPr>
            <p:txBody>
              <a:bodyPr wrap="none" rtlCol="0">
                <a:spAutoFit/>
              </a:bodyPr>
              <a:lstStyle/>
              <a:p>
                <a:r>
                  <a:rPr lang="en-US" sz="2400" i="1" dirty="0" smtClean="0"/>
                  <a:t>m</a:t>
                </a:r>
                <a:r>
                  <a:rPr lang="en-US" sz="2400" i="1" baseline="-25000" dirty="0" smtClean="0"/>
                  <a:t>1</a:t>
                </a:r>
                <a:endParaRPr lang="en-US" sz="2400" i="1" baseline="-25000" dirty="0"/>
              </a:p>
            </p:txBody>
          </p:sp>
          <p:sp>
            <p:nvSpPr>
              <p:cNvPr id="35" name="TextBox 34"/>
              <p:cNvSpPr txBox="1"/>
              <p:nvPr/>
            </p:nvSpPr>
            <p:spPr>
              <a:xfrm>
                <a:off x="2514600" y="4805065"/>
                <a:ext cx="532518" cy="461665"/>
              </a:xfrm>
              <a:prstGeom prst="rect">
                <a:avLst/>
              </a:prstGeom>
              <a:noFill/>
            </p:spPr>
            <p:txBody>
              <a:bodyPr wrap="none" rtlCol="0">
                <a:spAutoFit/>
              </a:bodyPr>
              <a:lstStyle/>
              <a:p>
                <a:r>
                  <a:rPr lang="en-US" sz="2400" i="1" dirty="0" smtClean="0"/>
                  <a:t>m</a:t>
                </a:r>
                <a:r>
                  <a:rPr lang="en-US" sz="2400" i="1" baseline="-25000" dirty="0" smtClean="0"/>
                  <a:t>2</a:t>
                </a:r>
                <a:endParaRPr lang="en-US" sz="2400" i="1" baseline="-25000" dirty="0"/>
              </a:p>
            </p:txBody>
          </p:sp>
          <p:sp>
            <p:nvSpPr>
              <p:cNvPr id="36" name="TextBox 35"/>
              <p:cNvSpPr txBox="1"/>
              <p:nvPr/>
            </p:nvSpPr>
            <p:spPr>
              <a:xfrm>
                <a:off x="2514600" y="5562600"/>
                <a:ext cx="532518" cy="461665"/>
              </a:xfrm>
              <a:prstGeom prst="rect">
                <a:avLst/>
              </a:prstGeom>
              <a:noFill/>
            </p:spPr>
            <p:txBody>
              <a:bodyPr wrap="none" rtlCol="0">
                <a:spAutoFit/>
              </a:bodyPr>
              <a:lstStyle/>
              <a:p>
                <a:r>
                  <a:rPr lang="en-US" sz="2400" i="1" dirty="0" smtClean="0"/>
                  <a:t>m</a:t>
                </a:r>
                <a:r>
                  <a:rPr lang="en-US" sz="2400" i="1" baseline="-25000" dirty="0" smtClean="0"/>
                  <a:t>3</a:t>
                </a:r>
                <a:endParaRPr lang="en-US" sz="2400" i="1" baseline="-25000" dirty="0"/>
              </a:p>
            </p:txBody>
          </p:sp>
        </p:grpSp>
        <p:sp>
          <p:nvSpPr>
            <p:cNvPr id="41" name="TextBox 40"/>
            <p:cNvSpPr txBox="1"/>
            <p:nvPr/>
          </p:nvSpPr>
          <p:spPr>
            <a:xfrm rot="16200000">
              <a:off x="4267684" y="5498552"/>
              <a:ext cx="1739964" cy="369332"/>
            </a:xfrm>
            <a:prstGeom prst="rect">
              <a:avLst/>
            </a:prstGeom>
            <a:noFill/>
          </p:spPr>
          <p:txBody>
            <a:bodyPr wrap="none" rtlCol="0">
              <a:spAutoFit/>
            </a:bodyPr>
            <a:lstStyle/>
            <a:p>
              <a:r>
                <a:rPr lang="en-US" dirty="0" smtClean="0"/>
                <a:t>User Factors (U)</a:t>
              </a:r>
              <a:endParaRPr lang="en-US" dirty="0"/>
            </a:p>
          </p:txBody>
        </p:sp>
        <p:sp>
          <p:nvSpPr>
            <p:cNvPr id="42" name="TextBox 41"/>
            <p:cNvSpPr txBox="1"/>
            <p:nvPr/>
          </p:nvSpPr>
          <p:spPr>
            <a:xfrm rot="5400000">
              <a:off x="6783656" y="5446072"/>
              <a:ext cx="1889620" cy="369332"/>
            </a:xfrm>
            <a:prstGeom prst="rect">
              <a:avLst/>
            </a:prstGeom>
            <a:noFill/>
          </p:spPr>
          <p:txBody>
            <a:bodyPr wrap="none" rtlCol="0">
              <a:spAutoFit/>
            </a:bodyPr>
            <a:lstStyle/>
            <a:p>
              <a:r>
                <a:rPr lang="en-US" dirty="0" smtClean="0"/>
                <a:t>Movie Factors (M)</a:t>
              </a:r>
              <a:endParaRPr lang="en-US" dirty="0"/>
            </a:p>
          </p:txBody>
        </p:sp>
      </p:grpSp>
      <p:grpSp>
        <p:nvGrpSpPr>
          <p:cNvPr id="9" name="Group 7"/>
          <p:cNvGrpSpPr/>
          <p:nvPr/>
        </p:nvGrpSpPr>
        <p:grpSpPr>
          <a:xfrm>
            <a:off x="381000" y="1648600"/>
            <a:ext cx="4972111" cy="1924110"/>
            <a:chOff x="666689" y="4648200"/>
            <a:chExt cx="4972111" cy="1924110"/>
          </a:xfrm>
        </p:grpSpPr>
        <p:sp>
          <p:nvSpPr>
            <p:cNvPr id="44" name="Cube 43"/>
            <p:cNvSpPr/>
            <p:nvPr/>
          </p:nvSpPr>
          <p:spPr bwMode="auto">
            <a:xfrm>
              <a:off x="1123889" y="4648200"/>
              <a:ext cx="1619311" cy="1505521"/>
            </a:xfrm>
            <a:prstGeom prst="cube">
              <a:avLst>
                <a:gd name="adj" fmla="val 0"/>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3200" dirty="0" smtClean="0">
                <a:solidFill>
                  <a:srgbClr val="000000"/>
                </a:solidFill>
                <a:ea typeface="ＭＳ Ｐゴシック" pitchFamily="-111" charset="-128"/>
              </a:endParaRPr>
            </a:p>
          </p:txBody>
        </p:sp>
        <p:sp>
          <p:nvSpPr>
            <p:cNvPr id="46" name="Rectangle 45"/>
            <p:cNvSpPr/>
            <p:nvPr/>
          </p:nvSpPr>
          <p:spPr bwMode="auto">
            <a:xfrm rot="16200000">
              <a:off x="123845" y="5219871"/>
              <a:ext cx="1488981" cy="365071"/>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sp>
          <p:nvSpPr>
            <p:cNvPr id="47" name="TextBox 46"/>
            <p:cNvSpPr txBox="1"/>
            <p:nvPr/>
          </p:nvSpPr>
          <p:spPr>
            <a:xfrm rot="16200000">
              <a:off x="447644" y="4965903"/>
              <a:ext cx="838200" cy="400110"/>
            </a:xfrm>
            <a:prstGeom prst="rect">
              <a:avLst/>
            </a:prstGeom>
            <a:noFill/>
          </p:spPr>
          <p:txBody>
            <a:bodyPr wrap="square" rtlCol="0">
              <a:spAutoFit/>
            </a:bodyPr>
            <a:lstStyle/>
            <a:p>
              <a:r>
                <a:rPr lang="en-US" sz="2000" dirty="0" smtClean="0">
                  <a:solidFill>
                    <a:srgbClr val="000000"/>
                  </a:solidFill>
                </a:rPr>
                <a:t>Users</a:t>
              </a:r>
              <a:endParaRPr lang="en-US" sz="2000" dirty="0">
                <a:solidFill>
                  <a:srgbClr val="000000"/>
                </a:solidFill>
              </a:endParaRPr>
            </a:p>
          </p:txBody>
        </p:sp>
        <p:sp>
          <p:nvSpPr>
            <p:cNvPr id="49" name="Rectangle 48"/>
            <p:cNvSpPr/>
            <p:nvPr/>
          </p:nvSpPr>
          <p:spPr bwMode="auto">
            <a:xfrm>
              <a:off x="1123889" y="5674009"/>
              <a:ext cx="1619311" cy="6344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sp>
          <p:nvSpPr>
            <p:cNvPr id="50" name="Rectangle 49"/>
            <p:cNvSpPr/>
            <p:nvPr/>
          </p:nvSpPr>
          <p:spPr bwMode="auto">
            <a:xfrm>
              <a:off x="2458254" y="4648201"/>
              <a:ext cx="56989" cy="1505520"/>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grpSp>
          <p:nvGrpSpPr>
            <p:cNvPr id="15" name="Group 181"/>
            <p:cNvGrpSpPr/>
            <p:nvPr/>
          </p:nvGrpSpPr>
          <p:grpSpPr>
            <a:xfrm>
              <a:off x="4019489" y="4648200"/>
              <a:ext cx="1619311" cy="400110"/>
              <a:chOff x="762000" y="6194657"/>
              <a:chExt cx="1619311" cy="400110"/>
            </a:xfrm>
          </p:grpSpPr>
          <p:sp>
            <p:nvSpPr>
              <p:cNvPr id="45" name="Rectangle 44"/>
              <p:cNvSpPr/>
              <p:nvPr/>
            </p:nvSpPr>
            <p:spPr bwMode="auto">
              <a:xfrm>
                <a:off x="762000" y="6243901"/>
                <a:ext cx="1619311" cy="33175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sp>
            <p:nvSpPr>
              <p:cNvPr id="48" name="TextBox 47"/>
              <p:cNvSpPr txBox="1"/>
              <p:nvPr/>
            </p:nvSpPr>
            <p:spPr>
              <a:xfrm>
                <a:off x="952465" y="6194657"/>
                <a:ext cx="952535" cy="400110"/>
              </a:xfrm>
              <a:prstGeom prst="rect">
                <a:avLst/>
              </a:prstGeom>
              <a:noFill/>
            </p:spPr>
            <p:txBody>
              <a:bodyPr wrap="square" rtlCol="0">
                <a:spAutoFit/>
              </a:bodyPr>
              <a:lstStyle/>
              <a:p>
                <a:r>
                  <a:rPr lang="en-US" sz="2000" dirty="0" smtClean="0">
                    <a:solidFill>
                      <a:srgbClr val="000000"/>
                    </a:solidFill>
                  </a:rPr>
                  <a:t>Movies</a:t>
                </a:r>
                <a:endParaRPr lang="en-US" sz="2000" dirty="0">
                  <a:solidFill>
                    <a:srgbClr val="000000"/>
                  </a:solidFill>
                </a:endParaRPr>
              </a:p>
            </p:txBody>
          </p:sp>
          <p:sp>
            <p:nvSpPr>
              <p:cNvPr id="51" name="Rectangle 50"/>
              <p:cNvSpPr/>
              <p:nvPr/>
            </p:nvSpPr>
            <p:spPr bwMode="auto">
              <a:xfrm>
                <a:off x="2096365" y="6243900"/>
                <a:ext cx="45719" cy="331757"/>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grpSp>
        <p:sp>
          <p:nvSpPr>
            <p:cNvPr id="52" name="Rectangle 51"/>
            <p:cNvSpPr/>
            <p:nvPr/>
          </p:nvSpPr>
          <p:spPr bwMode="auto">
            <a:xfrm>
              <a:off x="686585" y="5674008"/>
              <a:ext cx="366792" cy="56989"/>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sp>
          <p:nvSpPr>
            <p:cNvPr id="147" name="Rectangle 146"/>
            <p:cNvSpPr/>
            <p:nvPr/>
          </p:nvSpPr>
          <p:spPr>
            <a:xfrm>
              <a:off x="1123889" y="4899257"/>
              <a:ext cx="1323183" cy="584775"/>
            </a:xfrm>
            <a:prstGeom prst="rect">
              <a:avLst/>
            </a:prstGeom>
          </p:spPr>
          <p:txBody>
            <a:bodyPr wrap="none">
              <a:spAutoFit/>
            </a:bodyPr>
            <a:lstStyle/>
            <a:p>
              <a:pPr lvl="0" algn="ctr"/>
              <a:r>
                <a:rPr lang="en-US" sz="3200" b="1" dirty="0" smtClean="0">
                  <a:solidFill>
                    <a:schemeClr val="bg1"/>
                  </a:solidFill>
                  <a:ea typeface="ＭＳ Ｐゴシック" pitchFamily="-111" charset="-128"/>
                </a:rPr>
                <a:t>Netflix</a:t>
              </a:r>
            </a:p>
          </p:txBody>
        </p:sp>
        <p:grpSp>
          <p:nvGrpSpPr>
            <p:cNvPr id="18" name="Group 182"/>
            <p:cNvGrpSpPr/>
            <p:nvPr/>
          </p:nvGrpSpPr>
          <p:grpSpPr>
            <a:xfrm>
              <a:off x="3314578" y="4724400"/>
              <a:ext cx="400110" cy="1488981"/>
              <a:chOff x="2952689" y="4724400"/>
              <a:chExt cx="400110" cy="1488981"/>
            </a:xfrm>
          </p:grpSpPr>
          <p:sp>
            <p:nvSpPr>
              <p:cNvPr id="179" name="Rectangle 178"/>
              <p:cNvSpPr/>
              <p:nvPr/>
            </p:nvSpPr>
            <p:spPr bwMode="auto">
              <a:xfrm rot="16200000">
                <a:off x="2409845" y="5286355"/>
                <a:ext cx="1488981" cy="365071"/>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sp>
            <p:nvSpPr>
              <p:cNvPr id="180" name="TextBox 179"/>
              <p:cNvSpPr txBox="1"/>
              <p:nvPr/>
            </p:nvSpPr>
            <p:spPr>
              <a:xfrm rot="16200000">
                <a:off x="2733644" y="5032387"/>
                <a:ext cx="838200" cy="400110"/>
              </a:xfrm>
              <a:prstGeom prst="rect">
                <a:avLst/>
              </a:prstGeom>
              <a:noFill/>
            </p:spPr>
            <p:txBody>
              <a:bodyPr wrap="square" rtlCol="0">
                <a:spAutoFit/>
              </a:bodyPr>
              <a:lstStyle/>
              <a:p>
                <a:r>
                  <a:rPr lang="en-US" sz="2000" dirty="0" smtClean="0">
                    <a:solidFill>
                      <a:srgbClr val="000000"/>
                    </a:solidFill>
                  </a:rPr>
                  <a:t>Users</a:t>
                </a:r>
                <a:endParaRPr lang="en-US" sz="2000" dirty="0">
                  <a:solidFill>
                    <a:srgbClr val="000000"/>
                  </a:solidFill>
                </a:endParaRPr>
              </a:p>
            </p:txBody>
          </p:sp>
          <p:sp>
            <p:nvSpPr>
              <p:cNvPr id="181" name="Rectangle 180"/>
              <p:cNvSpPr/>
              <p:nvPr/>
            </p:nvSpPr>
            <p:spPr bwMode="auto">
              <a:xfrm>
                <a:off x="2972585" y="5740492"/>
                <a:ext cx="366792" cy="56989"/>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grpSp>
        <p:sp>
          <p:nvSpPr>
            <p:cNvPr id="184" name="TextBox 183"/>
            <p:cNvSpPr txBox="1"/>
            <p:nvPr/>
          </p:nvSpPr>
          <p:spPr>
            <a:xfrm>
              <a:off x="2724089" y="4911804"/>
              <a:ext cx="606256" cy="1107996"/>
            </a:xfrm>
            <a:prstGeom prst="rect">
              <a:avLst/>
            </a:prstGeom>
            <a:noFill/>
          </p:spPr>
          <p:txBody>
            <a:bodyPr wrap="none" rtlCol="0">
              <a:spAutoFit/>
            </a:bodyPr>
            <a:lstStyle/>
            <a:p>
              <a:r>
                <a:rPr lang="en-US" sz="6600" dirty="0" smtClean="0"/>
                <a:t>≈</a:t>
              </a:r>
              <a:endParaRPr lang="en-US" sz="6600" dirty="0"/>
            </a:p>
          </p:txBody>
        </p:sp>
        <p:sp>
          <p:nvSpPr>
            <p:cNvPr id="185" name="TextBox 184"/>
            <p:cNvSpPr txBox="1"/>
            <p:nvPr/>
          </p:nvSpPr>
          <p:spPr>
            <a:xfrm>
              <a:off x="3714689" y="4800600"/>
              <a:ext cx="295274" cy="400110"/>
            </a:xfrm>
            <a:prstGeom prst="rect">
              <a:avLst/>
            </a:prstGeom>
            <a:noFill/>
          </p:spPr>
          <p:txBody>
            <a:bodyPr wrap="none" rtlCol="0">
              <a:spAutoFit/>
            </a:bodyPr>
            <a:lstStyle/>
            <a:p>
              <a:r>
                <a:rPr lang="en-US" sz="2000" dirty="0" smtClean="0"/>
                <a:t>x</a:t>
              </a:r>
              <a:endParaRPr lang="en-US" sz="2000" dirty="0"/>
            </a:p>
          </p:txBody>
        </p:sp>
        <p:grpSp>
          <p:nvGrpSpPr>
            <p:cNvPr id="19" name="Group 185"/>
            <p:cNvGrpSpPr/>
            <p:nvPr/>
          </p:nvGrpSpPr>
          <p:grpSpPr>
            <a:xfrm>
              <a:off x="1123889" y="6172200"/>
              <a:ext cx="1619311" cy="400110"/>
              <a:chOff x="762000" y="6194657"/>
              <a:chExt cx="1619311" cy="400110"/>
            </a:xfrm>
          </p:grpSpPr>
          <p:sp>
            <p:nvSpPr>
              <p:cNvPr id="187" name="Rectangle 186"/>
              <p:cNvSpPr/>
              <p:nvPr/>
            </p:nvSpPr>
            <p:spPr bwMode="auto">
              <a:xfrm>
                <a:off x="762000" y="6243901"/>
                <a:ext cx="1619311" cy="33175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sp>
            <p:nvSpPr>
              <p:cNvPr id="188" name="TextBox 187"/>
              <p:cNvSpPr txBox="1"/>
              <p:nvPr/>
            </p:nvSpPr>
            <p:spPr>
              <a:xfrm>
                <a:off x="952465" y="6194657"/>
                <a:ext cx="952535" cy="400110"/>
              </a:xfrm>
              <a:prstGeom prst="rect">
                <a:avLst/>
              </a:prstGeom>
              <a:noFill/>
            </p:spPr>
            <p:txBody>
              <a:bodyPr wrap="square" rtlCol="0">
                <a:spAutoFit/>
              </a:bodyPr>
              <a:lstStyle/>
              <a:p>
                <a:r>
                  <a:rPr lang="en-US" sz="2000" dirty="0" smtClean="0">
                    <a:solidFill>
                      <a:srgbClr val="000000"/>
                    </a:solidFill>
                  </a:rPr>
                  <a:t>Movies</a:t>
                </a:r>
                <a:endParaRPr lang="en-US" sz="2000" dirty="0">
                  <a:solidFill>
                    <a:srgbClr val="000000"/>
                  </a:solidFill>
                </a:endParaRPr>
              </a:p>
            </p:txBody>
          </p:sp>
          <p:sp>
            <p:nvSpPr>
              <p:cNvPr id="189" name="Rectangle 188"/>
              <p:cNvSpPr/>
              <p:nvPr/>
            </p:nvSpPr>
            <p:spPr bwMode="auto">
              <a:xfrm>
                <a:off x="2096365" y="6243900"/>
                <a:ext cx="45719" cy="331757"/>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ea typeface="ＭＳ Ｐゴシック" pitchFamily="-111" charset="-128"/>
                </a:endParaRPr>
              </a:p>
            </p:txBody>
          </p:sp>
        </p:grpSp>
      </p:grpSp>
      <p:sp>
        <p:nvSpPr>
          <p:cNvPr id="10" name="TextBox 9"/>
          <p:cNvSpPr txBox="1"/>
          <p:nvPr/>
        </p:nvSpPr>
        <p:spPr>
          <a:xfrm>
            <a:off x="3429000" y="2486800"/>
            <a:ext cx="399468" cy="461665"/>
          </a:xfrm>
          <a:prstGeom prst="rect">
            <a:avLst/>
          </a:prstGeom>
          <a:noFill/>
        </p:spPr>
        <p:txBody>
          <a:bodyPr wrap="none" rtlCol="0">
            <a:spAutoFit/>
          </a:bodyPr>
          <a:lstStyle/>
          <a:p>
            <a:r>
              <a:rPr lang="en-US" sz="2400" b="1" dirty="0" err="1" smtClean="0"/>
              <a:t>u</a:t>
            </a:r>
            <a:r>
              <a:rPr lang="en-US" sz="2400" b="1" baseline="-25000" dirty="0" err="1" smtClean="0"/>
              <a:t>i</a:t>
            </a:r>
            <a:endParaRPr lang="en-US" sz="2400" b="1" baseline="-25000" dirty="0"/>
          </a:p>
        </p:txBody>
      </p:sp>
      <p:sp>
        <p:nvSpPr>
          <p:cNvPr id="57" name="TextBox 56"/>
          <p:cNvSpPr txBox="1"/>
          <p:nvPr/>
        </p:nvSpPr>
        <p:spPr>
          <a:xfrm>
            <a:off x="4957525" y="1948935"/>
            <a:ext cx="506870" cy="461665"/>
          </a:xfrm>
          <a:prstGeom prst="rect">
            <a:avLst/>
          </a:prstGeom>
          <a:noFill/>
        </p:spPr>
        <p:txBody>
          <a:bodyPr wrap="none" rtlCol="0">
            <a:spAutoFit/>
          </a:bodyPr>
          <a:lstStyle/>
          <a:p>
            <a:r>
              <a:rPr lang="en-US" sz="2400" b="1" dirty="0" err="1" smtClean="0"/>
              <a:t>m</a:t>
            </a:r>
            <a:r>
              <a:rPr lang="en-US" sz="2400" b="1" baseline="-25000" dirty="0" err="1" smtClean="0"/>
              <a:t>j</a:t>
            </a:r>
            <a:endParaRPr lang="en-US" sz="2400" b="1" baseline="-25000" dirty="0"/>
          </a:p>
        </p:txBody>
      </p:sp>
      <p:pic>
        <p:nvPicPr>
          <p:cNvPr id="60" name="Picture 59" descr="TP_tmp.png"/>
          <p:cNvPicPr>
            <a:picLocks noChangeAspect="1"/>
          </p:cNvPicPr>
          <p:nvPr>
            <p:custDataLst>
              <p:tags r:id="rId1"/>
            </p:custDataLst>
          </p:nvPr>
        </p:nvPicPr>
        <p:blipFill>
          <a:blip r:embed="rId5" cstate="print"/>
          <a:stretch>
            <a:fillRect/>
          </a:stretch>
        </p:blipFill>
        <p:spPr bwMode="auto">
          <a:xfrm>
            <a:off x="762000" y="4384156"/>
            <a:ext cx="5205448" cy="873765"/>
          </a:xfrm>
          <a:prstGeom prst="rect">
            <a:avLst/>
          </a:prstGeom>
          <a:noFill/>
          <a:ln/>
          <a:effectLst/>
        </p:spPr>
      </p:pic>
      <p:sp>
        <p:nvSpPr>
          <p:cNvPr id="14" name="TextBox 13"/>
          <p:cNvSpPr txBox="1"/>
          <p:nvPr/>
        </p:nvSpPr>
        <p:spPr bwMode="auto">
          <a:xfrm>
            <a:off x="325511" y="3821668"/>
            <a:ext cx="3962400" cy="369332"/>
          </a:xfrm>
          <a:prstGeom prst="rect">
            <a:avLst/>
          </a:prstGeom>
          <a:noFill/>
        </p:spPr>
        <p:txBody>
          <a:bodyPr wrap="square" rtlCol="0">
            <a:spAutoFit/>
          </a:bodyPr>
          <a:lstStyle/>
          <a:p>
            <a:r>
              <a:rPr lang="en-US" dirty="0" smtClean="0"/>
              <a:t>Iterate:</a:t>
            </a:r>
            <a:endParaRPr lang="en-US" dirty="0"/>
          </a:p>
        </p:txBody>
      </p:sp>
      <p:pic>
        <p:nvPicPr>
          <p:cNvPr id="65" name="Picture 64" descr="TP_tmp.png"/>
          <p:cNvPicPr>
            <a:picLocks noChangeAspect="1"/>
          </p:cNvPicPr>
          <p:nvPr>
            <p:custDataLst>
              <p:tags r:id="rId2"/>
            </p:custDataLst>
          </p:nvPr>
        </p:nvPicPr>
        <p:blipFill>
          <a:blip r:embed="rId6" cstate="print"/>
          <a:stretch>
            <a:fillRect/>
          </a:stretch>
        </p:blipFill>
        <p:spPr bwMode="auto">
          <a:xfrm>
            <a:off x="762358" y="5679556"/>
            <a:ext cx="5204731" cy="873644"/>
          </a:xfrm>
          <a:prstGeom prst="rect">
            <a:avLst/>
          </a:prstGeom>
          <a:noFill/>
          <a:ln/>
          <a:effectLst/>
        </p:spPr>
      </p:pic>
      <p:sp>
        <p:nvSpPr>
          <p:cNvPr id="66" name="Rectangle 65"/>
          <p:cNvSpPr/>
          <p:nvPr/>
        </p:nvSpPr>
        <p:spPr>
          <a:xfrm>
            <a:off x="5367453" y="6519446"/>
            <a:ext cx="3776547" cy="338554"/>
          </a:xfrm>
          <a:prstGeom prst="rect">
            <a:avLst/>
          </a:prstGeom>
        </p:spPr>
        <p:txBody>
          <a:bodyPr wrap="none">
            <a:spAutoFit/>
          </a:bodyPr>
          <a:lstStyle/>
          <a:p>
            <a:r>
              <a:rPr lang="en-US" sz="1600" dirty="0" smtClean="0">
                <a:hlinkClick r:id="rId7"/>
              </a:rPr>
              <a:t>http://dl.acm.org/citation.cfm?id=1424269</a:t>
            </a:r>
            <a:endParaRPr lang="en-US" sz="1600" dirty="0" smtClean="0"/>
          </a:p>
        </p:txBody>
      </p:sp>
    </p:spTree>
    <p:extLst>
      <p:ext uri="{BB962C8B-B14F-4D97-AF65-F5344CB8AC3E}">
        <p14:creationId xmlns:p14="http://schemas.microsoft.com/office/powerpoint/2010/main" val="356743236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More Algorithms</a:t>
            </a:r>
            <a:endParaRPr lang="en-US" dirty="0"/>
          </a:p>
        </p:txBody>
      </p:sp>
      <p:sp>
        <p:nvSpPr>
          <p:cNvPr id="4" name="Content Placeholder 3"/>
          <p:cNvSpPr>
            <a:spLocks noGrp="1"/>
          </p:cNvSpPr>
          <p:nvPr>
            <p:ph idx="1"/>
          </p:nvPr>
        </p:nvSpPr>
        <p:spPr>
          <a:xfrm>
            <a:off x="304800" y="1600200"/>
            <a:ext cx="8610600" cy="4876800"/>
          </a:xfrm>
        </p:spPr>
        <p:txBody>
          <a:bodyPr numCol="2">
            <a:normAutofit fontScale="92500" lnSpcReduction="10000"/>
          </a:bodyPr>
          <a:lstStyle/>
          <a:p>
            <a:r>
              <a:rPr lang="en-US" sz="2800" b="1" dirty="0" smtClean="0"/>
              <a:t>Collaborative Filtering</a:t>
            </a:r>
          </a:p>
          <a:p>
            <a:pPr lvl="1"/>
            <a:r>
              <a:rPr lang="en-US" sz="2400" dirty="0" smtClean="0"/>
              <a:t>Alternating Least Squares</a:t>
            </a:r>
          </a:p>
          <a:p>
            <a:pPr lvl="1"/>
            <a:r>
              <a:rPr lang="en-US" sz="2400" dirty="0" smtClean="0"/>
              <a:t>Stochastic Gradient Descent</a:t>
            </a:r>
          </a:p>
          <a:p>
            <a:pPr lvl="1"/>
            <a:r>
              <a:rPr lang="en-US" sz="2400" dirty="0" smtClean="0"/>
              <a:t>Tensor Factorization</a:t>
            </a:r>
          </a:p>
          <a:p>
            <a:pPr lvl="1"/>
            <a:r>
              <a:rPr lang="en-US" sz="2400" dirty="0" smtClean="0"/>
              <a:t>SVD</a:t>
            </a:r>
          </a:p>
          <a:p>
            <a:r>
              <a:rPr lang="en-US" sz="2800" b="1" dirty="0" smtClean="0"/>
              <a:t>Structured Prediction</a:t>
            </a:r>
          </a:p>
          <a:p>
            <a:pPr lvl="1"/>
            <a:r>
              <a:rPr lang="en-US" sz="2400" dirty="0" smtClean="0"/>
              <a:t>Loopy Belief Propagation</a:t>
            </a:r>
          </a:p>
          <a:p>
            <a:pPr lvl="1"/>
            <a:r>
              <a:rPr lang="en-US" sz="2400" dirty="0" smtClean="0"/>
              <a:t>Max-Product Linear Programs</a:t>
            </a:r>
            <a:endParaRPr lang="en-US" sz="2400" dirty="0"/>
          </a:p>
          <a:p>
            <a:pPr lvl="1"/>
            <a:r>
              <a:rPr lang="en-US" sz="2400" dirty="0" smtClean="0"/>
              <a:t>Gibbs Sampling</a:t>
            </a:r>
          </a:p>
          <a:p>
            <a:r>
              <a:rPr lang="en-US" sz="3200" b="1" dirty="0" smtClean="0"/>
              <a:t>Semi-supervised ML</a:t>
            </a:r>
          </a:p>
          <a:p>
            <a:pPr lvl="1"/>
            <a:r>
              <a:rPr lang="en-US" dirty="0" smtClean="0"/>
              <a:t>Graph SSL </a:t>
            </a:r>
          </a:p>
          <a:p>
            <a:pPr lvl="1"/>
            <a:r>
              <a:rPr lang="en-US" sz="2800" dirty="0" err="1" smtClean="0"/>
              <a:t>CoEM</a:t>
            </a:r>
            <a:endParaRPr lang="en-US" sz="2800" dirty="0" smtClean="0"/>
          </a:p>
          <a:p>
            <a:r>
              <a:rPr lang="en-US" sz="2800" b="1" dirty="0" smtClean="0"/>
              <a:t>Graph Analytics</a:t>
            </a:r>
          </a:p>
          <a:p>
            <a:pPr lvl="1"/>
            <a:r>
              <a:rPr lang="en-US" sz="2400" dirty="0" smtClean="0"/>
              <a:t>PageRank</a:t>
            </a:r>
          </a:p>
          <a:p>
            <a:pPr lvl="1"/>
            <a:r>
              <a:rPr lang="en-US" sz="2400" dirty="0" smtClean="0"/>
              <a:t>Single Source Shortest Path</a:t>
            </a:r>
          </a:p>
          <a:p>
            <a:pPr lvl="1"/>
            <a:r>
              <a:rPr lang="en-US" sz="2400" dirty="0" smtClean="0"/>
              <a:t>Triangle-Counting</a:t>
            </a:r>
          </a:p>
          <a:p>
            <a:pPr lvl="1"/>
            <a:r>
              <a:rPr lang="en-US" sz="2400" dirty="0" smtClean="0"/>
              <a:t>Graph Coloring</a:t>
            </a:r>
            <a:endParaRPr lang="en-US" sz="2400" dirty="0"/>
          </a:p>
          <a:p>
            <a:pPr lvl="1"/>
            <a:r>
              <a:rPr lang="en-US" sz="2400" dirty="0" smtClean="0"/>
              <a:t>K-core Decomposition</a:t>
            </a:r>
          </a:p>
          <a:p>
            <a:pPr lvl="1"/>
            <a:r>
              <a:rPr lang="en-US" sz="2400" dirty="0" smtClean="0"/>
              <a:t>Personalized PageRank</a:t>
            </a:r>
          </a:p>
          <a:p>
            <a:r>
              <a:rPr lang="en-US" b="1" dirty="0" smtClean="0"/>
              <a:t>Classification</a:t>
            </a:r>
          </a:p>
          <a:p>
            <a:pPr lvl="1"/>
            <a:r>
              <a:rPr lang="en-US" dirty="0" smtClean="0"/>
              <a:t>Neural Networks</a:t>
            </a:r>
          </a:p>
          <a:p>
            <a:pPr lvl="1"/>
            <a:r>
              <a:rPr lang="en-US" dirty="0" smtClean="0"/>
              <a:t>Lasso</a:t>
            </a:r>
          </a:p>
          <a:p>
            <a:pPr marL="457200" lvl="1" indent="0">
              <a:buNone/>
            </a:pPr>
            <a:r>
              <a:rPr lang="en-US" dirty="0" smtClean="0"/>
              <a:t>…</a:t>
            </a:r>
          </a:p>
        </p:txBody>
      </p:sp>
      <p:sp>
        <p:nvSpPr>
          <p:cNvPr id="3" name="Slide Number Placeholder 2"/>
          <p:cNvSpPr>
            <a:spLocks noGrp="1"/>
          </p:cNvSpPr>
          <p:nvPr>
            <p:ph type="sldNum" sz="quarter" idx="12"/>
          </p:nvPr>
        </p:nvSpPr>
        <p:spPr/>
        <p:txBody>
          <a:bodyPr/>
          <a:lstStyle/>
          <a:p>
            <a:fld id="{BE79F60F-3EA1-45ED-A3FD-0857F7C98CFB}" type="slidenum">
              <a:rPr lang="en-US" smtClean="0"/>
              <a:pPr/>
              <a:t>15</a:t>
            </a:fld>
            <a:endParaRPr lang="en-US"/>
          </a:p>
        </p:txBody>
      </p:sp>
    </p:spTree>
    <p:extLst>
      <p:ext uri="{BB962C8B-B14F-4D97-AF65-F5344CB8AC3E}">
        <p14:creationId xmlns:p14="http://schemas.microsoft.com/office/powerpoint/2010/main" val="26274860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xEl>
                                              <p:pRg st="12" end="12"/>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txEl>
                                              <p:pRg st="14" end="14"/>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xEl>
                                              <p:pRg st="15" end="15"/>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
                                            <p:txEl>
                                              <p:pRg st="16" end="16"/>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
                                            <p:txEl>
                                              <p:pRg st="17" end="17"/>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
                                            <p:txEl>
                                              <p:pRg st="18" end="18"/>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
                                            <p:txEl>
                                              <p:pRg st="19" end="19"/>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
                                            <p:txEl>
                                              <p:pRg st="20" end="20"/>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
                                            <p:txEl>
                                              <p:pRg st="21" end="21"/>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
                                            <p:txEl>
                                              <p:pRg st="22" end="2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Graph Parallel Algorithms</a:t>
            </a:r>
            <a:endParaRPr lang="en-US" sz="3600" dirty="0"/>
          </a:p>
        </p:txBody>
      </p:sp>
      <p:grpSp>
        <p:nvGrpSpPr>
          <p:cNvPr id="3" name="Group 107"/>
          <p:cNvGrpSpPr/>
          <p:nvPr/>
        </p:nvGrpSpPr>
        <p:grpSpPr>
          <a:xfrm>
            <a:off x="457200" y="2819402"/>
            <a:ext cx="2181114" cy="2438398"/>
            <a:chOff x="381000" y="2819402"/>
            <a:chExt cx="2181114" cy="2438398"/>
          </a:xfrm>
        </p:grpSpPr>
        <p:cxnSp>
          <p:nvCxnSpPr>
            <p:cNvPr id="69" name="Straight Connector 68"/>
            <p:cNvCxnSpPr/>
            <p:nvPr/>
          </p:nvCxnSpPr>
          <p:spPr bwMode="auto">
            <a:xfrm flipV="1">
              <a:off x="1552507" y="3021355"/>
              <a:ext cx="702904" cy="65634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0" name="Straight Connector 69"/>
            <p:cNvCxnSpPr/>
            <p:nvPr/>
          </p:nvCxnSpPr>
          <p:spPr bwMode="auto">
            <a:xfrm flipV="1">
              <a:off x="568442" y="3677704"/>
              <a:ext cx="984066" cy="55537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1" name="Straight Connector 70"/>
            <p:cNvCxnSpPr/>
            <p:nvPr/>
          </p:nvCxnSpPr>
          <p:spPr bwMode="auto">
            <a:xfrm flipV="1">
              <a:off x="1037044" y="3021355"/>
              <a:ext cx="1218367" cy="201953"/>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2" name="Straight Connector 71"/>
            <p:cNvCxnSpPr/>
            <p:nvPr/>
          </p:nvCxnSpPr>
          <p:spPr bwMode="auto">
            <a:xfrm flipH="1">
              <a:off x="568442" y="3172820"/>
              <a:ext cx="421743" cy="1060255"/>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3" name="Straight Connector 72"/>
            <p:cNvCxnSpPr/>
            <p:nvPr/>
          </p:nvCxnSpPr>
          <p:spPr bwMode="auto">
            <a:xfrm rot="5400000">
              <a:off x="683474" y="4171854"/>
              <a:ext cx="1363185"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4" name="Straight Connector 73"/>
            <p:cNvCxnSpPr/>
            <p:nvPr/>
          </p:nvCxnSpPr>
          <p:spPr bwMode="auto">
            <a:xfrm rot="16200000" flipH="1">
              <a:off x="445696" y="4308960"/>
              <a:ext cx="807813" cy="656044"/>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6" name="Straight Connector 75"/>
            <p:cNvCxnSpPr/>
            <p:nvPr/>
          </p:nvCxnSpPr>
          <p:spPr bwMode="auto">
            <a:xfrm rot="16200000" flipH="1">
              <a:off x="1871306" y="3405460"/>
              <a:ext cx="908789" cy="140581"/>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8" name="Straight Connector 77"/>
            <p:cNvCxnSpPr/>
            <p:nvPr/>
          </p:nvCxnSpPr>
          <p:spPr bwMode="auto">
            <a:xfrm rot="5400000">
              <a:off x="1855133" y="4096121"/>
              <a:ext cx="706837"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9" name="Straight Connector 78"/>
            <p:cNvCxnSpPr/>
            <p:nvPr/>
          </p:nvCxnSpPr>
          <p:spPr bwMode="auto">
            <a:xfrm rot="16200000" flipH="1">
              <a:off x="1307169" y="3923041"/>
              <a:ext cx="959278" cy="46860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0" name="Straight Connector 79"/>
            <p:cNvCxnSpPr/>
            <p:nvPr/>
          </p:nvCxnSpPr>
          <p:spPr bwMode="auto">
            <a:xfrm flipV="1">
              <a:off x="1177625" y="4636981"/>
              <a:ext cx="843485" cy="35341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pic>
          <p:nvPicPr>
            <p:cNvPr id="85" name="Picture 84" descr="aapo.jpg"/>
            <p:cNvPicPr>
              <a:picLocks noChangeAspect="1"/>
            </p:cNvPicPr>
            <p:nvPr/>
          </p:nvPicPr>
          <p:blipFill>
            <a:blip r:embed="rId2" cstate="print"/>
            <a:stretch>
              <a:fillRect/>
            </a:stretch>
          </p:blipFill>
          <p:spPr>
            <a:xfrm>
              <a:off x="1880529" y="4384539"/>
              <a:ext cx="298466" cy="482362"/>
            </a:xfrm>
            <a:prstGeom prst="rect">
              <a:avLst/>
            </a:prstGeom>
            <a:ln>
              <a:noFill/>
            </a:ln>
            <a:effectLst/>
          </p:spPr>
        </p:pic>
        <p:pic>
          <p:nvPicPr>
            <p:cNvPr id="86" name="Picture 85" descr="arthur.jpg"/>
            <p:cNvPicPr>
              <a:picLocks noChangeAspect="1"/>
            </p:cNvPicPr>
            <p:nvPr/>
          </p:nvPicPr>
          <p:blipFill>
            <a:blip r:embed="rId3" cstate="print"/>
            <a:stretch>
              <a:fillRect/>
            </a:stretch>
          </p:blipFill>
          <p:spPr>
            <a:xfrm>
              <a:off x="2208550" y="3677704"/>
              <a:ext cx="353564" cy="482362"/>
            </a:xfrm>
            <a:prstGeom prst="rect">
              <a:avLst/>
            </a:prstGeom>
            <a:ln>
              <a:noFill/>
            </a:ln>
            <a:effectLst/>
          </p:spPr>
        </p:pic>
        <p:pic>
          <p:nvPicPr>
            <p:cNvPr id="89" name="Picture 88" descr="funiak.jpg"/>
            <p:cNvPicPr>
              <a:picLocks noChangeAspect="1"/>
            </p:cNvPicPr>
            <p:nvPr/>
          </p:nvPicPr>
          <p:blipFill>
            <a:blip r:embed="rId4" cstate="print"/>
            <a:stretch>
              <a:fillRect/>
            </a:stretch>
          </p:blipFill>
          <p:spPr>
            <a:xfrm>
              <a:off x="2021110" y="2819402"/>
              <a:ext cx="392878" cy="469354"/>
            </a:xfrm>
            <a:prstGeom prst="rect">
              <a:avLst/>
            </a:prstGeom>
            <a:ln>
              <a:noFill/>
            </a:ln>
            <a:effectLst/>
          </p:spPr>
        </p:pic>
        <p:pic>
          <p:nvPicPr>
            <p:cNvPr id="90" name="Picture 89" descr="gonzalez.jpg"/>
            <p:cNvPicPr>
              <a:picLocks noChangeAspect="1"/>
            </p:cNvPicPr>
            <p:nvPr/>
          </p:nvPicPr>
          <p:blipFill>
            <a:blip r:embed="rId5" cstate="print"/>
            <a:stretch>
              <a:fillRect/>
            </a:stretch>
          </p:blipFill>
          <p:spPr>
            <a:xfrm>
              <a:off x="381000" y="3980633"/>
              <a:ext cx="320212" cy="483004"/>
            </a:xfrm>
            <a:prstGeom prst="rect">
              <a:avLst/>
            </a:prstGeom>
            <a:ln>
              <a:noFill/>
            </a:ln>
            <a:effectLst/>
          </p:spPr>
        </p:pic>
        <p:pic>
          <p:nvPicPr>
            <p:cNvPr id="91" name="Picture 90" descr="guestrin.jpg"/>
            <p:cNvPicPr>
              <a:picLocks noChangeAspect="1"/>
            </p:cNvPicPr>
            <p:nvPr/>
          </p:nvPicPr>
          <p:blipFill>
            <a:blip r:embed="rId6" cstate="print"/>
            <a:stretch>
              <a:fillRect/>
            </a:stretch>
          </p:blipFill>
          <p:spPr>
            <a:xfrm>
              <a:off x="1365066" y="3425261"/>
              <a:ext cx="324200" cy="469354"/>
            </a:xfrm>
            <a:prstGeom prst="rect">
              <a:avLst/>
            </a:prstGeom>
            <a:ln>
              <a:noFill/>
            </a:ln>
            <a:effectLst/>
          </p:spPr>
        </p:pic>
        <p:pic>
          <p:nvPicPr>
            <p:cNvPr id="92" name="Picture 91" descr="ylow.jpg"/>
            <p:cNvPicPr>
              <a:picLocks noChangeAspect="1"/>
            </p:cNvPicPr>
            <p:nvPr/>
          </p:nvPicPr>
          <p:blipFill>
            <a:blip r:embed="rId7" cstate="print"/>
            <a:stretch>
              <a:fillRect/>
            </a:stretch>
          </p:blipFill>
          <p:spPr>
            <a:xfrm>
              <a:off x="990183" y="4788446"/>
              <a:ext cx="344515" cy="469354"/>
            </a:xfrm>
            <a:prstGeom prst="rect">
              <a:avLst/>
            </a:prstGeom>
            <a:ln>
              <a:noFill/>
            </a:ln>
            <a:effectLst/>
          </p:spPr>
        </p:pic>
        <p:pic>
          <p:nvPicPr>
            <p:cNvPr id="93" name="Picture 92" descr="hong.jpg"/>
            <p:cNvPicPr>
              <a:picLocks noChangeAspect="1"/>
            </p:cNvPicPr>
            <p:nvPr/>
          </p:nvPicPr>
          <p:blipFill>
            <a:blip r:embed="rId8" cstate="print"/>
            <a:stretch>
              <a:fillRect/>
            </a:stretch>
          </p:blipFill>
          <p:spPr>
            <a:xfrm>
              <a:off x="762000" y="2895600"/>
              <a:ext cx="332043" cy="482360"/>
            </a:xfrm>
            <a:prstGeom prst="rect">
              <a:avLst/>
            </a:prstGeom>
            <a:ln>
              <a:noFill/>
            </a:ln>
            <a:effectLst/>
          </p:spPr>
        </p:pic>
      </p:grpSp>
      <p:sp>
        <p:nvSpPr>
          <p:cNvPr id="95" name="TextBox 94"/>
          <p:cNvSpPr txBox="1"/>
          <p:nvPr/>
        </p:nvSpPr>
        <p:spPr>
          <a:xfrm>
            <a:off x="561638" y="1560493"/>
            <a:ext cx="2018501" cy="954107"/>
          </a:xfrm>
          <a:prstGeom prst="rect">
            <a:avLst/>
          </a:prstGeom>
          <a:noFill/>
        </p:spPr>
        <p:txBody>
          <a:bodyPr wrap="none" rtlCol="0">
            <a:spAutoFit/>
          </a:bodyPr>
          <a:lstStyle/>
          <a:p>
            <a:pPr algn="ctr"/>
            <a:r>
              <a:rPr lang="en-US" sz="2800" dirty="0" smtClean="0">
                <a:solidFill>
                  <a:prstClr val="black"/>
                </a:solidFill>
              </a:rPr>
              <a:t>Dependency</a:t>
            </a:r>
          </a:p>
          <a:p>
            <a:pPr algn="ctr"/>
            <a:r>
              <a:rPr lang="en-US" sz="2800" b="1" dirty="0" smtClean="0">
                <a:solidFill>
                  <a:prstClr val="black"/>
                </a:solidFill>
              </a:rPr>
              <a:t>Graph</a:t>
            </a:r>
            <a:endParaRPr lang="en-US" sz="2800" b="1" dirty="0">
              <a:solidFill>
                <a:prstClr val="black"/>
              </a:solidFill>
            </a:endParaRPr>
          </a:p>
        </p:txBody>
      </p:sp>
      <p:grpSp>
        <p:nvGrpSpPr>
          <p:cNvPr id="4" name="Group 6"/>
          <p:cNvGrpSpPr/>
          <p:nvPr/>
        </p:nvGrpSpPr>
        <p:grpSpPr>
          <a:xfrm>
            <a:off x="6266263" y="1600200"/>
            <a:ext cx="2572937" cy="3352800"/>
            <a:chOff x="6266263" y="1600200"/>
            <a:chExt cx="2572937" cy="3352800"/>
          </a:xfrm>
        </p:grpSpPr>
        <p:sp>
          <p:nvSpPr>
            <p:cNvPr id="96" name="TextBox 95"/>
            <p:cNvSpPr txBox="1"/>
            <p:nvPr/>
          </p:nvSpPr>
          <p:spPr>
            <a:xfrm>
              <a:off x="6452314" y="1600200"/>
              <a:ext cx="2099954" cy="954107"/>
            </a:xfrm>
            <a:prstGeom prst="rect">
              <a:avLst/>
            </a:prstGeom>
            <a:noFill/>
          </p:spPr>
          <p:txBody>
            <a:bodyPr wrap="none" rtlCol="0">
              <a:spAutoFit/>
            </a:bodyPr>
            <a:lstStyle/>
            <a:p>
              <a:pPr algn="ctr"/>
              <a:r>
                <a:rPr lang="en-US" sz="2800" dirty="0" smtClean="0">
                  <a:solidFill>
                    <a:prstClr val="black"/>
                  </a:solidFill>
                </a:rPr>
                <a:t>Iterative</a:t>
              </a:r>
            </a:p>
            <a:p>
              <a:pPr algn="ctr"/>
              <a:r>
                <a:rPr lang="en-US" sz="2800" dirty="0" smtClean="0">
                  <a:solidFill>
                    <a:prstClr val="black"/>
                  </a:solidFill>
                </a:rPr>
                <a:t>Computation</a:t>
              </a:r>
            </a:p>
          </p:txBody>
        </p:sp>
        <p:grpSp>
          <p:nvGrpSpPr>
            <p:cNvPr id="5" name="Group 57"/>
            <p:cNvGrpSpPr/>
            <p:nvPr/>
          </p:nvGrpSpPr>
          <p:grpSpPr>
            <a:xfrm>
              <a:off x="6266263" y="2971800"/>
              <a:ext cx="2572937" cy="1981200"/>
              <a:chOff x="5510564" y="5120037"/>
              <a:chExt cx="2877737" cy="1602445"/>
            </a:xfrm>
          </p:grpSpPr>
          <p:sp>
            <p:nvSpPr>
              <p:cNvPr id="104" name="Rectangle 103"/>
              <p:cNvSpPr/>
              <p:nvPr/>
            </p:nvSpPr>
            <p:spPr bwMode="auto">
              <a:xfrm>
                <a:off x="6056151" y="5120037"/>
                <a:ext cx="1793672" cy="42597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dirty="0" smtClean="0">
                    <a:solidFill>
                      <a:prstClr val="black"/>
                    </a:solidFill>
                    <a:latin typeface="Tahoma" pitchFamily="34" charset="0"/>
                    <a:ea typeface="ＭＳ Ｐゴシック" pitchFamily="-111" charset="-128"/>
                  </a:rPr>
                  <a:t>My Interests</a:t>
                </a:r>
              </a:p>
            </p:txBody>
          </p:sp>
          <p:sp>
            <p:nvSpPr>
              <p:cNvPr id="105" name="Rectangle 104"/>
              <p:cNvSpPr/>
              <p:nvPr/>
            </p:nvSpPr>
            <p:spPr bwMode="auto">
              <a:xfrm>
                <a:off x="6049546" y="6106157"/>
                <a:ext cx="1793672" cy="616325"/>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dirty="0" smtClean="0">
                    <a:solidFill>
                      <a:prstClr val="black"/>
                    </a:solidFill>
                    <a:latin typeface="Tahoma" pitchFamily="34" charset="0"/>
                    <a:ea typeface="ＭＳ Ｐゴシック" pitchFamily="-111" charset="-128"/>
                  </a:rPr>
                  <a:t>Friends</a:t>
                </a:r>
                <a:br>
                  <a:rPr lang="en-US" dirty="0" smtClean="0">
                    <a:solidFill>
                      <a:prstClr val="black"/>
                    </a:solidFill>
                    <a:latin typeface="Tahoma" pitchFamily="34" charset="0"/>
                    <a:ea typeface="ＭＳ Ｐゴシック" pitchFamily="-111" charset="-128"/>
                  </a:rPr>
                </a:br>
                <a:r>
                  <a:rPr lang="en-US" dirty="0" smtClean="0">
                    <a:solidFill>
                      <a:prstClr val="black"/>
                    </a:solidFill>
                    <a:latin typeface="Tahoma" pitchFamily="34" charset="0"/>
                    <a:ea typeface="ＭＳ Ｐゴシック" pitchFamily="-111" charset="-128"/>
                  </a:rPr>
                  <a:t>Interests</a:t>
                </a:r>
              </a:p>
            </p:txBody>
          </p:sp>
          <p:sp>
            <p:nvSpPr>
              <p:cNvPr id="106" name="Curved Right Arrow 105"/>
              <p:cNvSpPr/>
              <p:nvPr/>
            </p:nvSpPr>
            <p:spPr bwMode="auto">
              <a:xfrm>
                <a:off x="5510564" y="5237079"/>
                <a:ext cx="538732" cy="1275106"/>
              </a:xfrm>
              <a:prstGeom prst="curvedRightArrow">
                <a:avLst>
                  <a:gd name="adj1" fmla="val 32991"/>
                  <a:gd name="adj2" fmla="val 70660"/>
                  <a:gd name="adj3" fmla="val 25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mtClean="0">
                  <a:solidFill>
                    <a:prstClr val="black"/>
                  </a:solidFill>
                  <a:latin typeface="Tahoma" pitchFamily="34" charset="0"/>
                  <a:ea typeface="ＭＳ Ｐゴシック" pitchFamily="-111" charset="-128"/>
                </a:endParaRPr>
              </a:p>
            </p:txBody>
          </p:sp>
          <p:sp>
            <p:nvSpPr>
              <p:cNvPr id="107" name="Curved Right Arrow 106"/>
              <p:cNvSpPr/>
              <p:nvPr/>
            </p:nvSpPr>
            <p:spPr bwMode="auto">
              <a:xfrm rot="10800000">
                <a:off x="7849569" y="5204644"/>
                <a:ext cx="538732" cy="1275106"/>
              </a:xfrm>
              <a:prstGeom prst="curvedRightArrow">
                <a:avLst>
                  <a:gd name="adj1" fmla="val 32991"/>
                  <a:gd name="adj2" fmla="val 70660"/>
                  <a:gd name="adj3" fmla="val 2500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mtClean="0">
                  <a:solidFill>
                    <a:prstClr val="black"/>
                  </a:solidFill>
                  <a:latin typeface="Tahoma" pitchFamily="34" charset="0"/>
                  <a:ea typeface="ＭＳ Ｐゴシック" pitchFamily="-111" charset="-128"/>
                </a:endParaRPr>
              </a:p>
            </p:txBody>
          </p:sp>
        </p:grpSp>
      </p:grpSp>
      <p:grpSp>
        <p:nvGrpSpPr>
          <p:cNvPr id="6" name="Group 5"/>
          <p:cNvGrpSpPr/>
          <p:nvPr/>
        </p:nvGrpSpPr>
        <p:grpSpPr>
          <a:xfrm>
            <a:off x="3124200" y="1560493"/>
            <a:ext cx="2362200" cy="3897374"/>
            <a:chOff x="3124200" y="1560493"/>
            <a:chExt cx="2362200" cy="3897374"/>
          </a:xfrm>
        </p:grpSpPr>
        <p:sp>
          <p:nvSpPr>
            <p:cNvPr id="129" name="Freeform 128"/>
            <p:cNvSpPr/>
            <p:nvPr/>
          </p:nvSpPr>
          <p:spPr>
            <a:xfrm>
              <a:off x="3140845" y="2695391"/>
              <a:ext cx="1699793" cy="2762476"/>
            </a:xfrm>
            <a:custGeom>
              <a:avLst/>
              <a:gdLst>
                <a:gd name="connsiteX0" fmla="*/ 45630 w 1770936"/>
                <a:gd name="connsiteY0" fmla="*/ 1459542 h 3061433"/>
                <a:gd name="connsiteX1" fmla="*/ 555161 w 1770936"/>
                <a:gd name="connsiteY1" fmla="*/ 136235 h 3061433"/>
                <a:gd name="connsiteX2" fmla="*/ 1163557 w 1770936"/>
                <a:gd name="connsiteY2" fmla="*/ 82999 h 3061433"/>
                <a:gd name="connsiteX3" fmla="*/ 1224397 w 1770936"/>
                <a:gd name="connsiteY3" fmla="*/ 493680 h 3061433"/>
                <a:gd name="connsiteX4" fmla="*/ 806125 w 1770936"/>
                <a:gd name="connsiteY4" fmla="*/ 1117308 h 3061433"/>
                <a:gd name="connsiteX5" fmla="*/ 1163557 w 1770936"/>
                <a:gd name="connsiteY5" fmla="*/ 645784 h 3061433"/>
                <a:gd name="connsiteX6" fmla="*/ 1665484 w 1770936"/>
                <a:gd name="connsiteY6" fmla="*/ 668600 h 3061433"/>
                <a:gd name="connsiteX7" fmla="*/ 1756743 w 1770936"/>
                <a:gd name="connsiteY7" fmla="*/ 1018440 h 3061433"/>
                <a:gd name="connsiteX8" fmla="*/ 1460150 w 1770936"/>
                <a:gd name="connsiteY8" fmla="*/ 1406306 h 3061433"/>
                <a:gd name="connsiteX9" fmla="*/ 828939 w 1770936"/>
                <a:gd name="connsiteY9" fmla="*/ 1588831 h 3061433"/>
                <a:gd name="connsiteX10" fmla="*/ 1384101 w 1770936"/>
                <a:gd name="connsiteY10" fmla="*/ 2136406 h 3061433"/>
                <a:gd name="connsiteX11" fmla="*/ 1414521 w 1770936"/>
                <a:gd name="connsiteY11" fmla="*/ 2950164 h 3061433"/>
                <a:gd name="connsiteX12" fmla="*/ 692050 w 1770936"/>
                <a:gd name="connsiteY12" fmla="*/ 2912138 h 3061433"/>
                <a:gd name="connsiteX13" fmla="*/ 0 w 1770936"/>
                <a:gd name="connsiteY13" fmla="*/ 1642067 h 3061433"/>
                <a:gd name="connsiteX0" fmla="*/ 0 w 1725306"/>
                <a:gd name="connsiteY0" fmla="*/ 1459542 h 3073753"/>
                <a:gd name="connsiteX1" fmla="*/ 509531 w 1725306"/>
                <a:gd name="connsiteY1" fmla="*/ 136235 h 3073753"/>
                <a:gd name="connsiteX2" fmla="*/ 1117927 w 1725306"/>
                <a:gd name="connsiteY2" fmla="*/ 82999 h 3073753"/>
                <a:gd name="connsiteX3" fmla="*/ 1178767 w 1725306"/>
                <a:gd name="connsiteY3" fmla="*/ 493680 h 3073753"/>
                <a:gd name="connsiteX4" fmla="*/ 760495 w 1725306"/>
                <a:gd name="connsiteY4" fmla="*/ 1117308 h 3073753"/>
                <a:gd name="connsiteX5" fmla="*/ 1117927 w 1725306"/>
                <a:gd name="connsiteY5" fmla="*/ 645784 h 3073753"/>
                <a:gd name="connsiteX6" fmla="*/ 1619854 w 1725306"/>
                <a:gd name="connsiteY6" fmla="*/ 668600 h 3073753"/>
                <a:gd name="connsiteX7" fmla="*/ 1711113 w 1725306"/>
                <a:gd name="connsiteY7" fmla="*/ 1018440 h 3073753"/>
                <a:gd name="connsiteX8" fmla="*/ 1414520 w 1725306"/>
                <a:gd name="connsiteY8" fmla="*/ 1406306 h 3073753"/>
                <a:gd name="connsiteX9" fmla="*/ 783309 w 1725306"/>
                <a:gd name="connsiteY9" fmla="*/ 1588831 h 3073753"/>
                <a:gd name="connsiteX10" fmla="*/ 1338471 w 1725306"/>
                <a:gd name="connsiteY10" fmla="*/ 2136406 h 3073753"/>
                <a:gd name="connsiteX11" fmla="*/ 1368891 w 1725306"/>
                <a:gd name="connsiteY11" fmla="*/ 2950164 h 3073753"/>
                <a:gd name="connsiteX12" fmla="*/ 646420 w 1725306"/>
                <a:gd name="connsiteY12" fmla="*/ 2912138 h 3073753"/>
                <a:gd name="connsiteX13" fmla="*/ 15210 w 1725306"/>
                <a:gd name="connsiteY13" fmla="*/ 1451937 h 3073753"/>
                <a:gd name="connsiteX0" fmla="*/ 0 w 1723947"/>
                <a:gd name="connsiteY0" fmla="*/ 1459542 h 3073753"/>
                <a:gd name="connsiteX1" fmla="*/ 509531 w 1723947"/>
                <a:gd name="connsiteY1" fmla="*/ 136235 h 3073753"/>
                <a:gd name="connsiteX2" fmla="*/ 1117927 w 1723947"/>
                <a:gd name="connsiteY2" fmla="*/ 82999 h 3073753"/>
                <a:gd name="connsiteX3" fmla="*/ 1178767 w 1723947"/>
                <a:gd name="connsiteY3" fmla="*/ 493680 h 3073753"/>
                <a:gd name="connsiteX4" fmla="*/ 760495 w 1723947"/>
                <a:gd name="connsiteY4" fmla="*/ 1117308 h 3073753"/>
                <a:gd name="connsiteX5" fmla="*/ 1171162 w 1723947"/>
                <a:gd name="connsiteY5" fmla="*/ 683810 h 3073753"/>
                <a:gd name="connsiteX6" fmla="*/ 1619854 w 1723947"/>
                <a:gd name="connsiteY6" fmla="*/ 668600 h 3073753"/>
                <a:gd name="connsiteX7" fmla="*/ 1711113 w 1723947"/>
                <a:gd name="connsiteY7" fmla="*/ 1018440 h 3073753"/>
                <a:gd name="connsiteX8" fmla="*/ 1414520 w 1723947"/>
                <a:gd name="connsiteY8" fmla="*/ 1406306 h 3073753"/>
                <a:gd name="connsiteX9" fmla="*/ 783309 w 1723947"/>
                <a:gd name="connsiteY9" fmla="*/ 1588831 h 3073753"/>
                <a:gd name="connsiteX10" fmla="*/ 1338471 w 1723947"/>
                <a:gd name="connsiteY10" fmla="*/ 2136406 h 3073753"/>
                <a:gd name="connsiteX11" fmla="*/ 1368891 w 1723947"/>
                <a:gd name="connsiteY11" fmla="*/ 2950164 h 3073753"/>
                <a:gd name="connsiteX12" fmla="*/ 646420 w 1723947"/>
                <a:gd name="connsiteY12" fmla="*/ 2912138 h 3073753"/>
                <a:gd name="connsiteX13" fmla="*/ 15210 w 1723947"/>
                <a:gd name="connsiteY13" fmla="*/ 1451937 h 3073753"/>
                <a:gd name="connsiteX0" fmla="*/ 0 w 1723947"/>
                <a:gd name="connsiteY0" fmla="*/ 1459542 h 3073753"/>
                <a:gd name="connsiteX1" fmla="*/ 509531 w 1723947"/>
                <a:gd name="connsiteY1" fmla="*/ 136235 h 3073753"/>
                <a:gd name="connsiteX2" fmla="*/ 1117927 w 1723947"/>
                <a:gd name="connsiteY2" fmla="*/ 82999 h 3073753"/>
                <a:gd name="connsiteX3" fmla="*/ 1178767 w 1723947"/>
                <a:gd name="connsiteY3" fmla="*/ 493680 h 3073753"/>
                <a:gd name="connsiteX4" fmla="*/ 760495 w 1723947"/>
                <a:gd name="connsiteY4" fmla="*/ 1117308 h 3073753"/>
                <a:gd name="connsiteX5" fmla="*/ 935409 w 1723947"/>
                <a:gd name="connsiteY5" fmla="*/ 1071676 h 3073753"/>
                <a:gd name="connsiteX6" fmla="*/ 1171162 w 1723947"/>
                <a:gd name="connsiteY6" fmla="*/ 683810 h 3073753"/>
                <a:gd name="connsiteX7" fmla="*/ 1619854 w 1723947"/>
                <a:gd name="connsiteY7" fmla="*/ 668600 h 3073753"/>
                <a:gd name="connsiteX8" fmla="*/ 1711113 w 1723947"/>
                <a:gd name="connsiteY8" fmla="*/ 1018440 h 3073753"/>
                <a:gd name="connsiteX9" fmla="*/ 1414520 w 1723947"/>
                <a:gd name="connsiteY9" fmla="*/ 1406306 h 3073753"/>
                <a:gd name="connsiteX10" fmla="*/ 783309 w 1723947"/>
                <a:gd name="connsiteY10" fmla="*/ 1588831 h 3073753"/>
                <a:gd name="connsiteX11" fmla="*/ 1338471 w 1723947"/>
                <a:gd name="connsiteY11" fmla="*/ 2136406 h 3073753"/>
                <a:gd name="connsiteX12" fmla="*/ 1368891 w 1723947"/>
                <a:gd name="connsiteY12" fmla="*/ 2950164 h 3073753"/>
                <a:gd name="connsiteX13" fmla="*/ 646420 w 1723947"/>
                <a:gd name="connsiteY13" fmla="*/ 2912138 h 3073753"/>
                <a:gd name="connsiteX14" fmla="*/ 15210 w 1723947"/>
                <a:gd name="connsiteY14" fmla="*/ 1451937 h 3073753"/>
                <a:gd name="connsiteX0" fmla="*/ 0 w 1723947"/>
                <a:gd name="connsiteY0" fmla="*/ 1459542 h 3073753"/>
                <a:gd name="connsiteX1" fmla="*/ 509531 w 1723947"/>
                <a:gd name="connsiteY1" fmla="*/ 136235 h 3073753"/>
                <a:gd name="connsiteX2" fmla="*/ 1117927 w 1723947"/>
                <a:gd name="connsiteY2" fmla="*/ 82999 h 3073753"/>
                <a:gd name="connsiteX3" fmla="*/ 1178767 w 1723947"/>
                <a:gd name="connsiteY3" fmla="*/ 493680 h 3073753"/>
                <a:gd name="connsiteX4" fmla="*/ 790914 w 1723947"/>
                <a:gd name="connsiteY4" fmla="*/ 1018440 h 3073753"/>
                <a:gd name="connsiteX5" fmla="*/ 935409 w 1723947"/>
                <a:gd name="connsiteY5" fmla="*/ 1071676 h 3073753"/>
                <a:gd name="connsiteX6" fmla="*/ 1171162 w 1723947"/>
                <a:gd name="connsiteY6" fmla="*/ 683810 h 3073753"/>
                <a:gd name="connsiteX7" fmla="*/ 1619854 w 1723947"/>
                <a:gd name="connsiteY7" fmla="*/ 668600 h 3073753"/>
                <a:gd name="connsiteX8" fmla="*/ 1711113 w 1723947"/>
                <a:gd name="connsiteY8" fmla="*/ 1018440 h 3073753"/>
                <a:gd name="connsiteX9" fmla="*/ 1414520 w 1723947"/>
                <a:gd name="connsiteY9" fmla="*/ 1406306 h 3073753"/>
                <a:gd name="connsiteX10" fmla="*/ 783309 w 1723947"/>
                <a:gd name="connsiteY10" fmla="*/ 1588831 h 3073753"/>
                <a:gd name="connsiteX11" fmla="*/ 1338471 w 1723947"/>
                <a:gd name="connsiteY11" fmla="*/ 2136406 h 3073753"/>
                <a:gd name="connsiteX12" fmla="*/ 1368891 w 1723947"/>
                <a:gd name="connsiteY12" fmla="*/ 2950164 h 3073753"/>
                <a:gd name="connsiteX13" fmla="*/ 646420 w 1723947"/>
                <a:gd name="connsiteY13" fmla="*/ 2912138 h 3073753"/>
                <a:gd name="connsiteX14" fmla="*/ 15210 w 1723947"/>
                <a:gd name="connsiteY14" fmla="*/ 1451937 h 3073753"/>
                <a:gd name="connsiteX0" fmla="*/ 0 w 1722609"/>
                <a:gd name="connsiteY0" fmla="*/ 1459542 h 3073753"/>
                <a:gd name="connsiteX1" fmla="*/ 509531 w 1722609"/>
                <a:gd name="connsiteY1" fmla="*/ 136235 h 3073753"/>
                <a:gd name="connsiteX2" fmla="*/ 1117927 w 1722609"/>
                <a:gd name="connsiteY2" fmla="*/ 82999 h 3073753"/>
                <a:gd name="connsiteX3" fmla="*/ 1178767 w 1722609"/>
                <a:gd name="connsiteY3" fmla="*/ 493680 h 3073753"/>
                <a:gd name="connsiteX4" fmla="*/ 790914 w 1722609"/>
                <a:gd name="connsiteY4" fmla="*/ 1018440 h 3073753"/>
                <a:gd name="connsiteX5" fmla="*/ 935409 w 1722609"/>
                <a:gd name="connsiteY5" fmla="*/ 1071676 h 3073753"/>
                <a:gd name="connsiteX6" fmla="*/ 1232002 w 1722609"/>
                <a:gd name="connsiteY6" fmla="*/ 683810 h 3073753"/>
                <a:gd name="connsiteX7" fmla="*/ 1619854 w 1722609"/>
                <a:gd name="connsiteY7" fmla="*/ 668600 h 3073753"/>
                <a:gd name="connsiteX8" fmla="*/ 1711113 w 1722609"/>
                <a:gd name="connsiteY8" fmla="*/ 1018440 h 3073753"/>
                <a:gd name="connsiteX9" fmla="*/ 1414520 w 1722609"/>
                <a:gd name="connsiteY9" fmla="*/ 1406306 h 3073753"/>
                <a:gd name="connsiteX10" fmla="*/ 783309 w 1722609"/>
                <a:gd name="connsiteY10" fmla="*/ 1588831 h 3073753"/>
                <a:gd name="connsiteX11" fmla="*/ 1338471 w 1722609"/>
                <a:gd name="connsiteY11" fmla="*/ 2136406 h 3073753"/>
                <a:gd name="connsiteX12" fmla="*/ 1368891 w 1722609"/>
                <a:gd name="connsiteY12" fmla="*/ 2950164 h 3073753"/>
                <a:gd name="connsiteX13" fmla="*/ 646420 w 1722609"/>
                <a:gd name="connsiteY13" fmla="*/ 2912138 h 3073753"/>
                <a:gd name="connsiteX14" fmla="*/ 15210 w 1722609"/>
                <a:gd name="connsiteY14" fmla="*/ 1451937 h 3073753"/>
                <a:gd name="connsiteX0" fmla="*/ 0 w 1722609"/>
                <a:gd name="connsiteY0" fmla="*/ 1459542 h 2950164"/>
                <a:gd name="connsiteX1" fmla="*/ 509531 w 1722609"/>
                <a:gd name="connsiteY1" fmla="*/ 136235 h 2950164"/>
                <a:gd name="connsiteX2" fmla="*/ 1117927 w 1722609"/>
                <a:gd name="connsiteY2" fmla="*/ 82999 h 2950164"/>
                <a:gd name="connsiteX3" fmla="*/ 1178767 w 1722609"/>
                <a:gd name="connsiteY3" fmla="*/ 493680 h 2950164"/>
                <a:gd name="connsiteX4" fmla="*/ 790914 w 1722609"/>
                <a:gd name="connsiteY4" fmla="*/ 1018440 h 2950164"/>
                <a:gd name="connsiteX5" fmla="*/ 935409 w 1722609"/>
                <a:gd name="connsiteY5" fmla="*/ 1071676 h 2950164"/>
                <a:gd name="connsiteX6" fmla="*/ 1232002 w 1722609"/>
                <a:gd name="connsiteY6" fmla="*/ 683810 h 2950164"/>
                <a:gd name="connsiteX7" fmla="*/ 1619854 w 1722609"/>
                <a:gd name="connsiteY7" fmla="*/ 668600 h 2950164"/>
                <a:gd name="connsiteX8" fmla="*/ 1711113 w 1722609"/>
                <a:gd name="connsiteY8" fmla="*/ 1018440 h 2950164"/>
                <a:gd name="connsiteX9" fmla="*/ 1414520 w 1722609"/>
                <a:gd name="connsiteY9" fmla="*/ 1406306 h 2950164"/>
                <a:gd name="connsiteX10" fmla="*/ 783309 w 1722609"/>
                <a:gd name="connsiteY10" fmla="*/ 1588831 h 2950164"/>
                <a:gd name="connsiteX11" fmla="*/ 1338471 w 1722609"/>
                <a:gd name="connsiteY11" fmla="*/ 2136406 h 2950164"/>
                <a:gd name="connsiteX12" fmla="*/ 1368891 w 1722609"/>
                <a:gd name="connsiteY12" fmla="*/ 2950164 h 2950164"/>
                <a:gd name="connsiteX13" fmla="*/ 714865 w 1722609"/>
                <a:gd name="connsiteY13" fmla="*/ 2722008 h 2950164"/>
                <a:gd name="connsiteX14" fmla="*/ 15210 w 1722609"/>
                <a:gd name="connsiteY14" fmla="*/ 1451937 h 2950164"/>
                <a:gd name="connsiteX0" fmla="*/ 0 w 1722609"/>
                <a:gd name="connsiteY0" fmla="*/ 1459542 h 2831973"/>
                <a:gd name="connsiteX1" fmla="*/ 509531 w 1722609"/>
                <a:gd name="connsiteY1" fmla="*/ 136235 h 2831973"/>
                <a:gd name="connsiteX2" fmla="*/ 1117927 w 1722609"/>
                <a:gd name="connsiteY2" fmla="*/ 82999 h 2831973"/>
                <a:gd name="connsiteX3" fmla="*/ 1178767 w 1722609"/>
                <a:gd name="connsiteY3" fmla="*/ 493680 h 2831973"/>
                <a:gd name="connsiteX4" fmla="*/ 790914 w 1722609"/>
                <a:gd name="connsiteY4" fmla="*/ 1018440 h 2831973"/>
                <a:gd name="connsiteX5" fmla="*/ 935409 w 1722609"/>
                <a:gd name="connsiteY5" fmla="*/ 1071676 h 2831973"/>
                <a:gd name="connsiteX6" fmla="*/ 1232002 w 1722609"/>
                <a:gd name="connsiteY6" fmla="*/ 683810 h 2831973"/>
                <a:gd name="connsiteX7" fmla="*/ 1619854 w 1722609"/>
                <a:gd name="connsiteY7" fmla="*/ 668600 h 2831973"/>
                <a:gd name="connsiteX8" fmla="*/ 1711113 w 1722609"/>
                <a:gd name="connsiteY8" fmla="*/ 1018440 h 2831973"/>
                <a:gd name="connsiteX9" fmla="*/ 1414520 w 1722609"/>
                <a:gd name="connsiteY9" fmla="*/ 1406306 h 2831973"/>
                <a:gd name="connsiteX10" fmla="*/ 783309 w 1722609"/>
                <a:gd name="connsiteY10" fmla="*/ 1588831 h 2831973"/>
                <a:gd name="connsiteX11" fmla="*/ 1338471 w 1722609"/>
                <a:gd name="connsiteY11" fmla="*/ 2136406 h 2831973"/>
                <a:gd name="connsiteX12" fmla="*/ 1178767 w 1722609"/>
                <a:gd name="connsiteY12" fmla="*/ 2699192 h 2831973"/>
                <a:gd name="connsiteX13" fmla="*/ 714865 w 1722609"/>
                <a:gd name="connsiteY13" fmla="*/ 2722008 h 2831973"/>
                <a:gd name="connsiteX14" fmla="*/ 15210 w 1722609"/>
                <a:gd name="connsiteY14" fmla="*/ 1451937 h 2831973"/>
                <a:gd name="connsiteX0" fmla="*/ 0 w 1722609"/>
                <a:gd name="connsiteY0" fmla="*/ 1459542 h 2813818"/>
                <a:gd name="connsiteX1" fmla="*/ 509531 w 1722609"/>
                <a:gd name="connsiteY1" fmla="*/ 136235 h 2813818"/>
                <a:gd name="connsiteX2" fmla="*/ 1117927 w 1722609"/>
                <a:gd name="connsiteY2" fmla="*/ 82999 h 2813818"/>
                <a:gd name="connsiteX3" fmla="*/ 1178767 w 1722609"/>
                <a:gd name="connsiteY3" fmla="*/ 493680 h 2813818"/>
                <a:gd name="connsiteX4" fmla="*/ 790914 w 1722609"/>
                <a:gd name="connsiteY4" fmla="*/ 1018440 h 2813818"/>
                <a:gd name="connsiteX5" fmla="*/ 935409 w 1722609"/>
                <a:gd name="connsiteY5" fmla="*/ 1071676 h 2813818"/>
                <a:gd name="connsiteX6" fmla="*/ 1232002 w 1722609"/>
                <a:gd name="connsiteY6" fmla="*/ 683810 h 2813818"/>
                <a:gd name="connsiteX7" fmla="*/ 1619854 w 1722609"/>
                <a:gd name="connsiteY7" fmla="*/ 668600 h 2813818"/>
                <a:gd name="connsiteX8" fmla="*/ 1711113 w 1722609"/>
                <a:gd name="connsiteY8" fmla="*/ 1018440 h 2813818"/>
                <a:gd name="connsiteX9" fmla="*/ 1414520 w 1722609"/>
                <a:gd name="connsiteY9" fmla="*/ 1406306 h 2813818"/>
                <a:gd name="connsiteX10" fmla="*/ 783309 w 1722609"/>
                <a:gd name="connsiteY10" fmla="*/ 1588831 h 2813818"/>
                <a:gd name="connsiteX11" fmla="*/ 1338471 w 1722609"/>
                <a:gd name="connsiteY11" fmla="*/ 2136406 h 2813818"/>
                <a:gd name="connsiteX12" fmla="*/ 1178767 w 1722609"/>
                <a:gd name="connsiteY12" fmla="*/ 2699192 h 2813818"/>
                <a:gd name="connsiteX13" fmla="*/ 714865 w 1722609"/>
                <a:gd name="connsiteY13" fmla="*/ 2722008 h 2813818"/>
                <a:gd name="connsiteX14" fmla="*/ 60840 w 1722609"/>
                <a:gd name="connsiteY14" fmla="*/ 1702909 h 2813818"/>
                <a:gd name="connsiteX0" fmla="*/ 0 w 1722609"/>
                <a:gd name="connsiteY0" fmla="*/ 1459542 h 2830868"/>
                <a:gd name="connsiteX1" fmla="*/ 509531 w 1722609"/>
                <a:gd name="connsiteY1" fmla="*/ 136235 h 2830868"/>
                <a:gd name="connsiteX2" fmla="*/ 1117927 w 1722609"/>
                <a:gd name="connsiteY2" fmla="*/ 82999 h 2830868"/>
                <a:gd name="connsiteX3" fmla="*/ 1178767 w 1722609"/>
                <a:gd name="connsiteY3" fmla="*/ 493680 h 2830868"/>
                <a:gd name="connsiteX4" fmla="*/ 790914 w 1722609"/>
                <a:gd name="connsiteY4" fmla="*/ 1018440 h 2830868"/>
                <a:gd name="connsiteX5" fmla="*/ 935409 w 1722609"/>
                <a:gd name="connsiteY5" fmla="*/ 1071676 h 2830868"/>
                <a:gd name="connsiteX6" fmla="*/ 1232002 w 1722609"/>
                <a:gd name="connsiteY6" fmla="*/ 683810 h 2830868"/>
                <a:gd name="connsiteX7" fmla="*/ 1619854 w 1722609"/>
                <a:gd name="connsiteY7" fmla="*/ 668600 h 2830868"/>
                <a:gd name="connsiteX8" fmla="*/ 1711113 w 1722609"/>
                <a:gd name="connsiteY8" fmla="*/ 1018440 h 2830868"/>
                <a:gd name="connsiteX9" fmla="*/ 1414520 w 1722609"/>
                <a:gd name="connsiteY9" fmla="*/ 1406306 h 2830868"/>
                <a:gd name="connsiteX10" fmla="*/ 783309 w 1722609"/>
                <a:gd name="connsiteY10" fmla="*/ 1588831 h 2830868"/>
                <a:gd name="connsiteX11" fmla="*/ 1338471 w 1722609"/>
                <a:gd name="connsiteY11" fmla="*/ 2136406 h 2830868"/>
                <a:gd name="connsiteX12" fmla="*/ 1178767 w 1722609"/>
                <a:gd name="connsiteY12" fmla="*/ 2699192 h 2830868"/>
                <a:gd name="connsiteX13" fmla="*/ 714865 w 1722609"/>
                <a:gd name="connsiteY13" fmla="*/ 2722008 h 2830868"/>
                <a:gd name="connsiteX14" fmla="*/ 1 w 1722609"/>
                <a:gd name="connsiteY14" fmla="*/ 1467147 h 2830868"/>
                <a:gd name="connsiteX0" fmla="*/ 60839 w 1783448"/>
                <a:gd name="connsiteY0" fmla="*/ 1459542 h 2807271"/>
                <a:gd name="connsiteX1" fmla="*/ 570370 w 1783448"/>
                <a:gd name="connsiteY1" fmla="*/ 136235 h 2807271"/>
                <a:gd name="connsiteX2" fmla="*/ 1178766 w 1783448"/>
                <a:gd name="connsiteY2" fmla="*/ 82999 h 2807271"/>
                <a:gd name="connsiteX3" fmla="*/ 1239606 w 1783448"/>
                <a:gd name="connsiteY3" fmla="*/ 493680 h 2807271"/>
                <a:gd name="connsiteX4" fmla="*/ 851753 w 1783448"/>
                <a:gd name="connsiteY4" fmla="*/ 1018440 h 2807271"/>
                <a:gd name="connsiteX5" fmla="*/ 996248 w 1783448"/>
                <a:gd name="connsiteY5" fmla="*/ 1071676 h 2807271"/>
                <a:gd name="connsiteX6" fmla="*/ 1292841 w 1783448"/>
                <a:gd name="connsiteY6" fmla="*/ 683810 h 2807271"/>
                <a:gd name="connsiteX7" fmla="*/ 1680693 w 1783448"/>
                <a:gd name="connsiteY7" fmla="*/ 668600 h 2807271"/>
                <a:gd name="connsiteX8" fmla="*/ 1771952 w 1783448"/>
                <a:gd name="connsiteY8" fmla="*/ 1018440 h 2807271"/>
                <a:gd name="connsiteX9" fmla="*/ 1475359 w 1783448"/>
                <a:gd name="connsiteY9" fmla="*/ 1406306 h 2807271"/>
                <a:gd name="connsiteX10" fmla="*/ 844148 w 1783448"/>
                <a:gd name="connsiteY10" fmla="*/ 1588831 h 2807271"/>
                <a:gd name="connsiteX11" fmla="*/ 1399310 w 1783448"/>
                <a:gd name="connsiteY11" fmla="*/ 2136406 h 2807271"/>
                <a:gd name="connsiteX12" fmla="*/ 1239606 w 1783448"/>
                <a:gd name="connsiteY12" fmla="*/ 2699192 h 2807271"/>
                <a:gd name="connsiteX13" fmla="*/ 775704 w 1783448"/>
                <a:gd name="connsiteY13" fmla="*/ 2722008 h 2807271"/>
                <a:gd name="connsiteX14" fmla="*/ 0 w 1783448"/>
                <a:gd name="connsiteY14" fmla="*/ 1794171 h 2807271"/>
                <a:gd name="connsiteX0" fmla="*/ 0 w 1722609"/>
                <a:gd name="connsiteY0" fmla="*/ 1459542 h 2831973"/>
                <a:gd name="connsiteX1" fmla="*/ 509531 w 1722609"/>
                <a:gd name="connsiteY1" fmla="*/ 136235 h 2831973"/>
                <a:gd name="connsiteX2" fmla="*/ 1117927 w 1722609"/>
                <a:gd name="connsiteY2" fmla="*/ 82999 h 2831973"/>
                <a:gd name="connsiteX3" fmla="*/ 1178767 w 1722609"/>
                <a:gd name="connsiteY3" fmla="*/ 493680 h 2831973"/>
                <a:gd name="connsiteX4" fmla="*/ 790914 w 1722609"/>
                <a:gd name="connsiteY4" fmla="*/ 1018440 h 2831973"/>
                <a:gd name="connsiteX5" fmla="*/ 935409 w 1722609"/>
                <a:gd name="connsiteY5" fmla="*/ 1071676 h 2831973"/>
                <a:gd name="connsiteX6" fmla="*/ 1232002 w 1722609"/>
                <a:gd name="connsiteY6" fmla="*/ 683810 h 2831973"/>
                <a:gd name="connsiteX7" fmla="*/ 1619854 w 1722609"/>
                <a:gd name="connsiteY7" fmla="*/ 668600 h 2831973"/>
                <a:gd name="connsiteX8" fmla="*/ 1711113 w 1722609"/>
                <a:gd name="connsiteY8" fmla="*/ 1018440 h 2831973"/>
                <a:gd name="connsiteX9" fmla="*/ 1414520 w 1722609"/>
                <a:gd name="connsiteY9" fmla="*/ 1406306 h 2831973"/>
                <a:gd name="connsiteX10" fmla="*/ 783309 w 1722609"/>
                <a:gd name="connsiteY10" fmla="*/ 1588831 h 2831973"/>
                <a:gd name="connsiteX11" fmla="*/ 1338471 w 1722609"/>
                <a:gd name="connsiteY11" fmla="*/ 2136406 h 2831973"/>
                <a:gd name="connsiteX12" fmla="*/ 1178767 w 1722609"/>
                <a:gd name="connsiteY12" fmla="*/ 2699192 h 2831973"/>
                <a:gd name="connsiteX13" fmla="*/ 714865 w 1722609"/>
                <a:gd name="connsiteY13" fmla="*/ 2722008 h 2831973"/>
                <a:gd name="connsiteX14" fmla="*/ 1 w 1722609"/>
                <a:gd name="connsiteY14" fmla="*/ 1451937 h 2831973"/>
                <a:gd name="connsiteX0" fmla="*/ 0 w 1722609"/>
                <a:gd name="connsiteY0" fmla="*/ 1459542 h 2818202"/>
                <a:gd name="connsiteX1" fmla="*/ 509531 w 1722609"/>
                <a:gd name="connsiteY1" fmla="*/ 136235 h 2818202"/>
                <a:gd name="connsiteX2" fmla="*/ 1117927 w 1722609"/>
                <a:gd name="connsiteY2" fmla="*/ 82999 h 2818202"/>
                <a:gd name="connsiteX3" fmla="*/ 1178767 w 1722609"/>
                <a:gd name="connsiteY3" fmla="*/ 493680 h 2818202"/>
                <a:gd name="connsiteX4" fmla="*/ 790914 w 1722609"/>
                <a:gd name="connsiteY4" fmla="*/ 1018440 h 2818202"/>
                <a:gd name="connsiteX5" fmla="*/ 935409 w 1722609"/>
                <a:gd name="connsiteY5" fmla="*/ 1071676 h 2818202"/>
                <a:gd name="connsiteX6" fmla="*/ 1232002 w 1722609"/>
                <a:gd name="connsiteY6" fmla="*/ 683810 h 2818202"/>
                <a:gd name="connsiteX7" fmla="*/ 1619854 w 1722609"/>
                <a:gd name="connsiteY7" fmla="*/ 668600 h 2818202"/>
                <a:gd name="connsiteX8" fmla="*/ 1711113 w 1722609"/>
                <a:gd name="connsiteY8" fmla="*/ 1018440 h 2818202"/>
                <a:gd name="connsiteX9" fmla="*/ 1414520 w 1722609"/>
                <a:gd name="connsiteY9" fmla="*/ 1406306 h 2818202"/>
                <a:gd name="connsiteX10" fmla="*/ 783309 w 1722609"/>
                <a:gd name="connsiteY10" fmla="*/ 1588831 h 2818202"/>
                <a:gd name="connsiteX11" fmla="*/ 1338471 w 1722609"/>
                <a:gd name="connsiteY11" fmla="*/ 2136406 h 2818202"/>
                <a:gd name="connsiteX12" fmla="*/ 1178767 w 1722609"/>
                <a:gd name="connsiteY12" fmla="*/ 2699192 h 2818202"/>
                <a:gd name="connsiteX13" fmla="*/ 714865 w 1722609"/>
                <a:gd name="connsiteY13" fmla="*/ 2722008 h 2818202"/>
                <a:gd name="connsiteX14" fmla="*/ 22816 w 1722609"/>
                <a:gd name="connsiteY14" fmla="*/ 1642067 h 2818202"/>
                <a:gd name="connsiteX0" fmla="*/ 15209 w 1699793"/>
                <a:gd name="connsiteY0" fmla="*/ 1654646 h 2830781"/>
                <a:gd name="connsiteX1" fmla="*/ 486715 w 1699793"/>
                <a:gd name="connsiteY1" fmla="*/ 148814 h 2830781"/>
                <a:gd name="connsiteX2" fmla="*/ 1095111 w 1699793"/>
                <a:gd name="connsiteY2" fmla="*/ 95578 h 2830781"/>
                <a:gd name="connsiteX3" fmla="*/ 1155951 w 1699793"/>
                <a:gd name="connsiteY3" fmla="*/ 506259 h 2830781"/>
                <a:gd name="connsiteX4" fmla="*/ 768098 w 1699793"/>
                <a:gd name="connsiteY4" fmla="*/ 1031019 h 2830781"/>
                <a:gd name="connsiteX5" fmla="*/ 912593 w 1699793"/>
                <a:gd name="connsiteY5" fmla="*/ 1084255 h 2830781"/>
                <a:gd name="connsiteX6" fmla="*/ 1209186 w 1699793"/>
                <a:gd name="connsiteY6" fmla="*/ 696389 h 2830781"/>
                <a:gd name="connsiteX7" fmla="*/ 1597038 w 1699793"/>
                <a:gd name="connsiteY7" fmla="*/ 681179 h 2830781"/>
                <a:gd name="connsiteX8" fmla="*/ 1688297 w 1699793"/>
                <a:gd name="connsiteY8" fmla="*/ 1031019 h 2830781"/>
                <a:gd name="connsiteX9" fmla="*/ 1391704 w 1699793"/>
                <a:gd name="connsiteY9" fmla="*/ 1418885 h 2830781"/>
                <a:gd name="connsiteX10" fmla="*/ 760493 w 1699793"/>
                <a:gd name="connsiteY10" fmla="*/ 1601410 h 2830781"/>
                <a:gd name="connsiteX11" fmla="*/ 1315655 w 1699793"/>
                <a:gd name="connsiteY11" fmla="*/ 2148985 h 2830781"/>
                <a:gd name="connsiteX12" fmla="*/ 1155951 w 1699793"/>
                <a:gd name="connsiteY12" fmla="*/ 2711771 h 2830781"/>
                <a:gd name="connsiteX13" fmla="*/ 692049 w 1699793"/>
                <a:gd name="connsiteY13" fmla="*/ 2734587 h 2830781"/>
                <a:gd name="connsiteX14" fmla="*/ 0 w 1699793"/>
                <a:gd name="connsiteY14" fmla="*/ 1654646 h 2830781"/>
                <a:gd name="connsiteX0" fmla="*/ 15209 w 1699793"/>
                <a:gd name="connsiteY0" fmla="*/ 1618106 h 2794241"/>
                <a:gd name="connsiteX1" fmla="*/ 486715 w 1699793"/>
                <a:gd name="connsiteY1" fmla="*/ 173116 h 2794241"/>
                <a:gd name="connsiteX2" fmla="*/ 1095111 w 1699793"/>
                <a:gd name="connsiteY2" fmla="*/ 59038 h 2794241"/>
                <a:gd name="connsiteX3" fmla="*/ 1155951 w 1699793"/>
                <a:gd name="connsiteY3" fmla="*/ 469719 h 2794241"/>
                <a:gd name="connsiteX4" fmla="*/ 768098 w 1699793"/>
                <a:gd name="connsiteY4" fmla="*/ 994479 h 2794241"/>
                <a:gd name="connsiteX5" fmla="*/ 912593 w 1699793"/>
                <a:gd name="connsiteY5" fmla="*/ 1047715 h 2794241"/>
                <a:gd name="connsiteX6" fmla="*/ 1209186 w 1699793"/>
                <a:gd name="connsiteY6" fmla="*/ 659849 h 2794241"/>
                <a:gd name="connsiteX7" fmla="*/ 1597038 w 1699793"/>
                <a:gd name="connsiteY7" fmla="*/ 644639 h 2794241"/>
                <a:gd name="connsiteX8" fmla="*/ 1688297 w 1699793"/>
                <a:gd name="connsiteY8" fmla="*/ 994479 h 2794241"/>
                <a:gd name="connsiteX9" fmla="*/ 1391704 w 1699793"/>
                <a:gd name="connsiteY9" fmla="*/ 1382345 h 2794241"/>
                <a:gd name="connsiteX10" fmla="*/ 760493 w 1699793"/>
                <a:gd name="connsiteY10" fmla="*/ 1564870 h 2794241"/>
                <a:gd name="connsiteX11" fmla="*/ 1315655 w 1699793"/>
                <a:gd name="connsiteY11" fmla="*/ 2112445 h 2794241"/>
                <a:gd name="connsiteX12" fmla="*/ 1155951 w 1699793"/>
                <a:gd name="connsiteY12" fmla="*/ 2675231 h 2794241"/>
                <a:gd name="connsiteX13" fmla="*/ 692049 w 1699793"/>
                <a:gd name="connsiteY13" fmla="*/ 2698047 h 2794241"/>
                <a:gd name="connsiteX14" fmla="*/ 0 w 1699793"/>
                <a:gd name="connsiteY14" fmla="*/ 1618106 h 2794241"/>
                <a:gd name="connsiteX0" fmla="*/ 15209 w 1699793"/>
                <a:gd name="connsiteY0" fmla="*/ 1586341 h 2762476"/>
                <a:gd name="connsiteX1" fmla="*/ 486715 w 1699793"/>
                <a:gd name="connsiteY1" fmla="*/ 141351 h 2762476"/>
                <a:gd name="connsiteX2" fmla="*/ 1034272 w 1699793"/>
                <a:gd name="connsiteY2" fmla="*/ 88115 h 2762476"/>
                <a:gd name="connsiteX3" fmla="*/ 1155951 w 1699793"/>
                <a:gd name="connsiteY3" fmla="*/ 437954 h 2762476"/>
                <a:gd name="connsiteX4" fmla="*/ 768098 w 1699793"/>
                <a:gd name="connsiteY4" fmla="*/ 962714 h 2762476"/>
                <a:gd name="connsiteX5" fmla="*/ 912593 w 1699793"/>
                <a:gd name="connsiteY5" fmla="*/ 1015950 h 2762476"/>
                <a:gd name="connsiteX6" fmla="*/ 1209186 w 1699793"/>
                <a:gd name="connsiteY6" fmla="*/ 628084 h 2762476"/>
                <a:gd name="connsiteX7" fmla="*/ 1597038 w 1699793"/>
                <a:gd name="connsiteY7" fmla="*/ 612874 h 2762476"/>
                <a:gd name="connsiteX8" fmla="*/ 1688297 w 1699793"/>
                <a:gd name="connsiteY8" fmla="*/ 962714 h 2762476"/>
                <a:gd name="connsiteX9" fmla="*/ 1391704 w 1699793"/>
                <a:gd name="connsiteY9" fmla="*/ 1350580 h 2762476"/>
                <a:gd name="connsiteX10" fmla="*/ 760493 w 1699793"/>
                <a:gd name="connsiteY10" fmla="*/ 1533105 h 2762476"/>
                <a:gd name="connsiteX11" fmla="*/ 1315655 w 1699793"/>
                <a:gd name="connsiteY11" fmla="*/ 2080680 h 2762476"/>
                <a:gd name="connsiteX12" fmla="*/ 1155951 w 1699793"/>
                <a:gd name="connsiteY12" fmla="*/ 2643466 h 2762476"/>
                <a:gd name="connsiteX13" fmla="*/ 692049 w 1699793"/>
                <a:gd name="connsiteY13" fmla="*/ 2666282 h 2762476"/>
                <a:gd name="connsiteX14" fmla="*/ 0 w 1699793"/>
                <a:gd name="connsiteY14" fmla="*/ 1586341 h 2762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99793" h="2762476">
                  <a:moveTo>
                    <a:pt x="15209" y="1586341"/>
                  </a:moveTo>
                  <a:cubicBezTo>
                    <a:pt x="176814" y="1039399"/>
                    <a:pt x="316871" y="391055"/>
                    <a:pt x="486715" y="141351"/>
                  </a:cubicBezTo>
                  <a:cubicBezTo>
                    <a:pt x="656559" y="-108353"/>
                    <a:pt x="922733" y="38681"/>
                    <a:pt x="1034272" y="88115"/>
                  </a:cubicBezTo>
                  <a:cubicBezTo>
                    <a:pt x="1145811" y="137549"/>
                    <a:pt x="1200313" y="292187"/>
                    <a:pt x="1155951" y="437954"/>
                  </a:cubicBezTo>
                  <a:cubicBezTo>
                    <a:pt x="1111589" y="583721"/>
                    <a:pt x="808658" y="866381"/>
                    <a:pt x="768098" y="962714"/>
                  </a:cubicBezTo>
                  <a:cubicBezTo>
                    <a:pt x="727538" y="1059047"/>
                    <a:pt x="844149" y="1088200"/>
                    <a:pt x="912593" y="1015950"/>
                  </a:cubicBezTo>
                  <a:cubicBezTo>
                    <a:pt x="981038" y="943700"/>
                    <a:pt x="1095112" y="695263"/>
                    <a:pt x="1209186" y="628084"/>
                  </a:cubicBezTo>
                  <a:cubicBezTo>
                    <a:pt x="1323260" y="560905"/>
                    <a:pt x="1517186" y="557102"/>
                    <a:pt x="1597038" y="612874"/>
                  </a:cubicBezTo>
                  <a:cubicBezTo>
                    <a:pt x="1676890" y="668646"/>
                    <a:pt x="1722519" y="839763"/>
                    <a:pt x="1688297" y="962714"/>
                  </a:cubicBezTo>
                  <a:cubicBezTo>
                    <a:pt x="1654075" y="1085665"/>
                    <a:pt x="1546338" y="1255515"/>
                    <a:pt x="1391704" y="1350580"/>
                  </a:cubicBezTo>
                  <a:cubicBezTo>
                    <a:pt x="1237070" y="1445645"/>
                    <a:pt x="773168" y="1411422"/>
                    <a:pt x="760493" y="1533105"/>
                  </a:cubicBezTo>
                  <a:cubicBezTo>
                    <a:pt x="747818" y="1654788"/>
                    <a:pt x="1249745" y="1895620"/>
                    <a:pt x="1315655" y="2080680"/>
                  </a:cubicBezTo>
                  <a:cubicBezTo>
                    <a:pt x="1381565" y="2265740"/>
                    <a:pt x="1259885" y="2545866"/>
                    <a:pt x="1155951" y="2643466"/>
                  </a:cubicBezTo>
                  <a:cubicBezTo>
                    <a:pt x="1052017" y="2741066"/>
                    <a:pt x="884708" y="2842470"/>
                    <a:pt x="692049" y="2666282"/>
                  </a:cubicBezTo>
                  <a:cubicBezTo>
                    <a:pt x="499390" y="2490094"/>
                    <a:pt x="0" y="1586341"/>
                    <a:pt x="0" y="1586341"/>
                  </a:cubicBezTo>
                </a:path>
              </a:pathLst>
            </a:custGeom>
            <a:solidFill>
              <a:schemeClr val="accent6">
                <a:lumMod val="60000"/>
                <a:lumOff val="40000"/>
              </a:schemeClr>
            </a:solidFill>
            <a:ln>
              <a:solidFill>
                <a:schemeClr val="accent6">
                  <a:lumMod val="75000"/>
                </a:schemeClr>
              </a:solidFill>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30" name="Oval 129"/>
            <p:cNvSpPr/>
            <p:nvPr/>
          </p:nvSpPr>
          <p:spPr bwMode="auto">
            <a:xfrm>
              <a:off x="3124200" y="3886200"/>
              <a:ext cx="685800" cy="685800"/>
            </a:xfrm>
            <a:prstGeom prst="ellipse">
              <a:avLst/>
            </a:prstGeom>
            <a:solidFill>
              <a:srgbClr val="FAC090"/>
            </a:solidFill>
            <a:ln w="38100" cap="flat" cmpd="sng" algn="ctr">
              <a:solidFill>
                <a:srgbClr val="E46C0A"/>
              </a:solid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09" name="TextBox 108"/>
            <p:cNvSpPr txBox="1"/>
            <p:nvPr/>
          </p:nvSpPr>
          <p:spPr>
            <a:xfrm>
              <a:off x="3700917" y="1560493"/>
              <a:ext cx="1403725" cy="954107"/>
            </a:xfrm>
            <a:prstGeom prst="rect">
              <a:avLst/>
            </a:prstGeom>
            <a:noFill/>
          </p:spPr>
          <p:txBody>
            <a:bodyPr wrap="none" rtlCol="0">
              <a:spAutoFit/>
            </a:bodyPr>
            <a:lstStyle/>
            <a:p>
              <a:pPr algn="ctr"/>
              <a:r>
                <a:rPr lang="en-US" sz="2800" dirty="0" smtClean="0">
                  <a:solidFill>
                    <a:prstClr val="black"/>
                  </a:solidFill>
                </a:rPr>
                <a:t>Local</a:t>
              </a:r>
              <a:br>
                <a:rPr lang="en-US" sz="2800" dirty="0" smtClean="0">
                  <a:solidFill>
                    <a:prstClr val="black"/>
                  </a:solidFill>
                </a:rPr>
              </a:br>
              <a:r>
                <a:rPr lang="en-US" sz="2800" dirty="0" smtClean="0">
                  <a:solidFill>
                    <a:prstClr val="black"/>
                  </a:solidFill>
                </a:rPr>
                <a:t>Updates</a:t>
              </a:r>
              <a:endParaRPr lang="en-US" sz="2800" dirty="0">
                <a:solidFill>
                  <a:prstClr val="black"/>
                </a:solidFill>
              </a:endParaRPr>
            </a:p>
          </p:txBody>
        </p:sp>
        <p:grpSp>
          <p:nvGrpSpPr>
            <p:cNvPr id="7" name="Group 109"/>
            <p:cNvGrpSpPr/>
            <p:nvPr/>
          </p:nvGrpSpPr>
          <p:grpSpPr>
            <a:xfrm>
              <a:off x="3305286" y="2819400"/>
              <a:ext cx="2181114" cy="2438398"/>
              <a:chOff x="381000" y="2819402"/>
              <a:chExt cx="2181114" cy="2438398"/>
            </a:xfrm>
          </p:grpSpPr>
          <p:cxnSp>
            <p:nvCxnSpPr>
              <p:cNvPr id="111" name="Straight Connector 110"/>
              <p:cNvCxnSpPr/>
              <p:nvPr/>
            </p:nvCxnSpPr>
            <p:spPr bwMode="auto">
              <a:xfrm flipV="1">
                <a:off x="1552507" y="3021355"/>
                <a:ext cx="702904" cy="65634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2" name="Straight Connector 111"/>
              <p:cNvCxnSpPr/>
              <p:nvPr/>
            </p:nvCxnSpPr>
            <p:spPr bwMode="auto">
              <a:xfrm flipV="1">
                <a:off x="568442" y="3677704"/>
                <a:ext cx="984066" cy="55537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3" name="Straight Connector 112"/>
              <p:cNvCxnSpPr/>
              <p:nvPr/>
            </p:nvCxnSpPr>
            <p:spPr bwMode="auto">
              <a:xfrm flipV="1">
                <a:off x="1037044" y="3021355"/>
                <a:ext cx="1218367" cy="201953"/>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4" name="Straight Connector 113"/>
              <p:cNvCxnSpPr/>
              <p:nvPr/>
            </p:nvCxnSpPr>
            <p:spPr bwMode="auto">
              <a:xfrm flipH="1">
                <a:off x="568442" y="3172820"/>
                <a:ext cx="421743" cy="1060255"/>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5" name="Straight Connector 114"/>
              <p:cNvCxnSpPr/>
              <p:nvPr/>
            </p:nvCxnSpPr>
            <p:spPr bwMode="auto">
              <a:xfrm rot="5400000">
                <a:off x="683474" y="4171854"/>
                <a:ext cx="1363185"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6" name="Straight Connector 115"/>
              <p:cNvCxnSpPr/>
              <p:nvPr/>
            </p:nvCxnSpPr>
            <p:spPr bwMode="auto">
              <a:xfrm rot="16200000" flipH="1">
                <a:off x="445696" y="4308960"/>
                <a:ext cx="807813" cy="656044"/>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7" name="Straight Connector 116"/>
              <p:cNvCxnSpPr/>
              <p:nvPr/>
            </p:nvCxnSpPr>
            <p:spPr bwMode="auto">
              <a:xfrm rot="16200000" flipH="1">
                <a:off x="1871306" y="3405460"/>
                <a:ext cx="908789" cy="140581"/>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8" name="Straight Connector 117"/>
              <p:cNvCxnSpPr/>
              <p:nvPr/>
            </p:nvCxnSpPr>
            <p:spPr bwMode="auto">
              <a:xfrm rot="5400000">
                <a:off x="1855133" y="4096121"/>
                <a:ext cx="706837"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9" name="Straight Connector 118"/>
              <p:cNvCxnSpPr/>
              <p:nvPr/>
            </p:nvCxnSpPr>
            <p:spPr bwMode="auto">
              <a:xfrm rot="16200000" flipH="1">
                <a:off x="1307169" y="3923041"/>
                <a:ext cx="959278" cy="46860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0" name="Straight Connector 119"/>
              <p:cNvCxnSpPr/>
              <p:nvPr/>
            </p:nvCxnSpPr>
            <p:spPr bwMode="auto">
              <a:xfrm flipV="1">
                <a:off x="1177625" y="4636981"/>
                <a:ext cx="843485" cy="35341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pic>
            <p:nvPicPr>
              <p:cNvPr id="121" name="Picture 120" descr="aapo.jpg"/>
              <p:cNvPicPr>
                <a:picLocks noChangeAspect="1"/>
              </p:cNvPicPr>
              <p:nvPr/>
            </p:nvPicPr>
            <p:blipFill>
              <a:blip r:embed="rId2" cstate="print"/>
              <a:stretch>
                <a:fillRect/>
              </a:stretch>
            </p:blipFill>
            <p:spPr>
              <a:xfrm>
                <a:off x="1880529" y="4384539"/>
                <a:ext cx="298466" cy="482362"/>
              </a:xfrm>
              <a:prstGeom prst="rect">
                <a:avLst/>
              </a:prstGeom>
              <a:ln>
                <a:noFill/>
              </a:ln>
              <a:effectLst/>
            </p:spPr>
          </p:pic>
          <p:pic>
            <p:nvPicPr>
              <p:cNvPr id="122" name="Picture 121" descr="arthur.jpg"/>
              <p:cNvPicPr>
                <a:picLocks noChangeAspect="1"/>
              </p:cNvPicPr>
              <p:nvPr/>
            </p:nvPicPr>
            <p:blipFill>
              <a:blip r:embed="rId3" cstate="print"/>
              <a:stretch>
                <a:fillRect/>
              </a:stretch>
            </p:blipFill>
            <p:spPr>
              <a:xfrm>
                <a:off x="2208550" y="3677704"/>
                <a:ext cx="353564" cy="482362"/>
              </a:xfrm>
              <a:prstGeom prst="rect">
                <a:avLst/>
              </a:prstGeom>
              <a:ln>
                <a:noFill/>
              </a:ln>
              <a:effectLst/>
            </p:spPr>
          </p:pic>
          <p:pic>
            <p:nvPicPr>
              <p:cNvPr id="123" name="Picture 122" descr="funiak.jpg"/>
              <p:cNvPicPr>
                <a:picLocks noChangeAspect="1"/>
              </p:cNvPicPr>
              <p:nvPr/>
            </p:nvPicPr>
            <p:blipFill>
              <a:blip r:embed="rId4" cstate="print"/>
              <a:stretch>
                <a:fillRect/>
              </a:stretch>
            </p:blipFill>
            <p:spPr>
              <a:xfrm>
                <a:off x="2021110" y="2819402"/>
                <a:ext cx="392878" cy="469354"/>
              </a:xfrm>
              <a:prstGeom prst="rect">
                <a:avLst/>
              </a:prstGeom>
              <a:ln>
                <a:noFill/>
              </a:ln>
              <a:effectLst/>
            </p:spPr>
          </p:pic>
          <p:pic>
            <p:nvPicPr>
              <p:cNvPr id="124" name="Picture 123" descr="gonzalez.jpg"/>
              <p:cNvPicPr>
                <a:picLocks noChangeAspect="1"/>
              </p:cNvPicPr>
              <p:nvPr/>
            </p:nvPicPr>
            <p:blipFill>
              <a:blip r:embed="rId5" cstate="print"/>
              <a:stretch>
                <a:fillRect/>
              </a:stretch>
            </p:blipFill>
            <p:spPr>
              <a:xfrm>
                <a:off x="381000" y="3980633"/>
                <a:ext cx="320212" cy="483004"/>
              </a:xfrm>
              <a:prstGeom prst="rect">
                <a:avLst/>
              </a:prstGeom>
              <a:ln>
                <a:noFill/>
              </a:ln>
              <a:effectLst/>
            </p:spPr>
          </p:pic>
          <p:pic>
            <p:nvPicPr>
              <p:cNvPr id="125" name="Picture 124" descr="guestrin.jpg"/>
              <p:cNvPicPr>
                <a:picLocks noChangeAspect="1"/>
              </p:cNvPicPr>
              <p:nvPr/>
            </p:nvPicPr>
            <p:blipFill>
              <a:blip r:embed="rId6" cstate="print"/>
              <a:stretch>
                <a:fillRect/>
              </a:stretch>
            </p:blipFill>
            <p:spPr>
              <a:xfrm>
                <a:off x="1365066" y="3425261"/>
                <a:ext cx="324200" cy="469354"/>
              </a:xfrm>
              <a:prstGeom prst="rect">
                <a:avLst/>
              </a:prstGeom>
              <a:ln>
                <a:noFill/>
              </a:ln>
              <a:effectLst/>
            </p:spPr>
          </p:pic>
          <p:pic>
            <p:nvPicPr>
              <p:cNvPr id="126" name="Picture 125" descr="ylow.jpg"/>
              <p:cNvPicPr>
                <a:picLocks noChangeAspect="1"/>
              </p:cNvPicPr>
              <p:nvPr/>
            </p:nvPicPr>
            <p:blipFill>
              <a:blip r:embed="rId7" cstate="print"/>
              <a:stretch>
                <a:fillRect/>
              </a:stretch>
            </p:blipFill>
            <p:spPr>
              <a:xfrm>
                <a:off x="990183" y="4788446"/>
                <a:ext cx="344515" cy="469354"/>
              </a:xfrm>
              <a:prstGeom prst="rect">
                <a:avLst/>
              </a:prstGeom>
              <a:ln>
                <a:noFill/>
              </a:ln>
              <a:effectLst/>
            </p:spPr>
          </p:pic>
          <p:pic>
            <p:nvPicPr>
              <p:cNvPr id="127" name="Picture 126" descr="hong.jpg"/>
              <p:cNvPicPr>
                <a:picLocks noChangeAspect="1"/>
              </p:cNvPicPr>
              <p:nvPr/>
            </p:nvPicPr>
            <p:blipFill>
              <a:blip r:embed="rId8" cstate="print"/>
              <a:stretch>
                <a:fillRect/>
              </a:stretch>
            </p:blipFill>
            <p:spPr>
              <a:xfrm>
                <a:off x="849602" y="2920378"/>
                <a:ext cx="332043" cy="482360"/>
              </a:xfrm>
              <a:prstGeom prst="rect">
                <a:avLst/>
              </a:prstGeom>
              <a:ln>
                <a:noFill/>
              </a:ln>
              <a:effectLst/>
            </p:spPr>
          </p:pic>
        </p:grpSp>
      </p:grpSp>
    </p:spTree>
    <p:extLst>
      <p:ext uri="{BB962C8B-B14F-4D97-AF65-F5344CB8AC3E}">
        <p14:creationId xmlns:p14="http://schemas.microsoft.com/office/powerpoint/2010/main" val="28541808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5105400" y="3200400"/>
            <a:ext cx="2743200" cy="533400"/>
          </a:xfrm>
          <a:prstGeom prst="rect">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a:t>
            </a:r>
          </a:p>
        </p:txBody>
      </p:sp>
      <p:sp>
        <p:nvSpPr>
          <p:cNvPr id="2" name="Title 1"/>
          <p:cNvSpPr>
            <a:spLocks noGrp="1"/>
          </p:cNvSpPr>
          <p:nvPr>
            <p:ph type="title"/>
          </p:nvPr>
        </p:nvSpPr>
        <p:spPr>
          <a:xfrm>
            <a:off x="457200" y="76200"/>
            <a:ext cx="8229600" cy="1143000"/>
          </a:xfrm>
        </p:spPr>
        <p:txBody>
          <a:bodyPr/>
          <a:lstStyle/>
          <a:p>
            <a:r>
              <a:rPr lang="en-US" sz="3600" dirty="0" smtClean="0"/>
              <a:t>What is the right tool for Graph-Parallel ML</a:t>
            </a:r>
            <a:endParaRPr lang="en-US" sz="3600" dirty="0"/>
          </a:p>
        </p:txBody>
      </p:sp>
      <p:sp>
        <p:nvSpPr>
          <p:cNvPr id="4" name="Slide Number Placeholder 3"/>
          <p:cNvSpPr>
            <a:spLocks noGrp="1"/>
          </p:cNvSpPr>
          <p:nvPr>
            <p:ph type="sldNum" sz="quarter" idx="12"/>
          </p:nvPr>
        </p:nvSpPr>
        <p:spPr/>
        <p:txBody>
          <a:bodyPr/>
          <a:lstStyle/>
          <a:p>
            <a:pPr>
              <a:defRPr/>
            </a:pPr>
            <a:fld id="{DB95AC5C-2115-43B4-93C1-A8C975FC4D86}" type="slidenum">
              <a:rPr lang="en-US" smtClean="0"/>
              <a:pPr>
                <a:defRPr/>
              </a:pPr>
              <a:t>17</a:t>
            </a:fld>
            <a:endParaRPr lang="en-US" dirty="0"/>
          </a:p>
        </p:txBody>
      </p:sp>
      <p:sp>
        <p:nvSpPr>
          <p:cNvPr id="5" name="Left-Right Arrow 4"/>
          <p:cNvSpPr/>
          <p:nvPr/>
        </p:nvSpPr>
        <p:spPr bwMode="auto">
          <a:xfrm>
            <a:off x="542310" y="1860742"/>
            <a:ext cx="7999987" cy="957229"/>
          </a:xfrm>
          <a:prstGeom prst="leftRightArrow">
            <a:avLst>
              <a:gd name="adj1" fmla="val 64701"/>
              <a:gd name="adj2" fmla="val 50000"/>
            </a:avLst>
          </a:prstGeom>
          <a:gradFill flip="none" rotWithShape="1">
            <a:gsLst>
              <a:gs pos="0">
                <a:schemeClr val="bg1"/>
              </a:gs>
              <a:gs pos="82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pitchFamily="34" charset="0"/>
                <a:ea typeface="ＭＳ Ｐゴシック" pitchFamily="-111" charset="-128"/>
              </a:rPr>
              <a:t>Data-Parallel</a:t>
            </a:r>
            <a:r>
              <a:rPr kumimoji="0" lang="en-US" sz="2400" b="0" i="0" u="none" strike="noStrike" cap="none" normalizeH="0" dirty="0" smtClean="0">
                <a:ln>
                  <a:noFill/>
                </a:ln>
                <a:solidFill>
                  <a:schemeClr val="tx1"/>
                </a:solidFill>
                <a:effectLst/>
                <a:latin typeface="Tahoma" pitchFamily="34" charset="0"/>
                <a:ea typeface="ＭＳ Ｐゴシック" pitchFamily="-111" charset="-128"/>
              </a:rPr>
              <a:t>                       </a:t>
            </a:r>
            <a:r>
              <a:rPr kumimoji="0" lang="en-US" sz="2400" b="0" i="0" u="none" strike="noStrike" cap="none" normalizeH="0" dirty="0" smtClean="0">
                <a:ln>
                  <a:noFill/>
                </a:ln>
                <a:solidFill>
                  <a:schemeClr val="bg1"/>
                </a:solidFill>
                <a:effectLst/>
                <a:latin typeface="Tahoma" pitchFamily="34" charset="0"/>
                <a:ea typeface="ＭＳ Ｐゴシック" pitchFamily="-111" charset="-128"/>
              </a:rPr>
              <a:t>Graph-Parallel</a:t>
            </a:r>
            <a:endParaRPr kumimoji="0" lang="en-US" sz="2400" b="0" i="0" u="none" strike="noStrike" cap="none" normalizeH="0" baseline="0" dirty="0" smtClean="0">
              <a:ln>
                <a:noFill/>
              </a:ln>
              <a:solidFill>
                <a:schemeClr val="bg1"/>
              </a:solidFill>
              <a:effectLst/>
              <a:latin typeface="Tahoma" pitchFamily="34" charset="0"/>
              <a:ea typeface="ＭＳ Ｐゴシック" pitchFamily="-111" charset="-128"/>
            </a:endParaRPr>
          </a:p>
        </p:txBody>
      </p:sp>
      <p:sp>
        <p:nvSpPr>
          <p:cNvPr id="10" name="TextBox 9"/>
          <p:cNvSpPr txBox="1"/>
          <p:nvPr/>
        </p:nvSpPr>
        <p:spPr>
          <a:xfrm>
            <a:off x="2681305" y="3886200"/>
            <a:ext cx="1281095" cy="707886"/>
          </a:xfrm>
          <a:prstGeom prst="rect">
            <a:avLst/>
          </a:prstGeom>
          <a:noFill/>
        </p:spPr>
        <p:txBody>
          <a:bodyPr wrap="none" rtlCol="0">
            <a:spAutoFit/>
          </a:bodyPr>
          <a:lstStyle/>
          <a:p>
            <a:pPr algn="ctr"/>
            <a:r>
              <a:rPr lang="en-US" sz="2000" dirty="0" smtClean="0"/>
              <a:t>Cross</a:t>
            </a:r>
          </a:p>
          <a:p>
            <a:pPr algn="ctr"/>
            <a:r>
              <a:rPr lang="en-US" sz="2000" dirty="0" smtClean="0"/>
              <a:t>Validation</a:t>
            </a:r>
          </a:p>
        </p:txBody>
      </p:sp>
      <p:sp>
        <p:nvSpPr>
          <p:cNvPr id="11" name="TextBox 10"/>
          <p:cNvSpPr txBox="1"/>
          <p:nvPr/>
        </p:nvSpPr>
        <p:spPr>
          <a:xfrm>
            <a:off x="852505" y="3886200"/>
            <a:ext cx="1309022" cy="707886"/>
          </a:xfrm>
          <a:prstGeom prst="rect">
            <a:avLst/>
          </a:prstGeom>
          <a:noFill/>
        </p:spPr>
        <p:txBody>
          <a:bodyPr wrap="none" rtlCol="0">
            <a:spAutoFit/>
          </a:bodyPr>
          <a:lstStyle/>
          <a:p>
            <a:pPr algn="ctr"/>
            <a:r>
              <a:rPr lang="en-US" sz="2000" dirty="0" smtClean="0"/>
              <a:t>Feature </a:t>
            </a:r>
          </a:p>
          <a:p>
            <a:pPr algn="ctr"/>
            <a:r>
              <a:rPr lang="en-US" sz="2000" dirty="0" smtClean="0"/>
              <a:t>Extraction</a:t>
            </a:r>
          </a:p>
        </p:txBody>
      </p:sp>
      <p:sp>
        <p:nvSpPr>
          <p:cNvPr id="12" name="TextBox 11"/>
          <p:cNvSpPr txBox="1"/>
          <p:nvPr/>
        </p:nvSpPr>
        <p:spPr>
          <a:xfrm>
            <a:off x="1004905" y="3048000"/>
            <a:ext cx="2788520" cy="707886"/>
          </a:xfrm>
          <a:prstGeom prst="rect">
            <a:avLst/>
          </a:prstGeom>
          <a:noFill/>
        </p:spPr>
        <p:txBody>
          <a:bodyPr wrap="none" rtlCol="0">
            <a:spAutoFit/>
          </a:bodyPr>
          <a:lstStyle/>
          <a:p>
            <a:r>
              <a:rPr lang="en-US" sz="4000" dirty="0" smtClean="0"/>
              <a:t>Map Reduce</a:t>
            </a:r>
            <a:endParaRPr lang="en-US" sz="4000" dirty="0"/>
          </a:p>
        </p:txBody>
      </p:sp>
      <p:sp>
        <p:nvSpPr>
          <p:cNvPr id="13" name="TextBox 12"/>
          <p:cNvSpPr txBox="1"/>
          <p:nvPr/>
        </p:nvSpPr>
        <p:spPr>
          <a:xfrm>
            <a:off x="1295400" y="4916269"/>
            <a:ext cx="2153602" cy="646331"/>
          </a:xfrm>
          <a:prstGeom prst="rect">
            <a:avLst/>
          </a:prstGeom>
          <a:noFill/>
        </p:spPr>
        <p:txBody>
          <a:bodyPr wrap="none" rtlCol="0">
            <a:spAutoFit/>
          </a:bodyPr>
          <a:lstStyle/>
          <a:p>
            <a:pPr algn="ctr"/>
            <a:r>
              <a:rPr lang="en-US" dirty="0" smtClean="0"/>
              <a:t>Computing Sufficient</a:t>
            </a:r>
          </a:p>
          <a:p>
            <a:pPr algn="ctr"/>
            <a:r>
              <a:rPr lang="en-US" dirty="0" smtClean="0"/>
              <a:t>Statistics </a:t>
            </a:r>
          </a:p>
        </p:txBody>
      </p:sp>
      <p:sp>
        <p:nvSpPr>
          <p:cNvPr id="25" name="TextBox 24"/>
          <p:cNvSpPr txBox="1"/>
          <p:nvPr/>
        </p:nvSpPr>
        <p:spPr>
          <a:xfrm>
            <a:off x="4876800" y="3102114"/>
            <a:ext cx="32766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4000" dirty="0" smtClean="0"/>
              <a:t>Map Reduce?</a:t>
            </a:r>
            <a:endParaRPr lang="en-US" sz="4000" dirty="0"/>
          </a:p>
        </p:txBody>
      </p:sp>
      <p:sp>
        <p:nvSpPr>
          <p:cNvPr id="3" name="TextBox 2"/>
          <p:cNvSpPr txBox="1"/>
          <p:nvPr/>
        </p:nvSpPr>
        <p:spPr>
          <a:xfrm>
            <a:off x="4876800" y="4051518"/>
            <a:ext cx="3393527" cy="1815882"/>
          </a:xfrm>
          <a:prstGeom prst="rect">
            <a:avLst/>
          </a:prstGeom>
          <a:noFill/>
        </p:spPr>
        <p:txBody>
          <a:bodyPr wrap="none" rtlCol="0">
            <a:spAutoFit/>
          </a:bodyPr>
          <a:lstStyle/>
          <a:p>
            <a:pPr algn="ctr"/>
            <a:r>
              <a:rPr lang="en-US" sz="2800" dirty="0" smtClean="0"/>
              <a:t>Collaborative Filtering</a:t>
            </a:r>
          </a:p>
          <a:p>
            <a:pPr algn="ctr"/>
            <a:r>
              <a:rPr lang="en-US" sz="2800" dirty="0" smtClean="0"/>
              <a:t>Graph Analytics</a:t>
            </a:r>
          </a:p>
          <a:p>
            <a:pPr algn="ctr"/>
            <a:r>
              <a:rPr lang="en-US" sz="2800" dirty="0" smtClean="0"/>
              <a:t>Structured Prediction</a:t>
            </a:r>
          </a:p>
          <a:p>
            <a:pPr algn="ctr"/>
            <a:r>
              <a:rPr lang="en-US" sz="2800" dirty="0" smtClean="0"/>
              <a:t>Clustering</a:t>
            </a:r>
          </a:p>
        </p:txBody>
      </p:sp>
    </p:spTree>
    <p:extLst>
      <p:ext uri="{BB962C8B-B14F-4D97-AF65-F5344CB8AC3E}">
        <p14:creationId xmlns:p14="http://schemas.microsoft.com/office/powerpoint/2010/main" val="2605056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1447800"/>
            <a:ext cx="7924800" cy="2819400"/>
          </a:xfrm>
        </p:spPr>
        <p:txBody>
          <a:bodyPr/>
          <a:lstStyle/>
          <a:p>
            <a:r>
              <a:rPr lang="en-US" sz="5400" dirty="0" smtClean="0">
                <a:solidFill>
                  <a:schemeClr val="tx1"/>
                </a:solidFill>
              </a:rPr>
              <a:t>Why not use </a:t>
            </a:r>
            <a:r>
              <a:rPr lang="en-US" sz="5400" i="1" dirty="0" smtClean="0">
                <a:solidFill>
                  <a:schemeClr val="tx1"/>
                </a:solidFill>
              </a:rPr>
              <a:t>Map-Reduce</a:t>
            </a:r>
            <a:r>
              <a:rPr lang="en-US" sz="5400" dirty="0" smtClean="0">
                <a:solidFill>
                  <a:schemeClr val="tx1"/>
                </a:solidFill>
              </a:rPr>
              <a:t/>
            </a:r>
            <a:br>
              <a:rPr lang="en-US" sz="5400" dirty="0" smtClean="0">
                <a:solidFill>
                  <a:schemeClr val="tx1"/>
                </a:solidFill>
              </a:rPr>
            </a:br>
            <a:r>
              <a:rPr lang="en-US" sz="5400" dirty="0" smtClean="0">
                <a:solidFill>
                  <a:schemeClr val="tx1"/>
                </a:solidFill>
              </a:rPr>
              <a:t>for </a:t>
            </a:r>
            <a:br>
              <a:rPr lang="en-US" sz="5400" dirty="0" smtClean="0">
                <a:solidFill>
                  <a:schemeClr val="tx1"/>
                </a:solidFill>
              </a:rPr>
            </a:br>
            <a:r>
              <a:rPr lang="en-US" sz="5400" b="1" dirty="0" smtClean="0">
                <a:solidFill>
                  <a:schemeClr val="tx1"/>
                </a:solidFill>
              </a:rPr>
              <a:t>Graph Parallel </a:t>
            </a:r>
            <a:r>
              <a:rPr lang="en-US" sz="5400" dirty="0" smtClean="0"/>
              <a:t>a</a:t>
            </a:r>
            <a:r>
              <a:rPr lang="en-US" sz="5400" dirty="0" smtClean="0">
                <a:solidFill>
                  <a:schemeClr val="tx1"/>
                </a:solidFill>
              </a:rPr>
              <a:t>lgorithms?</a:t>
            </a:r>
            <a:endParaRPr lang="en-US" sz="5400" dirty="0">
              <a:solidFill>
                <a:schemeClr val="tx1"/>
              </a:solidFill>
            </a:endParaRPr>
          </a:p>
        </p:txBody>
      </p:sp>
    </p:spTree>
    <p:extLst>
      <p:ext uri="{BB962C8B-B14F-4D97-AF65-F5344CB8AC3E}">
        <p14:creationId xmlns:p14="http://schemas.microsoft.com/office/powerpoint/2010/main" val="386426083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Data Dependencies are Difficult</a:t>
            </a:r>
            <a:endParaRPr lang="en-US" dirty="0"/>
          </a:p>
        </p:txBody>
      </p:sp>
      <p:sp>
        <p:nvSpPr>
          <p:cNvPr id="3" name="Content Placeholder 2"/>
          <p:cNvSpPr>
            <a:spLocks noGrp="1"/>
          </p:cNvSpPr>
          <p:nvPr>
            <p:ph idx="1"/>
          </p:nvPr>
        </p:nvSpPr>
        <p:spPr>
          <a:xfrm>
            <a:off x="457200" y="1143000"/>
            <a:ext cx="8001000" cy="5257800"/>
          </a:xfrm>
        </p:spPr>
        <p:txBody>
          <a:bodyPr/>
          <a:lstStyle/>
          <a:p>
            <a:r>
              <a:rPr lang="en-US" dirty="0" smtClean="0"/>
              <a:t>Difficult to express dependent data in Map Reduce</a:t>
            </a:r>
            <a:endParaRPr lang="en-US" b="1" dirty="0" smtClean="0"/>
          </a:p>
          <a:p>
            <a:pPr lvl="1"/>
            <a:r>
              <a:rPr lang="en-US" dirty="0" smtClean="0"/>
              <a:t>Substantial data transformations </a:t>
            </a:r>
          </a:p>
          <a:p>
            <a:pPr lvl="1"/>
            <a:r>
              <a:rPr lang="en-US" dirty="0" smtClean="0"/>
              <a:t>User managed graph structure</a:t>
            </a:r>
            <a:endParaRPr lang="en-US" dirty="0"/>
          </a:p>
          <a:p>
            <a:pPr lvl="1"/>
            <a:r>
              <a:rPr lang="en-US" dirty="0" smtClean="0"/>
              <a:t>Costly data replication</a:t>
            </a:r>
            <a:endParaRPr lang="en-US" dirty="0"/>
          </a:p>
        </p:txBody>
      </p:sp>
      <p:cxnSp>
        <p:nvCxnSpPr>
          <p:cNvPr id="5" name="Straight Connector 4"/>
          <p:cNvCxnSpPr/>
          <p:nvPr/>
        </p:nvCxnSpPr>
        <p:spPr bwMode="auto">
          <a:xfrm flipV="1">
            <a:off x="1962193" y="4011955"/>
            <a:ext cx="702904" cy="65634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 name="Straight Connector 5"/>
          <p:cNvCxnSpPr/>
          <p:nvPr/>
        </p:nvCxnSpPr>
        <p:spPr bwMode="auto">
          <a:xfrm flipV="1">
            <a:off x="978128" y="4668304"/>
            <a:ext cx="984066" cy="55537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 name="Straight Connector 6"/>
          <p:cNvCxnSpPr/>
          <p:nvPr/>
        </p:nvCxnSpPr>
        <p:spPr bwMode="auto">
          <a:xfrm flipV="1">
            <a:off x="1446730" y="4011955"/>
            <a:ext cx="1218367" cy="201953"/>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 name="Straight Connector 7"/>
          <p:cNvCxnSpPr/>
          <p:nvPr/>
        </p:nvCxnSpPr>
        <p:spPr bwMode="auto">
          <a:xfrm flipH="1">
            <a:off x="978128" y="4163420"/>
            <a:ext cx="421743" cy="1060255"/>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9" name="Straight Connector 8"/>
          <p:cNvCxnSpPr/>
          <p:nvPr/>
        </p:nvCxnSpPr>
        <p:spPr bwMode="auto">
          <a:xfrm rot="5400000">
            <a:off x="1093160" y="5162454"/>
            <a:ext cx="1363185"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 name="Straight Connector 9"/>
          <p:cNvCxnSpPr/>
          <p:nvPr/>
        </p:nvCxnSpPr>
        <p:spPr bwMode="auto">
          <a:xfrm rot="16200000" flipH="1">
            <a:off x="855382" y="5299560"/>
            <a:ext cx="807813" cy="656044"/>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bwMode="auto">
          <a:xfrm rot="16200000" flipH="1">
            <a:off x="2280992" y="4396060"/>
            <a:ext cx="908789" cy="140581"/>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 name="Straight Connector 11"/>
          <p:cNvCxnSpPr/>
          <p:nvPr/>
        </p:nvCxnSpPr>
        <p:spPr bwMode="auto">
          <a:xfrm rot="5400000">
            <a:off x="2264819" y="5086721"/>
            <a:ext cx="706837"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3" name="Straight Connector 12"/>
          <p:cNvCxnSpPr/>
          <p:nvPr/>
        </p:nvCxnSpPr>
        <p:spPr bwMode="auto">
          <a:xfrm rot="16200000" flipH="1">
            <a:off x="1716855" y="4913641"/>
            <a:ext cx="959278" cy="46860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4" name="Straight Connector 13"/>
          <p:cNvCxnSpPr/>
          <p:nvPr/>
        </p:nvCxnSpPr>
        <p:spPr bwMode="auto">
          <a:xfrm flipV="1">
            <a:off x="1587311" y="5627581"/>
            <a:ext cx="843485" cy="35341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pic>
        <p:nvPicPr>
          <p:cNvPr id="15" name="Picture 14" descr="aapo.jpg"/>
          <p:cNvPicPr>
            <a:picLocks noChangeAspect="1"/>
          </p:cNvPicPr>
          <p:nvPr/>
        </p:nvPicPr>
        <p:blipFill>
          <a:blip r:embed="rId2" cstate="print"/>
          <a:stretch>
            <a:fillRect/>
          </a:stretch>
        </p:blipFill>
        <p:spPr>
          <a:xfrm>
            <a:off x="2290215" y="5375139"/>
            <a:ext cx="298466" cy="482362"/>
          </a:xfrm>
          <a:prstGeom prst="rect">
            <a:avLst/>
          </a:prstGeom>
          <a:ln>
            <a:noFill/>
          </a:ln>
          <a:effectLst/>
        </p:spPr>
      </p:pic>
      <p:pic>
        <p:nvPicPr>
          <p:cNvPr id="16" name="Picture 15" descr="arthur.jpg"/>
          <p:cNvPicPr>
            <a:picLocks noChangeAspect="1"/>
          </p:cNvPicPr>
          <p:nvPr/>
        </p:nvPicPr>
        <p:blipFill>
          <a:blip r:embed="rId3" cstate="print"/>
          <a:stretch>
            <a:fillRect/>
          </a:stretch>
        </p:blipFill>
        <p:spPr>
          <a:xfrm>
            <a:off x="2618236" y="4668304"/>
            <a:ext cx="353564" cy="482362"/>
          </a:xfrm>
          <a:prstGeom prst="rect">
            <a:avLst/>
          </a:prstGeom>
          <a:ln>
            <a:noFill/>
          </a:ln>
          <a:effectLst/>
        </p:spPr>
      </p:pic>
      <p:pic>
        <p:nvPicPr>
          <p:cNvPr id="17" name="Picture 16" descr="funiak.jpg"/>
          <p:cNvPicPr>
            <a:picLocks noChangeAspect="1"/>
          </p:cNvPicPr>
          <p:nvPr/>
        </p:nvPicPr>
        <p:blipFill>
          <a:blip r:embed="rId4" cstate="print"/>
          <a:stretch>
            <a:fillRect/>
          </a:stretch>
        </p:blipFill>
        <p:spPr>
          <a:xfrm>
            <a:off x="2430796" y="3810002"/>
            <a:ext cx="392878" cy="469354"/>
          </a:xfrm>
          <a:prstGeom prst="rect">
            <a:avLst/>
          </a:prstGeom>
          <a:ln>
            <a:noFill/>
          </a:ln>
          <a:effectLst/>
        </p:spPr>
      </p:pic>
      <p:pic>
        <p:nvPicPr>
          <p:cNvPr id="18" name="Picture 17" descr="gonzalez.jpg"/>
          <p:cNvPicPr>
            <a:picLocks noChangeAspect="1"/>
          </p:cNvPicPr>
          <p:nvPr/>
        </p:nvPicPr>
        <p:blipFill>
          <a:blip r:embed="rId5" cstate="print"/>
          <a:stretch>
            <a:fillRect/>
          </a:stretch>
        </p:blipFill>
        <p:spPr>
          <a:xfrm>
            <a:off x="790686" y="4971233"/>
            <a:ext cx="320212" cy="483004"/>
          </a:xfrm>
          <a:prstGeom prst="rect">
            <a:avLst/>
          </a:prstGeom>
          <a:ln>
            <a:noFill/>
          </a:ln>
          <a:effectLst/>
        </p:spPr>
      </p:pic>
      <p:pic>
        <p:nvPicPr>
          <p:cNvPr id="19" name="Picture 18" descr="guestrin.jpg"/>
          <p:cNvPicPr>
            <a:picLocks noChangeAspect="1"/>
          </p:cNvPicPr>
          <p:nvPr/>
        </p:nvPicPr>
        <p:blipFill>
          <a:blip r:embed="rId6" cstate="print"/>
          <a:stretch>
            <a:fillRect/>
          </a:stretch>
        </p:blipFill>
        <p:spPr>
          <a:xfrm>
            <a:off x="1774752" y="4415861"/>
            <a:ext cx="324200" cy="469354"/>
          </a:xfrm>
          <a:prstGeom prst="rect">
            <a:avLst/>
          </a:prstGeom>
          <a:ln>
            <a:noFill/>
          </a:ln>
          <a:effectLst/>
        </p:spPr>
      </p:pic>
      <p:pic>
        <p:nvPicPr>
          <p:cNvPr id="20" name="Picture 19" descr="ylow.jpg"/>
          <p:cNvPicPr>
            <a:picLocks noChangeAspect="1"/>
          </p:cNvPicPr>
          <p:nvPr/>
        </p:nvPicPr>
        <p:blipFill>
          <a:blip r:embed="rId7" cstate="print"/>
          <a:stretch>
            <a:fillRect/>
          </a:stretch>
        </p:blipFill>
        <p:spPr>
          <a:xfrm>
            <a:off x="1399869" y="5779046"/>
            <a:ext cx="344515" cy="469354"/>
          </a:xfrm>
          <a:prstGeom prst="rect">
            <a:avLst/>
          </a:prstGeom>
          <a:ln>
            <a:noFill/>
          </a:ln>
          <a:effectLst/>
        </p:spPr>
      </p:pic>
      <p:pic>
        <p:nvPicPr>
          <p:cNvPr id="21" name="Picture 20" descr="hong.jpg"/>
          <p:cNvPicPr>
            <a:picLocks noChangeAspect="1"/>
          </p:cNvPicPr>
          <p:nvPr/>
        </p:nvPicPr>
        <p:blipFill>
          <a:blip r:embed="rId8" cstate="print"/>
          <a:stretch>
            <a:fillRect/>
          </a:stretch>
        </p:blipFill>
        <p:spPr>
          <a:xfrm>
            <a:off x="1259288" y="3910978"/>
            <a:ext cx="332043" cy="482360"/>
          </a:xfrm>
          <a:prstGeom prst="rect">
            <a:avLst/>
          </a:prstGeom>
          <a:ln>
            <a:noFill/>
          </a:ln>
          <a:effectLst/>
        </p:spPr>
      </p:pic>
      <p:grpSp>
        <p:nvGrpSpPr>
          <p:cNvPr id="4" name="Group 56"/>
          <p:cNvGrpSpPr/>
          <p:nvPr/>
        </p:nvGrpSpPr>
        <p:grpSpPr>
          <a:xfrm>
            <a:off x="5507531" y="3200400"/>
            <a:ext cx="1263418" cy="484631"/>
            <a:chOff x="4745531" y="2895600"/>
            <a:chExt cx="1263418" cy="484631"/>
          </a:xfrm>
        </p:grpSpPr>
        <p:pic>
          <p:nvPicPr>
            <p:cNvPr id="22" name="Picture 21" descr="hong.jpg"/>
            <p:cNvPicPr>
              <a:picLocks noChangeAspect="1"/>
            </p:cNvPicPr>
            <p:nvPr/>
          </p:nvPicPr>
          <p:blipFill>
            <a:blip r:embed="rId8" cstate="print"/>
            <a:stretch>
              <a:fillRect/>
            </a:stretch>
          </p:blipFill>
          <p:spPr>
            <a:xfrm>
              <a:off x="4745531" y="2895600"/>
              <a:ext cx="333606" cy="484631"/>
            </a:xfrm>
            <a:prstGeom prst="rect">
              <a:avLst/>
            </a:prstGeom>
            <a:ln>
              <a:noFill/>
            </a:ln>
            <a:effectLst/>
          </p:spPr>
        </p:pic>
        <p:pic>
          <p:nvPicPr>
            <p:cNvPr id="23" name="Picture 22" descr="funiak.jpg"/>
            <p:cNvPicPr>
              <a:picLocks noChangeAspect="1"/>
            </p:cNvPicPr>
            <p:nvPr/>
          </p:nvPicPr>
          <p:blipFill>
            <a:blip r:embed="rId4" cstate="print"/>
            <a:stretch>
              <a:fillRect/>
            </a:stretch>
          </p:blipFill>
          <p:spPr>
            <a:xfrm>
              <a:off x="5603283" y="2895600"/>
              <a:ext cx="405666" cy="484631"/>
            </a:xfrm>
            <a:prstGeom prst="rect">
              <a:avLst/>
            </a:prstGeom>
            <a:ln>
              <a:noFill/>
            </a:ln>
            <a:effectLst/>
          </p:spPr>
        </p:pic>
        <p:pic>
          <p:nvPicPr>
            <p:cNvPr id="24" name="Picture 23" descr="gonzalez.jpg"/>
            <p:cNvPicPr>
              <a:picLocks noChangeAspect="1"/>
            </p:cNvPicPr>
            <p:nvPr/>
          </p:nvPicPr>
          <p:blipFill>
            <a:blip r:embed="rId5" cstate="print"/>
            <a:stretch>
              <a:fillRect/>
            </a:stretch>
          </p:blipFill>
          <p:spPr>
            <a:xfrm>
              <a:off x="5206870" y="2895600"/>
              <a:ext cx="321291" cy="484631"/>
            </a:xfrm>
            <a:prstGeom prst="rect">
              <a:avLst/>
            </a:prstGeom>
            <a:ln>
              <a:noFill/>
            </a:ln>
            <a:effectLst/>
          </p:spPr>
        </p:pic>
      </p:grpSp>
      <p:pic>
        <p:nvPicPr>
          <p:cNvPr id="25" name="Picture 24" descr="funiak.jpg"/>
          <p:cNvPicPr>
            <a:picLocks noChangeAspect="1"/>
          </p:cNvPicPr>
          <p:nvPr/>
        </p:nvPicPr>
        <p:blipFill>
          <a:blip r:embed="rId4" cstate="print"/>
          <a:stretch>
            <a:fillRect/>
          </a:stretch>
        </p:blipFill>
        <p:spPr>
          <a:xfrm>
            <a:off x="5435471" y="3737865"/>
            <a:ext cx="405666" cy="484631"/>
          </a:xfrm>
          <a:prstGeom prst="rect">
            <a:avLst/>
          </a:prstGeom>
          <a:ln>
            <a:noFill/>
          </a:ln>
          <a:effectLst/>
        </p:spPr>
      </p:pic>
      <p:pic>
        <p:nvPicPr>
          <p:cNvPr id="26" name="Picture 25" descr="arthur.jpg"/>
          <p:cNvPicPr>
            <a:picLocks noChangeAspect="1"/>
          </p:cNvPicPr>
          <p:nvPr/>
        </p:nvPicPr>
        <p:blipFill>
          <a:blip r:embed="rId3" cstate="print"/>
          <a:stretch>
            <a:fillRect/>
          </a:stretch>
        </p:blipFill>
        <p:spPr>
          <a:xfrm>
            <a:off x="6375644" y="3737865"/>
            <a:ext cx="355227" cy="484631"/>
          </a:xfrm>
          <a:prstGeom prst="rect">
            <a:avLst/>
          </a:prstGeom>
          <a:ln>
            <a:noFill/>
          </a:ln>
          <a:effectLst/>
        </p:spPr>
      </p:pic>
      <p:pic>
        <p:nvPicPr>
          <p:cNvPr id="27" name="Picture 26" descr="hong.jpg"/>
          <p:cNvPicPr>
            <a:picLocks noChangeAspect="1"/>
          </p:cNvPicPr>
          <p:nvPr/>
        </p:nvPicPr>
        <p:blipFill>
          <a:blip r:embed="rId8" cstate="print"/>
          <a:stretch>
            <a:fillRect/>
          </a:stretch>
        </p:blipFill>
        <p:spPr>
          <a:xfrm>
            <a:off x="5968870" y="3737865"/>
            <a:ext cx="333606" cy="484631"/>
          </a:xfrm>
          <a:prstGeom prst="rect">
            <a:avLst/>
          </a:prstGeom>
          <a:ln>
            <a:noFill/>
          </a:ln>
          <a:effectLst/>
        </p:spPr>
      </p:pic>
      <p:grpSp>
        <p:nvGrpSpPr>
          <p:cNvPr id="29" name="Group 57"/>
          <p:cNvGrpSpPr/>
          <p:nvPr/>
        </p:nvGrpSpPr>
        <p:grpSpPr>
          <a:xfrm>
            <a:off x="5506385" y="4283458"/>
            <a:ext cx="2494615" cy="484631"/>
            <a:chOff x="4744385" y="4011169"/>
            <a:chExt cx="2494615" cy="484631"/>
          </a:xfrm>
        </p:grpSpPr>
        <p:pic>
          <p:nvPicPr>
            <p:cNvPr id="28" name="Picture 27" descr="guestrin.jpg"/>
            <p:cNvPicPr>
              <a:picLocks noChangeAspect="1"/>
            </p:cNvPicPr>
            <p:nvPr/>
          </p:nvPicPr>
          <p:blipFill>
            <a:blip r:embed="rId6" cstate="print"/>
            <a:stretch>
              <a:fillRect/>
            </a:stretch>
          </p:blipFill>
          <p:spPr>
            <a:xfrm>
              <a:off x="4744385" y="4011169"/>
              <a:ext cx="334752" cy="484631"/>
            </a:xfrm>
            <a:prstGeom prst="rect">
              <a:avLst/>
            </a:prstGeom>
            <a:ln>
              <a:noFill/>
            </a:ln>
            <a:effectLst/>
          </p:spPr>
        </p:pic>
        <p:pic>
          <p:nvPicPr>
            <p:cNvPr id="30" name="Picture 29" descr="aapo.jpg"/>
            <p:cNvPicPr>
              <a:picLocks noChangeAspect="1"/>
            </p:cNvPicPr>
            <p:nvPr/>
          </p:nvPicPr>
          <p:blipFill>
            <a:blip r:embed="rId2" cstate="print"/>
            <a:stretch>
              <a:fillRect/>
            </a:stretch>
          </p:blipFill>
          <p:spPr>
            <a:xfrm>
              <a:off x="6507201" y="4011169"/>
              <a:ext cx="299870" cy="484631"/>
            </a:xfrm>
            <a:prstGeom prst="rect">
              <a:avLst/>
            </a:prstGeom>
            <a:ln>
              <a:noFill/>
            </a:ln>
            <a:effectLst/>
          </p:spPr>
        </p:pic>
        <p:pic>
          <p:nvPicPr>
            <p:cNvPr id="31" name="Picture 30" descr="arthur.jpg"/>
            <p:cNvPicPr>
              <a:picLocks noChangeAspect="1"/>
            </p:cNvPicPr>
            <p:nvPr/>
          </p:nvPicPr>
          <p:blipFill>
            <a:blip r:embed="rId3" cstate="print"/>
            <a:stretch>
              <a:fillRect/>
            </a:stretch>
          </p:blipFill>
          <p:spPr>
            <a:xfrm>
              <a:off x="6045071" y="4011169"/>
              <a:ext cx="355227" cy="484631"/>
            </a:xfrm>
            <a:prstGeom prst="rect">
              <a:avLst/>
            </a:prstGeom>
            <a:ln>
              <a:noFill/>
            </a:ln>
            <a:effectLst/>
          </p:spPr>
        </p:pic>
        <p:pic>
          <p:nvPicPr>
            <p:cNvPr id="32" name="Picture 31" descr="funiak.jpg"/>
            <p:cNvPicPr>
              <a:picLocks noChangeAspect="1"/>
            </p:cNvPicPr>
            <p:nvPr/>
          </p:nvPicPr>
          <p:blipFill>
            <a:blip r:embed="rId4" cstate="print"/>
            <a:stretch>
              <a:fillRect/>
            </a:stretch>
          </p:blipFill>
          <p:spPr>
            <a:xfrm>
              <a:off x="5587871" y="4011169"/>
              <a:ext cx="405666" cy="484631"/>
            </a:xfrm>
            <a:prstGeom prst="rect">
              <a:avLst/>
            </a:prstGeom>
            <a:ln>
              <a:noFill/>
            </a:ln>
            <a:effectLst/>
          </p:spPr>
        </p:pic>
        <p:pic>
          <p:nvPicPr>
            <p:cNvPr id="33" name="Picture 32" descr="ylow.jpg"/>
            <p:cNvPicPr>
              <a:picLocks noChangeAspect="1"/>
            </p:cNvPicPr>
            <p:nvPr/>
          </p:nvPicPr>
          <p:blipFill>
            <a:blip r:embed="rId7" cstate="print"/>
            <a:stretch>
              <a:fillRect/>
            </a:stretch>
          </p:blipFill>
          <p:spPr>
            <a:xfrm>
              <a:off x="6883271" y="4011169"/>
              <a:ext cx="355729" cy="484631"/>
            </a:xfrm>
            <a:prstGeom prst="rect">
              <a:avLst/>
            </a:prstGeom>
            <a:ln>
              <a:noFill/>
            </a:ln>
            <a:effectLst/>
          </p:spPr>
        </p:pic>
        <p:pic>
          <p:nvPicPr>
            <p:cNvPr id="34" name="Picture 33" descr="gonzalez.jpg"/>
            <p:cNvPicPr>
              <a:picLocks noChangeAspect="1"/>
            </p:cNvPicPr>
            <p:nvPr/>
          </p:nvPicPr>
          <p:blipFill>
            <a:blip r:embed="rId5" cstate="print"/>
            <a:stretch>
              <a:fillRect/>
            </a:stretch>
          </p:blipFill>
          <p:spPr>
            <a:xfrm>
              <a:off x="5206870" y="4011169"/>
              <a:ext cx="321291" cy="484631"/>
            </a:xfrm>
            <a:prstGeom prst="rect">
              <a:avLst/>
            </a:prstGeom>
            <a:ln>
              <a:noFill/>
            </a:ln>
            <a:effectLst/>
          </p:spPr>
        </p:pic>
      </p:grpSp>
      <p:pic>
        <p:nvPicPr>
          <p:cNvPr id="35" name="Picture 34" descr="gonzalez.jpg"/>
          <p:cNvPicPr>
            <a:picLocks noChangeAspect="1"/>
          </p:cNvPicPr>
          <p:nvPr/>
        </p:nvPicPr>
        <p:blipFill>
          <a:blip r:embed="rId5" cstate="print"/>
          <a:stretch>
            <a:fillRect/>
          </a:stretch>
        </p:blipFill>
        <p:spPr>
          <a:xfrm>
            <a:off x="5519846" y="4824987"/>
            <a:ext cx="321291" cy="484631"/>
          </a:xfrm>
          <a:prstGeom prst="rect">
            <a:avLst/>
          </a:prstGeom>
          <a:ln>
            <a:noFill/>
          </a:ln>
          <a:effectLst/>
        </p:spPr>
      </p:pic>
      <p:pic>
        <p:nvPicPr>
          <p:cNvPr id="38" name="Picture 37" descr="ylow.jpg"/>
          <p:cNvPicPr>
            <a:picLocks noChangeAspect="1"/>
          </p:cNvPicPr>
          <p:nvPr/>
        </p:nvPicPr>
        <p:blipFill>
          <a:blip r:embed="rId7" cstate="print"/>
          <a:stretch>
            <a:fillRect/>
          </a:stretch>
        </p:blipFill>
        <p:spPr>
          <a:xfrm>
            <a:off x="6807071" y="4824987"/>
            <a:ext cx="355729" cy="484631"/>
          </a:xfrm>
          <a:prstGeom prst="rect">
            <a:avLst/>
          </a:prstGeom>
          <a:ln>
            <a:noFill/>
          </a:ln>
          <a:effectLst/>
        </p:spPr>
      </p:pic>
      <p:pic>
        <p:nvPicPr>
          <p:cNvPr id="39" name="Picture 38" descr="hong.jpg"/>
          <p:cNvPicPr>
            <a:picLocks noChangeAspect="1"/>
          </p:cNvPicPr>
          <p:nvPr/>
        </p:nvPicPr>
        <p:blipFill>
          <a:blip r:embed="rId8" cstate="print"/>
          <a:stretch>
            <a:fillRect/>
          </a:stretch>
        </p:blipFill>
        <p:spPr>
          <a:xfrm>
            <a:off x="5968870" y="4824987"/>
            <a:ext cx="333606" cy="484631"/>
          </a:xfrm>
          <a:prstGeom prst="rect">
            <a:avLst/>
          </a:prstGeom>
          <a:ln>
            <a:noFill/>
          </a:ln>
          <a:effectLst/>
        </p:spPr>
      </p:pic>
      <p:grpSp>
        <p:nvGrpSpPr>
          <p:cNvPr id="36" name="Group 59"/>
          <p:cNvGrpSpPr/>
          <p:nvPr/>
        </p:nvGrpSpPr>
        <p:grpSpPr>
          <a:xfrm>
            <a:off x="5485910" y="5366516"/>
            <a:ext cx="1240031" cy="484631"/>
            <a:chOff x="4723910" y="5077969"/>
            <a:chExt cx="1240031" cy="484631"/>
          </a:xfrm>
        </p:grpSpPr>
        <p:pic>
          <p:nvPicPr>
            <p:cNvPr id="40" name="Picture 39" descr="arthur.jpg"/>
            <p:cNvPicPr>
              <a:picLocks noChangeAspect="1"/>
            </p:cNvPicPr>
            <p:nvPr/>
          </p:nvPicPr>
          <p:blipFill>
            <a:blip r:embed="rId3" cstate="print"/>
            <a:stretch>
              <a:fillRect/>
            </a:stretch>
          </p:blipFill>
          <p:spPr>
            <a:xfrm>
              <a:off x="4723910" y="5077969"/>
              <a:ext cx="355227" cy="484631"/>
            </a:xfrm>
            <a:prstGeom prst="rect">
              <a:avLst/>
            </a:prstGeom>
            <a:ln>
              <a:noFill/>
            </a:ln>
            <a:effectLst/>
          </p:spPr>
        </p:pic>
        <p:pic>
          <p:nvPicPr>
            <p:cNvPr id="41" name="Picture 40" descr="aapo.jpg"/>
            <p:cNvPicPr>
              <a:picLocks noChangeAspect="1"/>
            </p:cNvPicPr>
            <p:nvPr/>
          </p:nvPicPr>
          <p:blipFill>
            <a:blip r:embed="rId2" cstate="print"/>
            <a:stretch>
              <a:fillRect/>
            </a:stretch>
          </p:blipFill>
          <p:spPr>
            <a:xfrm>
              <a:off x="5664071" y="5077969"/>
              <a:ext cx="299870" cy="484631"/>
            </a:xfrm>
            <a:prstGeom prst="rect">
              <a:avLst/>
            </a:prstGeom>
            <a:ln>
              <a:noFill/>
            </a:ln>
            <a:effectLst/>
          </p:spPr>
        </p:pic>
        <p:pic>
          <p:nvPicPr>
            <p:cNvPr id="42" name="Picture 41" descr="funiak.jpg"/>
            <p:cNvPicPr>
              <a:picLocks noChangeAspect="1"/>
            </p:cNvPicPr>
            <p:nvPr/>
          </p:nvPicPr>
          <p:blipFill>
            <a:blip r:embed="rId4" cstate="print"/>
            <a:stretch>
              <a:fillRect/>
            </a:stretch>
          </p:blipFill>
          <p:spPr>
            <a:xfrm>
              <a:off x="5206870" y="5077969"/>
              <a:ext cx="405666" cy="484631"/>
            </a:xfrm>
            <a:prstGeom prst="rect">
              <a:avLst/>
            </a:prstGeom>
            <a:ln>
              <a:noFill/>
            </a:ln>
            <a:effectLst/>
          </p:spPr>
        </p:pic>
      </p:grpSp>
      <p:pic>
        <p:nvPicPr>
          <p:cNvPr id="43" name="Picture 42" descr="aapo.jpg"/>
          <p:cNvPicPr>
            <a:picLocks noChangeAspect="1"/>
          </p:cNvPicPr>
          <p:nvPr/>
        </p:nvPicPr>
        <p:blipFill>
          <a:blip r:embed="rId2" cstate="print"/>
          <a:stretch>
            <a:fillRect/>
          </a:stretch>
        </p:blipFill>
        <p:spPr>
          <a:xfrm>
            <a:off x="5541267" y="5908045"/>
            <a:ext cx="299870" cy="484631"/>
          </a:xfrm>
          <a:prstGeom prst="rect">
            <a:avLst/>
          </a:prstGeom>
          <a:ln>
            <a:noFill/>
          </a:ln>
          <a:effectLst/>
        </p:spPr>
      </p:pic>
      <p:pic>
        <p:nvPicPr>
          <p:cNvPr id="44" name="Picture 43" descr="arthur.jpg"/>
          <p:cNvPicPr>
            <a:picLocks noChangeAspect="1"/>
          </p:cNvPicPr>
          <p:nvPr/>
        </p:nvPicPr>
        <p:blipFill>
          <a:blip r:embed="rId3" cstate="print"/>
          <a:stretch>
            <a:fillRect/>
          </a:stretch>
        </p:blipFill>
        <p:spPr>
          <a:xfrm>
            <a:off x="6426071" y="5908045"/>
            <a:ext cx="355227" cy="484631"/>
          </a:xfrm>
          <a:prstGeom prst="rect">
            <a:avLst/>
          </a:prstGeom>
          <a:ln>
            <a:noFill/>
          </a:ln>
          <a:effectLst/>
        </p:spPr>
      </p:pic>
      <p:pic>
        <p:nvPicPr>
          <p:cNvPr id="46" name="Picture 45" descr="ylow.jpg"/>
          <p:cNvPicPr>
            <a:picLocks noChangeAspect="1"/>
          </p:cNvPicPr>
          <p:nvPr/>
        </p:nvPicPr>
        <p:blipFill>
          <a:blip r:embed="rId7" cstate="print"/>
          <a:stretch>
            <a:fillRect/>
          </a:stretch>
        </p:blipFill>
        <p:spPr>
          <a:xfrm>
            <a:off x="6883271" y="5908045"/>
            <a:ext cx="355729" cy="484631"/>
          </a:xfrm>
          <a:prstGeom prst="rect">
            <a:avLst/>
          </a:prstGeom>
          <a:ln>
            <a:noFill/>
          </a:ln>
          <a:effectLst/>
        </p:spPr>
      </p:pic>
      <p:pic>
        <p:nvPicPr>
          <p:cNvPr id="47" name="Picture 46" descr="ylow.jpg"/>
          <p:cNvPicPr>
            <a:picLocks noChangeAspect="1"/>
          </p:cNvPicPr>
          <p:nvPr/>
        </p:nvPicPr>
        <p:blipFill>
          <a:blip r:embed="rId7" cstate="print"/>
          <a:stretch>
            <a:fillRect/>
          </a:stretch>
        </p:blipFill>
        <p:spPr>
          <a:xfrm>
            <a:off x="5485408" y="6449569"/>
            <a:ext cx="355729" cy="484631"/>
          </a:xfrm>
          <a:prstGeom prst="rect">
            <a:avLst/>
          </a:prstGeom>
          <a:ln>
            <a:noFill/>
          </a:ln>
          <a:effectLst/>
        </p:spPr>
      </p:pic>
      <p:pic>
        <p:nvPicPr>
          <p:cNvPr id="48" name="Picture 47" descr="aapo.jpg"/>
          <p:cNvPicPr>
            <a:picLocks noChangeAspect="1"/>
          </p:cNvPicPr>
          <p:nvPr/>
        </p:nvPicPr>
        <p:blipFill>
          <a:blip r:embed="rId2" cstate="print"/>
          <a:stretch>
            <a:fillRect/>
          </a:stretch>
        </p:blipFill>
        <p:spPr>
          <a:xfrm>
            <a:off x="6426071" y="6449569"/>
            <a:ext cx="299870" cy="484631"/>
          </a:xfrm>
          <a:prstGeom prst="rect">
            <a:avLst/>
          </a:prstGeom>
          <a:ln>
            <a:noFill/>
          </a:ln>
          <a:effectLst/>
        </p:spPr>
      </p:pic>
      <p:pic>
        <p:nvPicPr>
          <p:cNvPr id="49" name="Picture 48" descr="gonzalez.jpg"/>
          <p:cNvPicPr>
            <a:picLocks noChangeAspect="1"/>
          </p:cNvPicPr>
          <p:nvPr/>
        </p:nvPicPr>
        <p:blipFill>
          <a:blip r:embed="rId5" cstate="print"/>
          <a:stretch>
            <a:fillRect/>
          </a:stretch>
        </p:blipFill>
        <p:spPr>
          <a:xfrm>
            <a:off x="6807071" y="6449569"/>
            <a:ext cx="321291" cy="484631"/>
          </a:xfrm>
          <a:prstGeom prst="rect">
            <a:avLst/>
          </a:prstGeom>
          <a:ln>
            <a:noFill/>
          </a:ln>
          <a:effectLst/>
        </p:spPr>
      </p:pic>
      <p:grpSp>
        <p:nvGrpSpPr>
          <p:cNvPr id="51" name="Group 82"/>
          <p:cNvGrpSpPr/>
          <p:nvPr/>
        </p:nvGrpSpPr>
        <p:grpSpPr>
          <a:xfrm>
            <a:off x="5105400" y="3713480"/>
            <a:ext cx="3200400" cy="2707645"/>
            <a:chOff x="5257800" y="3408680"/>
            <a:chExt cx="3048000" cy="2707645"/>
          </a:xfrm>
        </p:grpSpPr>
        <p:cxnSp>
          <p:nvCxnSpPr>
            <p:cNvPr id="52" name="Straight Connector 51"/>
            <p:cNvCxnSpPr/>
            <p:nvPr/>
          </p:nvCxnSpPr>
          <p:spPr bwMode="auto">
            <a:xfrm>
              <a:off x="5257800" y="3408680"/>
              <a:ext cx="304800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55" name="Straight Connector 54"/>
            <p:cNvCxnSpPr/>
            <p:nvPr/>
          </p:nvCxnSpPr>
          <p:spPr bwMode="auto">
            <a:xfrm>
              <a:off x="5257800" y="3950209"/>
              <a:ext cx="304800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3" name="Straight Connector 62"/>
            <p:cNvCxnSpPr/>
            <p:nvPr/>
          </p:nvCxnSpPr>
          <p:spPr bwMode="auto">
            <a:xfrm>
              <a:off x="5257800" y="4491738"/>
              <a:ext cx="304800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4" name="Straight Connector 63"/>
            <p:cNvCxnSpPr/>
            <p:nvPr/>
          </p:nvCxnSpPr>
          <p:spPr bwMode="auto">
            <a:xfrm>
              <a:off x="5257800" y="5033267"/>
              <a:ext cx="304800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5" name="Straight Connector 64"/>
            <p:cNvCxnSpPr/>
            <p:nvPr/>
          </p:nvCxnSpPr>
          <p:spPr bwMode="auto">
            <a:xfrm>
              <a:off x="5257800" y="5574796"/>
              <a:ext cx="304800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6" name="Straight Connector 65"/>
            <p:cNvCxnSpPr/>
            <p:nvPr/>
          </p:nvCxnSpPr>
          <p:spPr bwMode="auto">
            <a:xfrm>
              <a:off x="5257800" y="6116325"/>
              <a:ext cx="3048000"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grpSp>
      <p:cxnSp>
        <p:nvCxnSpPr>
          <p:cNvPr id="67" name="Straight Connector 66"/>
          <p:cNvCxnSpPr/>
          <p:nvPr/>
        </p:nvCxnSpPr>
        <p:spPr bwMode="auto">
          <a:xfrm>
            <a:off x="5913180" y="3124200"/>
            <a:ext cx="0" cy="3886200"/>
          </a:xfrm>
          <a:prstGeom prst="line">
            <a:avLst/>
          </a:prstGeom>
          <a:ln w="12700" cmpd="sng">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84" name="Right Arrow 83"/>
          <p:cNvSpPr/>
          <p:nvPr/>
        </p:nvSpPr>
        <p:spPr bwMode="auto">
          <a:xfrm>
            <a:off x="3429000" y="4800600"/>
            <a:ext cx="914400" cy="381000"/>
          </a:xfrm>
          <a:prstGeom prst="rightArrow">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sp>
        <p:nvSpPr>
          <p:cNvPr id="85" name="TextBox 84"/>
          <p:cNvSpPr txBox="1"/>
          <p:nvPr/>
        </p:nvSpPr>
        <p:spPr>
          <a:xfrm rot="16200000">
            <a:off x="3505130" y="4846182"/>
            <a:ext cx="2678810" cy="369332"/>
          </a:xfrm>
          <a:prstGeom prst="rect">
            <a:avLst/>
          </a:prstGeom>
          <a:noFill/>
        </p:spPr>
        <p:txBody>
          <a:bodyPr wrap="none" rtlCol="0">
            <a:spAutoFit/>
          </a:bodyPr>
          <a:lstStyle/>
          <a:p>
            <a:r>
              <a:rPr lang="en-US" dirty="0" smtClean="0"/>
              <a:t>Independent Data Records</a:t>
            </a:r>
            <a:endParaRPr lang="en-US" dirty="0"/>
          </a:p>
        </p:txBody>
      </p:sp>
      <p:pic>
        <p:nvPicPr>
          <p:cNvPr id="37" name="Picture 36" descr="guestrin.jpg"/>
          <p:cNvPicPr>
            <a:picLocks noChangeAspect="1"/>
          </p:cNvPicPr>
          <p:nvPr/>
        </p:nvPicPr>
        <p:blipFill>
          <a:blip r:embed="rId6" cstate="print"/>
          <a:stretch>
            <a:fillRect/>
          </a:stretch>
        </p:blipFill>
        <p:spPr>
          <a:xfrm>
            <a:off x="6396119" y="4824987"/>
            <a:ext cx="334752" cy="484631"/>
          </a:xfrm>
          <a:prstGeom prst="rect">
            <a:avLst/>
          </a:prstGeom>
          <a:ln>
            <a:noFill/>
          </a:ln>
          <a:effectLst/>
        </p:spPr>
      </p:pic>
      <p:pic>
        <p:nvPicPr>
          <p:cNvPr id="45" name="Picture 44" descr="guestrin.jpg"/>
          <p:cNvPicPr>
            <a:picLocks noChangeAspect="1"/>
          </p:cNvPicPr>
          <p:nvPr/>
        </p:nvPicPr>
        <p:blipFill>
          <a:blip r:embed="rId6" cstate="print"/>
          <a:stretch>
            <a:fillRect/>
          </a:stretch>
        </p:blipFill>
        <p:spPr>
          <a:xfrm>
            <a:off x="5968870" y="5908045"/>
            <a:ext cx="334752" cy="484631"/>
          </a:xfrm>
          <a:prstGeom prst="rect">
            <a:avLst/>
          </a:prstGeom>
          <a:ln>
            <a:noFill/>
          </a:ln>
          <a:effectLst/>
        </p:spPr>
      </p:pic>
      <p:pic>
        <p:nvPicPr>
          <p:cNvPr id="50" name="Picture 49" descr="guestrin.jpg"/>
          <p:cNvPicPr>
            <a:picLocks noChangeAspect="1"/>
          </p:cNvPicPr>
          <p:nvPr/>
        </p:nvPicPr>
        <p:blipFill>
          <a:blip r:embed="rId6" cstate="print"/>
          <a:stretch>
            <a:fillRect/>
          </a:stretch>
        </p:blipFill>
        <p:spPr>
          <a:xfrm>
            <a:off x="5968870" y="6449569"/>
            <a:ext cx="334752" cy="484631"/>
          </a:xfrm>
          <a:prstGeom prst="rect">
            <a:avLst/>
          </a:prstGeom>
          <a:ln>
            <a:noFill/>
          </a:ln>
          <a:effectLst/>
        </p:spPr>
      </p:pic>
      <p:pic>
        <p:nvPicPr>
          <p:cNvPr id="86" name="Picture 85" descr="guestrin.jpg"/>
          <p:cNvPicPr>
            <a:picLocks noChangeAspect="1"/>
          </p:cNvPicPr>
          <p:nvPr/>
        </p:nvPicPr>
        <p:blipFill>
          <a:blip r:embed="rId6" cstate="print"/>
          <a:stretch>
            <a:fillRect/>
          </a:stretch>
        </p:blipFill>
        <p:spPr>
          <a:xfrm>
            <a:off x="6781800" y="3737865"/>
            <a:ext cx="334752" cy="484631"/>
          </a:xfrm>
          <a:prstGeom prst="rect">
            <a:avLst/>
          </a:prstGeom>
          <a:ln>
            <a:noFill/>
          </a:ln>
          <a:effectLst/>
        </p:spPr>
      </p:pic>
    </p:spTree>
    <p:extLst>
      <p:ext uri="{BB962C8B-B14F-4D97-AF65-F5344CB8AC3E}">
        <p14:creationId xmlns:p14="http://schemas.microsoft.com/office/powerpoint/2010/main" val="136084979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6714768" y="1727248"/>
            <a:ext cx="1928420" cy="1534161"/>
            <a:chOff x="4942911" y="4410075"/>
            <a:chExt cx="2519002" cy="2003998"/>
          </a:xfrm>
        </p:grpSpPr>
        <p:pic>
          <p:nvPicPr>
            <p:cNvPr id="129042" name="Picture 18" descr="http://www.textually.org/tv/archives/2010/07/30/youtube-logo(2).jpe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81600" y="4410075"/>
              <a:ext cx="1953414" cy="1381125"/>
            </a:xfrm>
            <a:prstGeom prst="rect">
              <a:avLst/>
            </a:prstGeom>
            <a:noFill/>
          </p:spPr>
        </p:pic>
        <p:sp>
          <p:nvSpPr>
            <p:cNvPr id="8" name="TextBox 7"/>
            <p:cNvSpPr txBox="1"/>
            <p:nvPr/>
          </p:nvSpPr>
          <p:spPr>
            <a:xfrm>
              <a:off x="4942911" y="5569803"/>
              <a:ext cx="2519002" cy="844270"/>
            </a:xfrm>
            <a:prstGeom prst="rect">
              <a:avLst/>
            </a:prstGeom>
            <a:noFill/>
          </p:spPr>
          <p:txBody>
            <a:bodyPr wrap="none" rtlCol="0">
              <a:spAutoFit/>
            </a:bodyPr>
            <a:lstStyle/>
            <a:p>
              <a:pPr algn="ctr" defTabSz="914400"/>
              <a:r>
                <a:rPr lang="en-US" dirty="0" smtClean="0">
                  <a:solidFill>
                    <a:prstClr val="black"/>
                  </a:solidFill>
                  <a:latin typeface="Calibri"/>
                </a:rPr>
                <a:t>72 Hours </a:t>
              </a:r>
              <a:r>
                <a:rPr lang="en-US" dirty="0">
                  <a:solidFill>
                    <a:prstClr val="black"/>
                  </a:solidFill>
                  <a:latin typeface="Calibri"/>
                </a:rPr>
                <a:t>a Minute</a:t>
              </a:r>
            </a:p>
            <a:p>
              <a:pPr algn="ctr" defTabSz="914400"/>
              <a:r>
                <a:rPr lang="en-US" dirty="0">
                  <a:solidFill>
                    <a:prstClr val="black"/>
                  </a:solidFill>
                  <a:latin typeface="Calibri"/>
                </a:rPr>
                <a:t>YouTube</a:t>
              </a:r>
            </a:p>
          </p:txBody>
        </p:sp>
      </p:grpSp>
      <p:grpSp>
        <p:nvGrpSpPr>
          <p:cNvPr id="20" name="Group 19"/>
          <p:cNvGrpSpPr/>
          <p:nvPr/>
        </p:nvGrpSpPr>
        <p:grpSpPr>
          <a:xfrm>
            <a:off x="274805" y="1384531"/>
            <a:ext cx="1723549" cy="1876878"/>
            <a:chOff x="593567" y="1135797"/>
            <a:chExt cx="2251390" cy="2451674"/>
          </a:xfrm>
        </p:grpSpPr>
        <p:sp>
          <p:nvSpPr>
            <p:cNvPr id="4" name="TextBox 3"/>
            <p:cNvSpPr txBox="1"/>
            <p:nvPr/>
          </p:nvSpPr>
          <p:spPr>
            <a:xfrm>
              <a:off x="593567" y="2743200"/>
              <a:ext cx="2251390" cy="844271"/>
            </a:xfrm>
            <a:prstGeom prst="rect">
              <a:avLst/>
            </a:prstGeom>
            <a:noFill/>
          </p:spPr>
          <p:txBody>
            <a:bodyPr wrap="none" rtlCol="0">
              <a:spAutoFit/>
            </a:bodyPr>
            <a:lstStyle/>
            <a:p>
              <a:pPr algn="ctr" defTabSz="914400"/>
              <a:r>
                <a:rPr lang="en-US" dirty="0" smtClean="0">
                  <a:solidFill>
                    <a:prstClr val="black"/>
                  </a:solidFill>
                  <a:latin typeface="Calibri"/>
                </a:rPr>
                <a:t>28 </a:t>
              </a:r>
              <a:r>
                <a:rPr lang="en-US" dirty="0">
                  <a:solidFill>
                    <a:prstClr val="black"/>
                  </a:solidFill>
                  <a:latin typeface="Calibri"/>
                </a:rPr>
                <a:t>Million </a:t>
              </a:r>
            </a:p>
            <a:p>
              <a:pPr algn="ctr" defTabSz="914400"/>
              <a:r>
                <a:rPr lang="en-US" dirty="0">
                  <a:solidFill>
                    <a:prstClr val="black"/>
                  </a:solidFill>
                  <a:latin typeface="Calibri"/>
                </a:rPr>
                <a:t>Wikipedia Pages</a:t>
              </a:r>
            </a:p>
          </p:txBody>
        </p:sp>
        <p:pic>
          <p:nvPicPr>
            <p:cNvPr id="129026" name="Picture 2" descr="http://www.bioteams.com/images/wikipedia_as_a.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38200" y="1135797"/>
              <a:ext cx="1600200" cy="1600200"/>
            </a:xfrm>
            <a:prstGeom prst="rect">
              <a:avLst/>
            </a:prstGeom>
            <a:noFill/>
          </p:spPr>
        </p:pic>
      </p:grpSp>
      <p:grpSp>
        <p:nvGrpSpPr>
          <p:cNvPr id="19" name="Group 18"/>
          <p:cNvGrpSpPr/>
          <p:nvPr/>
        </p:nvGrpSpPr>
        <p:grpSpPr>
          <a:xfrm>
            <a:off x="4531690" y="1798391"/>
            <a:ext cx="1802372" cy="1463018"/>
            <a:chOff x="3436848" y="1676400"/>
            <a:chExt cx="2354352" cy="1911069"/>
          </a:xfrm>
        </p:grpSpPr>
        <p:sp>
          <p:nvSpPr>
            <p:cNvPr id="6" name="TextBox 5"/>
            <p:cNvSpPr txBox="1"/>
            <p:nvPr/>
          </p:nvSpPr>
          <p:spPr>
            <a:xfrm>
              <a:off x="3489480" y="2743199"/>
              <a:ext cx="2167861" cy="844270"/>
            </a:xfrm>
            <a:prstGeom prst="rect">
              <a:avLst/>
            </a:prstGeom>
            <a:noFill/>
          </p:spPr>
          <p:txBody>
            <a:bodyPr wrap="none" rtlCol="0">
              <a:spAutoFit/>
            </a:bodyPr>
            <a:lstStyle/>
            <a:p>
              <a:pPr algn="ctr" defTabSz="914400"/>
              <a:r>
                <a:rPr lang="en-US" dirty="0" smtClean="0">
                  <a:solidFill>
                    <a:prstClr val="black"/>
                  </a:solidFill>
                  <a:latin typeface="Calibri"/>
                </a:rPr>
                <a:t>900 Million</a:t>
              </a:r>
              <a:endParaRPr lang="en-US" dirty="0">
                <a:solidFill>
                  <a:prstClr val="black"/>
                </a:solidFill>
                <a:latin typeface="Calibri"/>
              </a:endParaRPr>
            </a:p>
            <a:p>
              <a:pPr algn="ctr" defTabSz="914400"/>
              <a:r>
                <a:rPr lang="en-US" dirty="0" err="1">
                  <a:solidFill>
                    <a:prstClr val="black"/>
                  </a:solidFill>
                  <a:latin typeface="Calibri"/>
                </a:rPr>
                <a:t>Facebook</a:t>
              </a:r>
              <a:r>
                <a:rPr lang="en-US" dirty="0">
                  <a:solidFill>
                    <a:prstClr val="black"/>
                  </a:solidFill>
                  <a:latin typeface="Calibri"/>
                </a:rPr>
                <a:t> Users</a:t>
              </a:r>
            </a:p>
          </p:txBody>
        </p:sp>
        <p:pic>
          <p:nvPicPr>
            <p:cNvPr id="129032" name="Picture 8" descr="http://jchutchins.net/site/wp-content/uploads/2009/06/facebook-logo.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436848" y="1676400"/>
              <a:ext cx="2354352" cy="885825"/>
            </a:xfrm>
            <a:prstGeom prst="rect">
              <a:avLst/>
            </a:prstGeom>
            <a:noFill/>
          </p:spPr>
        </p:pic>
      </p:grpSp>
      <p:grpSp>
        <p:nvGrpSpPr>
          <p:cNvPr id="18" name="Group 17"/>
          <p:cNvGrpSpPr/>
          <p:nvPr/>
        </p:nvGrpSpPr>
        <p:grpSpPr>
          <a:xfrm>
            <a:off x="2379061" y="1851210"/>
            <a:ext cx="1771922" cy="1410199"/>
            <a:chOff x="6172200" y="1752600"/>
            <a:chExt cx="2314575" cy="1842073"/>
          </a:xfrm>
        </p:grpSpPr>
        <p:sp>
          <p:nvSpPr>
            <p:cNvPr id="5" name="TextBox 4"/>
            <p:cNvSpPr txBox="1"/>
            <p:nvPr/>
          </p:nvSpPr>
          <p:spPr>
            <a:xfrm>
              <a:off x="6461746" y="2750403"/>
              <a:ext cx="1807149" cy="844270"/>
            </a:xfrm>
            <a:prstGeom prst="rect">
              <a:avLst/>
            </a:prstGeom>
            <a:noFill/>
          </p:spPr>
          <p:txBody>
            <a:bodyPr wrap="none" rtlCol="0">
              <a:spAutoFit/>
            </a:bodyPr>
            <a:lstStyle/>
            <a:p>
              <a:pPr algn="ctr" defTabSz="914400"/>
              <a:r>
                <a:rPr lang="en-US" dirty="0">
                  <a:solidFill>
                    <a:prstClr val="black"/>
                  </a:solidFill>
                  <a:latin typeface="Calibri"/>
                </a:rPr>
                <a:t>6 Billion </a:t>
              </a:r>
            </a:p>
            <a:p>
              <a:pPr algn="ctr" defTabSz="914400"/>
              <a:r>
                <a:rPr lang="en-US" dirty="0" err="1">
                  <a:solidFill>
                    <a:prstClr val="black"/>
                  </a:solidFill>
                  <a:latin typeface="Calibri"/>
                </a:rPr>
                <a:t>Flickr</a:t>
              </a:r>
              <a:r>
                <a:rPr lang="en-US" dirty="0">
                  <a:solidFill>
                    <a:prstClr val="black"/>
                  </a:solidFill>
                  <a:latin typeface="Calibri"/>
                </a:rPr>
                <a:t> Photos</a:t>
              </a:r>
            </a:p>
          </p:txBody>
        </p:sp>
        <p:pic>
          <p:nvPicPr>
            <p:cNvPr id="129036" name="Picture 12" descr="Flickr"/>
            <p:cNvPicPr>
              <a:picLocks noChangeAspect="1" noChangeArrowheads="1"/>
            </p:cNvPicPr>
            <p:nvPr/>
          </p:nvPicPr>
          <p:blipFill>
            <a:blip r:embed="rId7" cstate="print"/>
            <a:srcRect/>
            <a:stretch>
              <a:fillRect/>
            </a:stretch>
          </p:blipFill>
          <p:spPr bwMode="auto">
            <a:xfrm>
              <a:off x="6172200" y="1752600"/>
              <a:ext cx="2314575" cy="914400"/>
            </a:xfrm>
            <a:prstGeom prst="rect">
              <a:avLst/>
            </a:prstGeom>
            <a:noFill/>
          </p:spPr>
        </p:pic>
      </p:grpSp>
      <p:sp>
        <p:nvSpPr>
          <p:cNvPr id="13" name="Title 12"/>
          <p:cNvSpPr>
            <a:spLocks noGrp="1"/>
          </p:cNvSpPr>
          <p:nvPr>
            <p:ph type="title"/>
          </p:nvPr>
        </p:nvSpPr>
        <p:spPr/>
        <p:txBody>
          <a:bodyPr/>
          <a:lstStyle/>
          <a:p>
            <a:r>
              <a:rPr lang="en-US" dirty="0" smtClean="0"/>
              <a:t>The Age of </a:t>
            </a:r>
            <a:r>
              <a:rPr lang="en-US" sz="6000" dirty="0" smtClean="0"/>
              <a:t>Big</a:t>
            </a:r>
            <a:r>
              <a:rPr lang="en-US" dirty="0" smtClean="0"/>
              <a:t> Data</a:t>
            </a:r>
            <a:endParaRPr lang="en-US" dirty="0"/>
          </a:p>
        </p:txBody>
      </p:sp>
      <p:sp>
        <p:nvSpPr>
          <p:cNvPr id="3" name="Slide Number Placeholder 2"/>
          <p:cNvSpPr>
            <a:spLocks noGrp="1"/>
          </p:cNvSpPr>
          <p:nvPr>
            <p:ph type="sldNum" sz="quarter" idx="12"/>
          </p:nvPr>
        </p:nvSpPr>
        <p:spPr/>
        <p:txBody>
          <a:bodyPr/>
          <a:lstStyle/>
          <a:p>
            <a:fld id="{14CF0EDA-FF3F-4FD0-9547-A360A05A4197}" type="slidenum">
              <a:rPr lang="en-US" smtClean="0">
                <a:solidFill>
                  <a:prstClr val="black"/>
                </a:solidFill>
                <a:latin typeface="Calibri"/>
              </a:rPr>
              <a:pPr/>
              <a:t>2</a:t>
            </a:fld>
            <a:endParaRPr lang="en-US">
              <a:solidFill>
                <a:prstClr val="black"/>
              </a:solidFill>
              <a:latin typeface="Calibri"/>
            </a:endParaRPr>
          </a:p>
        </p:txBody>
      </p:sp>
      <p:grpSp>
        <p:nvGrpSpPr>
          <p:cNvPr id="11" name="Group 10"/>
          <p:cNvGrpSpPr/>
          <p:nvPr/>
        </p:nvGrpSpPr>
        <p:grpSpPr>
          <a:xfrm>
            <a:off x="473764" y="4025640"/>
            <a:ext cx="8169424" cy="2082800"/>
            <a:chOff x="473764" y="4241800"/>
            <a:chExt cx="8169424" cy="2082800"/>
          </a:xfrm>
        </p:grpSpPr>
        <p:grpSp>
          <p:nvGrpSpPr>
            <p:cNvPr id="10" name="Group 9"/>
            <p:cNvGrpSpPr/>
            <p:nvPr/>
          </p:nvGrpSpPr>
          <p:grpSpPr>
            <a:xfrm>
              <a:off x="473764" y="4241800"/>
              <a:ext cx="8126562" cy="2082800"/>
              <a:chOff x="1169838" y="3962400"/>
              <a:chExt cx="8126562" cy="2082800"/>
            </a:xfrm>
          </p:grpSpPr>
          <p:pic>
            <p:nvPicPr>
              <p:cNvPr id="7" name="Picture 6" descr="Screen Shot 2012-02-13 at 12.12.48 AM.png"/>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169838" y="3962400"/>
                <a:ext cx="2868762" cy="2082800"/>
              </a:xfrm>
              <a:prstGeom prst="rect">
                <a:avLst/>
              </a:prstGeom>
            </p:spPr>
          </p:pic>
          <p:sp>
            <p:nvSpPr>
              <p:cNvPr id="9" name="Rectangle 8"/>
              <p:cNvSpPr/>
              <p:nvPr/>
            </p:nvSpPr>
            <p:spPr>
              <a:xfrm>
                <a:off x="4217838" y="5067300"/>
                <a:ext cx="5078562" cy="830997"/>
              </a:xfrm>
              <a:prstGeom prst="rect">
                <a:avLst/>
              </a:prstGeom>
            </p:spPr>
            <p:txBody>
              <a:bodyPr wrap="square">
                <a:spAutoFit/>
              </a:bodyPr>
              <a:lstStyle/>
              <a:p>
                <a:pPr defTabSz="914400"/>
                <a:r>
                  <a:rPr lang="en-US" sz="2400" dirty="0">
                    <a:solidFill>
                      <a:prstClr val="black"/>
                    </a:solidFill>
                    <a:latin typeface="Calibri"/>
                  </a:rPr>
                  <a:t>“… data a new class of economic asset, like currency or gold.”</a:t>
                </a:r>
              </a:p>
            </p:txBody>
          </p:sp>
        </p:grpSp>
        <p:sp>
          <p:nvSpPr>
            <p:cNvPr id="21" name="Rectangle 20"/>
            <p:cNvSpPr/>
            <p:nvPr/>
          </p:nvSpPr>
          <p:spPr>
            <a:xfrm>
              <a:off x="3564626" y="4472632"/>
              <a:ext cx="5078562" cy="461665"/>
            </a:xfrm>
            <a:prstGeom prst="rect">
              <a:avLst/>
            </a:prstGeom>
          </p:spPr>
          <p:txBody>
            <a:bodyPr wrap="square">
              <a:spAutoFit/>
            </a:bodyPr>
            <a:lstStyle/>
            <a:p>
              <a:pPr defTabSz="914400"/>
              <a:r>
                <a:rPr lang="en-US" sz="2400" dirty="0" smtClean="0">
                  <a:solidFill>
                    <a:prstClr val="black"/>
                  </a:solidFill>
                  <a:latin typeface="Calibri"/>
                </a:rPr>
                <a:t>“…</a:t>
              </a:r>
              <a:r>
                <a:rPr lang="en-US" sz="2400" dirty="0" smtClean="0"/>
                <a:t>growing </a:t>
              </a:r>
              <a:r>
                <a:rPr lang="en-US" sz="2400" dirty="0"/>
                <a:t>at 50 percent a </a:t>
              </a:r>
              <a:r>
                <a:rPr lang="en-US" sz="2400" dirty="0" smtClean="0"/>
                <a:t>year</a:t>
              </a:r>
              <a:r>
                <a:rPr lang="en-US" sz="2400" dirty="0" smtClean="0">
                  <a:solidFill>
                    <a:prstClr val="black"/>
                  </a:solidFill>
                  <a:latin typeface="Calibri"/>
                </a:rPr>
                <a:t>…”</a:t>
              </a:r>
              <a:endParaRPr lang="en-US" sz="2400" dirty="0">
                <a:solidFill>
                  <a:prstClr val="black"/>
                </a:solidFill>
                <a:latin typeface="Calibri"/>
              </a:endParaRPr>
            </a:p>
          </p:txBody>
        </p:sp>
      </p:grpSp>
    </p:spTree>
    <p:custDataLst>
      <p:tags r:id="rId1"/>
    </p:custDataLst>
    <p:extLst>
      <p:ext uri="{BB962C8B-B14F-4D97-AF65-F5344CB8AC3E}">
        <p14:creationId xmlns:p14="http://schemas.microsoft.com/office/powerpoint/2010/main" val="372114360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lstStyle/>
          <a:p>
            <a:r>
              <a:rPr lang="en-US" sz="4000" dirty="0" smtClean="0"/>
              <a:t>Iterative Computation is Difficult</a:t>
            </a:r>
            <a:endParaRPr lang="en-US" sz="4000" dirty="0"/>
          </a:p>
        </p:txBody>
      </p:sp>
      <p:sp>
        <p:nvSpPr>
          <p:cNvPr id="3" name="Content Placeholder 2"/>
          <p:cNvSpPr>
            <a:spLocks noGrp="1"/>
          </p:cNvSpPr>
          <p:nvPr>
            <p:ph idx="1"/>
          </p:nvPr>
        </p:nvSpPr>
        <p:spPr>
          <a:xfrm>
            <a:off x="457200" y="990601"/>
            <a:ext cx="8305800" cy="990600"/>
          </a:xfrm>
        </p:spPr>
        <p:txBody>
          <a:bodyPr/>
          <a:lstStyle/>
          <a:p>
            <a:r>
              <a:rPr lang="en-US" dirty="0" smtClean="0"/>
              <a:t>System is not optimized for iteration:</a:t>
            </a:r>
            <a:endParaRPr lang="en-US" dirty="0"/>
          </a:p>
        </p:txBody>
      </p:sp>
      <p:sp>
        <p:nvSpPr>
          <p:cNvPr id="5" name="Oval 4"/>
          <p:cNvSpPr/>
          <p:nvPr/>
        </p:nvSpPr>
        <p:spPr bwMode="auto">
          <a:xfrm>
            <a:off x="990600" y="2346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6" name="Oval 5"/>
          <p:cNvSpPr/>
          <p:nvPr/>
        </p:nvSpPr>
        <p:spPr bwMode="auto">
          <a:xfrm>
            <a:off x="990600" y="2931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7" name="Oval 6"/>
          <p:cNvSpPr/>
          <p:nvPr/>
        </p:nvSpPr>
        <p:spPr bwMode="auto">
          <a:xfrm>
            <a:off x="990600" y="3515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8" name="Oval 7"/>
          <p:cNvSpPr/>
          <p:nvPr/>
        </p:nvSpPr>
        <p:spPr bwMode="auto">
          <a:xfrm>
            <a:off x="990600" y="4099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9" name="Oval 8"/>
          <p:cNvSpPr/>
          <p:nvPr/>
        </p:nvSpPr>
        <p:spPr bwMode="auto">
          <a:xfrm>
            <a:off x="990600" y="4683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 name="Oval 9"/>
          <p:cNvSpPr/>
          <p:nvPr/>
        </p:nvSpPr>
        <p:spPr bwMode="auto">
          <a:xfrm>
            <a:off x="990600" y="5267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 name="Oval 10"/>
          <p:cNvSpPr/>
          <p:nvPr/>
        </p:nvSpPr>
        <p:spPr bwMode="auto">
          <a:xfrm>
            <a:off x="990600" y="5852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grpSp>
        <p:nvGrpSpPr>
          <p:cNvPr id="4" name="Group 152"/>
          <p:cNvGrpSpPr/>
          <p:nvPr/>
        </p:nvGrpSpPr>
        <p:grpSpPr>
          <a:xfrm>
            <a:off x="1524000" y="2346960"/>
            <a:ext cx="2133600" cy="3825240"/>
            <a:chOff x="990600" y="2118360"/>
            <a:chExt cx="2133600" cy="3825240"/>
          </a:xfrm>
        </p:grpSpPr>
        <p:sp>
          <p:nvSpPr>
            <p:cNvPr id="12" name="Oval 11"/>
            <p:cNvSpPr/>
            <p:nvPr/>
          </p:nvSpPr>
          <p:spPr bwMode="auto">
            <a:xfrm>
              <a:off x="2590800" y="2118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 name="Oval 12"/>
            <p:cNvSpPr/>
            <p:nvPr/>
          </p:nvSpPr>
          <p:spPr bwMode="auto">
            <a:xfrm>
              <a:off x="2590800" y="2702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4" name="Oval 13"/>
            <p:cNvSpPr/>
            <p:nvPr/>
          </p:nvSpPr>
          <p:spPr bwMode="auto">
            <a:xfrm>
              <a:off x="2590800" y="3286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5" name="Oval 14"/>
            <p:cNvSpPr/>
            <p:nvPr/>
          </p:nvSpPr>
          <p:spPr bwMode="auto">
            <a:xfrm>
              <a:off x="2590800" y="3870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6" name="Oval 15"/>
            <p:cNvSpPr/>
            <p:nvPr/>
          </p:nvSpPr>
          <p:spPr bwMode="auto">
            <a:xfrm>
              <a:off x="2590800" y="4455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7" name="Oval 16"/>
            <p:cNvSpPr/>
            <p:nvPr/>
          </p:nvSpPr>
          <p:spPr bwMode="auto">
            <a:xfrm>
              <a:off x="2590800" y="5039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8" name="Oval 17"/>
            <p:cNvSpPr/>
            <p:nvPr/>
          </p:nvSpPr>
          <p:spPr bwMode="auto">
            <a:xfrm>
              <a:off x="2590800" y="5623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9" name="Rounded Rectangle 18"/>
            <p:cNvSpPr/>
            <p:nvPr/>
          </p:nvSpPr>
          <p:spPr bwMode="auto">
            <a:xfrm>
              <a:off x="1447800" y="23469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1</a:t>
              </a:r>
              <a:endParaRPr kumimoji="0" lang="en-US" sz="1400" b="0" i="0" u="none" strike="noStrike" cap="none" normalizeH="0" baseline="0" dirty="0" smtClean="0">
                <a:ln>
                  <a:noFill/>
                </a:ln>
                <a:solidFill>
                  <a:schemeClr val="tx1"/>
                </a:solidFill>
                <a:effectLst/>
                <a:latin typeface="Tahoma" pitchFamily="-64" charset="0"/>
              </a:endParaRPr>
            </a:p>
          </p:txBody>
        </p:sp>
        <p:sp>
          <p:nvSpPr>
            <p:cNvPr id="20" name="Rounded Rectangle 19"/>
            <p:cNvSpPr/>
            <p:nvPr/>
          </p:nvSpPr>
          <p:spPr bwMode="auto">
            <a:xfrm>
              <a:off x="1447800" y="35661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2</a:t>
              </a:r>
              <a:endParaRPr kumimoji="0" lang="en-US" sz="1400" b="0" i="0" u="none" strike="noStrike" cap="none" normalizeH="0" baseline="0" dirty="0" smtClean="0">
                <a:ln>
                  <a:noFill/>
                </a:ln>
                <a:solidFill>
                  <a:schemeClr val="tx1"/>
                </a:solidFill>
                <a:effectLst/>
                <a:latin typeface="Tahoma" pitchFamily="-64" charset="0"/>
              </a:endParaRPr>
            </a:p>
          </p:txBody>
        </p:sp>
        <p:sp>
          <p:nvSpPr>
            <p:cNvPr id="21" name="Rounded Rectangle 20"/>
            <p:cNvSpPr/>
            <p:nvPr/>
          </p:nvSpPr>
          <p:spPr bwMode="auto">
            <a:xfrm>
              <a:off x="1447800" y="47853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3</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23" name="Straight Arrow Connector 22"/>
            <p:cNvCxnSpPr>
              <a:stCxn id="5" idx="6"/>
              <a:endCxn id="19" idx="1"/>
            </p:cNvCxnSpPr>
            <p:nvPr/>
          </p:nvCxnSpPr>
          <p:spPr bwMode="auto">
            <a:xfrm>
              <a:off x="990600" y="2278380"/>
              <a:ext cx="4572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a:stCxn id="6" idx="6"/>
              <a:endCxn id="19" idx="1"/>
            </p:cNvCxnSpPr>
            <p:nvPr/>
          </p:nvCxnSpPr>
          <p:spPr bwMode="auto">
            <a:xfrm flipV="1">
              <a:off x="990600" y="2537460"/>
              <a:ext cx="457200" cy="325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9" name="Straight Arrow Connector 28"/>
            <p:cNvCxnSpPr>
              <a:stCxn id="7" idx="6"/>
              <a:endCxn id="20" idx="1"/>
            </p:cNvCxnSpPr>
            <p:nvPr/>
          </p:nvCxnSpPr>
          <p:spPr bwMode="auto">
            <a:xfrm>
              <a:off x="990600" y="3446780"/>
              <a:ext cx="457200" cy="309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1" name="Straight Arrow Connector 30"/>
            <p:cNvCxnSpPr>
              <a:stCxn id="8" idx="6"/>
              <a:endCxn id="20" idx="1"/>
            </p:cNvCxnSpPr>
            <p:nvPr/>
          </p:nvCxnSpPr>
          <p:spPr bwMode="auto">
            <a:xfrm flipV="1">
              <a:off x="990600" y="3756660"/>
              <a:ext cx="457200" cy="274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3" name="Straight Arrow Connector 32"/>
            <p:cNvCxnSpPr>
              <a:stCxn id="9" idx="6"/>
              <a:endCxn id="21" idx="1"/>
            </p:cNvCxnSpPr>
            <p:nvPr/>
          </p:nvCxnSpPr>
          <p:spPr bwMode="auto">
            <a:xfrm>
              <a:off x="990600" y="4615180"/>
              <a:ext cx="457200" cy="3606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a:stCxn id="10" idx="6"/>
              <a:endCxn id="21" idx="1"/>
            </p:cNvCxnSpPr>
            <p:nvPr/>
          </p:nvCxnSpPr>
          <p:spPr bwMode="auto">
            <a:xfrm flipV="1">
              <a:off x="990600" y="4975860"/>
              <a:ext cx="4572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7" name="Straight Arrow Connector 36"/>
            <p:cNvCxnSpPr>
              <a:stCxn id="11" idx="6"/>
              <a:endCxn id="21" idx="1"/>
            </p:cNvCxnSpPr>
            <p:nvPr/>
          </p:nvCxnSpPr>
          <p:spPr bwMode="auto">
            <a:xfrm flipV="1">
              <a:off x="990600" y="4975860"/>
              <a:ext cx="4572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0" name="Straight Arrow Connector 39"/>
            <p:cNvCxnSpPr>
              <a:stCxn id="19" idx="3"/>
              <a:endCxn id="12" idx="2"/>
            </p:cNvCxnSpPr>
            <p:nvPr/>
          </p:nvCxnSpPr>
          <p:spPr bwMode="auto">
            <a:xfrm flipV="1">
              <a:off x="2057400" y="22783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2" name="Straight Arrow Connector 41"/>
            <p:cNvCxnSpPr>
              <a:stCxn id="19" idx="3"/>
              <a:endCxn id="14" idx="2"/>
            </p:cNvCxnSpPr>
            <p:nvPr/>
          </p:nvCxnSpPr>
          <p:spPr bwMode="auto">
            <a:xfrm>
              <a:off x="2057400" y="2537460"/>
              <a:ext cx="533400" cy="909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4" name="Straight Arrow Connector 43"/>
            <p:cNvCxnSpPr>
              <a:stCxn id="20" idx="3"/>
              <a:endCxn id="13" idx="2"/>
            </p:cNvCxnSpPr>
            <p:nvPr/>
          </p:nvCxnSpPr>
          <p:spPr bwMode="auto">
            <a:xfrm flipV="1">
              <a:off x="2057400" y="2862580"/>
              <a:ext cx="533400" cy="894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8" name="Straight Arrow Connector 47"/>
            <p:cNvCxnSpPr>
              <a:stCxn id="20" idx="3"/>
              <a:endCxn id="16" idx="2"/>
            </p:cNvCxnSpPr>
            <p:nvPr/>
          </p:nvCxnSpPr>
          <p:spPr bwMode="auto">
            <a:xfrm>
              <a:off x="2057400" y="3756660"/>
              <a:ext cx="533400" cy="858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0" name="Straight Arrow Connector 49"/>
            <p:cNvCxnSpPr>
              <a:stCxn id="21" idx="3"/>
              <a:endCxn id="17" idx="2"/>
            </p:cNvCxnSpPr>
            <p:nvPr/>
          </p:nvCxnSpPr>
          <p:spPr bwMode="auto">
            <a:xfrm>
              <a:off x="2057400" y="49758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3" name="Straight Arrow Connector 52"/>
            <p:cNvCxnSpPr>
              <a:stCxn id="21" idx="3"/>
              <a:endCxn id="15" idx="2"/>
            </p:cNvCxnSpPr>
            <p:nvPr/>
          </p:nvCxnSpPr>
          <p:spPr bwMode="auto">
            <a:xfrm flipV="1">
              <a:off x="2057400" y="4030980"/>
              <a:ext cx="533400" cy="944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9" name="Straight Arrow Connector 58"/>
            <p:cNvCxnSpPr>
              <a:stCxn id="21" idx="3"/>
              <a:endCxn id="18" idx="2"/>
            </p:cNvCxnSpPr>
            <p:nvPr/>
          </p:nvCxnSpPr>
          <p:spPr bwMode="auto">
            <a:xfrm>
              <a:off x="2057400" y="49758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22" name="Group 153"/>
          <p:cNvGrpSpPr/>
          <p:nvPr/>
        </p:nvGrpSpPr>
        <p:grpSpPr>
          <a:xfrm>
            <a:off x="3657600" y="2346960"/>
            <a:ext cx="2209800" cy="3825240"/>
            <a:chOff x="3124200" y="2118360"/>
            <a:chExt cx="2209800" cy="3825240"/>
          </a:xfrm>
        </p:grpSpPr>
        <p:sp>
          <p:nvSpPr>
            <p:cNvPr id="105" name="Oval 104"/>
            <p:cNvSpPr/>
            <p:nvPr/>
          </p:nvSpPr>
          <p:spPr bwMode="auto">
            <a:xfrm>
              <a:off x="4800600" y="2118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6" name="Oval 105"/>
            <p:cNvSpPr/>
            <p:nvPr/>
          </p:nvSpPr>
          <p:spPr bwMode="auto">
            <a:xfrm>
              <a:off x="4800600" y="2702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7" name="Oval 106"/>
            <p:cNvSpPr/>
            <p:nvPr/>
          </p:nvSpPr>
          <p:spPr bwMode="auto">
            <a:xfrm>
              <a:off x="4800600" y="3286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8" name="Oval 107"/>
            <p:cNvSpPr/>
            <p:nvPr/>
          </p:nvSpPr>
          <p:spPr bwMode="auto">
            <a:xfrm>
              <a:off x="4800600" y="3870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9" name="Oval 108"/>
            <p:cNvSpPr/>
            <p:nvPr/>
          </p:nvSpPr>
          <p:spPr bwMode="auto">
            <a:xfrm>
              <a:off x="4800600" y="4455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0" name="Oval 109"/>
            <p:cNvSpPr/>
            <p:nvPr/>
          </p:nvSpPr>
          <p:spPr bwMode="auto">
            <a:xfrm>
              <a:off x="4800600" y="5039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1" name="Oval 110"/>
            <p:cNvSpPr/>
            <p:nvPr/>
          </p:nvSpPr>
          <p:spPr bwMode="auto">
            <a:xfrm>
              <a:off x="4800600" y="5623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2" name="Rounded Rectangle 111"/>
            <p:cNvSpPr/>
            <p:nvPr/>
          </p:nvSpPr>
          <p:spPr bwMode="auto">
            <a:xfrm>
              <a:off x="3657600" y="23469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1</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3" name="Rounded Rectangle 112"/>
            <p:cNvSpPr/>
            <p:nvPr/>
          </p:nvSpPr>
          <p:spPr bwMode="auto">
            <a:xfrm>
              <a:off x="3657600" y="35661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2</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4" name="Rounded Rectangle 113"/>
            <p:cNvSpPr/>
            <p:nvPr/>
          </p:nvSpPr>
          <p:spPr bwMode="auto">
            <a:xfrm>
              <a:off x="3657600" y="47853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3</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15" name="Straight Arrow Connector 114"/>
            <p:cNvCxnSpPr>
              <a:endCxn id="112" idx="1"/>
            </p:cNvCxnSpPr>
            <p:nvPr/>
          </p:nvCxnSpPr>
          <p:spPr bwMode="auto">
            <a:xfrm>
              <a:off x="3124200" y="22783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16" name="Straight Arrow Connector 115"/>
            <p:cNvCxnSpPr>
              <a:endCxn id="112" idx="1"/>
            </p:cNvCxnSpPr>
            <p:nvPr/>
          </p:nvCxnSpPr>
          <p:spPr bwMode="auto">
            <a:xfrm flipV="1">
              <a:off x="3124200" y="2537460"/>
              <a:ext cx="533400" cy="325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17" name="Straight Arrow Connector 116"/>
            <p:cNvCxnSpPr>
              <a:endCxn id="113" idx="1"/>
            </p:cNvCxnSpPr>
            <p:nvPr/>
          </p:nvCxnSpPr>
          <p:spPr bwMode="auto">
            <a:xfrm>
              <a:off x="3124200" y="3446780"/>
              <a:ext cx="533400" cy="309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18" name="Straight Arrow Connector 117"/>
            <p:cNvCxnSpPr>
              <a:endCxn id="113" idx="1"/>
            </p:cNvCxnSpPr>
            <p:nvPr/>
          </p:nvCxnSpPr>
          <p:spPr bwMode="auto">
            <a:xfrm flipV="1">
              <a:off x="3124200" y="3756660"/>
              <a:ext cx="533400" cy="274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19" name="Straight Arrow Connector 118"/>
            <p:cNvCxnSpPr>
              <a:endCxn id="114" idx="1"/>
            </p:cNvCxnSpPr>
            <p:nvPr/>
          </p:nvCxnSpPr>
          <p:spPr bwMode="auto">
            <a:xfrm>
              <a:off x="3124200" y="4615180"/>
              <a:ext cx="533400" cy="3606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0" name="Straight Arrow Connector 119"/>
            <p:cNvCxnSpPr>
              <a:endCxn id="114" idx="1"/>
            </p:cNvCxnSpPr>
            <p:nvPr/>
          </p:nvCxnSpPr>
          <p:spPr bwMode="auto">
            <a:xfrm flipV="1">
              <a:off x="3124200" y="49758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1" name="Straight Arrow Connector 120"/>
            <p:cNvCxnSpPr>
              <a:endCxn id="114" idx="1"/>
            </p:cNvCxnSpPr>
            <p:nvPr/>
          </p:nvCxnSpPr>
          <p:spPr bwMode="auto">
            <a:xfrm flipV="1">
              <a:off x="3124200" y="49758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2" name="Straight Arrow Connector 121"/>
            <p:cNvCxnSpPr>
              <a:stCxn id="112" idx="3"/>
              <a:endCxn id="105" idx="2"/>
            </p:cNvCxnSpPr>
            <p:nvPr/>
          </p:nvCxnSpPr>
          <p:spPr bwMode="auto">
            <a:xfrm flipV="1">
              <a:off x="4267200" y="22783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3" name="Straight Arrow Connector 122"/>
            <p:cNvCxnSpPr>
              <a:stCxn id="112" idx="3"/>
              <a:endCxn id="107" idx="2"/>
            </p:cNvCxnSpPr>
            <p:nvPr/>
          </p:nvCxnSpPr>
          <p:spPr bwMode="auto">
            <a:xfrm>
              <a:off x="4267200" y="2537460"/>
              <a:ext cx="533400" cy="909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4" name="Straight Arrow Connector 123"/>
            <p:cNvCxnSpPr>
              <a:stCxn id="113" idx="3"/>
              <a:endCxn id="106" idx="2"/>
            </p:cNvCxnSpPr>
            <p:nvPr/>
          </p:nvCxnSpPr>
          <p:spPr bwMode="auto">
            <a:xfrm flipV="1">
              <a:off x="4267200" y="2862580"/>
              <a:ext cx="533400" cy="894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5" name="Straight Arrow Connector 124"/>
            <p:cNvCxnSpPr>
              <a:stCxn id="113" idx="3"/>
              <a:endCxn id="109" idx="2"/>
            </p:cNvCxnSpPr>
            <p:nvPr/>
          </p:nvCxnSpPr>
          <p:spPr bwMode="auto">
            <a:xfrm>
              <a:off x="4267200" y="3756660"/>
              <a:ext cx="533400" cy="858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6" name="Straight Arrow Connector 125"/>
            <p:cNvCxnSpPr>
              <a:stCxn id="114" idx="3"/>
              <a:endCxn id="110" idx="2"/>
            </p:cNvCxnSpPr>
            <p:nvPr/>
          </p:nvCxnSpPr>
          <p:spPr bwMode="auto">
            <a:xfrm>
              <a:off x="4267200" y="49758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7" name="Straight Arrow Connector 126"/>
            <p:cNvCxnSpPr>
              <a:stCxn id="114" idx="3"/>
              <a:endCxn id="108" idx="2"/>
            </p:cNvCxnSpPr>
            <p:nvPr/>
          </p:nvCxnSpPr>
          <p:spPr bwMode="auto">
            <a:xfrm flipV="1">
              <a:off x="4267200" y="4030980"/>
              <a:ext cx="533400" cy="944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8" name="Straight Arrow Connector 127"/>
            <p:cNvCxnSpPr>
              <a:stCxn id="114" idx="3"/>
              <a:endCxn id="111" idx="2"/>
            </p:cNvCxnSpPr>
            <p:nvPr/>
          </p:nvCxnSpPr>
          <p:spPr bwMode="auto">
            <a:xfrm>
              <a:off x="4267200" y="49758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24" name="Group 154"/>
          <p:cNvGrpSpPr/>
          <p:nvPr/>
        </p:nvGrpSpPr>
        <p:grpSpPr>
          <a:xfrm>
            <a:off x="5867400" y="2346960"/>
            <a:ext cx="2209800" cy="3825240"/>
            <a:chOff x="5334000" y="2118360"/>
            <a:chExt cx="2209800" cy="3825240"/>
          </a:xfrm>
        </p:grpSpPr>
        <p:sp>
          <p:nvSpPr>
            <p:cNvPr id="129" name="Oval 128"/>
            <p:cNvSpPr/>
            <p:nvPr/>
          </p:nvSpPr>
          <p:spPr bwMode="auto">
            <a:xfrm>
              <a:off x="7010400" y="2118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0" name="Oval 129"/>
            <p:cNvSpPr/>
            <p:nvPr/>
          </p:nvSpPr>
          <p:spPr bwMode="auto">
            <a:xfrm>
              <a:off x="7010400" y="2702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1" name="Oval 130"/>
            <p:cNvSpPr/>
            <p:nvPr/>
          </p:nvSpPr>
          <p:spPr bwMode="auto">
            <a:xfrm>
              <a:off x="7010400" y="3286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2" name="Oval 131"/>
            <p:cNvSpPr/>
            <p:nvPr/>
          </p:nvSpPr>
          <p:spPr bwMode="auto">
            <a:xfrm>
              <a:off x="7010400" y="3870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3" name="Oval 132"/>
            <p:cNvSpPr/>
            <p:nvPr/>
          </p:nvSpPr>
          <p:spPr bwMode="auto">
            <a:xfrm>
              <a:off x="7010400" y="4455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4" name="Oval 133"/>
            <p:cNvSpPr/>
            <p:nvPr/>
          </p:nvSpPr>
          <p:spPr bwMode="auto">
            <a:xfrm>
              <a:off x="7010400" y="5039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5" name="Oval 134"/>
            <p:cNvSpPr/>
            <p:nvPr/>
          </p:nvSpPr>
          <p:spPr bwMode="auto">
            <a:xfrm>
              <a:off x="7010400" y="5623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6" name="Rounded Rectangle 135"/>
            <p:cNvSpPr/>
            <p:nvPr/>
          </p:nvSpPr>
          <p:spPr bwMode="auto">
            <a:xfrm>
              <a:off x="5867400" y="23469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1</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7" name="Rounded Rectangle 136"/>
            <p:cNvSpPr/>
            <p:nvPr/>
          </p:nvSpPr>
          <p:spPr bwMode="auto">
            <a:xfrm>
              <a:off x="5867400" y="35661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2</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8" name="Rounded Rectangle 137"/>
            <p:cNvSpPr/>
            <p:nvPr/>
          </p:nvSpPr>
          <p:spPr bwMode="auto">
            <a:xfrm>
              <a:off x="5867400" y="47853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3</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39" name="Straight Arrow Connector 138"/>
            <p:cNvCxnSpPr>
              <a:endCxn id="136" idx="1"/>
            </p:cNvCxnSpPr>
            <p:nvPr/>
          </p:nvCxnSpPr>
          <p:spPr bwMode="auto">
            <a:xfrm>
              <a:off x="5334000" y="22783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0" name="Straight Arrow Connector 139"/>
            <p:cNvCxnSpPr>
              <a:endCxn id="136" idx="1"/>
            </p:cNvCxnSpPr>
            <p:nvPr/>
          </p:nvCxnSpPr>
          <p:spPr bwMode="auto">
            <a:xfrm flipV="1">
              <a:off x="5334000" y="2537460"/>
              <a:ext cx="533400" cy="325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1" name="Straight Arrow Connector 140"/>
            <p:cNvCxnSpPr>
              <a:endCxn id="137" idx="1"/>
            </p:cNvCxnSpPr>
            <p:nvPr/>
          </p:nvCxnSpPr>
          <p:spPr bwMode="auto">
            <a:xfrm>
              <a:off x="5334000" y="3446780"/>
              <a:ext cx="533400" cy="309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2" name="Straight Arrow Connector 141"/>
            <p:cNvCxnSpPr>
              <a:endCxn id="137" idx="1"/>
            </p:cNvCxnSpPr>
            <p:nvPr/>
          </p:nvCxnSpPr>
          <p:spPr bwMode="auto">
            <a:xfrm flipV="1">
              <a:off x="5334000" y="3756660"/>
              <a:ext cx="533400" cy="274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3" name="Straight Arrow Connector 142"/>
            <p:cNvCxnSpPr>
              <a:endCxn id="138" idx="1"/>
            </p:cNvCxnSpPr>
            <p:nvPr/>
          </p:nvCxnSpPr>
          <p:spPr bwMode="auto">
            <a:xfrm>
              <a:off x="5334000" y="4615180"/>
              <a:ext cx="533400" cy="3606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4" name="Straight Arrow Connector 143"/>
            <p:cNvCxnSpPr>
              <a:endCxn id="138" idx="1"/>
            </p:cNvCxnSpPr>
            <p:nvPr/>
          </p:nvCxnSpPr>
          <p:spPr bwMode="auto">
            <a:xfrm flipV="1">
              <a:off x="5334000" y="49758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5" name="Straight Arrow Connector 144"/>
            <p:cNvCxnSpPr>
              <a:endCxn id="138" idx="1"/>
            </p:cNvCxnSpPr>
            <p:nvPr/>
          </p:nvCxnSpPr>
          <p:spPr bwMode="auto">
            <a:xfrm flipV="1">
              <a:off x="5334000" y="49758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6" name="Straight Arrow Connector 145"/>
            <p:cNvCxnSpPr>
              <a:stCxn id="136" idx="3"/>
              <a:endCxn id="129" idx="2"/>
            </p:cNvCxnSpPr>
            <p:nvPr/>
          </p:nvCxnSpPr>
          <p:spPr bwMode="auto">
            <a:xfrm flipV="1">
              <a:off x="6477000" y="22783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7" name="Straight Arrow Connector 146"/>
            <p:cNvCxnSpPr>
              <a:stCxn id="136" idx="3"/>
              <a:endCxn id="131" idx="2"/>
            </p:cNvCxnSpPr>
            <p:nvPr/>
          </p:nvCxnSpPr>
          <p:spPr bwMode="auto">
            <a:xfrm>
              <a:off x="6477000" y="2537460"/>
              <a:ext cx="533400" cy="909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8" name="Straight Arrow Connector 147"/>
            <p:cNvCxnSpPr>
              <a:stCxn id="137" idx="3"/>
              <a:endCxn id="130" idx="2"/>
            </p:cNvCxnSpPr>
            <p:nvPr/>
          </p:nvCxnSpPr>
          <p:spPr bwMode="auto">
            <a:xfrm flipV="1">
              <a:off x="6477000" y="2862580"/>
              <a:ext cx="533400" cy="894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9" name="Straight Arrow Connector 148"/>
            <p:cNvCxnSpPr>
              <a:stCxn id="137" idx="3"/>
              <a:endCxn id="133" idx="2"/>
            </p:cNvCxnSpPr>
            <p:nvPr/>
          </p:nvCxnSpPr>
          <p:spPr bwMode="auto">
            <a:xfrm>
              <a:off x="6477000" y="3756660"/>
              <a:ext cx="533400" cy="858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50" name="Straight Arrow Connector 149"/>
            <p:cNvCxnSpPr>
              <a:stCxn id="138" idx="3"/>
              <a:endCxn id="134" idx="2"/>
            </p:cNvCxnSpPr>
            <p:nvPr/>
          </p:nvCxnSpPr>
          <p:spPr bwMode="auto">
            <a:xfrm>
              <a:off x="6477000" y="49758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51" name="Straight Arrow Connector 150"/>
            <p:cNvCxnSpPr>
              <a:stCxn id="138" idx="3"/>
              <a:endCxn id="132" idx="2"/>
            </p:cNvCxnSpPr>
            <p:nvPr/>
          </p:nvCxnSpPr>
          <p:spPr bwMode="auto">
            <a:xfrm flipV="1">
              <a:off x="6477000" y="4030980"/>
              <a:ext cx="533400" cy="944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52" name="Straight Arrow Connector 151"/>
            <p:cNvCxnSpPr>
              <a:stCxn id="138" idx="3"/>
              <a:endCxn id="135" idx="2"/>
            </p:cNvCxnSpPr>
            <p:nvPr/>
          </p:nvCxnSpPr>
          <p:spPr bwMode="auto">
            <a:xfrm>
              <a:off x="6477000" y="49758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cxnSp>
        <p:nvCxnSpPr>
          <p:cNvPr id="157" name="Straight Arrow Connector 156"/>
          <p:cNvCxnSpPr/>
          <p:nvPr/>
        </p:nvCxnSpPr>
        <p:spPr bwMode="auto">
          <a:xfrm>
            <a:off x="990600" y="2057400"/>
            <a:ext cx="6934200" cy="1588"/>
          </a:xfrm>
          <a:prstGeom prst="straightConnector1">
            <a:avLst/>
          </a:prstGeom>
          <a:noFill/>
          <a:ln w="38100" cap="flat" cmpd="sng" algn="ctr">
            <a:solidFill>
              <a:schemeClr val="hlink"/>
            </a:solidFill>
            <a:prstDash val="solid"/>
            <a:round/>
            <a:headEnd type="none" w="med" len="med"/>
            <a:tailEnd type="arrow"/>
          </a:ln>
          <a:effectLst/>
        </p:spPr>
      </p:cxnSp>
      <p:sp>
        <p:nvSpPr>
          <p:cNvPr id="158" name="TextBox 157"/>
          <p:cNvSpPr txBox="1"/>
          <p:nvPr/>
        </p:nvSpPr>
        <p:spPr>
          <a:xfrm>
            <a:off x="3733800" y="1752600"/>
            <a:ext cx="1079398" cy="369332"/>
          </a:xfrm>
          <a:prstGeom prst="rect">
            <a:avLst/>
          </a:prstGeom>
          <a:noFill/>
        </p:spPr>
        <p:txBody>
          <a:bodyPr wrap="none" rtlCol="0">
            <a:spAutoFit/>
          </a:bodyPr>
          <a:lstStyle/>
          <a:p>
            <a:r>
              <a:rPr lang="en-US" dirty="0" smtClean="0"/>
              <a:t>Iterations</a:t>
            </a:r>
            <a:endParaRPr lang="en-US" dirty="0"/>
          </a:p>
        </p:txBody>
      </p:sp>
      <p:sp>
        <p:nvSpPr>
          <p:cNvPr id="167" name="Rectangle 166"/>
          <p:cNvSpPr/>
          <p:nvPr/>
        </p:nvSpPr>
        <p:spPr bwMode="auto">
          <a:xfrm rot="5400000">
            <a:off x="1066800" y="4038600"/>
            <a:ext cx="35052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Disk Penalty</a:t>
            </a:r>
          </a:p>
        </p:txBody>
      </p:sp>
      <p:sp>
        <p:nvSpPr>
          <p:cNvPr id="168" name="Rectangle 167"/>
          <p:cNvSpPr/>
          <p:nvPr/>
        </p:nvSpPr>
        <p:spPr bwMode="auto">
          <a:xfrm rot="5400000">
            <a:off x="3352800" y="4038600"/>
            <a:ext cx="35052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Disk Penalty</a:t>
            </a:r>
          </a:p>
        </p:txBody>
      </p:sp>
      <p:sp>
        <p:nvSpPr>
          <p:cNvPr id="169" name="Rectangle 168"/>
          <p:cNvSpPr/>
          <p:nvPr/>
        </p:nvSpPr>
        <p:spPr bwMode="auto">
          <a:xfrm rot="5400000">
            <a:off x="5562600" y="4038600"/>
            <a:ext cx="35052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Disk Penalty</a:t>
            </a:r>
          </a:p>
        </p:txBody>
      </p:sp>
      <p:sp>
        <p:nvSpPr>
          <p:cNvPr id="93" name="Rectangle 92"/>
          <p:cNvSpPr/>
          <p:nvPr/>
        </p:nvSpPr>
        <p:spPr bwMode="auto">
          <a:xfrm rot="5400000">
            <a:off x="-152400" y="4038600"/>
            <a:ext cx="35052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Startup</a:t>
            </a:r>
            <a:r>
              <a:rPr kumimoji="0" lang="en-US" sz="2800" b="0" i="0" u="none" strike="noStrike" cap="none" normalizeH="0" dirty="0" smtClean="0">
                <a:ln>
                  <a:noFill/>
                </a:ln>
                <a:solidFill>
                  <a:schemeClr val="tx1"/>
                </a:solidFill>
                <a:effectLst/>
                <a:latin typeface="Tahoma" pitchFamily="-64" charset="0"/>
              </a:rPr>
              <a:t> </a:t>
            </a:r>
            <a:r>
              <a:rPr kumimoji="0" lang="en-US" sz="2800" b="0" i="0" u="none" strike="noStrike" cap="none" normalizeH="0" baseline="0" dirty="0" smtClean="0">
                <a:ln>
                  <a:noFill/>
                </a:ln>
                <a:solidFill>
                  <a:schemeClr val="tx1"/>
                </a:solidFill>
                <a:effectLst/>
                <a:latin typeface="Tahoma" pitchFamily="-64" charset="0"/>
              </a:rPr>
              <a:t>Penalty</a:t>
            </a:r>
          </a:p>
        </p:txBody>
      </p:sp>
      <p:sp>
        <p:nvSpPr>
          <p:cNvPr id="94" name="Rectangle 93"/>
          <p:cNvSpPr/>
          <p:nvPr/>
        </p:nvSpPr>
        <p:spPr bwMode="auto">
          <a:xfrm rot="5400000">
            <a:off x="2133600" y="4038600"/>
            <a:ext cx="35052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Startup Penalty</a:t>
            </a:r>
          </a:p>
        </p:txBody>
      </p:sp>
      <p:sp>
        <p:nvSpPr>
          <p:cNvPr id="95" name="Rectangle 94"/>
          <p:cNvSpPr/>
          <p:nvPr/>
        </p:nvSpPr>
        <p:spPr bwMode="auto">
          <a:xfrm rot="5400000">
            <a:off x="4343400" y="4038600"/>
            <a:ext cx="35052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ahoma" pitchFamily="-64" charset="0"/>
              </a:rPr>
              <a:t>Startup Penalty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8" grpId="0" animBg="1"/>
      <p:bldP spid="169" grpId="0" animBg="1"/>
      <p:bldP spid="93" grpId="0" animBg="1"/>
      <p:bldP spid="94" grpId="0" animBg="1"/>
      <p:bldP spid="9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Map-Reduce for Data-Parallel ML</a:t>
            </a:r>
            <a:endParaRPr lang="en-US" sz="3600" dirty="0"/>
          </a:p>
        </p:txBody>
      </p:sp>
      <p:sp>
        <p:nvSpPr>
          <p:cNvPr id="3" name="Content Placeholder 2"/>
          <p:cNvSpPr>
            <a:spLocks noGrp="1"/>
          </p:cNvSpPr>
          <p:nvPr>
            <p:ph idx="1"/>
          </p:nvPr>
        </p:nvSpPr>
        <p:spPr>
          <a:xfrm>
            <a:off x="457200" y="990601"/>
            <a:ext cx="8305800" cy="762000"/>
          </a:xfrm>
        </p:spPr>
        <p:txBody>
          <a:bodyPr/>
          <a:lstStyle/>
          <a:p>
            <a:r>
              <a:rPr lang="en-US" dirty="0" smtClean="0"/>
              <a:t>Excellent for large data-parallel tasks!</a:t>
            </a:r>
            <a:endParaRPr lang="en-US" dirty="0"/>
          </a:p>
        </p:txBody>
      </p:sp>
      <p:sp>
        <p:nvSpPr>
          <p:cNvPr id="4" name="Slide Number Placeholder 3"/>
          <p:cNvSpPr>
            <a:spLocks noGrp="1"/>
          </p:cNvSpPr>
          <p:nvPr>
            <p:ph type="sldNum" sz="quarter" idx="12"/>
          </p:nvPr>
        </p:nvSpPr>
        <p:spPr/>
        <p:txBody>
          <a:bodyPr/>
          <a:lstStyle/>
          <a:p>
            <a:pPr>
              <a:defRPr/>
            </a:pPr>
            <a:fld id="{DB95AC5C-2115-43B4-93C1-A8C975FC4D86}" type="slidenum">
              <a:rPr lang="en-US" smtClean="0"/>
              <a:pPr>
                <a:defRPr/>
              </a:pPr>
              <a:t>21</a:t>
            </a:fld>
            <a:endParaRPr lang="en-US" dirty="0"/>
          </a:p>
        </p:txBody>
      </p:sp>
      <p:sp>
        <p:nvSpPr>
          <p:cNvPr id="5" name="Left-Right Arrow 4"/>
          <p:cNvSpPr/>
          <p:nvPr/>
        </p:nvSpPr>
        <p:spPr bwMode="auto">
          <a:xfrm>
            <a:off x="542310" y="1860742"/>
            <a:ext cx="7999987" cy="957229"/>
          </a:xfrm>
          <a:prstGeom prst="leftRightArrow">
            <a:avLst>
              <a:gd name="adj1" fmla="val 64701"/>
              <a:gd name="adj2" fmla="val 50000"/>
            </a:avLst>
          </a:prstGeom>
          <a:gradFill flip="none" rotWithShape="1">
            <a:gsLst>
              <a:gs pos="0">
                <a:schemeClr val="bg1"/>
              </a:gs>
              <a:gs pos="82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pitchFamily="34" charset="0"/>
                <a:ea typeface="ＭＳ Ｐゴシック" pitchFamily="-111" charset="-128"/>
              </a:rPr>
              <a:t>Data-Parallel</a:t>
            </a:r>
            <a:r>
              <a:rPr kumimoji="0" lang="en-US" sz="2400" b="0" i="0" u="none" strike="noStrike" cap="none" normalizeH="0" dirty="0" smtClean="0">
                <a:ln>
                  <a:noFill/>
                </a:ln>
                <a:solidFill>
                  <a:schemeClr val="tx1"/>
                </a:solidFill>
                <a:effectLst/>
                <a:latin typeface="Tahoma" pitchFamily="34" charset="0"/>
                <a:ea typeface="ＭＳ Ｐゴシック" pitchFamily="-111" charset="-128"/>
              </a:rPr>
              <a:t>                       </a:t>
            </a:r>
            <a:r>
              <a:rPr kumimoji="0" lang="en-US" sz="2400" b="0" i="0" u="none" strike="noStrike" cap="none" normalizeH="0" dirty="0" smtClean="0">
                <a:ln>
                  <a:noFill/>
                </a:ln>
                <a:solidFill>
                  <a:schemeClr val="bg1"/>
                </a:solidFill>
                <a:effectLst/>
                <a:latin typeface="Tahoma" pitchFamily="34" charset="0"/>
                <a:ea typeface="ＭＳ Ｐゴシック" pitchFamily="-111" charset="-128"/>
              </a:rPr>
              <a:t>Graph-Parallel</a:t>
            </a:r>
            <a:endParaRPr kumimoji="0" lang="en-US" sz="2400" b="0" i="0" u="none" strike="noStrike" cap="none" normalizeH="0" baseline="0" dirty="0" smtClean="0">
              <a:ln>
                <a:noFill/>
              </a:ln>
              <a:solidFill>
                <a:schemeClr val="bg1"/>
              </a:solidFill>
              <a:effectLst/>
              <a:latin typeface="Tahoma" pitchFamily="34" charset="0"/>
              <a:ea typeface="ＭＳ Ｐゴシック" pitchFamily="-111" charset="-128"/>
            </a:endParaRPr>
          </a:p>
        </p:txBody>
      </p:sp>
      <p:sp>
        <p:nvSpPr>
          <p:cNvPr id="10" name="TextBox 9"/>
          <p:cNvSpPr txBox="1"/>
          <p:nvPr/>
        </p:nvSpPr>
        <p:spPr>
          <a:xfrm>
            <a:off x="2362200" y="3886200"/>
            <a:ext cx="1281095" cy="707886"/>
          </a:xfrm>
          <a:prstGeom prst="rect">
            <a:avLst/>
          </a:prstGeom>
          <a:noFill/>
        </p:spPr>
        <p:txBody>
          <a:bodyPr wrap="none" rtlCol="0">
            <a:spAutoFit/>
          </a:bodyPr>
          <a:lstStyle/>
          <a:p>
            <a:pPr algn="ctr"/>
            <a:r>
              <a:rPr lang="en-US" sz="2000" dirty="0" smtClean="0"/>
              <a:t>Cross</a:t>
            </a:r>
          </a:p>
          <a:p>
            <a:pPr algn="ctr"/>
            <a:r>
              <a:rPr lang="en-US" sz="2000" dirty="0" smtClean="0"/>
              <a:t>Validation</a:t>
            </a:r>
          </a:p>
        </p:txBody>
      </p:sp>
      <p:sp>
        <p:nvSpPr>
          <p:cNvPr id="11" name="TextBox 10"/>
          <p:cNvSpPr txBox="1"/>
          <p:nvPr/>
        </p:nvSpPr>
        <p:spPr>
          <a:xfrm>
            <a:off x="533400" y="3886200"/>
            <a:ext cx="1309022" cy="707886"/>
          </a:xfrm>
          <a:prstGeom prst="rect">
            <a:avLst/>
          </a:prstGeom>
          <a:noFill/>
        </p:spPr>
        <p:txBody>
          <a:bodyPr wrap="none" rtlCol="0">
            <a:spAutoFit/>
          </a:bodyPr>
          <a:lstStyle/>
          <a:p>
            <a:pPr algn="ctr"/>
            <a:r>
              <a:rPr lang="en-US" sz="2000" dirty="0" smtClean="0"/>
              <a:t>Feature </a:t>
            </a:r>
          </a:p>
          <a:p>
            <a:pPr algn="ctr"/>
            <a:r>
              <a:rPr lang="en-US" sz="2000" dirty="0" smtClean="0"/>
              <a:t>Extraction</a:t>
            </a:r>
          </a:p>
        </p:txBody>
      </p:sp>
      <p:sp>
        <p:nvSpPr>
          <p:cNvPr id="12" name="TextBox 11"/>
          <p:cNvSpPr txBox="1"/>
          <p:nvPr/>
        </p:nvSpPr>
        <p:spPr>
          <a:xfrm>
            <a:off x="685800" y="3048000"/>
            <a:ext cx="2788520" cy="707886"/>
          </a:xfrm>
          <a:prstGeom prst="rect">
            <a:avLst/>
          </a:prstGeom>
          <a:noFill/>
        </p:spPr>
        <p:txBody>
          <a:bodyPr wrap="none" rtlCol="0">
            <a:spAutoFit/>
          </a:bodyPr>
          <a:lstStyle/>
          <a:p>
            <a:r>
              <a:rPr lang="en-US" sz="4000" dirty="0" smtClean="0"/>
              <a:t>Map Reduce</a:t>
            </a:r>
            <a:endParaRPr lang="en-US" sz="4000" dirty="0"/>
          </a:p>
        </p:txBody>
      </p:sp>
      <p:sp>
        <p:nvSpPr>
          <p:cNvPr id="13" name="TextBox 12"/>
          <p:cNvSpPr txBox="1"/>
          <p:nvPr/>
        </p:nvSpPr>
        <p:spPr>
          <a:xfrm>
            <a:off x="976295" y="4916269"/>
            <a:ext cx="2153603" cy="646331"/>
          </a:xfrm>
          <a:prstGeom prst="rect">
            <a:avLst/>
          </a:prstGeom>
          <a:noFill/>
        </p:spPr>
        <p:txBody>
          <a:bodyPr wrap="none" rtlCol="0">
            <a:spAutoFit/>
          </a:bodyPr>
          <a:lstStyle/>
          <a:p>
            <a:pPr algn="ctr"/>
            <a:r>
              <a:rPr lang="en-US" dirty="0" smtClean="0"/>
              <a:t>Computing Sufficient</a:t>
            </a:r>
          </a:p>
          <a:p>
            <a:pPr algn="ctr"/>
            <a:r>
              <a:rPr lang="en-US" dirty="0" smtClean="0"/>
              <a:t>Statistics </a:t>
            </a:r>
            <a:endParaRPr lang="en-US" dirty="0"/>
          </a:p>
        </p:txBody>
      </p:sp>
      <p:sp>
        <p:nvSpPr>
          <p:cNvPr id="26" name="TextBox 25"/>
          <p:cNvSpPr txBox="1"/>
          <p:nvPr/>
        </p:nvSpPr>
        <p:spPr>
          <a:xfrm>
            <a:off x="5105400" y="3048000"/>
            <a:ext cx="32766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4000" dirty="0" smtClean="0"/>
              <a:t>Map Reduce?</a:t>
            </a:r>
            <a:endParaRPr lang="en-US" sz="4000" dirty="0"/>
          </a:p>
        </p:txBody>
      </p:sp>
      <p:sp>
        <p:nvSpPr>
          <p:cNvPr id="27" name="TextBox 26"/>
          <p:cNvSpPr txBox="1"/>
          <p:nvPr/>
        </p:nvSpPr>
        <p:spPr>
          <a:xfrm>
            <a:off x="4800600" y="3048000"/>
            <a:ext cx="39624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4000" dirty="0" smtClean="0"/>
              <a:t>MPI/</a:t>
            </a:r>
            <a:r>
              <a:rPr lang="en-US" sz="4000" dirty="0" err="1" smtClean="0"/>
              <a:t>Pthreads</a:t>
            </a:r>
            <a:endParaRPr lang="en-US" sz="4000" dirty="0"/>
          </a:p>
        </p:txBody>
      </p:sp>
      <p:sp>
        <p:nvSpPr>
          <p:cNvPr id="25" name="TextBox 24"/>
          <p:cNvSpPr txBox="1"/>
          <p:nvPr/>
        </p:nvSpPr>
        <p:spPr>
          <a:xfrm>
            <a:off x="4876800" y="4051518"/>
            <a:ext cx="3393527" cy="1815882"/>
          </a:xfrm>
          <a:prstGeom prst="rect">
            <a:avLst/>
          </a:prstGeom>
          <a:noFill/>
        </p:spPr>
        <p:txBody>
          <a:bodyPr wrap="none" rtlCol="0">
            <a:spAutoFit/>
          </a:bodyPr>
          <a:lstStyle/>
          <a:p>
            <a:pPr algn="ctr"/>
            <a:r>
              <a:rPr lang="en-US" sz="2800" dirty="0" smtClean="0"/>
              <a:t>Collaborative Filtering</a:t>
            </a:r>
          </a:p>
          <a:p>
            <a:pPr algn="ctr"/>
            <a:r>
              <a:rPr lang="en-US" sz="2800" dirty="0" smtClean="0"/>
              <a:t>Graph Analytics</a:t>
            </a:r>
          </a:p>
          <a:p>
            <a:pPr algn="ctr"/>
            <a:r>
              <a:rPr lang="en-US" sz="2800" dirty="0" smtClean="0"/>
              <a:t>Structured Prediction</a:t>
            </a:r>
          </a:p>
          <a:p>
            <a:pPr algn="ctr"/>
            <a:r>
              <a:rPr lang="en-US" sz="2800" dirty="0" smtClean="0"/>
              <a:t>Clustering</a:t>
            </a:r>
          </a:p>
        </p:txBody>
      </p:sp>
    </p:spTree>
    <p:extLst>
      <p:ext uri="{BB962C8B-B14F-4D97-AF65-F5344CB8AC3E}">
        <p14:creationId xmlns:p14="http://schemas.microsoft.com/office/powerpoint/2010/main" val="2605056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xit" presetSubtype="0" fill="hold" grpId="0" nodeType="clickEffect">
                                  <p:stCondLst>
                                    <p:cond delay="0"/>
                                  </p:stCondLst>
                                  <p:childTnLst>
                                    <p:anim from="(ppt_w)" to="(-ppt_w*2)" calcmode="lin" valueType="num">
                                      <p:cBhvr rctx="PPT">
                                        <p:cTn id="6" dur="500" autoRev="1">
                                          <p:stCondLst>
                                            <p:cond delay="0"/>
                                          </p:stCondLst>
                                        </p:cTn>
                                        <p:tgtEl>
                                          <p:spTgt spid="26"/>
                                        </p:tgtEl>
                                        <p:attrNameLst>
                                          <p:attrName>ppt_w</p:attrName>
                                        </p:attrNameLst>
                                      </p:cBhvr>
                                    </p:anim>
                                    <p:anim by="(ppt_w*0.50)" calcmode="lin" valueType="num">
                                      <p:cBhvr>
                                        <p:cTn id="7" dur="500" decel="50000" autoRev="1">
                                          <p:stCondLst>
                                            <p:cond delay="0"/>
                                          </p:stCondLst>
                                        </p:cTn>
                                        <p:tgtEl>
                                          <p:spTgt spid="26"/>
                                        </p:tgtEl>
                                        <p:attrNameLst>
                                          <p:attrName>ppt_x</p:attrName>
                                        </p:attrNameLst>
                                      </p:cBhvr>
                                    </p:anim>
                                    <p:anim from="(ppt_y)" to="(1+ppt_h/2)" calcmode="lin" valueType="num">
                                      <p:cBhvr>
                                        <p:cTn id="8" dur="1000">
                                          <p:stCondLst>
                                            <p:cond delay="0"/>
                                          </p:stCondLst>
                                        </p:cTn>
                                        <p:tgtEl>
                                          <p:spTgt spid="26"/>
                                        </p:tgtEl>
                                        <p:attrNameLst>
                                          <p:attrName>ppt_y</p:attrName>
                                        </p:attrNameLst>
                                      </p:cBhvr>
                                    </p:anim>
                                    <p:animRot by="21600000">
                                      <p:cBhvr>
                                        <p:cTn id="9" dur="1000">
                                          <p:stCondLst>
                                            <p:cond delay="0"/>
                                          </p:stCondLst>
                                        </p:cTn>
                                        <p:tgtEl>
                                          <p:spTgt spid="26"/>
                                        </p:tgtEl>
                                        <p:attrNameLst>
                                          <p:attrName>r</p:attrName>
                                        </p:attrNameLst>
                                      </p:cBhvr>
                                    </p:animRot>
                                    <p:set>
                                      <p:cBhvr>
                                        <p:cTn id="10" dur="1" fill="hold">
                                          <p:stCondLst>
                                            <p:cond delay="999"/>
                                          </p:stCondLst>
                                        </p:cTn>
                                        <p:tgtEl>
                                          <p:spTgt spid="26"/>
                                        </p:tgtEl>
                                        <p:attrNameLst>
                                          <p:attrName>style.visibility</p:attrName>
                                        </p:attrNameLst>
                                      </p:cBhvr>
                                      <p:to>
                                        <p:strVal val="hidden"/>
                                      </p:to>
                                    </p:se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143137"/>
            <a:ext cx="7772400" cy="1676400"/>
          </a:xfrm>
        </p:spPr>
        <p:txBody>
          <a:bodyPr/>
          <a:lstStyle/>
          <a:p>
            <a:r>
              <a:rPr lang="en-US" b="1" dirty="0"/>
              <a:t>Threads, Locks, &amp; Messages </a:t>
            </a:r>
          </a:p>
        </p:txBody>
      </p:sp>
      <p:sp>
        <p:nvSpPr>
          <p:cNvPr id="5" name="Subtitle 4"/>
          <p:cNvSpPr txBox="1">
            <a:spLocks noGrp="1"/>
          </p:cNvSpPr>
          <p:nvPr>
            <p:ph type="subTitle" idx="1"/>
          </p:nvPr>
        </p:nvSpPr>
        <p:spPr>
          <a:xfrm>
            <a:off x="2644955" y="4276737"/>
            <a:ext cx="3854090" cy="461665"/>
          </a:xfrm>
          <a:prstGeom prst="rect">
            <a:avLst/>
          </a:prstGeom>
          <a:noFill/>
        </p:spPr>
        <p:txBody>
          <a:bodyPr wrap="none" rtlCol="0">
            <a:spAutoFit/>
          </a:bodyPr>
          <a:lstStyle/>
          <a:p>
            <a:pPr algn="ctr"/>
            <a:r>
              <a:rPr lang="en-US" sz="2400" dirty="0" smtClean="0"/>
              <a:t>“low level parallel primitives”</a:t>
            </a:r>
            <a:endParaRPr lang="en-US" sz="2400" dirty="0"/>
          </a:p>
        </p:txBody>
      </p:sp>
      <p:sp>
        <p:nvSpPr>
          <p:cNvPr id="6" name="TextBox 5"/>
          <p:cNvSpPr txBox="1"/>
          <p:nvPr/>
        </p:nvSpPr>
        <p:spPr>
          <a:xfrm>
            <a:off x="685800" y="1143000"/>
            <a:ext cx="2232252" cy="461665"/>
          </a:xfrm>
          <a:prstGeom prst="rect">
            <a:avLst/>
          </a:prstGeom>
          <a:noFill/>
        </p:spPr>
        <p:txBody>
          <a:bodyPr wrap="none" rtlCol="0">
            <a:spAutoFit/>
          </a:bodyPr>
          <a:lstStyle/>
          <a:p>
            <a:r>
              <a:rPr lang="en-US" sz="2400" dirty="0" smtClean="0"/>
              <a:t>We could use ….</a:t>
            </a:r>
            <a:endParaRPr lang="en-US" sz="2400" dirty="0"/>
          </a:p>
        </p:txBody>
      </p:sp>
    </p:spTree>
    <p:extLst>
      <p:ext uri="{BB962C8B-B14F-4D97-AF65-F5344CB8AC3E}">
        <p14:creationId xmlns:p14="http://schemas.microsoft.com/office/powerpoint/2010/main" val="3515996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Threads, Locks, and Messages</a:t>
            </a:r>
            <a:endParaRPr lang="en-US" dirty="0"/>
          </a:p>
        </p:txBody>
      </p:sp>
      <p:sp>
        <p:nvSpPr>
          <p:cNvPr id="3" name="Content Placeholder 2"/>
          <p:cNvSpPr>
            <a:spLocks noGrp="1"/>
          </p:cNvSpPr>
          <p:nvPr>
            <p:ph idx="1"/>
          </p:nvPr>
        </p:nvSpPr>
        <p:spPr>
          <a:xfrm>
            <a:off x="457200" y="990600"/>
            <a:ext cx="8305800" cy="5562600"/>
          </a:xfrm>
        </p:spPr>
        <p:txBody>
          <a:bodyPr/>
          <a:lstStyle/>
          <a:p>
            <a:r>
              <a:rPr lang="en-US" sz="3200" dirty="0" smtClean="0"/>
              <a:t>ML experts         </a:t>
            </a:r>
            <a:r>
              <a:rPr lang="en-US" sz="3200" b="1" dirty="0" smtClean="0"/>
              <a:t>repeatedly</a:t>
            </a:r>
            <a:r>
              <a:rPr lang="en-US" sz="3200" dirty="0" smtClean="0"/>
              <a:t> solve the same parallel design challenges:</a:t>
            </a:r>
          </a:p>
          <a:p>
            <a:pPr lvl="1"/>
            <a:r>
              <a:rPr lang="en-US" sz="2800" dirty="0" smtClean="0"/>
              <a:t>Implement and debug complex parallel system</a:t>
            </a:r>
          </a:p>
          <a:p>
            <a:pPr lvl="1"/>
            <a:r>
              <a:rPr lang="en-US" sz="2800" dirty="0" smtClean="0"/>
              <a:t>Tune for a specific parallel platform</a:t>
            </a:r>
          </a:p>
          <a:p>
            <a:pPr lvl="1"/>
            <a:r>
              <a:rPr lang="en-US" sz="2800" dirty="0" smtClean="0"/>
              <a:t>Six months later the conference paper contains:</a:t>
            </a:r>
          </a:p>
          <a:p>
            <a:pPr algn="ctr">
              <a:lnSpc>
                <a:spcPct val="150000"/>
              </a:lnSpc>
              <a:buNone/>
            </a:pPr>
            <a:r>
              <a:rPr lang="en-US" i="1" dirty="0" smtClean="0"/>
              <a:t>“We implemented ______ in parallel.”</a:t>
            </a:r>
            <a:endParaRPr lang="en-US" sz="3200" dirty="0"/>
          </a:p>
          <a:p>
            <a:pPr>
              <a:buClr>
                <a:srgbClr val="0000FF"/>
              </a:buClr>
            </a:pPr>
            <a:r>
              <a:rPr lang="en-US" sz="3200" dirty="0" smtClean="0">
                <a:solidFill>
                  <a:prstClr val="black"/>
                </a:solidFill>
              </a:rPr>
              <a:t>The resulting code:</a:t>
            </a:r>
          </a:p>
          <a:p>
            <a:pPr lvl="1">
              <a:buClr>
                <a:srgbClr val="0000FF"/>
              </a:buClr>
            </a:pPr>
            <a:r>
              <a:rPr lang="en-US" dirty="0" smtClean="0">
                <a:solidFill>
                  <a:prstClr val="black"/>
                </a:solidFill>
              </a:rPr>
              <a:t>is difficult to maintain</a:t>
            </a:r>
          </a:p>
          <a:p>
            <a:pPr lvl="1">
              <a:buClr>
                <a:srgbClr val="0000FF"/>
              </a:buClr>
            </a:pPr>
            <a:r>
              <a:rPr lang="en-US" dirty="0" smtClean="0">
                <a:solidFill>
                  <a:prstClr val="black"/>
                </a:solidFill>
              </a:rPr>
              <a:t>is difficult to extend</a:t>
            </a:r>
          </a:p>
          <a:p>
            <a:pPr lvl="2">
              <a:buClr>
                <a:srgbClr val="0000FF"/>
              </a:buClr>
            </a:pPr>
            <a:r>
              <a:rPr lang="en-US" dirty="0">
                <a:solidFill>
                  <a:prstClr val="black"/>
                </a:solidFill>
              </a:rPr>
              <a:t>c</a:t>
            </a:r>
            <a:r>
              <a:rPr lang="en-US" dirty="0" smtClean="0">
                <a:solidFill>
                  <a:prstClr val="black"/>
                </a:solidFill>
              </a:rPr>
              <a:t>ouples learning model to parallel implementation</a:t>
            </a:r>
            <a:endParaRPr lang="en-US" dirty="0">
              <a:solidFill>
                <a:prstClr val="black"/>
              </a:solidFill>
            </a:endParaRPr>
          </a:p>
        </p:txBody>
      </p:sp>
      <p:sp>
        <p:nvSpPr>
          <p:cNvPr id="4" name="Slide Number Placeholder 3"/>
          <p:cNvSpPr>
            <a:spLocks noGrp="1"/>
          </p:cNvSpPr>
          <p:nvPr>
            <p:ph type="sldNum" sz="quarter" idx="12"/>
          </p:nvPr>
        </p:nvSpPr>
        <p:spPr/>
        <p:txBody>
          <a:bodyPr/>
          <a:lstStyle/>
          <a:p>
            <a:pPr>
              <a:defRPr/>
            </a:pPr>
            <a:fld id="{DB95AC5C-2115-43B4-93C1-A8C975FC4D86}" type="slidenum">
              <a:rPr lang="en-US" smtClean="0"/>
              <a:pPr>
                <a:defRPr/>
              </a:pPr>
              <a:t>23</a:t>
            </a:fld>
            <a:endParaRPr lang="en-US"/>
          </a:p>
        </p:txBody>
      </p:sp>
      <p:sp>
        <p:nvSpPr>
          <p:cNvPr id="6" name="Rectangle 5"/>
          <p:cNvSpPr/>
          <p:nvPr/>
        </p:nvSpPr>
        <p:spPr>
          <a:xfrm rot="21364725">
            <a:off x="762046" y="1032401"/>
            <a:ext cx="2651114" cy="553998"/>
          </a:xfrm>
          <a:prstGeom prst="rect">
            <a:avLst/>
          </a:prstGeom>
          <a:solidFill>
            <a:srgbClr val="FFFFFF"/>
          </a:solidFill>
        </p:spPr>
        <p:txBody>
          <a:bodyPr wrap="square" lIns="0" tIns="91440" rIns="0" bIns="91440">
            <a:spAutoFit/>
          </a:bodyPr>
          <a:lstStyle/>
          <a:p>
            <a:r>
              <a:rPr lang="en-US" sz="2400" dirty="0" smtClean="0">
                <a:latin typeface="Comic Sans MS"/>
                <a:cs typeface="Comic Sans MS"/>
              </a:rPr>
              <a:t>Graduate</a:t>
            </a:r>
            <a:r>
              <a:rPr lang="en-US" sz="2000" dirty="0" smtClean="0">
                <a:latin typeface="Comic Sans MS"/>
                <a:cs typeface="Comic Sans MS"/>
              </a:rPr>
              <a:t> </a:t>
            </a:r>
            <a:r>
              <a:rPr lang="en-US" sz="2400" dirty="0" smtClean="0">
                <a:latin typeface="Comic Sans MS"/>
                <a:cs typeface="Comic Sans MS"/>
              </a:rPr>
              <a:t>students</a:t>
            </a:r>
            <a:r>
              <a:rPr lang="en-US" sz="2000" dirty="0" smtClean="0">
                <a:latin typeface="Comic Sans MS"/>
                <a:cs typeface="Comic Sans MS"/>
              </a:rPr>
              <a:t> </a:t>
            </a:r>
            <a:endParaRPr lang="en-US" sz="2000" dirty="0">
              <a:latin typeface="Comic Sans MS"/>
              <a:cs typeface="Comic Sans MS"/>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Addressing Graph-Parallel ML</a:t>
            </a:r>
            <a:endParaRPr lang="en-US" sz="3600" dirty="0"/>
          </a:p>
        </p:txBody>
      </p:sp>
      <p:sp>
        <p:nvSpPr>
          <p:cNvPr id="3" name="Content Placeholder 2"/>
          <p:cNvSpPr>
            <a:spLocks noGrp="1"/>
          </p:cNvSpPr>
          <p:nvPr>
            <p:ph idx="1"/>
          </p:nvPr>
        </p:nvSpPr>
        <p:spPr>
          <a:xfrm>
            <a:off x="457200" y="990601"/>
            <a:ext cx="8305800" cy="762000"/>
          </a:xfrm>
        </p:spPr>
        <p:txBody>
          <a:bodyPr/>
          <a:lstStyle/>
          <a:p>
            <a:r>
              <a:rPr lang="en-US" dirty="0" smtClean="0"/>
              <a:t>We need alternatives to Map-Reduce</a:t>
            </a:r>
            <a:endParaRPr lang="en-US" dirty="0"/>
          </a:p>
        </p:txBody>
      </p:sp>
      <p:sp>
        <p:nvSpPr>
          <p:cNvPr id="5" name="Left-Right Arrow 4"/>
          <p:cNvSpPr/>
          <p:nvPr/>
        </p:nvSpPr>
        <p:spPr bwMode="auto">
          <a:xfrm>
            <a:off x="542310" y="1860742"/>
            <a:ext cx="7999987" cy="957229"/>
          </a:xfrm>
          <a:prstGeom prst="leftRightArrow">
            <a:avLst>
              <a:gd name="adj1" fmla="val 64701"/>
              <a:gd name="adj2" fmla="val 50000"/>
            </a:avLst>
          </a:prstGeom>
          <a:gradFill flip="none" rotWithShape="1">
            <a:gsLst>
              <a:gs pos="0">
                <a:schemeClr val="bg1"/>
              </a:gs>
              <a:gs pos="82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ahoma" pitchFamily="34" charset="0"/>
                <a:ea typeface="ＭＳ Ｐゴシック" pitchFamily="-111" charset="-128"/>
              </a:rPr>
              <a:t>Data-Parallel                       </a:t>
            </a:r>
            <a:r>
              <a:rPr lang="en-US" sz="2400" dirty="0" smtClean="0">
                <a:solidFill>
                  <a:prstClr val="white"/>
                </a:solidFill>
                <a:latin typeface="Tahoma" pitchFamily="34" charset="0"/>
                <a:ea typeface="ＭＳ Ｐゴシック" pitchFamily="-111" charset="-128"/>
              </a:rPr>
              <a:t>Graph-Parallel</a:t>
            </a:r>
          </a:p>
        </p:txBody>
      </p:sp>
      <p:sp>
        <p:nvSpPr>
          <p:cNvPr id="10" name="TextBox 9"/>
          <p:cNvSpPr txBox="1"/>
          <p:nvPr/>
        </p:nvSpPr>
        <p:spPr>
          <a:xfrm>
            <a:off x="2362200" y="3886200"/>
            <a:ext cx="1281095" cy="707886"/>
          </a:xfrm>
          <a:prstGeom prst="rect">
            <a:avLst/>
          </a:prstGeom>
          <a:noFill/>
        </p:spPr>
        <p:txBody>
          <a:bodyPr wrap="none" rtlCol="0">
            <a:spAutoFit/>
          </a:bodyPr>
          <a:lstStyle/>
          <a:p>
            <a:pPr algn="ctr"/>
            <a:r>
              <a:rPr lang="en-US" sz="2000" dirty="0" smtClean="0">
                <a:solidFill>
                  <a:prstClr val="black"/>
                </a:solidFill>
              </a:rPr>
              <a:t>Cross</a:t>
            </a:r>
          </a:p>
          <a:p>
            <a:pPr algn="ctr"/>
            <a:r>
              <a:rPr lang="en-US" sz="2000" dirty="0" smtClean="0">
                <a:solidFill>
                  <a:prstClr val="black"/>
                </a:solidFill>
              </a:rPr>
              <a:t>Validation</a:t>
            </a:r>
          </a:p>
        </p:txBody>
      </p:sp>
      <p:sp>
        <p:nvSpPr>
          <p:cNvPr id="11" name="TextBox 10"/>
          <p:cNvSpPr txBox="1"/>
          <p:nvPr/>
        </p:nvSpPr>
        <p:spPr>
          <a:xfrm>
            <a:off x="533400" y="3886200"/>
            <a:ext cx="1309022" cy="707886"/>
          </a:xfrm>
          <a:prstGeom prst="rect">
            <a:avLst/>
          </a:prstGeom>
          <a:noFill/>
        </p:spPr>
        <p:txBody>
          <a:bodyPr wrap="none" rtlCol="0">
            <a:spAutoFit/>
          </a:bodyPr>
          <a:lstStyle/>
          <a:p>
            <a:pPr algn="ctr"/>
            <a:r>
              <a:rPr lang="en-US" sz="2000" dirty="0" smtClean="0">
                <a:solidFill>
                  <a:prstClr val="black"/>
                </a:solidFill>
              </a:rPr>
              <a:t>Feature </a:t>
            </a:r>
          </a:p>
          <a:p>
            <a:pPr algn="ctr"/>
            <a:r>
              <a:rPr lang="en-US" sz="2000" dirty="0" smtClean="0">
                <a:solidFill>
                  <a:prstClr val="black"/>
                </a:solidFill>
              </a:rPr>
              <a:t>Extraction</a:t>
            </a:r>
          </a:p>
        </p:txBody>
      </p:sp>
      <p:sp>
        <p:nvSpPr>
          <p:cNvPr id="12" name="TextBox 11"/>
          <p:cNvSpPr txBox="1"/>
          <p:nvPr/>
        </p:nvSpPr>
        <p:spPr>
          <a:xfrm>
            <a:off x="685800" y="3048000"/>
            <a:ext cx="2788520" cy="707886"/>
          </a:xfrm>
          <a:prstGeom prst="rect">
            <a:avLst/>
          </a:prstGeom>
          <a:noFill/>
        </p:spPr>
        <p:txBody>
          <a:bodyPr wrap="none" rtlCol="0">
            <a:spAutoFit/>
          </a:bodyPr>
          <a:lstStyle/>
          <a:p>
            <a:r>
              <a:rPr lang="en-US" sz="4000" dirty="0" smtClean="0">
                <a:solidFill>
                  <a:prstClr val="black"/>
                </a:solidFill>
              </a:rPr>
              <a:t>Map Reduce</a:t>
            </a:r>
            <a:endParaRPr lang="en-US" sz="4000" dirty="0">
              <a:solidFill>
                <a:prstClr val="black"/>
              </a:solidFill>
            </a:endParaRPr>
          </a:p>
        </p:txBody>
      </p:sp>
      <p:sp>
        <p:nvSpPr>
          <p:cNvPr id="13" name="TextBox 12"/>
          <p:cNvSpPr txBox="1"/>
          <p:nvPr/>
        </p:nvSpPr>
        <p:spPr>
          <a:xfrm>
            <a:off x="976295" y="4916269"/>
            <a:ext cx="2153603" cy="646331"/>
          </a:xfrm>
          <a:prstGeom prst="rect">
            <a:avLst/>
          </a:prstGeom>
          <a:noFill/>
        </p:spPr>
        <p:txBody>
          <a:bodyPr wrap="none" rtlCol="0">
            <a:spAutoFit/>
          </a:bodyPr>
          <a:lstStyle/>
          <a:p>
            <a:pPr algn="ctr"/>
            <a:r>
              <a:rPr lang="en-US" dirty="0" smtClean="0">
                <a:solidFill>
                  <a:prstClr val="black"/>
                </a:solidFill>
              </a:rPr>
              <a:t>Computing Sufficient</a:t>
            </a:r>
          </a:p>
          <a:p>
            <a:pPr algn="ctr"/>
            <a:r>
              <a:rPr lang="en-US" dirty="0" smtClean="0">
                <a:solidFill>
                  <a:prstClr val="black"/>
                </a:solidFill>
              </a:rPr>
              <a:t>Statistics </a:t>
            </a:r>
            <a:endParaRPr lang="en-US" dirty="0">
              <a:solidFill>
                <a:prstClr val="black"/>
              </a:solidFill>
            </a:endParaRPr>
          </a:p>
        </p:txBody>
      </p:sp>
      <p:sp>
        <p:nvSpPr>
          <p:cNvPr id="26" name="TextBox 25"/>
          <p:cNvSpPr txBox="1"/>
          <p:nvPr/>
        </p:nvSpPr>
        <p:spPr>
          <a:xfrm>
            <a:off x="4876800" y="3048000"/>
            <a:ext cx="35052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4000" dirty="0" smtClean="0"/>
              <a:t>MPI/</a:t>
            </a:r>
            <a:r>
              <a:rPr lang="en-US" sz="4000" dirty="0" err="1" smtClean="0"/>
              <a:t>Pthreads</a:t>
            </a:r>
            <a:endParaRPr lang="en-US" sz="4000" dirty="0"/>
          </a:p>
        </p:txBody>
      </p:sp>
      <p:sp>
        <p:nvSpPr>
          <p:cNvPr id="27" name="TextBox 26"/>
          <p:cNvSpPr txBox="1"/>
          <p:nvPr/>
        </p:nvSpPr>
        <p:spPr>
          <a:xfrm>
            <a:off x="4495800" y="3048000"/>
            <a:ext cx="4343400"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4000" dirty="0" err="1" smtClean="0">
                <a:solidFill>
                  <a:prstClr val="white"/>
                </a:solidFill>
              </a:rPr>
              <a:t>Pregel</a:t>
            </a:r>
            <a:endParaRPr lang="en-US" sz="4000" dirty="0">
              <a:solidFill>
                <a:prstClr val="white"/>
              </a:solidFill>
            </a:endParaRPr>
          </a:p>
        </p:txBody>
      </p:sp>
      <p:sp>
        <p:nvSpPr>
          <p:cNvPr id="20" name="TextBox 19"/>
          <p:cNvSpPr txBox="1"/>
          <p:nvPr/>
        </p:nvSpPr>
        <p:spPr>
          <a:xfrm>
            <a:off x="4876800" y="4051518"/>
            <a:ext cx="3393527" cy="1815882"/>
          </a:xfrm>
          <a:prstGeom prst="rect">
            <a:avLst/>
          </a:prstGeom>
          <a:noFill/>
        </p:spPr>
        <p:txBody>
          <a:bodyPr wrap="none" rtlCol="0">
            <a:spAutoFit/>
          </a:bodyPr>
          <a:lstStyle/>
          <a:p>
            <a:pPr algn="ctr"/>
            <a:r>
              <a:rPr lang="en-US" sz="2800" dirty="0" smtClean="0"/>
              <a:t>Collaborative Filtering</a:t>
            </a:r>
          </a:p>
          <a:p>
            <a:pPr algn="ctr"/>
            <a:r>
              <a:rPr lang="en-US" sz="2800" dirty="0" smtClean="0"/>
              <a:t>Graph Analytics</a:t>
            </a:r>
          </a:p>
          <a:p>
            <a:pPr algn="ctr"/>
            <a:r>
              <a:rPr lang="en-US" sz="2800" dirty="0" smtClean="0"/>
              <a:t>Structured Prediction</a:t>
            </a:r>
          </a:p>
          <a:p>
            <a:pPr algn="ctr"/>
            <a:r>
              <a:rPr lang="en-US" sz="2800" dirty="0" smtClean="0"/>
              <a:t>Clustering</a:t>
            </a:r>
          </a:p>
        </p:txBody>
      </p:sp>
    </p:spTree>
    <p:extLst>
      <p:ext uri="{BB962C8B-B14F-4D97-AF65-F5344CB8AC3E}">
        <p14:creationId xmlns:p14="http://schemas.microsoft.com/office/powerpoint/2010/main" val="26050563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xit" presetSubtype="0" fill="hold" grpId="0" nodeType="clickEffect">
                                  <p:stCondLst>
                                    <p:cond delay="0"/>
                                  </p:stCondLst>
                                  <p:childTnLst>
                                    <p:anim from="(ppt_w)" to="(-ppt_w*2)" calcmode="lin" valueType="num">
                                      <p:cBhvr rctx="PPT">
                                        <p:cTn id="6" dur="500" autoRev="1">
                                          <p:stCondLst>
                                            <p:cond delay="0"/>
                                          </p:stCondLst>
                                        </p:cTn>
                                        <p:tgtEl>
                                          <p:spTgt spid="26"/>
                                        </p:tgtEl>
                                        <p:attrNameLst>
                                          <p:attrName>ppt_w</p:attrName>
                                        </p:attrNameLst>
                                      </p:cBhvr>
                                    </p:anim>
                                    <p:anim by="(ppt_w*0.50)" calcmode="lin" valueType="num">
                                      <p:cBhvr>
                                        <p:cTn id="7" dur="500" decel="50000" autoRev="1">
                                          <p:stCondLst>
                                            <p:cond delay="0"/>
                                          </p:stCondLst>
                                        </p:cTn>
                                        <p:tgtEl>
                                          <p:spTgt spid="26"/>
                                        </p:tgtEl>
                                        <p:attrNameLst>
                                          <p:attrName>ppt_x</p:attrName>
                                        </p:attrNameLst>
                                      </p:cBhvr>
                                    </p:anim>
                                    <p:anim from="(ppt_y)" to="(1+ppt_h/2)" calcmode="lin" valueType="num">
                                      <p:cBhvr>
                                        <p:cTn id="8" dur="1000">
                                          <p:stCondLst>
                                            <p:cond delay="0"/>
                                          </p:stCondLst>
                                        </p:cTn>
                                        <p:tgtEl>
                                          <p:spTgt spid="26"/>
                                        </p:tgtEl>
                                        <p:attrNameLst>
                                          <p:attrName>ppt_y</p:attrName>
                                        </p:attrNameLst>
                                      </p:cBhvr>
                                    </p:anim>
                                    <p:animRot by="21600000">
                                      <p:cBhvr>
                                        <p:cTn id="9" dur="1000">
                                          <p:stCondLst>
                                            <p:cond delay="0"/>
                                          </p:stCondLst>
                                        </p:cTn>
                                        <p:tgtEl>
                                          <p:spTgt spid="26"/>
                                        </p:tgtEl>
                                        <p:attrNameLst>
                                          <p:attrName>r</p:attrName>
                                        </p:attrNameLst>
                                      </p:cBhvr>
                                    </p:animRot>
                                    <p:set>
                                      <p:cBhvr>
                                        <p:cTn id="10" dur="1" fill="hold">
                                          <p:stCondLst>
                                            <p:cond delay="999"/>
                                          </p:stCondLst>
                                        </p:cTn>
                                        <p:tgtEl>
                                          <p:spTgt spid="26"/>
                                        </p:tgtEl>
                                        <p:attrNameLst>
                                          <p:attrName>style.visibility</p:attrName>
                                        </p:attrNameLst>
                                      </p:cBhvr>
                                      <p:to>
                                        <p:strVal val="hidden"/>
                                      </p:to>
                                    </p:se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2209800" y="3886200"/>
            <a:ext cx="5410200" cy="2743200"/>
            <a:chOff x="2362200" y="4038600"/>
            <a:chExt cx="5410200" cy="2743200"/>
          </a:xfrm>
        </p:grpSpPr>
        <p:sp>
          <p:nvSpPr>
            <p:cNvPr id="42" name="Oval 41"/>
            <p:cNvSpPr/>
            <p:nvPr/>
          </p:nvSpPr>
          <p:spPr>
            <a:xfrm>
              <a:off x="2362200" y="4038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4191000" y="4038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6019800" y="4038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7315200" y="5181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362200" y="6324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4191000" y="6324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6019800" y="6324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normAutofit/>
          </a:bodyPr>
          <a:lstStyle/>
          <a:p>
            <a:r>
              <a:rPr lang="en-US" dirty="0" err="1" smtClean="0"/>
              <a:t>Pregel</a:t>
            </a:r>
            <a:r>
              <a:rPr lang="en-US" dirty="0" smtClean="0"/>
              <a:t> Abstraction</a:t>
            </a:r>
            <a:endParaRPr lang="en-US" dirty="0"/>
          </a:p>
        </p:txBody>
      </p:sp>
      <p:sp>
        <p:nvSpPr>
          <p:cNvPr id="3" name="Content Placeholder 2"/>
          <p:cNvSpPr>
            <a:spLocks noGrp="1"/>
          </p:cNvSpPr>
          <p:nvPr>
            <p:ph idx="1"/>
          </p:nvPr>
        </p:nvSpPr>
        <p:spPr>
          <a:xfrm>
            <a:off x="457200" y="1295400"/>
            <a:ext cx="8686800" cy="2285999"/>
          </a:xfrm>
        </p:spPr>
        <p:txBody>
          <a:bodyPr>
            <a:noAutofit/>
          </a:bodyPr>
          <a:lstStyle/>
          <a:p>
            <a:r>
              <a:rPr lang="en-US" sz="2800" dirty="0" smtClean="0">
                <a:solidFill>
                  <a:srgbClr val="000000"/>
                </a:solidFill>
              </a:rPr>
              <a:t>User-defined</a:t>
            </a:r>
            <a:r>
              <a:rPr lang="en-US" sz="2800" b="1" dirty="0" smtClean="0">
                <a:solidFill>
                  <a:schemeClr val="tx2"/>
                </a:solidFill>
              </a:rPr>
              <a:t> Vertex-Program</a:t>
            </a:r>
            <a:r>
              <a:rPr lang="en-US" sz="2800" dirty="0" smtClean="0">
                <a:solidFill>
                  <a:schemeClr val="tx2"/>
                </a:solidFill>
              </a:rPr>
              <a:t> </a:t>
            </a:r>
            <a:r>
              <a:rPr lang="en-US" sz="2800" dirty="0" smtClean="0"/>
              <a:t>on each vertex</a:t>
            </a:r>
            <a:endParaRPr lang="en-US" sz="2800" b="1" dirty="0" smtClean="0"/>
          </a:p>
          <a:p>
            <a:r>
              <a:rPr lang="en-US" sz="2800" dirty="0" smtClean="0"/>
              <a:t>Vertex-programs interact along edges in the </a:t>
            </a:r>
            <a:r>
              <a:rPr lang="en-US" sz="2800" b="1" dirty="0" smtClean="0"/>
              <a:t>Graph</a:t>
            </a:r>
            <a:endParaRPr lang="en-US" sz="2400" dirty="0" smtClean="0"/>
          </a:p>
          <a:p>
            <a:pPr lvl="1"/>
            <a:r>
              <a:rPr lang="en-US" sz="2000" dirty="0" smtClean="0"/>
              <a:t>Programs interact through Messages</a:t>
            </a:r>
          </a:p>
          <a:p>
            <a:r>
              <a:rPr lang="en-US" sz="2400" b="1" dirty="0" smtClean="0"/>
              <a:t>Parallelism</a:t>
            </a:r>
            <a:r>
              <a:rPr lang="en-US" sz="2400" dirty="0" smtClean="0"/>
              <a:t>: Multiple vertex programs run simultaneously</a:t>
            </a:r>
          </a:p>
        </p:txBody>
      </p:sp>
      <p:grpSp>
        <p:nvGrpSpPr>
          <p:cNvPr id="50" name="Group 49"/>
          <p:cNvGrpSpPr/>
          <p:nvPr/>
        </p:nvGrpSpPr>
        <p:grpSpPr>
          <a:xfrm>
            <a:off x="2209800" y="3886200"/>
            <a:ext cx="5410200" cy="2743200"/>
            <a:chOff x="2209800" y="3886200"/>
            <a:chExt cx="5410200" cy="2743200"/>
          </a:xfrm>
        </p:grpSpPr>
        <p:cxnSp>
          <p:nvCxnSpPr>
            <p:cNvPr id="13" name="Straight Connector 12"/>
            <p:cNvCxnSpPr>
              <a:stCxn id="4" idx="6"/>
              <a:endCxn id="6" idx="2"/>
            </p:cNvCxnSpPr>
            <p:nvPr/>
          </p:nvCxnSpPr>
          <p:spPr>
            <a:xfrm>
              <a:off x="2667000" y="4114800"/>
              <a:ext cx="1371600" cy="0"/>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a:stCxn id="6" idx="6"/>
              <a:endCxn id="7" idx="2"/>
            </p:cNvCxnSpPr>
            <p:nvPr/>
          </p:nvCxnSpPr>
          <p:spPr>
            <a:xfrm>
              <a:off x="4495800" y="4114800"/>
              <a:ext cx="1371600" cy="0"/>
            </a:xfrm>
            <a:prstGeom prst="line">
              <a:avLst/>
            </a:prstGeom>
          </p:spPr>
          <p:style>
            <a:lnRef idx="3">
              <a:schemeClr val="dk1"/>
            </a:lnRef>
            <a:fillRef idx="0">
              <a:schemeClr val="dk1"/>
            </a:fillRef>
            <a:effectRef idx="2">
              <a:schemeClr val="dk1"/>
            </a:effectRef>
            <a:fontRef idx="minor">
              <a:schemeClr val="tx1"/>
            </a:fontRef>
          </p:style>
        </p:cxnSp>
        <p:cxnSp>
          <p:nvCxnSpPr>
            <p:cNvPr id="19" name="Straight Connector 18"/>
            <p:cNvCxnSpPr>
              <a:stCxn id="9" idx="6"/>
              <a:endCxn id="10" idx="2"/>
            </p:cNvCxnSpPr>
            <p:nvPr/>
          </p:nvCxnSpPr>
          <p:spPr>
            <a:xfrm>
              <a:off x="2667000" y="6400800"/>
              <a:ext cx="1371600" cy="0"/>
            </a:xfrm>
            <a:prstGeom prst="line">
              <a:avLst/>
            </a:prstGeom>
          </p:spPr>
          <p:style>
            <a:lnRef idx="3">
              <a:schemeClr val="dk1"/>
            </a:lnRef>
            <a:fillRef idx="0">
              <a:schemeClr val="dk1"/>
            </a:fillRef>
            <a:effectRef idx="2">
              <a:schemeClr val="dk1"/>
            </a:effectRef>
            <a:fontRef idx="minor">
              <a:schemeClr val="tx1"/>
            </a:fontRef>
          </p:style>
        </p:cxnSp>
        <p:cxnSp>
          <p:nvCxnSpPr>
            <p:cNvPr id="21" name="Straight Connector 20"/>
            <p:cNvCxnSpPr>
              <a:stCxn id="10" idx="6"/>
              <a:endCxn id="11" idx="2"/>
            </p:cNvCxnSpPr>
            <p:nvPr/>
          </p:nvCxnSpPr>
          <p:spPr>
            <a:xfrm>
              <a:off x="4495800" y="6400800"/>
              <a:ext cx="1371600" cy="0"/>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a:stCxn id="11" idx="0"/>
              <a:endCxn id="7" idx="4"/>
            </p:cNvCxnSpPr>
            <p:nvPr/>
          </p:nvCxnSpPr>
          <p:spPr>
            <a:xfrm flipV="1">
              <a:off x="6096000" y="4343400"/>
              <a:ext cx="0" cy="1828800"/>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p:cNvCxnSpPr>
              <a:stCxn id="4" idx="5"/>
              <a:endCxn id="10" idx="1"/>
            </p:cNvCxnSpPr>
            <p:nvPr/>
          </p:nvCxnSpPr>
          <p:spPr>
            <a:xfrm>
              <a:off x="2600045" y="4276445"/>
              <a:ext cx="1505510" cy="1962710"/>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p:cNvCxnSpPr>
              <a:stCxn id="4" idx="4"/>
              <a:endCxn id="9" idx="0"/>
            </p:cNvCxnSpPr>
            <p:nvPr/>
          </p:nvCxnSpPr>
          <p:spPr>
            <a:xfrm>
              <a:off x="2438400" y="4343400"/>
              <a:ext cx="0" cy="1828800"/>
            </a:xfrm>
            <a:prstGeom prst="line">
              <a:avLst/>
            </a:prstGeom>
          </p:spPr>
          <p:style>
            <a:lnRef idx="3">
              <a:schemeClr val="dk1"/>
            </a:lnRef>
            <a:fillRef idx="0">
              <a:schemeClr val="dk1"/>
            </a:fillRef>
            <a:effectRef idx="2">
              <a:schemeClr val="dk1"/>
            </a:effectRef>
            <a:fontRef idx="minor">
              <a:schemeClr val="tx1"/>
            </a:fontRef>
          </p:style>
        </p:cxnSp>
        <p:cxnSp>
          <p:nvCxnSpPr>
            <p:cNvPr id="30" name="Straight Connector 29"/>
            <p:cNvCxnSpPr>
              <a:stCxn id="10" idx="0"/>
              <a:endCxn id="6" idx="4"/>
            </p:cNvCxnSpPr>
            <p:nvPr/>
          </p:nvCxnSpPr>
          <p:spPr>
            <a:xfrm flipV="1">
              <a:off x="4267200" y="4343400"/>
              <a:ext cx="0" cy="1828800"/>
            </a:xfrm>
            <a:prstGeom prst="line">
              <a:avLst/>
            </a:prstGeom>
          </p:spPr>
          <p:style>
            <a:lnRef idx="3">
              <a:schemeClr val="dk1"/>
            </a:lnRef>
            <a:fillRef idx="0">
              <a:schemeClr val="dk1"/>
            </a:fillRef>
            <a:effectRef idx="2">
              <a:schemeClr val="dk1"/>
            </a:effectRef>
            <a:fontRef idx="minor">
              <a:schemeClr val="tx1"/>
            </a:fontRef>
          </p:style>
        </p:cxnSp>
        <p:cxnSp>
          <p:nvCxnSpPr>
            <p:cNvPr id="32" name="Straight Connector 31"/>
            <p:cNvCxnSpPr>
              <a:stCxn id="7" idx="5"/>
              <a:endCxn id="8" idx="1"/>
            </p:cNvCxnSpPr>
            <p:nvPr/>
          </p:nvCxnSpPr>
          <p:spPr>
            <a:xfrm>
              <a:off x="6257645" y="4276445"/>
              <a:ext cx="972110" cy="819710"/>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p:cNvCxnSpPr>
              <a:stCxn id="11" idx="7"/>
              <a:endCxn id="8" idx="3"/>
            </p:cNvCxnSpPr>
            <p:nvPr/>
          </p:nvCxnSpPr>
          <p:spPr>
            <a:xfrm flipV="1">
              <a:off x="6257645" y="5419445"/>
              <a:ext cx="972110" cy="819710"/>
            </a:xfrm>
            <a:prstGeom prst="line">
              <a:avLst/>
            </a:prstGeom>
          </p:spPr>
          <p:style>
            <a:lnRef idx="3">
              <a:schemeClr val="dk1"/>
            </a:lnRef>
            <a:fillRef idx="0">
              <a:schemeClr val="dk1"/>
            </a:fillRef>
            <a:effectRef idx="2">
              <a:schemeClr val="dk1"/>
            </a:effectRef>
            <a:fontRef idx="minor">
              <a:schemeClr val="tx1"/>
            </a:fontRef>
          </p:style>
        </p:cxnSp>
        <p:cxnSp>
          <p:nvCxnSpPr>
            <p:cNvPr id="39" name="Straight Connector 38"/>
            <p:cNvCxnSpPr>
              <a:stCxn id="6" idx="5"/>
              <a:endCxn id="11" idx="1"/>
            </p:cNvCxnSpPr>
            <p:nvPr/>
          </p:nvCxnSpPr>
          <p:spPr>
            <a:xfrm>
              <a:off x="4428845" y="4276445"/>
              <a:ext cx="1505510" cy="1962710"/>
            </a:xfrm>
            <a:prstGeom prst="line">
              <a:avLst/>
            </a:prstGeom>
          </p:spPr>
          <p:style>
            <a:lnRef idx="3">
              <a:schemeClr val="dk1"/>
            </a:lnRef>
            <a:fillRef idx="0">
              <a:schemeClr val="dk1"/>
            </a:fillRef>
            <a:effectRef idx="2">
              <a:schemeClr val="dk1"/>
            </a:effectRef>
            <a:fontRef idx="minor">
              <a:schemeClr val="tx1"/>
            </a:fontRef>
          </p:style>
        </p:cxnSp>
        <p:sp>
          <p:nvSpPr>
            <p:cNvPr id="4" name="Oval 3"/>
            <p:cNvSpPr/>
            <p:nvPr/>
          </p:nvSpPr>
          <p:spPr>
            <a:xfrm>
              <a:off x="2209800" y="3886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038600" y="3886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5867400" y="3886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162800" y="5029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209800" y="6172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038600" y="6172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867400" y="6172200"/>
              <a:ext cx="457200" cy="457200"/>
            </a:xfrm>
            <a:prstGeom prst="ellipse">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4" name="Group 63"/>
          <p:cNvGrpSpPr/>
          <p:nvPr/>
        </p:nvGrpSpPr>
        <p:grpSpPr>
          <a:xfrm>
            <a:off x="2514600" y="3810000"/>
            <a:ext cx="1219200" cy="1752600"/>
            <a:chOff x="2514600" y="3810000"/>
            <a:chExt cx="1219200" cy="1752600"/>
          </a:xfrm>
        </p:grpSpPr>
        <p:grpSp>
          <p:nvGrpSpPr>
            <p:cNvPr id="53" name="Group 52"/>
            <p:cNvGrpSpPr/>
            <p:nvPr/>
          </p:nvGrpSpPr>
          <p:grpSpPr>
            <a:xfrm>
              <a:off x="2895600" y="3810000"/>
              <a:ext cx="838200" cy="190500"/>
              <a:chOff x="838200" y="4800600"/>
              <a:chExt cx="838200" cy="190500"/>
            </a:xfrm>
          </p:grpSpPr>
          <p:cxnSp>
            <p:nvCxnSpPr>
              <p:cNvPr id="33" name="Straight Arrow Connector 32"/>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35" name="Group 132"/>
              <p:cNvGrpSpPr/>
              <p:nvPr/>
            </p:nvGrpSpPr>
            <p:grpSpPr>
              <a:xfrm>
                <a:off x="838200" y="4800600"/>
                <a:ext cx="381000" cy="190500"/>
                <a:chOff x="762000" y="2971800"/>
                <a:chExt cx="838200" cy="381000"/>
              </a:xfrm>
            </p:grpSpPr>
            <p:sp>
              <p:nvSpPr>
                <p:cNvPr id="36" name="Rectangle 35"/>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37" name="Isosceles Triangle 36"/>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54" name="Group 53"/>
            <p:cNvGrpSpPr/>
            <p:nvPr/>
          </p:nvGrpSpPr>
          <p:grpSpPr>
            <a:xfrm rot="3089847">
              <a:off x="2888151" y="4711628"/>
              <a:ext cx="838200" cy="190500"/>
              <a:chOff x="838200" y="4800600"/>
              <a:chExt cx="838200" cy="190500"/>
            </a:xfrm>
          </p:grpSpPr>
          <p:cxnSp>
            <p:nvCxnSpPr>
              <p:cNvPr id="55" name="Straight Arrow Connector 54"/>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56" name="Group 132"/>
              <p:cNvGrpSpPr/>
              <p:nvPr/>
            </p:nvGrpSpPr>
            <p:grpSpPr>
              <a:xfrm>
                <a:off x="838200" y="4800600"/>
                <a:ext cx="381000" cy="190500"/>
                <a:chOff x="762000" y="2971800"/>
                <a:chExt cx="838200" cy="381000"/>
              </a:xfrm>
            </p:grpSpPr>
            <p:sp>
              <p:nvSpPr>
                <p:cNvPr id="57" name="Rectangle 5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58" name="Isosceles Triangle 5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59" name="Group 58"/>
            <p:cNvGrpSpPr/>
            <p:nvPr/>
          </p:nvGrpSpPr>
          <p:grpSpPr>
            <a:xfrm rot="5400000">
              <a:off x="2190750" y="5048250"/>
              <a:ext cx="838200" cy="190500"/>
              <a:chOff x="838200" y="4800600"/>
              <a:chExt cx="838200" cy="190500"/>
            </a:xfrm>
          </p:grpSpPr>
          <p:cxnSp>
            <p:nvCxnSpPr>
              <p:cNvPr id="60" name="Straight Arrow Connector 59"/>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61" name="Group 132"/>
              <p:cNvGrpSpPr/>
              <p:nvPr/>
            </p:nvGrpSpPr>
            <p:grpSpPr>
              <a:xfrm>
                <a:off x="838200" y="4800600"/>
                <a:ext cx="381000" cy="190500"/>
                <a:chOff x="762000" y="2971800"/>
                <a:chExt cx="838200" cy="381000"/>
              </a:xfrm>
            </p:grpSpPr>
            <p:sp>
              <p:nvSpPr>
                <p:cNvPr id="62" name="Rectangle 6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63" name="Isosceles Triangle 6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sp>
        <p:nvSpPr>
          <p:cNvPr id="87" name="Oval 86"/>
          <p:cNvSpPr/>
          <p:nvPr/>
        </p:nvSpPr>
        <p:spPr>
          <a:xfrm>
            <a:off x="2209800" y="3888663"/>
            <a:ext cx="457200" cy="4572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Slide Number Placeholder 13"/>
          <p:cNvSpPr>
            <a:spLocks noGrp="1"/>
          </p:cNvSpPr>
          <p:nvPr>
            <p:ph type="sldNum" sz="quarter" idx="12"/>
          </p:nvPr>
        </p:nvSpPr>
        <p:spPr/>
        <p:txBody>
          <a:bodyPr/>
          <a:lstStyle/>
          <a:p>
            <a:fld id="{BE79F60F-3EA1-45ED-A3FD-0857F7C98CFB}" type="slidenum">
              <a:rPr lang="en-US" smtClean="0"/>
              <a:pPr/>
              <a:t>25</a:t>
            </a:fld>
            <a:endParaRPr lang="en-US"/>
          </a:p>
        </p:txBody>
      </p:sp>
      <p:grpSp>
        <p:nvGrpSpPr>
          <p:cNvPr id="12" name="Group 11"/>
          <p:cNvGrpSpPr/>
          <p:nvPr/>
        </p:nvGrpSpPr>
        <p:grpSpPr>
          <a:xfrm>
            <a:off x="6474327" y="4403414"/>
            <a:ext cx="1157114" cy="1656604"/>
            <a:chOff x="6474327" y="4403414"/>
            <a:chExt cx="1157114" cy="1656604"/>
          </a:xfrm>
        </p:grpSpPr>
        <p:sp>
          <p:nvSpPr>
            <p:cNvPr id="86" name="Oval 85"/>
            <p:cNvSpPr/>
            <p:nvPr/>
          </p:nvSpPr>
          <p:spPr>
            <a:xfrm>
              <a:off x="7174241" y="5029200"/>
              <a:ext cx="457200" cy="4572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grpSp>
          <p:nvGrpSpPr>
            <p:cNvPr id="66" name="Group 65"/>
            <p:cNvGrpSpPr/>
            <p:nvPr/>
          </p:nvGrpSpPr>
          <p:grpSpPr>
            <a:xfrm rot="13300658">
              <a:off x="6474327" y="4403414"/>
              <a:ext cx="838200" cy="190500"/>
              <a:chOff x="838200" y="4800600"/>
              <a:chExt cx="838200" cy="190500"/>
            </a:xfrm>
          </p:grpSpPr>
          <p:cxnSp>
            <p:nvCxnSpPr>
              <p:cNvPr id="77" name="Straight Arrow Connector 76"/>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78" name="Group 132"/>
              <p:cNvGrpSpPr/>
              <p:nvPr/>
            </p:nvGrpSpPr>
            <p:grpSpPr>
              <a:xfrm>
                <a:off x="838200" y="4800600"/>
                <a:ext cx="381000" cy="190500"/>
                <a:chOff x="762000" y="2971800"/>
                <a:chExt cx="838200" cy="381000"/>
              </a:xfrm>
            </p:grpSpPr>
            <p:sp>
              <p:nvSpPr>
                <p:cNvPr id="79" name="Rectangle 78"/>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80" name="Isosceles Triangle 79"/>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68" name="Group 67"/>
            <p:cNvGrpSpPr/>
            <p:nvPr/>
          </p:nvGrpSpPr>
          <p:grpSpPr>
            <a:xfrm rot="8608649">
              <a:off x="6527585" y="5869518"/>
              <a:ext cx="838200" cy="190500"/>
              <a:chOff x="838200" y="4800600"/>
              <a:chExt cx="838200" cy="190500"/>
            </a:xfrm>
          </p:grpSpPr>
          <p:cxnSp>
            <p:nvCxnSpPr>
              <p:cNvPr id="69" name="Straight Arrow Connector 68"/>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70" name="Group 132"/>
              <p:cNvGrpSpPr/>
              <p:nvPr/>
            </p:nvGrpSpPr>
            <p:grpSpPr>
              <a:xfrm>
                <a:off x="838200" y="4800600"/>
                <a:ext cx="381000" cy="190500"/>
                <a:chOff x="762000" y="2971800"/>
                <a:chExt cx="838200" cy="381000"/>
              </a:xfrm>
            </p:grpSpPr>
            <p:sp>
              <p:nvSpPr>
                <p:cNvPr id="71" name="Rectangle 70"/>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72" name="Isosceles Triangle 71"/>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spTree>
    <p:extLst>
      <p:ext uri="{BB962C8B-B14F-4D97-AF65-F5344CB8AC3E}">
        <p14:creationId xmlns:p14="http://schemas.microsoft.com/office/powerpoint/2010/main" val="2774964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8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457200" y="3338632"/>
            <a:ext cx="4953000" cy="762000"/>
          </a:xfrm>
          <a:prstGeom prst="roundRect">
            <a:avLst>
              <a:gd name="adj" fmla="val 1103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7" name="Rounded Rectangle 26"/>
          <p:cNvSpPr/>
          <p:nvPr/>
        </p:nvSpPr>
        <p:spPr>
          <a:xfrm>
            <a:off x="457200" y="4253032"/>
            <a:ext cx="4953000" cy="914400"/>
          </a:xfrm>
          <a:prstGeom prst="roundRect">
            <a:avLst>
              <a:gd name="adj" fmla="val 1103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3" name="Rounded Rectangle 2"/>
          <p:cNvSpPr/>
          <p:nvPr/>
        </p:nvSpPr>
        <p:spPr>
          <a:xfrm>
            <a:off x="457200" y="2424232"/>
            <a:ext cx="4953000" cy="762000"/>
          </a:xfrm>
          <a:prstGeom prst="roundRect">
            <a:avLst>
              <a:gd name="adj" fmla="val 1103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457200" y="0"/>
            <a:ext cx="8229600" cy="1143000"/>
          </a:xfrm>
        </p:spPr>
        <p:txBody>
          <a:bodyPr/>
          <a:lstStyle/>
          <a:p>
            <a:r>
              <a:rPr lang="en-US" dirty="0" smtClean="0"/>
              <a:t>The </a:t>
            </a:r>
            <a:r>
              <a:rPr lang="en-US" dirty="0" err="1" smtClean="0"/>
              <a:t>Pregel</a:t>
            </a:r>
            <a:r>
              <a:rPr lang="en-US" dirty="0" smtClean="0"/>
              <a:t> Abstraction</a:t>
            </a:r>
            <a:endParaRPr lang="en-US" dirty="0"/>
          </a:p>
        </p:txBody>
      </p:sp>
      <p:sp>
        <p:nvSpPr>
          <p:cNvPr id="34" name="TextBox 33"/>
          <p:cNvSpPr txBox="1"/>
          <p:nvPr/>
        </p:nvSpPr>
        <p:spPr>
          <a:xfrm>
            <a:off x="228600" y="1164848"/>
            <a:ext cx="8458199" cy="492443"/>
          </a:xfrm>
          <a:prstGeom prst="rect">
            <a:avLst/>
          </a:prstGeom>
          <a:noFill/>
        </p:spPr>
        <p:txBody>
          <a:bodyPr wrap="square" rtlCol="0">
            <a:spAutoFit/>
          </a:bodyPr>
          <a:lstStyle/>
          <a:p>
            <a:pPr defTabSz="914400"/>
            <a:r>
              <a:rPr lang="en-US" sz="2600" dirty="0" smtClean="0">
                <a:solidFill>
                  <a:prstClr val="black"/>
                </a:solidFill>
                <a:latin typeface="Calibri"/>
              </a:rPr>
              <a:t>Vertex-Programs communicate through messages</a:t>
            </a:r>
            <a:endParaRPr lang="en-US" sz="2600" b="1" dirty="0">
              <a:solidFill>
                <a:prstClr val="black"/>
              </a:solidFill>
              <a:latin typeface="Calibri"/>
            </a:endParaRPr>
          </a:p>
        </p:txBody>
      </p:sp>
      <p:sp>
        <p:nvSpPr>
          <p:cNvPr id="89" name="Oval 88"/>
          <p:cNvSpPr/>
          <p:nvPr/>
        </p:nvSpPr>
        <p:spPr bwMode="auto">
          <a:xfrm>
            <a:off x="7509758" y="2000692"/>
            <a:ext cx="644548" cy="644548"/>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smtClean="0">
              <a:solidFill>
                <a:prstClr val="black"/>
              </a:solidFill>
              <a:latin typeface="Tahoma" pitchFamily="-64" charset="0"/>
            </a:endParaRPr>
          </a:p>
        </p:txBody>
      </p:sp>
      <p:cxnSp>
        <p:nvCxnSpPr>
          <p:cNvPr id="91" name="Straight Arrow Connector 90"/>
          <p:cNvCxnSpPr>
            <a:stCxn id="97" idx="6"/>
            <a:endCxn id="98" idx="2"/>
          </p:cNvCxnSpPr>
          <p:nvPr/>
        </p:nvCxnSpPr>
        <p:spPr bwMode="auto">
          <a:xfrm>
            <a:off x="6632469" y="2328364"/>
            <a:ext cx="1027832" cy="1493"/>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2" name="Straight Arrow Connector 91"/>
          <p:cNvCxnSpPr>
            <a:stCxn id="102" idx="0"/>
            <a:endCxn id="97" idx="3"/>
          </p:cNvCxnSpPr>
          <p:nvPr/>
        </p:nvCxnSpPr>
        <p:spPr bwMode="auto">
          <a:xfrm flipV="1">
            <a:off x="6097991" y="2458781"/>
            <a:ext cx="219620" cy="1003242"/>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3" name="Straight Arrow Connector 92"/>
          <p:cNvCxnSpPr>
            <a:stCxn id="104" idx="1"/>
            <a:endCxn id="98" idx="5"/>
          </p:cNvCxnSpPr>
          <p:nvPr/>
        </p:nvCxnSpPr>
        <p:spPr bwMode="auto">
          <a:xfrm rot="16200000" flipV="1">
            <a:off x="7668606" y="2765334"/>
            <a:ext cx="1057262" cy="44415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4" name="Straight Arrow Connector 93"/>
          <p:cNvCxnSpPr>
            <a:stCxn id="103" idx="7"/>
            <a:endCxn id="98" idx="3"/>
          </p:cNvCxnSpPr>
          <p:nvPr/>
        </p:nvCxnSpPr>
        <p:spPr bwMode="auto">
          <a:xfrm rot="5400000" flipH="1" flipV="1">
            <a:off x="6970250" y="2771973"/>
            <a:ext cx="1057262" cy="43088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5" name="Straight Arrow Connector 94"/>
          <p:cNvCxnSpPr>
            <a:stCxn id="103" idx="1"/>
            <a:endCxn id="97" idx="5"/>
          </p:cNvCxnSpPr>
          <p:nvPr/>
        </p:nvCxnSpPr>
        <p:spPr bwMode="auto">
          <a:xfrm rot="16200000" flipV="1">
            <a:off x="6271896" y="2765334"/>
            <a:ext cx="1057262" cy="44415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sp>
        <p:nvSpPr>
          <p:cNvPr id="97" name="Oval 96"/>
          <p:cNvSpPr/>
          <p:nvPr/>
        </p:nvSpPr>
        <p:spPr bwMode="auto">
          <a:xfrm>
            <a:off x="6263591" y="2143925"/>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98" name="Oval 97"/>
          <p:cNvSpPr/>
          <p:nvPr/>
        </p:nvSpPr>
        <p:spPr bwMode="auto">
          <a:xfrm>
            <a:off x="7660301" y="2143925"/>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r>
              <a:rPr lang="en-US" sz="2400" dirty="0" err="1" smtClean="0">
                <a:solidFill>
                  <a:prstClr val="black"/>
                </a:solidFill>
                <a:latin typeface="Tahoma" pitchFamily="34" charset="0"/>
                <a:ea typeface="ＭＳ Ｐゴシック" pitchFamily="-111" charset="-128"/>
              </a:rPr>
              <a:t>i</a:t>
            </a:r>
            <a:endParaRPr lang="en-US" sz="2400" dirty="0" smtClean="0">
              <a:solidFill>
                <a:prstClr val="black"/>
              </a:solidFill>
              <a:latin typeface="Tahoma" pitchFamily="34" charset="0"/>
              <a:ea typeface="ＭＳ Ｐゴシック" pitchFamily="-111" charset="-128"/>
            </a:endParaRPr>
          </a:p>
        </p:txBody>
      </p:sp>
      <p:sp>
        <p:nvSpPr>
          <p:cNvPr id="100" name="Oval 99"/>
          <p:cNvSpPr/>
          <p:nvPr/>
        </p:nvSpPr>
        <p:spPr bwMode="auto">
          <a:xfrm>
            <a:off x="6263590" y="4646155"/>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01" name="Oval 100"/>
          <p:cNvSpPr/>
          <p:nvPr/>
        </p:nvSpPr>
        <p:spPr bwMode="auto">
          <a:xfrm>
            <a:off x="7660301" y="4646155"/>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02" name="Oval 4"/>
          <p:cNvSpPr/>
          <p:nvPr/>
        </p:nvSpPr>
        <p:spPr bwMode="auto">
          <a:xfrm>
            <a:off x="5913552" y="3462023"/>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03" name="Oval 102"/>
          <p:cNvSpPr/>
          <p:nvPr/>
        </p:nvSpPr>
        <p:spPr bwMode="auto">
          <a:xfrm>
            <a:off x="6968584" y="3462023"/>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04" name="Oval 103"/>
          <p:cNvSpPr/>
          <p:nvPr/>
        </p:nvSpPr>
        <p:spPr bwMode="auto">
          <a:xfrm>
            <a:off x="8365294" y="3462023"/>
            <a:ext cx="368878" cy="368877"/>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cxnSp>
        <p:nvCxnSpPr>
          <p:cNvPr id="106" name="Straight Arrow Connector 105"/>
          <p:cNvCxnSpPr>
            <a:stCxn id="100" idx="6"/>
            <a:endCxn id="101" idx="2"/>
          </p:cNvCxnSpPr>
          <p:nvPr/>
        </p:nvCxnSpPr>
        <p:spPr bwMode="auto">
          <a:xfrm>
            <a:off x="6632468" y="4830594"/>
            <a:ext cx="1027833" cy="134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7" name="Straight Arrow Connector 106"/>
          <p:cNvCxnSpPr>
            <a:stCxn id="100" idx="1"/>
            <a:endCxn id="102" idx="4"/>
          </p:cNvCxnSpPr>
          <p:nvPr/>
        </p:nvCxnSpPr>
        <p:spPr bwMode="auto">
          <a:xfrm flipH="1" flipV="1">
            <a:off x="6097991" y="3830900"/>
            <a:ext cx="219620" cy="86927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8" name="Straight Arrow Connector 107"/>
          <p:cNvCxnSpPr>
            <a:stCxn id="101" idx="7"/>
            <a:endCxn id="104" idx="3"/>
          </p:cNvCxnSpPr>
          <p:nvPr/>
        </p:nvCxnSpPr>
        <p:spPr bwMode="auto">
          <a:xfrm rot="5400000" flipH="1" flipV="1">
            <a:off x="7735589" y="4016450"/>
            <a:ext cx="923296" cy="44415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9" name="Straight Arrow Connector 108"/>
          <p:cNvCxnSpPr>
            <a:stCxn id="101" idx="1"/>
            <a:endCxn id="103" idx="5"/>
          </p:cNvCxnSpPr>
          <p:nvPr/>
        </p:nvCxnSpPr>
        <p:spPr bwMode="auto">
          <a:xfrm rot="16200000" flipV="1">
            <a:off x="7037234" y="4023088"/>
            <a:ext cx="923296" cy="43088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10" name="Straight Arrow Connector 109"/>
          <p:cNvCxnSpPr>
            <a:stCxn id="100" idx="7"/>
            <a:endCxn id="103" idx="3"/>
          </p:cNvCxnSpPr>
          <p:nvPr/>
        </p:nvCxnSpPr>
        <p:spPr bwMode="auto">
          <a:xfrm rot="5400000" flipH="1" flipV="1">
            <a:off x="6338878" y="4016449"/>
            <a:ext cx="923296" cy="44415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sp>
        <p:nvSpPr>
          <p:cNvPr id="49" name="TextBox 48"/>
          <p:cNvSpPr txBox="1"/>
          <p:nvPr/>
        </p:nvSpPr>
        <p:spPr>
          <a:xfrm>
            <a:off x="228600" y="1981200"/>
            <a:ext cx="5410200" cy="3262432"/>
          </a:xfrm>
          <a:prstGeom prst="rect">
            <a:avLst/>
          </a:prstGeom>
          <a:noFill/>
          <a:effectLst/>
        </p:spPr>
        <p:style>
          <a:lnRef idx="2">
            <a:schemeClr val="dk1"/>
          </a:lnRef>
          <a:fillRef idx="1">
            <a:schemeClr val="lt1"/>
          </a:fillRef>
          <a:effectRef idx="0">
            <a:schemeClr val="dk1"/>
          </a:effectRef>
          <a:fontRef idx="minor">
            <a:schemeClr val="dk1"/>
          </a:fontRef>
        </p:style>
        <p:txBody>
          <a:bodyPr wrap="square" lIns="182880" tIns="91440" rIns="182880" bIns="91440" rtlCol="0">
            <a:spAutoFit/>
          </a:bodyPr>
          <a:lstStyle/>
          <a:p>
            <a:r>
              <a:rPr lang="en-US" sz="2000" dirty="0">
                <a:solidFill>
                  <a:prstClr val="black"/>
                </a:solidFill>
                <a:latin typeface="Consolas"/>
                <a:cs typeface="Consolas"/>
              </a:rPr>
              <a:t>void </a:t>
            </a:r>
            <a:r>
              <a:rPr lang="en-US" sz="2000" b="1" dirty="0" err="1">
                <a:solidFill>
                  <a:prstClr val="black"/>
                </a:solidFill>
                <a:latin typeface="Consolas"/>
                <a:cs typeface="Consolas"/>
              </a:rPr>
              <a:t>Pregel_PageRank</a:t>
            </a:r>
            <a:r>
              <a:rPr lang="en-US" sz="2000" dirty="0" smtClean="0">
                <a:solidFill>
                  <a:prstClr val="black"/>
                </a:solidFill>
                <a:latin typeface="Consolas"/>
                <a:cs typeface="Consolas"/>
              </a:rPr>
              <a:t>(</a:t>
            </a:r>
            <a:r>
              <a:rPr lang="en-US" sz="2000" dirty="0" err="1" smtClean="0">
                <a:solidFill>
                  <a:prstClr val="black"/>
                </a:solidFill>
                <a:latin typeface="Consolas"/>
                <a:cs typeface="Consolas"/>
              </a:rPr>
              <a:t>i</a:t>
            </a:r>
            <a:r>
              <a:rPr lang="en-US" sz="2000" dirty="0" smtClean="0">
                <a:solidFill>
                  <a:prstClr val="black"/>
                </a:solidFill>
                <a:latin typeface="Consolas"/>
                <a:cs typeface="Consolas"/>
              </a:rPr>
              <a:t>, </a:t>
            </a:r>
            <a:r>
              <a:rPr lang="en-US" sz="2000" dirty="0" err="1" smtClean="0">
                <a:solidFill>
                  <a:prstClr val="black"/>
                </a:solidFill>
                <a:latin typeface="Consolas"/>
                <a:cs typeface="Consolas"/>
              </a:rPr>
              <a:t>msgs</a:t>
            </a:r>
            <a:r>
              <a:rPr lang="en-US" sz="2000" dirty="0">
                <a:solidFill>
                  <a:prstClr val="black"/>
                </a:solidFill>
                <a:latin typeface="Consolas"/>
                <a:cs typeface="Consolas"/>
              </a:rPr>
              <a:t>) : </a:t>
            </a:r>
          </a:p>
          <a:p>
            <a:r>
              <a:rPr lang="en-US" sz="2000" dirty="0">
                <a:solidFill>
                  <a:prstClr val="black"/>
                </a:solidFill>
                <a:latin typeface="Consolas"/>
                <a:cs typeface="Consolas"/>
              </a:rPr>
              <a:t>  </a:t>
            </a:r>
            <a:r>
              <a:rPr lang="en-US" sz="2000" dirty="0">
                <a:solidFill>
                  <a:srgbClr val="008000"/>
                </a:solidFill>
                <a:latin typeface="Consolas"/>
                <a:cs typeface="Consolas"/>
              </a:rPr>
              <a:t>// Receive all the messages</a:t>
            </a:r>
          </a:p>
          <a:p>
            <a:r>
              <a:rPr lang="en-US" sz="2000" dirty="0">
                <a:solidFill>
                  <a:prstClr val="black"/>
                </a:solidFill>
                <a:latin typeface="Consolas"/>
                <a:cs typeface="Consolas"/>
              </a:rPr>
              <a:t>  float total = </a:t>
            </a:r>
            <a:r>
              <a:rPr lang="en-US" sz="2000" b="1" dirty="0">
                <a:solidFill>
                  <a:prstClr val="black"/>
                </a:solidFill>
                <a:latin typeface="Consolas"/>
                <a:cs typeface="Consolas"/>
              </a:rPr>
              <a:t>sum</a:t>
            </a:r>
            <a:r>
              <a:rPr lang="en-US" sz="2000" dirty="0">
                <a:solidFill>
                  <a:prstClr val="black"/>
                </a:solidFill>
                <a:latin typeface="Consolas"/>
                <a:cs typeface="Consolas"/>
              </a:rPr>
              <a:t>(m in </a:t>
            </a:r>
            <a:r>
              <a:rPr lang="en-US" sz="2000" dirty="0" err="1">
                <a:solidFill>
                  <a:prstClr val="black"/>
                </a:solidFill>
                <a:latin typeface="Consolas"/>
                <a:cs typeface="Consolas"/>
              </a:rPr>
              <a:t>msgs</a:t>
            </a:r>
            <a:r>
              <a:rPr lang="en-US" sz="2000" dirty="0">
                <a:solidFill>
                  <a:prstClr val="black"/>
                </a:solidFill>
                <a:latin typeface="Consolas"/>
                <a:cs typeface="Consolas"/>
              </a:rPr>
              <a:t>)</a:t>
            </a:r>
          </a:p>
          <a:p>
            <a:endParaRPr lang="en-US" sz="2000" dirty="0">
              <a:solidFill>
                <a:prstClr val="black"/>
              </a:solidFill>
              <a:latin typeface="Consolas"/>
              <a:cs typeface="Consolas"/>
            </a:endParaRPr>
          </a:p>
          <a:p>
            <a:r>
              <a:rPr lang="en-US" sz="2000" dirty="0">
                <a:solidFill>
                  <a:prstClr val="black"/>
                </a:solidFill>
                <a:latin typeface="Consolas"/>
                <a:cs typeface="Consolas"/>
              </a:rPr>
              <a:t>  </a:t>
            </a:r>
            <a:r>
              <a:rPr lang="en-US" sz="2000" dirty="0">
                <a:solidFill>
                  <a:srgbClr val="008000"/>
                </a:solidFill>
                <a:latin typeface="Consolas"/>
                <a:cs typeface="Consolas"/>
              </a:rPr>
              <a:t>// Update the rank of this vertex</a:t>
            </a:r>
          </a:p>
          <a:p>
            <a:r>
              <a:rPr lang="en-US" sz="2000" dirty="0">
                <a:solidFill>
                  <a:prstClr val="black"/>
                </a:solidFill>
                <a:latin typeface="Consolas"/>
                <a:cs typeface="Consolas"/>
              </a:rPr>
              <a:t>  R[</a:t>
            </a:r>
            <a:r>
              <a:rPr lang="en-US" sz="2000" dirty="0" err="1">
                <a:solidFill>
                  <a:prstClr val="black"/>
                </a:solidFill>
                <a:latin typeface="Consolas"/>
                <a:cs typeface="Consolas"/>
              </a:rPr>
              <a:t>i</a:t>
            </a:r>
            <a:r>
              <a:rPr lang="en-US" sz="2000" dirty="0">
                <a:solidFill>
                  <a:prstClr val="black"/>
                </a:solidFill>
                <a:latin typeface="Consolas"/>
                <a:cs typeface="Consolas"/>
              </a:rPr>
              <a:t>] = </a:t>
            </a:r>
            <a:r>
              <a:rPr lang="en-US" sz="2000" i="1" dirty="0">
                <a:latin typeface="Times" pitchFamily="18" charset="0"/>
                <a:cs typeface="Times" pitchFamily="18" charset="0"/>
              </a:rPr>
              <a:t>β</a:t>
            </a:r>
            <a:r>
              <a:rPr lang="en-US" sz="2000" dirty="0">
                <a:solidFill>
                  <a:prstClr val="black"/>
                </a:solidFill>
                <a:latin typeface="Consolas"/>
                <a:cs typeface="Consolas"/>
              </a:rPr>
              <a:t> + (1-</a:t>
            </a:r>
            <a:r>
              <a:rPr lang="en-US" sz="2000" i="1" dirty="0">
                <a:latin typeface="Times" pitchFamily="18" charset="0"/>
                <a:cs typeface="Times" pitchFamily="18" charset="0"/>
              </a:rPr>
              <a:t>β</a:t>
            </a:r>
            <a:r>
              <a:rPr lang="en-US" sz="2000" dirty="0">
                <a:solidFill>
                  <a:prstClr val="black"/>
                </a:solidFill>
                <a:latin typeface="Consolas"/>
                <a:cs typeface="Consolas"/>
              </a:rPr>
              <a:t>)*total</a:t>
            </a:r>
          </a:p>
          <a:p>
            <a:endParaRPr lang="en-US" sz="2000" dirty="0">
              <a:solidFill>
                <a:prstClr val="black"/>
              </a:solidFill>
              <a:latin typeface="Consolas"/>
              <a:cs typeface="Consolas"/>
            </a:endParaRPr>
          </a:p>
          <a:p>
            <a:r>
              <a:rPr lang="en-US" sz="2000" dirty="0">
                <a:solidFill>
                  <a:prstClr val="black"/>
                </a:solidFill>
                <a:latin typeface="Consolas"/>
                <a:cs typeface="Consolas"/>
              </a:rPr>
              <a:t>  </a:t>
            </a:r>
            <a:r>
              <a:rPr lang="en-US" sz="2000" dirty="0">
                <a:solidFill>
                  <a:srgbClr val="008000"/>
                </a:solidFill>
                <a:latin typeface="Consolas"/>
                <a:cs typeface="Consolas"/>
              </a:rPr>
              <a:t>// Send Messages to neighbors</a:t>
            </a:r>
          </a:p>
          <a:p>
            <a:r>
              <a:rPr lang="en-US" sz="2000" dirty="0">
                <a:solidFill>
                  <a:prstClr val="black"/>
                </a:solidFill>
                <a:latin typeface="Consolas"/>
                <a:cs typeface="Consolas"/>
              </a:rPr>
              <a:t>  </a:t>
            </a:r>
            <a:r>
              <a:rPr lang="en-US" sz="2000" i="1" dirty="0" err="1">
                <a:solidFill>
                  <a:prstClr val="black"/>
                </a:solidFill>
                <a:latin typeface="Consolas"/>
                <a:cs typeface="Consolas"/>
              </a:rPr>
              <a:t>foreach</a:t>
            </a:r>
            <a:r>
              <a:rPr lang="en-US" sz="2000" dirty="0">
                <a:solidFill>
                  <a:prstClr val="black"/>
                </a:solidFill>
                <a:latin typeface="Consolas"/>
                <a:cs typeface="Consolas"/>
              </a:rPr>
              <a:t>(j in </a:t>
            </a:r>
            <a:r>
              <a:rPr lang="en-US" sz="2000" dirty="0" err="1">
                <a:solidFill>
                  <a:prstClr val="black"/>
                </a:solidFill>
                <a:latin typeface="Consolas"/>
                <a:cs typeface="Consolas"/>
              </a:rPr>
              <a:t>out_neighbors</a:t>
            </a:r>
            <a:r>
              <a:rPr lang="en-US" sz="2000" dirty="0">
                <a:solidFill>
                  <a:prstClr val="black"/>
                </a:solidFill>
                <a:latin typeface="Consolas"/>
                <a:cs typeface="Consolas"/>
              </a:rPr>
              <a:t>[</a:t>
            </a:r>
            <a:r>
              <a:rPr lang="en-US" sz="2000" dirty="0" err="1">
                <a:solidFill>
                  <a:prstClr val="black"/>
                </a:solidFill>
                <a:latin typeface="Consolas"/>
                <a:cs typeface="Consolas"/>
              </a:rPr>
              <a:t>i</a:t>
            </a:r>
            <a:r>
              <a:rPr lang="en-US" sz="2000" dirty="0">
                <a:solidFill>
                  <a:prstClr val="black"/>
                </a:solidFill>
                <a:latin typeface="Consolas"/>
                <a:cs typeface="Consolas"/>
              </a:rPr>
              <a:t>]) :</a:t>
            </a:r>
          </a:p>
          <a:p>
            <a:r>
              <a:rPr lang="en-US" sz="2000" dirty="0">
                <a:solidFill>
                  <a:prstClr val="black"/>
                </a:solidFill>
                <a:latin typeface="Consolas"/>
                <a:cs typeface="Consolas"/>
              </a:rPr>
              <a:t>    </a:t>
            </a:r>
            <a:r>
              <a:rPr lang="en-US" sz="2000" b="1" dirty="0" err="1">
                <a:solidFill>
                  <a:prstClr val="black"/>
                </a:solidFill>
                <a:latin typeface="Consolas"/>
                <a:cs typeface="Consolas"/>
              </a:rPr>
              <a:t>SendMsg</a:t>
            </a:r>
            <a:r>
              <a:rPr lang="en-US" sz="2000" dirty="0">
                <a:solidFill>
                  <a:prstClr val="black"/>
                </a:solidFill>
                <a:latin typeface="Consolas"/>
                <a:cs typeface="Consolas"/>
              </a:rPr>
              <a:t>(</a:t>
            </a:r>
            <a:r>
              <a:rPr lang="en-US" sz="2000" dirty="0" err="1">
                <a:solidFill>
                  <a:prstClr val="black"/>
                </a:solidFill>
                <a:latin typeface="Consolas"/>
                <a:cs typeface="Consolas"/>
              </a:rPr>
              <a:t>nbr</a:t>
            </a:r>
            <a:r>
              <a:rPr lang="en-US" sz="2000" dirty="0">
                <a:solidFill>
                  <a:prstClr val="black"/>
                </a:solidFill>
                <a:latin typeface="Consolas"/>
                <a:cs typeface="Consolas"/>
              </a:rPr>
              <a:t>, R[</a:t>
            </a:r>
            <a:r>
              <a:rPr lang="en-US" sz="2000" dirty="0" err="1">
                <a:solidFill>
                  <a:prstClr val="black"/>
                </a:solidFill>
                <a:latin typeface="Consolas"/>
                <a:cs typeface="Consolas"/>
              </a:rPr>
              <a:t>i</a:t>
            </a:r>
            <a:r>
              <a:rPr lang="en-US" sz="2000" dirty="0">
                <a:solidFill>
                  <a:prstClr val="black"/>
                </a:solidFill>
                <a:latin typeface="Consolas"/>
                <a:cs typeface="Consolas"/>
              </a:rPr>
              <a:t>] * </a:t>
            </a:r>
            <a:r>
              <a:rPr lang="en-US" sz="2000" dirty="0" err="1">
                <a:solidFill>
                  <a:prstClr val="black"/>
                </a:solidFill>
                <a:latin typeface="Consolas"/>
                <a:cs typeface="Consolas"/>
              </a:rPr>
              <a:t>w</a:t>
            </a:r>
            <a:r>
              <a:rPr lang="en-US" sz="2000" baseline="-25000" dirty="0" err="1">
                <a:solidFill>
                  <a:prstClr val="black"/>
                </a:solidFill>
                <a:latin typeface="Consolas"/>
                <a:cs typeface="Consolas"/>
              </a:rPr>
              <a:t>ij</a:t>
            </a:r>
            <a:r>
              <a:rPr lang="en-US" sz="2000" dirty="0" smtClean="0">
                <a:solidFill>
                  <a:prstClr val="black"/>
                </a:solidFill>
                <a:latin typeface="Consolas"/>
                <a:cs typeface="Consolas"/>
              </a:rPr>
              <a:t>)</a:t>
            </a:r>
            <a:endParaRPr lang="en-US" sz="2000" dirty="0">
              <a:solidFill>
                <a:prstClr val="black"/>
              </a:solidFill>
              <a:latin typeface="Consolas"/>
              <a:cs typeface="Consolas"/>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pPr/>
              <a:t>26</a:t>
            </a:fld>
            <a:endParaRPr lang="en-US"/>
          </a:p>
        </p:txBody>
      </p:sp>
      <p:grpSp>
        <p:nvGrpSpPr>
          <p:cNvPr id="5" name="Group 4"/>
          <p:cNvGrpSpPr/>
          <p:nvPr/>
        </p:nvGrpSpPr>
        <p:grpSpPr>
          <a:xfrm>
            <a:off x="6705600" y="2119432"/>
            <a:ext cx="1420706" cy="1305851"/>
            <a:chOff x="6705600" y="2286000"/>
            <a:chExt cx="1420706" cy="1305851"/>
          </a:xfrm>
        </p:grpSpPr>
        <p:grpSp>
          <p:nvGrpSpPr>
            <p:cNvPr id="30" name="Group 29"/>
            <p:cNvGrpSpPr/>
            <p:nvPr/>
          </p:nvGrpSpPr>
          <p:grpSpPr>
            <a:xfrm>
              <a:off x="6705600" y="2286000"/>
              <a:ext cx="838200" cy="190500"/>
              <a:chOff x="838200" y="4800600"/>
              <a:chExt cx="838200" cy="190500"/>
            </a:xfrm>
          </p:grpSpPr>
          <p:cxnSp>
            <p:nvCxnSpPr>
              <p:cNvPr id="42" name="Straight Arrow Connector 41"/>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43" name="Group 132"/>
              <p:cNvGrpSpPr/>
              <p:nvPr/>
            </p:nvGrpSpPr>
            <p:grpSpPr>
              <a:xfrm>
                <a:off x="838200" y="4800600"/>
                <a:ext cx="381000" cy="190500"/>
                <a:chOff x="762000" y="2971800"/>
                <a:chExt cx="838200" cy="381000"/>
              </a:xfrm>
            </p:grpSpPr>
            <p:sp>
              <p:nvSpPr>
                <p:cNvPr id="44" name="Rectangle 43"/>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45" name="Isosceles Triangle 44"/>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31" name="Group 30"/>
            <p:cNvGrpSpPr/>
            <p:nvPr/>
          </p:nvGrpSpPr>
          <p:grpSpPr>
            <a:xfrm rot="17509780">
              <a:off x="6958118" y="2982894"/>
              <a:ext cx="838200" cy="190500"/>
              <a:chOff x="838200" y="4800600"/>
              <a:chExt cx="838200" cy="190500"/>
            </a:xfrm>
          </p:grpSpPr>
          <p:cxnSp>
            <p:nvCxnSpPr>
              <p:cNvPr id="38" name="Straight Arrow Connector 37"/>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39" name="Group 132"/>
              <p:cNvGrpSpPr/>
              <p:nvPr/>
            </p:nvGrpSpPr>
            <p:grpSpPr>
              <a:xfrm>
                <a:off x="838200" y="4800600"/>
                <a:ext cx="381000" cy="190500"/>
                <a:chOff x="762000" y="2971800"/>
                <a:chExt cx="838200" cy="381000"/>
              </a:xfrm>
            </p:grpSpPr>
            <p:sp>
              <p:nvSpPr>
                <p:cNvPr id="40" name="Rectangle 39"/>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41" name="Isosceles Triangle 40"/>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32" name="Group 31"/>
            <p:cNvGrpSpPr/>
            <p:nvPr/>
          </p:nvGrpSpPr>
          <p:grpSpPr>
            <a:xfrm rot="14940104">
              <a:off x="7611956" y="3077501"/>
              <a:ext cx="838200" cy="190500"/>
              <a:chOff x="838200" y="4800600"/>
              <a:chExt cx="838200" cy="190500"/>
            </a:xfrm>
          </p:grpSpPr>
          <p:cxnSp>
            <p:nvCxnSpPr>
              <p:cNvPr id="33" name="Straight Arrow Connector 32"/>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35" name="Group 132"/>
              <p:cNvGrpSpPr/>
              <p:nvPr/>
            </p:nvGrpSpPr>
            <p:grpSpPr>
              <a:xfrm>
                <a:off x="838200" y="4800600"/>
                <a:ext cx="381000" cy="190500"/>
                <a:chOff x="762000" y="2971800"/>
                <a:chExt cx="838200" cy="381000"/>
              </a:xfrm>
            </p:grpSpPr>
            <p:sp>
              <p:nvSpPr>
                <p:cNvPr id="36" name="Rectangle 35"/>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37" name="Isosceles Triangle 36"/>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grpSp>
        <p:nvGrpSpPr>
          <p:cNvPr id="6" name="Group 5"/>
          <p:cNvGrpSpPr/>
          <p:nvPr/>
        </p:nvGrpSpPr>
        <p:grpSpPr>
          <a:xfrm>
            <a:off x="6705600" y="2424232"/>
            <a:ext cx="1749545" cy="1138430"/>
            <a:chOff x="6705600" y="2590800"/>
            <a:chExt cx="1749545" cy="1138430"/>
          </a:xfrm>
        </p:grpSpPr>
        <p:grpSp>
          <p:nvGrpSpPr>
            <p:cNvPr id="65" name="Group 64"/>
            <p:cNvGrpSpPr/>
            <p:nvPr/>
          </p:nvGrpSpPr>
          <p:grpSpPr>
            <a:xfrm flipH="1">
              <a:off x="6705600" y="2590800"/>
              <a:ext cx="838200" cy="190500"/>
              <a:chOff x="838200" y="4800600"/>
              <a:chExt cx="838200" cy="190500"/>
            </a:xfrm>
          </p:grpSpPr>
          <p:cxnSp>
            <p:nvCxnSpPr>
              <p:cNvPr id="76" name="Straight Arrow Connector 75"/>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77" name="Group 132"/>
              <p:cNvGrpSpPr/>
              <p:nvPr/>
            </p:nvGrpSpPr>
            <p:grpSpPr>
              <a:xfrm>
                <a:off x="838200" y="4800600"/>
                <a:ext cx="381000" cy="190500"/>
                <a:chOff x="762000" y="2971800"/>
                <a:chExt cx="838200" cy="381000"/>
              </a:xfrm>
            </p:grpSpPr>
            <p:sp>
              <p:nvSpPr>
                <p:cNvPr id="78" name="Rectangle 7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79" name="Isosceles Triangle 7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67" name="Group 66"/>
            <p:cNvGrpSpPr/>
            <p:nvPr/>
          </p:nvGrpSpPr>
          <p:grpSpPr>
            <a:xfrm rot="4027185">
              <a:off x="7940795" y="2994909"/>
              <a:ext cx="838200" cy="190500"/>
              <a:chOff x="838200" y="4800600"/>
              <a:chExt cx="838200" cy="190500"/>
            </a:xfrm>
          </p:grpSpPr>
          <p:cxnSp>
            <p:nvCxnSpPr>
              <p:cNvPr id="68" name="Straight Arrow Connector 67"/>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69" name="Group 132"/>
              <p:cNvGrpSpPr/>
              <p:nvPr/>
            </p:nvGrpSpPr>
            <p:grpSpPr>
              <a:xfrm>
                <a:off x="838200" y="4800600"/>
                <a:ext cx="381000" cy="190500"/>
                <a:chOff x="762000" y="2971800"/>
                <a:chExt cx="838200" cy="381000"/>
              </a:xfrm>
            </p:grpSpPr>
            <p:sp>
              <p:nvSpPr>
                <p:cNvPr id="70" name="Rectangle 69"/>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71" name="Isosceles Triangle 70"/>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nvGrpSpPr>
            <p:cNvPr id="80" name="Group 79"/>
            <p:cNvGrpSpPr/>
            <p:nvPr/>
          </p:nvGrpSpPr>
          <p:grpSpPr>
            <a:xfrm rot="17445069" flipH="1">
              <a:off x="7177618" y="3214880"/>
              <a:ext cx="838200" cy="190500"/>
              <a:chOff x="838200" y="4800600"/>
              <a:chExt cx="838200" cy="190500"/>
            </a:xfrm>
          </p:grpSpPr>
          <p:cxnSp>
            <p:nvCxnSpPr>
              <p:cNvPr id="81" name="Straight Arrow Connector 80"/>
              <p:cNvCxnSpPr/>
              <p:nvPr/>
            </p:nvCxnSpPr>
            <p:spPr bwMode="auto">
              <a:xfrm>
                <a:off x="1219200" y="4876800"/>
                <a:ext cx="457200" cy="1588"/>
              </a:xfrm>
              <a:prstGeom prst="straightConnector1">
                <a:avLst/>
              </a:prstGeom>
              <a:ln>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82" name="Group 132"/>
              <p:cNvGrpSpPr/>
              <p:nvPr/>
            </p:nvGrpSpPr>
            <p:grpSpPr>
              <a:xfrm>
                <a:off x="838200" y="4800600"/>
                <a:ext cx="381000" cy="190500"/>
                <a:chOff x="762000" y="2971800"/>
                <a:chExt cx="838200" cy="381000"/>
              </a:xfrm>
            </p:grpSpPr>
            <p:sp>
              <p:nvSpPr>
                <p:cNvPr id="83" name="Rectangle 8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sp>
              <p:nvSpPr>
                <p:cNvPr id="84" name="Isosceles Triangle 8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sz="2800">
                    <a:solidFill>
                      <a:prstClr val="black"/>
                    </a:solidFill>
                    <a:latin typeface="Tahoma" pitchFamily="-64" charset="0"/>
                  </a:endParaRPr>
                </a:p>
              </p:txBody>
            </p:sp>
          </p:grpSp>
        </p:grpSp>
      </p:grpSp>
    </p:spTree>
    <p:extLst>
      <p:ext uri="{BB962C8B-B14F-4D97-AF65-F5344CB8AC3E}">
        <p14:creationId xmlns:p14="http://schemas.microsoft.com/office/powerpoint/2010/main" val="17443220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xit" presetSubtype="0" fill="hold" grpId="1" nodeType="withEffect">
                                  <p:stCondLst>
                                    <p:cond delay="0"/>
                                  </p:stCondLst>
                                  <p:childTnLst>
                                    <p:set>
                                      <p:cBhvr>
                                        <p:cTn id="20" dur="1" fill="hold">
                                          <p:stCondLst>
                                            <p:cond delay="0"/>
                                          </p:stCondLst>
                                        </p:cTn>
                                        <p:tgtEl>
                                          <p:spTgt spid="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3" grpId="0" animBg="1"/>
      <p:bldP spid="3" grpId="1" animBg="1"/>
      <p:bldP spid="89" grpId="0" animBg="1"/>
      <p:bldP spid="4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72"/>
          <p:cNvGrpSpPr/>
          <p:nvPr/>
        </p:nvGrpSpPr>
        <p:grpSpPr>
          <a:xfrm>
            <a:off x="7543800" y="1409700"/>
            <a:ext cx="914400" cy="3886200"/>
            <a:chOff x="7848600" y="1981200"/>
            <a:chExt cx="914400" cy="3352800"/>
          </a:xfrm>
        </p:grpSpPr>
        <p:sp>
          <p:nvSpPr>
            <p:cNvPr id="170" name="Right Arrow 169"/>
            <p:cNvSpPr/>
            <p:nvPr/>
          </p:nvSpPr>
          <p:spPr bwMode="auto">
            <a:xfrm>
              <a:off x="7848600" y="3429000"/>
              <a:ext cx="457200" cy="5334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71" name="Rectangle 170"/>
            <p:cNvSpPr/>
            <p:nvPr/>
          </p:nvSpPr>
          <p:spPr bwMode="auto">
            <a:xfrm rot="5400000">
              <a:off x="6858000" y="3429000"/>
              <a:ext cx="3352800" cy="4572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800" dirty="0" smtClean="0">
                  <a:solidFill>
                    <a:prstClr val="black"/>
                  </a:solidFill>
                  <a:latin typeface="Tahoma" pitchFamily="-64" charset="0"/>
                </a:rPr>
                <a:t>Barrier</a:t>
              </a:r>
            </a:p>
          </p:txBody>
        </p:sp>
      </p:grpSp>
      <p:sp>
        <p:nvSpPr>
          <p:cNvPr id="2" name="Title 1"/>
          <p:cNvSpPr>
            <a:spLocks noGrp="1"/>
          </p:cNvSpPr>
          <p:nvPr>
            <p:ph type="title"/>
          </p:nvPr>
        </p:nvSpPr>
        <p:spPr>
          <a:xfrm>
            <a:off x="457200" y="152400"/>
            <a:ext cx="8229600" cy="1143000"/>
          </a:xfrm>
        </p:spPr>
        <p:txBody>
          <a:bodyPr>
            <a:normAutofit/>
          </a:bodyPr>
          <a:lstStyle/>
          <a:p>
            <a:r>
              <a:rPr lang="en-US" dirty="0" err="1" smtClean="0"/>
              <a:t>Pregel</a:t>
            </a:r>
            <a:r>
              <a:rPr lang="en-US" dirty="0" smtClean="0"/>
              <a:t> is Bulk Synchronous Parallel</a:t>
            </a:r>
            <a:endParaRPr lang="en-US" dirty="0"/>
          </a:p>
        </p:txBody>
      </p:sp>
      <p:grpSp>
        <p:nvGrpSpPr>
          <p:cNvPr id="15" name="Group 30"/>
          <p:cNvGrpSpPr/>
          <p:nvPr/>
        </p:nvGrpSpPr>
        <p:grpSpPr>
          <a:xfrm>
            <a:off x="609600" y="2362200"/>
            <a:ext cx="2667000" cy="2857500"/>
            <a:chOff x="1066800" y="2667000"/>
            <a:chExt cx="2133600" cy="2286000"/>
          </a:xfrm>
        </p:grpSpPr>
        <p:cxnSp>
          <p:nvCxnSpPr>
            <p:cNvPr id="4" name="Straight Connector 3"/>
            <p:cNvCxnSpPr/>
            <p:nvPr/>
          </p:nvCxnSpPr>
          <p:spPr bwMode="auto">
            <a:xfrm flipV="1">
              <a:off x="2190793" y="2868953"/>
              <a:ext cx="702904" cy="65634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 name="Straight Connector 4"/>
            <p:cNvCxnSpPr/>
            <p:nvPr/>
          </p:nvCxnSpPr>
          <p:spPr bwMode="auto">
            <a:xfrm flipV="1">
              <a:off x="1206728" y="3525302"/>
              <a:ext cx="984066" cy="55537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6" name="Straight Connector 5"/>
            <p:cNvCxnSpPr/>
            <p:nvPr/>
          </p:nvCxnSpPr>
          <p:spPr bwMode="auto">
            <a:xfrm>
              <a:off x="1752600" y="2819400"/>
              <a:ext cx="1143000" cy="0"/>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7" name="Straight Connector 6"/>
            <p:cNvCxnSpPr/>
            <p:nvPr/>
          </p:nvCxnSpPr>
          <p:spPr bwMode="auto">
            <a:xfrm rot="5400000">
              <a:off x="849030" y="3177102"/>
              <a:ext cx="1261273" cy="545869"/>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8" name="Straight Connector 7"/>
            <p:cNvCxnSpPr/>
            <p:nvPr/>
          </p:nvCxnSpPr>
          <p:spPr bwMode="auto">
            <a:xfrm rot="5400000">
              <a:off x="1321760" y="4019452"/>
              <a:ext cx="1363185"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9" name="Straight Connector 8"/>
            <p:cNvCxnSpPr/>
            <p:nvPr/>
          </p:nvCxnSpPr>
          <p:spPr bwMode="auto">
            <a:xfrm rot="16200000" flipH="1">
              <a:off x="1083982" y="4156558"/>
              <a:ext cx="807813" cy="656044"/>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0" name="Straight Connector 9"/>
            <p:cNvCxnSpPr/>
            <p:nvPr/>
          </p:nvCxnSpPr>
          <p:spPr bwMode="auto">
            <a:xfrm rot="16200000" flipH="1">
              <a:off x="2509592" y="3253058"/>
              <a:ext cx="908789" cy="140581"/>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1" name="Straight Connector 10"/>
            <p:cNvCxnSpPr/>
            <p:nvPr/>
          </p:nvCxnSpPr>
          <p:spPr bwMode="auto">
            <a:xfrm rot="5400000">
              <a:off x="2493419" y="3943719"/>
              <a:ext cx="706837"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2" name="Straight Connector 11"/>
            <p:cNvCxnSpPr/>
            <p:nvPr/>
          </p:nvCxnSpPr>
          <p:spPr bwMode="auto">
            <a:xfrm rot="16200000" flipH="1">
              <a:off x="1945455" y="3770639"/>
              <a:ext cx="959278" cy="46860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13" name="Straight Connector 12"/>
            <p:cNvCxnSpPr/>
            <p:nvPr/>
          </p:nvCxnSpPr>
          <p:spPr bwMode="auto">
            <a:xfrm flipV="1">
              <a:off x="1815911" y="4484579"/>
              <a:ext cx="843485" cy="35341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22" name="Oval 21"/>
            <p:cNvSpPr/>
            <p:nvPr/>
          </p:nvSpPr>
          <p:spPr bwMode="auto">
            <a:xfrm>
              <a:off x="1600200" y="26670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7" name="Oval 16"/>
            <p:cNvSpPr/>
            <p:nvPr/>
          </p:nvSpPr>
          <p:spPr bwMode="auto">
            <a:xfrm>
              <a:off x="2743200" y="26670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8" name="Oval 17"/>
            <p:cNvSpPr/>
            <p:nvPr/>
          </p:nvSpPr>
          <p:spPr bwMode="auto">
            <a:xfrm>
              <a:off x="2895600" y="36576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9" name="Oval 18"/>
            <p:cNvSpPr/>
            <p:nvPr/>
          </p:nvSpPr>
          <p:spPr bwMode="auto">
            <a:xfrm>
              <a:off x="2514600" y="42672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 name="Oval 19"/>
            <p:cNvSpPr/>
            <p:nvPr/>
          </p:nvSpPr>
          <p:spPr bwMode="auto">
            <a:xfrm>
              <a:off x="2057400" y="33528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3" name="Oval 22"/>
            <p:cNvSpPr/>
            <p:nvPr/>
          </p:nvSpPr>
          <p:spPr bwMode="auto">
            <a:xfrm>
              <a:off x="1676400" y="46482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4" name="Oval 23"/>
            <p:cNvSpPr/>
            <p:nvPr/>
          </p:nvSpPr>
          <p:spPr bwMode="auto">
            <a:xfrm>
              <a:off x="1066800" y="38862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pic>
        <p:nvPicPr>
          <p:cNvPr id="67593"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295400" y="1905000"/>
            <a:ext cx="457200" cy="721330"/>
          </a:xfrm>
          <a:prstGeom prst="rect">
            <a:avLst/>
          </a:prstGeom>
          <a:noFill/>
        </p:spPr>
      </p:pic>
      <p:pic>
        <p:nvPicPr>
          <p:cNvPr id="37"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2743200" y="1905000"/>
            <a:ext cx="457200" cy="721330"/>
          </a:xfrm>
          <a:prstGeom prst="rect">
            <a:avLst/>
          </a:prstGeom>
          <a:noFill/>
        </p:spPr>
      </p:pic>
      <p:pic>
        <p:nvPicPr>
          <p:cNvPr id="38"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2971800" y="3200400"/>
            <a:ext cx="457200" cy="721330"/>
          </a:xfrm>
          <a:prstGeom prst="rect">
            <a:avLst/>
          </a:prstGeom>
          <a:noFill/>
        </p:spPr>
      </p:pic>
      <p:pic>
        <p:nvPicPr>
          <p:cNvPr id="39"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905000" y="2819400"/>
            <a:ext cx="457200" cy="721330"/>
          </a:xfrm>
          <a:prstGeom prst="rect">
            <a:avLst/>
          </a:prstGeom>
          <a:noFill/>
        </p:spPr>
      </p:pic>
      <p:pic>
        <p:nvPicPr>
          <p:cNvPr id="40"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2438400" y="4191000"/>
            <a:ext cx="457200" cy="721330"/>
          </a:xfrm>
          <a:prstGeom prst="rect">
            <a:avLst/>
          </a:prstGeom>
          <a:noFill/>
        </p:spPr>
      </p:pic>
      <p:pic>
        <p:nvPicPr>
          <p:cNvPr id="41"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1447800" y="4419600"/>
            <a:ext cx="457200" cy="721330"/>
          </a:xfrm>
          <a:prstGeom prst="rect">
            <a:avLst/>
          </a:prstGeom>
          <a:noFill/>
        </p:spPr>
      </p:pic>
      <p:pic>
        <p:nvPicPr>
          <p:cNvPr id="42" name="Picture 9" descr="C:\Users\jegonzal\AppData\Local\Microsoft\Windows\Temporary Internet Files\Content.IE5\5PSFKVT5\MC900322626[1].wmf"/>
          <p:cNvPicPr>
            <a:picLocks noChangeAspect="1" noChangeArrowheads="1"/>
          </p:cNvPicPr>
          <p:nvPr/>
        </p:nvPicPr>
        <p:blipFill>
          <a:blip r:embed="rId2" cstate="print"/>
          <a:srcRect/>
          <a:stretch>
            <a:fillRect/>
          </a:stretch>
        </p:blipFill>
        <p:spPr bwMode="auto">
          <a:xfrm>
            <a:off x="609600" y="3581400"/>
            <a:ext cx="457200" cy="721330"/>
          </a:xfrm>
          <a:prstGeom prst="rect">
            <a:avLst/>
          </a:prstGeom>
          <a:noFill/>
        </p:spPr>
      </p:pic>
      <p:grpSp>
        <p:nvGrpSpPr>
          <p:cNvPr id="16" name="Group 42"/>
          <p:cNvGrpSpPr/>
          <p:nvPr/>
        </p:nvGrpSpPr>
        <p:grpSpPr>
          <a:xfrm>
            <a:off x="4316018" y="2400300"/>
            <a:ext cx="2667000" cy="2857500"/>
            <a:chOff x="1066800" y="2667000"/>
            <a:chExt cx="2133600" cy="2286000"/>
          </a:xfrm>
        </p:grpSpPr>
        <p:cxnSp>
          <p:nvCxnSpPr>
            <p:cNvPr id="44" name="Straight Connector 43"/>
            <p:cNvCxnSpPr/>
            <p:nvPr/>
          </p:nvCxnSpPr>
          <p:spPr bwMode="auto">
            <a:xfrm flipV="1">
              <a:off x="2190793" y="2868953"/>
              <a:ext cx="702904" cy="65634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5" name="Straight Connector 44"/>
            <p:cNvCxnSpPr/>
            <p:nvPr/>
          </p:nvCxnSpPr>
          <p:spPr bwMode="auto">
            <a:xfrm flipV="1">
              <a:off x="1206728" y="3525302"/>
              <a:ext cx="984066" cy="55537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6" name="Straight Connector 45"/>
            <p:cNvCxnSpPr/>
            <p:nvPr/>
          </p:nvCxnSpPr>
          <p:spPr bwMode="auto">
            <a:xfrm>
              <a:off x="1752600" y="2819400"/>
              <a:ext cx="1143000" cy="0"/>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7" name="Straight Connector 46"/>
            <p:cNvCxnSpPr/>
            <p:nvPr/>
          </p:nvCxnSpPr>
          <p:spPr bwMode="auto">
            <a:xfrm rot="5400000">
              <a:off x="849030" y="3177102"/>
              <a:ext cx="1261273" cy="545869"/>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8" name="Straight Connector 47"/>
            <p:cNvCxnSpPr/>
            <p:nvPr/>
          </p:nvCxnSpPr>
          <p:spPr bwMode="auto">
            <a:xfrm rot="5400000">
              <a:off x="1321760" y="4019452"/>
              <a:ext cx="1363185"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49" name="Straight Connector 48"/>
            <p:cNvCxnSpPr/>
            <p:nvPr/>
          </p:nvCxnSpPr>
          <p:spPr bwMode="auto">
            <a:xfrm rot="16200000" flipH="1">
              <a:off x="1083982" y="4156558"/>
              <a:ext cx="807813" cy="656044"/>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0" name="Straight Connector 49"/>
            <p:cNvCxnSpPr/>
            <p:nvPr/>
          </p:nvCxnSpPr>
          <p:spPr bwMode="auto">
            <a:xfrm rot="16200000" flipH="1">
              <a:off x="2509592" y="3253058"/>
              <a:ext cx="908789" cy="140581"/>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1" name="Straight Connector 50"/>
            <p:cNvCxnSpPr/>
            <p:nvPr/>
          </p:nvCxnSpPr>
          <p:spPr bwMode="auto">
            <a:xfrm rot="5400000">
              <a:off x="2493419" y="3943719"/>
              <a:ext cx="706837" cy="37488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2" name="Straight Connector 51"/>
            <p:cNvCxnSpPr/>
            <p:nvPr/>
          </p:nvCxnSpPr>
          <p:spPr bwMode="auto">
            <a:xfrm rot="16200000" flipH="1">
              <a:off x="1945455" y="3770639"/>
              <a:ext cx="959278" cy="468602"/>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cxnSp>
          <p:nvCxnSpPr>
            <p:cNvPr id="53" name="Straight Connector 52"/>
            <p:cNvCxnSpPr/>
            <p:nvPr/>
          </p:nvCxnSpPr>
          <p:spPr bwMode="auto">
            <a:xfrm flipV="1">
              <a:off x="1815911" y="4484579"/>
              <a:ext cx="843485" cy="353418"/>
            </a:xfrm>
            <a:prstGeom prst="line">
              <a:avLst/>
            </a:prstGeom>
            <a:ln>
              <a:headEnd type="none" w="med" len="med"/>
              <a:tailEnd type="none" w="med" len="med"/>
            </a:ln>
            <a:effectLst/>
          </p:spPr>
          <p:style>
            <a:lnRef idx="2">
              <a:schemeClr val="dk1"/>
            </a:lnRef>
            <a:fillRef idx="0">
              <a:schemeClr val="dk1"/>
            </a:fillRef>
            <a:effectRef idx="1">
              <a:schemeClr val="dk1"/>
            </a:effectRef>
            <a:fontRef idx="minor">
              <a:schemeClr val="tx1"/>
            </a:fontRef>
          </p:style>
        </p:cxnSp>
        <p:sp>
          <p:nvSpPr>
            <p:cNvPr id="54" name="Oval 53"/>
            <p:cNvSpPr/>
            <p:nvPr/>
          </p:nvSpPr>
          <p:spPr bwMode="auto">
            <a:xfrm>
              <a:off x="1600200" y="26670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55" name="Oval 54"/>
            <p:cNvSpPr/>
            <p:nvPr/>
          </p:nvSpPr>
          <p:spPr bwMode="auto">
            <a:xfrm>
              <a:off x="2743200" y="26670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56" name="Oval 55"/>
            <p:cNvSpPr/>
            <p:nvPr/>
          </p:nvSpPr>
          <p:spPr bwMode="auto">
            <a:xfrm>
              <a:off x="2895600" y="36576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57" name="Oval 56"/>
            <p:cNvSpPr/>
            <p:nvPr/>
          </p:nvSpPr>
          <p:spPr bwMode="auto">
            <a:xfrm>
              <a:off x="2514600" y="42672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58" name="Oval 57"/>
            <p:cNvSpPr/>
            <p:nvPr/>
          </p:nvSpPr>
          <p:spPr bwMode="auto">
            <a:xfrm>
              <a:off x="2057400" y="33528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59" name="Oval 58"/>
            <p:cNvSpPr/>
            <p:nvPr/>
          </p:nvSpPr>
          <p:spPr bwMode="auto">
            <a:xfrm>
              <a:off x="1676400" y="46482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60" name="Oval 59"/>
            <p:cNvSpPr/>
            <p:nvPr/>
          </p:nvSpPr>
          <p:spPr bwMode="auto">
            <a:xfrm>
              <a:off x="1066800" y="3886200"/>
              <a:ext cx="304800" cy="304800"/>
            </a:xfrm>
            <a:prstGeom prst="ellipse">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21" name="Group 72"/>
          <p:cNvGrpSpPr/>
          <p:nvPr/>
        </p:nvGrpSpPr>
        <p:grpSpPr>
          <a:xfrm>
            <a:off x="5459018" y="2286000"/>
            <a:ext cx="838200" cy="190500"/>
            <a:chOff x="6705600" y="2133600"/>
            <a:chExt cx="838200" cy="190500"/>
          </a:xfrm>
        </p:grpSpPr>
        <p:cxnSp>
          <p:nvCxnSpPr>
            <p:cNvPr id="67" name="Straight Arrow Connector 66"/>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25" name="Group 132"/>
            <p:cNvGrpSpPr/>
            <p:nvPr/>
          </p:nvGrpSpPr>
          <p:grpSpPr>
            <a:xfrm>
              <a:off x="6705600" y="2133600"/>
              <a:ext cx="381000" cy="190500"/>
              <a:chOff x="762000" y="2971800"/>
              <a:chExt cx="838200" cy="381000"/>
            </a:xfrm>
          </p:grpSpPr>
          <p:sp>
            <p:nvSpPr>
              <p:cNvPr id="64" name="Rectangle 63"/>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65" name="Isosceles Triangle 64"/>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26" name="Group 73"/>
          <p:cNvGrpSpPr/>
          <p:nvPr/>
        </p:nvGrpSpPr>
        <p:grpSpPr>
          <a:xfrm rot="17696688">
            <a:off x="4319600" y="3106226"/>
            <a:ext cx="838200" cy="190500"/>
            <a:chOff x="6705600" y="2133600"/>
            <a:chExt cx="838200" cy="190500"/>
          </a:xfrm>
        </p:grpSpPr>
        <p:cxnSp>
          <p:nvCxnSpPr>
            <p:cNvPr id="75" name="Straight Arrow Connector 7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27" name="Group 132"/>
            <p:cNvGrpSpPr/>
            <p:nvPr/>
          </p:nvGrpSpPr>
          <p:grpSpPr>
            <a:xfrm>
              <a:off x="6705600" y="2133600"/>
              <a:ext cx="381000" cy="190500"/>
              <a:chOff x="762000" y="2971800"/>
              <a:chExt cx="838200" cy="381000"/>
            </a:xfrm>
          </p:grpSpPr>
          <p:sp>
            <p:nvSpPr>
              <p:cNvPr id="77" name="Rectangle 7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78" name="Isosceles Triangle 7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28" name="Group 78"/>
          <p:cNvGrpSpPr/>
          <p:nvPr/>
        </p:nvGrpSpPr>
        <p:grpSpPr>
          <a:xfrm rot="19876540">
            <a:off x="4702814" y="3539638"/>
            <a:ext cx="838200" cy="190500"/>
            <a:chOff x="6705600" y="2133600"/>
            <a:chExt cx="838200" cy="190500"/>
          </a:xfrm>
        </p:grpSpPr>
        <p:cxnSp>
          <p:nvCxnSpPr>
            <p:cNvPr id="80" name="Straight Arrow Connector 7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29" name="Group 132"/>
            <p:cNvGrpSpPr/>
            <p:nvPr/>
          </p:nvGrpSpPr>
          <p:grpSpPr>
            <a:xfrm>
              <a:off x="6705600" y="2133600"/>
              <a:ext cx="381000" cy="190500"/>
              <a:chOff x="762000" y="2971800"/>
              <a:chExt cx="838200" cy="381000"/>
            </a:xfrm>
          </p:grpSpPr>
          <p:sp>
            <p:nvSpPr>
              <p:cNvPr id="82" name="Rectangle 8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83" name="Isosceles Triangle 8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30" name="Group 83"/>
          <p:cNvGrpSpPr/>
          <p:nvPr/>
        </p:nvGrpSpPr>
        <p:grpSpPr>
          <a:xfrm rot="17696688">
            <a:off x="6319914" y="4249225"/>
            <a:ext cx="838200" cy="190500"/>
            <a:chOff x="6705600" y="2133600"/>
            <a:chExt cx="838200" cy="190500"/>
          </a:xfrm>
        </p:grpSpPr>
        <p:cxnSp>
          <p:nvCxnSpPr>
            <p:cNvPr id="85" name="Straight Arrow Connector 8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31" name="Group 132"/>
            <p:cNvGrpSpPr/>
            <p:nvPr/>
          </p:nvGrpSpPr>
          <p:grpSpPr>
            <a:xfrm>
              <a:off x="6705600" y="2133600"/>
              <a:ext cx="381000" cy="190500"/>
              <a:chOff x="762000" y="2971800"/>
              <a:chExt cx="838200" cy="381000"/>
            </a:xfrm>
          </p:grpSpPr>
          <p:sp>
            <p:nvSpPr>
              <p:cNvPr id="87" name="Rectangle 8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88" name="Isosceles Triangle 8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32" name="Group 88"/>
          <p:cNvGrpSpPr/>
          <p:nvPr/>
        </p:nvGrpSpPr>
        <p:grpSpPr>
          <a:xfrm rot="15609024">
            <a:off x="6424657" y="3039067"/>
            <a:ext cx="838200" cy="190500"/>
            <a:chOff x="6705600" y="2133600"/>
            <a:chExt cx="838200" cy="190500"/>
          </a:xfrm>
        </p:grpSpPr>
        <p:cxnSp>
          <p:nvCxnSpPr>
            <p:cNvPr id="90" name="Straight Arrow Connector 8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33" name="Group 132"/>
            <p:cNvGrpSpPr/>
            <p:nvPr/>
          </p:nvGrpSpPr>
          <p:grpSpPr>
            <a:xfrm>
              <a:off x="6705600" y="2133600"/>
              <a:ext cx="381000" cy="190500"/>
              <a:chOff x="762000" y="2971800"/>
              <a:chExt cx="838200" cy="381000"/>
            </a:xfrm>
          </p:grpSpPr>
          <p:sp>
            <p:nvSpPr>
              <p:cNvPr id="92" name="Rectangle 9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93" name="Isosceles Triangle 9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34" name="Group 93"/>
          <p:cNvGrpSpPr/>
          <p:nvPr/>
        </p:nvGrpSpPr>
        <p:grpSpPr>
          <a:xfrm rot="19150095">
            <a:off x="5651134" y="2803544"/>
            <a:ext cx="838200" cy="190500"/>
            <a:chOff x="6705600" y="2133600"/>
            <a:chExt cx="838200" cy="190500"/>
          </a:xfrm>
        </p:grpSpPr>
        <p:cxnSp>
          <p:nvCxnSpPr>
            <p:cNvPr id="95" name="Straight Arrow Connector 9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35" name="Group 132"/>
            <p:cNvGrpSpPr/>
            <p:nvPr/>
          </p:nvGrpSpPr>
          <p:grpSpPr>
            <a:xfrm>
              <a:off x="6705600" y="2133600"/>
              <a:ext cx="381000" cy="190500"/>
              <a:chOff x="762000" y="2971800"/>
              <a:chExt cx="838200" cy="381000"/>
            </a:xfrm>
          </p:grpSpPr>
          <p:sp>
            <p:nvSpPr>
              <p:cNvPr id="97" name="Rectangle 9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98" name="Isosceles Triangle 9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36" name="Group 98"/>
          <p:cNvGrpSpPr/>
          <p:nvPr/>
        </p:nvGrpSpPr>
        <p:grpSpPr>
          <a:xfrm rot="20073751">
            <a:off x="5535501" y="4934619"/>
            <a:ext cx="838200" cy="190500"/>
            <a:chOff x="6705600" y="2133600"/>
            <a:chExt cx="838200" cy="190500"/>
          </a:xfrm>
        </p:grpSpPr>
        <p:cxnSp>
          <p:nvCxnSpPr>
            <p:cNvPr id="100" name="Straight Arrow Connector 9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43" name="Group 132"/>
            <p:cNvGrpSpPr/>
            <p:nvPr/>
          </p:nvGrpSpPr>
          <p:grpSpPr>
            <a:xfrm>
              <a:off x="6705600" y="2133600"/>
              <a:ext cx="381000" cy="190500"/>
              <a:chOff x="762000" y="2971800"/>
              <a:chExt cx="838200" cy="381000"/>
            </a:xfrm>
          </p:grpSpPr>
          <p:sp>
            <p:nvSpPr>
              <p:cNvPr id="102" name="Rectangle 10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03" name="Isosceles Triangle 10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61" name="Group 103"/>
          <p:cNvGrpSpPr/>
          <p:nvPr/>
        </p:nvGrpSpPr>
        <p:grpSpPr>
          <a:xfrm rot="3044479">
            <a:off x="4187068" y="4650898"/>
            <a:ext cx="838200" cy="190500"/>
            <a:chOff x="6705600" y="2133600"/>
            <a:chExt cx="838200" cy="190500"/>
          </a:xfrm>
        </p:grpSpPr>
        <p:cxnSp>
          <p:nvCxnSpPr>
            <p:cNvPr id="105" name="Straight Arrow Connector 10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62" name="Group 132"/>
            <p:cNvGrpSpPr/>
            <p:nvPr/>
          </p:nvGrpSpPr>
          <p:grpSpPr>
            <a:xfrm>
              <a:off x="6705600" y="2133600"/>
              <a:ext cx="381000" cy="190500"/>
              <a:chOff x="762000" y="2971800"/>
              <a:chExt cx="838200" cy="381000"/>
            </a:xfrm>
          </p:grpSpPr>
          <p:sp>
            <p:nvSpPr>
              <p:cNvPr id="107" name="Rectangle 10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08" name="Isosceles Triangle 10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63" name="Group 108"/>
          <p:cNvGrpSpPr/>
          <p:nvPr/>
        </p:nvGrpSpPr>
        <p:grpSpPr>
          <a:xfrm rot="3953199">
            <a:off x="5755277" y="3869493"/>
            <a:ext cx="838200" cy="190500"/>
            <a:chOff x="6705600" y="2133600"/>
            <a:chExt cx="838200" cy="190500"/>
          </a:xfrm>
        </p:grpSpPr>
        <p:cxnSp>
          <p:nvCxnSpPr>
            <p:cNvPr id="110" name="Straight Arrow Connector 10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66" name="Group 132"/>
            <p:cNvGrpSpPr/>
            <p:nvPr/>
          </p:nvGrpSpPr>
          <p:grpSpPr>
            <a:xfrm>
              <a:off x="6705600" y="2133600"/>
              <a:ext cx="381000" cy="190500"/>
              <a:chOff x="762000" y="2971800"/>
              <a:chExt cx="838200" cy="381000"/>
            </a:xfrm>
          </p:grpSpPr>
          <p:sp>
            <p:nvSpPr>
              <p:cNvPr id="112" name="Rectangle 11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13" name="Isosceles Triangle 11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68" name="Group 113"/>
          <p:cNvGrpSpPr/>
          <p:nvPr/>
        </p:nvGrpSpPr>
        <p:grpSpPr>
          <a:xfrm rot="17428016">
            <a:off x="4956535" y="4087724"/>
            <a:ext cx="838200" cy="190500"/>
            <a:chOff x="6705600" y="2133600"/>
            <a:chExt cx="838200" cy="190500"/>
          </a:xfrm>
        </p:grpSpPr>
        <p:cxnSp>
          <p:nvCxnSpPr>
            <p:cNvPr id="115" name="Straight Arrow Connector 11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69" name="Group 132"/>
            <p:cNvGrpSpPr/>
            <p:nvPr/>
          </p:nvGrpSpPr>
          <p:grpSpPr>
            <a:xfrm>
              <a:off x="6705600" y="2133600"/>
              <a:ext cx="381000" cy="190500"/>
              <a:chOff x="762000" y="2971800"/>
              <a:chExt cx="838200" cy="381000"/>
            </a:xfrm>
          </p:grpSpPr>
          <p:sp>
            <p:nvSpPr>
              <p:cNvPr id="117" name="Rectangle 11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18" name="Isosceles Triangle 11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70" name="Group 118"/>
          <p:cNvGrpSpPr/>
          <p:nvPr/>
        </p:nvGrpSpPr>
        <p:grpSpPr>
          <a:xfrm flipH="1">
            <a:off x="5382818" y="2628900"/>
            <a:ext cx="838200" cy="190500"/>
            <a:chOff x="6705600" y="2133600"/>
            <a:chExt cx="838200" cy="190500"/>
          </a:xfrm>
        </p:grpSpPr>
        <p:cxnSp>
          <p:nvCxnSpPr>
            <p:cNvPr id="120" name="Straight Arrow Connector 11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71" name="Group 132"/>
            <p:cNvGrpSpPr/>
            <p:nvPr/>
          </p:nvGrpSpPr>
          <p:grpSpPr>
            <a:xfrm>
              <a:off x="6705600" y="2133600"/>
              <a:ext cx="381000" cy="190500"/>
              <a:chOff x="762000" y="2971800"/>
              <a:chExt cx="838200" cy="381000"/>
            </a:xfrm>
          </p:grpSpPr>
          <p:sp>
            <p:nvSpPr>
              <p:cNvPr id="122" name="Rectangle 12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23" name="Isosceles Triangle 12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72" name="Group 123"/>
          <p:cNvGrpSpPr/>
          <p:nvPr/>
        </p:nvGrpSpPr>
        <p:grpSpPr>
          <a:xfrm rot="17611685" flipH="1">
            <a:off x="4679393" y="3101968"/>
            <a:ext cx="838200" cy="190500"/>
            <a:chOff x="6705600" y="2133600"/>
            <a:chExt cx="838200" cy="190500"/>
          </a:xfrm>
        </p:grpSpPr>
        <p:cxnSp>
          <p:nvCxnSpPr>
            <p:cNvPr id="125" name="Straight Arrow Connector 12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73" name="Group 132"/>
            <p:cNvGrpSpPr/>
            <p:nvPr/>
          </p:nvGrpSpPr>
          <p:grpSpPr>
            <a:xfrm>
              <a:off x="6705600" y="2133600"/>
              <a:ext cx="381000" cy="190500"/>
              <a:chOff x="762000" y="2971800"/>
              <a:chExt cx="838200" cy="381000"/>
            </a:xfrm>
          </p:grpSpPr>
          <p:sp>
            <p:nvSpPr>
              <p:cNvPr id="127" name="Rectangle 12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28" name="Isosceles Triangle 12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74" name="Group 128"/>
          <p:cNvGrpSpPr/>
          <p:nvPr/>
        </p:nvGrpSpPr>
        <p:grpSpPr>
          <a:xfrm rot="19860717" flipH="1">
            <a:off x="4717384" y="3886875"/>
            <a:ext cx="838200" cy="190500"/>
            <a:chOff x="6705600" y="2133600"/>
            <a:chExt cx="838200" cy="190500"/>
          </a:xfrm>
        </p:grpSpPr>
        <p:cxnSp>
          <p:nvCxnSpPr>
            <p:cNvPr id="130" name="Straight Arrow Connector 12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76" name="Group 132"/>
            <p:cNvGrpSpPr/>
            <p:nvPr/>
          </p:nvGrpSpPr>
          <p:grpSpPr>
            <a:xfrm>
              <a:off x="6705600" y="2133600"/>
              <a:ext cx="381000" cy="190500"/>
              <a:chOff x="762000" y="2971800"/>
              <a:chExt cx="838200" cy="381000"/>
            </a:xfrm>
          </p:grpSpPr>
          <p:sp>
            <p:nvSpPr>
              <p:cNvPr id="132" name="Rectangle 13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33" name="Isosceles Triangle 13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79" name="Group 133"/>
          <p:cNvGrpSpPr/>
          <p:nvPr/>
        </p:nvGrpSpPr>
        <p:grpSpPr>
          <a:xfrm rot="2931521" flipH="1">
            <a:off x="4495458" y="4441363"/>
            <a:ext cx="838200" cy="190500"/>
            <a:chOff x="6705600" y="2133600"/>
            <a:chExt cx="838200" cy="190500"/>
          </a:xfrm>
        </p:grpSpPr>
        <p:cxnSp>
          <p:nvCxnSpPr>
            <p:cNvPr id="135" name="Straight Arrow Connector 13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81" name="Group 132"/>
            <p:cNvGrpSpPr/>
            <p:nvPr/>
          </p:nvGrpSpPr>
          <p:grpSpPr>
            <a:xfrm>
              <a:off x="6705600" y="2133600"/>
              <a:ext cx="381000" cy="190500"/>
              <a:chOff x="762000" y="2971800"/>
              <a:chExt cx="838200" cy="381000"/>
            </a:xfrm>
          </p:grpSpPr>
          <p:sp>
            <p:nvSpPr>
              <p:cNvPr id="137" name="Rectangle 13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38" name="Isosceles Triangle 13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84" name="Group 138"/>
          <p:cNvGrpSpPr/>
          <p:nvPr/>
        </p:nvGrpSpPr>
        <p:grpSpPr>
          <a:xfrm rot="17336772" flipH="1">
            <a:off x="5189882" y="4316129"/>
            <a:ext cx="838200" cy="190500"/>
            <a:chOff x="6705600" y="2133600"/>
            <a:chExt cx="838200" cy="190500"/>
          </a:xfrm>
        </p:grpSpPr>
        <p:cxnSp>
          <p:nvCxnSpPr>
            <p:cNvPr id="140" name="Straight Arrow Connector 13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86" name="Group 132"/>
            <p:cNvGrpSpPr/>
            <p:nvPr/>
          </p:nvGrpSpPr>
          <p:grpSpPr>
            <a:xfrm>
              <a:off x="6705600" y="2133600"/>
              <a:ext cx="381000" cy="190500"/>
              <a:chOff x="762000" y="2971800"/>
              <a:chExt cx="838200" cy="381000"/>
            </a:xfrm>
          </p:grpSpPr>
          <p:sp>
            <p:nvSpPr>
              <p:cNvPr id="142" name="Rectangle 14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3" name="Isosceles Triangle 14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89" name="Group 143"/>
          <p:cNvGrpSpPr/>
          <p:nvPr/>
        </p:nvGrpSpPr>
        <p:grpSpPr>
          <a:xfrm rot="19968762" flipH="1">
            <a:off x="5342282" y="4619636"/>
            <a:ext cx="838200" cy="190500"/>
            <a:chOff x="6705600" y="2133600"/>
            <a:chExt cx="838200" cy="190500"/>
          </a:xfrm>
        </p:grpSpPr>
        <p:cxnSp>
          <p:nvCxnSpPr>
            <p:cNvPr id="145" name="Straight Arrow Connector 14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91" name="Group 132"/>
            <p:cNvGrpSpPr/>
            <p:nvPr/>
          </p:nvGrpSpPr>
          <p:grpSpPr>
            <a:xfrm>
              <a:off x="6705600" y="2133600"/>
              <a:ext cx="381000" cy="190500"/>
              <a:chOff x="762000" y="2971800"/>
              <a:chExt cx="838200" cy="381000"/>
            </a:xfrm>
          </p:grpSpPr>
          <p:sp>
            <p:nvSpPr>
              <p:cNvPr id="147" name="Rectangle 14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8" name="Isosceles Triangle 14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94" name="Group 148"/>
          <p:cNvGrpSpPr/>
          <p:nvPr/>
        </p:nvGrpSpPr>
        <p:grpSpPr>
          <a:xfrm rot="4129500" flipH="1">
            <a:off x="5368399" y="3938920"/>
            <a:ext cx="838200" cy="190500"/>
            <a:chOff x="6705600" y="2133600"/>
            <a:chExt cx="838200" cy="190500"/>
          </a:xfrm>
        </p:grpSpPr>
        <p:cxnSp>
          <p:nvCxnSpPr>
            <p:cNvPr id="150" name="Straight Arrow Connector 14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96" name="Group 132"/>
            <p:cNvGrpSpPr/>
            <p:nvPr/>
          </p:nvGrpSpPr>
          <p:grpSpPr>
            <a:xfrm>
              <a:off x="6705600" y="2133600"/>
              <a:ext cx="381000" cy="190500"/>
              <a:chOff x="762000" y="2971800"/>
              <a:chExt cx="838200" cy="381000"/>
            </a:xfrm>
          </p:grpSpPr>
          <p:sp>
            <p:nvSpPr>
              <p:cNvPr id="152" name="Rectangle 15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53" name="Isosceles Triangle 15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99" name="Group 153"/>
          <p:cNvGrpSpPr/>
          <p:nvPr/>
        </p:nvGrpSpPr>
        <p:grpSpPr>
          <a:xfrm rot="15507997" flipH="1">
            <a:off x="6123448" y="3171671"/>
            <a:ext cx="838200" cy="190500"/>
            <a:chOff x="6705600" y="2133600"/>
            <a:chExt cx="838200" cy="190500"/>
          </a:xfrm>
        </p:grpSpPr>
        <p:cxnSp>
          <p:nvCxnSpPr>
            <p:cNvPr id="155" name="Straight Arrow Connector 15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101" name="Group 132"/>
            <p:cNvGrpSpPr/>
            <p:nvPr/>
          </p:nvGrpSpPr>
          <p:grpSpPr>
            <a:xfrm>
              <a:off x="6705600" y="2133600"/>
              <a:ext cx="381000" cy="190500"/>
              <a:chOff x="762000" y="2971800"/>
              <a:chExt cx="838200" cy="381000"/>
            </a:xfrm>
          </p:grpSpPr>
          <p:sp>
            <p:nvSpPr>
              <p:cNvPr id="157" name="Rectangle 15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58" name="Isosceles Triangle 15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104" name="Group 158"/>
          <p:cNvGrpSpPr/>
          <p:nvPr/>
        </p:nvGrpSpPr>
        <p:grpSpPr>
          <a:xfrm rot="17694349" flipH="1">
            <a:off x="6107306" y="4027375"/>
            <a:ext cx="838200" cy="190500"/>
            <a:chOff x="6705600" y="2133600"/>
            <a:chExt cx="838200" cy="190500"/>
          </a:xfrm>
        </p:grpSpPr>
        <p:cxnSp>
          <p:nvCxnSpPr>
            <p:cNvPr id="160" name="Straight Arrow Connector 159"/>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106" name="Group 132"/>
            <p:cNvGrpSpPr/>
            <p:nvPr/>
          </p:nvGrpSpPr>
          <p:grpSpPr>
            <a:xfrm>
              <a:off x="6705600" y="2133600"/>
              <a:ext cx="381000" cy="190500"/>
              <a:chOff x="762000" y="2971800"/>
              <a:chExt cx="838200" cy="381000"/>
            </a:xfrm>
          </p:grpSpPr>
          <p:sp>
            <p:nvSpPr>
              <p:cNvPr id="162" name="Rectangle 16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63" name="Isosceles Triangle 16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grpSp>
        <p:nvGrpSpPr>
          <p:cNvPr id="109" name="Group 163"/>
          <p:cNvGrpSpPr/>
          <p:nvPr/>
        </p:nvGrpSpPr>
        <p:grpSpPr>
          <a:xfrm rot="19050061" flipH="1">
            <a:off x="5836204" y="3115612"/>
            <a:ext cx="838200" cy="190500"/>
            <a:chOff x="6705600" y="2133600"/>
            <a:chExt cx="838200" cy="190500"/>
          </a:xfrm>
        </p:grpSpPr>
        <p:cxnSp>
          <p:nvCxnSpPr>
            <p:cNvPr id="165" name="Straight Arrow Connector 164"/>
            <p:cNvCxnSpPr/>
            <p:nvPr/>
          </p:nvCxnSpPr>
          <p:spPr bwMode="auto">
            <a:xfrm>
              <a:off x="7086600" y="2209800"/>
              <a:ext cx="457200" cy="1588"/>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grpSp>
          <p:nvGrpSpPr>
            <p:cNvPr id="111" name="Group 132"/>
            <p:cNvGrpSpPr/>
            <p:nvPr/>
          </p:nvGrpSpPr>
          <p:grpSpPr>
            <a:xfrm>
              <a:off x="6705600" y="2133600"/>
              <a:ext cx="381000" cy="190500"/>
              <a:chOff x="762000" y="2971800"/>
              <a:chExt cx="838200" cy="381000"/>
            </a:xfrm>
          </p:grpSpPr>
          <p:sp>
            <p:nvSpPr>
              <p:cNvPr id="167" name="Rectangle 16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68" name="Isosceles Triangle 16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sp>
        <p:nvSpPr>
          <p:cNvPr id="174" name="TextBox 173"/>
          <p:cNvSpPr txBox="1"/>
          <p:nvPr/>
        </p:nvSpPr>
        <p:spPr>
          <a:xfrm>
            <a:off x="1355127" y="1295400"/>
            <a:ext cx="1740989" cy="584775"/>
          </a:xfrm>
          <a:prstGeom prst="rect">
            <a:avLst/>
          </a:prstGeom>
          <a:noFill/>
        </p:spPr>
        <p:txBody>
          <a:bodyPr wrap="none" rtlCol="0">
            <a:spAutoFit/>
          </a:bodyPr>
          <a:lstStyle/>
          <a:p>
            <a:r>
              <a:rPr lang="en-US" sz="3200" b="1" dirty="0" smtClean="0">
                <a:solidFill>
                  <a:prstClr val="black"/>
                </a:solidFill>
              </a:rPr>
              <a:t>Compute</a:t>
            </a:r>
            <a:endParaRPr lang="en-US" sz="3200" b="1" dirty="0">
              <a:solidFill>
                <a:prstClr val="black"/>
              </a:solidFill>
            </a:endParaRPr>
          </a:p>
        </p:txBody>
      </p:sp>
      <p:sp>
        <p:nvSpPr>
          <p:cNvPr id="175" name="TextBox 174"/>
          <p:cNvSpPr txBox="1"/>
          <p:nvPr/>
        </p:nvSpPr>
        <p:spPr>
          <a:xfrm>
            <a:off x="4315316" y="1295400"/>
            <a:ext cx="2542684" cy="584775"/>
          </a:xfrm>
          <a:prstGeom prst="rect">
            <a:avLst/>
          </a:prstGeom>
          <a:noFill/>
        </p:spPr>
        <p:txBody>
          <a:bodyPr wrap="none" rtlCol="0">
            <a:spAutoFit/>
          </a:bodyPr>
          <a:lstStyle/>
          <a:p>
            <a:r>
              <a:rPr lang="en-US" sz="3200" b="1" dirty="0" smtClean="0">
                <a:solidFill>
                  <a:prstClr val="black"/>
                </a:solidFill>
              </a:rPr>
              <a:t>Communicate</a:t>
            </a:r>
            <a:endParaRPr lang="en-US" sz="3200" b="1" dirty="0">
              <a:solidFill>
                <a:prstClr val="black"/>
              </a:solidFill>
            </a:endParaRPr>
          </a:p>
        </p:txBody>
      </p:sp>
      <p:sp>
        <p:nvSpPr>
          <p:cNvPr id="176" name="U-Turn Arrow 175"/>
          <p:cNvSpPr/>
          <p:nvPr/>
        </p:nvSpPr>
        <p:spPr bwMode="auto">
          <a:xfrm rot="10800000">
            <a:off x="1371600" y="5372099"/>
            <a:ext cx="7010400" cy="609600"/>
          </a:xfrm>
          <a:prstGeom prst="uturnArrow">
            <a:avLst>
              <a:gd name="adj1" fmla="val 28507"/>
              <a:gd name="adj2" fmla="val 25000"/>
              <a:gd name="adj3" fmla="val 28326"/>
              <a:gd name="adj4" fmla="val 46309"/>
              <a:gd name="adj5" fmla="val 100000"/>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59" name="Rectangle 158"/>
          <p:cNvSpPr/>
          <p:nvPr/>
        </p:nvSpPr>
        <p:spPr>
          <a:xfrm>
            <a:off x="4754350" y="6412468"/>
            <a:ext cx="4237250" cy="369332"/>
          </a:xfrm>
          <a:prstGeom prst="rect">
            <a:avLst/>
          </a:prstGeom>
        </p:spPr>
        <p:txBody>
          <a:bodyPr wrap="none">
            <a:spAutoFit/>
          </a:bodyPr>
          <a:lstStyle/>
          <a:p>
            <a:r>
              <a:rPr lang="en-US" dirty="0" smtClean="0">
                <a:hlinkClick r:id="rId3"/>
              </a:rPr>
              <a:t>http://dl.acm.org/citation.cfm?id=1807184</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9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21600000">
                                      <p:cBhvr>
                                        <p:cTn id="22" dur="2000" fill="hold"/>
                                        <p:tgtEl>
                                          <p:spTgt spid="67593"/>
                                        </p:tgtEl>
                                        <p:attrNameLst>
                                          <p:attrName>r</p:attrName>
                                        </p:attrNameLst>
                                      </p:cBhvr>
                                    </p:animRot>
                                  </p:childTnLst>
                                </p:cTn>
                              </p:par>
                              <p:par>
                                <p:cTn id="23" presetID="8" presetClass="emph" presetSubtype="0" fill="hold" nodeType="withEffect">
                                  <p:stCondLst>
                                    <p:cond delay="0"/>
                                  </p:stCondLst>
                                  <p:childTnLst>
                                    <p:animRot by="21600000">
                                      <p:cBhvr>
                                        <p:cTn id="24" dur="2000" fill="hold"/>
                                        <p:tgtEl>
                                          <p:spTgt spid="37"/>
                                        </p:tgtEl>
                                        <p:attrNameLst>
                                          <p:attrName>r</p:attrName>
                                        </p:attrNameLst>
                                      </p:cBhvr>
                                    </p:animRot>
                                  </p:childTnLst>
                                </p:cTn>
                              </p:par>
                              <p:par>
                                <p:cTn id="25" presetID="8" presetClass="emph" presetSubtype="0" fill="hold" nodeType="withEffect">
                                  <p:stCondLst>
                                    <p:cond delay="0"/>
                                  </p:stCondLst>
                                  <p:childTnLst>
                                    <p:animRot by="21600000">
                                      <p:cBhvr>
                                        <p:cTn id="26" dur="2000" fill="hold"/>
                                        <p:tgtEl>
                                          <p:spTgt spid="38"/>
                                        </p:tgtEl>
                                        <p:attrNameLst>
                                          <p:attrName>r</p:attrName>
                                        </p:attrNameLst>
                                      </p:cBhvr>
                                    </p:animRot>
                                  </p:childTnLst>
                                </p:cTn>
                              </p:par>
                              <p:par>
                                <p:cTn id="27" presetID="8" presetClass="emph" presetSubtype="0" fill="hold" nodeType="withEffect">
                                  <p:stCondLst>
                                    <p:cond delay="0"/>
                                  </p:stCondLst>
                                  <p:childTnLst>
                                    <p:animRot by="21600000">
                                      <p:cBhvr>
                                        <p:cTn id="28" dur="2000" fill="hold"/>
                                        <p:tgtEl>
                                          <p:spTgt spid="39"/>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40"/>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41"/>
                                        </p:tgtEl>
                                        <p:attrNameLst>
                                          <p:attrName>r</p:attrName>
                                        </p:attrNameLst>
                                      </p:cBhvr>
                                    </p:animRot>
                                  </p:childTnLst>
                                </p:cTn>
                              </p:par>
                              <p:par>
                                <p:cTn id="33" presetID="8" presetClass="emph" presetSubtype="0" fill="hold" nodeType="withEffect">
                                  <p:stCondLst>
                                    <p:cond delay="0"/>
                                  </p:stCondLst>
                                  <p:childTnLst>
                                    <p:animRot by="21600000">
                                      <p:cBhvr>
                                        <p:cTn id="34" dur="2000" fill="hold"/>
                                        <p:tgtEl>
                                          <p:spTgt spid="42"/>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par>
                                <p:cTn id="46" presetID="22" presetClass="entr" presetSubtype="4"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down)">
                                      <p:cBhvr>
                                        <p:cTn id="48" dur="500"/>
                                        <p:tgtEl>
                                          <p:spTgt spid="26"/>
                                        </p:tgtEl>
                                      </p:cBhvr>
                                    </p:animEffect>
                                  </p:childTnLst>
                                </p:cTn>
                              </p:par>
                              <p:par>
                                <p:cTn id="49" presetID="22" presetClass="entr" presetSubtype="8"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22" presetClass="entr" presetSubtype="4"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down)">
                                      <p:cBhvr>
                                        <p:cTn id="54" dur="500"/>
                                        <p:tgtEl>
                                          <p:spTgt spid="30"/>
                                        </p:tgtEl>
                                      </p:cBhvr>
                                    </p:animEffect>
                                  </p:childTnLst>
                                </p:cTn>
                              </p:par>
                              <p:par>
                                <p:cTn id="55" presetID="22" presetClass="entr" presetSubtype="4"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down)">
                                      <p:cBhvr>
                                        <p:cTn id="57" dur="500"/>
                                        <p:tgtEl>
                                          <p:spTgt spid="32"/>
                                        </p:tgtEl>
                                      </p:cBhvr>
                                    </p:animEffect>
                                  </p:childTnLst>
                                </p:cTn>
                              </p:par>
                              <p:par>
                                <p:cTn id="58" presetID="22" presetClass="entr" presetSubtype="8" fill="hold"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left)">
                                      <p:cBhvr>
                                        <p:cTn id="60" dur="500"/>
                                        <p:tgtEl>
                                          <p:spTgt spid="34"/>
                                        </p:tgtEl>
                                      </p:cBhvr>
                                    </p:animEffect>
                                  </p:childTnLst>
                                </p:cTn>
                              </p:par>
                              <p:par>
                                <p:cTn id="61" presetID="22" presetClass="entr" presetSubtype="8"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par>
                                <p:cTn id="64" presetID="22" presetClass="entr" presetSubtype="8" fill="hold"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wipe(left)">
                                      <p:cBhvr>
                                        <p:cTn id="66" dur="500"/>
                                        <p:tgtEl>
                                          <p:spTgt spid="61"/>
                                        </p:tgtEl>
                                      </p:cBhvr>
                                    </p:animEffect>
                                  </p:childTnLst>
                                </p:cTn>
                              </p:par>
                              <p:par>
                                <p:cTn id="67" presetID="22" presetClass="entr" presetSubtype="4" fill="hold"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ipe(down)">
                                      <p:cBhvr>
                                        <p:cTn id="69" dur="500"/>
                                        <p:tgtEl>
                                          <p:spTgt spid="63"/>
                                        </p:tgtEl>
                                      </p:cBhvr>
                                    </p:animEffect>
                                  </p:childTnLst>
                                </p:cTn>
                              </p:par>
                              <p:par>
                                <p:cTn id="70" presetID="22" presetClass="entr" presetSubtype="4" fill="hold" nodeType="with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down)">
                                      <p:cBhvr>
                                        <p:cTn id="72" dur="500"/>
                                        <p:tgtEl>
                                          <p:spTgt spid="68"/>
                                        </p:tgtEl>
                                      </p:cBhvr>
                                    </p:animEffect>
                                  </p:childTnLst>
                                </p:cTn>
                              </p:par>
                              <p:par>
                                <p:cTn id="73" presetID="22" presetClass="entr" presetSubtype="2" fill="hold" nodeType="with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wipe(right)">
                                      <p:cBhvr>
                                        <p:cTn id="75" dur="500"/>
                                        <p:tgtEl>
                                          <p:spTgt spid="70"/>
                                        </p:tgtEl>
                                      </p:cBhvr>
                                    </p:animEffect>
                                  </p:childTnLst>
                                </p:cTn>
                              </p:par>
                              <p:par>
                                <p:cTn id="76" presetID="22" presetClass="entr" presetSubtype="4" fill="hold" nodeType="with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down)">
                                      <p:cBhvr>
                                        <p:cTn id="78" dur="500"/>
                                        <p:tgtEl>
                                          <p:spTgt spid="72"/>
                                        </p:tgtEl>
                                      </p:cBhvr>
                                    </p:animEffect>
                                  </p:childTnLst>
                                </p:cTn>
                              </p:par>
                              <p:par>
                                <p:cTn id="79" presetID="22" presetClass="entr" presetSubtype="2" fill="hold" nodeType="with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wipe(right)">
                                      <p:cBhvr>
                                        <p:cTn id="81" dur="500"/>
                                        <p:tgtEl>
                                          <p:spTgt spid="74"/>
                                        </p:tgtEl>
                                      </p:cBhvr>
                                    </p:animEffect>
                                  </p:childTnLst>
                                </p:cTn>
                              </p:par>
                              <p:par>
                                <p:cTn id="82" presetID="22" presetClass="entr" presetSubtype="2" fill="hold" nodeType="withEffect">
                                  <p:stCondLst>
                                    <p:cond delay="0"/>
                                  </p:stCondLst>
                                  <p:childTnLst>
                                    <p:set>
                                      <p:cBhvr>
                                        <p:cTn id="83" dur="1" fill="hold">
                                          <p:stCondLst>
                                            <p:cond delay="0"/>
                                          </p:stCondLst>
                                        </p:cTn>
                                        <p:tgtEl>
                                          <p:spTgt spid="79"/>
                                        </p:tgtEl>
                                        <p:attrNameLst>
                                          <p:attrName>style.visibility</p:attrName>
                                        </p:attrNameLst>
                                      </p:cBhvr>
                                      <p:to>
                                        <p:strVal val="visible"/>
                                      </p:to>
                                    </p:set>
                                    <p:animEffect transition="in" filter="wipe(right)">
                                      <p:cBhvr>
                                        <p:cTn id="84" dur="500"/>
                                        <p:tgtEl>
                                          <p:spTgt spid="79"/>
                                        </p:tgtEl>
                                      </p:cBhvr>
                                    </p:animEffect>
                                  </p:childTnLst>
                                </p:cTn>
                              </p:par>
                              <p:par>
                                <p:cTn id="85" presetID="22" presetClass="entr" presetSubtype="4" fill="hold" nodeType="with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wipe(down)">
                                      <p:cBhvr>
                                        <p:cTn id="87" dur="500"/>
                                        <p:tgtEl>
                                          <p:spTgt spid="84"/>
                                        </p:tgtEl>
                                      </p:cBhvr>
                                    </p:animEffect>
                                  </p:childTnLst>
                                </p:cTn>
                              </p:par>
                              <p:par>
                                <p:cTn id="88" presetID="22" presetClass="entr" presetSubtype="2" fill="hold" nodeType="withEffect">
                                  <p:stCondLst>
                                    <p:cond delay="0"/>
                                  </p:stCondLst>
                                  <p:childTnLst>
                                    <p:set>
                                      <p:cBhvr>
                                        <p:cTn id="89" dur="1" fill="hold">
                                          <p:stCondLst>
                                            <p:cond delay="0"/>
                                          </p:stCondLst>
                                        </p:cTn>
                                        <p:tgtEl>
                                          <p:spTgt spid="89"/>
                                        </p:tgtEl>
                                        <p:attrNameLst>
                                          <p:attrName>style.visibility</p:attrName>
                                        </p:attrNameLst>
                                      </p:cBhvr>
                                      <p:to>
                                        <p:strVal val="visible"/>
                                      </p:to>
                                    </p:set>
                                    <p:animEffect transition="in" filter="wipe(right)">
                                      <p:cBhvr>
                                        <p:cTn id="90" dur="500"/>
                                        <p:tgtEl>
                                          <p:spTgt spid="89"/>
                                        </p:tgtEl>
                                      </p:cBhvr>
                                    </p:animEffect>
                                  </p:childTnLst>
                                </p:cTn>
                              </p:par>
                              <p:par>
                                <p:cTn id="91" presetID="22" presetClass="entr" presetSubtype="4" fill="hold" nodeType="with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wipe(down)">
                                      <p:cBhvr>
                                        <p:cTn id="93" dur="500"/>
                                        <p:tgtEl>
                                          <p:spTgt spid="94"/>
                                        </p:tgtEl>
                                      </p:cBhvr>
                                    </p:animEffect>
                                  </p:childTnLst>
                                </p:cTn>
                              </p:par>
                              <p:par>
                                <p:cTn id="94" presetID="22" presetClass="entr" presetSubtype="4" fill="hold" nodeType="withEffect">
                                  <p:stCondLst>
                                    <p:cond delay="0"/>
                                  </p:stCondLst>
                                  <p:childTnLst>
                                    <p:set>
                                      <p:cBhvr>
                                        <p:cTn id="95" dur="1" fill="hold">
                                          <p:stCondLst>
                                            <p:cond delay="0"/>
                                          </p:stCondLst>
                                        </p:cTn>
                                        <p:tgtEl>
                                          <p:spTgt spid="99"/>
                                        </p:tgtEl>
                                        <p:attrNameLst>
                                          <p:attrName>style.visibility</p:attrName>
                                        </p:attrNameLst>
                                      </p:cBhvr>
                                      <p:to>
                                        <p:strVal val="visible"/>
                                      </p:to>
                                    </p:set>
                                    <p:animEffect transition="in" filter="wipe(down)">
                                      <p:cBhvr>
                                        <p:cTn id="96" dur="500"/>
                                        <p:tgtEl>
                                          <p:spTgt spid="99"/>
                                        </p:tgtEl>
                                      </p:cBhvr>
                                    </p:animEffect>
                                  </p:childTnLst>
                                </p:cTn>
                              </p:par>
                              <p:par>
                                <p:cTn id="97" presetID="22" presetClass="entr" presetSubtype="2" fill="hold" nodeType="withEffect">
                                  <p:stCondLst>
                                    <p:cond delay="0"/>
                                  </p:stCondLst>
                                  <p:childTnLst>
                                    <p:set>
                                      <p:cBhvr>
                                        <p:cTn id="98" dur="1" fill="hold">
                                          <p:stCondLst>
                                            <p:cond delay="0"/>
                                          </p:stCondLst>
                                        </p:cTn>
                                        <p:tgtEl>
                                          <p:spTgt spid="104"/>
                                        </p:tgtEl>
                                        <p:attrNameLst>
                                          <p:attrName>style.visibility</p:attrName>
                                        </p:attrNameLst>
                                      </p:cBhvr>
                                      <p:to>
                                        <p:strVal val="visible"/>
                                      </p:to>
                                    </p:set>
                                    <p:animEffect transition="in" filter="wipe(right)">
                                      <p:cBhvr>
                                        <p:cTn id="99" dur="500"/>
                                        <p:tgtEl>
                                          <p:spTgt spid="104"/>
                                        </p:tgtEl>
                                      </p:cBhvr>
                                    </p:animEffect>
                                  </p:childTnLst>
                                </p:cTn>
                              </p:par>
                              <p:par>
                                <p:cTn id="100" presetID="22" presetClass="entr" presetSubtype="2" fill="hold" nodeType="withEffect">
                                  <p:stCondLst>
                                    <p:cond delay="0"/>
                                  </p:stCondLst>
                                  <p:childTnLst>
                                    <p:set>
                                      <p:cBhvr>
                                        <p:cTn id="101" dur="1" fill="hold">
                                          <p:stCondLst>
                                            <p:cond delay="0"/>
                                          </p:stCondLst>
                                        </p:cTn>
                                        <p:tgtEl>
                                          <p:spTgt spid="109"/>
                                        </p:tgtEl>
                                        <p:attrNameLst>
                                          <p:attrName>style.visibility</p:attrName>
                                        </p:attrNameLst>
                                      </p:cBhvr>
                                      <p:to>
                                        <p:strVal val="visible"/>
                                      </p:to>
                                    </p:set>
                                    <p:animEffect transition="in" filter="wipe(right)">
                                      <p:cBhvr>
                                        <p:cTn id="102" dur="500"/>
                                        <p:tgtEl>
                                          <p:spTgt spid="109"/>
                                        </p:tgtEl>
                                      </p:cBhvr>
                                    </p:animEffec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1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grpId="0" nodeType="clickEffect">
                                  <p:stCondLst>
                                    <p:cond delay="0"/>
                                  </p:stCondLst>
                                  <p:childTnLst>
                                    <p:set>
                                      <p:cBhvr>
                                        <p:cTn id="110" dur="1" fill="hold">
                                          <p:stCondLst>
                                            <p:cond delay="0"/>
                                          </p:stCondLst>
                                        </p:cTn>
                                        <p:tgtEl>
                                          <p:spTgt spid="176"/>
                                        </p:tgtEl>
                                        <p:attrNameLst>
                                          <p:attrName>style.visibility</p:attrName>
                                        </p:attrNameLst>
                                      </p:cBhvr>
                                      <p:to>
                                        <p:strVal val="visible"/>
                                      </p:to>
                                    </p:set>
                                    <p:animEffect transition="in" filter="wipe(right)">
                                      <p:cBhvr>
                                        <p:cTn id="11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Implementations</a:t>
            </a:r>
            <a:endParaRPr lang="en-US" dirty="0"/>
          </a:p>
        </p:txBody>
      </p:sp>
      <p:sp>
        <p:nvSpPr>
          <p:cNvPr id="3" name="Content Placeholder 2"/>
          <p:cNvSpPr>
            <a:spLocks noGrp="1"/>
          </p:cNvSpPr>
          <p:nvPr>
            <p:ph idx="1"/>
          </p:nvPr>
        </p:nvSpPr>
        <p:spPr/>
        <p:txBody>
          <a:bodyPr/>
          <a:lstStyle/>
          <a:p>
            <a:r>
              <a:rPr lang="en-US" dirty="0" err="1" smtClean="0"/>
              <a:t>Giraph</a:t>
            </a:r>
            <a:r>
              <a:rPr lang="en-US" dirty="0" smtClean="0"/>
              <a:t>: </a:t>
            </a:r>
            <a:r>
              <a:rPr lang="en-US" dirty="0" smtClean="0">
                <a:hlinkClick r:id="rId2"/>
              </a:rPr>
              <a:t>http://incubator.apache.org/giraph/</a:t>
            </a:r>
            <a:endParaRPr lang="en-US" dirty="0" smtClean="0"/>
          </a:p>
          <a:p>
            <a:r>
              <a:rPr lang="en-US" dirty="0" smtClean="0"/>
              <a:t>Golden Orb: </a:t>
            </a:r>
            <a:r>
              <a:rPr lang="en-US" dirty="0" smtClean="0">
                <a:hlinkClick r:id="rId3"/>
              </a:rPr>
              <a:t>http://goldenorbos.org/</a:t>
            </a:r>
            <a:endParaRPr lang="en-US" dirty="0" smtClean="0"/>
          </a:p>
          <a:p>
            <a:r>
              <a:rPr lang="en-US" dirty="0" smtClean="0"/>
              <a:t>Stanford GPS</a:t>
            </a:r>
            <a:r>
              <a:rPr lang="en-US" dirty="0"/>
              <a:t>: </a:t>
            </a:r>
            <a:r>
              <a:rPr lang="en-US" dirty="0">
                <a:hlinkClick r:id="rId4"/>
              </a:rPr>
              <a:t>http://infolab.stanford.edu/gps</a:t>
            </a:r>
            <a:r>
              <a:rPr lang="en-US" dirty="0" smtClean="0">
                <a:hlinkClick r:id="rId4"/>
              </a:rPr>
              <a:t>/</a:t>
            </a:r>
            <a:r>
              <a:rPr lang="en-US" dirty="0" smtClean="0"/>
              <a:t> </a:t>
            </a:r>
            <a:endParaRPr lang="en-US" dirty="0"/>
          </a:p>
          <a:p>
            <a:endParaRPr lang="en-US" dirty="0" smtClean="0"/>
          </a:p>
          <a:p>
            <a:pPr>
              <a:buNone/>
            </a:pPr>
            <a:r>
              <a:rPr lang="en-US" dirty="0" smtClean="0"/>
              <a:t>An asynchronous variant:</a:t>
            </a:r>
            <a:endParaRPr lang="en-US" dirty="0"/>
          </a:p>
          <a:p>
            <a:r>
              <a:rPr lang="en-US" dirty="0" err="1" smtClean="0"/>
              <a:t>GraphLab</a:t>
            </a:r>
            <a:r>
              <a:rPr lang="en-US" dirty="0" smtClean="0"/>
              <a:t>: </a:t>
            </a:r>
            <a:r>
              <a:rPr lang="en-US" dirty="0" smtClean="0">
                <a:hlinkClick r:id="rId5"/>
              </a:rPr>
              <a:t>http://graphlab.org/</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85800" y="5257800"/>
            <a:ext cx="6781800" cy="5334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Tradeoffs of the BSP Model</a:t>
            </a:r>
            <a:endParaRPr lang="en-US" dirty="0"/>
          </a:p>
        </p:txBody>
      </p:sp>
      <p:sp>
        <p:nvSpPr>
          <p:cNvPr id="5" name="Content Placeholder 4"/>
          <p:cNvSpPr>
            <a:spLocks noGrp="1"/>
          </p:cNvSpPr>
          <p:nvPr>
            <p:ph idx="1"/>
          </p:nvPr>
        </p:nvSpPr>
        <p:spPr/>
        <p:txBody>
          <a:bodyPr/>
          <a:lstStyle/>
          <a:p>
            <a:r>
              <a:rPr lang="en-US" dirty="0" smtClean="0"/>
              <a:t>Pros:</a:t>
            </a:r>
          </a:p>
          <a:p>
            <a:pPr lvl="1"/>
            <a:r>
              <a:rPr lang="en-US" i="1" dirty="0" smtClean="0"/>
              <a:t>Graph Parallel</a:t>
            </a:r>
          </a:p>
          <a:p>
            <a:pPr lvl="1"/>
            <a:r>
              <a:rPr lang="en-US" dirty="0" smtClean="0"/>
              <a:t>Relatively easy to implement and reason about</a:t>
            </a:r>
          </a:p>
          <a:p>
            <a:pPr lvl="1"/>
            <a:r>
              <a:rPr lang="en-US" b="1" dirty="0" smtClean="0"/>
              <a:t>Deterministic execution</a:t>
            </a:r>
          </a:p>
          <a:p>
            <a:r>
              <a:rPr lang="en-US" dirty="0"/>
              <a:t>Cons:</a:t>
            </a:r>
          </a:p>
          <a:p>
            <a:pPr lvl="1"/>
            <a:r>
              <a:rPr lang="en-US" dirty="0"/>
              <a:t>User must architect the movement of information</a:t>
            </a:r>
          </a:p>
          <a:p>
            <a:pPr lvl="2"/>
            <a:r>
              <a:rPr lang="en-US" dirty="0"/>
              <a:t>Send the correct information in messages</a:t>
            </a:r>
          </a:p>
          <a:p>
            <a:pPr lvl="1"/>
            <a:r>
              <a:rPr lang="en-US" dirty="0"/>
              <a:t>Bulk synchronous abstraction </a:t>
            </a:r>
            <a:r>
              <a:rPr lang="en-US" dirty="0" smtClean="0"/>
              <a:t>inefficient</a:t>
            </a: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8E078A9D-47DB-49FD-9415-23D209E6C172}" type="slidenum">
              <a:rPr lang="en-US" smtClean="0"/>
              <a:pPr/>
              <a:t>3</a:t>
            </a:fld>
            <a:endParaRPr lang="en-US"/>
          </a:p>
        </p:txBody>
      </p:sp>
      <p:sp>
        <p:nvSpPr>
          <p:cNvPr id="5" name="Title 1"/>
          <p:cNvSpPr txBox="1">
            <a:spLocks/>
          </p:cNvSpPr>
          <p:nvPr/>
        </p:nvSpPr>
        <p:spPr>
          <a:xfrm>
            <a:off x="533400" y="1219200"/>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8800" b="1" i="0" u="none" strike="noStrike" kern="1200" cap="none" spc="0" normalizeH="0" baseline="0" noProof="0" dirty="0" smtClean="0">
                <a:ln>
                  <a:noFill/>
                </a:ln>
                <a:solidFill>
                  <a:schemeClr val="tx2">
                    <a:lumMod val="75000"/>
                  </a:schemeClr>
                </a:solidFill>
                <a:effectLst/>
                <a:uLnTx/>
                <a:uFillTx/>
                <a:latin typeface="+mj-lt"/>
                <a:ea typeface="+mj-ea"/>
                <a:cs typeface="+mj-cs"/>
              </a:rPr>
              <a:t>Big Data</a:t>
            </a:r>
            <a:endParaRPr kumimoji="0" lang="en-US" sz="8800" b="0" i="1" u="none" strike="noStrike" kern="1200" cap="none" spc="0" normalizeH="0" baseline="0" noProof="0" dirty="0" smtClean="0">
              <a:ln>
                <a:noFill/>
              </a:ln>
              <a:solidFill>
                <a:schemeClr val="tx2">
                  <a:lumMod val="75000"/>
                </a:schemeClr>
              </a:solidFill>
              <a:effectLst/>
              <a:uLnTx/>
              <a:uFillTx/>
              <a:latin typeface="+mj-lt"/>
              <a:ea typeface="+mj-ea"/>
              <a:cs typeface="+mj-cs"/>
            </a:endParaRPr>
          </a:p>
        </p:txBody>
      </p:sp>
      <p:grpSp>
        <p:nvGrpSpPr>
          <p:cNvPr id="8" name="Group 7"/>
          <p:cNvGrpSpPr/>
          <p:nvPr/>
        </p:nvGrpSpPr>
        <p:grpSpPr>
          <a:xfrm>
            <a:off x="533400" y="2895600"/>
            <a:ext cx="7772400" cy="2209800"/>
            <a:chOff x="533400" y="2895600"/>
            <a:chExt cx="7772400" cy="2209800"/>
          </a:xfrm>
        </p:grpSpPr>
        <p:sp>
          <p:nvSpPr>
            <p:cNvPr id="6" name="Title 1"/>
            <p:cNvSpPr txBox="1">
              <a:spLocks/>
            </p:cNvSpPr>
            <p:nvPr/>
          </p:nvSpPr>
          <p:spPr>
            <a:xfrm>
              <a:off x="533400" y="3635375"/>
              <a:ext cx="77724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8800" b="1" i="0" u="none" strike="noStrike" kern="1200" cap="none" spc="0" normalizeH="0" baseline="0" noProof="0" dirty="0" smtClean="0">
                  <a:ln>
                    <a:noFill/>
                  </a:ln>
                  <a:solidFill>
                    <a:schemeClr val="tx2">
                      <a:lumMod val="75000"/>
                    </a:schemeClr>
                  </a:solidFill>
                  <a:effectLst/>
                  <a:uLnTx/>
                  <a:uFillTx/>
                  <a:latin typeface="+mj-lt"/>
                  <a:ea typeface="+mj-ea"/>
                  <a:cs typeface="+mj-cs"/>
                </a:rPr>
                <a:t>Big Graphs</a:t>
              </a:r>
              <a:endParaRPr kumimoji="0" lang="en-US" sz="8800" b="0" i="1" u="none" strike="noStrike" kern="1200" cap="none" spc="0" normalizeH="0" baseline="0" noProof="0" dirty="0" smtClean="0">
                <a:ln>
                  <a:noFill/>
                </a:ln>
                <a:solidFill>
                  <a:schemeClr val="tx2">
                    <a:lumMod val="75000"/>
                  </a:schemeClr>
                </a:solidFill>
                <a:effectLst/>
                <a:uLnTx/>
                <a:uFillTx/>
                <a:latin typeface="+mj-lt"/>
                <a:ea typeface="+mj-ea"/>
                <a:cs typeface="+mj-cs"/>
              </a:endParaRPr>
            </a:p>
          </p:txBody>
        </p:sp>
        <p:sp>
          <p:nvSpPr>
            <p:cNvPr id="7" name="Down Arrow 6"/>
            <p:cNvSpPr/>
            <p:nvPr/>
          </p:nvSpPr>
          <p:spPr>
            <a:xfrm>
              <a:off x="3886200" y="2895600"/>
              <a:ext cx="1066800" cy="9144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932354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73"/>
          <p:cNvGrpSpPr/>
          <p:nvPr/>
        </p:nvGrpSpPr>
        <p:grpSpPr>
          <a:xfrm>
            <a:off x="914400" y="1447800"/>
            <a:ext cx="7391400" cy="2362200"/>
            <a:chOff x="914400" y="1447800"/>
            <a:chExt cx="7391400" cy="2362200"/>
          </a:xfrm>
        </p:grpSpPr>
        <p:sp>
          <p:nvSpPr>
            <p:cNvPr id="166" name="Rounded Rectangle 165"/>
            <p:cNvSpPr/>
            <p:nvPr/>
          </p:nvSpPr>
          <p:spPr bwMode="auto">
            <a:xfrm>
              <a:off x="914400" y="2667000"/>
              <a:ext cx="1828800" cy="1143000"/>
            </a:xfrm>
            <a:prstGeom prst="roundRect">
              <a:avLst>
                <a:gd name="adj" fmla="val 654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64" charset="0"/>
              </a:endParaRPr>
            </a:p>
          </p:txBody>
        </p:sp>
        <p:sp>
          <p:nvSpPr>
            <p:cNvPr id="171" name="Rounded Rectangle 170"/>
            <p:cNvSpPr/>
            <p:nvPr/>
          </p:nvSpPr>
          <p:spPr bwMode="auto">
            <a:xfrm>
              <a:off x="2971800" y="1447800"/>
              <a:ext cx="5334000" cy="1143000"/>
            </a:xfrm>
            <a:prstGeom prst="roundRect">
              <a:avLst>
                <a:gd name="adj" fmla="val 6548"/>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64" charset="0"/>
              </a:endParaRPr>
            </a:p>
          </p:txBody>
        </p:sp>
      </p:grpSp>
      <p:sp>
        <p:nvSpPr>
          <p:cNvPr id="2" name="Title 1"/>
          <p:cNvSpPr>
            <a:spLocks noGrp="1"/>
          </p:cNvSpPr>
          <p:nvPr>
            <p:ph type="title"/>
          </p:nvPr>
        </p:nvSpPr>
        <p:spPr>
          <a:xfrm>
            <a:off x="457200" y="0"/>
            <a:ext cx="8229600" cy="1143000"/>
          </a:xfrm>
        </p:spPr>
        <p:txBody>
          <a:bodyPr/>
          <a:lstStyle/>
          <a:p>
            <a:r>
              <a:rPr lang="en-US" sz="4000" dirty="0" smtClean="0"/>
              <a:t>Curse of the Slow Job</a:t>
            </a:r>
            <a:endParaRPr lang="en-US" sz="4000" dirty="0"/>
          </a:p>
        </p:txBody>
      </p:sp>
      <p:sp>
        <p:nvSpPr>
          <p:cNvPr id="5" name="Oval 4"/>
          <p:cNvSpPr/>
          <p:nvPr/>
        </p:nvSpPr>
        <p:spPr bwMode="auto">
          <a:xfrm>
            <a:off x="990600" y="1584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6" name="Oval 5"/>
          <p:cNvSpPr/>
          <p:nvPr/>
        </p:nvSpPr>
        <p:spPr bwMode="auto">
          <a:xfrm>
            <a:off x="990600" y="2169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7" name="Oval 6"/>
          <p:cNvSpPr/>
          <p:nvPr/>
        </p:nvSpPr>
        <p:spPr bwMode="auto">
          <a:xfrm>
            <a:off x="990600" y="2753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8" name="Oval 7"/>
          <p:cNvSpPr/>
          <p:nvPr/>
        </p:nvSpPr>
        <p:spPr bwMode="auto">
          <a:xfrm>
            <a:off x="990600" y="3337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9" name="Oval 8"/>
          <p:cNvSpPr/>
          <p:nvPr/>
        </p:nvSpPr>
        <p:spPr bwMode="auto">
          <a:xfrm>
            <a:off x="990600" y="3921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 name="Oval 9"/>
          <p:cNvSpPr/>
          <p:nvPr/>
        </p:nvSpPr>
        <p:spPr bwMode="auto">
          <a:xfrm>
            <a:off x="990600" y="4505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 name="Oval 10"/>
          <p:cNvSpPr/>
          <p:nvPr/>
        </p:nvSpPr>
        <p:spPr bwMode="auto">
          <a:xfrm>
            <a:off x="990600" y="5090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grpSp>
        <p:nvGrpSpPr>
          <p:cNvPr id="4" name="Group 152"/>
          <p:cNvGrpSpPr/>
          <p:nvPr/>
        </p:nvGrpSpPr>
        <p:grpSpPr>
          <a:xfrm>
            <a:off x="3124200" y="1584960"/>
            <a:ext cx="533400" cy="3825240"/>
            <a:chOff x="3124200" y="1584960"/>
            <a:chExt cx="533400" cy="3825240"/>
          </a:xfrm>
        </p:grpSpPr>
        <p:sp>
          <p:nvSpPr>
            <p:cNvPr id="12" name="Oval 11"/>
            <p:cNvSpPr/>
            <p:nvPr/>
          </p:nvSpPr>
          <p:spPr bwMode="auto">
            <a:xfrm>
              <a:off x="3124200" y="1584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 name="Oval 12"/>
            <p:cNvSpPr/>
            <p:nvPr/>
          </p:nvSpPr>
          <p:spPr bwMode="auto">
            <a:xfrm>
              <a:off x="3124200" y="2169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4" name="Oval 13"/>
            <p:cNvSpPr/>
            <p:nvPr/>
          </p:nvSpPr>
          <p:spPr bwMode="auto">
            <a:xfrm>
              <a:off x="3124200" y="2753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5" name="Oval 14"/>
            <p:cNvSpPr/>
            <p:nvPr/>
          </p:nvSpPr>
          <p:spPr bwMode="auto">
            <a:xfrm>
              <a:off x="3124200" y="3337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6" name="Oval 15"/>
            <p:cNvSpPr/>
            <p:nvPr/>
          </p:nvSpPr>
          <p:spPr bwMode="auto">
            <a:xfrm>
              <a:off x="3124200" y="3921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7" name="Oval 16"/>
            <p:cNvSpPr/>
            <p:nvPr/>
          </p:nvSpPr>
          <p:spPr bwMode="auto">
            <a:xfrm>
              <a:off x="3124200" y="4505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8" name="Oval 17"/>
            <p:cNvSpPr/>
            <p:nvPr/>
          </p:nvSpPr>
          <p:spPr bwMode="auto">
            <a:xfrm>
              <a:off x="3124200" y="5090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grpSp>
      <p:grpSp>
        <p:nvGrpSpPr>
          <p:cNvPr id="22" name="Group 101"/>
          <p:cNvGrpSpPr/>
          <p:nvPr/>
        </p:nvGrpSpPr>
        <p:grpSpPr>
          <a:xfrm>
            <a:off x="1524000" y="1668780"/>
            <a:ext cx="1600200" cy="1828800"/>
            <a:chOff x="1524000" y="1668780"/>
            <a:chExt cx="1600200" cy="1828800"/>
          </a:xfrm>
        </p:grpSpPr>
        <p:sp>
          <p:nvSpPr>
            <p:cNvPr id="19" name="Rounded Rectangle 18"/>
            <p:cNvSpPr/>
            <p:nvPr/>
          </p:nvSpPr>
          <p:spPr bwMode="auto">
            <a:xfrm>
              <a:off x="1981200" y="18135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1</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23" name="Straight Arrow Connector 22"/>
            <p:cNvCxnSpPr>
              <a:stCxn id="5" idx="6"/>
              <a:endCxn id="19" idx="1"/>
            </p:cNvCxnSpPr>
            <p:nvPr/>
          </p:nvCxnSpPr>
          <p:spPr bwMode="auto">
            <a:xfrm>
              <a:off x="1524000" y="1668780"/>
              <a:ext cx="457200" cy="3352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a:stCxn id="6" idx="6"/>
              <a:endCxn id="19" idx="1"/>
            </p:cNvCxnSpPr>
            <p:nvPr/>
          </p:nvCxnSpPr>
          <p:spPr bwMode="auto">
            <a:xfrm flipV="1">
              <a:off x="1524000" y="2004060"/>
              <a:ext cx="457200" cy="2489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0" name="Straight Arrow Connector 39"/>
            <p:cNvCxnSpPr>
              <a:stCxn id="19" idx="3"/>
              <a:endCxn id="14" idx="2"/>
            </p:cNvCxnSpPr>
            <p:nvPr/>
          </p:nvCxnSpPr>
          <p:spPr bwMode="auto">
            <a:xfrm>
              <a:off x="2590800" y="2004060"/>
              <a:ext cx="533400" cy="909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2" name="Straight Arrow Connector 41"/>
            <p:cNvCxnSpPr>
              <a:stCxn id="19" idx="3"/>
              <a:endCxn id="15" idx="2"/>
            </p:cNvCxnSpPr>
            <p:nvPr/>
          </p:nvCxnSpPr>
          <p:spPr bwMode="auto">
            <a:xfrm>
              <a:off x="2590800" y="2004060"/>
              <a:ext cx="533400" cy="149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24" name="Group 102"/>
          <p:cNvGrpSpPr/>
          <p:nvPr/>
        </p:nvGrpSpPr>
        <p:grpSpPr>
          <a:xfrm>
            <a:off x="1524000" y="1744980"/>
            <a:ext cx="1600200" cy="1676400"/>
            <a:chOff x="1524000" y="1744980"/>
            <a:chExt cx="1600200" cy="1676400"/>
          </a:xfrm>
        </p:grpSpPr>
        <p:sp>
          <p:nvSpPr>
            <p:cNvPr id="20" name="Rounded Rectangle 19"/>
            <p:cNvSpPr/>
            <p:nvPr/>
          </p:nvSpPr>
          <p:spPr bwMode="auto">
            <a:xfrm>
              <a:off x="1981200" y="30327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2</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29" name="Straight Arrow Connector 28"/>
            <p:cNvCxnSpPr>
              <a:stCxn id="7" idx="6"/>
              <a:endCxn id="20" idx="1"/>
            </p:cNvCxnSpPr>
            <p:nvPr/>
          </p:nvCxnSpPr>
          <p:spPr bwMode="auto">
            <a:xfrm>
              <a:off x="1524000" y="2837180"/>
              <a:ext cx="457200" cy="386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1" name="Straight Arrow Connector 30"/>
            <p:cNvCxnSpPr>
              <a:stCxn id="8" idx="6"/>
              <a:endCxn id="20" idx="1"/>
            </p:cNvCxnSpPr>
            <p:nvPr/>
          </p:nvCxnSpPr>
          <p:spPr bwMode="auto">
            <a:xfrm flipV="1">
              <a:off x="1524000" y="3223260"/>
              <a:ext cx="457200" cy="198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4" name="Straight Arrow Connector 43"/>
            <p:cNvCxnSpPr>
              <a:stCxn id="20" idx="3"/>
              <a:endCxn id="13" idx="2"/>
            </p:cNvCxnSpPr>
            <p:nvPr/>
          </p:nvCxnSpPr>
          <p:spPr bwMode="auto">
            <a:xfrm flipV="1">
              <a:off x="2590800" y="2329180"/>
              <a:ext cx="533400" cy="894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48" name="Straight Arrow Connector 47"/>
            <p:cNvCxnSpPr>
              <a:stCxn id="20" idx="3"/>
              <a:endCxn id="12" idx="2"/>
            </p:cNvCxnSpPr>
            <p:nvPr/>
          </p:nvCxnSpPr>
          <p:spPr bwMode="auto">
            <a:xfrm flipV="1">
              <a:off x="2590800" y="1744980"/>
              <a:ext cx="533400" cy="14782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26" name="Group 103"/>
          <p:cNvGrpSpPr/>
          <p:nvPr/>
        </p:nvGrpSpPr>
        <p:grpSpPr>
          <a:xfrm>
            <a:off x="1524000" y="3497580"/>
            <a:ext cx="1600200" cy="1752600"/>
            <a:chOff x="1524000" y="3497580"/>
            <a:chExt cx="1600200" cy="1752600"/>
          </a:xfrm>
        </p:grpSpPr>
        <p:sp>
          <p:nvSpPr>
            <p:cNvPr id="21" name="Rounded Rectangle 20"/>
            <p:cNvSpPr/>
            <p:nvPr/>
          </p:nvSpPr>
          <p:spPr bwMode="auto">
            <a:xfrm>
              <a:off x="1981200" y="42519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3</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33" name="Straight Arrow Connector 32"/>
            <p:cNvCxnSpPr>
              <a:stCxn id="9" idx="6"/>
              <a:endCxn id="21" idx="1"/>
            </p:cNvCxnSpPr>
            <p:nvPr/>
          </p:nvCxnSpPr>
          <p:spPr bwMode="auto">
            <a:xfrm>
              <a:off x="1524000" y="4005580"/>
              <a:ext cx="457200" cy="436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a:stCxn id="10" idx="6"/>
              <a:endCxn id="21" idx="1"/>
            </p:cNvCxnSpPr>
            <p:nvPr/>
          </p:nvCxnSpPr>
          <p:spPr bwMode="auto">
            <a:xfrm flipV="1">
              <a:off x="1524000" y="4442460"/>
              <a:ext cx="457200" cy="147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37" name="Straight Arrow Connector 36"/>
            <p:cNvCxnSpPr>
              <a:stCxn id="11" idx="6"/>
              <a:endCxn id="21" idx="1"/>
            </p:cNvCxnSpPr>
            <p:nvPr/>
          </p:nvCxnSpPr>
          <p:spPr bwMode="auto">
            <a:xfrm flipV="1">
              <a:off x="1524000" y="4442460"/>
              <a:ext cx="457200" cy="731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0" name="Straight Arrow Connector 49"/>
            <p:cNvCxnSpPr>
              <a:stCxn id="21" idx="3"/>
              <a:endCxn id="17" idx="2"/>
            </p:cNvCxnSpPr>
            <p:nvPr/>
          </p:nvCxnSpPr>
          <p:spPr bwMode="auto">
            <a:xfrm>
              <a:off x="2590800" y="44424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3" name="Straight Arrow Connector 52"/>
            <p:cNvCxnSpPr>
              <a:stCxn id="21" idx="3"/>
              <a:endCxn id="15" idx="2"/>
            </p:cNvCxnSpPr>
            <p:nvPr/>
          </p:nvCxnSpPr>
          <p:spPr bwMode="auto">
            <a:xfrm flipV="1">
              <a:off x="2590800" y="3497580"/>
              <a:ext cx="533400" cy="944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59" name="Straight Arrow Connector 58"/>
            <p:cNvCxnSpPr>
              <a:stCxn id="21" idx="3"/>
              <a:endCxn id="18" idx="2"/>
            </p:cNvCxnSpPr>
            <p:nvPr/>
          </p:nvCxnSpPr>
          <p:spPr bwMode="auto">
            <a:xfrm>
              <a:off x="2590800" y="44424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27" name="Group 154"/>
          <p:cNvGrpSpPr/>
          <p:nvPr/>
        </p:nvGrpSpPr>
        <p:grpSpPr>
          <a:xfrm>
            <a:off x="3657600" y="1744980"/>
            <a:ext cx="1676400" cy="584200"/>
            <a:chOff x="3657600" y="1744980"/>
            <a:chExt cx="1676400" cy="584200"/>
          </a:xfrm>
        </p:grpSpPr>
        <p:sp>
          <p:nvSpPr>
            <p:cNvPr id="112" name="Rounded Rectangle 111"/>
            <p:cNvSpPr/>
            <p:nvPr/>
          </p:nvSpPr>
          <p:spPr bwMode="auto">
            <a:xfrm>
              <a:off x="4191000" y="18135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1</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15" name="Straight Arrow Connector 114"/>
            <p:cNvCxnSpPr>
              <a:endCxn id="112" idx="1"/>
            </p:cNvCxnSpPr>
            <p:nvPr/>
          </p:nvCxnSpPr>
          <p:spPr bwMode="auto">
            <a:xfrm>
              <a:off x="3657600" y="17449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16" name="Straight Arrow Connector 115"/>
            <p:cNvCxnSpPr>
              <a:endCxn id="112" idx="1"/>
            </p:cNvCxnSpPr>
            <p:nvPr/>
          </p:nvCxnSpPr>
          <p:spPr bwMode="auto">
            <a:xfrm flipV="1">
              <a:off x="3657600" y="2004060"/>
              <a:ext cx="533400" cy="325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2" name="Straight Arrow Connector 121"/>
            <p:cNvCxnSpPr>
              <a:stCxn id="112" idx="3"/>
              <a:endCxn id="105" idx="2"/>
            </p:cNvCxnSpPr>
            <p:nvPr/>
          </p:nvCxnSpPr>
          <p:spPr bwMode="auto">
            <a:xfrm flipV="1">
              <a:off x="4800600" y="17449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3" name="Straight Arrow Connector 122"/>
            <p:cNvCxnSpPr>
              <a:stCxn id="112" idx="3"/>
              <a:endCxn id="106" idx="2"/>
            </p:cNvCxnSpPr>
            <p:nvPr/>
          </p:nvCxnSpPr>
          <p:spPr bwMode="auto">
            <a:xfrm>
              <a:off x="4800600" y="2004060"/>
              <a:ext cx="533400" cy="325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28" name="Group 153"/>
          <p:cNvGrpSpPr/>
          <p:nvPr/>
        </p:nvGrpSpPr>
        <p:grpSpPr>
          <a:xfrm>
            <a:off x="3657600" y="2329180"/>
            <a:ext cx="1676400" cy="1752600"/>
            <a:chOff x="3657600" y="2329180"/>
            <a:chExt cx="1676400" cy="1752600"/>
          </a:xfrm>
        </p:grpSpPr>
        <p:sp>
          <p:nvSpPr>
            <p:cNvPr id="113" name="Rounded Rectangle 112"/>
            <p:cNvSpPr/>
            <p:nvPr/>
          </p:nvSpPr>
          <p:spPr bwMode="auto">
            <a:xfrm>
              <a:off x="4191000" y="30327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2</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17" name="Straight Arrow Connector 116"/>
            <p:cNvCxnSpPr>
              <a:endCxn id="113" idx="1"/>
            </p:cNvCxnSpPr>
            <p:nvPr/>
          </p:nvCxnSpPr>
          <p:spPr bwMode="auto">
            <a:xfrm>
              <a:off x="3657600" y="2913380"/>
              <a:ext cx="533400" cy="309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18" name="Straight Arrow Connector 117"/>
            <p:cNvCxnSpPr>
              <a:endCxn id="113" idx="1"/>
            </p:cNvCxnSpPr>
            <p:nvPr/>
          </p:nvCxnSpPr>
          <p:spPr bwMode="auto">
            <a:xfrm flipV="1">
              <a:off x="3657600" y="3223260"/>
              <a:ext cx="533400" cy="274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4" name="Straight Arrow Connector 123"/>
            <p:cNvCxnSpPr>
              <a:stCxn id="113" idx="3"/>
              <a:endCxn id="106" idx="2"/>
            </p:cNvCxnSpPr>
            <p:nvPr/>
          </p:nvCxnSpPr>
          <p:spPr bwMode="auto">
            <a:xfrm flipV="1">
              <a:off x="4800600" y="2329180"/>
              <a:ext cx="533400" cy="894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5" name="Straight Arrow Connector 124"/>
            <p:cNvCxnSpPr>
              <a:stCxn id="113" idx="3"/>
              <a:endCxn id="109" idx="2"/>
            </p:cNvCxnSpPr>
            <p:nvPr/>
          </p:nvCxnSpPr>
          <p:spPr bwMode="auto">
            <a:xfrm>
              <a:off x="4800600" y="3223260"/>
              <a:ext cx="533400" cy="858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30" name="Group 155"/>
          <p:cNvGrpSpPr/>
          <p:nvPr/>
        </p:nvGrpSpPr>
        <p:grpSpPr>
          <a:xfrm>
            <a:off x="3657600" y="3497580"/>
            <a:ext cx="1676400" cy="1752600"/>
            <a:chOff x="3657600" y="3497580"/>
            <a:chExt cx="1676400" cy="1752600"/>
          </a:xfrm>
        </p:grpSpPr>
        <p:sp>
          <p:nvSpPr>
            <p:cNvPr id="114" name="Rounded Rectangle 113"/>
            <p:cNvSpPr/>
            <p:nvPr/>
          </p:nvSpPr>
          <p:spPr bwMode="auto">
            <a:xfrm>
              <a:off x="4191000" y="42519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3</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19" name="Straight Arrow Connector 118"/>
            <p:cNvCxnSpPr>
              <a:endCxn id="114" idx="1"/>
            </p:cNvCxnSpPr>
            <p:nvPr/>
          </p:nvCxnSpPr>
          <p:spPr bwMode="auto">
            <a:xfrm>
              <a:off x="3657600" y="4081780"/>
              <a:ext cx="533400" cy="3606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0" name="Straight Arrow Connector 119"/>
            <p:cNvCxnSpPr>
              <a:endCxn id="114" idx="1"/>
            </p:cNvCxnSpPr>
            <p:nvPr/>
          </p:nvCxnSpPr>
          <p:spPr bwMode="auto">
            <a:xfrm flipV="1">
              <a:off x="3657600" y="44424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1" name="Straight Arrow Connector 120"/>
            <p:cNvCxnSpPr>
              <a:endCxn id="114" idx="1"/>
            </p:cNvCxnSpPr>
            <p:nvPr/>
          </p:nvCxnSpPr>
          <p:spPr bwMode="auto">
            <a:xfrm flipV="1">
              <a:off x="3657600" y="44424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6" name="Straight Arrow Connector 125"/>
            <p:cNvCxnSpPr>
              <a:stCxn id="114" idx="3"/>
              <a:endCxn id="110" idx="2"/>
            </p:cNvCxnSpPr>
            <p:nvPr/>
          </p:nvCxnSpPr>
          <p:spPr bwMode="auto">
            <a:xfrm>
              <a:off x="4800600" y="44424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7" name="Straight Arrow Connector 126"/>
            <p:cNvCxnSpPr>
              <a:stCxn id="114" idx="3"/>
              <a:endCxn id="108" idx="2"/>
            </p:cNvCxnSpPr>
            <p:nvPr/>
          </p:nvCxnSpPr>
          <p:spPr bwMode="auto">
            <a:xfrm flipV="1">
              <a:off x="4800600" y="3497580"/>
              <a:ext cx="533400" cy="944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28" name="Straight Arrow Connector 127"/>
            <p:cNvCxnSpPr>
              <a:stCxn id="114" idx="3"/>
              <a:endCxn id="111" idx="2"/>
            </p:cNvCxnSpPr>
            <p:nvPr/>
          </p:nvCxnSpPr>
          <p:spPr bwMode="auto">
            <a:xfrm>
              <a:off x="4800600" y="44424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32" name="Group 159"/>
          <p:cNvGrpSpPr/>
          <p:nvPr/>
        </p:nvGrpSpPr>
        <p:grpSpPr>
          <a:xfrm>
            <a:off x="5334000" y="1584960"/>
            <a:ext cx="533400" cy="3825240"/>
            <a:chOff x="5334000" y="1584960"/>
            <a:chExt cx="533400" cy="3825240"/>
          </a:xfrm>
        </p:grpSpPr>
        <p:sp>
          <p:nvSpPr>
            <p:cNvPr id="105" name="Oval 104"/>
            <p:cNvSpPr/>
            <p:nvPr/>
          </p:nvSpPr>
          <p:spPr bwMode="auto">
            <a:xfrm>
              <a:off x="5334000" y="1584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6" name="Oval 105"/>
            <p:cNvSpPr/>
            <p:nvPr/>
          </p:nvSpPr>
          <p:spPr bwMode="auto">
            <a:xfrm>
              <a:off x="5334000" y="2169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7" name="Oval 106"/>
            <p:cNvSpPr/>
            <p:nvPr/>
          </p:nvSpPr>
          <p:spPr bwMode="auto">
            <a:xfrm>
              <a:off x="5334000" y="2753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8" name="Oval 107"/>
            <p:cNvSpPr/>
            <p:nvPr/>
          </p:nvSpPr>
          <p:spPr bwMode="auto">
            <a:xfrm>
              <a:off x="5334000" y="3337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09" name="Oval 108"/>
            <p:cNvSpPr/>
            <p:nvPr/>
          </p:nvSpPr>
          <p:spPr bwMode="auto">
            <a:xfrm>
              <a:off x="5334000" y="3921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0" name="Oval 109"/>
            <p:cNvSpPr/>
            <p:nvPr/>
          </p:nvSpPr>
          <p:spPr bwMode="auto">
            <a:xfrm>
              <a:off x="5334000" y="4505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11" name="Oval 110"/>
            <p:cNvSpPr/>
            <p:nvPr/>
          </p:nvSpPr>
          <p:spPr bwMode="auto">
            <a:xfrm>
              <a:off x="5334000" y="5090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grpSp>
      <p:grpSp>
        <p:nvGrpSpPr>
          <p:cNvPr id="34" name="Group 162"/>
          <p:cNvGrpSpPr/>
          <p:nvPr/>
        </p:nvGrpSpPr>
        <p:grpSpPr>
          <a:xfrm>
            <a:off x="5867400" y="1744980"/>
            <a:ext cx="1676400" cy="1168400"/>
            <a:chOff x="5867400" y="1744980"/>
            <a:chExt cx="1676400" cy="1168400"/>
          </a:xfrm>
        </p:grpSpPr>
        <p:sp>
          <p:nvSpPr>
            <p:cNvPr id="136" name="Rounded Rectangle 135"/>
            <p:cNvSpPr/>
            <p:nvPr/>
          </p:nvSpPr>
          <p:spPr bwMode="auto">
            <a:xfrm>
              <a:off x="6400800" y="18135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1</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39" name="Straight Arrow Connector 138"/>
            <p:cNvCxnSpPr>
              <a:endCxn id="136" idx="1"/>
            </p:cNvCxnSpPr>
            <p:nvPr/>
          </p:nvCxnSpPr>
          <p:spPr bwMode="auto">
            <a:xfrm>
              <a:off x="5867400" y="17449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0" name="Straight Arrow Connector 139"/>
            <p:cNvCxnSpPr>
              <a:endCxn id="136" idx="1"/>
            </p:cNvCxnSpPr>
            <p:nvPr/>
          </p:nvCxnSpPr>
          <p:spPr bwMode="auto">
            <a:xfrm flipV="1">
              <a:off x="5867400" y="2004060"/>
              <a:ext cx="533400" cy="3251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6" name="Straight Arrow Connector 145"/>
            <p:cNvCxnSpPr>
              <a:stCxn id="136" idx="3"/>
              <a:endCxn id="129" idx="2"/>
            </p:cNvCxnSpPr>
            <p:nvPr/>
          </p:nvCxnSpPr>
          <p:spPr bwMode="auto">
            <a:xfrm flipV="1">
              <a:off x="7010400" y="1744980"/>
              <a:ext cx="533400" cy="259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7" name="Straight Arrow Connector 146"/>
            <p:cNvCxnSpPr>
              <a:stCxn id="136" idx="3"/>
              <a:endCxn id="131" idx="2"/>
            </p:cNvCxnSpPr>
            <p:nvPr/>
          </p:nvCxnSpPr>
          <p:spPr bwMode="auto">
            <a:xfrm>
              <a:off x="7010400" y="2004060"/>
              <a:ext cx="533400" cy="909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36" name="Group 161"/>
          <p:cNvGrpSpPr/>
          <p:nvPr/>
        </p:nvGrpSpPr>
        <p:grpSpPr>
          <a:xfrm>
            <a:off x="5867400" y="2329180"/>
            <a:ext cx="1676400" cy="1752600"/>
            <a:chOff x="5867400" y="2329180"/>
            <a:chExt cx="1676400" cy="1752600"/>
          </a:xfrm>
        </p:grpSpPr>
        <p:sp>
          <p:nvSpPr>
            <p:cNvPr id="137" name="Rounded Rectangle 136"/>
            <p:cNvSpPr/>
            <p:nvPr/>
          </p:nvSpPr>
          <p:spPr bwMode="auto">
            <a:xfrm>
              <a:off x="6400800" y="30327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2</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41" name="Straight Arrow Connector 140"/>
            <p:cNvCxnSpPr>
              <a:endCxn id="137" idx="1"/>
            </p:cNvCxnSpPr>
            <p:nvPr/>
          </p:nvCxnSpPr>
          <p:spPr bwMode="auto">
            <a:xfrm>
              <a:off x="5867400" y="2913380"/>
              <a:ext cx="533400" cy="309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2" name="Straight Arrow Connector 141"/>
            <p:cNvCxnSpPr>
              <a:endCxn id="137" idx="1"/>
            </p:cNvCxnSpPr>
            <p:nvPr/>
          </p:nvCxnSpPr>
          <p:spPr bwMode="auto">
            <a:xfrm flipV="1">
              <a:off x="5867400" y="3223260"/>
              <a:ext cx="533400" cy="2743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8" name="Straight Arrow Connector 147"/>
            <p:cNvCxnSpPr>
              <a:stCxn id="137" idx="3"/>
              <a:endCxn id="130" idx="2"/>
            </p:cNvCxnSpPr>
            <p:nvPr/>
          </p:nvCxnSpPr>
          <p:spPr bwMode="auto">
            <a:xfrm flipV="1">
              <a:off x="7010400" y="2329180"/>
              <a:ext cx="533400" cy="8940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9" name="Straight Arrow Connector 148"/>
            <p:cNvCxnSpPr>
              <a:stCxn id="137" idx="3"/>
              <a:endCxn id="133" idx="2"/>
            </p:cNvCxnSpPr>
            <p:nvPr/>
          </p:nvCxnSpPr>
          <p:spPr bwMode="auto">
            <a:xfrm>
              <a:off x="7010400" y="3223260"/>
              <a:ext cx="533400" cy="858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38" name="Group 160"/>
          <p:cNvGrpSpPr/>
          <p:nvPr/>
        </p:nvGrpSpPr>
        <p:grpSpPr>
          <a:xfrm>
            <a:off x="5867400" y="3497580"/>
            <a:ext cx="1676400" cy="1752600"/>
            <a:chOff x="5867400" y="3497580"/>
            <a:chExt cx="1676400" cy="1752600"/>
          </a:xfrm>
        </p:grpSpPr>
        <p:sp>
          <p:nvSpPr>
            <p:cNvPr id="138" name="Rounded Rectangle 137"/>
            <p:cNvSpPr/>
            <p:nvPr/>
          </p:nvSpPr>
          <p:spPr bwMode="auto">
            <a:xfrm>
              <a:off x="6400800" y="4251960"/>
              <a:ext cx="609600" cy="3810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CPU 3</a:t>
              </a:r>
              <a:endParaRPr kumimoji="0" lang="en-US" sz="1400" b="0" i="0" u="none" strike="noStrike" cap="none" normalizeH="0" baseline="0" dirty="0" smtClean="0">
                <a:ln>
                  <a:noFill/>
                </a:ln>
                <a:solidFill>
                  <a:schemeClr val="tx1"/>
                </a:solidFill>
                <a:effectLst/>
                <a:latin typeface="Tahoma" pitchFamily="-64" charset="0"/>
              </a:endParaRPr>
            </a:p>
          </p:txBody>
        </p:sp>
        <p:cxnSp>
          <p:nvCxnSpPr>
            <p:cNvPr id="143" name="Straight Arrow Connector 142"/>
            <p:cNvCxnSpPr>
              <a:endCxn id="138" idx="1"/>
            </p:cNvCxnSpPr>
            <p:nvPr/>
          </p:nvCxnSpPr>
          <p:spPr bwMode="auto">
            <a:xfrm>
              <a:off x="5867400" y="4081780"/>
              <a:ext cx="533400" cy="3606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4" name="Straight Arrow Connector 143"/>
            <p:cNvCxnSpPr>
              <a:endCxn id="138" idx="1"/>
            </p:cNvCxnSpPr>
            <p:nvPr/>
          </p:nvCxnSpPr>
          <p:spPr bwMode="auto">
            <a:xfrm flipV="1">
              <a:off x="5867400" y="44424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45" name="Straight Arrow Connector 144"/>
            <p:cNvCxnSpPr>
              <a:endCxn id="138" idx="1"/>
            </p:cNvCxnSpPr>
            <p:nvPr/>
          </p:nvCxnSpPr>
          <p:spPr bwMode="auto">
            <a:xfrm flipV="1">
              <a:off x="5867400" y="44424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50" name="Straight Arrow Connector 149"/>
            <p:cNvCxnSpPr>
              <a:stCxn id="138" idx="3"/>
              <a:endCxn id="134" idx="2"/>
            </p:cNvCxnSpPr>
            <p:nvPr/>
          </p:nvCxnSpPr>
          <p:spPr bwMode="auto">
            <a:xfrm>
              <a:off x="7010400" y="4442460"/>
              <a:ext cx="533400" cy="2235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51" name="Straight Arrow Connector 150"/>
            <p:cNvCxnSpPr>
              <a:stCxn id="138" idx="3"/>
              <a:endCxn id="132" idx="2"/>
            </p:cNvCxnSpPr>
            <p:nvPr/>
          </p:nvCxnSpPr>
          <p:spPr bwMode="auto">
            <a:xfrm flipV="1">
              <a:off x="7010400" y="3497580"/>
              <a:ext cx="533400" cy="94488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cxnSp>
          <p:nvCxnSpPr>
            <p:cNvPr id="152" name="Straight Arrow Connector 151"/>
            <p:cNvCxnSpPr>
              <a:stCxn id="138" idx="3"/>
              <a:endCxn id="135" idx="2"/>
            </p:cNvCxnSpPr>
            <p:nvPr/>
          </p:nvCxnSpPr>
          <p:spPr bwMode="auto">
            <a:xfrm>
              <a:off x="7010400" y="4442460"/>
              <a:ext cx="533400" cy="807720"/>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cxnSp>
        <p:nvCxnSpPr>
          <p:cNvPr id="157" name="Straight Arrow Connector 156"/>
          <p:cNvCxnSpPr/>
          <p:nvPr/>
        </p:nvCxnSpPr>
        <p:spPr bwMode="auto">
          <a:xfrm>
            <a:off x="990600" y="1295400"/>
            <a:ext cx="6934200" cy="1588"/>
          </a:xfrm>
          <a:prstGeom prst="straightConnector1">
            <a:avLst/>
          </a:prstGeom>
          <a:noFill/>
          <a:ln w="38100" cap="flat" cmpd="sng" algn="ctr">
            <a:solidFill>
              <a:schemeClr val="hlink"/>
            </a:solidFill>
            <a:prstDash val="solid"/>
            <a:round/>
            <a:headEnd type="none" w="med" len="med"/>
            <a:tailEnd type="arrow"/>
          </a:ln>
          <a:effectLst/>
        </p:spPr>
      </p:cxnSp>
      <p:sp>
        <p:nvSpPr>
          <p:cNvPr id="158" name="TextBox 157"/>
          <p:cNvSpPr txBox="1"/>
          <p:nvPr/>
        </p:nvSpPr>
        <p:spPr>
          <a:xfrm>
            <a:off x="3733800" y="990600"/>
            <a:ext cx="1079398" cy="369332"/>
          </a:xfrm>
          <a:prstGeom prst="rect">
            <a:avLst/>
          </a:prstGeom>
          <a:noFill/>
        </p:spPr>
        <p:txBody>
          <a:bodyPr wrap="none" rtlCol="0">
            <a:spAutoFit/>
          </a:bodyPr>
          <a:lstStyle/>
          <a:p>
            <a:r>
              <a:rPr lang="en-US" dirty="0" smtClean="0"/>
              <a:t>Iterations</a:t>
            </a:r>
            <a:endParaRPr lang="en-US" dirty="0"/>
          </a:p>
        </p:txBody>
      </p:sp>
      <p:grpSp>
        <p:nvGrpSpPr>
          <p:cNvPr id="39" name="Group 174"/>
          <p:cNvGrpSpPr/>
          <p:nvPr/>
        </p:nvGrpSpPr>
        <p:grpSpPr>
          <a:xfrm>
            <a:off x="2831068" y="1371599"/>
            <a:ext cx="369332" cy="4724400"/>
            <a:chOff x="2831068" y="2133599"/>
            <a:chExt cx="369332" cy="4724400"/>
          </a:xfrm>
        </p:grpSpPr>
        <p:cxnSp>
          <p:nvCxnSpPr>
            <p:cNvPr id="172" name="Straight Connector 171"/>
            <p:cNvCxnSpPr/>
            <p:nvPr/>
          </p:nvCxnSpPr>
          <p:spPr bwMode="auto">
            <a:xfrm rot="5400000">
              <a:off x="795537" y="4462263"/>
              <a:ext cx="4657327" cy="0"/>
            </a:xfrm>
            <a:prstGeom prst="line">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73" name="TextBox 172"/>
            <p:cNvSpPr txBox="1"/>
            <p:nvPr/>
          </p:nvSpPr>
          <p:spPr>
            <a:xfrm rot="16200000">
              <a:off x="2601197" y="6258797"/>
              <a:ext cx="829073" cy="369332"/>
            </a:xfrm>
            <a:prstGeom prst="rect">
              <a:avLst/>
            </a:prstGeom>
            <a:noFill/>
          </p:spPr>
          <p:txBody>
            <a:bodyPr wrap="none" rtlCol="0">
              <a:spAutoFit/>
            </a:bodyPr>
            <a:lstStyle/>
            <a:p>
              <a:r>
                <a:rPr lang="en-US" dirty="0" smtClean="0"/>
                <a:t>Barrier</a:t>
              </a:r>
              <a:endParaRPr lang="en-US" dirty="0"/>
            </a:p>
          </p:txBody>
        </p:sp>
      </p:grpSp>
      <p:grpSp>
        <p:nvGrpSpPr>
          <p:cNvPr id="41" name="Group 175"/>
          <p:cNvGrpSpPr/>
          <p:nvPr/>
        </p:nvGrpSpPr>
        <p:grpSpPr>
          <a:xfrm>
            <a:off x="5029200" y="1371600"/>
            <a:ext cx="369332" cy="4724400"/>
            <a:chOff x="2831068" y="2133599"/>
            <a:chExt cx="369332" cy="4724400"/>
          </a:xfrm>
        </p:grpSpPr>
        <p:cxnSp>
          <p:nvCxnSpPr>
            <p:cNvPr id="177" name="Straight Connector 176"/>
            <p:cNvCxnSpPr/>
            <p:nvPr/>
          </p:nvCxnSpPr>
          <p:spPr bwMode="auto">
            <a:xfrm rot="5400000">
              <a:off x="795537" y="4462263"/>
              <a:ext cx="4657327" cy="0"/>
            </a:xfrm>
            <a:prstGeom prst="line">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78" name="TextBox 177"/>
            <p:cNvSpPr txBox="1"/>
            <p:nvPr/>
          </p:nvSpPr>
          <p:spPr>
            <a:xfrm rot="16200000">
              <a:off x="2601197" y="6258797"/>
              <a:ext cx="829073" cy="369332"/>
            </a:xfrm>
            <a:prstGeom prst="rect">
              <a:avLst/>
            </a:prstGeom>
            <a:noFill/>
          </p:spPr>
          <p:txBody>
            <a:bodyPr wrap="none" rtlCol="0">
              <a:spAutoFit/>
            </a:bodyPr>
            <a:lstStyle/>
            <a:p>
              <a:r>
                <a:rPr lang="en-US" dirty="0" smtClean="0"/>
                <a:t>Barrier</a:t>
              </a:r>
              <a:endParaRPr lang="en-US" dirty="0"/>
            </a:p>
          </p:txBody>
        </p:sp>
      </p:grpSp>
      <p:grpSp>
        <p:nvGrpSpPr>
          <p:cNvPr id="43" name="Group 163"/>
          <p:cNvGrpSpPr/>
          <p:nvPr/>
        </p:nvGrpSpPr>
        <p:grpSpPr>
          <a:xfrm>
            <a:off x="7239000" y="1371600"/>
            <a:ext cx="838200" cy="4724400"/>
            <a:chOff x="7239000" y="1371600"/>
            <a:chExt cx="838200" cy="4724400"/>
          </a:xfrm>
        </p:grpSpPr>
        <p:sp>
          <p:nvSpPr>
            <p:cNvPr id="129" name="Oval 128"/>
            <p:cNvSpPr/>
            <p:nvPr/>
          </p:nvSpPr>
          <p:spPr bwMode="auto">
            <a:xfrm>
              <a:off x="7543800" y="1584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0" name="Oval 129"/>
            <p:cNvSpPr/>
            <p:nvPr/>
          </p:nvSpPr>
          <p:spPr bwMode="auto">
            <a:xfrm>
              <a:off x="7543800" y="2169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1" name="Oval 130"/>
            <p:cNvSpPr/>
            <p:nvPr/>
          </p:nvSpPr>
          <p:spPr bwMode="auto">
            <a:xfrm>
              <a:off x="7543800" y="27533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2" name="Oval 131"/>
            <p:cNvSpPr/>
            <p:nvPr/>
          </p:nvSpPr>
          <p:spPr bwMode="auto">
            <a:xfrm>
              <a:off x="7543800" y="33375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3" name="Oval 132"/>
            <p:cNvSpPr/>
            <p:nvPr/>
          </p:nvSpPr>
          <p:spPr bwMode="auto">
            <a:xfrm>
              <a:off x="7543800" y="39217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4" name="Oval 133"/>
            <p:cNvSpPr/>
            <p:nvPr/>
          </p:nvSpPr>
          <p:spPr bwMode="auto">
            <a:xfrm>
              <a:off x="7543800" y="45059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sp>
          <p:nvSpPr>
            <p:cNvPr id="135" name="Oval 134"/>
            <p:cNvSpPr/>
            <p:nvPr/>
          </p:nvSpPr>
          <p:spPr bwMode="auto">
            <a:xfrm>
              <a:off x="7543800" y="5090160"/>
              <a:ext cx="533400" cy="320040"/>
            </a:xfrm>
            <a:prstGeom prst="ellipse">
              <a:avLst/>
            </a:prstGeom>
            <a:noFill/>
            <a:ln w="38100" cap="flat" cmpd="sng" algn="ctr">
              <a:solidFill>
                <a:schemeClr val="hlink"/>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latin typeface="Tahoma" pitchFamily="-64" charset="0"/>
                </a:rPr>
                <a:t>Data</a:t>
              </a:r>
              <a:endParaRPr kumimoji="0" lang="en-US" sz="1400" b="0" i="0" u="none" strike="noStrike" cap="none" normalizeH="0" baseline="0" dirty="0" smtClean="0">
                <a:ln>
                  <a:noFill/>
                </a:ln>
                <a:solidFill>
                  <a:schemeClr val="tx1"/>
                </a:solidFill>
                <a:effectLst/>
                <a:latin typeface="Tahoma" pitchFamily="-64" charset="0"/>
              </a:endParaRPr>
            </a:p>
          </p:txBody>
        </p:sp>
        <p:grpSp>
          <p:nvGrpSpPr>
            <p:cNvPr id="45" name="Group 178"/>
            <p:cNvGrpSpPr/>
            <p:nvPr/>
          </p:nvGrpSpPr>
          <p:grpSpPr>
            <a:xfrm>
              <a:off x="7239000" y="1371600"/>
              <a:ext cx="369332" cy="4724400"/>
              <a:chOff x="2831068" y="2133599"/>
              <a:chExt cx="369332" cy="4724400"/>
            </a:xfrm>
          </p:grpSpPr>
          <p:cxnSp>
            <p:nvCxnSpPr>
              <p:cNvPr id="180" name="Straight Connector 179"/>
              <p:cNvCxnSpPr/>
              <p:nvPr/>
            </p:nvCxnSpPr>
            <p:spPr bwMode="auto">
              <a:xfrm rot="5400000">
                <a:off x="795537" y="4462263"/>
                <a:ext cx="4657327" cy="0"/>
              </a:xfrm>
              <a:prstGeom prst="line">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81" name="TextBox 180"/>
              <p:cNvSpPr txBox="1"/>
              <p:nvPr/>
            </p:nvSpPr>
            <p:spPr>
              <a:xfrm rot="16200000">
                <a:off x="2601197" y="6258797"/>
                <a:ext cx="829073" cy="369332"/>
              </a:xfrm>
              <a:prstGeom prst="rect">
                <a:avLst/>
              </a:prstGeom>
              <a:noFill/>
            </p:spPr>
            <p:txBody>
              <a:bodyPr wrap="none" rtlCol="0">
                <a:spAutoFit/>
              </a:bodyPr>
              <a:lstStyle/>
              <a:p>
                <a:r>
                  <a:rPr lang="en-US" dirty="0" smtClean="0"/>
                  <a:t>Barrier</a:t>
                </a:r>
                <a:endParaRPr lang="en-US" dirty="0"/>
              </a:p>
            </p:txBody>
          </p:sp>
        </p:grpSp>
      </p:grpSp>
      <p:sp>
        <p:nvSpPr>
          <p:cNvPr id="153" name="Rectangle 152"/>
          <p:cNvSpPr/>
          <p:nvPr/>
        </p:nvSpPr>
        <p:spPr>
          <a:xfrm>
            <a:off x="3276600" y="6488668"/>
            <a:ext cx="5867400" cy="338554"/>
          </a:xfrm>
          <a:prstGeom prst="rect">
            <a:avLst/>
          </a:prstGeom>
        </p:spPr>
        <p:txBody>
          <a:bodyPr wrap="square">
            <a:spAutoFit/>
          </a:bodyPr>
          <a:lstStyle/>
          <a:p>
            <a:r>
              <a:rPr lang="en-US" sz="1600" dirty="0" smtClean="0">
                <a:hlinkClick r:id="rId3"/>
              </a:rPr>
              <a:t>http://www.www2011india.com/proceeding/proceedings/p607.pdf</a:t>
            </a:r>
            <a:endParaRPr lang="en-US" sz="16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22" presetClass="entr" presetSubtype="8"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2000"/>
                                        <p:tgtEl>
                                          <p:spTgt spid="27"/>
                                        </p:tgtEl>
                                      </p:cBhvr>
                                    </p:animEffect>
                                  </p:childTnLst>
                                </p:cTn>
                              </p:par>
                              <p:par>
                                <p:cTn id="23" presetID="2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8"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1"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3000"/>
                                        <p:tgtEl>
                                          <p:spTgt spid="34"/>
                                        </p:tgtEl>
                                      </p:cBhvr>
                                    </p:animEffect>
                                  </p:childTnLst>
                                </p:cTn>
                              </p:par>
                              <p:par>
                                <p:cTn id="37" presetID="22" presetClass="entr" presetSubtype="8"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par>
                                <p:cTn id="40" presetID="22" presetClass="entr" presetSubtype="8"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1" presetClass="entr" presetSubtype="0"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1"/>
            <a:ext cx="8305800" cy="914399"/>
          </a:xfrm>
        </p:spPr>
        <p:txBody>
          <a:bodyPr>
            <a:normAutofit fontScale="92500" lnSpcReduction="20000"/>
          </a:bodyPr>
          <a:lstStyle/>
          <a:p>
            <a:r>
              <a:rPr lang="en-US" dirty="0" smtClean="0"/>
              <a:t>Assuming runtime is drawn from an exponential distribution with mean 1.</a:t>
            </a:r>
            <a:endParaRPr lang="en-US" dirty="0"/>
          </a:p>
        </p:txBody>
      </p:sp>
      <p:graphicFrame>
        <p:nvGraphicFramePr>
          <p:cNvPr id="4" name="Chart 3"/>
          <p:cNvGraphicFramePr/>
          <p:nvPr/>
        </p:nvGraphicFramePr>
        <p:xfrm>
          <a:off x="838200" y="2133600"/>
          <a:ext cx="7239000"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1"/>
          <p:cNvSpPr>
            <a:spLocks noGrp="1"/>
          </p:cNvSpPr>
          <p:nvPr>
            <p:ph type="title"/>
          </p:nvPr>
        </p:nvSpPr>
        <p:spPr>
          <a:xfrm>
            <a:off x="457200" y="0"/>
            <a:ext cx="8229600" cy="1143000"/>
          </a:xfrm>
        </p:spPr>
        <p:txBody>
          <a:bodyPr/>
          <a:lstStyle/>
          <a:p>
            <a:r>
              <a:rPr lang="en-US" sz="4000" dirty="0" smtClean="0"/>
              <a:t>Curse of the Slow Job</a:t>
            </a:r>
            <a:endParaRPr lang="en-US" sz="4000" dirty="0"/>
          </a:p>
        </p:txBody>
      </p:sp>
      <p:sp>
        <p:nvSpPr>
          <p:cNvPr id="8" name="Rectangle 7"/>
          <p:cNvSpPr/>
          <p:nvPr/>
        </p:nvSpPr>
        <p:spPr>
          <a:xfrm>
            <a:off x="3276600" y="6488668"/>
            <a:ext cx="5867400" cy="338554"/>
          </a:xfrm>
          <a:prstGeom prst="rect">
            <a:avLst/>
          </a:prstGeom>
        </p:spPr>
        <p:txBody>
          <a:bodyPr wrap="square">
            <a:spAutoFit/>
          </a:bodyPr>
          <a:lstStyle/>
          <a:p>
            <a:r>
              <a:rPr lang="en-US" sz="1600" dirty="0" smtClean="0">
                <a:hlinkClick r:id="rId3"/>
              </a:rPr>
              <a:t>http://www.www2011india.com/proceeding/proceedings/p607.pdf</a:t>
            </a:r>
            <a:endParaRPr lang="en-US" sz="1600"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09600" y="1905000"/>
            <a:ext cx="7924800" cy="1752600"/>
          </a:xfrm>
        </p:spPr>
        <p:txBody>
          <a:bodyPr/>
          <a:lstStyle/>
          <a:p>
            <a:r>
              <a:rPr lang="en-US" sz="5400" i="1" dirty="0"/>
              <a:t>Bulk </a:t>
            </a:r>
            <a:r>
              <a:rPr lang="en-US" sz="5400" i="1" dirty="0" smtClean="0"/>
              <a:t>synchronous parallel model </a:t>
            </a:r>
            <a:r>
              <a:rPr lang="en-US" sz="5400" b="1" i="1" dirty="0" smtClean="0"/>
              <a:t>provably inefficient </a:t>
            </a:r>
            <a:r>
              <a:rPr lang="en-US" sz="5400" i="1" dirty="0" smtClean="0"/>
              <a:t>for some graph-parallel tasks</a:t>
            </a:r>
            <a:endParaRPr lang="en-US" sz="5400" dirty="0"/>
          </a:p>
        </p:txBody>
      </p:sp>
    </p:spTree>
    <p:extLst>
      <p:ext uri="{BB962C8B-B14F-4D97-AF65-F5344CB8AC3E}">
        <p14:creationId xmlns:p14="http://schemas.microsoft.com/office/powerpoint/2010/main" val="1855470655"/>
      </p:ext>
    </p:extLst>
  </p:cSld>
  <p:clrMapOvr>
    <a:masterClrMapping/>
  </p:clrMapOvr>
  <mc:AlternateContent xmlns:mc="http://schemas.openxmlformats.org/markup-compatibility/2006" xmlns:p14="http://schemas.microsoft.com/office/powerpoint/2010/main">
    <mc:Choice Requires="p14">
      <p:transition spd="slow" p14:dur="2000" advTm="11507"/>
    </mc:Choice>
    <mc:Fallback xmlns="">
      <p:transition xmlns:p14="http://schemas.microsoft.com/office/powerpoint/2010/main" spd="slow" advTm="11507"/>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Oval 34"/>
          <p:cNvSpPr/>
          <p:nvPr/>
        </p:nvSpPr>
        <p:spPr>
          <a:xfrm>
            <a:off x="6172200" y="3810000"/>
            <a:ext cx="838200" cy="8382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p:txBody>
          <a:bodyPr>
            <a:normAutofit fontScale="90000"/>
          </a:bodyPr>
          <a:lstStyle/>
          <a:p>
            <a:r>
              <a:rPr lang="en-US" sz="4000" dirty="0" smtClean="0"/>
              <a:t>Example:</a:t>
            </a:r>
            <a:br>
              <a:rPr lang="en-US" sz="4000" dirty="0" smtClean="0"/>
            </a:br>
            <a:r>
              <a:rPr lang="en-US" sz="4000" dirty="0" smtClean="0"/>
              <a:t>Loopy Belief Propagation (Loopy BP)</a:t>
            </a:r>
            <a:endParaRPr lang="en-US" sz="4000" dirty="0"/>
          </a:p>
        </p:txBody>
      </p:sp>
      <p:sp>
        <p:nvSpPr>
          <p:cNvPr id="3" name="Content Placeholder 2"/>
          <p:cNvSpPr>
            <a:spLocks noGrp="1"/>
          </p:cNvSpPr>
          <p:nvPr>
            <p:ph idx="1"/>
          </p:nvPr>
        </p:nvSpPr>
        <p:spPr>
          <a:xfrm>
            <a:off x="304800" y="1600200"/>
            <a:ext cx="8458200" cy="4267199"/>
          </a:xfrm>
        </p:spPr>
        <p:txBody>
          <a:bodyPr>
            <a:normAutofit/>
          </a:bodyPr>
          <a:lstStyle/>
          <a:p>
            <a:r>
              <a:rPr lang="en-US" dirty="0" smtClean="0"/>
              <a:t>Iteratively estimate the “beliefs” about vertices</a:t>
            </a:r>
          </a:p>
          <a:p>
            <a:pPr lvl="1"/>
            <a:r>
              <a:rPr lang="en-US" dirty="0" smtClean="0"/>
              <a:t>Read </a:t>
            </a:r>
            <a:r>
              <a:rPr lang="en-US" dirty="0" smtClean="0">
                <a:solidFill>
                  <a:srgbClr val="00B050"/>
                </a:solidFill>
              </a:rPr>
              <a:t>in messages</a:t>
            </a:r>
          </a:p>
          <a:p>
            <a:pPr lvl="1"/>
            <a:r>
              <a:rPr lang="en-US" dirty="0" smtClean="0"/>
              <a:t>Updates marginal</a:t>
            </a:r>
            <a:br>
              <a:rPr lang="en-US" dirty="0" smtClean="0"/>
            </a:br>
            <a:r>
              <a:rPr lang="en-US" dirty="0" smtClean="0"/>
              <a:t>estimate (</a:t>
            </a:r>
            <a:r>
              <a:rPr lang="en-US" b="1" dirty="0" smtClean="0"/>
              <a:t>belief</a:t>
            </a:r>
            <a:r>
              <a:rPr lang="en-US" dirty="0" smtClean="0"/>
              <a:t>)</a:t>
            </a:r>
          </a:p>
          <a:p>
            <a:pPr lvl="1"/>
            <a:r>
              <a:rPr lang="en-US" dirty="0" smtClean="0"/>
              <a:t>Send updated </a:t>
            </a:r>
            <a:br>
              <a:rPr lang="en-US" dirty="0" smtClean="0"/>
            </a:br>
            <a:r>
              <a:rPr lang="en-US" dirty="0" smtClean="0">
                <a:solidFill>
                  <a:srgbClr val="C00000"/>
                </a:solidFill>
              </a:rPr>
              <a:t>out messages</a:t>
            </a:r>
          </a:p>
          <a:p>
            <a:r>
              <a:rPr lang="en-US" dirty="0" smtClean="0"/>
              <a:t>Repeat for all variables</a:t>
            </a:r>
            <a:br>
              <a:rPr lang="en-US" dirty="0" smtClean="0"/>
            </a:br>
            <a:r>
              <a:rPr lang="en-US" dirty="0" smtClean="0"/>
              <a:t>until convergence</a:t>
            </a:r>
          </a:p>
        </p:txBody>
      </p:sp>
      <p:cxnSp>
        <p:nvCxnSpPr>
          <p:cNvPr id="56" name="Straight Connector 55"/>
          <p:cNvCxnSpPr>
            <a:stCxn id="188" idx="6"/>
            <a:endCxn id="38" idx="2"/>
          </p:cNvCxnSpPr>
          <p:nvPr/>
        </p:nvCxnSpPr>
        <p:spPr>
          <a:xfrm>
            <a:off x="5245100" y="2758017"/>
            <a:ext cx="2726266" cy="0"/>
          </a:xfrm>
          <a:prstGeom prst="line">
            <a:avLst/>
          </a:prstGeom>
        </p:spPr>
        <p:style>
          <a:lnRef idx="3">
            <a:schemeClr val="dk1"/>
          </a:lnRef>
          <a:fillRef idx="0">
            <a:schemeClr val="dk1"/>
          </a:fillRef>
          <a:effectRef idx="2">
            <a:schemeClr val="dk1"/>
          </a:effectRef>
          <a:fontRef idx="minor">
            <a:schemeClr val="tx1"/>
          </a:fontRef>
        </p:style>
      </p:cxnSp>
      <p:cxnSp>
        <p:nvCxnSpPr>
          <p:cNvPr id="59" name="Straight Connector 58"/>
          <p:cNvCxnSpPr>
            <a:stCxn id="47" idx="6"/>
            <a:endCxn id="49" idx="2"/>
          </p:cNvCxnSpPr>
          <p:nvPr/>
        </p:nvCxnSpPr>
        <p:spPr>
          <a:xfrm>
            <a:off x="5245100" y="4267200"/>
            <a:ext cx="2726266" cy="0"/>
          </a:xfrm>
          <a:prstGeom prst="line">
            <a:avLst/>
          </a:prstGeom>
        </p:spPr>
        <p:style>
          <a:lnRef idx="3">
            <a:schemeClr val="dk1"/>
          </a:lnRef>
          <a:fillRef idx="0">
            <a:schemeClr val="dk1"/>
          </a:fillRef>
          <a:effectRef idx="2">
            <a:schemeClr val="dk1"/>
          </a:effectRef>
          <a:fontRef idx="minor">
            <a:schemeClr val="tx1"/>
          </a:fontRef>
        </p:style>
      </p:cxnSp>
      <p:cxnSp>
        <p:nvCxnSpPr>
          <p:cNvPr id="61" name="Straight Connector 60"/>
          <p:cNvCxnSpPr>
            <a:stCxn id="51" idx="6"/>
            <a:endCxn id="53" idx="2"/>
          </p:cNvCxnSpPr>
          <p:nvPr/>
        </p:nvCxnSpPr>
        <p:spPr>
          <a:xfrm>
            <a:off x="5245100" y="5776383"/>
            <a:ext cx="2726266" cy="0"/>
          </a:xfrm>
          <a:prstGeom prst="line">
            <a:avLst/>
          </a:prstGeom>
        </p:spPr>
        <p:style>
          <a:lnRef idx="3">
            <a:schemeClr val="dk1"/>
          </a:lnRef>
          <a:fillRef idx="0">
            <a:schemeClr val="dk1"/>
          </a:fillRef>
          <a:effectRef idx="2">
            <a:schemeClr val="dk1"/>
          </a:effectRef>
          <a:fontRef idx="minor">
            <a:schemeClr val="tx1"/>
          </a:fontRef>
        </p:style>
      </p:cxnSp>
      <p:cxnSp>
        <p:nvCxnSpPr>
          <p:cNvPr id="63" name="Straight Connector 62"/>
          <p:cNvCxnSpPr>
            <a:stCxn id="38" idx="4"/>
            <a:endCxn id="53" idx="0"/>
          </p:cNvCxnSpPr>
          <p:nvPr/>
        </p:nvCxnSpPr>
        <p:spPr>
          <a:xfrm rot="5400000">
            <a:off x="6949017" y="4267200"/>
            <a:ext cx="2531533" cy="0"/>
          </a:xfrm>
          <a:prstGeom prst="line">
            <a:avLst/>
          </a:prstGeom>
        </p:spPr>
        <p:style>
          <a:lnRef idx="3">
            <a:schemeClr val="dk1"/>
          </a:lnRef>
          <a:fillRef idx="0">
            <a:schemeClr val="dk1"/>
          </a:fillRef>
          <a:effectRef idx="2">
            <a:schemeClr val="dk1"/>
          </a:effectRef>
          <a:fontRef idx="minor">
            <a:schemeClr val="tx1"/>
          </a:fontRef>
        </p:style>
      </p:cxnSp>
      <p:cxnSp>
        <p:nvCxnSpPr>
          <p:cNvPr id="65" name="Straight Connector 64"/>
          <p:cNvCxnSpPr>
            <a:stCxn id="37" idx="4"/>
            <a:endCxn id="52" idx="0"/>
          </p:cNvCxnSpPr>
          <p:nvPr/>
        </p:nvCxnSpPr>
        <p:spPr>
          <a:xfrm rot="5400000">
            <a:off x="5342467" y="4267200"/>
            <a:ext cx="2531533" cy="0"/>
          </a:xfrm>
          <a:prstGeom prst="line">
            <a:avLst/>
          </a:prstGeom>
        </p:spPr>
        <p:style>
          <a:lnRef idx="3">
            <a:schemeClr val="dk1"/>
          </a:lnRef>
          <a:fillRef idx="0">
            <a:schemeClr val="dk1"/>
          </a:fillRef>
          <a:effectRef idx="2">
            <a:schemeClr val="dk1"/>
          </a:effectRef>
          <a:fontRef idx="minor">
            <a:schemeClr val="tx1"/>
          </a:fontRef>
        </p:style>
      </p:cxnSp>
      <p:cxnSp>
        <p:nvCxnSpPr>
          <p:cNvPr id="67" name="Straight Connector 66"/>
          <p:cNvCxnSpPr>
            <a:stCxn id="188" idx="4"/>
            <a:endCxn id="51" idx="0"/>
          </p:cNvCxnSpPr>
          <p:nvPr/>
        </p:nvCxnSpPr>
        <p:spPr>
          <a:xfrm rot="5400000">
            <a:off x="3735917" y="4267200"/>
            <a:ext cx="2531533" cy="0"/>
          </a:xfrm>
          <a:prstGeom prst="line">
            <a:avLst/>
          </a:prstGeom>
        </p:spPr>
        <p:style>
          <a:lnRef idx="3">
            <a:schemeClr val="dk1"/>
          </a:lnRef>
          <a:fillRef idx="0">
            <a:schemeClr val="dk1"/>
          </a:fillRef>
          <a:effectRef idx="2">
            <a:schemeClr val="dk1"/>
          </a:effectRef>
          <a:fontRef idx="minor">
            <a:schemeClr val="tx1"/>
          </a:fontRef>
        </p:style>
      </p:cxnSp>
      <p:sp>
        <p:nvSpPr>
          <p:cNvPr id="188" name="Oval 187"/>
          <p:cNvSpPr/>
          <p:nvPr/>
        </p:nvSpPr>
        <p:spPr bwMode="auto">
          <a:xfrm>
            <a:off x="4758267" y="2514600"/>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7" name="Oval 36"/>
          <p:cNvSpPr/>
          <p:nvPr/>
        </p:nvSpPr>
        <p:spPr bwMode="auto">
          <a:xfrm>
            <a:off x="6364817" y="2514600"/>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8" name="Oval 37"/>
          <p:cNvSpPr/>
          <p:nvPr/>
        </p:nvSpPr>
        <p:spPr bwMode="auto">
          <a:xfrm>
            <a:off x="7971367" y="2514600"/>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7" name="Oval 46"/>
          <p:cNvSpPr/>
          <p:nvPr/>
        </p:nvSpPr>
        <p:spPr bwMode="auto">
          <a:xfrm>
            <a:off x="4758267" y="4023783"/>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8" name="Oval 47"/>
          <p:cNvSpPr/>
          <p:nvPr/>
        </p:nvSpPr>
        <p:spPr bwMode="auto">
          <a:xfrm>
            <a:off x="6364817" y="4023783"/>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9" name="Oval 48"/>
          <p:cNvSpPr/>
          <p:nvPr/>
        </p:nvSpPr>
        <p:spPr bwMode="auto">
          <a:xfrm>
            <a:off x="7971367" y="4023783"/>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1" name="Oval 50"/>
          <p:cNvSpPr/>
          <p:nvPr/>
        </p:nvSpPr>
        <p:spPr bwMode="auto">
          <a:xfrm>
            <a:off x="4758267" y="5532967"/>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2" name="Oval 51"/>
          <p:cNvSpPr/>
          <p:nvPr/>
        </p:nvSpPr>
        <p:spPr bwMode="auto">
          <a:xfrm>
            <a:off x="6364817" y="5532967"/>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3" name="Oval 52"/>
          <p:cNvSpPr/>
          <p:nvPr/>
        </p:nvSpPr>
        <p:spPr bwMode="auto">
          <a:xfrm>
            <a:off x="7971367" y="5532967"/>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nvGrpSpPr>
          <p:cNvPr id="4" name="Group 28"/>
          <p:cNvGrpSpPr/>
          <p:nvPr/>
        </p:nvGrpSpPr>
        <p:grpSpPr>
          <a:xfrm>
            <a:off x="5181600" y="2895600"/>
            <a:ext cx="2819400" cy="2743200"/>
            <a:chOff x="5181600" y="2895600"/>
            <a:chExt cx="2819400" cy="2743200"/>
          </a:xfrm>
        </p:grpSpPr>
        <p:sp>
          <p:nvSpPr>
            <p:cNvPr id="72" name="Arc 71"/>
            <p:cNvSpPr/>
            <p:nvPr/>
          </p:nvSpPr>
          <p:spPr>
            <a:xfrm>
              <a:off x="6400800" y="2895600"/>
              <a:ext cx="685800" cy="1219200"/>
            </a:xfrm>
            <a:prstGeom prst="arc">
              <a:avLst>
                <a:gd name="adj1" fmla="val 16909292"/>
                <a:gd name="adj2" fmla="val 4537409"/>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solidFill>
                  <a:prstClr val="black"/>
                </a:solidFill>
              </a:endParaRPr>
            </a:p>
          </p:txBody>
        </p:sp>
        <p:sp>
          <p:nvSpPr>
            <p:cNvPr id="73" name="Arc 72"/>
            <p:cNvSpPr/>
            <p:nvPr/>
          </p:nvSpPr>
          <p:spPr>
            <a:xfrm rot="5400000">
              <a:off x="7048500" y="3771900"/>
              <a:ext cx="685800" cy="1219200"/>
            </a:xfrm>
            <a:prstGeom prst="arc">
              <a:avLst>
                <a:gd name="adj1" fmla="val 16909292"/>
                <a:gd name="adj2" fmla="val 4537409"/>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solidFill>
                  <a:prstClr val="black"/>
                </a:solidFill>
              </a:endParaRPr>
            </a:p>
          </p:txBody>
        </p:sp>
        <p:sp>
          <p:nvSpPr>
            <p:cNvPr id="74" name="Arc 73"/>
            <p:cNvSpPr/>
            <p:nvPr/>
          </p:nvSpPr>
          <p:spPr>
            <a:xfrm rot="10800000">
              <a:off x="6096000" y="4419600"/>
              <a:ext cx="685800" cy="1219200"/>
            </a:xfrm>
            <a:prstGeom prst="arc">
              <a:avLst>
                <a:gd name="adj1" fmla="val 16909292"/>
                <a:gd name="adj2" fmla="val 4537409"/>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solidFill>
                  <a:prstClr val="black"/>
                </a:solidFill>
              </a:endParaRPr>
            </a:p>
          </p:txBody>
        </p:sp>
        <p:sp>
          <p:nvSpPr>
            <p:cNvPr id="75" name="Arc 74"/>
            <p:cNvSpPr/>
            <p:nvPr/>
          </p:nvSpPr>
          <p:spPr>
            <a:xfrm rot="16200000">
              <a:off x="5448300" y="3467100"/>
              <a:ext cx="685800" cy="1219200"/>
            </a:xfrm>
            <a:prstGeom prst="arc">
              <a:avLst>
                <a:gd name="adj1" fmla="val 16909292"/>
                <a:gd name="adj2" fmla="val 4537409"/>
              </a:avLst>
            </a:prstGeom>
            <a:ln>
              <a:headEnd type="none" w="med" len="med"/>
              <a:tailEnd type="triangle" w="med" len="med"/>
            </a:ln>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solidFill>
                  <a:prstClr val="black"/>
                </a:solidFill>
              </a:endParaRPr>
            </a:p>
          </p:txBody>
        </p:sp>
      </p:grpSp>
      <p:grpSp>
        <p:nvGrpSpPr>
          <p:cNvPr id="5" name="Group 29"/>
          <p:cNvGrpSpPr/>
          <p:nvPr/>
        </p:nvGrpSpPr>
        <p:grpSpPr>
          <a:xfrm>
            <a:off x="5181600" y="2895600"/>
            <a:ext cx="2819400" cy="2743200"/>
            <a:chOff x="5181600" y="2895600"/>
            <a:chExt cx="2819400" cy="2743200"/>
          </a:xfrm>
        </p:grpSpPr>
        <p:sp>
          <p:nvSpPr>
            <p:cNvPr id="79" name="Arc 78"/>
            <p:cNvSpPr/>
            <p:nvPr/>
          </p:nvSpPr>
          <p:spPr>
            <a:xfrm>
              <a:off x="6400800" y="4419600"/>
              <a:ext cx="685800" cy="1219200"/>
            </a:xfrm>
            <a:prstGeom prst="arc">
              <a:avLst>
                <a:gd name="adj1" fmla="val 16909292"/>
                <a:gd name="adj2" fmla="val 4537409"/>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solidFill>
                  <a:prstClr val="black"/>
                </a:solidFill>
              </a:endParaRPr>
            </a:p>
          </p:txBody>
        </p:sp>
        <p:sp>
          <p:nvSpPr>
            <p:cNvPr id="80" name="Arc 79"/>
            <p:cNvSpPr/>
            <p:nvPr/>
          </p:nvSpPr>
          <p:spPr>
            <a:xfrm rot="16200000">
              <a:off x="7048500" y="3467101"/>
              <a:ext cx="685800" cy="1219200"/>
            </a:xfrm>
            <a:prstGeom prst="arc">
              <a:avLst>
                <a:gd name="adj1" fmla="val 16909292"/>
                <a:gd name="adj2" fmla="val 4537409"/>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solidFill>
                  <a:prstClr val="black"/>
                </a:solidFill>
              </a:endParaRPr>
            </a:p>
          </p:txBody>
        </p:sp>
        <p:sp>
          <p:nvSpPr>
            <p:cNvPr id="81" name="Arc 80"/>
            <p:cNvSpPr/>
            <p:nvPr/>
          </p:nvSpPr>
          <p:spPr>
            <a:xfrm rot="5400000">
              <a:off x="5448300" y="3771900"/>
              <a:ext cx="685800" cy="1219200"/>
            </a:xfrm>
            <a:prstGeom prst="arc">
              <a:avLst>
                <a:gd name="adj1" fmla="val 16909292"/>
                <a:gd name="adj2" fmla="val 4537409"/>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solidFill>
                  <a:prstClr val="black"/>
                </a:solidFill>
              </a:endParaRPr>
            </a:p>
          </p:txBody>
        </p:sp>
        <p:sp>
          <p:nvSpPr>
            <p:cNvPr id="82" name="Arc 81"/>
            <p:cNvSpPr/>
            <p:nvPr/>
          </p:nvSpPr>
          <p:spPr>
            <a:xfrm rot="10800000">
              <a:off x="6096001" y="2895600"/>
              <a:ext cx="685800" cy="1219200"/>
            </a:xfrm>
            <a:prstGeom prst="arc">
              <a:avLst>
                <a:gd name="adj1" fmla="val 16909292"/>
                <a:gd name="adj2" fmla="val 4537409"/>
              </a:avLst>
            </a:prstGeom>
            <a:ln>
              <a:headEnd type="none" w="med" len="med"/>
              <a:tailEnd type="triangle" w="med" len="med"/>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solidFill>
                  <a:prstClr val="black"/>
                </a:solidFill>
              </a:endParaRPr>
            </a:p>
          </p:txBody>
        </p:sp>
      </p:grpSp>
      <p:sp>
        <p:nvSpPr>
          <p:cNvPr id="34" name="Slide Number Placeholder 33"/>
          <p:cNvSpPr>
            <a:spLocks noGrp="1"/>
          </p:cNvSpPr>
          <p:nvPr>
            <p:ph type="sldNum" sz="quarter" idx="12"/>
          </p:nvPr>
        </p:nvSpPr>
        <p:spPr/>
        <p:txBody>
          <a:bodyPr/>
          <a:lstStyle/>
          <a:p>
            <a:fld id="{8E078A9D-47DB-49FD-9415-23D209E6C172}" type="slidenum">
              <a:rPr lang="en-US" smtClean="0">
                <a:solidFill>
                  <a:prstClr val="black">
                    <a:tint val="75000"/>
                  </a:prstClr>
                </a:solidFill>
              </a:rPr>
              <a:pPr/>
              <a:t>33</a:t>
            </a:fld>
            <a:endParaRPr lang="en-US">
              <a:solidFill>
                <a:prstClr val="black">
                  <a:tint val="75000"/>
                </a:prstClr>
              </a:solidFill>
            </a:endParaRPr>
          </a:p>
        </p:txBody>
      </p:sp>
      <p:sp>
        <p:nvSpPr>
          <p:cNvPr id="31" name="Rectangle 30"/>
          <p:cNvSpPr/>
          <p:nvPr/>
        </p:nvSpPr>
        <p:spPr>
          <a:xfrm>
            <a:off x="5105400" y="6550223"/>
            <a:ext cx="4038600" cy="307777"/>
          </a:xfrm>
          <a:prstGeom prst="rect">
            <a:avLst/>
          </a:prstGeom>
        </p:spPr>
        <p:txBody>
          <a:bodyPr wrap="square">
            <a:spAutoFit/>
          </a:bodyPr>
          <a:lstStyle/>
          <a:p>
            <a:r>
              <a:rPr lang="en-US" sz="1400" dirty="0" smtClean="0">
                <a:hlinkClick r:id="rId4"/>
              </a:rPr>
              <a:t>http://www.merl.com/papers/docs/TR2001-22.pdf</a:t>
            </a:r>
            <a:endParaRPr lang="en-US" sz="1400" dirty="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par>
                          <p:cTn id="15" fill="hold">
                            <p:stCondLst>
                              <p:cond delay="0"/>
                            </p:stCondLst>
                            <p:childTnLst>
                              <p:par>
                                <p:cTn id="16" presetID="4"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ox(i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27" presetClass="emph" presetSubtype="0" fill="hold" grpId="0" nodeType="withEffect">
                                  <p:stCondLst>
                                    <p:cond delay="0"/>
                                  </p:stCondLst>
                                  <p:childTnLst>
                                    <p:animClr clrSpc="rgb" dir="cw">
                                      <p:cBhvr override="childStyle">
                                        <p:cTn id="24" dur="250" autoRev="1" fill="hold"/>
                                        <p:tgtEl>
                                          <p:spTgt spid="48"/>
                                        </p:tgtEl>
                                        <p:attrNameLst>
                                          <p:attrName>style.color</p:attrName>
                                        </p:attrNameLst>
                                      </p:cBhvr>
                                      <p:to>
                                        <a:schemeClr val="bg1"/>
                                      </p:to>
                                    </p:animClr>
                                    <p:animClr clrSpc="rgb" dir="cw">
                                      <p:cBhvr>
                                        <p:cTn id="25" dur="250" autoRev="1" fill="hold"/>
                                        <p:tgtEl>
                                          <p:spTgt spid="48"/>
                                        </p:tgtEl>
                                        <p:attrNameLst>
                                          <p:attrName>fillcolor</p:attrName>
                                        </p:attrNameLst>
                                      </p:cBhvr>
                                      <p:to>
                                        <a:schemeClr val="bg1"/>
                                      </p:to>
                                    </p:animClr>
                                    <p:set>
                                      <p:cBhvr>
                                        <p:cTn id="26" dur="250" autoRev="1" fill="hold"/>
                                        <p:tgtEl>
                                          <p:spTgt spid="48"/>
                                        </p:tgtEl>
                                        <p:attrNameLst>
                                          <p:attrName>fill.type</p:attrName>
                                        </p:attrNameLst>
                                      </p:cBhvr>
                                      <p:to>
                                        <p:strVal val="solid"/>
                                      </p:to>
                                    </p:set>
                                    <p:set>
                                      <p:cBhvr>
                                        <p:cTn id="27" dur="250" autoRev="1" fill="hold"/>
                                        <p:tgtEl>
                                          <p:spTgt spid="48"/>
                                        </p:tgtEl>
                                        <p:attrNameLst>
                                          <p:attrName>fill.on</p:attrName>
                                        </p:attrNameLst>
                                      </p:cBhvr>
                                      <p:to>
                                        <p:strVal val="tru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childTnLst>
                                </p:cTn>
                              </p:par>
                            </p:childTnLst>
                          </p:cTn>
                        </p:par>
                        <p:par>
                          <p:cTn id="32" fill="hold">
                            <p:stCondLst>
                              <p:cond delay="0"/>
                            </p:stCondLst>
                            <p:childTnLst>
                              <p:par>
                                <p:cTn id="33" presetID="4" presetClass="entr" presetSubtype="32"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ox(out)">
                                      <p:cBhvr>
                                        <p:cTn id="35" dur="500"/>
                                        <p:tgtEl>
                                          <p:spTgt spid="5"/>
                                        </p:tgtEl>
                                      </p:cBhvr>
                                    </p:animEffect>
                                  </p:childTnLst>
                                </p:cTn>
                              </p:par>
                            </p:childTnLst>
                          </p:cTn>
                        </p:par>
                        <p:par>
                          <p:cTn id="36" fill="hold">
                            <p:stCondLst>
                              <p:cond delay="500"/>
                            </p:stCondLst>
                            <p:childTnLst>
                              <p:par>
                                <p:cTn id="37" presetID="1" presetClass="entr" presetSubtype="0" fill="hold" grpId="0" nodeType="after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 grpId="0" build="p"/>
      <p:bldP spid="4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Bulk Synchronous</a:t>
            </a:r>
            <a:r>
              <a:rPr lang="en-US" sz="4000" dirty="0" smtClean="0"/>
              <a:t> Loopy BP</a:t>
            </a:r>
            <a:endParaRPr lang="en-US" sz="4000" dirty="0"/>
          </a:p>
        </p:txBody>
      </p:sp>
      <p:sp>
        <p:nvSpPr>
          <p:cNvPr id="3" name="Content Placeholder 2"/>
          <p:cNvSpPr>
            <a:spLocks noGrp="1"/>
          </p:cNvSpPr>
          <p:nvPr>
            <p:ph idx="1"/>
          </p:nvPr>
        </p:nvSpPr>
        <p:spPr>
          <a:xfrm>
            <a:off x="457200" y="1600200"/>
            <a:ext cx="8229600" cy="4876800"/>
          </a:xfrm>
        </p:spPr>
        <p:txBody>
          <a:bodyPr>
            <a:normAutofit lnSpcReduction="10000"/>
          </a:bodyPr>
          <a:lstStyle/>
          <a:p>
            <a:r>
              <a:rPr lang="en-US" dirty="0" smtClean="0"/>
              <a:t>Often considered embarrassingly parallel </a:t>
            </a:r>
          </a:p>
          <a:p>
            <a:pPr lvl="1"/>
            <a:r>
              <a:rPr lang="en-US" dirty="0" smtClean="0"/>
              <a:t>Associate processor </a:t>
            </a:r>
            <a:br>
              <a:rPr lang="en-US" dirty="0" smtClean="0"/>
            </a:br>
            <a:r>
              <a:rPr lang="en-US" dirty="0" smtClean="0"/>
              <a:t>with each vertex</a:t>
            </a:r>
          </a:p>
          <a:p>
            <a:pPr lvl="1"/>
            <a:r>
              <a:rPr lang="en-US" dirty="0" smtClean="0">
                <a:solidFill>
                  <a:srgbClr val="00B050"/>
                </a:solidFill>
              </a:rPr>
              <a:t>Receive all messages</a:t>
            </a:r>
          </a:p>
          <a:p>
            <a:pPr lvl="1"/>
            <a:r>
              <a:rPr lang="en-US" dirty="0" smtClean="0">
                <a:solidFill>
                  <a:srgbClr val="0070C0"/>
                </a:solidFill>
              </a:rPr>
              <a:t>Update all beliefs</a:t>
            </a:r>
          </a:p>
          <a:p>
            <a:pPr lvl="1"/>
            <a:r>
              <a:rPr lang="en-US" dirty="0" smtClean="0">
                <a:solidFill>
                  <a:srgbClr val="C00000"/>
                </a:solidFill>
              </a:rPr>
              <a:t>Send all messages</a:t>
            </a:r>
          </a:p>
          <a:p>
            <a:r>
              <a:rPr lang="en-US" dirty="0" smtClean="0"/>
              <a:t>Proposed by:</a:t>
            </a:r>
          </a:p>
          <a:p>
            <a:pPr lvl="1"/>
            <a:r>
              <a:rPr lang="en-US" sz="2000" dirty="0" err="1" smtClean="0"/>
              <a:t>Brunton</a:t>
            </a:r>
            <a:r>
              <a:rPr lang="en-US" sz="2000" dirty="0" smtClean="0"/>
              <a:t> et al. CRV’06</a:t>
            </a:r>
          </a:p>
          <a:p>
            <a:pPr lvl="1"/>
            <a:r>
              <a:rPr lang="en-US" sz="2000" dirty="0" err="1" smtClean="0"/>
              <a:t>Mendiburu</a:t>
            </a:r>
            <a:r>
              <a:rPr lang="en-US" sz="2000" dirty="0" smtClean="0"/>
              <a:t> et al. GECC’07</a:t>
            </a:r>
          </a:p>
          <a:p>
            <a:pPr lvl="1"/>
            <a:r>
              <a:rPr lang="en-US" sz="2000" dirty="0" err="1" smtClean="0"/>
              <a:t>Kang,et</a:t>
            </a:r>
            <a:r>
              <a:rPr lang="en-US" sz="2000" dirty="0" smtClean="0"/>
              <a:t> al.  LDMTA’10</a:t>
            </a:r>
          </a:p>
          <a:p>
            <a:pPr lvl="1"/>
            <a:r>
              <a:rPr lang="en-US" sz="2000" dirty="0" smtClean="0"/>
              <a:t>…</a:t>
            </a:r>
          </a:p>
        </p:txBody>
      </p:sp>
      <p:cxnSp>
        <p:nvCxnSpPr>
          <p:cNvPr id="56" name="Straight Connector 55"/>
          <p:cNvCxnSpPr>
            <a:stCxn id="188" idx="6"/>
            <a:endCxn id="38" idx="2"/>
          </p:cNvCxnSpPr>
          <p:nvPr/>
        </p:nvCxnSpPr>
        <p:spPr>
          <a:xfrm>
            <a:off x="5245100" y="2758017"/>
            <a:ext cx="2726266" cy="0"/>
          </a:xfrm>
          <a:prstGeom prst="line">
            <a:avLst/>
          </a:prstGeom>
        </p:spPr>
        <p:style>
          <a:lnRef idx="3">
            <a:schemeClr val="dk1"/>
          </a:lnRef>
          <a:fillRef idx="0">
            <a:schemeClr val="dk1"/>
          </a:fillRef>
          <a:effectRef idx="2">
            <a:schemeClr val="dk1"/>
          </a:effectRef>
          <a:fontRef idx="minor">
            <a:schemeClr val="tx1"/>
          </a:fontRef>
        </p:style>
      </p:cxnSp>
      <p:cxnSp>
        <p:nvCxnSpPr>
          <p:cNvPr id="59" name="Straight Connector 58"/>
          <p:cNvCxnSpPr>
            <a:stCxn id="47" idx="6"/>
            <a:endCxn id="49" idx="2"/>
          </p:cNvCxnSpPr>
          <p:nvPr/>
        </p:nvCxnSpPr>
        <p:spPr>
          <a:xfrm>
            <a:off x="5245100" y="4267200"/>
            <a:ext cx="2726266" cy="0"/>
          </a:xfrm>
          <a:prstGeom prst="line">
            <a:avLst/>
          </a:prstGeom>
        </p:spPr>
        <p:style>
          <a:lnRef idx="3">
            <a:schemeClr val="dk1"/>
          </a:lnRef>
          <a:fillRef idx="0">
            <a:schemeClr val="dk1"/>
          </a:fillRef>
          <a:effectRef idx="2">
            <a:schemeClr val="dk1"/>
          </a:effectRef>
          <a:fontRef idx="minor">
            <a:schemeClr val="tx1"/>
          </a:fontRef>
        </p:style>
      </p:cxnSp>
      <p:cxnSp>
        <p:nvCxnSpPr>
          <p:cNvPr id="61" name="Straight Connector 60"/>
          <p:cNvCxnSpPr>
            <a:stCxn id="51" idx="6"/>
            <a:endCxn id="53" idx="2"/>
          </p:cNvCxnSpPr>
          <p:nvPr/>
        </p:nvCxnSpPr>
        <p:spPr>
          <a:xfrm>
            <a:off x="5245100" y="5776383"/>
            <a:ext cx="2726266" cy="0"/>
          </a:xfrm>
          <a:prstGeom prst="line">
            <a:avLst/>
          </a:prstGeom>
        </p:spPr>
        <p:style>
          <a:lnRef idx="3">
            <a:schemeClr val="dk1"/>
          </a:lnRef>
          <a:fillRef idx="0">
            <a:schemeClr val="dk1"/>
          </a:fillRef>
          <a:effectRef idx="2">
            <a:schemeClr val="dk1"/>
          </a:effectRef>
          <a:fontRef idx="minor">
            <a:schemeClr val="tx1"/>
          </a:fontRef>
        </p:style>
      </p:cxnSp>
      <p:cxnSp>
        <p:nvCxnSpPr>
          <p:cNvPr id="63" name="Straight Connector 62"/>
          <p:cNvCxnSpPr>
            <a:stCxn id="38" idx="4"/>
            <a:endCxn id="53" idx="0"/>
          </p:cNvCxnSpPr>
          <p:nvPr/>
        </p:nvCxnSpPr>
        <p:spPr>
          <a:xfrm rot="5400000">
            <a:off x="6949017" y="4267200"/>
            <a:ext cx="2531533" cy="0"/>
          </a:xfrm>
          <a:prstGeom prst="line">
            <a:avLst/>
          </a:prstGeom>
        </p:spPr>
        <p:style>
          <a:lnRef idx="3">
            <a:schemeClr val="dk1"/>
          </a:lnRef>
          <a:fillRef idx="0">
            <a:schemeClr val="dk1"/>
          </a:fillRef>
          <a:effectRef idx="2">
            <a:schemeClr val="dk1"/>
          </a:effectRef>
          <a:fontRef idx="minor">
            <a:schemeClr val="tx1"/>
          </a:fontRef>
        </p:style>
      </p:cxnSp>
      <p:cxnSp>
        <p:nvCxnSpPr>
          <p:cNvPr id="65" name="Straight Connector 64"/>
          <p:cNvCxnSpPr>
            <a:stCxn id="37" idx="4"/>
            <a:endCxn id="52" idx="0"/>
          </p:cNvCxnSpPr>
          <p:nvPr/>
        </p:nvCxnSpPr>
        <p:spPr>
          <a:xfrm rot="5400000">
            <a:off x="5342467" y="4267200"/>
            <a:ext cx="2531533" cy="0"/>
          </a:xfrm>
          <a:prstGeom prst="line">
            <a:avLst/>
          </a:prstGeom>
        </p:spPr>
        <p:style>
          <a:lnRef idx="3">
            <a:schemeClr val="dk1"/>
          </a:lnRef>
          <a:fillRef idx="0">
            <a:schemeClr val="dk1"/>
          </a:fillRef>
          <a:effectRef idx="2">
            <a:schemeClr val="dk1"/>
          </a:effectRef>
          <a:fontRef idx="minor">
            <a:schemeClr val="tx1"/>
          </a:fontRef>
        </p:style>
      </p:cxnSp>
      <p:cxnSp>
        <p:nvCxnSpPr>
          <p:cNvPr id="67" name="Straight Connector 66"/>
          <p:cNvCxnSpPr>
            <a:stCxn id="188" idx="4"/>
            <a:endCxn id="51" idx="0"/>
          </p:cNvCxnSpPr>
          <p:nvPr/>
        </p:nvCxnSpPr>
        <p:spPr>
          <a:xfrm rot="5400000">
            <a:off x="3735917" y="4267200"/>
            <a:ext cx="2531533" cy="0"/>
          </a:xfrm>
          <a:prstGeom prst="line">
            <a:avLst/>
          </a:prstGeom>
        </p:spPr>
        <p:style>
          <a:lnRef idx="3">
            <a:schemeClr val="dk1"/>
          </a:lnRef>
          <a:fillRef idx="0">
            <a:schemeClr val="dk1"/>
          </a:fillRef>
          <a:effectRef idx="2">
            <a:schemeClr val="dk1"/>
          </a:effectRef>
          <a:fontRef idx="minor">
            <a:schemeClr val="tx1"/>
          </a:fontRef>
        </p:style>
      </p:cxnSp>
      <p:sp>
        <p:nvSpPr>
          <p:cNvPr id="188" name="Oval 187"/>
          <p:cNvSpPr/>
          <p:nvPr/>
        </p:nvSpPr>
        <p:spPr bwMode="auto">
          <a:xfrm>
            <a:off x="4758267" y="2514600"/>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7" name="Oval 36"/>
          <p:cNvSpPr/>
          <p:nvPr/>
        </p:nvSpPr>
        <p:spPr bwMode="auto">
          <a:xfrm>
            <a:off x="6364817" y="2514600"/>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8" name="Oval 37"/>
          <p:cNvSpPr/>
          <p:nvPr/>
        </p:nvSpPr>
        <p:spPr bwMode="auto">
          <a:xfrm>
            <a:off x="7971367" y="2514600"/>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7" name="Oval 46"/>
          <p:cNvSpPr/>
          <p:nvPr/>
        </p:nvSpPr>
        <p:spPr bwMode="auto">
          <a:xfrm>
            <a:off x="4758267" y="4023783"/>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8" name="Oval 47"/>
          <p:cNvSpPr/>
          <p:nvPr/>
        </p:nvSpPr>
        <p:spPr bwMode="auto">
          <a:xfrm>
            <a:off x="6364817" y="4023783"/>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9" name="Oval 48"/>
          <p:cNvSpPr/>
          <p:nvPr/>
        </p:nvSpPr>
        <p:spPr bwMode="auto">
          <a:xfrm>
            <a:off x="7971367" y="4023783"/>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1" name="Oval 50"/>
          <p:cNvSpPr/>
          <p:nvPr/>
        </p:nvSpPr>
        <p:spPr bwMode="auto">
          <a:xfrm>
            <a:off x="4758267" y="5532967"/>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2" name="Oval 51"/>
          <p:cNvSpPr/>
          <p:nvPr/>
        </p:nvSpPr>
        <p:spPr bwMode="auto">
          <a:xfrm>
            <a:off x="6364817" y="5532967"/>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3" name="Oval 52"/>
          <p:cNvSpPr/>
          <p:nvPr/>
        </p:nvSpPr>
        <p:spPr bwMode="auto">
          <a:xfrm>
            <a:off x="7971367" y="5532967"/>
            <a:ext cx="486833" cy="486833"/>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nvGrpSpPr>
          <p:cNvPr id="4" name="Group 170"/>
          <p:cNvGrpSpPr/>
          <p:nvPr/>
        </p:nvGrpSpPr>
        <p:grpSpPr>
          <a:xfrm>
            <a:off x="4724400" y="2547367"/>
            <a:ext cx="468987" cy="424433"/>
            <a:chOff x="838200" y="718566"/>
            <a:chExt cx="3352800" cy="3034285"/>
          </a:xfrm>
        </p:grpSpPr>
        <p:sp>
          <p:nvSpPr>
            <p:cNvPr id="170" name="Freeform 169"/>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48132"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5" name="Group 171"/>
          <p:cNvGrpSpPr/>
          <p:nvPr/>
        </p:nvGrpSpPr>
        <p:grpSpPr>
          <a:xfrm>
            <a:off x="6324600" y="2547367"/>
            <a:ext cx="468987" cy="424433"/>
            <a:chOff x="838200" y="718566"/>
            <a:chExt cx="3352800" cy="3034285"/>
          </a:xfrm>
        </p:grpSpPr>
        <p:sp>
          <p:nvSpPr>
            <p:cNvPr id="173" name="Freeform 172"/>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74"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6" name="Group 174"/>
          <p:cNvGrpSpPr/>
          <p:nvPr/>
        </p:nvGrpSpPr>
        <p:grpSpPr>
          <a:xfrm>
            <a:off x="7989213" y="2547367"/>
            <a:ext cx="468987" cy="424433"/>
            <a:chOff x="838200" y="718566"/>
            <a:chExt cx="3352800" cy="3034285"/>
          </a:xfrm>
        </p:grpSpPr>
        <p:sp>
          <p:nvSpPr>
            <p:cNvPr id="176" name="Freeform 175"/>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77"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7" name="Group 177"/>
          <p:cNvGrpSpPr/>
          <p:nvPr/>
        </p:nvGrpSpPr>
        <p:grpSpPr>
          <a:xfrm>
            <a:off x="4724400" y="4038600"/>
            <a:ext cx="468987" cy="424433"/>
            <a:chOff x="838200" y="718566"/>
            <a:chExt cx="3352800" cy="3034285"/>
          </a:xfrm>
        </p:grpSpPr>
        <p:sp>
          <p:nvSpPr>
            <p:cNvPr id="179" name="Freeform 178"/>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80"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8" name="Group 180"/>
          <p:cNvGrpSpPr/>
          <p:nvPr/>
        </p:nvGrpSpPr>
        <p:grpSpPr>
          <a:xfrm>
            <a:off x="6324600" y="4038600"/>
            <a:ext cx="468987" cy="424433"/>
            <a:chOff x="838200" y="718566"/>
            <a:chExt cx="3352800" cy="3034285"/>
          </a:xfrm>
        </p:grpSpPr>
        <p:sp>
          <p:nvSpPr>
            <p:cNvPr id="182" name="Freeform 181"/>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83"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9" name="Group 183"/>
          <p:cNvGrpSpPr/>
          <p:nvPr/>
        </p:nvGrpSpPr>
        <p:grpSpPr>
          <a:xfrm>
            <a:off x="7989213" y="4038600"/>
            <a:ext cx="468987" cy="424433"/>
            <a:chOff x="838200" y="718566"/>
            <a:chExt cx="3352800" cy="3034285"/>
          </a:xfrm>
        </p:grpSpPr>
        <p:sp>
          <p:nvSpPr>
            <p:cNvPr id="185" name="Freeform 184"/>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86"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10" name="Group 186"/>
          <p:cNvGrpSpPr/>
          <p:nvPr/>
        </p:nvGrpSpPr>
        <p:grpSpPr>
          <a:xfrm>
            <a:off x="4724400" y="5562600"/>
            <a:ext cx="468987" cy="424433"/>
            <a:chOff x="838200" y="718566"/>
            <a:chExt cx="3352800" cy="3034285"/>
          </a:xfrm>
        </p:grpSpPr>
        <p:sp>
          <p:nvSpPr>
            <p:cNvPr id="189" name="Freeform 188"/>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90"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11" name="Group 190"/>
          <p:cNvGrpSpPr/>
          <p:nvPr/>
        </p:nvGrpSpPr>
        <p:grpSpPr>
          <a:xfrm>
            <a:off x="6324600" y="5562600"/>
            <a:ext cx="468987" cy="424433"/>
            <a:chOff x="838200" y="718566"/>
            <a:chExt cx="3352800" cy="3034285"/>
          </a:xfrm>
        </p:grpSpPr>
        <p:sp>
          <p:nvSpPr>
            <p:cNvPr id="192" name="Freeform 191"/>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93"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12" name="Group 193"/>
          <p:cNvGrpSpPr/>
          <p:nvPr/>
        </p:nvGrpSpPr>
        <p:grpSpPr>
          <a:xfrm>
            <a:off x="7989213" y="5562600"/>
            <a:ext cx="468987" cy="424433"/>
            <a:chOff x="838200" y="718566"/>
            <a:chExt cx="3352800" cy="3034285"/>
          </a:xfrm>
        </p:grpSpPr>
        <p:sp>
          <p:nvSpPr>
            <p:cNvPr id="195" name="Freeform 194"/>
            <p:cNvSpPr/>
            <p:nvPr/>
          </p:nvSpPr>
          <p:spPr>
            <a:xfrm>
              <a:off x="1066800" y="838200"/>
              <a:ext cx="2816087" cy="2517913"/>
            </a:xfrm>
            <a:custGeom>
              <a:avLst/>
              <a:gdLst>
                <a:gd name="connsiteX0" fmla="*/ 0 w 3048000"/>
                <a:gd name="connsiteY0" fmla="*/ 2133600 h 2517913"/>
                <a:gd name="connsiteX1" fmla="*/ 954156 w 3048000"/>
                <a:gd name="connsiteY1" fmla="*/ 0 h 2517913"/>
                <a:gd name="connsiteX2" fmla="*/ 3048000 w 3048000"/>
                <a:gd name="connsiteY2" fmla="*/ 477078 h 2517913"/>
                <a:gd name="connsiteX3" fmla="*/ 2372139 w 3048000"/>
                <a:gd name="connsiteY3" fmla="*/ 2517913 h 2517913"/>
                <a:gd name="connsiteX4" fmla="*/ 0 w 3048000"/>
                <a:gd name="connsiteY4" fmla="*/ 2133600 h 2517913"/>
                <a:gd name="connsiteX0" fmla="*/ 0 w 2816087"/>
                <a:gd name="connsiteY0" fmla="*/ 20872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87217 h 2517913"/>
                <a:gd name="connsiteX0" fmla="*/ 0 w 2816087"/>
                <a:gd name="connsiteY0" fmla="*/ 2011017 h 2517913"/>
                <a:gd name="connsiteX1" fmla="*/ 722243 w 2816087"/>
                <a:gd name="connsiteY1" fmla="*/ 0 h 2517913"/>
                <a:gd name="connsiteX2" fmla="*/ 2816087 w 2816087"/>
                <a:gd name="connsiteY2" fmla="*/ 477078 h 2517913"/>
                <a:gd name="connsiteX3" fmla="*/ 2140226 w 2816087"/>
                <a:gd name="connsiteY3" fmla="*/ 2517913 h 2517913"/>
                <a:gd name="connsiteX4" fmla="*/ 0 w 2816087"/>
                <a:gd name="connsiteY4" fmla="*/ 2011017 h 2517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6087" h="2517913">
                  <a:moveTo>
                    <a:pt x="0" y="2011017"/>
                  </a:moveTo>
                  <a:lnTo>
                    <a:pt x="722243" y="0"/>
                  </a:lnTo>
                  <a:lnTo>
                    <a:pt x="2816087" y="477078"/>
                  </a:lnTo>
                  <a:lnTo>
                    <a:pt x="2140226" y="2517913"/>
                  </a:lnTo>
                  <a:lnTo>
                    <a:pt x="0" y="2011017"/>
                  </a:lnTo>
                  <a:close/>
                </a:path>
              </a:pathLst>
            </a:cu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endParaRPr>
            </a:p>
          </p:txBody>
        </p:sp>
        <p:pic>
          <p:nvPicPr>
            <p:cNvPr id="196" name="Picture 4" descr="http://media.obsessable.com/media/2008/12/22/processor.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38200" y="718566"/>
              <a:ext cx="3352800" cy="3034285"/>
            </a:xfrm>
            <a:prstGeom prst="rect">
              <a:avLst/>
            </a:prstGeom>
            <a:noFill/>
          </p:spPr>
        </p:pic>
      </p:grpSp>
      <p:grpSp>
        <p:nvGrpSpPr>
          <p:cNvPr id="13" name="Group 141"/>
          <p:cNvGrpSpPr/>
          <p:nvPr/>
        </p:nvGrpSpPr>
        <p:grpSpPr>
          <a:xfrm>
            <a:off x="5029200" y="2742406"/>
            <a:ext cx="3201988" cy="3048794"/>
            <a:chOff x="5028406" y="2743200"/>
            <a:chExt cx="3201988" cy="3048794"/>
          </a:xfrm>
        </p:grpSpPr>
        <p:cxnSp>
          <p:nvCxnSpPr>
            <p:cNvPr id="32" name="Straight Arrow Connector 31"/>
            <p:cNvCxnSpPr/>
            <p:nvPr/>
          </p:nvCxnSpPr>
          <p:spPr>
            <a:xfrm flipV="1">
              <a:off x="6019800" y="4267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34" name="Straight Arrow Connector 33"/>
            <p:cNvCxnSpPr/>
            <p:nvPr/>
          </p:nvCxnSpPr>
          <p:spPr>
            <a:xfrm rot="10800000" flipV="1">
              <a:off x="6705600" y="4267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02" name="Straight Arrow Connector 101"/>
            <p:cNvCxnSpPr/>
            <p:nvPr/>
          </p:nvCxnSpPr>
          <p:spPr>
            <a:xfrm flipV="1">
              <a:off x="7620000" y="4267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07" name="Straight Arrow Connector 106"/>
            <p:cNvCxnSpPr/>
            <p:nvPr/>
          </p:nvCxnSpPr>
          <p:spPr>
            <a:xfrm flipV="1">
              <a:off x="7620000" y="5791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12" name="Straight Arrow Connector 111"/>
            <p:cNvCxnSpPr/>
            <p:nvPr/>
          </p:nvCxnSpPr>
          <p:spPr>
            <a:xfrm flipV="1">
              <a:off x="7620000" y="2743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17" name="Straight Arrow Connector 116"/>
            <p:cNvCxnSpPr/>
            <p:nvPr/>
          </p:nvCxnSpPr>
          <p:spPr>
            <a:xfrm flipV="1">
              <a:off x="6019800" y="2743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19" name="Straight Arrow Connector 118"/>
            <p:cNvCxnSpPr/>
            <p:nvPr/>
          </p:nvCxnSpPr>
          <p:spPr>
            <a:xfrm rot="10800000" flipV="1">
              <a:off x="6705600" y="2743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24" name="Straight Arrow Connector 123"/>
            <p:cNvCxnSpPr/>
            <p:nvPr/>
          </p:nvCxnSpPr>
          <p:spPr>
            <a:xfrm rot="10800000" flipV="1">
              <a:off x="5105400" y="2743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30" name="Straight Arrow Connector 29"/>
            <p:cNvCxnSpPr/>
            <p:nvPr/>
          </p:nvCxnSpPr>
          <p:spPr>
            <a:xfrm rot="5400000" flipH="1" flipV="1">
              <a:off x="6400800" y="45712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01" name="Straight Arrow Connector 100"/>
            <p:cNvCxnSpPr/>
            <p:nvPr/>
          </p:nvCxnSpPr>
          <p:spPr>
            <a:xfrm rot="5400000" flipH="1" flipV="1">
              <a:off x="8001000" y="45712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11" name="Straight Arrow Connector 110"/>
            <p:cNvCxnSpPr/>
            <p:nvPr/>
          </p:nvCxnSpPr>
          <p:spPr>
            <a:xfrm rot="5400000" flipH="1" flipV="1">
              <a:off x="8001000" y="30472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16" name="Straight Arrow Connector 115"/>
            <p:cNvCxnSpPr/>
            <p:nvPr/>
          </p:nvCxnSpPr>
          <p:spPr>
            <a:xfrm rot="5400000" flipH="1" flipV="1">
              <a:off x="6400800" y="30472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21" name="Straight Arrow Connector 120"/>
            <p:cNvCxnSpPr/>
            <p:nvPr/>
          </p:nvCxnSpPr>
          <p:spPr>
            <a:xfrm rot="5400000" flipH="1" flipV="1">
              <a:off x="4800600" y="30472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26" name="Straight Arrow Connector 125"/>
            <p:cNvCxnSpPr/>
            <p:nvPr/>
          </p:nvCxnSpPr>
          <p:spPr>
            <a:xfrm rot="5400000" flipH="1" flipV="1">
              <a:off x="4800600" y="45712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29" name="Straight Arrow Connector 128"/>
            <p:cNvCxnSpPr/>
            <p:nvPr/>
          </p:nvCxnSpPr>
          <p:spPr>
            <a:xfrm rot="10800000" flipV="1">
              <a:off x="5105400" y="4267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34" name="Straight Arrow Connector 133"/>
            <p:cNvCxnSpPr/>
            <p:nvPr/>
          </p:nvCxnSpPr>
          <p:spPr>
            <a:xfrm rot="10800000" flipV="1">
              <a:off x="5105400" y="5791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37" name="Straight Arrow Connector 136"/>
            <p:cNvCxnSpPr/>
            <p:nvPr/>
          </p:nvCxnSpPr>
          <p:spPr>
            <a:xfrm flipV="1">
              <a:off x="6019800" y="5791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33" name="Straight Arrow Connector 32"/>
            <p:cNvCxnSpPr/>
            <p:nvPr/>
          </p:nvCxnSpPr>
          <p:spPr>
            <a:xfrm rot="5400000" flipV="1">
              <a:off x="6401594" y="38854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03" name="Straight Arrow Connector 102"/>
            <p:cNvCxnSpPr/>
            <p:nvPr/>
          </p:nvCxnSpPr>
          <p:spPr>
            <a:xfrm rot="5400000" flipV="1">
              <a:off x="8001794" y="38854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08" name="Straight Arrow Connector 107"/>
            <p:cNvCxnSpPr/>
            <p:nvPr/>
          </p:nvCxnSpPr>
          <p:spPr>
            <a:xfrm rot="5400000" flipV="1">
              <a:off x="8001794" y="54094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28" name="Straight Arrow Connector 127"/>
            <p:cNvCxnSpPr/>
            <p:nvPr/>
          </p:nvCxnSpPr>
          <p:spPr>
            <a:xfrm rot="5400000" flipV="1">
              <a:off x="4801394" y="38854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33" name="Straight Arrow Connector 132"/>
            <p:cNvCxnSpPr/>
            <p:nvPr/>
          </p:nvCxnSpPr>
          <p:spPr>
            <a:xfrm rot="5400000" flipV="1">
              <a:off x="4801394" y="54094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38" name="Straight Arrow Connector 137"/>
            <p:cNvCxnSpPr/>
            <p:nvPr/>
          </p:nvCxnSpPr>
          <p:spPr>
            <a:xfrm rot="5400000" flipV="1">
              <a:off x="6401594" y="5409406"/>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cxnSp>
          <p:nvCxnSpPr>
            <p:cNvPr id="139" name="Straight Arrow Connector 138"/>
            <p:cNvCxnSpPr/>
            <p:nvPr/>
          </p:nvCxnSpPr>
          <p:spPr>
            <a:xfrm rot="10800000" flipV="1">
              <a:off x="6705600" y="5791200"/>
              <a:ext cx="456406" cy="794"/>
            </a:xfrm>
            <a:prstGeom prst="straightConnector1">
              <a:avLst/>
            </a:prstGeom>
            <a:ln w="76200">
              <a:headEnd type="none" w="med" len="med"/>
              <a:tailEnd type="triangle" w="med" len="med"/>
            </a:ln>
          </p:spPr>
          <p:style>
            <a:lnRef idx="3">
              <a:schemeClr val="accent3"/>
            </a:lnRef>
            <a:fillRef idx="0">
              <a:schemeClr val="accent3"/>
            </a:fillRef>
            <a:effectRef idx="2">
              <a:schemeClr val="accent3"/>
            </a:effectRef>
            <a:fontRef idx="minor">
              <a:schemeClr val="tx1"/>
            </a:fontRef>
          </p:style>
        </p:cxnSp>
      </p:grpSp>
      <p:grpSp>
        <p:nvGrpSpPr>
          <p:cNvPr id="14" name="Group 142"/>
          <p:cNvGrpSpPr/>
          <p:nvPr/>
        </p:nvGrpSpPr>
        <p:grpSpPr>
          <a:xfrm>
            <a:off x="5029200" y="2743200"/>
            <a:ext cx="3201988" cy="3048794"/>
            <a:chOff x="5028406" y="2743200"/>
            <a:chExt cx="3201988" cy="3048794"/>
          </a:xfrm>
        </p:grpSpPr>
        <p:cxnSp>
          <p:nvCxnSpPr>
            <p:cNvPr id="144" name="Straight Arrow Connector 143"/>
            <p:cNvCxnSpPr/>
            <p:nvPr/>
          </p:nvCxnSpPr>
          <p:spPr>
            <a:xfrm flipV="1">
              <a:off x="6019800" y="4267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45" name="Straight Arrow Connector 144"/>
            <p:cNvCxnSpPr/>
            <p:nvPr/>
          </p:nvCxnSpPr>
          <p:spPr>
            <a:xfrm rot="10800000" flipV="1">
              <a:off x="6705600" y="4267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46" name="Straight Arrow Connector 145"/>
            <p:cNvCxnSpPr/>
            <p:nvPr/>
          </p:nvCxnSpPr>
          <p:spPr>
            <a:xfrm flipV="1">
              <a:off x="7620000" y="4267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47" name="Straight Arrow Connector 146"/>
            <p:cNvCxnSpPr/>
            <p:nvPr/>
          </p:nvCxnSpPr>
          <p:spPr>
            <a:xfrm flipV="1">
              <a:off x="7620000" y="5791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48" name="Straight Arrow Connector 147"/>
            <p:cNvCxnSpPr/>
            <p:nvPr/>
          </p:nvCxnSpPr>
          <p:spPr>
            <a:xfrm flipV="1">
              <a:off x="7620000" y="2743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49" name="Straight Arrow Connector 148"/>
            <p:cNvCxnSpPr/>
            <p:nvPr/>
          </p:nvCxnSpPr>
          <p:spPr>
            <a:xfrm flipV="1">
              <a:off x="6019800" y="2743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0" name="Straight Arrow Connector 149"/>
            <p:cNvCxnSpPr/>
            <p:nvPr/>
          </p:nvCxnSpPr>
          <p:spPr>
            <a:xfrm rot="10800000" flipV="1">
              <a:off x="6705600" y="2743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1" name="Straight Arrow Connector 150"/>
            <p:cNvCxnSpPr/>
            <p:nvPr/>
          </p:nvCxnSpPr>
          <p:spPr>
            <a:xfrm rot="10800000" flipV="1">
              <a:off x="5105400" y="2743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2" name="Straight Arrow Connector 151"/>
            <p:cNvCxnSpPr/>
            <p:nvPr/>
          </p:nvCxnSpPr>
          <p:spPr>
            <a:xfrm rot="5400000" flipH="1" flipV="1">
              <a:off x="6400800" y="45712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3" name="Straight Arrow Connector 152"/>
            <p:cNvCxnSpPr/>
            <p:nvPr/>
          </p:nvCxnSpPr>
          <p:spPr>
            <a:xfrm rot="5400000" flipH="1" flipV="1">
              <a:off x="8001000" y="45712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4" name="Straight Arrow Connector 153"/>
            <p:cNvCxnSpPr/>
            <p:nvPr/>
          </p:nvCxnSpPr>
          <p:spPr>
            <a:xfrm rot="5400000" flipH="1" flipV="1">
              <a:off x="8001000" y="30472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5" name="Straight Arrow Connector 154"/>
            <p:cNvCxnSpPr/>
            <p:nvPr/>
          </p:nvCxnSpPr>
          <p:spPr>
            <a:xfrm rot="5400000" flipH="1" flipV="1">
              <a:off x="6400800" y="30472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6" name="Straight Arrow Connector 155"/>
            <p:cNvCxnSpPr/>
            <p:nvPr/>
          </p:nvCxnSpPr>
          <p:spPr>
            <a:xfrm rot="5400000" flipH="1" flipV="1">
              <a:off x="4800600" y="30472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7" name="Straight Arrow Connector 156"/>
            <p:cNvCxnSpPr/>
            <p:nvPr/>
          </p:nvCxnSpPr>
          <p:spPr>
            <a:xfrm rot="5400000" flipH="1" flipV="1">
              <a:off x="4800600" y="45712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8" name="Straight Arrow Connector 157"/>
            <p:cNvCxnSpPr/>
            <p:nvPr/>
          </p:nvCxnSpPr>
          <p:spPr>
            <a:xfrm rot="10800000" flipV="1">
              <a:off x="5105400" y="4267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59" name="Straight Arrow Connector 158"/>
            <p:cNvCxnSpPr/>
            <p:nvPr/>
          </p:nvCxnSpPr>
          <p:spPr>
            <a:xfrm rot="10800000" flipV="1">
              <a:off x="5105400" y="5791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0" name="Straight Arrow Connector 159"/>
            <p:cNvCxnSpPr/>
            <p:nvPr/>
          </p:nvCxnSpPr>
          <p:spPr>
            <a:xfrm flipV="1">
              <a:off x="6019800" y="5791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1" name="Straight Arrow Connector 160"/>
            <p:cNvCxnSpPr/>
            <p:nvPr/>
          </p:nvCxnSpPr>
          <p:spPr>
            <a:xfrm rot="5400000" flipV="1">
              <a:off x="6401594" y="38854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2" name="Straight Arrow Connector 161"/>
            <p:cNvCxnSpPr/>
            <p:nvPr/>
          </p:nvCxnSpPr>
          <p:spPr>
            <a:xfrm rot="5400000" flipV="1">
              <a:off x="8001794" y="38854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3" name="Straight Arrow Connector 162"/>
            <p:cNvCxnSpPr/>
            <p:nvPr/>
          </p:nvCxnSpPr>
          <p:spPr>
            <a:xfrm rot="5400000" flipV="1">
              <a:off x="8001794" y="54094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4" name="Straight Arrow Connector 163"/>
            <p:cNvCxnSpPr/>
            <p:nvPr/>
          </p:nvCxnSpPr>
          <p:spPr>
            <a:xfrm rot="5400000" flipV="1">
              <a:off x="4801394" y="38854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5" name="Straight Arrow Connector 164"/>
            <p:cNvCxnSpPr/>
            <p:nvPr/>
          </p:nvCxnSpPr>
          <p:spPr>
            <a:xfrm rot="5400000" flipV="1">
              <a:off x="4801394" y="54094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6" name="Straight Arrow Connector 165"/>
            <p:cNvCxnSpPr/>
            <p:nvPr/>
          </p:nvCxnSpPr>
          <p:spPr>
            <a:xfrm rot="5400000" flipV="1">
              <a:off x="6401594" y="5409406"/>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cxnSp>
          <p:nvCxnSpPr>
            <p:cNvPr id="167" name="Straight Arrow Connector 166"/>
            <p:cNvCxnSpPr/>
            <p:nvPr/>
          </p:nvCxnSpPr>
          <p:spPr>
            <a:xfrm rot="10800000" flipV="1">
              <a:off x="6705600" y="5791200"/>
              <a:ext cx="456406" cy="794"/>
            </a:xfrm>
            <a:prstGeom prst="straightConnector1">
              <a:avLst/>
            </a:prstGeom>
            <a:ln w="76200">
              <a:solidFill>
                <a:schemeClr val="accent2"/>
              </a:solidFill>
              <a:headEnd type="triangle" w="med" len="med"/>
              <a:tailEnd type="none" w="med" len="med"/>
            </a:ln>
          </p:spPr>
          <p:style>
            <a:lnRef idx="3">
              <a:schemeClr val="accent3"/>
            </a:lnRef>
            <a:fillRef idx="0">
              <a:schemeClr val="accent3"/>
            </a:fillRef>
            <a:effectRef idx="2">
              <a:schemeClr val="accent3"/>
            </a:effectRef>
            <a:fontRef idx="minor">
              <a:schemeClr val="tx1"/>
            </a:fontRef>
          </p:style>
        </p:cxnSp>
      </p:grpSp>
      <p:sp>
        <p:nvSpPr>
          <p:cNvPr id="98" name="Slide Number Placeholder 97"/>
          <p:cNvSpPr>
            <a:spLocks noGrp="1"/>
          </p:cNvSpPr>
          <p:nvPr>
            <p:ph type="sldNum" sz="quarter" idx="12"/>
          </p:nvPr>
        </p:nvSpPr>
        <p:spPr/>
        <p:txBody>
          <a:bodyPr/>
          <a:lstStyle/>
          <a:p>
            <a:fld id="{8E078A9D-47DB-49FD-9415-23D209E6C172}" type="slidenum">
              <a:rPr lang="en-US" smtClean="0">
                <a:solidFill>
                  <a:prstClr val="black">
                    <a:tint val="75000"/>
                  </a:prstClr>
                </a:solidFill>
              </a:rPr>
              <a:pPr/>
              <a:t>34</a:t>
            </a:fld>
            <a:endParaRPr lang="en-US">
              <a:solidFill>
                <a:prstClr val="black">
                  <a:tint val="75000"/>
                </a:prstClr>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5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385" decel="100000"/>
                                        <p:tgtEl>
                                          <p:spTgt spid="6"/>
                                        </p:tgtEl>
                                      </p:cBhvr>
                                    </p:animEffect>
                                    <p:animScale>
                                      <p:cBhvr>
                                        <p:cTn id="15" dur="385" decel="100000"/>
                                        <p:tgtEl>
                                          <p:spTgt spid="6"/>
                                        </p:tgtEl>
                                      </p:cBhvr>
                                      <p:from x="10000" y="10000"/>
                                      <p:to x="200000" y="450000"/>
                                    </p:animScale>
                                    <p:animScale>
                                      <p:cBhvr>
                                        <p:cTn id="16" dur="615" accel="100000" fill="hold">
                                          <p:stCondLst>
                                            <p:cond delay="385"/>
                                          </p:stCondLst>
                                        </p:cTn>
                                        <p:tgtEl>
                                          <p:spTgt spid="6"/>
                                        </p:tgtEl>
                                      </p:cBhvr>
                                      <p:from x="200000" y="450000"/>
                                      <p:to x="100000" y="100000"/>
                                    </p:animScale>
                                    <p:set>
                                      <p:cBhvr>
                                        <p:cTn id="17" dur="385" fill="hold"/>
                                        <p:tgtEl>
                                          <p:spTgt spid="6"/>
                                        </p:tgtEl>
                                        <p:attrNameLst>
                                          <p:attrName>ppt_x</p:attrName>
                                        </p:attrNameLst>
                                      </p:cBhvr>
                                      <p:to>
                                        <p:strVal val="(0.5)"/>
                                      </p:to>
                                    </p:set>
                                    <p:anim from="(0.5)" to="(#ppt_x)" calcmode="lin" valueType="num">
                                      <p:cBhvr>
                                        <p:cTn id="18" dur="615" accel="100000" fill="hold">
                                          <p:stCondLst>
                                            <p:cond delay="385"/>
                                          </p:stCondLst>
                                        </p:cTn>
                                        <p:tgtEl>
                                          <p:spTgt spid="6"/>
                                        </p:tgtEl>
                                        <p:attrNameLst>
                                          <p:attrName>ppt_x</p:attrName>
                                        </p:attrNameLst>
                                      </p:cBhvr>
                                    </p:anim>
                                    <p:set>
                                      <p:cBhvr>
                                        <p:cTn id="19" dur="385" fill="hold"/>
                                        <p:tgtEl>
                                          <p:spTgt spid="6"/>
                                        </p:tgtEl>
                                        <p:attrNameLst>
                                          <p:attrName>ppt_y</p:attrName>
                                        </p:attrNameLst>
                                      </p:cBhvr>
                                      <p:to>
                                        <p:strVal val="(#ppt_y+0.4)"/>
                                      </p:to>
                                    </p:set>
                                    <p:anim from="(#ppt_y+0.4)" to="(#ppt_y)" calcmode="lin" valueType="num">
                                      <p:cBhvr>
                                        <p:cTn id="20" dur="615" accel="100000" fill="hold">
                                          <p:stCondLst>
                                            <p:cond delay="385"/>
                                          </p:stCondLst>
                                        </p:cTn>
                                        <p:tgtEl>
                                          <p:spTgt spid="6"/>
                                        </p:tgtEl>
                                        <p:attrNameLst>
                                          <p:attrName>ppt_y</p:attrName>
                                        </p:attrNameLst>
                                      </p:cBhvr>
                                    </p:anim>
                                  </p:childTnLst>
                                </p:cTn>
                              </p:par>
                              <p:par>
                                <p:cTn id="21" presetID="5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385" decel="100000"/>
                                        <p:tgtEl>
                                          <p:spTgt spid="5"/>
                                        </p:tgtEl>
                                      </p:cBhvr>
                                    </p:animEffect>
                                    <p:animScale>
                                      <p:cBhvr>
                                        <p:cTn id="24" dur="385" decel="100000"/>
                                        <p:tgtEl>
                                          <p:spTgt spid="5"/>
                                        </p:tgtEl>
                                      </p:cBhvr>
                                      <p:from x="10000" y="10000"/>
                                      <p:to x="200000" y="450000"/>
                                    </p:animScale>
                                    <p:animScale>
                                      <p:cBhvr>
                                        <p:cTn id="25" dur="615" accel="100000" fill="hold">
                                          <p:stCondLst>
                                            <p:cond delay="385"/>
                                          </p:stCondLst>
                                        </p:cTn>
                                        <p:tgtEl>
                                          <p:spTgt spid="5"/>
                                        </p:tgtEl>
                                      </p:cBhvr>
                                      <p:from x="200000" y="450000"/>
                                      <p:to x="100000" y="100000"/>
                                    </p:animScale>
                                    <p:set>
                                      <p:cBhvr>
                                        <p:cTn id="26" dur="385" fill="hold"/>
                                        <p:tgtEl>
                                          <p:spTgt spid="5"/>
                                        </p:tgtEl>
                                        <p:attrNameLst>
                                          <p:attrName>ppt_x</p:attrName>
                                        </p:attrNameLst>
                                      </p:cBhvr>
                                      <p:to>
                                        <p:strVal val="(0.5)"/>
                                      </p:to>
                                    </p:set>
                                    <p:anim from="(0.5)" to="(#ppt_x)" calcmode="lin" valueType="num">
                                      <p:cBhvr>
                                        <p:cTn id="27" dur="615" accel="100000" fill="hold">
                                          <p:stCondLst>
                                            <p:cond delay="385"/>
                                          </p:stCondLst>
                                        </p:cTn>
                                        <p:tgtEl>
                                          <p:spTgt spid="5"/>
                                        </p:tgtEl>
                                        <p:attrNameLst>
                                          <p:attrName>ppt_x</p:attrName>
                                        </p:attrNameLst>
                                      </p:cBhvr>
                                    </p:anim>
                                    <p:set>
                                      <p:cBhvr>
                                        <p:cTn id="28" dur="385" fill="hold"/>
                                        <p:tgtEl>
                                          <p:spTgt spid="5"/>
                                        </p:tgtEl>
                                        <p:attrNameLst>
                                          <p:attrName>ppt_y</p:attrName>
                                        </p:attrNameLst>
                                      </p:cBhvr>
                                      <p:to>
                                        <p:strVal val="(#ppt_y+0.4)"/>
                                      </p:to>
                                    </p:set>
                                    <p:anim from="(#ppt_y+0.4)" to="(#ppt_y)" calcmode="lin" valueType="num">
                                      <p:cBhvr>
                                        <p:cTn id="29" dur="615" accel="100000" fill="hold">
                                          <p:stCondLst>
                                            <p:cond delay="385"/>
                                          </p:stCondLst>
                                        </p:cTn>
                                        <p:tgtEl>
                                          <p:spTgt spid="5"/>
                                        </p:tgtEl>
                                        <p:attrNameLst>
                                          <p:attrName>ppt_y</p:attrName>
                                        </p:attrNameLst>
                                      </p:cBhvr>
                                    </p:anim>
                                  </p:childTnLst>
                                </p:cTn>
                              </p:par>
                              <p:par>
                                <p:cTn id="30" presetID="51"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385" decel="100000"/>
                                        <p:tgtEl>
                                          <p:spTgt spid="4"/>
                                        </p:tgtEl>
                                      </p:cBhvr>
                                    </p:animEffect>
                                    <p:animScale>
                                      <p:cBhvr>
                                        <p:cTn id="33" dur="385" decel="100000"/>
                                        <p:tgtEl>
                                          <p:spTgt spid="4"/>
                                        </p:tgtEl>
                                      </p:cBhvr>
                                      <p:from x="10000" y="10000"/>
                                      <p:to x="200000" y="450000"/>
                                    </p:animScale>
                                    <p:animScale>
                                      <p:cBhvr>
                                        <p:cTn id="34" dur="615" accel="100000" fill="hold">
                                          <p:stCondLst>
                                            <p:cond delay="385"/>
                                          </p:stCondLst>
                                        </p:cTn>
                                        <p:tgtEl>
                                          <p:spTgt spid="4"/>
                                        </p:tgtEl>
                                      </p:cBhvr>
                                      <p:from x="200000" y="450000"/>
                                      <p:to x="100000" y="100000"/>
                                    </p:animScale>
                                    <p:set>
                                      <p:cBhvr>
                                        <p:cTn id="35" dur="385" fill="hold"/>
                                        <p:tgtEl>
                                          <p:spTgt spid="4"/>
                                        </p:tgtEl>
                                        <p:attrNameLst>
                                          <p:attrName>ppt_x</p:attrName>
                                        </p:attrNameLst>
                                      </p:cBhvr>
                                      <p:to>
                                        <p:strVal val="(0.5)"/>
                                      </p:to>
                                    </p:set>
                                    <p:anim from="(0.5)" to="(#ppt_x)" calcmode="lin" valueType="num">
                                      <p:cBhvr>
                                        <p:cTn id="36" dur="615" accel="100000" fill="hold">
                                          <p:stCondLst>
                                            <p:cond delay="385"/>
                                          </p:stCondLst>
                                        </p:cTn>
                                        <p:tgtEl>
                                          <p:spTgt spid="4"/>
                                        </p:tgtEl>
                                        <p:attrNameLst>
                                          <p:attrName>ppt_x</p:attrName>
                                        </p:attrNameLst>
                                      </p:cBhvr>
                                    </p:anim>
                                    <p:set>
                                      <p:cBhvr>
                                        <p:cTn id="37" dur="385" fill="hold"/>
                                        <p:tgtEl>
                                          <p:spTgt spid="4"/>
                                        </p:tgtEl>
                                        <p:attrNameLst>
                                          <p:attrName>ppt_y</p:attrName>
                                        </p:attrNameLst>
                                      </p:cBhvr>
                                      <p:to>
                                        <p:strVal val="(#ppt_y+0.4)"/>
                                      </p:to>
                                    </p:set>
                                    <p:anim from="(#ppt_y+0.4)" to="(#ppt_y)" calcmode="lin" valueType="num">
                                      <p:cBhvr>
                                        <p:cTn id="38" dur="615" accel="100000" fill="hold">
                                          <p:stCondLst>
                                            <p:cond delay="385"/>
                                          </p:stCondLst>
                                        </p:cTn>
                                        <p:tgtEl>
                                          <p:spTgt spid="4"/>
                                        </p:tgtEl>
                                        <p:attrNameLst>
                                          <p:attrName>ppt_y</p:attrName>
                                        </p:attrNameLst>
                                      </p:cBhvr>
                                    </p:anim>
                                  </p:childTnLst>
                                </p:cTn>
                              </p:par>
                              <p:par>
                                <p:cTn id="39" presetID="5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385" decel="100000"/>
                                        <p:tgtEl>
                                          <p:spTgt spid="7"/>
                                        </p:tgtEl>
                                      </p:cBhvr>
                                    </p:animEffect>
                                    <p:animScale>
                                      <p:cBhvr>
                                        <p:cTn id="42" dur="385" decel="100000"/>
                                        <p:tgtEl>
                                          <p:spTgt spid="7"/>
                                        </p:tgtEl>
                                      </p:cBhvr>
                                      <p:from x="10000" y="10000"/>
                                      <p:to x="200000" y="450000"/>
                                    </p:animScale>
                                    <p:animScale>
                                      <p:cBhvr>
                                        <p:cTn id="43" dur="615" accel="100000" fill="hold">
                                          <p:stCondLst>
                                            <p:cond delay="385"/>
                                          </p:stCondLst>
                                        </p:cTn>
                                        <p:tgtEl>
                                          <p:spTgt spid="7"/>
                                        </p:tgtEl>
                                      </p:cBhvr>
                                      <p:from x="200000" y="450000"/>
                                      <p:to x="100000" y="100000"/>
                                    </p:animScale>
                                    <p:set>
                                      <p:cBhvr>
                                        <p:cTn id="44" dur="385" fill="hold"/>
                                        <p:tgtEl>
                                          <p:spTgt spid="7"/>
                                        </p:tgtEl>
                                        <p:attrNameLst>
                                          <p:attrName>ppt_x</p:attrName>
                                        </p:attrNameLst>
                                      </p:cBhvr>
                                      <p:to>
                                        <p:strVal val="(0.5)"/>
                                      </p:to>
                                    </p:set>
                                    <p:anim from="(0.5)" to="(#ppt_x)" calcmode="lin" valueType="num">
                                      <p:cBhvr>
                                        <p:cTn id="45" dur="615" accel="100000" fill="hold">
                                          <p:stCondLst>
                                            <p:cond delay="385"/>
                                          </p:stCondLst>
                                        </p:cTn>
                                        <p:tgtEl>
                                          <p:spTgt spid="7"/>
                                        </p:tgtEl>
                                        <p:attrNameLst>
                                          <p:attrName>ppt_x</p:attrName>
                                        </p:attrNameLst>
                                      </p:cBhvr>
                                    </p:anim>
                                    <p:set>
                                      <p:cBhvr>
                                        <p:cTn id="46" dur="385" fill="hold"/>
                                        <p:tgtEl>
                                          <p:spTgt spid="7"/>
                                        </p:tgtEl>
                                        <p:attrNameLst>
                                          <p:attrName>ppt_y</p:attrName>
                                        </p:attrNameLst>
                                      </p:cBhvr>
                                      <p:to>
                                        <p:strVal val="(#ppt_y+0.4)"/>
                                      </p:to>
                                    </p:set>
                                    <p:anim from="(#ppt_y+0.4)" to="(#ppt_y)" calcmode="lin" valueType="num">
                                      <p:cBhvr>
                                        <p:cTn id="47" dur="615" accel="100000" fill="hold">
                                          <p:stCondLst>
                                            <p:cond delay="385"/>
                                          </p:stCondLst>
                                        </p:cTn>
                                        <p:tgtEl>
                                          <p:spTgt spid="7"/>
                                        </p:tgtEl>
                                        <p:attrNameLst>
                                          <p:attrName>ppt_y</p:attrName>
                                        </p:attrNameLst>
                                      </p:cBhvr>
                                    </p:anim>
                                  </p:childTnLst>
                                </p:cTn>
                              </p:par>
                              <p:par>
                                <p:cTn id="48" presetID="51" presetClass="entr" presetSubtype="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385" decel="100000"/>
                                        <p:tgtEl>
                                          <p:spTgt spid="8"/>
                                        </p:tgtEl>
                                      </p:cBhvr>
                                    </p:animEffect>
                                    <p:animScale>
                                      <p:cBhvr>
                                        <p:cTn id="51" dur="385" decel="100000"/>
                                        <p:tgtEl>
                                          <p:spTgt spid="8"/>
                                        </p:tgtEl>
                                      </p:cBhvr>
                                      <p:from x="10000" y="10000"/>
                                      <p:to x="200000" y="450000"/>
                                    </p:animScale>
                                    <p:animScale>
                                      <p:cBhvr>
                                        <p:cTn id="52" dur="615" accel="100000" fill="hold">
                                          <p:stCondLst>
                                            <p:cond delay="385"/>
                                          </p:stCondLst>
                                        </p:cTn>
                                        <p:tgtEl>
                                          <p:spTgt spid="8"/>
                                        </p:tgtEl>
                                      </p:cBhvr>
                                      <p:from x="200000" y="450000"/>
                                      <p:to x="100000" y="100000"/>
                                    </p:animScale>
                                    <p:set>
                                      <p:cBhvr>
                                        <p:cTn id="53" dur="385" fill="hold"/>
                                        <p:tgtEl>
                                          <p:spTgt spid="8"/>
                                        </p:tgtEl>
                                        <p:attrNameLst>
                                          <p:attrName>ppt_x</p:attrName>
                                        </p:attrNameLst>
                                      </p:cBhvr>
                                      <p:to>
                                        <p:strVal val="(0.5)"/>
                                      </p:to>
                                    </p:set>
                                    <p:anim from="(0.5)" to="(#ppt_x)" calcmode="lin" valueType="num">
                                      <p:cBhvr>
                                        <p:cTn id="54" dur="615" accel="100000" fill="hold">
                                          <p:stCondLst>
                                            <p:cond delay="385"/>
                                          </p:stCondLst>
                                        </p:cTn>
                                        <p:tgtEl>
                                          <p:spTgt spid="8"/>
                                        </p:tgtEl>
                                        <p:attrNameLst>
                                          <p:attrName>ppt_x</p:attrName>
                                        </p:attrNameLst>
                                      </p:cBhvr>
                                    </p:anim>
                                    <p:set>
                                      <p:cBhvr>
                                        <p:cTn id="55" dur="385" fill="hold"/>
                                        <p:tgtEl>
                                          <p:spTgt spid="8"/>
                                        </p:tgtEl>
                                        <p:attrNameLst>
                                          <p:attrName>ppt_y</p:attrName>
                                        </p:attrNameLst>
                                      </p:cBhvr>
                                      <p:to>
                                        <p:strVal val="(#ppt_y+0.4)"/>
                                      </p:to>
                                    </p:set>
                                    <p:anim from="(#ppt_y+0.4)" to="(#ppt_y)" calcmode="lin" valueType="num">
                                      <p:cBhvr>
                                        <p:cTn id="56" dur="615" accel="100000" fill="hold">
                                          <p:stCondLst>
                                            <p:cond delay="385"/>
                                          </p:stCondLst>
                                        </p:cTn>
                                        <p:tgtEl>
                                          <p:spTgt spid="8"/>
                                        </p:tgtEl>
                                        <p:attrNameLst>
                                          <p:attrName>ppt_y</p:attrName>
                                        </p:attrNameLst>
                                      </p:cBhvr>
                                    </p:anim>
                                  </p:childTnLst>
                                </p:cTn>
                              </p:par>
                              <p:par>
                                <p:cTn id="57" presetID="51" presetClass="entr" presetSubtype="0"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385" decel="100000"/>
                                        <p:tgtEl>
                                          <p:spTgt spid="9"/>
                                        </p:tgtEl>
                                      </p:cBhvr>
                                    </p:animEffect>
                                    <p:animScale>
                                      <p:cBhvr>
                                        <p:cTn id="60" dur="385" decel="100000"/>
                                        <p:tgtEl>
                                          <p:spTgt spid="9"/>
                                        </p:tgtEl>
                                      </p:cBhvr>
                                      <p:from x="10000" y="10000"/>
                                      <p:to x="200000" y="450000"/>
                                    </p:animScale>
                                    <p:animScale>
                                      <p:cBhvr>
                                        <p:cTn id="61" dur="615" accel="100000" fill="hold">
                                          <p:stCondLst>
                                            <p:cond delay="385"/>
                                          </p:stCondLst>
                                        </p:cTn>
                                        <p:tgtEl>
                                          <p:spTgt spid="9"/>
                                        </p:tgtEl>
                                      </p:cBhvr>
                                      <p:from x="200000" y="450000"/>
                                      <p:to x="100000" y="100000"/>
                                    </p:animScale>
                                    <p:set>
                                      <p:cBhvr>
                                        <p:cTn id="62" dur="385" fill="hold"/>
                                        <p:tgtEl>
                                          <p:spTgt spid="9"/>
                                        </p:tgtEl>
                                        <p:attrNameLst>
                                          <p:attrName>ppt_x</p:attrName>
                                        </p:attrNameLst>
                                      </p:cBhvr>
                                      <p:to>
                                        <p:strVal val="(0.5)"/>
                                      </p:to>
                                    </p:set>
                                    <p:anim from="(0.5)" to="(#ppt_x)" calcmode="lin" valueType="num">
                                      <p:cBhvr>
                                        <p:cTn id="63" dur="615" accel="100000" fill="hold">
                                          <p:stCondLst>
                                            <p:cond delay="385"/>
                                          </p:stCondLst>
                                        </p:cTn>
                                        <p:tgtEl>
                                          <p:spTgt spid="9"/>
                                        </p:tgtEl>
                                        <p:attrNameLst>
                                          <p:attrName>ppt_x</p:attrName>
                                        </p:attrNameLst>
                                      </p:cBhvr>
                                    </p:anim>
                                    <p:set>
                                      <p:cBhvr>
                                        <p:cTn id="64" dur="385" fill="hold"/>
                                        <p:tgtEl>
                                          <p:spTgt spid="9"/>
                                        </p:tgtEl>
                                        <p:attrNameLst>
                                          <p:attrName>ppt_y</p:attrName>
                                        </p:attrNameLst>
                                      </p:cBhvr>
                                      <p:to>
                                        <p:strVal val="(#ppt_y+0.4)"/>
                                      </p:to>
                                    </p:set>
                                    <p:anim from="(#ppt_y+0.4)" to="(#ppt_y)" calcmode="lin" valueType="num">
                                      <p:cBhvr>
                                        <p:cTn id="65" dur="615" accel="100000" fill="hold">
                                          <p:stCondLst>
                                            <p:cond delay="385"/>
                                          </p:stCondLst>
                                        </p:cTn>
                                        <p:tgtEl>
                                          <p:spTgt spid="9"/>
                                        </p:tgtEl>
                                        <p:attrNameLst>
                                          <p:attrName>ppt_y</p:attrName>
                                        </p:attrNameLst>
                                      </p:cBhvr>
                                    </p:anim>
                                  </p:childTnLst>
                                </p:cTn>
                              </p:par>
                              <p:par>
                                <p:cTn id="66" presetID="51"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385" decel="100000"/>
                                        <p:tgtEl>
                                          <p:spTgt spid="12"/>
                                        </p:tgtEl>
                                      </p:cBhvr>
                                    </p:animEffect>
                                    <p:animScale>
                                      <p:cBhvr>
                                        <p:cTn id="69" dur="385" decel="100000"/>
                                        <p:tgtEl>
                                          <p:spTgt spid="12"/>
                                        </p:tgtEl>
                                      </p:cBhvr>
                                      <p:from x="10000" y="10000"/>
                                      <p:to x="200000" y="450000"/>
                                    </p:animScale>
                                    <p:animScale>
                                      <p:cBhvr>
                                        <p:cTn id="70" dur="615" accel="100000" fill="hold">
                                          <p:stCondLst>
                                            <p:cond delay="385"/>
                                          </p:stCondLst>
                                        </p:cTn>
                                        <p:tgtEl>
                                          <p:spTgt spid="12"/>
                                        </p:tgtEl>
                                      </p:cBhvr>
                                      <p:from x="200000" y="450000"/>
                                      <p:to x="100000" y="100000"/>
                                    </p:animScale>
                                    <p:set>
                                      <p:cBhvr>
                                        <p:cTn id="71" dur="385" fill="hold"/>
                                        <p:tgtEl>
                                          <p:spTgt spid="12"/>
                                        </p:tgtEl>
                                        <p:attrNameLst>
                                          <p:attrName>ppt_x</p:attrName>
                                        </p:attrNameLst>
                                      </p:cBhvr>
                                      <p:to>
                                        <p:strVal val="(0.5)"/>
                                      </p:to>
                                    </p:set>
                                    <p:anim from="(0.5)" to="(#ppt_x)" calcmode="lin" valueType="num">
                                      <p:cBhvr>
                                        <p:cTn id="72" dur="615" accel="100000" fill="hold">
                                          <p:stCondLst>
                                            <p:cond delay="385"/>
                                          </p:stCondLst>
                                        </p:cTn>
                                        <p:tgtEl>
                                          <p:spTgt spid="12"/>
                                        </p:tgtEl>
                                        <p:attrNameLst>
                                          <p:attrName>ppt_x</p:attrName>
                                        </p:attrNameLst>
                                      </p:cBhvr>
                                    </p:anim>
                                    <p:set>
                                      <p:cBhvr>
                                        <p:cTn id="73" dur="385" fill="hold"/>
                                        <p:tgtEl>
                                          <p:spTgt spid="12"/>
                                        </p:tgtEl>
                                        <p:attrNameLst>
                                          <p:attrName>ppt_y</p:attrName>
                                        </p:attrNameLst>
                                      </p:cBhvr>
                                      <p:to>
                                        <p:strVal val="(#ppt_y+0.4)"/>
                                      </p:to>
                                    </p:set>
                                    <p:anim from="(#ppt_y+0.4)" to="(#ppt_y)" calcmode="lin" valueType="num">
                                      <p:cBhvr>
                                        <p:cTn id="74" dur="615" accel="100000" fill="hold">
                                          <p:stCondLst>
                                            <p:cond delay="385"/>
                                          </p:stCondLst>
                                        </p:cTn>
                                        <p:tgtEl>
                                          <p:spTgt spid="12"/>
                                        </p:tgtEl>
                                        <p:attrNameLst>
                                          <p:attrName>ppt_y</p:attrName>
                                        </p:attrNameLst>
                                      </p:cBhvr>
                                    </p:anim>
                                  </p:childTnLst>
                                </p:cTn>
                              </p:par>
                              <p:par>
                                <p:cTn id="75" presetID="51" presetClass="entr" presetSubtype="0"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385" decel="100000"/>
                                        <p:tgtEl>
                                          <p:spTgt spid="11"/>
                                        </p:tgtEl>
                                      </p:cBhvr>
                                    </p:animEffect>
                                    <p:animScale>
                                      <p:cBhvr>
                                        <p:cTn id="78" dur="385" decel="100000"/>
                                        <p:tgtEl>
                                          <p:spTgt spid="11"/>
                                        </p:tgtEl>
                                      </p:cBhvr>
                                      <p:from x="10000" y="10000"/>
                                      <p:to x="200000" y="450000"/>
                                    </p:animScale>
                                    <p:animScale>
                                      <p:cBhvr>
                                        <p:cTn id="79" dur="615" accel="100000" fill="hold">
                                          <p:stCondLst>
                                            <p:cond delay="385"/>
                                          </p:stCondLst>
                                        </p:cTn>
                                        <p:tgtEl>
                                          <p:spTgt spid="11"/>
                                        </p:tgtEl>
                                      </p:cBhvr>
                                      <p:from x="200000" y="450000"/>
                                      <p:to x="100000" y="100000"/>
                                    </p:animScale>
                                    <p:set>
                                      <p:cBhvr>
                                        <p:cTn id="80" dur="385" fill="hold"/>
                                        <p:tgtEl>
                                          <p:spTgt spid="11"/>
                                        </p:tgtEl>
                                        <p:attrNameLst>
                                          <p:attrName>ppt_x</p:attrName>
                                        </p:attrNameLst>
                                      </p:cBhvr>
                                      <p:to>
                                        <p:strVal val="(0.5)"/>
                                      </p:to>
                                    </p:set>
                                    <p:anim from="(0.5)" to="(#ppt_x)" calcmode="lin" valueType="num">
                                      <p:cBhvr>
                                        <p:cTn id="81" dur="615" accel="100000" fill="hold">
                                          <p:stCondLst>
                                            <p:cond delay="385"/>
                                          </p:stCondLst>
                                        </p:cTn>
                                        <p:tgtEl>
                                          <p:spTgt spid="11"/>
                                        </p:tgtEl>
                                        <p:attrNameLst>
                                          <p:attrName>ppt_x</p:attrName>
                                        </p:attrNameLst>
                                      </p:cBhvr>
                                    </p:anim>
                                    <p:set>
                                      <p:cBhvr>
                                        <p:cTn id="82" dur="385" fill="hold"/>
                                        <p:tgtEl>
                                          <p:spTgt spid="11"/>
                                        </p:tgtEl>
                                        <p:attrNameLst>
                                          <p:attrName>ppt_y</p:attrName>
                                        </p:attrNameLst>
                                      </p:cBhvr>
                                      <p:to>
                                        <p:strVal val="(#ppt_y+0.4)"/>
                                      </p:to>
                                    </p:set>
                                    <p:anim from="(#ppt_y+0.4)" to="(#ppt_y)" calcmode="lin" valueType="num">
                                      <p:cBhvr>
                                        <p:cTn id="83" dur="615" accel="100000" fill="hold">
                                          <p:stCondLst>
                                            <p:cond delay="385"/>
                                          </p:stCondLst>
                                        </p:cTn>
                                        <p:tgtEl>
                                          <p:spTgt spid="11"/>
                                        </p:tgtEl>
                                        <p:attrNameLst>
                                          <p:attrName>ppt_y</p:attrName>
                                        </p:attrNameLst>
                                      </p:cBhvr>
                                    </p:anim>
                                  </p:childTnLst>
                                </p:cTn>
                              </p:par>
                              <p:par>
                                <p:cTn id="84" presetID="51" presetClass="entr" presetSubtype="0" fill="hold" nodeType="withEffect">
                                  <p:stCondLst>
                                    <p:cond delay="0"/>
                                  </p:stCondLst>
                                  <p:childTnLst>
                                    <p:set>
                                      <p:cBhvr>
                                        <p:cTn id="85" dur="1" fill="hold">
                                          <p:stCondLst>
                                            <p:cond delay="0"/>
                                          </p:stCondLst>
                                        </p:cTn>
                                        <p:tgtEl>
                                          <p:spTgt spid="10"/>
                                        </p:tgtEl>
                                        <p:attrNameLst>
                                          <p:attrName>style.visibility</p:attrName>
                                        </p:attrNameLst>
                                      </p:cBhvr>
                                      <p:to>
                                        <p:strVal val="visible"/>
                                      </p:to>
                                    </p:set>
                                    <p:animEffect transition="in" filter="fade">
                                      <p:cBhvr>
                                        <p:cTn id="86" dur="385" decel="100000"/>
                                        <p:tgtEl>
                                          <p:spTgt spid="10"/>
                                        </p:tgtEl>
                                      </p:cBhvr>
                                    </p:animEffect>
                                    <p:animScale>
                                      <p:cBhvr>
                                        <p:cTn id="87" dur="385" decel="100000"/>
                                        <p:tgtEl>
                                          <p:spTgt spid="10"/>
                                        </p:tgtEl>
                                      </p:cBhvr>
                                      <p:from x="10000" y="10000"/>
                                      <p:to x="200000" y="450000"/>
                                    </p:animScale>
                                    <p:animScale>
                                      <p:cBhvr>
                                        <p:cTn id="88" dur="615" accel="100000" fill="hold">
                                          <p:stCondLst>
                                            <p:cond delay="385"/>
                                          </p:stCondLst>
                                        </p:cTn>
                                        <p:tgtEl>
                                          <p:spTgt spid="10"/>
                                        </p:tgtEl>
                                      </p:cBhvr>
                                      <p:from x="200000" y="450000"/>
                                      <p:to x="100000" y="100000"/>
                                    </p:animScale>
                                    <p:set>
                                      <p:cBhvr>
                                        <p:cTn id="89" dur="385" fill="hold"/>
                                        <p:tgtEl>
                                          <p:spTgt spid="10"/>
                                        </p:tgtEl>
                                        <p:attrNameLst>
                                          <p:attrName>ppt_x</p:attrName>
                                        </p:attrNameLst>
                                      </p:cBhvr>
                                      <p:to>
                                        <p:strVal val="(0.5)"/>
                                      </p:to>
                                    </p:set>
                                    <p:anim from="(0.5)" to="(#ppt_x)" calcmode="lin" valueType="num">
                                      <p:cBhvr>
                                        <p:cTn id="90" dur="615" accel="100000" fill="hold">
                                          <p:stCondLst>
                                            <p:cond delay="385"/>
                                          </p:stCondLst>
                                        </p:cTn>
                                        <p:tgtEl>
                                          <p:spTgt spid="10"/>
                                        </p:tgtEl>
                                        <p:attrNameLst>
                                          <p:attrName>ppt_x</p:attrName>
                                        </p:attrNameLst>
                                      </p:cBhvr>
                                    </p:anim>
                                    <p:set>
                                      <p:cBhvr>
                                        <p:cTn id="91" dur="385" fill="hold"/>
                                        <p:tgtEl>
                                          <p:spTgt spid="10"/>
                                        </p:tgtEl>
                                        <p:attrNameLst>
                                          <p:attrName>ppt_y</p:attrName>
                                        </p:attrNameLst>
                                      </p:cBhvr>
                                      <p:to>
                                        <p:strVal val="(#ppt_y+0.4)"/>
                                      </p:to>
                                    </p:set>
                                    <p:anim from="(#ppt_y+0.4)" to="(#ppt_y)" calcmode="lin" valueType="num">
                                      <p:cBhvr>
                                        <p:cTn id="92" dur="615" accel="100000" fill="hold">
                                          <p:stCondLst>
                                            <p:cond delay="385"/>
                                          </p:stCondLst>
                                        </p:cTn>
                                        <p:tgtEl>
                                          <p:spTgt spid="10"/>
                                        </p:tgtEl>
                                        <p:attrNameLst>
                                          <p:attrName>ppt_y</p:attrName>
                                        </p:attrNameLst>
                                      </p:cBhvr>
                                    </p:anim>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
                                            <p:txEl>
                                              <p:pRg st="2" end="2"/>
                                            </p:txEl>
                                          </p:spTgt>
                                        </p:tgtEl>
                                        <p:attrNameLst>
                                          <p:attrName>style.visibility</p:attrName>
                                        </p:attrNameLst>
                                      </p:cBhvr>
                                      <p:to>
                                        <p:strVal val="visible"/>
                                      </p:to>
                                    </p:set>
                                  </p:childTnLst>
                                </p:cTn>
                              </p:par>
                            </p:childTnLst>
                          </p:cTn>
                        </p:par>
                        <p:par>
                          <p:cTn id="97" fill="hold">
                            <p:stCondLst>
                              <p:cond delay="0"/>
                            </p:stCondLst>
                            <p:childTnLst>
                              <p:par>
                                <p:cTn id="98" presetID="1" presetClass="entr" presetSubtype="0" fill="hold" nodeType="afterEffect">
                                  <p:stCondLst>
                                    <p:cond delay="0"/>
                                  </p:stCondLst>
                                  <p:childTnLst>
                                    <p:set>
                                      <p:cBhvr>
                                        <p:cTn id="99" dur="1" fill="hold">
                                          <p:stCondLst>
                                            <p:cond delay="0"/>
                                          </p:stCondLst>
                                        </p:cTn>
                                        <p:tgtEl>
                                          <p:spTgt spid="13"/>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3">
                                            <p:txEl>
                                              <p:pRg st="3" end="3"/>
                                            </p:txEl>
                                          </p:spTgt>
                                        </p:tgtEl>
                                        <p:attrNameLst>
                                          <p:attrName>style.visibility</p:attrName>
                                        </p:attrNameLst>
                                      </p:cBhvr>
                                      <p:to>
                                        <p:strVal val="visible"/>
                                      </p:to>
                                    </p:set>
                                  </p:childTnLst>
                                </p:cTn>
                              </p:par>
                            </p:childTnLst>
                          </p:cTn>
                        </p:par>
                        <p:par>
                          <p:cTn id="104" fill="hold">
                            <p:stCondLst>
                              <p:cond delay="0"/>
                            </p:stCondLst>
                            <p:childTnLst>
                              <p:par>
                                <p:cTn id="105" presetID="27" presetClass="emph" presetSubtype="0" fill="hold" grpId="0" nodeType="afterEffect">
                                  <p:stCondLst>
                                    <p:cond delay="0"/>
                                  </p:stCondLst>
                                  <p:childTnLst>
                                    <p:animClr clrSpc="rgb" dir="cw">
                                      <p:cBhvr override="childStyle">
                                        <p:cTn id="106" dur="375" autoRev="1" fill="hold"/>
                                        <p:tgtEl>
                                          <p:spTgt spid="38"/>
                                        </p:tgtEl>
                                        <p:attrNameLst>
                                          <p:attrName>style.color</p:attrName>
                                        </p:attrNameLst>
                                      </p:cBhvr>
                                      <p:to>
                                        <a:schemeClr val="bg1"/>
                                      </p:to>
                                    </p:animClr>
                                    <p:animClr clrSpc="rgb" dir="cw">
                                      <p:cBhvr>
                                        <p:cTn id="107" dur="375" autoRev="1" fill="hold"/>
                                        <p:tgtEl>
                                          <p:spTgt spid="38"/>
                                        </p:tgtEl>
                                        <p:attrNameLst>
                                          <p:attrName>fillcolor</p:attrName>
                                        </p:attrNameLst>
                                      </p:cBhvr>
                                      <p:to>
                                        <a:schemeClr val="bg1"/>
                                      </p:to>
                                    </p:animClr>
                                    <p:set>
                                      <p:cBhvr>
                                        <p:cTn id="108" dur="375" autoRev="1" fill="hold"/>
                                        <p:tgtEl>
                                          <p:spTgt spid="38"/>
                                        </p:tgtEl>
                                        <p:attrNameLst>
                                          <p:attrName>fill.type</p:attrName>
                                        </p:attrNameLst>
                                      </p:cBhvr>
                                      <p:to>
                                        <p:strVal val="solid"/>
                                      </p:to>
                                    </p:set>
                                    <p:set>
                                      <p:cBhvr>
                                        <p:cTn id="109" dur="375" autoRev="1" fill="hold"/>
                                        <p:tgtEl>
                                          <p:spTgt spid="38"/>
                                        </p:tgtEl>
                                        <p:attrNameLst>
                                          <p:attrName>fill.on</p:attrName>
                                        </p:attrNameLst>
                                      </p:cBhvr>
                                      <p:to>
                                        <p:strVal val="true"/>
                                      </p:to>
                                    </p:set>
                                  </p:childTnLst>
                                </p:cTn>
                              </p:par>
                              <p:par>
                                <p:cTn id="110" presetID="27" presetClass="emph" presetSubtype="0" fill="hold" grpId="0" nodeType="withEffect">
                                  <p:stCondLst>
                                    <p:cond delay="0"/>
                                  </p:stCondLst>
                                  <p:childTnLst>
                                    <p:animClr clrSpc="rgb" dir="cw">
                                      <p:cBhvr override="childStyle">
                                        <p:cTn id="111" dur="375" autoRev="1" fill="hold"/>
                                        <p:tgtEl>
                                          <p:spTgt spid="37"/>
                                        </p:tgtEl>
                                        <p:attrNameLst>
                                          <p:attrName>style.color</p:attrName>
                                        </p:attrNameLst>
                                      </p:cBhvr>
                                      <p:to>
                                        <a:schemeClr val="bg1"/>
                                      </p:to>
                                    </p:animClr>
                                    <p:animClr clrSpc="rgb" dir="cw">
                                      <p:cBhvr>
                                        <p:cTn id="112" dur="375" autoRev="1" fill="hold"/>
                                        <p:tgtEl>
                                          <p:spTgt spid="37"/>
                                        </p:tgtEl>
                                        <p:attrNameLst>
                                          <p:attrName>fillcolor</p:attrName>
                                        </p:attrNameLst>
                                      </p:cBhvr>
                                      <p:to>
                                        <a:schemeClr val="bg1"/>
                                      </p:to>
                                    </p:animClr>
                                    <p:set>
                                      <p:cBhvr>
                                        <p:cTn id="113" dur="375" autoRev="1" fill="hold"/>
                                        <p:tgtEl>
                                          <p:spTgt spid="37"/>
                                        </p:tgtEl>
                                        <p:attrNameLst>
                                          <p:attrName>fill.type</p:attrName>
                                        </p:attrNameLst>
                                      </p:cBhvr>
                                      <p:to>
                                        <p:strVal val="solid"/>
                                      </p:to>
                                    </p:set>
                                    <p:set>
                                      <p:cBhvr>
                                        <p:cTn id="114" dur="375" autoRev="1" fill="hold"/>
                                        <p:tgtEl>
                                          <p:spTgt spid="37"/>
                                        </p:tgtEl>
                                        <p:attrNameLst>
                                          <p:attrName>fill.on</p:attrName>
                                        </p:attrNameLst>
                                      </p:cBhvr>
                                      <p:to>
                                        <p:strVal val="true"/>
                                      </p:to>
                                    </p:set>
                                  </p:childTnLst>
                                </p:cTn>
                              </p:par>
                              <p:par>
                                <p:cTn id="115" presetID="27" presetClass="emph" presetSubtype="0" fill="hold" grpId="0" nodeType="withEffect">
                                  <p:stCondLst>
                                    <p:cond delay="0"/>
                                  </p:stCondLst>
                                  <p:childTnLst>
                                    <p:animClr clrSpc="rgb" dir="cw">
                                      <p:cBhvr override="childStyle">
                                        <p:cTn id="116" dur="375" autoRev="1" fill="hold"/>
                                        <p:tgtEl>
                                          <p:spTgt spid="188"/>
                                        </p:tgtEl>
                                        <p:attrNameLst>
                                          <p:attrName>style.color</p:attrName>
                                        </p:attrNameLst>
                                      </p:cBhvr>
                                      <p:to>
                                        <a:schemeClr val="bg1"/>
                                      </p:to>
                                    </p:animClr>
                                    <p:animClr clrSpc="rgb" dir="cw">
                                      <p:cBhvr>
                                        <p:cTn id="117" dur="375" autoRev="1" fill="hold"/>
                                        <p:tgtEl>
                                          <p:spTgt spid="188"/>
                                        </p:tgtEl>
                                        <p:attrNameLst>
                                          <p:attrName>fillcolor</p:attrName>
                                        </p:attrNameLst>
                                      </p:cBhvr>
                                      <p:to>
                                        <a:schemeClr val="bg1"/>
                                      </p:to>
                                    </p:animClr>
                                    <p:set>
                                      <p:cBhvr>
                                        <p:cTn id="118" dur="375" autoRev="1" fill="hold"/>
                                        <p:tgtEl>
                                          <p:spTgt spid="188"/>
                                        </p:tgtEl>
                                        <p:attrNameLst>
                                          <p:attrName>fill.type</p:attrName>
                                        </p:attrNameLst>
                                      </p:cBhvr>
                                      <p:to>
                                        <p:strVal val="solid"/>
                                      </p:to>
                                    </p:set>
                                    <p:set>
                                      <p:cBhvr>
                                        <p:cTn id="119" dur="375" autoRev="1" fill="hold"/>
                                        <p:tgtEl>
                                          <p:spTgt spid="188"/>
                                        </p:tgtEl>
                                        <p:attrNameLst>
                                          <p:attrName>fill.on</p:attrName>
                                        </p:attrNameLst>
                                      </p:cBhvr>
                                      <p:to>
                                        <p:strVal val="true"/>
                                      </p:to>
                                    </p:set>
                                  </p:childTnLst>
                                </p:cTn>
                              </p:par>
                              <p:par>
                                <p:cTn id="120" presetID="27" presetClass="emph" presetSubtype="0" fill="hold" grpId="0" nodeType="withEffect">
                                  <p:stCondLst>
                                    <p:cond delay="0"/>
                                  </p:stCondLst>
                                  <p:childTnLst>
                                    <p:animClr clrSpc="rgb" dir="cw">
                                      <p:cBhvr override="childStyle">
                                        <p:cTn id="121" dur="375" autoRev="1" fill="hold"/>
                                        <p:tgtEl>
                                          <p:spTgt spid="47"/>
                                        </p:tgtEl>
                                        <p:attrNameLst>
                                          <p:attrName>style.color</p:attrName>
                                        </p:attrNameLst>
                                      </p:cBhvr>
                                      <p:to>
                                        <a:schemeClr val="bg1"/>
                                      </p:to>
                                    </p:animClr>
                                    <p:animClr clrSpc="rgb" dir="cw">
                                      <p:cBhvr>
                                        <p:cTn id="122" dur="375" autoRev="1" fill="hold"/>
                                        <p:tgtEl>
                                          <p:spTgt spid="47"/>
                                        </p:tgtEl>
                                        <p:attrNameLst>
                                          <p:attrName>fillcolor</p:attrName>
                                        </p:attrNameLst>
                                      </p:cBhvr>
                                      <p:to>
                                        <a:schemeClr val="bg1"/>
                                      </p:to>
                                    </p:animClr>
                                    <p:set>
                                      <p:cBhvr>
                                        <p:cTn id="123" dur="375" autoRev="1" fill="hold"/>
                                        <p:tgtEl>
                                          <p:spTgt spid="47"/>
                                        </p:tgtEl>
                                        <p:attrNameLst>
                                          <p:attrName>fill.type</p:attrName>
                                        </p:attrNameLst>
                                      </p:cBhvr>
                                      <p:to>
                                        <p:strVal val="solid"/>
                                      </p:to>
                                    </p:set>
                                    <p:set>
                                      <p:cBhvr>
                                        <p:cTn id="124" dur="375" autoRev="1" fill="hold"/>
                                        <p:tgtEl>
                                          <p:spTgt spid="47"/>
                                        </p:tgtEl>
                                        <p:attrNameLst>
                                          <p:attrName>fill.on</p:attrName>
                                        </p:attrNameLst>
                                      </p:cBhvr>
                                      <p:to>
                                        <p:strVal val="true"/>
                                      </p:to>
                                    </p:set>
                                  </p:childTnLst>
                                </p:cTn>
                              </p:par>
                              <p:par>
                                <p:cTn id="125" presetID="27" presetClass="emph" presetSubtype="0" fill="hold" grpId="0" nodeType="withEffect">
                                  <p:stCondLst>
                                    <p:cond delay="0"/>
                                  </p:stCondLst>
                                  <p:childTnLst>
                                    <p:animClr clrSpc="rgb" dir="cw">
                                      <p:cBhvr override="childStyle">
                                        <p:cTn id="126" dur="375" autoRev="1" fill="hold"/>
                                        <p:tgtEl>
                                          <p:spTgt spid="48"/>
                                        </p:tgtEl>
                                        <p:attrNameLst>
                                          <p:attrName>style.color</p:attrName>
                                        </p:attrNameLst>
                                      </p:cBhvr>
                                      <p:to>
                                        <a:schemeClr val="bg1"/>
                                      </p:to>
                                    </p:animClr>
                                    <p:animClr clrSpc="rgb" dir="cw">
                                      <p:cBhvr>
                                        <p:cTn id="127" dur="375" autoRev="1" fill="hold"/>
                                        <p:tgtEl>
                                          <p:spTgt spid="48"/>
                                        </p:tgtEl>
                                        <p:attrNameLst>
                                          <p:attrName>fillcolor</p:attrName>
                                        </p:attrNameLst>
                                      </p:cBhvr>
                                      <p:to>
                                        <a:schemeClr val="bg1"/>
                                      </p:to>
                                    </p:animClr>
                                    <p:set>
                                      <p:cBhvr>
                                        <p:cTn id="128" dur="375" autoRev="1" fill="hold"/>
                                        <p:tgtEl>
                                          <p:spTgt spid="48"/>
                                        </p:tgtEl>
                                        <p:attrNameLst>
                                          <p:attrName>fill.type</p:attrName>
                                        </p:attrNameLst>
                                      </p:cBhvr>
                                      <p:to>
                                        <p:strVal val="solid"/>
                                      </p:to>
                                    </p:set>
                                    <p:set>
                                      <p:cBhvr>
                                        <p:cTn id="129" dur="375" autoRev="1" fill="hold"/>
                                        <p:tgtEl>
                                          <p:spTgt spid="48"/>
                                        </p:tgtEl>
                                        <p:attrNameLst>
                                          <p:attrName>fill.on</p:attrName>
                                        </p:attrNameLst>
                                      </p:cBhvr>
                                      <p:to>
                                        <p:strVal val="true"/>
                                      </p:to>
                                    </p:set>
                                  </p:childTnLst>
                                </p:cTn>
                              </p:par>
                              <p:par>
                                <p:cTn id="130" presetID="27" presetClass="emph" presetSubtype="0" fill="hold" grpId="0" nodeType="withEffect">
                                  <p:stCondLst>
                                    <p:cond delay="0"/>
                                  </p:stCondLst>
                                  <p:childTnLst>
                                    <p:animClr clrSpc="rgb" dir="cw">
                                      <p:cBhvr override="childStyle">
                                        <p:cTn id="131" dur="375" autoRev="1" fill="hold"/>
                                        <p:tgtEl>
                                          <p:spTgt spid="49"/>
                                        </p:tgtEl>
                                        <p:attrNameLst>
                                          <p:attrName>style.color</p:attrName>
                                        </p:attrNameLst>
                                      </p:cBhvr>
                                      <p:to>
                                        <a:schemeClr val="bg1"/>
                                      </p:to>
                                    </p:animClr>
                                    <p:animClr clrSpc="rgb" dir="cw">
                                      <p:cBhvr>
                                        <p:cTn id="132" dur="375" autoRev="1" fill="hold"/>
                                        <p:tgtEl>
                                          <p:spTgt spid="49"/>
                                        </p:tgtEl>
                                        <p:attrNameLst>
                                          <p:attrName>fillcolor</p:attrName>
                                        </p:attrNameLst>
                                      </p:cBhvr>
                                      <p:to>
                                        <a:schemeClr val="bg1"/>
                                      </p:to>
                                    </p:animClr>
                                    <p:set>
                                      <p:cBhvr>
                                        <p:cTn id="133" dur="375" autoRev="1" fill="hold"/>
                                        <p:tgtEl>
                                          <p:spTgt spid="49"/>
                                        </p:tgtEl>
                                        <p:attrNameLst>
                                          <p:attrName>fill.type</p:attrName>
                                        </p:attrNameLst>
                                      </p:cBhvr>
                                      <p:to>
                                        <p:strVal val="solid"/>
                                      </p:to>
                                    </p:set>
                                    <p:set>
                                      <p:cBhvr>
                                        <p:cTn id="134" dur="375" autoRev="1" fill="hold"/>
                                        <p:tgtEl>
                                          <p:spTgt spid="49"/>
                                        </p:tgtEl>
                                        <p:attrNameLst>
                                          <p:attrName>fill.on</p:attrName>
                                        </p:attrNameLst>
                                      </p:cBhvr>
                                      <p:to>
                                        <p:strVal val="true"/>
                                      </p:to>
                                    </p:set>
                                  </p:childTnLst>
                                </p:cTn>
                              </p:par>
                              <p:par>
                                <p:cTn id="135" presetID="27" presetClass="emph" presetSubtype="0" fill="hold" grpId="0" nodeType="withEffect">
                                  <p:stCondLst>
                                    <p:cond delay="0"/>
                                  </p:stCondLst>
                                  <p:childTnLst>
                                    <p:animClr clrSpc="rgb" dir="cw">
                                      <p:cBhvr override="childStyle">
                                        <p:cTn id="136" dur="375" autoRev="1" fill="hold"/>
                                        <p:tgtEl>
                                          <p:spTgt spid="53"/>
                                        </p:tgtEl>
                                        <p:attrNameLst>
                                          <p:attrName>style.color</p:attrName>
                                        </p:attrNameLst>
                                      </p:cBhvr>
                                      <p:to>
                                        <a:schemeClr val="bg1"/>
                                      </p:to>
                                    </p:animClr>
                                    <p:animClr clrSpc="rgb" dir="cw">
                                      <p:cBhvr>
                                        <p:cTn id="137" dur="375" autoRev="1" fill="hold"/>
                                        <p:tgtEl>
                                          <p:spTgt spid="53"/>
                                        </p:tgtEl>
                                        <p:attrNameLst>
                                          <p:attrName>fillcolor</p:attrName>
                                        </p:attrNameLst>
                                      </p:cBhvr>
                                      <p:to>
                                        <a:schemeClr val="bg1"/>
                                      </p:to>
                                    </p:animClr>
                                    <p:set>
                                      <p:cBhvr>
                                        <p:cTn id="138" dur="375" autoRev="1" fill="hold"/>
                                        <p:tgtEl>
                                          <p:spTgt spid="53"/>
                                        </p:tgtEl>
                                        <p:attrNameLst>
                                          <p:attrName>fill.type</p:attrName>
                                        </p:attrNameLst>
                                      </p:cBhvr>
                                      <p:to>
                                        <p:strVal val="solid"/>
                                      </p:to>
                                    </p:set>
                                    <p:set>
                                      <p:cBhvr>
                                        <p:cTn id="139" dur="375" autoRev="1" fill="hold"/>
                                        <p:tgtEl>
                                          <p:spTgt spid="53"/>
                                        </p:tgtEl>
                                        <p:attrNameLst>
                                          <p:attrName>fill.on</p:attrName>
                                        </p:attrNameLst>
                                      </p:cBhvr>
                                      <p:to>
                                        <p:strVal val="true"/>
                                      </p:to>
                                    </p:set>
                                  </p:childTnLst>
                                </p:cTn>
                              </p:par>
                              <p:par>
                                <p:cTn id="140" presetID="27" presetClass="emph" presetSubtype="0" fill="hold" grpId="0" nodeType="withEffect">
                                  <p:stCondLst>
                                    <p:cond delay="0"/>
                                  </p:stCondLst>
                                  <p:childTnLst>
                                    <p:animClr clrSpc="rgb" dir="cw">
                                      <p:cBhvr override="childStyle">
                                        <p:cTn id="141" dur="375" autoRev="1" fill="hold"/>
                                        <p:tgtEl>
                                          <p:spTgt spid="52"/>
                                        </p:tgtEl>
                                        <p:attrNameLst>
                                          <p:attrName>style.color</p:attrName>
                                        </p:attrNameLst>
                                      </p:cBhvr>
                                      <p:to>
                                        <a:schemeClr val="bg1"/>
                                      </p:to>
                                    </p:animClr>
                                    <p:animClr clrSpc="rgb" dir="cw">
                                      <p:cBhvr>
                                        <p:cTn id="142" dur="375" autoRev="1" fill="hold"/>
                                        <p:tgtEl>
                                          <p:spTgt spid="52"/>
                                        </p:tgtEl>
                                        <p:attrNameLst>
                                          <p:attrName>fillcolor</p:attrName>
                                        </p:attrNameLst>
                                      </p:cBhvr>
                                      <p:to>
                                        <a:schemeClr val="bg1"/>
                                      </p:to>
                                    </p:animClr>
                                    <p:set>
                                      <p:cBhvr>
                                        <p:cTn id="143" dur="375" autoRev="1" fill="hold"/>
                                        <p:tgtEl>
                                          <p:spTgt spid="52"/>
                                        </p:tgtEl>
                                        <p:attrNameLst>
                                          <p:attrName>fill.type</p:attrName>
                                        </p:attrNameLst>
                                      </p:cBhvr>
                                      <p:to>
                                        <p:strVal val="solid"/>
                                      </p:to>
                                    </p:set>
                                    <p:set>
                                      <p:cBhvr>
                                        <p:cTn id="144" dur="375" autoRev="1" fill="hold"/>
                                        <p:tgtEl>
                                          <p:spTgt spid="52"/>
                                        </p:tgtEl>
                                        <p:attrNameLst>
                                          <p:attrName>fill.on</p:attrName>
                                        </p:attrNameLst>
                                      </p:cBhvr>
                                      <p:to>
                                        <p:strVal val="true"/>
                                      </p:to>
                                    </p:set>
                                  </p:childTnLst>
                                </p:cTn>
                              </p:par>
                              <p:par>
                                <p:cTn id="145" presetID="27" presetClass="emph" presetSubtype="0" fill="hold" grpId="0" nodeType="withEffect">
                                  <p:stCondLst>
                                    <p:cond delay="0"/>
                                  </p:stCondLst>
                                  <p:childTnLst>
                                    <p:animClr clrSpc="rgb" dir="cw">
                                      <p:cBhvr override="childStyle">
                                        <p:cTn id="146" dur="375" autoRev="1" fill="hold"/>
                                        <p:tgtEl>
                                          <p:spTgt spid="51"/>
                                        </p:tgtEl>
                                        <p:attrNameLst>
                                          <p:attrName>style.color</p:attrName>
                                        </p:attrNameLst>
                                      </p:cBhvr>
                                      <p:to>
                                        <a:schemeClr val="bg1"/>
                                      </p:to>
                                    </p:animClr>
                                    <p:animClr clrSpc="rgb" dir="cw">
                                      <p:cBhvr>
                                        <p:cTn id="147" dur="375" autoRev="1" fill="hold"/>
                                        <p:tgtEl>
                                          <p:spTgt spid="51"/>
                                        </p:tgtEl>
                                        <p:attrNameLst>
                                          <p:attrName>fillcolor</p:attrName>
                                        </p:attrNameLst>
                                      </p:cBhvr>
                                      <p:to>
                                        <a:schemeClr val="bg1"/>
                                      </p:to>
                                    </p:animClr>
                                    <p:set>
                                      <p:cBhvr>
                                        <p:cTn id="148" dur="375" autoRev="1" fill="hold"/>
                                        <p:tgtEl>
                                          <p:spTgt spid="51"/>
                                        </p:tgtEl>
                                        <p:attrNameLst>
                                          <p:attrName>fill.type</p:attrName>
                                        </p:attrNameLst>
                                      </p:cBhvr>
                                      <p:to>
                                        <p:strVal val="solid"/>
                                      </p:to>
                                    </p:set>
                                    <p:set>
                                      <p:cBhvr>
                                        <p:cTn id="149" dur="375" autoRev="1" fill="hold"/>
                                        <p:tgtEl>
                                          <p:spTgt spid="51"/>
                                        </p:tgtEl>
                                        <p:attrNameLst>
                                          <p:attrName>fill.on</p:attrName>
                                        </p:attrNameLst>
                                      </p:cBhvr>
                                      <p:to>
                                        <p:strVal val="true"/>
                                      </p:to>
                                    </p:set>
                                  </p:childTnLst>
                                </p:cTn>
                              </p:par>
                            </p:childTnLst>
                          </p:cTn>
                        </p:par>
                        <p:par>
                          <p:cTn id="150" fill="hold">
                            <p:stCondLst>
                              <p:cond delay="750"/>
                            </p:stCondLst>
                            <p:childTnLst>
                              <p:par>
                                <p:cTn id="151" presetID="1" presetClass="exit" presetSubtype="0" fill="hold" nodeType="afterEffect">
                                  <p:stCondLst>
                                    <p:cond delay="0"/>
                                  </p:stCondLst>
                                  <p:childTnLst>
                                    <p:set>
                                      <p:cBhvr>
                                        <p:cTn id="152" dur="1" fill="hold">
                                          <p:stCondLst>
                                            <p:cond delay="0"/>
                                          </p:stCondLst>
                                        </p:cTn>
                                        <p:tgtEl>
                                          <p:spTgt spid="13"/>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childTnLst>
                                    <p:set>
                                      <p:cBhvr>
                                        <p:cTn id="156" dur="1" fill="hold">
                                          <p:stCondLst>
                                            <p:cond delay="0"/>
                                          </p:stCondLst>
                                        </p:cTn>
                                        <p:tgtEl>
                                          <p:spTgt spid="3">
                                            <p:txEl>
                                              <p:pRg st="4" end="4"/>
                                            </p:txEl>
                                          </p:spTgt>
                                        </p:tgtEl>
                                        <p:attrNameLst>
                                          <p:attrName>style.visibility</p:attrName>
                                        </p:attrNameLst>
                                      </p:cBhvr>
                                      <p:to>
                                        <p:strVal val="visible"/>
                                      </p:to>
                                    </p:set>
                                  </p:childTnLst>
                                </p:cTn>
                              </p:par>
                            </p:childTnLst>
                          </p:cTn>
                        </p:par>
                        <p:par>
                          <p:cTn id="157" fill="hold">
                            <p:stCondLst>
                              <p:cond delay="0"/>
                            </p:stCondLst>
                            <p:childTnLst>
                              <p:par>
                                <p:cTn id="158" presetID="1" presetClass="entr" presetSubtype="0" fill="hold" nodeType="afterEffect">
                                  <p:stCondLst>
                                    <p:cond delay="0"/>
                                  </p:stCondLst>
                                  <p:childTnLst>
                                    <p:set>
                                      <p:cBhvr>
                                        <p:cTn id="159" dur="1" fill="hold">
                                          <p:stCondLst>
                                            <p:cond delay="0"/>
                                          </p:stCondLst>
                                        </p:cTn>
                                        <p:tgtEl>
                                          <p:spTgt spid="14"/>
                                        </p:tgtEl>
                                        <p:attrNameLst>
                                          <p:attrName>style.visibility</p:attrName>
                                        </p:attrNameLst>
                                      </p:cBhvr>
                                      <p:to>
                                        <p:strVal val="visible"/>
                                      </p:to>
                                    </p:set>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0" nodeType="clickEffect">
                                  <p:stCondLst>
                                    <p:cond delay="0"/>
                                  </p:stCondLst>
                                  <p:childTnLst>
                                    <p:set>
                                      <p:cBhvr>
                                        <p:cTn id="163" dur="1" fill="hold">
                                          <p:stCondLst>
                                            <p:cond delay="0"/>
                                          </p:stCondLst>
                                        </p:cTn>
                                        <p:tgtEl>
                                          <p:spTgt spid="3">
                                            <p:txEl>
                                              <p:pRg st="5" end="5"/>
                                            </p:txEl>
                                          </p:spTgt>
                                        </p:tgtEl>
                                        <p:attrNameLst>
                                          <p:attrName>style.visibility</p:attrName>
                                        </p:attrNameLst>
                                      </p:cBhvr>
                                      <p:to>
                                        <p:strVal val="visible"/>
                                      </p:to>
                                    </p:set>
                                  </p:childTnLst>
                                </p:cTn>
                              </p:par>
                              <p:par>
                                <p:cTn id="164" presetID="1" presetClass="entr" presetSubtype="0" fill="hold" grpId="0" nodeType="withEffect">
                                  <p:stCondLst>
                                    <p:cond delay="0"/>
                                  </p:stCondLst>
                                  <p:childTnLst>
                                    <p:set>
                                      <p:cBhvr>
                                        <p:cTn id="165" dur="1" fill="hold">
                                          <p:stCondLst>
                                            <p:cond delay="0"/>
                                          </p:stCondLst>
                                        </p:cTn>
                                        <p:tgtEl>
                                          <p:spTgt spid="3">
                                            <p:txEl>
                                              <p:pRg st="6" end="6"/>
                                            </p:txEl>
                                          </p:spTgt>
                                        </p:tgtEl>
                                        <p:attrNameLst>
                                          <p:attrName>style.visibility</p:attrName>
                                        </p:attrNameLst>
                                      </p:cBhvr>
                                      <p:to>
                                        <p:strVal val="visible"/>
                                      </p:to>
                                    </p:set>
                                  </p:childTnLst>
                                </p:cTn>
                              </p:par>
                              <p:par>
                                <p:cTn id="166" presetID="1" presetClass="entr" presetSubtype="0" fill="hold" grpId="0" nodeType="withEffect">
                                  <p:stCondLst>
                                    <p:cond delay="0"/>
                                  </p:stCondLst>
                                  <p:childTnLst>
                                    <p:set>
                                      <p:cBhvr>
                                        <p:cTn id="167" dur="1" fill="hold">
                                          <p:stCondLst>
                                            <p:cond delay="0"/>
                                          </p:stCondLst>
                                        </p:cTn>
                                        <p:tgtEl>
                                          <p:spTgt spid="3">
                                            <p:txEl>
                                              <p:pRg st="7" end="7"/>
                                            </p:txEl>
                                          </p:spTgt>
                                        </p:tgtEl>
                                        <p:attrNameLst>
                                          <p:attrName>style.visibility</p:attrName>
                                        </p:attrNameLst>
                                      </p:cBhvr>
                                      <p:to>
                                        <p:strVal val="visible"/>
                                      </p:to>
                                    </p:set>
                                  </p:childTnLst>
                                </p:cTn>
                              </p:par>
                              <p:par>
                                <p:cTn id="168" presetID="1" presetClass="entr" presetSubtype="0" fill="hold" grpId="0" nodeType="withEffect">
                                  <p:stCondLst>
                                    <p:cond delay="0"/>
                                  </p:stCondLst>
                                  <p:childTnLst>
                                    <p:set>
                                      <p:cBhvr>
                                        <p:cTn id="169" dur="1" fill="hold">
                                          <p:stCondLst>
                                            <p:cond delay="0"/>
                                          </p:stCondLst>
                                        </p:cTn>
                                        <p:tgtEl>
                                          <p:spTgt spid="3">
                                            <p:txEl>
                                              <p:pRg st="8" end="8"/>
                                            </p:txEl>
                                          </p:spTgt>
                                        </p:tgtEl>
                                        <p:attrNameLst>
                                          <p:attrName>style.visibility</p:attrName>
                                        </p:attrNameLst>
                                      </p:cBhvr>
                                      <p:to>
                                        <p:strVal val="visible"/>
                                      </p:to>
                                    </p:set>
                                  </p:childTnLst>
                                </p:cTn>
                              </p:par>
                              <p:par>
                                <p:cTn id="170" presetID="1" presetClass="entr" presetSubtype="0" fill="hold" grpId="0" nodeType="withEffect">
                                  <p:stCondLst>
                                    <p:cond delay="0"/>
                                  </p:stCondLst>
                                  <p:childTnLst>
                                    <p:set>
                                      <p:cBhvr>
                                        <p:cTn id="171"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8" grpId="0" animBg="1"/>
      <p:bldP spid="37" grpId="0" animBg="1"/>
      <p:bldP spid="38" grpId="0" animBg="1"/>
      <p:bldP spid="47" grpId="0" animBg="1"/>
      <p:bldP spid="48" grpId="0" animBg="1"/>
      <p:bldP spid="49" grpId="0" animBg="1"/>
      <p:bldP spid="51" grpId="0" animBg="1"/>
      <p:bldP spid="52" grpId="0" animBg="1"/>
      <p:bldP spid="5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7" name="Straight Connector 176"/>
          <p:cNvCxnSpPr>
            <a:stCxn id="108" idx="4"/>
            <a:endCxn id="154" idx="0"/>
          </p:cNvCxnSpPr>
          <p:nvPr/>
        </p:nvCxnSpPr>
        <p:spPr bwMode="auto">
          <a:xfrm rot="5400000">
            <a:off x="-38100" y="3771900"/>
            <a:ext cx="3429000" cy="0"/>
          </a:xfrm>
          <a:prstGeom prst="line">
            <a:avLst/>
          </a:prstGeom>
          <a:noFill/>
          <a:ln w="38100" cap="flat" cmpd="sng" algn="ctr">
            <a:solidFill>
              <a:schemeClr val="tx1"/>
            </a:solidFill>
            <a:prstDash val="solid"/>
            <a:round/>
            <a:headEnd type="none" w="med" len="med"/>
            <a:tailEnd type="none" w="med" len="med"/>
          </a:ln>
          <a:effectLst/>
        </p:spPr>
      </p:cxnSp>
      <p:cxnSp>
        <p:nvCxnSpPr>
          <p:cNvPr id="179" name="Straight Connector 178"/>
          <p:cNvCxnSpPr>
            <a:stCxn id="118" idx="4"/>
            <a:endCxn id="156" idx="0"/>
          </p:cNvCxnSpPr>
          <p:nvPr/>
        </p:nvCxnSpPr>
        <p:spPr bwMode="auto">
          <a:xfrm rot="5400000">
            <a:off x="1409700" y="3771900"/>
            <a:ext cx="3429000" cy="0"/>
          </a:xfrm>
          <a:prstGeom prst="line">
            <a:avLst/>
          </a:prstGeom>
          <a:noFill/>
          <a:ln w="38100" cap="flat" cmpd="sng" algn="ctr">
            <a:solidFill>
              <a:schemeClr val="tx1"/>
            </a:solidFill>
            <a:prstDash val="solid"/>
            <a:round/>
            <a:headEnd type="none" w="med" len="med"/>
            <a:tailEnd type="none" w="med" len="med"/>
          </a:ln>
          <a:effectLst/>
        </p:spPr>
      </p:cxnSp>
      <p:cxnSp>
        <p:nvCxnSpPr>
          <p:cNvPr id="181" name="Straight Connector 180"/>
          <p:cNvCxnSpPr>
            <a:stCxn id="120" idx="4"/>
            <a:endCxn id="158" idx="0"/>
          </p:cNvCxnSpPr>
          <p:nvPr/>
        </p:nvCxnSpPr>
        <p:spPr bwMode="auto">
          <a:xfrm rot="5400000">
            <a:off x="2857500" y="3771900"/>
            <a:ext cx="3429000" cy="0"/>
          </a:xfrm>
          <a:prstGeom prst="line">
            <a:avLst/>
          </a:prstGeom>
          <a:noFill/>
          <a:ln w="38100" cap="flat" cmpd="sng" algn="ctr">
            <a:solidFill>
              <a:schemeClr val="tx1"/>
            </a:solidFill>
            <a:prstDash val="solid"/>
            <a:round/>
            <a:headEnd type="none" w="med" len="med"/>
            <a:tailEnd type="none" w="med" len="med"/>
          </a:ln>
          <a:effectLst/>
        </p:spPr>
      </p:cxnSp>
      <p:cxnSp>
        <p:nvCxnSpPr>
          <p:cNvPr id="183" name="Straight Connector 182"/>
          <p:cNvCxnSpPr>
            <a:stCxn id="122" idx="4"/>
            <a:endCxn id="160" idx="0"/>
          </p:cNvCxnSpPr>
          <p:nvPr/>
        </p:nvCxnSpPr>
        <p:spPr bwMode="auto">
          <a:xfrm rot="5400000">
            <a:off x="4305300" y="3771900"/>
            <a:ext cx="3429000" cy="0"/>
          </a:xfrm>
          <a:prstGeom prst="line">
            <a:avLst/>
          </a:prstGeom>
          <a:noFill/>
          <a:ln w="38100" cap="flat" cmpd="sng" algn="ctr">
            <a:solidFill>
              <a:schemeClr val="tx1"/>
            </a:solidFill>
            <a:prstDash val="solid"/>
            <a:round/>
            <a:headEnd type="none" w="med" len="med"/>
            <a:tailEnd type="none" w="med" len="med"/>
          </a:ln>
          <a:effectLst/>
        </p:spPr>
      </p:cxnSp>
      <p:cxnSp>
        <p:nvCxnSpPr>
          <p:cNvPr id="185" name="Straight Connector 184"/>
          <p:cNvCxnSpPr>
            <a:stCxn id="124" idx="4"/>
            <a:endCxn id="162" idx="0"/>
          </p:cNvCxnSpPr>
          <p:nvPr/>
        </p:nvCxnSpPr>
        <p:spPr bwMode="auto">
          <a:xfrm rot="5400000">
            <a:off x="5753100" y="3771900"/>
            <a:ext cx="3429000" cy="0"/>
          </a:xfrm>
          <a:prstGeom prst="line">
            <a:avLst/>
          </a:prstGeom>
          <a:noFill/>
          <a:ln w="38100" cap="flat" cmpd="sng" algn="ctr">
            <a:solidFill>
              <a:schemeClr val="tx1"/>
            </a:solidFill>
            <a:prstDash val="solid"/>
            <a:round/>
            <a:headEnd type="none" w="med" len="med"/>
            <a:tailEnd type="none" w="med" len="med"/>
          </a:ln>
          <a:effectLst/>
        </p:spPr>
      </p:cxnSp>
      <p:cxnSp>
        <p:nvCxnSpPr>
          <p:cNvPr id="169" name="Straight Connector 168"/>
          <p:cNvCxnSpPr>
            <a:stCxn id="108" idx="6"/>
            <a:endCxn id="124" idx="2"/>
          </p:cNvCxnSpPr>
          <p:nvPr/>
        </p:nvCxnSpPr>
        <p:spPr bwMode="auto">
          <a:xfrm>
            <a:off x="1905000" y="1828800"/>
            <a:ext cx="5334000" cy="0"/>
          </a:xfrm>
          <a:prstGeom prst="line">
            <a:avLst/>
          </a:prstGeom>
          <a:noFill/>
          <a:ln w="38100" cap="flat" cmpd="sng" algn="ctr">
            <a:solidFill>
              <a:schemeClr val="tx1"/>
            </a:solidFill>
            <a:prstDash val="solid"/>
            <a:round/>
            <a:headEnd type="none" w="med" len="med"/>
            <a:tailEnd type="none" w="med" len="med"/>
          </a:ln>
          <a:effectLst/>
        </p:spPr>
      </p:cxnSp>
      <p:cxnSp>
        <p:nvCxnSpPr>
          <p:cNvPr id="171" name="Straight Connector 170"/>
          <p:cNvCxnSpPr>
            <a:stCxn id="125" idx="6"/>
            <a:endCxn id="133" idx="2"/>
          </p:cNvCxnSpPr>
          <p:nvPr/>
        </p:nvCxnSpPr>
        <p:spPr bwMode="auto">
          <a:xfrm>
            <a:off x="1905000" y="3124200"/>
            <a:ext cx="5334000" cy="0"/>
          </a:xfrm>
          <a:prstGeom prst="line">
            <a:avLst/>
          </a:prstGeom>
          <a:noFill/>
          <a:ln w="38100" cap="flat" cmpd="sng" algn="ctr">
            <a:solidFill>
              <a:schemeClr val="tx1"/>
            </a:solidFill>
            <a:prstDash val="solid"/>
            <a:round/>
            <a:headEnd type="none" w="med" len="med"/>
            <a:tailEnd type="none" w="med" len="med"/>
          </a:ln>
          <a:effectLst/>
        </p:spPr>
      </p:cxnSp>
      <p:cxnSp>
        <p:nvCxnSpPr>
          <p:cNvPr id="173" name="Straight Connector 172"/>
          <p:cNvCxnSpPr>
            <a:stCxn id="140" idx="6"/>
            <a:endCxn id="148" idx="2"/>
          </p:cNvCxnSpPr>
          <p:nvPr/>
        </p:nvCxnSpPr>
        <p:spPr bwMode="auto">
          <a:xfrm>
            <a:off x="1905000" y="4419600"/>
            <a:ext cx="5334000" cy="0"/>
          </a:xfrm>
          <a:prstGeom prst="line">
            <a:avLst/>
          </a:prstGeom>
          <a:noFill/>
          <a:ln w="38100" cap="flat" cmpd="sng" algn="ctr">
            <a:solidFill>
              <a:schemeClr val="tx1"/>
            </a:solidFill>
            <a:prstDash val="solid"/>
            <a:round/>
            <a:headEnd type="none" w="med" len="med"/>
            <a:tailEnd type="none" w="med" len="med"/>
          </a:ln>
          <a:effectLst/>
        </p:spPr>
      </p:cxnSp>
      <p:cxnSp>
        <p:nvCxnSpPr>
          <p:cNvPr id="175" name="Straight Connector 174"/>
          <p:cNvCxnSpPr>
            <a:stCxn id="154" idx="6"/>
            <a:endCxn id="162" idx="2"/>
          </p:cNvCxnSpPr>
          <p:nvPr/>
        </p:nvCxnSpPr>
        <p:spPr bwMode="auto">
          <a:xfrm>
            <a:off x="1905000" y="5715000"/>
            <a:ext cx="5334000" cy="0"/>
          </a:xfrm>
          <a:prstGeom prst="line">
            <a:avLst/>
          </a:prstGeom>
          <a:noFill/>
          <a:ln w="38100" cap="flat" cmpd="sng" algn="ctr">
            <a:solidFill>
              <a:schemeClr val="tx1"/>
            </a:solidFill>
            <a:prstDash val="solid"/>
            <a:round/>
            <a:headEnd type="none" w="med" len="med"/>
            <a:tailEnd type="none" w="med" len="med"/>
          </a:ln>
          <a:effectLst/>
        </p:spPr>
      </p:cxnSp>
      <p:sp>
        <p:nvSpPr>
          <p:cNvPr id="2" name="Title 1"/>
          <p:cNvSpPr>
            <a:spLocks noGrp="1"/>
          </p:cNvSpPr>
          <p:nvPr>
            <p:ph type="title"/>
          </p:nvPr>
        </p:nvSpPr>
        <p:spPr/>
        <p:txBody>
          <a:bodyPr/>
          <a:lstStyle/>
          <a:p>
            <a:r>
              <a:rPr lang="en-US" sz="3600" dirty="0" smtClean="0"/>
              <a:t>Sequential Computational Structure</a:t>
            </a:r>
            <a:endParaRPr lang="en-US" sz="3600" dirty="0"/>
          </a:p>
        </p:txBody>
      </p:sp>
      <p:sp>
        <p:nvSpPr>
          <p:cNvPr id="108" name="Oval 107"/>
          <p:cNvSpPr/>
          <p:nvPr/>
        </p:nvSpPr>
        <p:spPr bwMode="auto">
          <a:xfrm>
            <a:off x="1447800" y="16002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8" name="Oval 117"/>
          <p:cNvSpPr/>
          <p:nvPr/>
        </p:nvSpPr>
        <p:spPr bwMode="auto">
          <a:xfrm>
            <a:off x="2895600" y="16002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0" name="Oval 119"/>
          <p:cNvSpPr/>
          <p:nvPr/>
        </p:nvSpPr>
        <p:spPr bwMode="auto">
          <a:xfrm>
            <a:off x="4343400" y="16002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2" name="Oval 121"/>
          <p:cNvSpPr/>
          <p:nvPr/>
        </p:nvSpPr>
        <p:spPr bwMode="auto">
          <a:xfrm>
            <a:off x="5791200" y="16002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4" name="Oval 123"/>
          <p:cNvSpPr/>
          <p:nvPr/>
        </p:nvSpPr>
        <p:spPr bwMode="auto">
          <a:xfrm>
            <a:off x="7239000" y="16002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5" name="Oval 124"/>
          <p:cNvSpPr/>
          <p:nvPr/>
        </p:nvSpPr>
        <p:spPr bwMode="auto">
          <a:xfrm>
            <a:off x="1447800" y="28956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7" name="Oval 126"/>
          <p:cNvSpPr/>
          <p:nvPr/>
        </p:nvSpPr>
        <p:spPr bwMode="auto">
          <a:xfrm>
            <a:off x="2895600" y="28956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9" name="Oval 128"/>
          <p:cNvSpPr/>
          <p:nvPr/>
        </p:nvSpPr>
        <p:spPr bwMode="auto">
          <a:xfrm>
            <a:off x="4343400" y="28956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1" name="Oval 130"/>
          <p:cNvSpPr/>
          <p:nvPr/>
        </p:nvSpPr>
        <p:spPr bwMode="auto">
          <a:xfrm>
            <a:off x="5791200" y="28956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3" name="Oval 132"/>
          <p:cNvSpPr/>
          <p:nvPr/>
        </p:nvSpPr>
        <p:spPr bwMode="auto">
          <a:xfrm>
            <a:off x="7239000" y="28956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0" name="Oval 139"/>
          <p:cNvSpPr/>
          <p:nvPr/>
        </p:nvSpPr>
        <p:spPr bwMode="auto">
          <a:xfrm>
            <a:off x="1447800" y="41910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2" name="Oval 141"/>
          <p:cNvSpPr/>
          <p:nvPr/>
        </p:nvSpPr>
        <p:spPr bwMode="auto">
          <a:xfrm>
            <a:off x="2895600" y="41910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4" name="Oval 143"/>
          <p:cNvSpPr/>
          <p:nvPr/>
        </p:nvSpPr>
        <p:spPr bwMode="auto">
          <a:xfrm>
            <a:off x="4343400" y="41910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6" name="Oval 145"/>
          <p:cNvSpPr/>
          <p:nvPr/>
        </p:nvSpPr>
        <p:spPr bwMode="auto">
          <a:xfrm>
            <a:off x="5791200" y="41910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8" name="Oval 147"/>
          <p:cNvSpPr/>
          <p:nvPr/>
        </p:nvSpPr>
        <p:spPr bwMode="auto">
          <a:xfrm>
            <a:off x="7239000" y="41910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4" name="Oval 153"/>
          <p:cNvSpPr/>
          <p:nvPr/>
        </p:nvSpPr>
        <p:spPr bwMode="auto">
          <a:xfrm>
            <a:off x="1447800" y="54864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6" name="Oval 155"/>
          <p:cNvSpPr/>
          <p:nvPr/>
        </p:nvSpPr>
        <p:spPr bwMode="auto">
          <a:xfrm>
            <a:off x="2895600" y="54864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8" name="Oval 157"/>
          <p:cNvSpPr/>
          <p:nvPr/>
        </p:nvSpPr>
        <p:spPr bwMode="auto">
          <a:xfrm>
            <a:off x="4343400" y="54864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60" name="Oval 159"/>
          <p:cNvSpPr/>
          <p:nvPr/>
        </p:nvSpPr>
        <p:spPr bwMode="auto">
          <a:xfrm>
            <a:off x="5791200" y="54864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62" name="Oval 161"/>
          <p:cNvSpPr/>
          <p:nvPr/>
        </p:nvSpPr>
        <p:spPr bwMode="auto">
          <a:xfrm>
            <a:off x="7239000" y="5486400"/>
            <a:ext cx="457200" cy="457200"/>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86" name="Rectangle 185"/>
          <p:cNvSpPr/>
          <p:nvPr/>
        </p:nvSpPr>
        <p:spPr bwMode="auto">
          <a:xfrm>
            <a:off x="1371600" y="1524000"/>
            <a:ext cx="6477000" cy="4572000"/>
          </a:xfrm>
          <a:prstGeom prst="rect">
            <a:avLst/>
          </a:prstGeom>
          <a:solidFill>
            <a:schemeClr val="bg1">
              <a:alpha val="85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88" name="Straight Connector 187"/>
          <p:cNvCxnSpPr>
            <a:stCxn id="197" idx="6"/>
            <a:endCxn id="198" idx="2"/>
          </p:cNvCxnSpPr>
          <p:nvPr/>
        </p:nvCxnSpPr>
        <p:spPr bwMode="auto">
          <a:xfrm>
            <a:off x="1905000" y="18288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89" name="Straight Connector 188"/>
          <p:cNvCxnSpPr>
            <a:stCxn id="198" idx="4"/>
            <a:endCxn id="199" idx="0"/>
          </p:cNvCxnSpPr>
          <p:nvPr/>
        </p:nvCxnSpPr>
        <p:spPr bwMode="auto">
          <a:xfrm rot="5400000">
            <a:off x="2705100" y="2476500"/>
            <a:ext cx="8382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0" name="Straight Connector 189"/>
          <p:cNvCxnSpPr>
            <a:stCxn id="199" idx="6"/>
            <a:endCxn id="200" idx="2"/>
          </p:cNvCxnSpPr>
          <p:nvPr/>
        </p:nvCxnSpPr>
        <p:spPr bwMode="auto">
          <a:xfrm>
            <a:off x="3352800" y="31242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1" name="Straight Connector 190"/>
          <p:cNvCxnSpPr>
            <a:stCxn id="200" idx="6"/>
            <a:endCxn id="201" idx="2"/>
          </p:cNvCxnSpPr>
          <p:nvPr/>
        </p:nvCxnSpPr>
        <p:spPr bwMode="auto">
          <a:xfrm>
            <a:off x="4800600" y="31242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2" name="Straight Connector 191"/>
          <p:cNvCxnSpPr>
            <a:stCxn id="201" idx="6"/>
            <a:endCxn id="202" idx="2"/>
          </p:cNvCxnSpPr>
          <p:nvPr/>
        </p:nvCxnSpPr>
        <p:spPr bwMode="auto">
          <a:xfrm>
            <a:off x="6248400" y="31242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3" name="Straight Connector 192"/>
          <p:cNvCxnSpPr>
            <a:stCxn id="202" idx="4"/>
            <a:endCxn id="203" idx="0"/>
          </p:cNvCxnSpPr>
          <p:nvPr/>
        </p:nvCxnSpPr>
        <p:spPr bwMode="auto">
          <a:xfrm rot="5400000">
            <a:off x="7048500" y="3771900"/>
            <a:ext cx="8382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4" name="Straight Connector 193"/>
          <p:cNvCxnSpPr>
            <a:stCxn id="203" idx="4"/>
            <a:endCxn id="206" idx="0"/>
          </p:cNvCxnSpPr>
          <p:nvPr/>
        </p:nvCxnSpPr>
        <p:spPr bwMode="auto">
          <a:xfrm rot="5400000">
            <a:off x="7048500" y="5067300"/>
            <a:ext cx="8382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5" name="Straight Connector 194"/>
          <p:cNvCxnSpPr>
            <a:stCxn id="206" idx="2"/>
            <a:endCxn id="205" idx="6"/>
          </p:cNvCxnSpPr>
          <p:nvPr/>
        </p:nvCxnSpPr>
        <p:spPr bwMode="auto">
          <a:xfrm rot="10800000">
            <a:off x="6248400" y="57150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6" name="Straight Connector 195"/>
          <p:cNvCxnSpPr>
            <a:stCxn id="205" idx="2"/>
            <a:endCxn id="204" idx="6"/>
          </p:cNvCxnSpPr>
          <p:nvPr/>
        </p:nvCxnSpPr>
        <p:spPr bwMode="auto">
          <a:xfrm rot="10800000">
            <a:off x="4800600" y="57150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7" name="Oval 196"/>
          <p:cNvSpPr/>
          <p:nvPr/>
        </p:nvSpPr>
        <p:spPr bwMode="auto">
          <a:xfrm>
            <a:off x="1447800" y="16002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98" name="Oval 197"/>
          <p:cNvSpPr/>
          <p:nvPr/>
        </p:nvSpPr>
        <p:spPr bwMode="auto">
          <a:xfrm>
            <a:off x="2895600" y="16002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99" name="Oval 198"/>
          <p:cNvSpPr/>
          <p:nvPr/>
        </p:nvSpPr>
        <p:spPr bwMode="auto">
          <a:xfrm>
            <a:off x="28956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0" name="Oval 199"/>
          <p:cNvSpPr/>
          <p:nvPr/>
        </p:nvSpPr>
        <p:spPr bwMode="auto">
          <a:xfrm>
            <a:off x="43434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1" name="Oval 200"/>
          <p:cNvSpPr/>
          <p:nvPr/>
        </p:nvSpPr>
        <p:spPr bwMode="auto">
          <a:xfrm>
            <a:off x="57912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2" name="Oval 201"/>
          <p:cNvSpPr/>
          <p:nvPr/>
        </p:nvSpPr>
        <p:spPr bwMode="auto">
          <a:xfrm>
            <a:off x="72390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3" name="Oval 202"/>
          <p:cNvSpPr/>
          <p:nvPr/>
        </p:nvSpPr>
        <p:spPr bwMode="auto">
          <a:xfrm>
            <a:off x="7239000" y="41910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4" name="Oval 203"/>
          <p:cNvSpPr/>
          <p:nvPr/>
        </p:nvSpPr>
        <p:spPr bwMode="auto">
          <a:xfrm>
            <a:off x="4343400" y="5486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5" name="Oval 204"/>
          <p:cNvSpPr/>
          <p:nvPr/>
        </p:nvSpPr>
        <p:spPr bwMode="auto">
          <a:xfrm>
            <a:off x="5791200" y="5486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6" name="Oval 205"/>
          <p:cNvSpPr/>
          <p:nvPr/>
        </p:nvSpPr>
        <p:spPr bwMode="auto">
          <a:xfrm>
            <a:off x="7239000" y="5486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3" name="Slide Number Placeholder 52"/>
          <p:cNvSpPr>
            <a:spLocks noGrp="1"/>
          </p:cNvSpPr>
          <p:nvPr>
            <p:ph type="sldNum" sz="quarter" idx="12"/>
          </p:nvPr>
        </p:nvSpPr>
        <p:spPr/>
        <p:txBody>
          <a:bodyPr/>
          <a:lstStyle/>
          <a:p>
            <a:fld id="{8E078A9D-47DB-49FD-9415-23D209E6C172}" type="slidenum">
              <a:rPr lang="en-US" smtClean="0">
                <a:solidFill>
                  <a:prstClr val="black">
                    <a:tint val="75000"/>
                  </a:prstClr>
                </a:solidFill>
              </a:rPr>
              <a:pPr/>
              <a:t>35</a:t>
            </a:fld>
            <a:endParaRPr lang="en-US">
              <a:solidFill>
                <a:prstClr val="black">
                  <a:tint val="75000"/>
                </a:prstClr>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88"/>
                                        </p:tgtEl>
                                        <p:attrNameLst>
                                          <p:attrName>style.visibility</p:attrName>
                                        </p:attrNameLst>
                                      </p:cBhvr>
                                      <p:to>
                                        <p:strVal val="visible"/>
                                      </p:to>
                                    </p:set>
                                    <p:animEffect transition="in" filter="wipe(left)">
                                      <p:cBhvr>
                                        <p:cTn id="10" dur="250"/>
                                        <p:tgtEl>
                                          <p:spTgt spid="188"/>
                                        </p:tgtEl>
                                      </p:cBhvr>
                                    </p:animEffect>
                                  </p:childTnLst>
                                </p:cTn>
                              </p:par>
                            </p:childTnLst>
                          </p:cTn>
                        </p:par>
                        <p:par>
                          <p:cTn id="11" fill="hold">
                            <p:stCondLst>
                              <p:cond delay="250"/>
                            </p:stCondLst>
                            <p:childTnLst>
                              <p:par>
                                <p:cTn id="12" presetID="1" presetClass="entr" presetSubtype="0" fill="hold" grpId="0" nodeType="afterEffect">
                                  <p:stCondLst>
                                    <p:cond delay="0"/>
                                  </p:stCondLst>
                                  <p:childTnLst>
                                    <p:set>
                                      <p:cBhvr>
                                        <p:cTn id="13" dur="1" fill="hold">
                                          <p:stCondLst>
                                            <p:cond delay="0"/>
                                          </p:stCondLst>
                                        </p:cTn>
                                        <p:tgtEl>
                                          <p:spTgt spid="198"/>
                                        </p:tgtEl>
                                        <p:attrNameLst>
                                          <p:attrName>style.visibility</p:attrName>
                                        </p:attrNameLst>
                                      </p:cBhvr>
                                      <p:to>
                                        <p:strVal val="visible"/>
                                      </p:to>
                                    </p:set>
                                  </p:childTnLst>
                                </p:cTn>
                              </p:par>
                            </p:childTnLst>
                          </p:cTn>
                        </p:par>
                        <p:par>
                          <p:cTn id="14" fill="hold">
                            <p:stCondLst>
                              <p:cond delay="250"/>
                            </p:stCondLst>
                            <p:childTnLst>
                              <p:par>
                                <p:cTn id="15" presetID="22" presetClass="entr" presetSubtype="1" fill="hold" nodeType="afterEffect">
                                  <p:stCondLst>
                                    <p:cond delay="0"/>
                                  </p:stCondLst>
                                  <p:childTnLst>
                                    <p:set>
                                      <p:cBhvr>
                                        <p:cTn id="16" dur="1" fill="hold">
                                          <p:stCondLst>
                                            <p:cond delay="0"/>
                                          </p:stCondLst>
                                        </p:cTn>
                                        <p:tgtEl>
                                          <p:spTgt spid="189"/>
                                        </p:tgtEl>
                                        <p:attrNameLst>
                                          <p:attrName>style.visibility</p:attrName>
                                        </p:attrNameLst>
                                      </p:cBhvr>
                                      <p:to>
                                        <p:strVal val="visible"/>
                                      </p:to>
                                    </p:set>
                                    <p:animEffect transition="in" filter="wipe(up)">
                                      <p:cBhvr>
                                        <p:cTn id="17" dur="250"/>
                                        <p:tgtEl>
                                          <p:spTgt spid="189"/>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199"/>
                                        </p:tgtEl>
                                        <p:attrNameLst>
                                          <p:attrName>style.visibility</p:attrName>
                                        </p:attrNameLst>
                                      </p:cBhvr>
                                      <p:to>
                                        <p:strVal val="visible"/>
                                      </p:to>
                                    </p:se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90"/>
                                        </p:tgtEl>
                                        <p:attrNameLst>
                                          <p:attrName>style.visibility</p:attrName>
                                        </p:attrNameLst>
                                      </p:cBhvr>
                                      <p:to>
                                        <p:strVal val="visible"/>
                                      </p:to>
                                    </p:set>
                                    <p:animEffect transition="in" filter="wipe(left)">
                                      <p:cBhvr>
                                        <p:cTn id="24" dur="250"/>
                                        <p:tgtEl>
                                          <p:spTgt spid="190"/>
                                        </p:tgtEl>
                                      </p:cBhvr>
                                    </p:animEffect>
                                  </p:childTnLst>
                                </p:cTn>
                              </p:par>
                            </p:childTnLst>
                          </p:cTn>
                        </p:par>
                        <p:par>
                          <p:cTn id="25" fill="hold">
                            <p:stCondLst>
                              <p:cond delay="750"/>
                            </p:stCondLst>
                            <p:childTnLst>
                              <p:par>
                                <p:cTn id="26" presetID="1" presetClass="entr" presetSubtype="0" fill="hold" grpId="0" nodeType="afterEffect">
                                  <p:stCondLst>
                                    <p:cond delay="0"/>
                                  </p:stCondLst>
                                  <p:childTnLst>
                                    <p:set>
                                      <p:cBhvr>
                                        <p:cTn id="27" dur="1" fill="hold">
                                          <p:stCondLst>
                                            <p:cond delay="0"/>
                                          </p:stCondLst>
                                        </p:cTn>
                                        <p:tgtEl>
                                          <p:spTgt spid="200"/>
                                        </p:tgtEl>
                                        <p:attrNameLst>
                                          <p:attrName>style.visibility</p:attrName>
                                        </p:attrNameLst>
                                      </p:cBhvr>
                                      <p:to>
                                        <p:strVal val="visible"/>
                                      </p:to>
                                    </p:set>
                                  </p:childTnLst>
                                </p:cTn>
                              </p:par>
                            </p:childTnLst>
                          </p:cTn>
                        </p:par>
                        <p:par>
                          <p:cTn id="28" fill="hold">
                            <p:stCondLst>
                              <p:cond delay="750"/>
                            </p:stCondLst>
                            <p:childTnLst>
                              <p:par>
                                <p:cTn id="29" presetID="22" presetClass="entr" presetSubtype="8" fill="hold" nodeType="afterEffect">
                                  <p:stCondLst>
                                    <p:cond delay="0"/>
                                  </p:stCondLst>
                                  <p:childTnLst>
                                    <p:set>
                                      <p:cBhvr>
                                        <p:cTn id="30" dur="1" fill="hold">
                                          <p:stCondLst>
                                            <p:cond delay="0"/>
                                          </p:stCondLst>
                                        </p:cTn>
                                        <p:tgtEl>
                                          <p:spTgt spid="191"/>
                                        </p:tgtEl>
                                        <p:attrNameLst>
                                          <p:attrName>style.visibility</p:attrName>
                                        </p:attrNameLst>
                                      </p:cBhvr>
                                      <p:to>
                                        <p:strVal val="visible"/>
                                      </p:to>
                                    </p:set>
                                    <p:animEffect transition="in" filter="wipe(left)">
                                      <p:cBhvr>
                                        <p:cTn id="31" dur="250"/>
                                        <p:tgtEl>
                                          <p:spTgt spid="191"/>
                                        </p:tgtEl>
                                      </p:cBhvr>
                                    </p:animEffect>
                                  </p:childTnLst>
                                </p:cTn>
                              </p:par>
                            </p:childTnLst>
                          </p:cTn>
                        </p:par>
                        <p:par>
                          <p:cTn id="32" fill="hold">
                            <p:stCondLst>
                              <p:cond delay="1000"/>
                            </p:stCondLst>
                            <p:childTnLst>
                              <p:par>
                                <p:cTn id="33" presetID="1" presetClass="entr" presetSubtype="0" fill="hold" grpId="0" nodeType="afterEffect">
                                  <p:stCondLst>
                                    <p:cond delay="0"/>
                                  </p:stCondLst>
                                  <p:childTnLst>
                                    <p:set>
                                      <p:cBhvr>
                                        <p:cTn id="34" dur="1" fill="hold">
                                          <p:stCondLst>
                                            <p:cond delay="0"/>
                                          </p:stCondLst>
                                        </p:cTn>
                                        <p:tgtEl>
                                          <p:spTgt spid="201"/>
                                        </p:tgtEl>
                                        <p:attrNameLst>
                                          <p:attrName>style.visibility</p:attrName>
                                        </p:attrNameLst>
                                      </p:cBhvr>
                                      <p:to>
                                        <p:strVal val="visible"/>
                                      </p:to>
                                    </p:se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192"/>
                                        </p:tgtEl>
                                        <p:attrNameLst>
                                          <p:attrName>style.visibility</p:attrName>
                                        </p:attrNameLst>
                                      </p:cBhvr>
                                      <p:to>
                                        <p:strVal val="visible"/>
                                      </p:to>
                                    </p:set>
                                    <p:animEffect transition="in" filter="wipe(left)">
                                      <p:cBhvr>
                                        <p:cTn id="38" dur="250"/>
                                        <p:tgtEl>
                                          <p:spTgt spid="192"/>
                                        </p:tgtEl>
                                      </p:cBhvr>
                                    </p:animEffect>
                                  </p:childTnLst>
                                </p:cTn>
                              </p:par>
                            </p:childTnLst>
                          </p:cTn>
                        </p:par>
                        <p:par>
                          <p:cTn id="39" fill="hold">
                            <p:stCondLst>
                              <p:cond delay="1250"/>
                            </p:stCondLst>
                            <p:childTnLst>
                              <p:par>
                                <p:cTn id="40" presetID="1" presetClass="entr" presetSubtype="0" fill="hold" grpId="0" nodeType="afterEffect">
                                  <p:stCondLst>
                                    <p:cond delay="0"/>
                                  </p:stCondLst>
                                  <p:childTnLst>
                                    <p:set>
                                      <p:cBhvr>
                                        <p:cTn id="41" dur="1" fill="hold">
                                          <p:stCondLst>
                                            <p:cond delay="0"/>
                                          </p:stCondLst>
                                        </p:cTn>
                                        <p:tgtEl>
                                          <p:spTgt spid="202"/>
                                        </p:tgtEl>
                                        <p:attrNameLst>
                                          <p:attrName>style.visibility</p:attrName>
                                        </p:attrNameLst>
                                      </p:cBhvr>
                                      <p:to>
                                        <p:strVal val="visible"/>
                                      </p:to>
                                    </p:set>
                                  </p:childTnLst>
                                </p:cTn>
                              </p:par>
                            </p:childTnLst>
                          </p:cTn>
                        </p:par>
                        <p:par>
                          <p:cTn id="42" fill="hold">
                            <p:stCondLst>
                              <p:cond delay="1250"/>
                            </p:stCondLst>
                            <p:childTnLst>
                              <p:par>
                                <p:cTn id="43" presetID="22" presetClass="entr" presetSubtype="1" fill="hold" nodeType="afterEffect">
                                  <p:stCondLst>
                                    <p:cond delay="0"/>
                                  </p:stCondLst>
                                  <p:childTnLst>
                                    <p:set>
                                      <p:cBhvr>
                                        <p:cTn id="44" dur="1" fill="hold">
                                          <p:stCondLst>
                                            <p:cond delay="0"/>
                                          </p:stCondLst>
                                        </p:cTn>
                                        <p:tgtEl>
                                          <p:spTgt spid="193"/>
                                        </p:tgtEl>
                                        <p:attrNameLst>
                                          <p:attrName>style.visibility</p:attrName>
                                        </p:attrNameLst>
                                      </p:cBhvr>
                                      <p:to>
                                        <p:strVal val="visible"/>
                                      </p:to>
                                    </p:set>
                                    <p:animEffect transition="in" filter="wipe(up)">
                                      <p:cBhvr>
                                        <p:cTn id="45" dur="250"/>
                                        <p:tgtEl>
                                          <p:spTgt spid="193"/>
                                        </p:tgtEl>
                                      </p:cBhvr>
                                    </p:animEffect>
                                  </p:childTnLst>
                                </p:cTn>
                              </p:par>
                            </p:childTnLst>
                          </p:cTn>
                        </p:par>
                        <p:par>
                          <p:cTn id="46" fill="hold">
                            <p:stCondLst>
                              <p:cond delay="1500"/>
                            </p:stCondLst>
                            <p:childTnLst>
                              <p:par>
                                <p:cTn id="47" presetID="1" presetClass="entr" presetSubtype="0" fill="hold" grpId="0" nodeType="afterEffect">
                                  <p:stCondLst>
                                    <p:cond delay="0"/>
                                  </p:stCondLst>
                                  <p:childTnLst>
                                    <p:set>
                                      <p:cBhvr>
                                        <p:cTn id="48" dur="1" fill="hold">
                                          <p:stCondLst>
                                            <p:cond delay="0"/>
                                          </p:stCondLst>
                                        </p:cTn>
                                        <p:tgtEl>
                                          <p:spTgt spid="203"/>
                                        </p:tgtEl>
                                        <p:attrNameLst>
                                          <p:attrName>style.visibility</p:attrName>
                                        </p:attrNameLst>
                                      </p:cBhvr>
                                      <p:to>
                                        <p:strVal val="visible"/>
                                      </p:to>
                                    </p:set>
                                  </p:childTnLst>
                                </p:cTn>
                              </p:par>
                            </p:childTnLst>
                          </p:cTn>
                        </p:par>
                        <p:par>
                          <p:cTn id="49" fill="hold">
                            <p:stCondLst>
                              <p:cond delay="1500"/>
                            </p:stCondLst>
                            <p:childTnLst>
                              <p:par>
                                <p:cTn id="50" presetID="22" presetClass="entr" presetSubtype="1" fill="hold" nodeType="afterEffect">
                                  <p:stCondLst>
                                    <p:cond delay="0"/>
                                  </p:stCondLst>
                                  <p:childTnLst>
                                    <p:set>
                                      <p:cBhvr>
                                        <p:cTn id="51" dur="1" fill="hold">
                                          <p:stCondLst>
                                            <p:cond delay="0"/>
                                          </p:stCondLst>
                                        </p:cTn>
                                        <p:tgtEl>
                                          <p:spTgt spid="194"/>
                                        </p:tgtEl>
                                        <p:attrNameLst>
                                          <p:attrName>style.visibility</p:attrName>
                                        </p:attrNameLst>
                                      </p:cBhvr>
                                      <p:to>
                                        <p:strVal val="visible"/>
                                      </p:to>
                                    </p:set>
                                    <p:animEffect transition="in" filter="wipe(up)">
                                      <p:cBhvr>
                                        <p:cTn id="52" dur="250"/>
                                        <p:tgtEl>
                                          <p:spTgt spid="194"/>
                                        </p:tgtEl>
                                      </p:cBhvr>
                                    </p:animEffect>
                                  </p:childTnLst>
                                </p:cTn>
                              </p:par>
                            </p:childTnLst>
                          </p:cTn>
                        </p:par>
                        <p:par>
                          <p:cTn id="53" fill="hold">
                            <p:stCondLst>
                              <p:cond delay="1750"/>
                            </p:stCondLst>
                            <p:childTnLst>
                              <p:par>
                                <p:cTn id="54" presetID="1" presetClass="entr" presetSubtype="0" fill="hold" grpId="0" nodeType="afterEffect">
                                  <p:stCondLst>
                                    <p:cond delay="0"/>
                                  </p:stCondLst>
                                  <p:childTnLst>
                                    <p:set>
                                      <p:cBhvr>
                                        <p:cTn id="55" dur="1" fill="hold">
                                          <p:stCondLst>
                                            <p:cond delay="0"/>
                                          </p:stCondLst>
                                        </p:cTn>
                                        <p:tgtEl>
                                          <p:spTgt spid="206"/>
                                        </p:tgtEl>
                                        <p:attrNameLst>
                                          <p:attrName>style.visibility</p:attrName>
                                        </p:attrNameLst>
                                      </p:cBhvr>
                                      <p:to>
                                        <p:strVal val="visible"/>
                                      </p:to>
                                    </p:set>
                                  </p:childTnLst>
                                </p:cTn>
                              </p:par>
                            </p:childTnLst>
                          </p:cTn>
                        </p:par>
                        <p:par>
                          <p:cTn id="56" fill="hold">
                            <p:stCondLst>
                              <p:cond delay="1750"/>
                            </p:stCondLst>
                            <p:childTnLst>
                              <p:par>
                                <p:cTn id="57" presetID="22" presetClass="entr" presetSubtype="2" fill="hold" nodeType="afterEffect">
                                  <p:stCondLst>
                                    <p:cond delay="0"/>
                                  </p:stCondLst>
                                  <p:childTnLst>
                                    <p:set>
                                      <p:cBhvr>
                                        <p:cTn id="58" dur="1" fill="hold">
                                          <p:stCondLst>
                                            <p:cond delay="0"/>
                                          </p:stCondLst>
                                        </p:cTn>
                                        <p:tgtEl>
                                          <p:spTgt spid="195"/>
                                        </p:tgtEl>
                                        <p:attrNameLst>
                                          <p:attrName>style.visibility</p:attrName>
                                        </p:attrNameLst>
                                      </p:cBhvr>
                                      <p:to>
                                        <p:strVal val="visible"/>
                                      </p:to>
                                    </p:set>
                                    <p:animEffect transition="in" filter="wipe(right)">
                                      <p:cBhvr>
                                        <p:cTn id="59" dur="250"/>
                                        <p:tgtEl>
                                          <p:spTgt spid="195"/>
                                        </p:tgtEl>
                                      </p:cBhvr>
                                    </p:animEffect>
                                  </p:childTnLst>
                                </p:cTn>
                              </p:par>
                            </p:childTnLst>
                          </p:cTn>
                        </p:par>
                        <p:par>
                          <p:cTn id="60" fill="hold">
                            <p:stCondLst>
                              <p:cond delay="2000"/>
                            </p:stCondLst>
                            <p:childTnLst>
                              <p:par>
                                <p:cTn id="61" presetID="1" presetClass="entr" presetSubtype="0" fill="hold" grpId="0" nodeType="afterEffect">
                                  <p:stCondLst>
                                    <p:cond delay="0"/>
                                  </p:stCondLst>
                                  <p:childTnLst>
                                    <p:set>
                                      <p:cBhvr>
                                        <p:cTn id="62" dur="1" fill="hold">
                                          <p:stCondLst>
                                            <p:cond delay="0"/>
                                          </p:stCondLst>
                                        </p:cTn>
                                        <p:tgtEl>
                                          <p:spTgt spid="205"/>
                                        </p:tgtEl>
                                        <p:attrNameLst>
                                          <p:attrName>style.visibility</p:attrName>
                                        </p:attrNameLst>
                                      </p:cBhvr>
                                      <p:to>
                                        <p:strVal val="visible"/>
                                      </p:to>
                                    </p:set>
                                  </p:childTnLst>
                                </p:cTn>
                              </p:par>
                            </p:childTnLst>
                          </p:cTn>
                        </p:par>
                        <p:par>
                          <p:cTn id="63" fill="hold">
                            <p:stCondLst>
                              <p:cond delay="2000"/>
                            </p:stCondLst>
                            <p:childTnLst>
                              <p:par>
                                <p:cTn id="64" presetID="22" presetClass="entr" presetSubtype="2" fill="hold" nodeType="afterEffect">
                                  <p:stCondLst>
                                    <p:cond delay="0"/>
                                  </p:stCondLst>
                                  <p:childTnLst>
                                    <p:set>
                                      <p:cBhvr>
                                        <p:cTn id="65" dur="1" fill="hold">
                                          <p:stCondLst>
                                            <p:cond delay="0"/>
                                          </p:stCondLst>
                                        </p:cTn>
                                        <p:tgtEl>
                                          <p:spTgt spid="196"/>
                                        </p:tgtEl>
                                        <p:attrNameLst>
                                          <p:attrName>style.visibility</p:attrName>
                                        </p:attrNameLst>
                                      </p:cBhvr>
                                      <p:to>
                                        <p:strVal val="visible"/>
                                      </p:to>
                                    </p:set>
                                    <p:animEffect transition="in" filter="wipe(right)">
                                      <p:cBhvr>
                                        <p:cTn id="66" dur="250"/>
                                        <p:tgtEl>
                                          <p:spTgt spid="196"/>
                                        </p:tgtEl>
                                      </p:cBhvr>
                                    </p:animEffect>
                                  </p:childTnLst>
                                </p:cTn>
                              </p:par>
                            </p:childTnLst>
                          </p:cTn>
                        </p:par>
                        <p:par>
                          <p:cTn id="67" fill="hold">
                            <p:stCondLst>
                              <p:cond delay="2250"/>
                            </p:stCondLst>
                            <p:childTnLst>
                              <p:par>
                                <p:cTn id="68" presetID="1" presetClass="entr" presetSubtype="0" fill="hold" grpId="0" nodeType="afterEffect">
                                  <p:stCondLst>
                                    <p:cond delay="0"/>
                                  </p:stCondLst>
                                  <p:childTnLst>
                                    <p:set>
                                      <p:cBhvr>
                                        <p:cTn id="69" dur="1" fill="hold">
                                          <p:stCondLst>
                                            <p:cond delay="0"/>
                                          </p:stCondLst>
                                        </p:cTn>
                                        <p:tgtEl>
                                          <p:spTgt spid="204"/>
                                        </p:tgtEl>
                                        <p:attrNameLst>
                                          <p:attrName>style.visibility</p:attrName>
                                        </p:attrNameLst>
                                      </p:cBhvr>
                                      <p:to>
                                        <p:strVal val="visible"/>
                                      </p:to>
                                    </p:set>
                                  </p:childTnLst>
                                </p:cTn>
                              </p:par>
                              <p:par>
                                <p:cTn id="70" presetID="10" presetClass="entr" presetSubtype="0" fill="hold" grpId="0" nodeType="withEffect">
                                  <p:stCondLst>
                                    <p:cond delay="0"/>
                                  </p:stCondLst>
                                  <p:childTnLst>
                                    <p:set>
                                      <p:cBhvr>
                                        <p:cTn id="71" dur="1" fill="hold">
                                          <p:stCondLst>
                                            <p:cond delay="0"/>
                                          </p:stCondLst>
                                        </p:cTn>
                                        <p:tgtEl>
                                          <p:spTgt spid="186"/>
                                        </p:tgtEl>
                                        <p:attrNameLst>
                                          <p:attrName>style.visibility</p:attrName>
                                        </p:attrNameLst>
                                      </p:cBhvr>
                                      <p:to>
                                        <p:strVal val="visible"/>
                                      </p:to>
                                    </p:set>
                                    <p:animEffect transition="in" filter="fade">
                                      <p:cBhvr>
                                        <p:cTn id="72" dur="4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2" name="Straight Connector 111"/>
          <p:cNvCxnSpPr>
            <a:stCxn id="202" idx="4"/>
            <a:endCxn id="203" idx="0"/>
          </p:cNvCxnSpPr>
          <p:nvPr/>
        </p:nvCxnSpPr>
        <p:spPr bwMode="auto">
          <a:xfrm rot="5400000">
            <a:off x="7048500" y="3771900"/>
            <a:ext cx="8382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2" name="Title 1"/>
          <p:cNvSpPr>
            <a:spLocks noGrp="1"/>
          </p:cNvSpPr>
          <p:nvPr>
            <p:ph type="title"/>
          </p:nvPr>
        </p:nvSpPr>
        <p:spPr/>
        <p:txBody>
          <a:bodyPr/>
          <a:lstStyle/>
          <a:p>
            <a:r>
              <a:rPr lang="en-US" dirty="0" smtClean="0"/>
              <a:t>Hidden Sequential Structure</a:t>
            </a:r>
            <a:endParaRPr lang="en-US" dirty="0"/>
          </a:p>
        </p:txBody>
      </p:sp>
      <p:cxnSp>
        <p:nvCxnSpPr>
          <p:cNvPr id="189" name="Straight Connector 188"/>
          <p:cNvCxnSpPr>
            <a:stCxn id="198" idx="4"/>
            <a:endCxn id="199" idx="0"/>
          </p:cNvCxnSpPr>
          <p:nvPr/>
        </p:nvCxnSpPr>
        <p:spPr bwMode="auto">
          <a:xfrm rot="5400000">
            <a:off x="2705100" y="2476500"/>
            <a:ext cx="8382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2" name="Straight Connector 191"/>
          <p:cNvCxnSpPr>
            <a:stCxn id="199" idx="6"/>
            <a:endCxn id="200" idx="2"/>
          </p:cNvCxnSpPr>
          <p:nvPr/>
        </p:nvCxnSpPr>
        <p:spPr bwMode="auto">
          <a:xfrm>
            <a:off x="3352800" y="31242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4" name="Straight Connector 193"/>
          <p:cNvCxnSpPr>
            <a:stCxn id="203" idx="4"/>
            <a:endCxn id="206" idx="0"/>
          </p:cNvCxnSpPr>
          <p:nvPr/>
        </p:nvCxnSpPr>
        <p:spPr bwMode="auto">
          <a:xfrm rot="5400000">
            <a:off x="7048500" y="5067300"/>
            <a:ext cx="8382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5" name="Straight Connector 194"/>
          <p:cNvCxnSpPr>
            <a:stCxn id="206" idx="2"/>
            <a:endCxn id="205" idx="6"/>
          </p:cNvCxnSpPr>
          <p:nvPr/>
        </p:nvCxnSpPr>
        <p:spPr bwMode="auto">
          <a:xfrm rot="10800000">
            <a:off x="6248400" y="57150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96" name="Straight Connector 195"/>
          <p:cNvCxnSpPr>
            <a:stCxn id="205" idx="2"/>
            <a:endCxn id="204" idx="6"/>
          </p:cNvCxnSpPr>
          <p:nvPr/>
        </p:nvCxnSpPr>
        <p:spPr bwMode="auto">
          <a:xfrm rot="10800000">
            <a:off x="4800600" y="57150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88" name="Straight Connector 187"/>
          <p:cNvCxnSpPr>
            <a:stCxn id="197" idx="6"/>
            <a:endCxn id="198" idx="2"/>
          </p:cNvCxnSpPr>
          <p:nvPr/>
        </p:nvCxnSpPr>
        <p:spPr bwMode="auto">
          <a:xfrm>
            <a:off x="1905000" y="18288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7" name="Oval 196"/>
          <p:cNvSpPr/>
          <p:nvPr/>
        </p:nvSpPr>
        <p:spPr bwMode="auto">
          <a:xfrm>
            <a:off x="1447800" y="16002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98" name="Oval 197"/>
          <p:cNvSpPr/>
          <p:nvPr/>
        </p:nvSpPr>
        <p:spPr bwMode="auto">
          <a:xfrm>
            <a:off x="2895600" y="16002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3" name="Oval 202"/>
          <p:cNvSpPr/>
          <p:nvPr/>
        </p:nvSpPr>
        <p:spPr bwMode="auto">
          <a:xfrm>
            <a:off x="7239000" y="41910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4" name="Oval 203"/>
          <p:cNvSpPr/>
          <p:nvPr/>
        </p:nvSpPr>
        <p:spPr bwMode="auto">
          <a:xfrm>
            <a:off x="4343400" y="5486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5" name="Oval 204"/>
          <p:cNvSpPr/>
          <p:nvPr/>
        </p:nvSpPr>
        <p:spPr bwMode="auto">
          <a:xfrm>
            <a:off x="5791200" y="5486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6" name="Oval 205"/>
          <p:cNvSpPr/>
          <p:nvPr/>
        </p:nvSpPr>
        <p:spPr bwMode="auto">
          <a:xfrm>
            <a:off x="7239000" y="5486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00" name="Straight Connector 99"/>
          <p:cNvCxnSpPr>
            <a:stCxn id="200" idx="6"/>
            <a:endCxn id="201" idx="2"/>
          </p:cNvCxnSpPr>
          <p:nvPr/>
        </p:nvCxnSpPr>
        <p:spPr bwMode="auto">
          <a:xfrm>
            <a:off x="4800600" y="31242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103" name="Straight Connector 102"/>
          <p:cNvCxnSpPr>
            <a:stCxn id="201" idx="6"/>
            <a:endCxn id="202" idx="2"/>
          </p:cNvCxnSpPr>
          <p:nvPr/>
        </p:nvCxnSpPr>
        <p:spPr bwMode="auto">
          <a:xfrm>
            <a:off x="6248400" y="3124200"/>
            <a:ext cx="9906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99" name="Oval 198"/>
          <p:cNvSpPr/>
          <p:nvPr/>
        </p:nvSpPr>
        <p:spPr bwMode="auto">
          <a:xfrm>
            <a:off x="28956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0" name="Oval 199"/>
          <p:cNvSpPr/>
          <p:nvPr/>
        </p:nvSpPr>
        <p:spPr bwMode="auto">
          <a:xfrm>
            <a:off x="43434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1" name="Oval 200"/>
          <p:cNvSpPr/>
          <p:nvPr/>
        </p:nvSpPr>
        <p:spPr bwMode="auto">
          <a:xfrm>
            <a:off x="57912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02" name="Oval 201"/>
          <p:cNvSpPr/>
          <p:nvPr/>
        </p:nvSpPr>
        <p:spPr bwMode="auto">
          <a:xfrm>
            <a:off x="7239000" y="28956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dirty="0">
              <a:solidFill>
                <a:prstClr val="black"/>
              </a:solidFill>
              <a:latin typeface="Tahoma" pitchFamily="-64" charset="0"/>
            </a:endParaRPr>
          </a:p>
        </p:txBody>
      </p:sp>
      <p:grpSp>
        <p:nvGrpSpPr>
          <p:cNvPr id="3" name="Group 110"/>
          <p:cNvGrpSpPr/>
          <p:nvPr/>
        </p:nvGrpSpPr>
        <p:grpSpPr>
          <a:xfrm>
            <a:off x="457200" y="3581400"/>
            <a:ext cx="8534400" cy="457200"/>
            <a:chOff x="457200" y="3581400"/>
            <a:chExt cx="8534400" cy="457200"/>
          </a:xfrm>
        </p:grpSpPr>
        <p:cxnSp>
          <p:nvCxnSpPr>
            <p:cNvPr id="106" name="Straight Connector 105"/>
            <p:cNvCxnSpPr>
              <a:stCxn id="87" idx="6"/>
              <a:endCxn id="96" idx="2"/>
            </p:cNvCxnSpPr>
            <p:nvPr/>
          </p:nvCxnSpPr>
          <p:spPr bwMode="auto">
            <a:xfrm>
              <a:off x="914400" y="3810000"/>
              <a:ext cx="76200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87" name="Oval 86"/>
            <p:cNvSpPr/>
            <p:nvPr/>
          </p:nvSpPr>
          <p:spPr bwMode="auto">
            <a:xfrm>
              <a:off x="457200"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88" name="Oval 87"/>
            <p:cNvSpPr/>
            <p:nvPr/>
          </p:nvSpPr>
          <p:spPr bwMode="auto">
            <a:xfrm>
              <a:off x="1354667"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89" name="Oval 88"/>
            <p:cNvSpPr/>
            <p:nvPr/>
          </p:nvSpPr>
          <p:spPr bwMode="auto">
            <a:xfrm>
              <a:off x="2252134"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0" name="Oval 89"/>
            <p:cNvSpPr/>
            <p:nvPr/>
          </p:nvSpPr>
          <p:spPr bwMode="auto">
            <a:xfrm>
              <a:off x="3149601"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1" name="Oval 90"/>
            <p:cNvSpPr/>
            <p:nvPr/>
          </p:nvSpPr>
          <p:spPr bwMode="auto">
            <a:xfrm>
              <a:off x="4047068"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2" name="Oval 91"/>
            <p:cNvSpPr/>
            <p:nvPr/>
          </p:nvSpPr>
          <p:spPr bwMode="auto">
            <a:xfrm>
              <a:off x="4944535"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3" name="Oval 92"/>
            <p:cNvSpPr/>
            <p:nvPr/>
          </p:nvSpPr>
          <p:spPr bwMode="auto">
            <a:xfrm>
              <a:off x="5842002"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4" name="Oval 93"/>
            <p:cNvSpPr/>
            <p:nvPr/>
          </p:nvSpPr>
          <p:spPr bwMode="auto">
            <a:xfrm>
              <a:off x="6739469"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5" name="Oval 94"/>
            <p:cNvSpPr/>
            <p:nvPr/>
          </p:nvSpPr>
          <p:spPr bwMode="auto">
            <a:xfrm>
              <a:off x="7636936"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6" name="Oval 95"/>
            <p:cNvSpPr/>
            <p:nvPr/>
          </p:nvSpPr>
          <p:spPr bwMode="auto">
            <a:xfrm>
              <a:off x="8534400"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36" name="Slide Number Placeholder 35"/>
          <p:cNvSpPr>
            <a:spLocks noGrp="1"/>
          </p:cNvSpPr>
          <p:nvPr>
            <p:ph type="sldNum" sz="quarter" idx="12"/>
          </p:nvPr>
        </p:nvSpPr>
        <p:spPr/>
        <p:txBody>
          <a:bodyPr/>
          <a:lstStyle/>
          <a:p>
            <a:fld id="{8E078A9D-47DB-49FD-9415-23D209E6C172}" type="slidenum">
              <a:rPr lang="en-US" smtClean="0">
                <a:solidFill>
                  <a:prstClr val="black">
                    <a:tint val="75000"/>
                  </a:prstClr>
                </a:solidFill>
              </a:rPr>
              <a:pPr/>
              <a:t>36</a:t>
            </a:fld>
            <a:endParaRPr lang="en-US">
              <a:solidFill>
                <a:prstClr val="black">
                  <a:tint val="75000"/>
                </a:prstClr>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3.33333E-6 3.33333E-6 L -0.10833 0.28889 " pathEditMode="relative" ptsTypes="AA">
                                      <p:cBhvr>
                                        <p:cTn id="6" dur="2000" fill="hold"/>
                                        <p:tgtEl>
                                          <p:spTgt spid="197"/>
                                        </p:tgtEl>
                                        <p:attrNameLst>
                                          <p:attrName>ppt_x</p:attrName>
                                          <p:attrName>ppt_y</p:attrName>
                                        </p:attrNameLst>
                                      </p:cBhvr>
                                    </p:animMotion>
                                  </p:childTnLst>
                                </p:cTn>
                              </p:par>
                              <p:par>
                                <p:cTn id="7" presetID="0" presetClass="path" presetSubtype="0" accel="50000" decel="50000" fill="hold" grpId="0" nodeType="withEffect">
                                  <p:stCondLst>
                                    <p:cond delay="0"/>
                                  </p:stCondLst>
                                  <p:childTnLst>
                                    <p:animMotion origin="layout" path="M 3.33333E-6 3.33333E-6 L -0.16667 0.28889 " pathEditMode="relative" ptsTypes="AA">
                                      <p:cBhvr>
                                        <p:cTn id="8" dur="2000" fill="hold"/>
                                        <p:tgtEl>
                                          <p:spTgt spid="198"/>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3.33333E-6 4.44444E-6 L -0.075 0.1 " pathEditMode="relative" ptsTypes="AA">
                                      <p:cBhvr>
                                        <p:cTn id="10" dur="2000" fill="hold"/>
                                        <p:tgtEl>
                                          <p:spTgt spid="199"/>
                                        </p:tgtEl>
                                        <p:attrNameLst>
                                          <p:attrName>ppt_x</p:attrName>
                                          <p:attrName>ppt_y</p:attrName>
                                        </p:attrNameLst>
                                      </p:cBhvr>
                                    </p:animMotion>
                                  </p:childTnLst>
                                </p:cTn>
                              </p:par>
                              <p:par>
                                <p:cTn id="11" presetID="0" presetClass="path" presetSubtype="0" accel="50000" decel="50000" fill="hold" grpId="0" nodeType="withEffect">
                                  <p:stCondLst>
                                    <p:cond delay="0"/>
                                  </p:stCondLst>
                                  <p:childTnLst>
                                    <p:animMotion origin="layout" path="M 0 4.44444E-6 L -0.13333 0.1 " pathEditMode="relative" ptsTypes="AA">
                                      <p:cBhvr>
                                        <p:cTn id="12" dur="2000" fill="hold"/>
                                        <p:tgtEl>
                                          <p:spTgt spid="200"/>
                                        </p:tgtEl>
                                        <p:attrNameLst>
                                          <p:attrName>ppt_x</p:attrName>
                                          <p:attrName>ppt_y</p:attrName>
                                        </p:attrNameLst>
                                      </p:cBhvr>
                                    </p:animMotion>
                                  </p:childTnLst>
                                </p:cTn>
                              </p:par>
                              <p:par>
                                <p:cTn id="13" presetID="0" presetClass="path" presetSubtype="0" accel="50000" decel="50000" fill="hold" grpId="0" nodeType="withEffect">
                                  <p:stCondLst>
                                    <p:cond delay="0"/>
                                  </p:stCondLst>
                                  <p:childTnLst>
                                    <p:animMotion origin="layout" path="M -3.33333E-6 4.44444E-6 L -0.19166 0.1 " pathEditMode="relative" ptsTypes="AA">
                                      <p:cBhvr>
                                        <p:cTn id="14" dur="2000" fill="hold"/>
                                        <p:tgtEl>
                                          <p:spTgt spid="201"/>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3.33333E-6 4.44444E-6 L -0.25 0.1 " pathEditMode="relative" ptsTypes="AA">
                                      <p:cBhvr>
                                        <p:cTn id="16" dur="2000" fill="hold"/>
                                        <p:tgtEl>
                                          <p:spTgt spid="202"/>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3.33333E-6 -4.44444E-6 L -0.15 -0.08888 " pathEditMode="relative" ptsTypes="AA">
                                      <p:cBhvr>
                                        <p:cTn id="18" dur="2000" fill="hold"/>
                                        <p:tgtEl>
                                          <p:spTgt spid="203"/>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3.33333E-6 -3.33333E-6 L -0.05 -0.27777 " pathEditMode="relative" ptsTypes="AA">
                                      <p:cBhvr>
                                        <p:cTn id="20" dur="2000" fill="hold"/>
                                        <p:tgtEl>
                                          <p:spTgt spid="206"/>
                                        </p:tgtEl>
                                        <p:attrNameLst>
                                          <p:attrName>ppt_x</p:attrName>
                                          <p:attrName>ppt_y</p:attrName>
                                        </p:attrNameLst>
                                      </p:cBhvr>
                                    </p:animMotion>
                                  </p:childTnLst>
                                </p:cTn>
                              </p:par>
                              <p:par>
                                <p:cTn id="21" presetID="0" presetClass="path" presetSubtype="0" accel="50000" decel="50000" fill="hold" grpId="0" nodeType="withEffect">
                                  <p:stCondLst>
                                    <p:cond delay="0"/>
                                  </p:stCondLst>
                                  <p:childTnLst>
                                    <p:animMotion origin="layout" path="M -3.33333E-6 -3.33333E-6 C 0.09844 0.02292 0.18872 0.00973 0.23091 -3.33333E-6 C 0.27309 -0.00972 0.20764 -0.2287 0.20295 -0.27453 " pathEditMode="relative" rAng="0" ptsTypes="asa">
                                      <p:cBhvr>
                                        <p:cTn id="22" dur="2000" fill="hold"/>
                                        <p:tgtEl>
                                          <p:spTgt spid="205"/>
                                        </p:tgtEl>
                                        <p:attrNameLst>
                                          <p:attrName>ppt_x</p:attrName>
                                          <p:attrName>ppt_y</p:attrName>
                                        </p:attrNameLst>
                                      </p:cBhvr>
                                      <p:rCtr x="13600" y="-12600"/>
                                    </p:animMotion>
                                  </p:childTnLst>
                                </p:cTn>
                              </p:par>
                              <p:par>
                                <p:cTn id="23" presetID="0" presetClass="path" presetSubtype="0" accel="50000" decel="50000" fill="hold" grpId="0" nodeType="withEffect">
                                  <p:stCondLst>
                                    <p:cond delay="0"/>
                                  </p:stCondLst>
                                  <p:childTnLst>
                                    <p:animMotion origin="layout" path="M -1.11111E-6 -3.33333E-6 C 0.16163 0.05926 0.32327 0.11875 0.4 0.07246 C 0.47674 0.02616 0.45017 -0.2199 0.46024 -0.27847 " pathEditMode="relative" ptsTypes="aaA">
                                      <p:cBhvr>
                                        <p:cTn id="24" dur="2000" fill="hold"/>
                                        <p:tgtEl>
                                          <p:spTgt spid="204"/>
                                        </p:tgtEl>
                                        <p:attrNameLst>
                                          <p:attrName>ppt_x</p:attrName>
                                          <p:attrName>ppt_y</p:attrName>
                                        </p:attrNameLst>
                                      </p:cBhvr>
                                    </p:animMotion>
                                  </p:childTnLst>
                                </p:cTn>
                              </p:par>
                              <p:par>
                                <p:cTn id="25" presetID="0" presetClass="path" presetSubtype="0" accel="50000" decel="50000" fill="hold" nodeType="withEffect">
                                  <p:stCondLst>
                                    <p:cond delay="0"/>
                                  </p:stCondLst>
                                  <p:childTnLst>
                                    <p:animMotion origin="layout" path="M 3.33333E-6 3.33333E-6 L -0.14167 0.28889 " pathEditMode="relative" ptsTypes="AA">
                                      <p:cBhvr>
                                        <p:cTn id="26" dur="2000" fill="hold"/>
                                        <p:tgtEl>
                                          <p:spTgt spid="188"/>
                                        </p:tgtEl>
                                        <p:attrNameLst>
                                          <p:attrName>ppt_x</p:attrName>
                                          <p:attrName>ppt_y</p:attrName>
                                        </p:attrNameLst>
                                      </p:cBhvr>
                                    </p:animMotion>
                                  </p:childTnLst>
                                </p:cTn>
                              </p:par>
                              <p:par>
                                <p:cTn id="27" presetID="0" presetClass="path" presetSubtype="0" accel="50000" decel="50000" fill="hold" nodeType="withEffect">
                                  <p:stCondLst>
                                    <p:cond delay="0"/>
                                  </p:stCondLst>
                                  <p:childTnLst>
                                    <p:animMotion origin="layout" path="M 6.66667E-6 4.44444E-6 L -0.09166 0.1 " pathEditMode="relative" ptsTypes="AA">
                                      <p:cBhvr>
                                        <p:cTn id="28" dur="2000" fill="hold"/>
                                        <p:tgtEl>
                                          <p:spTgt spid="192"/>
                                        </p:tgtEl>
                                        <p:attrNameLst>
                                          <p:attrName>ppt_x</p:attrName>
                                          <p:attrName>ppt_y</p:attrName>
                                        </p:attrNameLst>
                                      </p:cBhvr>
                                    </p:animMotion>
                                  </p:childTnLst>
                                </p:cTn>
                              </p:par>
                              <p:par>
                                <p:cTn id="29" presetID="0" presetClass="path" presetSubtype="0" accel="50000" decel="50000" fill="hold" nodeType="withEffect">
                                  <p:stCondLst>
                                    <p:cond delay="0"/>
                                  </p:stCondLst>
                                  <p:childTnLst>
                                    <p:animMotion origin="layout" path="M -6.66667E-6 4.44444E-6 L -0.16667 0.1 " pathEditMode="relative" ptsTypes="AA">
                                      <p:cBhvr>
                                        <p:cTn id="30" dur="2000" fill="hold"/>
                                        <p:tgtEl>
                                          <p:spTgt spid="100"/>
                                        </p:tgtEl>
                                        <p:attrNameLst>
                                          <p:attrName>ppt_x</p:attrName>
                                          <p:attrName>ppt_y</p:attrName>
                                        </p:attrNameLst>
                                      </p:cBhvr>
                                    </p:animMotion>
                                  </p:childTnLst>
                                </p:cTn>
                              </p:par>
                              <p:par>
                                <p:cTn id="31" presetID="0" presetClass="path" presetSubtype="0" accel="50000" decel="50000" fill="hold" nodeType="withEffect">
                                  <p:stCondLst>
                                    <p:cond delay="0"/>
                                  </p:stCondLst>
                                  <p:childTnLst>
                                    <p:animMotion origin="layout" path="M -1.73472E-18 4.44444E-6 L -0.20833 0.1 " pathEditMode="relative" ptsTypes="AA">
                                      <p:cBhvr>
                                        <p:cTn id="32" dur="2000" fill="hold"/>
                                        <p:tgtEl>
                                          <p:spTgt spid="103"/>
                                        </p:tgtEl>
                                        <p:attrNameLst>
                                          <p:attrName>ppt_x</p:attrName>
                                          <p:attrName>ppt_y</p:attrName>
                                        </p:attrNameLst>
                                      </p:cBhvr>
                                    </p:animMotion>
                                  </p:childTnLst>
                                </p:cTn>
                              </p:par>
                              <p:par>
                                <p:cTn id="33" presetID="0" presetClass="path" presetSubtype="0" accel="50000" decel="50000" fill="hold" nodeType="withEffect">
                                  <p:stCondLst>
                                    <p:cond delay="0"/>
                                  </p:stCondLst>
                                  <p:childTnLst>
                                    <p:animMotion origin="layout" path="M 0.00069 0.00394 C 0.05243 0.01945 0.10434 0.03496 0.11684 -0.0118 C 0.12934 -0.05856 0.10243 -0.16759 0.07569 -0.27639 " pathEditMode="relative" ptsTypes="aaA">
                                      <p:cBhvr>
                                        <p:cTn id="34" dur="2000" fill="hold"/>
                                        <p:tgtEl>
                                          <p:spTgt spid="195"/>
                                        </p:tgtEl>
                                        <p:attrNameLst>
                                          <p:attrName>ppt_x</p:attrName>
                                          <p:attrName>ppt_y</p:attrName>
                                        </p:attrNameLst>
                                      </p:cBhvr>
                                    </p:animMotion>
                                  </p:childTnLst>
                                </p:cTn>
                              </p:par>
                              <p:par>
                                <p:cTn id="35" presetID="0" presetClass="path" presetSubtype="0" accel="50000" decel="50000" fill="hold" nodeType="withEffect">
                                  <p:stCondLst>
                                    <p:cond delay="0"/>
                                  </p:stCondLst>
                                  <p:childTnLst>
                                    <p:animMotion origin="layout" path="M 3.33333E-6 0 L -0.2 0.00556 " pathEditMode="relative" rAng="0" ptsTypes="AA">
                                      <p:cBhvr>
                                        <p:cTn id="36" dur="2000" fill="hold"/>
                                        <p:tgtEl>
                                          <p:spTgt spid="112"/>
                                        </p:tgtEl>
                                        <p:attrNameLst>
                                          <p:attrName>ppt_x</p:attrName>
                                          <p:attrName>ppt_y</p:attrName>
                                        </p:attrNameLst>
                                      </p:cBhvr>
                                      <p:rCtr x="-10000" y="300"/>
                                    </p:animMotion>
                                  </p:childTnLst>
                                </p:cTn>
                              </p:par>
                              <p:par>
                                <p:cTn id="37" presetID="0" presetClass="path" presetSubtype="0" accel="50000" decel="50000" fill="hold" nodeType="withEffect">
                                  <p:stCondLst>
                                    <p:cond delay="0"/>
                                  </p:stCondLst>
                                  <p:childTnLst>
                                    <p:animMotion origin="layout" path="M -5E-6 -3.33333E-6 C 0.06771 0.02361 0.13542 0.04746 0.18976 0.05301 C 0.2441 0.05857 0.3033 0.08866 0.32656 0.03334 C 0.34983 -0.02199 0.33959 -0.15023 0.32952 -0.27847 " pathEditMode="relative" ptsTypes="aaaA">
                                      <p:cBhvr>
                                        <p:cTn id="38" dur="2000" fill="hold"/>
                                        <p:tgtEl>
                                          <p:spTgt spid="196"/>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3.33333E-6 -0.00555 L -0.125 0.19445 " pathEditMode="relative" ptsTypes="AA">
                                      <p:cBhvr>
                                        <p:cTn id="40" dur="2000" fill="hold"/>
                                        <p:tgtEl>
                                          <p:spTgt spid="189"/>
                                        </p:tgtEl>
                                        <p:attrNameLst>
                                          <p:attrName>ppt_x</p:attrName>
                                          <p:attrName>ppt_y</p:attrName>
                                        </p:attrNameLst>
                                      </p:cBhvr>
                                    </p:animMotion>
                                  </p:childTnLst>
                                </p:cTn>
                              </p:par>
                              <p:par>
                                <p:cTn id="41" presetID="0" presetClass="path" presetSubtype="0" accel="50000" decel="50000" fill="hold" nodeType="withEffect">
                                  <p:stCondLst>
                                    <p:cond delay="0"/>
                                  </p:stCondLst>
                                  <p:childTnLst>
                                    <p:animMotion origin="layout" path="M 3.33333E-6 1.11111E-6 L -0.1 -0.18333 " pathEditMode="relative" rAng="0" ptsTypes="AA">
                                      <p:cBhvr>
                                        <p:cTn id="42" dur="2000" fill="hold"/>
                                        <p:tgtEl>
                                          <p:spTgt spid="194"/>
                                        </p:tgtEl>
                                        <p:attrNameLst>
                                          <p:attrName>ppt_x</p:attrName>
                                          <p:attrName>ppt_y</p:attrName>
                                        </p:attrNameLst>
                                      </p:cBhvr>
                                      <p:rCtr x="-5000" y="-9200"/>
                                    </p:animMotion>
                                  </p:childTnLst>
                                </p:cTn>
                              </p:par>
                              <p:par>
                                <p:cTn id="43" presetID="8" presetClass="emph" presetSubtype="0" fill="hold" nodeType="withEffect">
                                  <p:stCondLst>
                                    <p:cond delay="0"/>
                                  </p:stCondLst>
                                  <p:childTnLst>
                                    <p:animRot by="-5400000">
                                      <p:cBhvr>
                                        <p:cTn id="44" dur="2000" fill="hold"/>
                                        <p:tgtEl>
                                          <p:spTgt spid="189"/>
                                        </p:tgtEl>
                                        <p:attrNameLst>
                                          <p:attrName>r</p:attrName>
                                        </p:attrNameLst>
                                      </p:cBhvr>
                                    </p:animRot>
                                  </p:childTnLst>
                                </p:cTn>
                              </p:par>
                              <p:par>
                                <p:cTn id="45" presetID="8" presetClass="emph" presetSubtype="0" fill="hold" nodeType="withEffect">
                                  <p:stCondLst>
                                    <p:cond delay="0"/>
                                  </p:stCondLst>
                                  <p:childTnLst>
                                    <p:animRot by="-5400000">
                                      <p:cBhvr>
                                        <p:cTn id="46" dur="2000" fill="hold"/>
                                        <p:tgtEl>
                                          <p:spTgt spid="112"/>
                                        </p:tgtEl>
                                        <p:attrNameLst>
                                          <p:attrName>r</p:attrName>
                                        </p:attrNameLst>
                                      </p:cBhvr>
                                    </p:animRot>
                                  </p:childTnLst>
                                </p:cTn>
                              </p:par>
                              <p:par>
                                <p:cTn id="47" presetID="8" presetClass="emph" presetSubtype="0" fill="hold" nodeType="withEffect">
                                  <p:stCondLst>
                                    <p:cond delay="0"/>
                                  </p:stCondLst>
                                  <p:childTnLst>
                                    <p:animRot by="-5400000">
                                      <p:cBhvr>
                                        <p:cTn id="48" dur="2000" fill="hold"/>
                                        <p:tgtEl>
                                          <p:spTgt spid="194"/>
                                        </p:tgtEl>
                                        <p:attrNameLst>
                                          <p:attrName>r</p:attrName>
                                        </p:attrNameLst>
                                      </p:cBhvr>
                                    </p:animRot>
                                  </p:childTnLst>
                                </p:cTn>
                              </p:par>
                              <p:par>
                                <p:cTn id="49" presetID="8" presetClass="emph" presetSubtype="0" fill="hold" nodeType="withEffect">
                                  <p:stCondLst>
                                    <p:cond delay="0"/>
                                  </p:stCondLst>
                                  <p:childTnLst>
                                    <p:animRot by="-10800000">
                                      <p:cBhvr>
                                        <p:cTn id="50" dur="2000" fill="hold"/>
                                        <p:tgtEl>
                                          <p:spTgt spid="195"/>
                                        </p:tgtEl>
                                        <p:attrNameLst>
                                          <p:attrName>r</p:attrName>
                                        </p:attrNameLst>
                                      </p:cBhvr>
                                    </p:animRot>
                                  </p:childTnLst>
                                </p:cTn>
                              </p:par>
                              <p:par>
                                <p:cTn id="51" presetID="8" presetClass="emph" presetSubtype="0" fill="hold" nodeType="withEffect">
                                  <p:stCondLst>
                                    <p:cond delay="0"/>
                                  </p:stCondLst>
                                  <p:childTnLst>
                                    <p:animRot by="-10800000">
                                      <p:cBhvr>
                                        <p:cTn id="52" dur="2000" fill="hold"/>
                                        <p:tgtEl>
                                          <p:spTgt spid="196"/>
                                        </p:tgtEl>
                                        <p:attrNameLst>
                                          <p:attrName>r</p:attrName>
                                        </p:attrNameLst>
                                      </p:cBhvr>
                                    </p:animRot>
                                  </p:childTnLst>
                                </p:cTn>
                              </p:par>
                            </p:childTnLst>
                          </p:cTn>
                        </p:par>
                        <p:par>
                          <p:cTn id="53" fill="hold">
                            <p:stCondLst>
                              <p:cond delay="2000"/>
                            </p:stCondLst>
                            <p:childTnLst>
                              <p:par>
                                <p:cTn id="54" presetID="1" presetClass="entr" presetSubtype="0"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childTnLst>
                                </p:cTn>
                              </p:par>
                            </p:childTnLst>
                          </p:cTn>
                        </p:par>
                        <p:par>
                          <p:cTn id="56" fill="hold">
                            <p:stCondLst>
                              <p:cond delay="2000"/>
                            </p:stCondLst>
                            <p:childTnLst>
                              <p:par>
                                <p:cTn id="57" presetID="1" presetClass="exit" presetSubtype="0" fill="hold" grpId="1" nodeType="afterEffect">
                                  <p:stCondLst>
                                    <p:cond delay="0"/>
                                  </p:stCondLst>
                                  <p:childTnLst>
                                    <p:set>
                                      <p:cBhvr>
                                        <p:cTn id="58" dur="1" fill="hold">
                                          <p:stCondLst>
                                            <p:cond delay="0"/>
                                          </p:stCondLst>
                                        </p:cTn>
                                        <p:tgtEl>
                                          <p:spTgt spid="197"/>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198"/>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199"/>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00"/>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201"/>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202"/>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03"/>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06"/>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205"/>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204"/>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188"/>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189"/>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192"/>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100"/>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103"/>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112"/>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194"/>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195"/>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196"/>
                                        </p:tgtEl>
                                        <p:attrNameLst>
                                          <p:attrName>style.visibility</p:attrName>
                                        </p:attrNameLst>
                                      </p:cBhvr>
                                      <p:to>
                                        <p:strVal val="hidden"/>
                                      </p:to>
                                    </p:set>
                                  </p:childTnLst>
                                </p:cTn>
                              </p:par>
                            </p:childTnLst>
                          </p:cTn>
                        </p:par>
                        <p:par>
                          <p:cTn id="95" fill="hold">
                            <p:stCondLst>
                              <p:cond delay="2000"/>
                            </p:stCondLst>
                            <p:childTnLst>
                              <p:par>
                                <p:cTn id="96" presetID="64" presetClass="path" presetSubtype="0" accel="50000" decel="50000" fill="hold" nodeType="afterEffect">
                                  <p:stCondLst>
                                    <p:cond delay="0"/>
                                  </p:stCondLst>
                                  <p:childTnLst>
                                    <p:animMotion origin="layout" path="M 3.33333E-6 -4.50867E-6 L -0.01667 -0.23329 " pathEditMode="relative" rAng="0" ptsTypes="AA">
                                      <p:cBhvr>
                                        <p:cTn id="97" dur="1000" fill="hold"/>
                                        <p:tgtEl>
                                          <p:spTgt spid="3"/>
                                        </p:tgtEl>
                                        <p:attrNameLst>
                                          <p:attrName>ppt_x</p:attrName>
                                          <p:attrName>ppt_y</p:attrName>
                                        </p:attrNameLst>
                                      </p:cBhvr>
                                      <p:rCtr x="-800" y="-11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 grpId="0" animBg="1"/>
      <p:bldP spid="197" grpId="1" animBg="1"/>
      <p:bldP spid="198" grpId="0" animBg="1"/>
      <p:bldP spid="198" grpId="1" animBg="1"/>
      <p:bldP spid="203" grpId="0" animBg="1"/>
      <p:bldP spid="203" grpId="1" animBg="1"/>
      <p:bldP spid="204" grpId="0" animBg="1"/>
      <p:bldP spid="204" grpId="1" animBg="1"/>
      <p:bldP spid="205" grpId="0" animBg="1"/>
      <p:bldP spid="205" grpId="1" animBg="1"/>
      <p:bldP spid="206" grpId="0" animBg="1"/>
      <p:bldP spid="206" grpId="1" animBg="1"/>
      <p:bldP spid="199" grpId="0" animBg="1"/>
      <p:bldP spid="199" grpId="1" animBg="1"/>
      <p:bldP spid="200" grpId="0" animBg="1"/>
      <p:bldP spid="200" grpId="1" animBg="1"/>
      <p:bldP spid="201" grpId="0" animBg="1"/>
      <p:bldP spid="201" grpId="1" animBg="1"/>
      <p:bldP spid="202" grpId="0" animBg="1"/>
      <p:bldP spid="202"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0"/>
          <p:cNvGrpSpPr/>
          <p:nvPr/>
        </p:nvGrpSpPr>
        <p:grpSpPr>
          <a:xfrm>
            <a:off x="304800" y="1981200"/>
            <a:ext cx="8534400" cy="457200"/>
            <a:chOff x="457200" y="3581400"/>
            <a:chExt cx="8534400" cy="457200"/>
          </a:xfrm>
        </p:grpSpPr>
        <p:cxnSp>
          <p:nvCxnSpPr>
            <p:cNvPr id="106" name="Straight Connector 105"/>
            <p:cNvCxnSpPr>
              <a:stCxn id="87" idx="6"/>
              <a:endCxn id="96" idx="2"/>
            </p:cNvCxnSpPr>
            <p:nvPr/>
          </p:nvCxnSpPr>
          <p:spPr bwMode="auto">
            <a:xfrm>
              <a:off x="914400" y="3810000"/>
              <a:ext cx="7620000"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87" name="Oval 86"/>
            <p:cNvSpPr/>
            <p:nvPr/>
          </p:nvSpPr>
          <p:spPr bwMode="auto">
            <a:xfrm>
              <a:off x="457200"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88" name="Oval 87"/>
            <p:cNvSpPr/>
            <p:nvPr/>
          </p:nvSpPr>
          <p:spPr bwMode="auto">
            <a:xfrm>
              <a:off x="1354667"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89" name="Oval 88"/>
            <p:cNvSpPr/>
            <p:nvPr/>
          </p:nvSpPr>
          <p:spPr bwMode="auto">
            <a:xfrm>
              <a:off x="2252134"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0" name="Oval 89"/>
            <p:cNvSpPr/>
            <p:nvPr/>
          </p:nvSpPr>
          <p:spPr bwMode="auto">
            <a:xfrm>
              <a:off x="3149601"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1" name="Oval 90"/>
            <p:cNvSpPr/>
            <p:nvPr/>
          </p:nvSpPr>
          <p:spPr bwMode="auto">
            <a:xfrm>
              <a:off x="4047068"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2" name="Oval 91"/>
            <p:cNvSpPr/>
            <p:nvPr/>
          </p:nvSpPr>
          <p:spPr bwMode="auto">
            <a:xfrm>
              <a:off x="4944535"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3" name="Oval 92"/>
            <p:cNvSpPr/>
            <p:nvPr/>
          </p:nvSpPr>
          <p:spPr bwMode="auto">
            <a:xfrm>
              <a:off x="5842002"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4" name="Oval 93"/>
            <p:cNvSpPr/>
            <p:nvPr/>
          </p:nvSpPr>
          <p:spPr bwMode="auto">
            <a:xfrm>
              <a:off x="6739469"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5" name="Oval 94"/>
            <p:cNvSpPr/>
            <p:nvPr/>
          </p:nvSpPr>
          <p:spPr bwMode="auto">
            <a:xfrm>
              <a:off x="7636936"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6" name="Oval 95"/>
            <p:cNvSpPr/>
            <p:nvPr/>
          </p:nvSpPr>
          <p:spPr bwMode="auto">
            <a:xfrm>
              <a:off x="8534400" y="3581400"/>
              <a:ext cx="457200" cy="457200"/>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215" name="Oval 214"/>
          <p:cNvSpPr/>
          <p:nvPr/>
        </p:nvSpPr>
        <p:spPr bwMode="auto">
          <a:xfrm>
            <a:off x="7481888" y="1976438"/>
            <a:ext cx="457200" cy="457200"/>
          </a:xfrm>
          <a:prstGeom prst="ellipse">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16" name="Oval 215"/>
          <p:cNvSpPr/>
          <p:nvPr/>
        </p:nvSpPr>
        <p:spPr bwMode="auto">
          <a:xfrm>
            <a:off x="6581775" y="1981200"/>
            <a:ext cx="457200" cy="457200"/>
          </a:xfrm>
          <a:prstGeom prst="ellipse">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14" name="Oval 213"/>
          <p:cNvSpPr/>
          <p:nvPr/>
        </p:nvSpPr>
        <p:spPr bwMode="auto">
          <a:xfrm>
            <a:off x="2109787" y="1981200"/>
            <a:ext cx="457200" cy="457200"/>
          </a:xfrm>
          <a:prstGeom prst="ellipse">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13" name="Oval 212"/>
          <p:cNvSpPr/>
          <p:nvPr/>
        </p:nvSpPr>
        <p:spPr bwMode="auto">
          <a:xfrm>
            <a:off x="1219200" y="1981200"/>
            <a:ext cx="457200" cy="457200"/>
          </a:xfrm>
          <a:prstGeom prst="ellipse">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 name="Title 1"/>
          <p:cNvSpPr>
            <a:spLocks noGrp="1"/>
          </p:cNvSpPr>
          <p:nvPr>
            <p:ph type="title"/>
          </p:nvPr>
        </p:nvSpPr>
        <p:spPr/>
        <p:txBody>
          <a:bodyPr/>
          <a:lstStyle/>
          <a:p>
            <a:r>
              <a:rPr lang="en-US" dirty="0" smtClean="0"/>
              <a:t>Hidden </a:t>
            </a:r>
            <a:r>
              <a:rPr lang="en-US" b="1" dirty="0" smtClean="0"/>
              <a:t>Sequential</a:t>
            </a:r>
            <a:r>
              <a:rPr lang="en-US" dirty="0" smtClean="0"/>
              <a:t> Structure</a:t>
            </a:r>
            <a:endParaRPr lang="en-US" dirty="0"/>
          </a:p>
        </p:txBody>
      </p:sp>
      <p:sp>
        <p:nvSpPr>
          <p:cNvPr id="192" name="Content Placeholder 191"/>
          <p:cNvSpPr>
            <a:spLocks noGrp="1"/>
          </p:cNvSpPr>
          <p:nvPr>
            <p:ph idx="1"/>
          </p:nvPr>
        </p:nvSpPr>
        <p:spPr>
          <a:xfrm>
            <a:off x="457200" y="3352800"/>
            <a:ext cx="8305800" cy="1331913"/>
          </a:xfrm>
        </p:spPr>
        <p:txBody>
          <a:bodyPr/>
          <a:lstStyle/>
          <a:p>
            <a:r>
              <a:rPr lang="en-US" dirty="0" smtClean="0"/>
              <a:t>Running Time:</a:t>
            </a:r>
            <a:endParaRPr lang="en-US" dirty="0"/>
          </a:p>
        </p:txBody>
      </p:sp>
      <p:grpSp>
        <p:nvGrpSpPr>
          <p:cNvPr id="4" name="Group 43"/>
          <p:cNvGrpSpPr/>
          <p:nvPr/>
        </p:nvGrpSpPr>
        <p:grpSpPr>
          <a:xfrm>
            <a:off x="2133600" y="2019300"/>
            <a:ext cx="381000" cy="190500"/>
            <a:chOff x="762000" y="2971800"/>
            <a:chExt cx="838200" cy="381000"/>
          </a:xfrm>
        </p:grpSpPr>
        <p:sp>
          <p:nvSpPr>
            <p:cNvPr id="45" name="Rectangle 44"/>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6" name="Isosceles Triangle 45"/>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5" name="Group 46"/>
          <p:cNvGrpSpPr/>
          <p:nvPr/>
        </p:nvGrpSpPr>
        <p:grpSpPr>
          <a:xfrm>
            <a:off x="3048000" y="2019300"/>
            <a:ext cx="381000" cy="190500"/>
            <a:chOff x="762000" y="2971800"/>
            <a:chExt cx="838200" cy="381000"/>
          </a:xfrm>
        </p:grpSpPr>
        <p:sp>
          <p:nvSpPr>
            <p:cNvPr id="48" name="Rectangle 4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9" name="Isosceles Triangle 4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6" name="Group 49"/>
          <p:cNvGrpSpPr/>
          <p:nvPr/>
        </p:nvGrpSpPr>
        <p:grpSpPr>
          <a:xfrm>
            <a:off x="3886200" y="2019300"/>
            <a:ext cx="381000" cy="190500"/>
            <a:chOff x="762000" y="2971800"/>
            <a:chExt cx="838200" cy="381000"/>
          </a:xfrm>
        </p:grpSpPr>
        <p:sp>
          <p:nvSpPr>
            <p:cNvPr id="51" name="Rectangle 50"/>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2" name="Isosceles Triangle 51"/>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7" name="Group 52"/>
          <p:cNvGrpSpPr/>
          <p:nvPr/>
        </p:nvGrpSpPr>
        <p:grpSpPr>
          <a:xfrm>
            <a:off x="4800600" y="2019300"/>
            <a:ext cx="381000" cy="190500"/>
            <a:chOff x="762000" y="2971800"/>
            <a:chExt cx="838200" cy="381000"/>
          </a:xfrm>
        </p:grpSpPr>
        <p:sp>
          <p:nvSpPr>
            <p:cNvPr id="54" name="Rectangle 53"/>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5" name="Isosceles Triangle 54"/>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8" name="Group 55"/>
          <p:cNvGrpSpPr/>
          <p:nvPr/>
        </p:nvGrpSpPr>
        <p:grpSpPr>
          <a:xfrm>
            <a:off x="5715000" y="2019300"/>
            <a:ext cx="381000" cy="190500"/>
            <a:chOff x="762000" y="2971800"/>
            <a:chExt cx="838200" cy="381000"/>
          </a:xfrm>
        </p:grpSpPr>
        <p:sp>
          <p:nvSpPr>
            <p:cNvPr id="57" name="Rectangle 5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8" name="Isosceles Triangle 5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9" name="Group 58"/>
          <p:cNvGrpSpPr/>
          <p:nvPr/>
        </p:nvGrpSpPr>
        <p:grpSpPr>
          <a:xfrm>
            <a:off x="6629400" y="2019300"/>
            <a:ext cx="381000" cy="190500"/>
            <a:chOff x="762000" y="2971800"/>
            <a:chExt cx="838200" cy="381000"/>
          </a:xfrm>
        </p:grpSpPr>
        <p:sp>
          <p:nvSpPr>
            <p:cNvPr id="60" name="Rectangle 59"/>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61" name="Isosceles Triangle 60"/>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0" name="Group 61"/>
          <p:cNvGrpSpPr/>
          <p:nvPr/>
        </p:nvGrpSpPr>
        <p:grpSpPr>
          <a:xfrm>
            <a:off x="7543800" y="2019300"/>
            <a:ext cx="381000" cy="190500"/>
            <a:chOff x="762000" y="2971800"/>
            <a:chExt cx="838200" cy="381000"/>
          </a:xfrm>
        </p:grpSpPr>
        <p:sp>
          <p:nvSpPr>
            <p:cNvPr id="63" name="Rectangle 6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64" name="Isosceles Triangle 6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1" name="Group 67"/>
          <p:cNvGrpSpPr/>
          <p:nvPr/>
        </p:nvGrpSpPr>
        <p:grpSpPr>
          <a:xfrm>
            <a:off x="1219200" y="2286000"/>
            <a:ext cx="381000" cy="190500"/>
            <a:chOff x="762000" y="2971800"/>
            <a:chExt cx="838200" cy="381000"/>
          </a:xfrm>
        </p:grpSpPr>
        <p:sp>
          <p:nvSpPr>
            <p:cNvPr id="69" name="Rectangle 68"/>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70" name="Isosceles Triangle 69"/>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2" name="Group 70"/>
          <p:cNvGrpSpPr/>
          <p:nvPr/>
        </p:nvGrpSpPr>
        <p:grpSpPr>
          <a:xfrm>
            <a:off x="2133600" y="2286000"/>
            <a:ext cx="381000" cy="190500"/>
            <a:chOff x="762000" y="2971800"/>
            <a:chExt cx="838200" cy="381000"/>
          </a:xfrm>
        </p:grpSpPr>
        <p:sp>
          <p:nvSpPr>
            <p:cNvPr id="72" name="Rectangle 7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73" name="Isosceles Triangle 7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3" name="Group 73"/>
          <p:cNvGrpSpPr/>
          <p:nvPr/>
        </p:nvGrpSpPr>
        <p:grpSpPr>
          <a:xfrm>
            <a:off x="2971800" y="2286000"/>
            <a:ext cx="381000" cy="190500"/>
            <a:chOff x="762000" y="2971800"/>
            <a:chExt cx="838200" cy="381000"/>
          </a:xfrm>
        </p:grpSpPr>
        <p:sp>
          <p:nvSpPr>
            <p:cNvPr id="75" name="Rectangle 74"/>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76" name="Isosceles Triangle 75"/>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4" name="Group 76"/>
          <p:cNvGrpSpPr/>
          <p:nvPr/>
        </p:nvGrpSpPr>
        <p:grpSpPr>
          <a:xfrm>
            <a:off x="3886200" y="2286000"/>
            <a:ext cx="381000" cy="190500"/>
            <a:chOff x="762000" y="2971800"/>
            <a:chExt cx="838200" cy="381000"/>
          </a:xfrm>
        </p:grpSpPr>
        <p:sp>
          <p:nvSpPr>
            <p:cNvPr id="78" name="Rectangle 7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79" name="Isosceles Triangle 7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5" name="Group 79"/>
          <p:cNvGrpSpPr/>
          <p:nvPr/>
        </p:nvGrpSpPr>
        <p:grpSpPr>
          <a:xfrm>
            <a:off x="4724400" y="2286000"/>
            <a:ext cx="381000" cy="190500"/>
            <a:chOff x="762000" y="2971800"/>
            <a:chExt cx="838200" cy="381000"/>
          </a:xfrm>
        </p:grpSpPr>
        <p:sp>
          <p:nvSpPr>
            <p:cNvPr id="81" name="Rectangle 80"/>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82" name="Isosceles Triangle 81"/>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6" name="Group 82"/>
          <p:cNvGrpSpPr/>
          <p:nvPr/>
        </p:nvGrpSpPr>
        <p:grpSpPr>
          <a:xfrm>
            <a:off x="5638800" y="2286000"/>
            <a:ext cx="381000" cy="190500"/>
            <a:chOff x="762000" y="2971800"/>
            <a:chExt cx="838200" cy="381000"/>
          </a:xfrm>
        </p:grpSpPr>
        <p:sp>
          <p:nvSpPr>
            <p:cNvPr id="84" name="Rectangle 83"/>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85" name="Isosceles Triangle 84"/>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7" name="Group 85"/>
          <p:cNvGrpSpPr/>
          <p:nvPr/>
        </p:nvGrpSpPr>
        <p:grpSpPr>
          <a:xfrm>
            <a:off x="6553200" y="2286000"/>
            <a:ext cx="381000" cy="190500"/>
            <a:chOff x="762000" y="2971800"/>
            <a:chExt cx="838200" cy="381000"/>
          </a:xfrm>
        </p:grpSpPr>
        <p:sp>
          <p:nvSpPr>
            <p:cNvPr id="97" name="Rectangle 9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8" name="Isosceles Triangle 9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8" name="Group 98"/>
          <p:cNvGrpSpPr/>
          <p:nvPr/>
        </p:nvGrpSpPr>
        <p:grpSpPr>
          <a:xfrm>
            <a:off x="7467600" y="2286000"/>
            <a:ext cx="381000" cy="190500"/>
            <a:chOff x="762000" y="2971800"/>
            <a:chExt cx="838200" cy="381000"/>
          </a:xfrm>
        </p:grpSpPr>
        <p:sp>
          <p:nvSpPr>
            <p:cNvPr id="101" name="Rectangle 100"/>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02" name="Isosceles Triangle 101"/>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108" name="Arc 107"/>
          <p:cNvSpPr/>
          <p:nvPr/>
        </p:nvSpPr>
        <p:spPr bwMode="auto">
          <a:xfrm rot="16200000">
            <a:off x="4953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0" name="Arc 109"/>
          <p:cNvSpPr/>
          <p:nvPr/>
        </p:nvSpPr>
        <p:spPr bwMode="auto">
          <a:xfrm rot="16200000">
            <a:off x="14097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1" name="Arc 110"/>
          <p:cNvSpPr/>
          <p:nvPr/>
        </p:nvSpPr>
        <p:spPr bwMode="auto">
          <a:xfrm rot="16200000">
            <a:off x="22479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3" name="Arc 112"/>
          <p:cNvSpPr/>
          <p:nvPr/>
        </p:nvSpPr>
        <p:spPr bwMode="auto">
          <a:xfrm rot="16200000">
            <a:off x="31623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4" name="Arc 113"/>
          <p:cNvSpPr/>
          <p:nvPr/>
        </p:nvSpPr>
        <p:spPr bwMode="auto">
          <a:xfrm rot="16200000">
            <a:off x="40005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5" name="Arc 114"/>
          <p:cNvSpPr/>
          <p:nvPr/>
        </p:nvSpPr>
        <p:spPr bwMode="auto">
          <a:xfrm rot="16200000">
            <a:off x="49149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7" name="Arc 116"/>
          <p:cNvSpPr/>
          <p:nvPr/>
        </p:nvSpPr>
        <p:spPr bwMode="auto">
          <a:xfrm rot="16200000">
            <a:off x="58293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8" name="Arc 117"/>
          <p:cNvSpPr/>
          <p:nvPr/>
        </p:nvSpPr>
        <p:spPr bwMode="auto">
          <a:xfrm rot="16200000">
            <a:off x="67437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9" name="Arc 118"/>
          <p:cNvSpPr/>
          <p:nvPr/>
        </p:nvSpPr>
        <p:spPr bwMode="auto">
          <a:xfrm rot="16200000">
            <a:off x="7658100" y="1714500"/>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0" name="Arc 119"/>
          <p:cNvSpPr/>
          <p:nvPr/>
        </p:nvSpPr>
        <p:spPr bwMode="auto">
          <a:xfrm rot="5400000">
            <a:off x="77343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1" name="Arc 120"/>
          <p:cNvSpPr/>
          <p:nvPr/>
        </p:nvSpPr>
        <p:spPr bwMode="auto">
          <a:xfrm rot="5400000">
            <a:off x="67437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2" name="Arc 121"/>
          <p:cNvSpPr/>
          <p:nvPr/>
        </p:nvSpPr>
        <p:spPr bwMode="auto">
          <a:xfrm rot="5400000">
            <a:off x="58293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4" name="Arc 123"/>
          <p:cNvSpPr/>
          <p:nvPr/>
        </p:nvSpPr>
        <p:spPr bwMode="auto">
          <a:xfrm rot="5400000">
            <a:off x="49149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5" name="Arc 124"/>
          <p:cNvSpPr/>
          <p:nvPr/>
        </p:nvSpPr>
        <p:spPr bwMode="auto">
          <a:xfrm rot="5400000">
            <a:off x="40005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6" name="Arc 125"/>
          <p:cNvSpPr/>
          <p:nvPr/>
        </p:nvSpPr>
        <p:spPr bwMode="auto">
          <a:xfrm rot="5400000">
            <a:off x="31623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7" name="Arc 126"/>
          <p:cNvSpPr/>
          <p:nvPr/>
        </p:nvSpPr>
        <p:spPr bwMode="auto">
          <a:xfrm rot="5400000">
            <a:off x="22479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8" name="Arc 127"/>
          <p:cNvSpPr/>
          <p:nvPr/>
        </p:nvSpPr>
        <p:spPr bwMode="auto">
          <a:xfrm rot="5400000">
            <a:off x="14097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9" name="Arc 128"/>
          <p:cNvSpPr/>
          <p:nvPr/>
        </p:nvSpPr>
        <p:spPr bwMode="auto">
          <a:xfrm rot="5400000">
            <a:off x="495300" y="1943101"/>
            <a:ext cx="9906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nvGrpSpPr>
          <p:cNvPr id="19" name="Group 40"/>
          <p:cNvGrpSpPr/>
          <p:nvPr/>
        </p:nvGrpSpPr>
        <p:grpSpPr>
          <a:xfrm>
            <a:off x="1295400" y="2019300"/>
            <a:ext cx="381000" cy="190500"/>
            <a:chOff x="762000" y="2971800"/>
            <a:chExt cx="838200" cy="381000"/>
          </a:xfrm>
        </p:grpSpPr>
        <p:sp>
          <p:nvSpPr>
            <p:cNvPr id="42" name="Rectangle 4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43" name="Isosceles Triangle 4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0" name="Group 129"/>
          <p:cNvGrpSpPr/>
          <p:nvPr/>
        </p:nvGrpSpPr>
        <p:grpSpPr>
          <a:xfrm>
            <a:off x="2133600" y="2019300"/>
            <a:ext cx="381000" cy="190500"/>
            <a:chOff x="762000" y="2971800"/>
            <a:chExt cx="838200" cy="381000"/>
          </a:xfrm>
        </p:grpSpPr>
        <p:sp>
          <p:nvSpPr>
            <p:cNvPr id="131" name="Rectangle 130"/>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2" name="Isosceles Triangle 131"/>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1" name="Group 132"/>
          <p:cNvGrpSpPr/>
          <p:nvPr/>
        </p:nvGrpSpPr>
        <p:grpSpPr>
          <a:xfrm>
            <a:off x="3048000" y="2019300"/>
            <a:ext cx="381000" cy="190500"/>
            <a:chOff x="762000" y="2971800"/>
            <a:chExt cx="838200" cy="381000"/>
          </a:xfrm>
        </p:grpSpPr>
        <p:sp>
          <p:nvSpPr>
            <p:cNvPr id="134" name="Rectangle 133"/>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5" name="Isosceles Triangle 134"/>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2" name="Group 135"/>
          <p:cNvGrpSpPr/>
          <p:nvPr/>
        </p:nvGrpSpPr>
        <p:grpSpPr>
          <a:xfrm>
            <a:off x="3886200" y="2019300"/>
            <a:ext cx="381000" cy="190500"/>
            <a:chOff x="762000" y="2971800"/>
            <a:chExt cx="838200" cy="381000"/>
          </a:xfrm>
        </p:grpSpPr>
        <p:sp>
          <p:nvSpPr>
            <p:cNvPr id="137" name="Rectangle 13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8" name="Isosceles Triangle 13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3" name="Group 138"/>
          <p:cNvGrpSpPr/>
          <p:nvPr/>
        </p:nvGrpSpPr>
        <p:grpSpPr>
          <a:xfrm>
            <a:off x="4800600" y="2019300"/>
            <a:ext cx="381000" cy="190500"/>
            <a:chOff x="762000" y="2971800"/>
            <a:chExt cx="838200" cy="381000"/>
          </a:xfrm>
        </p:grpSpPr>
        <p:sp>
          <p:nvSpPr>
            <p:cNvPr id="140" name="Rectangle 139"/>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1" name="Isosceles Triangle 140"/>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4" name="Group 141"/>
          <p:cNvGrpSpPr/>
          <p:nvPr/>
        </p:nvGrpSpPr>
        <p:grpSpPr>
          <a:xfrm>
            <a:off x="5715000" y="2019300"/>
            <a:ext cx="381000" cy="190500"/>
            <a:chOff x="762000" y="2971800"/>
            <a:chExt cx="838200" cy="381000"/>
          </a:xfrm>
        </p:grpSpPr>
        <p:sp>
          <p:nvSpPr>
            <p:cNvPr id="143" name="Rectangle 142"/>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4" name="Isosceles Triangle 143"/>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5" name="Group 144"/>
          <p:cNvGrpSpPr/>
          <p:nvPr/>
        </p:nvGrpSpPr>
        <p:grpSpPr>
          <a:xfrm>
            <a:off x="6629400" y="2019300"/>
            <a:ext cx="381000" cy="190500"/>
            <a:chOff x="762000" y="2971800"/>
            <a:chExt cx="838200" cy="381000"/>
          </a:xfrm>
        </p:grpSpPr>
        <p:sp>
          <p:nvSpPr>
            <p:cNvPr id="146" name="Rectangle 145"/>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7" name="Isosceles Triangle 146"/>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6" name="Group 147"/>
          <p:cNvGrpSpPr/>
          <p:nvPr/>
        </p:nvGrpSpPr>
        <p:grpSpPr>
          <a:xfrm>
            <a:off x="7543800" y="2019300"/>
            <a:ext cx="381000" cy="190500"/>
            <a:chOff x="762000" y="2971800"/>
            <a:chExt cx="838200" cy="381000"/>
          </a:xfrm>
        </p:grpSpPr>
        <p:sp>
          <p:nvSpPr>
            <p:cNvPr id="149" name="Rectangle 148"/>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0" name="Isosceles Triangle 149"/>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7" name="Group 153"/>
          <p:cNvGrpSpPr/>
          <p:nvPr/>
        </p:nvGrpSpPr>
        <p:grpSpPr>
          <a:xfrm>
            <a:off x="2133600" y="2286000"/>
            <a:ext cx="381000" cy="190500"/>
            <a:chOff x="762000" y="2971800"/>
            <a:chExt cx="838200" cy="381000"/>
          </a:xfrm>
        </p:grpSpPr>
        <p:sp>
          <p:nvSpPr>
            <p:cNvPr id="155" name="Rectangle 154"/>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6" name="Isosceles Triangle 155"/>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8" name="Group 156"/>
          <p:cNvGrpSpPr/>
          <p:nvPr/>
        </p:nvGrpSpPr>
        <p:grpSpPr>
          <a:xfrm>
            <a:off x="2971800" y="2286000"/>
            <a:ext cx="381000" cy="190500"/>
            <a:chOff x="762000" y="2971800"/>
            <a:chExt cx="838200" cy="381000"/>
          </a:xfrm>
        </p:grpSpPr>
        <p:sp>
          <p:nvSpPr>
            <p:cNvPr id="158" name="Rectangle 157"/>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9" name="Isosceles Triangle 158"/>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9" name="Group 159"/>
          <p:cNvGrpSpPr/>
          <p:nvPr/>
        </p:nvGrpSpPr>
        <p:grpSpPr>
          <a:xfrm>
            <a:off x="3886200" y="2286000"/>
            <a:ext cx="381000" cy="190500"/>
            <a:chOff x="762000" y="2971800"/>
            <a:chExt cx="838200" cy="381000"/>
          </a:xfrm>
        </p:grpSpPr>
        <p:sp>
          <p:nvSpPr>
            <p:cNvPr id="161" name="Rectangle 160"/>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62" name="Isosceles Triangle 161"/>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30" name="Group 162"/>
          <p:cNvGrpSpPr/>
          <p:nvPr/>
        </p:nvGrpSpPr>
        <p:grpSpPr>
          <a:xfrm>
            <a:off x="4724400" y="2286000"/>
            <a:ext cx="381000" cy="190500"/>
            <a:chOff x="762000" y="2971800"/>
            <a:chExt cx="838200" cy="381000"/>
          </a:xfrm>
        </p:grpSpPr>
        <p:sp>
          <p:nvSpPr>
            <p:cNvPr id="164" name="Rectangle 163"/>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65" name="Isosceles Triangle 164"/>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31" name="Group 165"/>
          <p:cNvGrpSpPr/>
          <p:nvPr/>
        </p:nvGrpSpPr>
        <p:grpSpPr>
          <a:xfrm>
            <a:off x="5638800" y="2286000"/>
            <a:ext cx="381000" cy="190500"/>
            <a:chOff x="762000" y="2971800"/>
            <a:chExt cx="838200" cy="381000"/>
          </a:xfrm>
        </p:grpSpPr>
        <p:sp>
          <p:nvSpPr>
            <p:cNvPr id="167" name="Rectangle 166"/>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68" name="Isosceles Triangle 167"/>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32" name="Group 168"/>
          <p:cNvGrpSpPr/>
          <p:nvPr/>
        </p:nvGrpSpPr>
        <p:grpSpPr>
          <a:xfrm>
            <a:off x="6553200" y="2286000"/>
            <a:ext cx="381000" cy="190500"/>
            <a:chOff x="762000" y="2971800"/>
            <a:chExt cx="838200" cy="381000"/>
          </a:xfrm>
        </p:grpSpPr>
        <p:sp>
          <p:nvSpPr>
            <p:cNvPr id="170" name="Rectangle 169"/>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71" name="Isosceles Triangle 170"/>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33" name="Group 171"/>
          <p:cNvGrpSpPr/>
          <p:nvPr/>
        </p:nvGrpSpPr>
        <p:grpSpPr>
          <a:xfrm>
            <a:off x="7239000" y="2095500"/>
            <a:ext cx="838200" cy="419100"/>
            <a:chOff x="762000" y="2971800"/>
            <a:chExt cx="838200" cy="381000"/>
          </a:xfrm>
        </p:grpSpPr>
        <p:sp>
          <p:nvSpPr>
            <p:cNvPr id="173" name="Rectangle 172"/>
            <p:cNvSpPr/>
            <p:nvPr/>
          </p:nvSpPr>
          <p:spPr bwMode="auto">
            <a:xfrm>
              <a:off x="762000" y="2971800"/>
              <a:ext cx="838200" cy="381000"/>
            </a:xfrm>
            <a:prstGeom prst="rect">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74" name="Isosceles Triangle 173"/>
            <p:cNvSpPr/>
            <p:nvPr/>
          </p:nvSpPr>
          <p:spPr bwMode="auto">
            <a:xfrm rot="10800000">
              <a:off x="762000" y="2971800"/>
              <a:ext cx="838200" cy="152400"/>
            </a:xfrm>
            <a:prstGeom prst="triangle">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34" name="Group 174"/>
          <p:cNvGrpSpPr/>
          <p:nvPr/>
        </p:nvGrpSpPr>
        <p:grpSpPr>
          <a:xfrm>
            <a:off x="8458200" y="2209800"/>
            <a:ext cx="381000" cy="190500"/>
            <a:chOff x="762000" y="2971800"/>
            <a:chExt cx="838200" cy="381000"/>
          </a:xfrm>
        </p:grpSpPr>
        <p:sp>
          <p:nvSpPr>
            <p:cNvPr id="176" name="Rectangle 175"/>
            <p:cNvSpPr/>
            <p:nvPr/>
          </p:nvSpPr>
          <p:spPr bwMode="auto">
            <a:xfrm>
              <a:off x="762000" y="2971800"/>
              <a:ext cx="838200" cy="381000"/>
            </a:xfrm>
            <a:prstGeom prst="rect">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77" name="Isosceles Triangle 176"/>
            <p:cNvSpPr/>
            <p:nvPr/>
          </p:nvSpPr>
          <p:spPr bwMode="auto">
            <a:xfrm rot="10800000">
              <a:off x="762000" y="2971800"/>
              <a:ext cx="838200" cy="152400"/>
            </a:xfrm>
            <a:prstGeom prst="triangle">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35" name="Group 184"/>
          <p:cNvGrpSpPr/>
          <p:nvPr/>
        </p:nvGrpSpPr>
        <p:grpSpPr>
          <a:xfrm>
            <a:off x="304800" y="1143000"/>
            <a:ext cx="8534400" cy="1295400"/>
            <a:chOff x="304800" y="1143000"/>
            <a:chExt cx="8534400" cy="1295400"/>
          </a:xfrm>
        </p:grpSpPr>
        <p:grpSp>
          <p:nvGrpSpPr>
            <p:cNvPr id="36" name="Group 209"/>
            <p:cNvGrpSpPr/>
            <p:nvPr/>
          </p:nvGrpSpPr>
          <p:grpSpPr>
            <a:xfrm>
              <a:off x="7391400" y="1143000"/>
              <a:ext cx="1371600" cy="914400"/>
              <a:chOff x="7543800" y="2667000"/>
              <a:chExt cx="1371600" cy="914400"/>
            </a:xfrm>
          </p:grpSpPr>
          <p:sp>
            <p:nvSpPr>
              <p:cNvPr id="191" name="Rectangle 190"/>
              <p:cNvSpPr/>
              <p:nvPr/>
            </p:nvSpPr>
            <p:spPr bwMode="auto">
              <a:xfrm>
                <a:off x="8610600" y="2667000"/>
                <a:ext cx="304800" cy="381000"/>
              </a:xfrm>
              <a:prstGeom prst="rect">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93" name="Straight Connector 192"/>
              <p:cNvCxnSpPr>
                <a:stCxn id="191" idx="2"/>
              </p:cNvCxnSpPr>
              <p:nvPr/>
            </p:nvCxnSpPr>
            <p:spPr bwMode="auto">
              <a:xfrm rot="5400000">
                <a:off x="8496300" y="3314700"/>
                <a:ext cx="533400" cy="0"/>
              </a:xfrm>
              <a:prstGeom prst="line">
                <a:avLst/>
              </a:prstGeom>
              <a:noFill/>
              <a:ln w="38100" cap="flat" cmpd="sng" algn="ctr">
                <a:solidFill>
                  <a:schemeClr val="tx1"/>
                </a:solidFill>
                <a:prstDash val="solid"/>
                <a:round/>
                <a:headEnd type="none" w="med" len="med"/>
                <a:tailEnd type="none" w="med" len="med"/>
              </a:ln>
              <a:effectLst/>
            </p:spPr>
          </p:cxnSp>
          <p:sp>
            <p:nvSpPr>
              <p:cNvPr id="208" name="TextBox 207"/>
              <p:cNvSpPr txBox="1"/>
              <p:nvPr/>
            </p:nvSpPr>
            <p:spPr>
              <a:xfrm>
                <a:off x="7543800" y="2678668"/>
                <a:ext cx="1088760" cy="369332"/>
              </a:xfrm>
              <a:prstGeom prst="rect">
                <a:avLst/>
              </a:prstGeom>
              <a:noFill/>
            </p:spPr>
            <p:txBody>
              <a:bodyPr wrap="none" rtlCol="0">
                <a:spAutoFit/>
              </a:bodyPr>
              <a:lstStyle/>
              <a:p>
                <a:r>
                  <a:rPr lang="en-US" dirty="0">
                    <a:solidFill>
                      <a:prstClr val="black"/>
                    </a:solidFill>
                  </a:rPr>
                  <a:t>Evidence</a:t>
                </a:r>
              </a:p>
            </p:txBody>
          </p:sp>
        </p:grpSp>
        <p:sp>
          <p:nvSpPr>
            <p:cNvPr id="212" name="Oval 211"/>
            <p:cNvSpPr/>
            <p:nvPr/>
          </p:nvSpPr>
          <p:spPr bwMode="auto">
            <a:xfrm>
              <a:off x="8382000" y="1981200"/>
              <a:ext cx="457200" cy="457200"/>
            </a:xfrm>
            <a:prstGeom prst="ellipse">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nvGrpSpPr>
            <p:cNvPr id="39" name="Group 208"/>
            <p:cNvGrpSpPr/>
            <p:nvPr/>
          </p:nvGrpSpPr>
          <p:grpSpPr>
            <a:xfrm>
              <a:off x="381000" y="1143000"/>
              <a:ext cx="1393560" cy="838200"/>
              <a:chOff x="533400" y="2667000"/>
              <a:chExt cx="1393560" cy="838200"/>
            </a:xfrm>
          </p:grpSpPr>
          <p:sp>
            <p:nvSpPr>
              <p:cNvPr id="184" name="Rectangle 183"/>
              <p:cNvSpPr/>
              <p:nvPr/>
            </p:nvSpPr>
            <p:spPr bwMode="auto">
              <a:xfrm>
                <a:off x="533400" y="2667000"/>
                <a:ext cx="304800" cy="381000"/>
              </a:xfrm>
              <a:prstGeom prst="rect">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87" name="Straight Connector 186"/>
              <p:cNvCxnSpPr>
                <a:stCxn id="184" idx="2"/>
                <a:endCxn id="87" idx="0"/>
              </p:cNvCxnSpPr>
              <p:nvPr/>
            </p:nvCxnSpPr>
            <p:spPr bwMode="auto">
              <a:xfrm rot="5400000">
                <a:off x="457200" y="3276600"/>
                <a:ext cx="457200" cy="0"/>
              </a:xfrm>
              <a:prstGeom prst="line">
                <a:avLst/>
              </a:prstGeom>
              <a:noFill/>
              <a:ln w="38100" cap="flat" cmpd="sng" algn="ctr">
                <a:solidFill>
                  <a:schemeClr val="tx1"/>
                </a:solidFill>
                <a:prstDash val="solid"/>
                <a:round/>
                <a:headEnd type="none" w="med" len="med"/>
                <a:tailEnd type="none" w="med" len="med"/>
              </a:ln>
              <a:effectLst/>
            </p:spPr>
          </p:cxnSp>
          <p:sp>
            <p:nvSpPr>
              <p:cNvPr id="207" name="TextBox 206"/>
              <p:cNvSpPr txBox="1"/>
              <p:nvPr/>
            </p:nvSpPr>
            <p:spPr>
              <a:xfrm>
                <a:off x="838200" y="2667000"/>
                <a:ext cx="1088760" cy="369332"/>
              </a:xfrm>
              <a:prstGeom prst="rect">
                <a:avLst/>
              </a:prstGeom>
              <a:noFill/>
            </p:spPr>
            <p:txBody>
              <a:bodyPr wrap="none" rtlCol="0">
                <a:spAutoFit/>
              </a:bodyPr>
              <a:lstStyle/>
              <a:p>
                <a:r>
                  <a:rPr lang="en-US" dirty="0">
                    <a:solidFill>
                      <a:prstClr val="black"/>
                    </a:solidFill>
                  </a:rPr>
                  <a:t>Evidence</a:t>
                </a:r>
              </a:p>
            </p:txBody>
          </p:sp>
        </p:grpSp>
        <p:sp>
          <p:nvSpPr>
            <p:cNvPr id="211" name="Oval 210"/>
            <p:cNvSpPr/>
            <p:nvPr/>
          </p:nvSpPr>
          <p:spPr bwMode="auto">
            <a:xfrm>
              <a:off x="304800" y="1981200"/>
              <a:ext cx="457200" cy="457200"/>
            </a:xfrm>
            <a:prstGeom prst="ellipse">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40" name="Group 150"/>
          <p:cNvGrpSpPr/>
          <p:nvPr/>
        </p:nvGrpSpPr>
        <p:grpSpPr>
          <a:xfrm>
            <a:off x="1219200" y="2286000"/>
            <a:ext cx="381000" cy="190500"/>
            <a:chOff x="762000" y="2971800"/>
            <a:chExt cx="838200" cy="381000"/>
          </a:xfrm>
        </p:grpSpPr>
        <p:sp>
          <p:nvSpPr>
            <p:cNvPr id="152" name="Rectangle 151"/>
            <p:cNvSpPr/>
            <p:nvPr/>
          </p:nvSpPr>
          <p:spPr bwMode="auto">
            <a:xfrm>
              <a:off x="762000" y="2971800"/>
              <a:ext cx="838200" cy="381000"/>
            </a:xfrm>
            <a:prstGeom prst="rect">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3" name="Isosceles Triangle 152"/>
            <p:cNvSpPr/>
            <p:nvPr/>
          </p:nvSpPr>
          <p:spPr bwMode="auto">
            <a:xfrm rot="10800000">
              <a:off x="762000" y="2971800"/>
              <a:ext cx="838200" cy="152400"/>
            </a:xfrm>
            <a:prstGeom prst="triangle">
              <a:avLst/>
            </a:prstGeom>
            <a:solidFill>
              <a:schemeClr val="accent6"/>
            </a:solidFill>
            <a:ln w="381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41" name="Group 177"/>
          <p:cNvGrpSpPr/>
          <p:nvPr/>
        </p:nvGrpSpPr>
        <p:grpSpPr>
          <a:xfrm>
            <a:off x="381000" y="2057400"/>
            <a:ext cx="381000" cy="190500"/>
            <a:chOff x="762000" y="2971800"/>
            <a:chExt cx="838200" cy="381000"/>
          </a:xfrm>
        </p:grpSpPr>
        <p:sp>
          <p:nvSpPr>
            <p:cNvPr id="179" name="Rectangle 178"/>
            <p:cNvSpPr/>
            <p:nvPr/>
          </p:nvSpPr>
          <p:spPr bwMode="auto">
            <a:xfrm>
              <a:off x="762000" y="2971800"/>
              <a:ext cx="838200" cy="381000"/>
            </a:xfrm>
            <a:prstGeom prst="rect">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80" name="Isosceles Triangle 179"/>
            <p:cNvSpPr/>
            <p:nvPr/>
          </p:nvSpPr>
          <p:spPr bwMode="auto">
            <a:xfrm rot="10800000">
              <a:off x="762000" y="2971800"/>
              <a:ext cx="838200" cy="152400"/>
            </a:xfrm>
            <a:prstGeom prst="triangle">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44" name="Group 35"/>
          <p:cNvGrpSpPr/>
          <p:nvPr/>
        </p:nvGrpSpPr>
        <p:grpSpPr>
          <a:xfrm>
            <a:off x="0" y="1905000"/>
            <a:ext cx="914400" cy="457200"/>
            <a:chOff x="762000" y="2971800"/>
            <a:chExt cx="838200" cy="381000"/>
          </a:xfrm>
        </p:grpSpPr>
        <p:sp>
          <p:nvSpPr>
            <p:cNvPr id="37" name="Rectangle 36"/>
            <p:cNvSpPr/>
            <p:nvPr/>
          </p:nvSpPr>
          <p:spPr bwMode="auto">
            <a:xfrm>
              <a:off x="762000" y="2971800"/>
              <a:ext cx="838200" cy="381000"/>
            </a:xfrm>
            <a:prstGeom prst="rect">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8" name="Isosceles Triangle 37"/>
            <p:cNvSpPr/>
            <p:nvPr/>
          </p:nvSpPr>
          <p:spPr bwMode="auto">
            <a:xfrm rot="10800000">
              <a:off x="762000" y="2971800"/>
              <a:ext cx="838200" cy="152400"/>
            </a:xfrm>
            <a:prstGeom prst="triangle">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pic>
        <p:nvPicPr>
          <p:cNvPr id="190" name="Picture 189" descr="TP_tmp.emf"/>
          <p:cNvPicPr>
            <a:picLocks noChangeAspect="1"/>
          </p:cNvPicPr>
          <p:nvPr>
            <p:custDataLst>
              <p:tags r:id="rId2"/>
            </p:custDataLst>
          </p:nvPr>
        </p:nvPicPr>
        <p:blipFill>
          <a:blip r:embed="rId5" cstate="print"/>
          <a:stretch>
            <a:fillRect/>
          </a:stretch>
        </p:blipFill>
        <p:spPr bwMode="auto">
          <a:xfrm>
            <a:off x="867027" y="4090089"/>
            <a:ext cx="7667373" cy="710511"/>
          </a:xfrm>
          <a:prstGeom prst="rect">
            <a:avLst/>
          </a:prstGeom>
          <a:noFill/>
          <a:ln/>
          <a:effectLst/>
        </p:spPr>
      </p:pic>
      <p:grpSp>
        <p:nvGrpSpPr>
          <p:cNvPr id="47" name="Group 103"/>
          <p:cNvGrpSpPr/>
          <p:nvPr/>
        </p:nvGrpSpPr>
        <p:grpSpPr>
          <a:xfrm>
            <a:off x="8229600" y="2095500"/>
            <a:ext cx="838200" cy="419100"/>
            <a:chOff x="762000" y="2971800"/>
            <a:chExt cx="838200" cy="381000"/>
          </a:xfrm>
        </p:grpSpPr>
        <p:sp>
          <p:nvSpPr>
            <p:cNvPr id="105" name="Rectangle 104"/>
            <p:cNvSpPr/>
            <p:nvPr/>
          </p:nvSpPr>
          <p:spPr bwMode="auto">
            <a:xfrm>
              <a:off x="762000" y="2971800"/>
              <a:ext cx="838200" cy="381000"/>
            </a:xfrm>
            <a:prstGeom prst="rect">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07" name="Isosceles Triangle 106"/>
            <p:cNvSpPr/>
            <p:nvPr/>
          </p:nvSpPr>
          <p:spPr bwMode="auto">
            <a:xfrm rot="10800000">
              <a:off x="762000" y="2971800"/>
              <a:ext cx="838200" cy="152400"/>
            </a:xfrm>
            <a:prstGeom prst="triangle">
              <a:avLst/>
            </a:prstGeom>
            <a:solidFill>
              <a:srgbClr val="00B05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186" name="Rounded Rectangular Callout 185"/>
          <p:cNvSpPr/>
          <p:nvPr/>
        </p:nvSpPr>
        <p:spPr bwMode="auto">
          <a:xfrm>
            <a:off x="685800" y="5181600"/>
            <a:ext cx="3200400" cy="1143000"/>
          </a:xfrm>
          <a:prstGeom prst="wedgeRoundRectCallout">
            <a:avLst>
              <a:gd name="adj1" fmla="val -11706"/>
              <a:gd name="adj2" fmla="val -76389"/>
              <a:gd name="adj3" fmla="val 16667"/>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800" dirty="0">
                <a:solidFill>
                  <a:prstClr val="black"/>
                </a:solidFill>
                <a:latin typeface="Tahoma" pitchFamily="-64" charset="0"/>
              </a:rPr>
              <a:t>Time for a single</a:t>
            </a:r>
          </a:p>
          <a:p>
            <a:pPr algn="ctr" fontAlgn="base">
              <a:spcBef>
                <a:spcPct val="0"/>
              </a:spcBef>
              <a:spcAft>
                <a:spcPct val="0"/>
              </a:spcAft>
            </a:pPr>
            <a:r>
              <a:rPr lang="en-US" sz="2800" dirty="0">
                <a:solidFill>
                  <a:prstClr val="black"/>
                </a:solidFill>
                <a:latin typeface="Tahoma" pitchFamily="-64" charset="0"/>
              </a:rPr>
              <a:t>parallel iteration</a:t>
            </a:r>
          </a:p>
        </p:txBody>
      </p:sp>
      <p:sp>
        <p:nvSpPr>
          <p:cNvPr id="188" name="Rounded Rectangular Callout 187"/>
          <p:cNvSpPr/>
          <p:nvPr/>
        </p:nvSpPr>
        <p:spPr bwMode="auto">
          <a:xfrm>
            <a:off x="4495800" y="5181600"/>
            <a:ext cx="3581400" cy="1143000"/>
          </a:xfrm>
          <a:prstGeom prst="wedgeRoundRectCallout">
            <a:avLst>
              <a:gd name="adj1" fmla="val -7096"/>
              <a:gd name="adj2" fmla="val -92500"/>
              <a:gd name="adj3" fmla="val 16667"/>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800" dirty="0">
                <a:solidFill>
                  <a:prstClr val="black"/>
                </a:solidFill>
                <a:latin typeface="Tahoma" pitchFamily="-64" charset="0"/>
              </a:rPr>
              <a:t>Number of Iterations</a:t>
            </a:r>
          </a:p>
        </p:txBody>
      </p:sp>
      <p:sp>
        <p:nvSpPr>
          <p:cNvPr id="189" name="Rectangle 188"/>
          <p:cNvSpPr/>
          <p:nvPr/>
        </p:nvSpPr>
        <p:spPr bwMode="auto">
          <a:xfrm>
            <a:off x="533400" y="3276600"/>
            <a:ext cx="3581400" cy="3200400"/>
          </a:xfrm>
          <a:prstGeom prst="rect">
            <a:avLst/>
          </a:prstGeom>
          <a:solidFill>
            <a:schemeClr val="bg1">
              <a:alpha val="8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94" name="Rectangle 193"/>
          <p:cNvSpPr/>
          <p:nvPr/>
        </p:nvSpPr>
        <p:spPr bwMode="auto">
          <a:xfrm>
            <a:off x="4114800" y="3886200"/>
            <a:ext cx="4572000" cy="2590800"/>
          </a:xfrm>
          <a:prstGeom prst="rect">
            <a:avLst/>
          </a:prstGeom>
          <a:solidFill>
            <a:schemeClr val="bg1">
              <a:alpha val="8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nvGrpSpPr>
          <p:cNvPr id="50" name="Group 180"/>
          <p:cNvGrpSpPr/>
          <p:nvPr/>
        </p:nvGrpSpPr>
        <p:grpSpPr>
          <a:xfrm>
            <a:off x="990600" y="1905000"/>
            <a:ext cx="914400" cy="457200"/>
            <a:chOff x="762000" y="2971800"/>
            <a:chExt cx="838200" cy="381000"/>
          </a:xfrm>
        </p:grpSpPr>
        <p:sp>
          <p:nvSpPr>
            <p:cNvPr id="182" name="Rectangle 181"/>
            <p:cNvSpPr/>
            <p:nvPr/>
          </p:nvSpPr>
          <p:spPr bwMode="auto">
            <a:xfrm>
              <a:off x="762000" y="2971800"/>
              <a:ext cx="838200" cy="381000"/>
            </a:xfrm>
            <a:prstGeom prst="rect">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83" name="Isosceles Triangle 182"/>
            <p:cNvSpPr/>
            <p:nvPr/>
          </p:nvSpPr>
          <p:spPr bwMode="auto">
            <a:xfrm rot="10800000">
              <a:off x="762000" y="2971800"/>
              <a:ext cx="838200" cy="152400"/>
            </a:xfrm>
            <a:prstGeom prst="triangle">
              <a:avLst/>
            </a:prstGeom>
            <a:solidFill>
              <a:srgbClr val="FF0000"/>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163" name="Slide Number Placeholder 162"/>
          <p:cNvSpPr>
            <a:spLocks noGrp="1"/>
          </p:cNvSpPr>
          <p:nvPr>
            <p:ph type="sldNum" sz="quarter" idx="12"/>
          </p:nvPr>
        </p:nvSpPr>
        <p:spPr/>
        <p:txBody>
          <a:bodyPr/>
          <a:lstStyle/>
          <a:p>
            <a:fld id="{8E078A9D-47DB-49FD-9415-23D209E6C172}" type="slidenum">
              <a:rPr lang="en-US" smtClean="0">
                <a:solidFill>
                  <a:prstClr val="black">
                    <a:tint val="75000"/>
                  </a:prstClr>
                </a:solidFill>
              </a:rPr>
              <a:pPr/>
              <a:t>37</a:t>
            </a:fld>
            <a:endParaRPr lang="en-US">
              <a:solidFill>
                <a:prstClr val="black">
                  <a:tint val="75000"/>
                </a:prstClr>
              </a:solidFill>
            </a:endParaRPr>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childTnLst>
                                </p:cTn>
                              </p:par>
                              <p:par>
                                <p:cTn id="61" presetID="23" presetClass="entr" presetSubtype="16"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500" fill="hold"/>
                                        <p:tgtEl>
                                          <p:spTgt spid="17"/>
                                        </p:tgtEl>
                                        <p:attrNameLst>
                                          <p:attrName>ppt_w</p:attrName>
                                        </p:attrNameLst>
                                      </p:cBhvr>
                                      <p:tavLst>
                                        <p:tav tm="0">
                                          <p:val>
                                            <p:fltVal val="0"/>
                                          </p:val>
                                        </p:tav>
                                        <p:tav tm="100000">
                                          <p:val>
                                            <p:strVal val="#ppt_w"/>
                                          </p:val>
                                        </p:tav>
                                      </p:tavLst>
                                    </p:anim>
                                    <p:anim calcmode="lin" valueType="num">
                                      <p:cBhvr>
                                        <p:cTn id="68" dur="500" fill="hold"/>
                                        <p:tgtEl>
                                          <p:spTgt spid="17"/>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childTnLst>
                                </p:cTn>
                              </p:par>
                              <p:par>
                                <p:cTn id="77"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78" dur="2000" fill="hold"/>
                                        <p:tgtEl>
                                          <p:spTgt spid="44"/>
                                        </p:tgtEl>
                                        <p:attrNameLst>
                                          <p:attrName>ppt_x</p:attrName>
                                          <p:attrName>ppt_y</p:attrName>
                                        </p:attrNameLst>
                                      </p:cBhvr>
                                      <p:rCtr x="4800" y="-3600"/>
                                    </p:animMotion>
                                  </p:childTnLst>
                                </p:cTn>
                              </p:par>
                              <p:par>
                                <p:cTn id="79"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80" dur="2000" fill="hold"/>
                                        <p:tgtEl>
                                          <p:spTgt spid="19"/>
                                        </p:tgtEl>
                                        <p:attrNameLst>
                                          <p:attrName>ppt_x</p:attrName>
                                          <p:attrName>ppt_y</p:attrName>
                                        </p:attrNameLst>
                                      </p:cBhvr>
                                      <p:rCtr x="4800" y="-3600"/>
                                    </p:animMotion>
                                  </p:childTnLst>
                                </p:cTn>
                              </p:par>
                              <p:par>
                                <p:cTn id="81"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82" dur="2000" fill="hold"/>
                                        <p:tgtEl>
                                          <p:spTgt spid="4"/>
                                        </p:tgtEl>
                                        <p:attrNameLst>
                                          <p:attrName>ppt_x</p:attrName>
                                          <p:attrName>ppt_y</p:attrName>
                                        </p:attrNameLst>
                                      </p:cBhvr>
                                      <p:rCtr x="4800" y="-3600"/>
                                    </p:animMotion>
                                  </p:childTnLst>
                                </p:cTn>
                              </p:par>
                              <p:par>
                                <p:cTn id="83"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84" dur="2000" fill="hold"/>
                                        <p:tgtEl>
                                          <p:spTgt spid="5"/>
                                        </p:tgtEl>
                                        <p:attrNameLst>
                                          <p:attrName>ppt_x</p:attrName>
                                          <p:attrName>ppt_y</p:attrName>
                                        </p:attrNameLst>
                                      </p:cBhvr>
                                      <p:rCtr x="4800" y="-3600"/>
                                    </p:animMotion>
                                  </p:childTnLst>
                                </p:cTn>
                              </p:par>
                              <p:par>
                                <p:cTn id="85"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86" dur="2000" fill="hold"/>
                                        <p:tgtEl>
                                          <p:spTgt spid="6"/>
                                        </p:tgtEl>
                                        <p:attrNameLst>
                                          <p:attrName>ppt_x</p:attrName>
                                          <p:attrName>ppt_y</p:attrName>
                                        </p:attrNameLst>
                                      </p:cBhvr>
                                      <p:rCtr x="4800" y="-3600"/>
                                    </p:animMotion>
                                  </p:childTnLst>
                                </p:cTn>
                              </p:par>
                              <p:par>
                                <p:cTn id="87"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88" dur="2000" fill="hold"/>
                                        <p:tgtEl>
                                          <p:spTgt spid="7"/>
                                        </p:tgtEl>
                                        <p:attrNameLst>
                                          <p:attrName>ppt_x</p:attrName>
                                          <p:attrName>ppt_y</p:attrName>
                                        </p:attrNameLst>
                                      </p:cBhvr>
                                      <p:rCtr x="4800" y="-3600"/>
                                    </p:animMotion>
                                  </p:childTnLst>
                                </p:cTn>
                              </p:par>
                              <p:par>
                                <p:cTn id="89"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90" dur="2000" fill="hold"/>
                                        <p:tgtEl>
                                          <p:spTgt spid="8"/>
                                        </p:tgtEl>
                                        <p:attrNameLst>
                                          <p:attrName>ppt_x</p:attrName>
                                          <p:attrName>ppt_y</p:attrName>
                                        </p:attrNameLst>
                                      </p:cBhvr>
                                      <p:rCtr x="4800" y="-3600"/>
                                    </p:animMotion>
                                  </p:childTnLst>
                                </p:cTn>
                              </p:par>
                              <p:par>
                                <p:cTn id="91"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92" dur="2000" fill="hold"/>
                                        <p:tgtEl>
                                          <p:spTgt spid="9"/>
                                        </p:tgtEl>
                                        <p:attrNameLst>
                                          <p:attrName>ppt_x</p:attrName>
                                          <p:attrName>ppt_y</p:attrName>
                                        </p:attrNameLst>
                                      </p:cBhvr>
                                      <p:rCtr x="4800" y="-3600"/>
                                    </p:animMotion>
                                  </p:childTnLst>
                                </p:cTn>
                              </p:par>
                              <p:par>
                                <p:cTn id="93"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94" dur="2000" fill="hold"/>
                                        <p:tgtEl>
                                          <p:spTgt spid="10"/>
                                        </p:tgtEl>
                                        <p:attrNameLst>
                                          <p:attrName>ppt_x</p:attrName>
                                          <p:attrName>ppt_y</p:attrName>
                                        </p:attrNameLst>
                                      </p:cBhvr>
                                      <p:rCtr x="4800" y="-3600"/>
                                    </p:animMotion>
                                  </p:childTnLst>
                                </p:cTn>
                              </p:par>
                              <p:par>
                                <p:cTn id="95" presetID="44" presetClass="path" presetSubtype="0" accel="50000" decel="50000" fill="hold" nodeType="withEffect">
                                  <p:stCondLst>
                                    <p:cond delay="0"/>
                                  </p:stCondLst>
                                  <p:childTnLst>
                                    <p:animMotion origin="layout" path="M 3.33333E-6 -2.22222E-6 L -0.02778 0.05533 C -0.03386 0.06783 -0.04254 0.075 -0.05157 0.075 C -0.06198 0.075 -0.07032 0.06783 -0.07639 0.05533 L -0.10417 -2.22222E-6 " pathEditMode="relative" rAng="0" ptsTypes="FffFF">
                                      <p:cBhvr>
                                        <p:cTn id="96" dur="2000" fill="hold"/>
                                        <p:tgtEl>
                                          <p:spTgt spid="11"/>
                                        </p:tgtEl>
                                        <p:attrNameLst>
                                          <p:attrName>ppt_x</p:attrName>
                                          <p:attrName>ppt_y</p:attrName>
                                        </p:attrNameLst>
                                      </p:cBhvr>
                                      <p:rCtr x="-5200" y="3800"/>
                                    </p:animMotion>
                                  </p:childTnLst>
                                </p:cTn>
                              </p:par>
                              <p:par>
                                <p:cTn id="97" presetID="44" presetClass="path" presetSubtype="0" accel="50000" decel="50000" fill="hold" nodeType="withEffect">
                                  <p:stCondLst>
                                    <p:cond delay="0"/>
                                  </p:stCondLst>
                                  <p:childTnLst>
                                    <p:animMotion origin="layout" path="M -3.33333E-6 -2.22222E-6 L -0.02777 0.05533 C -0.03385 0.06783 -0.04253 0.075 -0.05156 0.075 C -0.06198 0.075 -0.07031 0.06783 -0.07639 0.05533 L -0.10416 -2.22222E-6 " pathEditMode="relative" rAng="0" ptsTypes="FffFF">
                                      <p:cBhvr>
                                        <p:cTn id="98" dur="2000" fill="hold"/>
                                        <p:tgtEl>
                                          <p:spTgt spid="12"/>
                                        </p:tgtEl>
                                        <p:attrNameLst>
                                          <p:attrName>ppt_x</p:attrName>
                                          <p:attrName>ppt_y</p:attrName>
                                        </p:attrNameLst>
                                      </p:cBhvr>
                                      <p:rCtr x="-5200" y="3800"/>
                                    </p:animMotion>
                                  </p:childTnLst>
                                </p:cTn>
                              </p:par>
                              <p:par>
                                <p:cTn id="99" presetID="44" presetClass="path" presetSubtype="0" accel="50000" decel="50000" fill="hold" nodeType="withEffect">
                                  <p:stCondLst>
                                    <p:cond delay="0"/>
                                  </p:stCondLst>
                                  <p:childTnLst>
                                    <p:animMotion origin="layout" path="M -3.33333E-6 -2.22222E-6 L -0.02777 0.05533 C -0.03385 0.06783 -0.04253 0.075 -0.05156 0.075 C -0.06198 0.075 -0.07031 0.06783 -0.07639 0.05533 L -0.10416 -2.22222E-6 " pathEditMode="relative" rAng="0" ptsTypes="FffFF">
                                      <p:cBhvr>
                                        <p:cTn id="100" dur="2000" fill="hold"/>
                                        <p:tgtEl>
                                          <p:spTgt spid="13"/>
                                        </p:tgtEl>
                                        <p:attrNameLst>
                                          <p:attrName>ppt_x</p:attrName>
                                          <p:attrName>ppt_y</p:attrName>
                                        </p:attrNameLst>
                                      </p:cBhvr>
                                      <p:rCtr x="-5200" y="3800"/>
                                    </p:animMotion>
                                  </p:childTnLst>
                                </p:cTn>
                              </p:par>
                              <p:par>
                                <p:cTn id="101" presetID="44" presetClass="path" presetSubtype="0" accel="50000" decel="50000" fill="hold" nodeType="withEffect">
                                  <p:stCondLst>
                                    <p:cond delay="0"/>
                                  </p:stCondLst>
                                  <p:childTnLst>
                                    <p:animMotion origin="layout" path="M 5.55112E-17 -2.22222E-6 L -0.02778 0.05533 C -0.03385 0.06783 -0.04253 0.075 -0.05156 0.075 C -0.06198 0.075 -0.07031 0.06783 -0.07639 0.05533 L -0.10417 -2.22222E-6 " pathEditMode="relative" rAng="0" ptsTypes="FffFF">
                                      <p:cBhvr>
                                        <p:cTn id="102" dur="2000" fill="hold"/>
                                        <p:tgtEl>
                                          <p:spTgt spid="14"/>
                                        </p:tgtEl>
                                        <p:attrNameLst>
                                          <p:attrName>ppt_x</p:attrName>
                                          <p:attrName>ppt_y</p:attrName>
                                        </p:attrNameLst>
                                      </p:cBhvr>
                                      <p:rCtr x="-5200" y="3800"/>
                                    </p:animMotion>
                                  </p:childTnLst>
                                </p:cTn>
                              </p:par>
                              <p:par>
                                <p:cTn id="103" presetID="44" presetClass="path" presetSubtype="0" accel="50000" decel="50000" fill="hold" nodeType="withEffect">
                                  <p:stCondLst>
                                    <p:cond delay="0"/>
                                  </p:stCondLst>
                                  <p:childTnLst>
                                    <p:animMotion origin="layout" path="M 0 -2.22222E-6 L -0.02778 0.05533 C -0.03385 0.06783 -0.04253 0.075 -0.05156 0.075 C -0.06198 0.075 -0.07031 0.06783 -0.07639 0.05533 L -0.10417 -2.22222E-6 " pathEditMode="relative" rAng="0" ptsTypes="FffFF">
                                      <p:cBhvr>
                                        <p:cTn id="104" dur="2000" fill="hold"/>
                                        <p:tgtEl>
                                          <p:spTgt spid="15"/>
                                        </p:tgtEl>
                                        <p:attrNameLst>
                                          <p:attrName>ppt_x</p:attrName>
                                          <p:attrName>ppt_y</p:attrName>
                                        </p:attrNameLst>
                                      </p:cBhvr>
                                      <p:rCtr x="-5200" y="3800"/>
                                    </p:animMotion>
                                  </p:childTnLst>
                                </p:cTn>
                              </p:par>
                              <p:par>
                                <p:cTn id="105" presetID="44" presetClass="path" presetSubtype="0" accel="50000" decel="50000" fill="hold" nodeType="withEffect">
                                  <p:stCondLst>
                                    <p:cond delay="0"/>
                                  </p:stCondLst>
                                  <p:childTnLst>
                                    <p:animMotion origin="layout" path="M 0 -2.22222E-6 L -0.02778 0.05533 C -0.03385 0.06783 -0.04253 0.075 -0.05156 0.075 C -0.06198 0.075 -0.07031 0.06783 -0.07639 0.05533 L -0.10417 -2.22222E-6 " pathEditMode="relative" rAng="0" ptsTypes="FffFF">
                                      <p:cBhvr>
                                        <p:cTn id="106" dur="2000" fill="hold"/>
                                        <p:tgtEl>
                                          <p:spTgt spid="16"/>
                                        </p:tgtEl>
                                        <p:attrNameLst>
                                          <p:attrName>ppt_x</p:attrName>
                                          <p:attrName>ppt_y</p:attrName>
                                        </p:attrNameLst>
                                      </p:cBhvr>
                                      <p:rCtr x="-5200" y="3800"/>
                                    </p:animMotion>
                                  </p:childTnLst>
                                </p:cTn>
                              </p:par>
                              <p:par>
                                <p:cTn id="107" presetID="44" presetClass="path" presetSubtype="0" accel="50000" decel="50000" fill="hold" nodeType="withEffect">
                                  <p:stCondLst>
                                    <p:cond delay="0"/>
                                  </p:stCondLst>
                                  <p:childTnLst>
                                    <p:animMotion origin="layout" path="M 1.11022E-16 -2.22222E-6 L -0.02778 0.05533 C -0.03385 0.06783 -0.04253 0.075 -0.05156 0.075 C -0.06198 0.075 -0.07031 0.06783 -0.07639 0.05533 L -0.10417 -2.22222E-6 " pathEditMode="relative" rAng="0" ptsTypes="FffFF">
                                      <p:cBhvr>
                                        <p:cTn id="108" dur="2000" fill="hold"/>
                                        <p:tgtEl>
                                          <p:spTgt spid="17"/>
                                        </p:tgtEl>
                                        <p:attrNameLst>
                                          <p:attrName>ppt_x</p:attrName>
                                          <p:attrName>ppt_y</p:attrName>
                                        </p:attrNameLst>
                                      </p:cBhvr>
                                      <p:rCtr x="-5200" y="3800"/>
                                    </p:animMotion>
                                  </p:childTnLst>
                                </p:cTn>
                              </p:par>
                              <p:par>
                                <p:cTn id="109" presetID="44" presetClass="path" presetSubtype="0" accel="50000" decel="50000" fill="hold" nodeType="withEffect">
                                  <p:stCondLst>
                                    <p:cond delay="0"/>
                                  </p:stCondLst>
                                  <p:childTnLst>
                                    <p:animMotion origin="layout" path="M 0 -2.22222E-6 L -0.02778 0.05533 C -0.03385 0.06783 -0.04253 0.075 -0.05156 0.075 C -0.06198 0.075 -0.07031 0.06783 -0.07639 0.05533 L -0.10417 -2.22222E-6 " pathEditMode="relative" rAng="0" ptsTypes="FffFF">
                                      <p:cBhvr>
                                        <p:cTn id="110" dur="2000" fill="hold"/>
                                        <p:tgtEl>
                                          <p:spTgt spid="18"/>
                                        </p:tgtEl>
                                        <p:attrNameLst>
                                          <p:attrName>ppt_x</p:attrName>
                                          <p:attrName>ppt_y</p:attrName>
                                        </p:attrNameLst>
                                      </p:cBhvr>
                                      <p:rCtr x="-5200" y="3800"/>
                                    </p:animMotion>
                                  </p:childTnLst>
                                </p:cTn>
                              </p:par>
                              <p:par>
                                <p:cTn id="111" presetID="44" presetClass="path" presetSubtype="0" accel="50000" decel="50000" fill="hold" nodeType="withEffect">
                                  <p:stCondLst>
                                    <p:cond delay="0"/>
                                  </p:stCondLst>
                                  <p:childTnLst>
                                    <p:animMotion origin="layout" path="M 0.00417 -2.22222E-6 L -0.02361 0.05533 C -0.02969 0.06783 -0.03837 0.075 -0.0474 0.075 C -0.05781 0.075 -0.06615 0.06783 -0.07222 0.05533 L -0.1 -2.22222E-6 " pathEditMode="relative" rAng="0" ptsTypes="FffFF">
                                      <p:cBhvr>
                                        <p:cTn id="112" dur="2000" fill="hold"/>
                                        <p:tgtEl>
                                          <p:spTgt spid="47"/>
                                        </p:tgtEl>
                                        <p:attrNameLst>
                                          <p:attrName>ppt_x</p:attrName>
                                          <p:attrName>ppt_y</p:attrName>
                                        </p:attrNameLst>
                                      </p:cBhvr>
                                      <p:rCtr x="-5200" y="3800"/>
                                    </p:animMotion>
                                  </p:childTnLst>
                                </p:cTn>
                              </p:par>
                              <p:par>
                                <p:cTn id="113" presetID="22" presetClass="entr" presetSubtype="8" fill="hold" grpId="0" nodeType="withEffect">
                                  <p:stCondLst>
                                    <p:cond delay="500"/>
                                  </p:stCondLst>
                                  <p:childTnLst>
                                    <p:set>
                                      <p:cBhvr>
                                        <p:cTn id="114" dur="1" fill="hold">
                                          <p:stCondLst>
                                            <p:cond delay="0"/>
                                          </p:stCondLst>
                                        </p:cTn>
                                        <p:tgtEl>
                                          <p:spTgt spid="108"/>
                                        </p:tgtEl>
                                        <p:attrNameLst>
                                          <p:attrName>style.visibility</p:attrName>
                                        </p:attrNameLst>
                                      </p:cBhvr>
                                      <p:to>
                                        <p:strVal val="visible"/>
                                      </p:to>
                                    </p:set>
                                    <p:animEffect transition="in" filter="wipe(left)">
                                      <p:cBhvr>
                                        <p:cTn id="115" dur="500"/>
                                        <p:tgtEl>
                                          <p:spTgt spid="108"/>
                                        </p:tgtEl>
                                      </p:cBhvr>
                                    </p:animEffect>
                                  </p:childTnLst>
                                </p:cTn>
                              </p:par>
                              <p:par>
                                <p:cTn id="116" presetID="22" presetClass="entr" presetSubtype="8" fill="hold" grpId="0" nodeType="withEffect">
                                  <p:stCondLst>
                                    <p:cond delay="500"/>
                                  </p:stCondLst>
                                  <p:childTnLst>
                                    <p:set>
                                      <p:cBhvr>
                                        <p:cTn id="117" dur="1" fill="hold">
                                          <p:stCondLst>
                                            <p:cond delay="0"/>
                                          </p:stCondLst>
                                        </p:cTn>
                                        <p:tgtEl>
                                          <p:spTgt spid="110"/>
                                        </p:tgtEl>
                                        <p:attrNameLst>
                                          <p:attrName>style.visibility</p:attrName>
                                        </p:attrNameLst>
                                      </p:cBhvr>
                                      <p:to>
                                        <p:strVal val="visible"/>
                                      </p:to>
                                    </p:set>
                                    <p:animEffect transition="in" filter="wipe(left)">
                                      <p:cBhvr>
                                        <p:cTn id="118" dur="500"/>
                                        <p:tgtEl>
                                          <p:spTgt spid="110"/>
                                        </p:tgtEl>
                                      </p:cBhvr>
                                    </p:animEffect>
                                  </p:childTnLst>
                                </p:cTn>
                              </p:par>
                              <p:par>
                                <p:cTn id="119" presetID="22" presetClass="entr" presetSubtype="8" fill="hold" grpId="0" nodeType="withEffect">
                                  <p:stCondLst>
                                    <p:cond delay="500"/>
                                  </p:stCondLst>
                                  <p:childTnLst>
                                    <p:set>
                                      <p:cBhvr>
                                        <p:cTn id="120" dur="1" fill="hold">
                                          <p:stCondLst>
                                            <p:cond delay="0"/>
                                          </p:stCondLst>
                                        </p:cTn>
                                        <p:tgtEl>
                                          <p:spTgt spid="111"/>
                                        </p:tgtEl>
                                        <p:attrNameLst>
                                          <p:attrName>style.visibility</p:attrName>
                                        </p:attrNameLst>
                                      </p:cBhvr>
                                      <p:to>
                                        <p:strVal val="visible"/>
                                      </p:to>
                                    </p:set>
                                    <p:animEffect transition="in" filter="wipe(left)">
                                      <p:cBhvr>
                                        <p:cTn id="121" dur="500"/>
                                        <p:tgtEl>
                                          <p:spTgt spid="111"/>
                                        </p:tgtEl>
                                      </p:cBhvr>
                                    </p:animEffect>
                                  </p:childTnLst>
                                </p:cTn>
                              </p:par>
                              <p:par>
                                <p:cTn id="122" presetID="22" presetClass="entr" presetSubtype="8" fill="hold" grpId="0" nodeType="withEffect">
                                  <p:stCondLst>
                                    <p:cond delay="500"/>
                                  </p:stCondLst>
                                  <p:childTnLst>
                                    <p:set>
                                      <p:cBhvr>
                                        <p:cTn id="123" dur="1" fill="hold">
                                          <p:stCondLst>
                                            <p:cond delay="0"/>
                                          </p:stCondLst>
                                        </p:cTn>
                                        <p:tgtEl>
                                          <p:spTgt spid="113"/>
                                        </p:tgtEl>
                                        <p:attrNameLst>
                                          <p:attrName>style.visibility</p:attrName>
                                        </p:attrNameLst>
                                      </p:cBhvr>
                                      <p:to>
                                        <p:strVal val="visible"/>
                                      </p:to>
                                    </p:set>
                                    <p:animEffect transition="in" filter="wipe(left)">
                                      <p:cBhvr>
                                        <p:cTn id="124" dur="500"/>
                                        <p:tgtEl>
                                          <p:spTgt spid="113"/>
                                        </p:tgtEl>
                                      </p:cBhvr>
                                    </p:animEffect>
                                  </p:childTnLst>
                                </p:cTn>
                              </p:par>
                              <p:par>
                                <p:cTn id="125" presetID="22" presetClass="entr" presetSubtype="8" fill="hold" grpId="0" nodeType="withEffect">
                                  <p:stCondLst>
                                    <p:cond delay="500"/>
                                  </p:stCondLst>
                                  <p:childTnLst>
                                    <p:set>
                                      <p:cBhvr>
                                        <p:cTn id="126" dur="1" fill="hold">
                                          <p:stCondLst>
                                            <p:cond delay="0"/>
                                          </p:stCondLst>
                                        </p:cTn>
                                        <p:tgtEl>
                                          <p:spTgt spid="114"/>
                                        </p:tgtEl>
                                        <p:attrNameLst>
                                          <p:attrName>style.visibility</p:attrName>
                                        </p:attrNameLst>
                                      </p:cBhvr>
                                      <p:to>
                                        <p:strVal val="visible"/>
                                      </p:to>
                                    </p:set>
                                    <p:animEffect transition="in" filter="wipe(left)">
                                      <p:cBhvr>
                                        <p:cTn id="127" dur="500"/>
                                        <p:tgtEl>
                                          <p:spTgt spid="114"/>
                                        </p:tgtEl>
                                      </p:cBhvr>
                                    </p:animEffect>
                                  </p:childTnLst>
                                </p:cTn>
                              </p:par>
                              <p:par>
                                <p:cTn id="128" presetID="22" presetClass="entr" presetSubtype="8" fill="hold" grpId="0" nodeType="withEffect">
                                  <p:stCondLst>
                                    <p:cond delay="500"/>
                                  </p:stCondLst>
                                  <p:childTnLst>
                                    <p:set>
                                      <p:cBhvr>
                                        <p:cTn id="129" dur="1" fill="hold">
                                          <p:stCondLst>
                                            <p:cond delay="0"/>
                                          </p:stCondLst>
                                        </p:cTn>
                                        <p:tgtEl>
                                          <p:spTgt spid="115"/>
                                        </p:tgtEl>
                                        <p:attrNameLst>
                                          <p:attrName>style.visibility</p:attrName>
                                        </p:attrNameLst>
                                      </p:cBhvr>
                                      <p:to>
                                        <p:strVal val="visible"/>
                                      </p:to>
                                    </p:set>
                                    <p:animEffect transition="in" filter="wipe(left)">
                                      <p:cBhvr>
                                        <p:cTn id="130" dur="500"/>
                                        <p:tgtEl>
                                          <p:spTgt spid="115"/>
                                        </p:tgtEl>
                                      </p:cBhvr>
                                    </p:animEffect>
                                  </p:childTnLst>
                                </p:cTn>
                              </p:par>
                              <p:par>
                                <p:cTn id="131" presetID="22" presetClass="entr" presetSubtype="8" fill="hold" grpId="0" nodeType="withEffect">
                                  <p:stCondLst>
                                    <p:cond delay="500"/>
                                  </p:stCondLst>
                                  <p:childTnLst>
                                    <p:set>
                                      <p:cBhvr>
                                        <p:cTn id="132" dur="1" fill="hold">
                                          <p:stCondLst>
                                            <p:cond delay="0"/>
                                          </p:stCondLst>
                                        </p:cTn>
                                        <p:tgtEl>
                                          <p:spTgt spid="117"/>
                                        </p:tgtEl>
                                        <p:attrNameLst>
                                          <p:attrName>style.visibility</p:attrName>
                                        </p:attrNameLst>
                                      </p:cBhvr>
                                      <p:to>
                                        <p:strVal val="visible"/>
                                      </p:to>
                                    </p:set>
                                    <p:animEffect transition="in" filter="wipe(left)">
                                      <p:cBhvr>
                                        <p:cTn id="133" dur="500"/>
                                        <p:tgtEl>
                                          <p:spTgt spid="117"/>
                                        </p:tgtEl>
                                      </p:cBhvr>
                                    </p:animEffect>
                                  </p:childTnLst>
                                </p:cTn>
                              </p:par>
                              <p:par>
                                <p:cTn id="134" presetID="22" presetClass="entr" presetSubtype="8" fill="hold" grpId="0" nodeType="withEffect">
                                  <p:stCondLst>
                                    <p:cond delay="500"/>
                                  </p:stCondLst>
                                  <p:childTnLst>
                                    <p:set>
                                      <p:cBhvr>
                                        <p:cTn id="135" dur="1" fill="hold">
                                          <p:stCondLst>
                                            <p:cond delay="0"/>
                                          </p:stCondLst>
                                        </p:cTn>
                                        <p:tgtEl>
                                          <p:spTgt spid="118"/>
                                        </p:tgtEl>
                                        <p:attrNameLst>
                                          <p:attrName>style.visibility</p:attrName>
                                        </p:attrNameLst>
                                      </p:cBhvr>
                                      <p:to>
                                        <p:strVal val="visible"/>
                                      </p:to>
                                    </p:set>
                                    <p:animEffect transition="in" filter="wipe(left)">
                                      <p:cBhvr>
                                        <p:cTn id="136" dur="500"/>
                                        <p:tgtEl>
                                          <p:spTgt spid="118"/>
                                        </p:tgtEl>
                                      </p:cBhvr>
                                    </p:animEffect>
                                  </p:childTnLst>
                                </p:cTn>
                              </p:par>
                              <p:par>
                                <p:cTn id="137" presetID="22" presetClass="entr" presetSubtype="8" fill="hold" grpId="0" nodeType="withEffect">
                                  <p:stCondLst>
                                    <p:cond delay="500"/>
                                  </p:stCondLst>
                                  <p:childTnLst>
                                    <p:set>
                                      <p:cBhvr>
                                        <p:cTn id="138" dur="1" fill="hold">
                                          <p:stCondLst>
                                            <p:cond delay="0"/>
                                          </p:stCondLst>
                                        </p:cTn>
                                        <p:tgtEl>
                                          <p:spTgt spid="119"/>
                                        </p:tgtEl>
                                        <p:attrNameLst>
                                          <p:attrName>style.visibility</p:attrName>
                                        </p:attrNameLst>
                                      </p:cBhvr>
                                      <p:to>
                                        <p:strVal val="visible"/>
                                      </p:to>
                                    </p:set>
                                    <p:animEffect transition="in" filter="wipe(left)">
                                      <p:cBhvr>
                                        <p:cTn id="139" dur="500"/>
                                        <p:tgtEl>
                                          <p:spTgt spid="119"/>
                                        </p:tgtEl>
                                      </p:cBhvr>
                                    </p:animEffect>
                                  </p:childTnLst>
                                </p:cTn>
                              </p:par>
                              <p:par>
                                <p:cTn id="140" presetID="22" presetClass="entr" presetSubtype="2" fill="hold" grpId="0" nodeType="withEffect">
                                  <p:stCondLst>
                                    <p:cond delay="500"/>
                                  </p:stCondLst>
                                  <p:childTnLst>
                                    <p:set>
                                      <p:cBhvr>
                                        <p:cTn id="141" dur="1" fill="hold">
                                          <p:stCondLst>
                                            <p:cond delay="0"/>
                                          </p:stCondLst>
                                        </p:cTn>
                                        <p:tgtEl>
                                          <p:spTgt spid="120"/>
                                        </p:tgtEl>
                                        <p:attrNameLst>
                                          <p:attrName>style.visibility</p:attrName>
                                        </p:attrNameLst>
                                      </p:cBhvr>
                                      <p:to>
                                        <p:strVal val="visible"/>
                                      </p:to>
                                    </p:set>
                                    <p:animEffect transition="in" filter="wipe(right)">
                                      <p:cBhvr>
                                        <p:cTn id="142" dur="500"/>
                                        <p:tgtEl>
                                          <p:spTgt spid="120"/>
                                        </p:tgtEl>
                                      </p:cBhvr>
                                    </p:animEffect>
                                  </p:childTnLst>
                                </p:cTn>
                              </p:par>
                              <p:par>
                                <p:cTn id="143" presetID="22" presetClass="entr" presetSubtype="2" fill="hold" grpId="0" nodeType="withEffect">
                                  <p:stCondLst>
                                    <p:cond delay="500"/>
                                  </p:stCondLst>
                                  <p:childTnLst>
                                    <p:set>
                                      <p:cBhvr>
                                        <p:cTn id="144" dur="1" fill="hold">
                                          <p:stCondLst>
                                            <p:cond delay="0"/>
                                          </p:stCondLst>
                                        </p:cTn>
                                        <p:tgtEl>
                                          <p:spTgt spid="121"/>
                                        </p:tgtEl>
                                        <p:attrNameLst>
                                          <p:attrName>style.visibility</p:attrName>
                                        </p:attrNameLst>
                                      </p:cBhvr>
                                      <p:to>
                                        <p:strVal val="visible"/>
                                      </p:to>
                                    </p:set>
                                    <p:animEffect transition="in" filter="wipe(right)">
                                      <p:cBhvr>
                                        <p:cTn id="145" dur="500"/>
                                        <p:tgtEl>
                                          <p:spTgt spid="121"/>
                                        </p:tgtEl>
                                      </p:cBhvr>
                                    </p:animEffect>
                                  </p:childTnLst>
                                </p:cTn>
                              </p:par>
                              <p:par>
                                <p:cTn id="146" presetID="22" presetClass="entr" presetSubtype="2" fill="hold" grpId="0" nodeType="withEffect">
                                  <p:stCondLst>
                                    <p:cond delay="500"/>
                                  </p:stCondLst>
                                  <p:childTnLst>
                                    <p:set>
                                      <p:cBhvr>
                                        <p:cTn id="147" dur="1" fill="hold">
                                          <p:stCondLst>
                                            <p:cond delay="0"/>
                                          </p:stCondLst>
                                        </p:cTn>
                                        <p:tgtEl>
                                          <p:spTgt spid="122"/>
                                        </p:tgtEl>
                                        <p:attrNameLst>
                                          <p:attrName>style.visibility</p:attrName>
                                        </p:attrNameLst>
                                      </p:cBhvr>
                                      <p:to>
                                        <p:strVal val="visible"/>
                                      </p:to>
                                    </p:set>
                                    <p:animEffect transition="in" filter="wipe(right)">
                                      <p:cBhvr>
                                        <p:cTn id="148" dur="500"/>
                                        <p:tgtEl>
                                          <p:spTgt spid="122"/>
                                        </p:tgtEl>
                                      </p:cBhvr>
                                    </p:animEffect>
                                  </p:childTnLst>
                                </p:cTn>
                              </p:par>
                              <p:par>
                                <p:cTn id="149" presetID="22" presetClass="entr" presetSubtype="2" fill="hold" grpId="0" nodeType="withEffect">
                                  <p:stCondLst>
                                    <p:cond delay="500"/>
                                  </p:stCondLst>
                                  <p:childTnLst>
                                    <p:set>
                                      <p:cBhvr>
                                        <p:cTn id="150" dur="1" fill="hold">
                                          <p:stCondLst>
                                            <p:cond delay="0"/>
                                          </p:stCondLst>
                                        </p:cTn>
                                        <p:tgtEl>
                                          <p:spTgt spid="124"/>
                                        </p:tgtEl>
                                        <p:attrNameLst>
                                          <p:attrName>style.visibility</p:attrName>
                                        </p:attrNameLst>
                                      </p:cBhvr>
                                      <p:to>
                                        <p:strVal val="visible"/>
                                      </p:to>
                                    </p:set>
                                    <p:animEffect transition="in" filter="wipe(right)">
                                      <p:cBhvr>
                                        <p:cTn id="151" dur="500"/>
                                        <p:tgtEl>
                                          <p:spTgt spid="124"/>
                                        </p:tgtEl>
                                      </p:cBhvr>
                                    </p:animEffect>
                                  </p:childTnLst>
                                </p:cTn>
                              </p:par>
                              <p:par>
                                <p:cTn id="152" presetID="22" presetClass="entr" presetSubtype="2" fill="hold" grpId="0" nodeType="withEffect">
                                  <p:stCondLst>
                                    <p:cond delay="500"/>
                                  </p:stCondLst>
                                  <p:childTnLst>
                                    <p:set>
                                      <p:cBhvr>
                                        <p:cTn id="153" dur="1" fill="hold">
                                          <p:stCondLst>
                                            <p:cond delay="0"/>
                                          </p:stCondLst>
                                        </p:cTn>
                                        <p:tgtEl>
                                          <p:spTgt spid="125"/>
                                        </p:tgtEl>
                                        <p:attrNameLst>
                                          <p:attrName>style.visibility</p:attrName>
                                        </p:attrNameLst>
                                      </p:cBhvr>
                                      <p:to>
                                        <p:strVal val="visible"/>
                                      </p:to>
                                    </p:set>
                                    <p:animEffect transition="in" filter="wipe(right)">
                                      <p:cBhvr>
                                        <p:cTn id="154" dur="500"/>
                                        <p:tgtEl>
                                          <p:spTgt spid="125"/>
                                        </p:tgtEl>
                                      </p:cBhvr>
                                    </p:animEffect>
                                  </p:childTnLst>
                                </p:cTn>
                              </p:par>
                              <p:par>
                                <p:cTn id="155" presetID="22" presetClass="entr" presetSubtype="2" fill="hold" grpId="0" nodeType="withEffect">
                                  <p:stCondLst>
                                    <p:cond delay="500"/>
                                  </p:stCondLst>
                                  <p:childTnLst>
                                    <p:set>
                                      <p:cBhvr>
                                        <p:cTn id="156" dur="1" fill="hold">
                                          <p:stCondLst>
                                            <p:cond delay="0"/>
                                          </p:stCondLst>
                                        </p:cTn>
                                        <p:tgtEl>
                                          <p:spTgt spid="126"/>
                                        </p:tgtEl>
                                        <p:attrNameLst>
                                          <p:attrName>style.visibility</p:attrName>
                                        </p:attrNameLst>
                                      </p:cBhvr>
                                      <p:to>
                                        <p:strVal val="visible"/>
                                      </p:to>
                                    </p:set>
                                    <p:animEffect transition="in" filter="wipe(right)">
                                      <p:cBhvr>
                                        <p:cTn id="157" dur="500"/>
                                        <p:tgtEl>
                                          <p:spTgt spid="126"/>
                                        </p:tgtEl>
                                      </p:cBhvr>
                                    </p:animEffect>
                                  </p:childTnLst>
                                </p:cTn>
                              </p:par>
                              <p:par>
                                <p:cTn id="158" presetID="22" presetClass="entr" presetSubtype="2" fill="hold" grpId="0" nodeType="withEffect">
                                  <p:stCondLst>
                                    <p:cond delay="500"/>
                                  </p:stCondLst>
                                  <p:childTnLst>
                                    <p:set>
                                      <p:cBhvr>
                                        <p:cTn id="159" dur="1" fill="hold">
                                          <p:stCondLst>
                                            <p:cond delay="0"/>
                                          </p:stCondLst>
                                        </p:cTn>
                                        <p:tgtEl>
                                          <p:spTgt spid="127"/>
                                        </p:tgtEl>
                                        <p:attrNameLst>
                                          <p:attrName>style.visibility</p:attrName>
                                        </p:attrNameLst>
                                      </p:cBhvr>
                                      <p:to>
                                        <p:strVal val="visible"/>
                                      </p:to>
                                    </p:set>
                                    <p:animEffect transition="in" filter="wipe(right)">
                                      <p:cBhvr>
                                        <p:cTn id="160" dur="500"/>
                                        <p:tgtEl>
                                          <p:spTgt spid="127"/>
                                        </p:tgtEl>
                                      </p:cBhvr>
                                    </p:animEffect>
                                  </p:childTnLst>
                                </p:cTn>
                              </p:par>
                              <p:par>
                                <p:cTn id="161" presetID="22" presetClass="entr" presetSubtype="2" fill="hold" grpId="0" nodeType="withEffect">
                                  <p:stCondLst>
                                    <p:cond delay="500"/>
                                  </p:stCondLst>
                                  <p:childTnLst>
                                    <p:set>
                                      <p:cBhvr>
                                        <p:cTn id="162" dur="1" fill="hold">
                                          <p:stCondLst>
                                            <p:cond delay="0"/>
                                          </p:stCondLst>
                                        </p:cTn>
                                        <p:tgtEl>
                                          <p:spTgt spid="128"/>
                                        </p:tgtEl>
                                        <p:attrNameLst>
                                          <p:attrName>style.visibility</p:attrName>
                                        </p:attrNameLst>
                                      </p:cBhvr>
                                      <p:to>
                                        <p:strVal val="visible"/>
                                      </p:to>
                                    </p:set>
                                    <p:animEffect transition="in" filter="wipe(right)">
                                      <p:cBhvr>
                                        <p:cTn id="163" dur="500"/>
                                        <p:tgtEl>
                                          <p:spTgt spid="128"/>
                                        </p:tgtEl>
                                      </p:cBhvr>
                                    </p:animEffect>
                                  </p:childTnLst>
                                </p:cTn>
                              </p:par>
                              <p:par>
                                <p:cTn id="164" presetID="22" presetClass="entr" presetSubtype="2" fill="hold" grpId="0" nodeType="withEffect">
                                  <p:stCondLst>
                                    <p:cond delay="500"/>
                                  </p:stCondLst>
                                  <p:childTnLst>
                                    <p:set>
                                      <p:cBhvr>
                                        <p:cTn id="165" dur="1" fill="hold">
                                          <p:stCondLst>
                                            <p:cond delay="0"/>
                                          </p:stCondLst>
                                        </p:cTn>
                                        <p:tgtEl>
                                          <p:spTgt spid="129"/>
                                        </p:tgtEl>
                                        <p:attrNameLst>
                                          <p:attrName>style.visibility</p:attrName>
                                        </p:attrNameLst>
                                      </p:cBhvr>
                                      <p:to>
                                        <p:strVal val="visible"/>
                                      </p:to>
                                    </p:set>
                                    <p:animEffect transition="in" filter="wipe(right)">
                                      <p:cBhvr>
                                        <p:cTn id="166" dur="500"/>
                                        <p:tgtEl>
                                          <p:spTgt spid="129"/>
                                        </p:tgtEl>
                                      </p:cBhvr>
                                    </p:animEffect>
                                  </p:childTnLst>
                                </p:cTn>
                              </p:par>
                            </p:childTnLst>
                          </p:cTn>
                        </p:par>
                        <p:par>
                          <p:cTn id="167" fill="hold">
                            <p:stCondLst>
                              <p:cond delay="2000"/>
                            </p:stCondLst>
                            <p:childTnLst>
                              <p:par>
                                <p:cTn id="168" presetID="23" presetClass="exit" presetSubtype="32" fill="hold" nodeType="afterEffect">
                                  <p:stCondLst>
                                    <p:cond delay="0"/>
                                  </p:stCondLst>
                                  <p:childTnLst>
                                    <p:anim calcmode="lin" valueType="num">
                                      <p:cBhvr>
                                        <p:cTn id="169" dur="500"/>
                                        <p:tgtEl>
                                          <p:spTgt spid="44"/>
                                        </p:tgtEl>
                                        <p:attrNameLst>
                                          <p:attrName>ppt_w</p:attrName>
                                        </p:attrNameLst>
                                      </p:cBhvr>
                                      <p:tavLst>
                                        <p:tav tm="0">
                                          <p:val>
                                            <p:strVal val="ppt_w"/>
                                          </p:val>
                                        </p:tav>
                                        <p:tav tm="100000">
                                          <p:val>
                                            <p:fltVal val="0"/>
                                          </p:val>
                                        </p:tav>
                                      </p:tavLst>
                                    </p:anim>
                                    <p:anim calcmode="lin" valueType="num">
                                      <p:cBhvr>
                                        <p:cTn id="170" dur="500"/>
                                        <p:tgtEl>
                                          <p:spTgt spid="44"/>
                                        </p:tgtEl>
                                        <p:attrNameLst>
                                          <p:attrName>ppt_h</p:attrName>
                                        </p:attrNameLst>
                                      </p:cBhvr>
                                      <p:tavLst>
                                        <p:tav tm="0">
                                          <p:val>
                                            <p:strVal val="ppt_h"/>
                                          </p:val>
                                        </p:tav>
                                        <p:tav tm="100000">
                                          <p:val>
                                            <p:fltVal val="0"/>
                                          </p:val>
                                        </p:tav>
                                      </p:tavLst>
                                    </p:anim>
                                    <p:set>
                                      <p:cBhvr>
                                        <p:cTn id="171" dur="1" fill="hold">
                                          <p:stCondLst>
                                            <p:cond delay="499"/>
                                          </p:stCondLst>
                                        </p:cTn>
                                        <p:tgtEl>
                                          <p:spTgt spid="44"/>
                                        </p:tgtEl>
                                        <p:attrNameLst>
                                          <p:attrName>style.visibility</p:attrName>
                                        </p:attrNameLst>
                                      </p:cBhvr>
                                      <p:to>
                                        <p:strVal val="hidden"/>
                                      </p:to>
                                    </p:set>
                                  </p:childTnLst>
                                </p:cTn>
                              </p:par>
                              <p:par>
                                <p:cTn id="172" presetID="23" presetClass="exit" presetSubtype="32" fill="hold" nodeType="withEffect">
                                  <p:stCondLst>
                                    <p:cond delay="0"/>
                                  </p:stCondLst>
                                  <p:childTnLst>
                                    <p:anim calcmode="lin" valueType="num">
                                      <p:cBhvr>
                                        <p:cTn id="173" dur="500"/>
                                        <p:tgtEl>
                                          <p:spTgt spid="19"/>
                                        </p:tgtEl>
                                        <p:attrNameLst>
                                          <p:attrName>ppt_w</p:attrName>
                                        </p:attrNameLst>
                                      </p:cBhvr>
                                      <p:tavLst>
                                        <p:tav tm="0">
                                          <p:val>
                                            <p:strVal val="ppt_w"/>
                                          </p:val>
                                        </p:tav>
                                        <p:tav tm="100000">
                                          <p:val>
                                            <p:fltVal val="0"/>
                                          </p:val>
                                        </p:tav>
                                      </p:tavLst>
                                    </p:anim>
                                    <p:anim calcmode="lin" valueType="num">
                                      <p:cBhvr>
                                        <p:cTn id="174" dur="500"/>
                                        <p:tgtEl>
                                          <p:spTgt spid="19"/>
                                        </p:tgtEl>
                                        <p:attrNameLst>
                                          <p:attrName>ppt_h</p:attrName>
                                        </p:attrNameLst>
                                      </p:cBhvr>
                                      <p:tavLst>
                                        <p:tav tm="0">
                                          <p:val>
                                            <p:strVal val="ppt_h"/>
                                          </p:val>
                                        </p:tav>
                                        <p:tav tm="100000">
                                          <p:val>
                                            <p:fltVal val="0"/>
                                          </p:val>
                                        </p:tav>
                                      </p:tavLst>
                                    </p:anim>
                                    <p:set>
                                      <p:cBhvr>
                                        <p:cTn id="175" dur="1" fill="hold">
                                          <p:stCondLst>
                                            <p:cond delay="499"/>
                                          </p:stCondLst>
                                        </p:cTn>
                                        <p:tgtEl>
                                          <p:spTgt spid="19"/>
                                        </p:tgtEl>
                                        <p:attrNameLst>
                                          <p:attrName>style.visibility</p:attrName>
                                        </p:attrNameLst>
                                      </p:cBhvr>
                                      <p:to>
                                        <p:strVal val="hidden"/>
                                      </p:to>
                                    </p:set>
                                  </p:childTnLst>
                                </p:cTn>
                              </p:par>
                              <p:par>
                                <p:cTn id="176" presetID="23" presetClass="exit" presetSubtype="32" fill="hold" nodeType="withEffect">
                                  <p:stCondLst>
                                    <p:cond delay="0"/>
                                  </p:stCondLst>
                                  <p:childTnLst>
                                    <p:anim calcmode="lin" valueType="num">
                                      <p:cBhvr>
                                        <p:cTn id="177" dur="500"/>
                                        <p:tgtEl>
                                          <p:spTgt spid="4"/>
                                        </p:tgtEl>
                                        <p:attrNameLst>
                                          <p:attrName>ppt_w</p:attrName>
                                        </p:attrNameLst>
                                      </p:cBhvr>
                                      <p:tavLst>
                                        <p:tav tm="0">
                                          <p:val>
                                            <p:strVal val="ppt_w"/>
                                          </p:val>
                                        </p:tav>
                                        <p:tav tm="100000">
                                          <p:val>
                                            <p:fltVal val="0"/>
                                          </p:val>
                                        </p:tav>
                                      </p:tavLst>
                                    </p:anim>
                                    <p:anim calcmode="lin" valueType="num">
                                      <p:cBhvr>
                                        <p:cTn id="178" dur="500"/>
                                        <p:tgtEl>
                                          <p:spTgt spid="4"/>
                                        </p:tgtEl>
                                        <p:attrNameLst>
                                          <p:attrName>ppt_h</p:attrName>
                                        </p:attrNameLst>
                                      </p:cBhvr>
                                      <p:tavLst>
                                        <p:tav tm="0">
                                          <p:val>
                                            <p:strVal val="ppt_h"/>
                                          </p:val>
                                        </p:tav>
                                        <p:tav tm="100000">
                                          <p:val>
                                            <p:fltVal val="0"/>
                                          </p:val>
                                        </p:tav>
                                      </p:tavLst>
                                    </p:anim>
                                    <p:set>
                                      <p:cBhvr>
                                        <p:cTn id="179" dur="1" fill="hold">
                                          <p:stCondLst>
                                            <p:cond delay="499"/>
                                          </p:stCondLst>
                                        </p:cTn>
                                        <p:tgtEl>
                                          <p:spTgt spid="4"/>
                                        </p:tgtEl>
                                        <p:attrNameLst>
                                          <p:attrName>style.visibility</p:attrName>
                                        </p:attrNameLst>
                                      </p:cBhvr>
                                      <p:to>
                                        <p:strVal val="hidden"/>
                                      </p:to>
                                    </p:set>
                                  </p:childTnLst>
                                </p:cTn>
                              </p:par>
                              <p:par>
                                <p:cTn id="180" presetID="23" presetClass="exit" presetSubtype="32" fill="hold" nodeType="withEffect">
                                  <p:stCondLst>
                                    <p:cond delay="0"/>
                                  </p:stCondLst>
                                  <p:childTnLst>
                                    <p:anim calcmode="lin" valueType="num">
                                      <p:cBhvr>
                                        <p:cTn id="181" dur="500"/>
                                        <p:tgtEl>
                                          <p:spTgt spid="5"/>
                                        </p:tgtEl>
                                        <p:attrNameLst>
                                          <p:attrName>ppt_w</p:attrName>
                                        </p:attrNameLst>
                                      </p:cBhvr>
                                      <p:tavLst>
                                        <p:tav tm="0">
                                          <p:val>
                                            <p:strVal val="ppt_w"/>
                                          </p:val>
                                        </p:tav>
                                        <p:tav tm="100000">
                                          <p:val>
                                            <p:fltVal val="0"/>
                                          </p:val>
                                        </p:tav>
                                      </p:tavLst>
                                    </p:anim>
                                    <p:anim calcmode="lin" valueType="num">
                                      <p:cBhvr>
                                        <p:cTn id="182" dur="500"/>
                                        <p:tgtEl>
                                          <p:spTgt spid="5"/>
                                        </p:tgtEl>
                                        <p:attrNameLst>
                                          <p:attrName>ppt_h</p:attrName>
                                        </p:attrNameLst>
                                      </p:cBhvr>
                                      <p:tavLst>
                                        <p:tav tm="0">
                                          <p:val>
                                            <p:strVal val="ppt_h"/>
                                          </p:val>
                                        </p:tav>
                                        <p:tav tm="100000">
                                          <p:val>
                                            <p:fltVal val="0"/>
                                          </p:val>
                                        </p:tav>
                                      </p:tavLst>
                                    </p:anim>
                                    <p:set>
                                      <p:cBhvr>
                                        <p:cTn id="183" dur="1" fill="hold">
                                          <p:stCondLst>
                                            <p:cond delay="499"/>
                                          </p:stCondLst>
                                        </p:cTn>
                                        <p:tgtEl>
                                          <p:spTgt spid="5"/>
                                        </p:tgtEl>
                                        <p:attrNameLst>
                                          <p:attrName>style.visibility</p:attrName>
                                        </p:attrNameLst>
                                      </p:cBhvr>
                                      <p:to>
                                        <p:strVal val="hidden"/>
                                      </p:to>
                                    </p:set>
                                  </p:childTnLst>
                                </p:cTn>
                              </p:par>
                              <p:par>
                                <p:cTn id="184" presetID="23" presetClass="exit" presetSubtype="32" fill="hold" nodeType="withEffect">
                                  <p:stCondLst>
                                    <p:cond delay="0"/>
                                  </p:stCondLst>
                                  <p:childTnLst>
                                    <p:anim calcmode="lin" valueType="num">
                                      <p:cBhvr>
                                        <p:cTn id="185" dur="500"/>
                                        <p:tgtEl>
                                          <p:spTgt spid="6"/>
                                        </p:tgtEl>
                                        <p:attrNameLst>
                                          <p:attrName>ppt_w</p:attrName>
                                        </p:attrNameLst>
                                      </p:cBhvr>
                                      <p:tavLst>
                                        <p:tav tm="0">
                                          <p:val>
                                            <p:strVal val="ppt_w"/>
                                          </p:val>
                                        </p:tav>
                                        <p:tav tm="100000">
                                          <p:val>
                                            <p:fltVal val="0"/>
                                          </p:val>
                                        </p:tav>
                                      </p:tavLst>
                                    </p:anim>
                                    <p:anim calcmode="lin" valueType="num">
                                      <p:cBhvr>
                                        <p:cTn id="186" dur="500"/>
                                        <p:tgtEl>
                                          <p:spTgt spid="6"/>
                                        </p:tgtEl>
                                        <p:attrNameLst>
                                          <p:attrName>ppt_h</p:attrName>
                                        </p:attrNameLst>
                                      </p:cBhvr>
                                      <p:tavLst>
                                        <p:tav tm="0">
                                          <p:val>
                                            <p:strVal val="ppt_h"/>
                                          </p:val>
                                        </p:tav>
                                        <p:tav tm="100000">
                                          <p:val>
                                            <p:fltVal val="0"/>
                                          </p:val>
                                        </p:tav>
                                      </p:tavLst>
                                    </p:anim>
                                    <p:set>
                                      <p:cBhvr>
                                        <p:cTn id="187" dur="1" fill="hold">
                                          <p:stCondLst>
                                            <p:cond delay="499"/>
                                          </p:stCondLst>
                                        </p:cTn>
                                        <p:tgtEl>
                                          <p:spTgt spid="6"/>
                                        </p:tgtEl>
                                        <p:attrNameLst>
                                          <p:attrName>style.visibility</p:attrName>
                                        </p:attrNameLst>
                                      </p:cBhvr>
                                      <p:to>
                                        <p:strVal val="hidden"/>
                                      </p:to>
                                    </p:set>
                                  </p:childTnLst>
                                </p:cTn>
                              </p:par>
                              <p:par>
                                <p:cTn id="188" presetID="23" presetClass="exit" presetSubtype="32" fill="hold" nodeType="withEffect">
                                  <p:stCondLst>
                                    <p:cond delay="0"/>
                                  </p:stCondLst>
                                  <p:childTnLst>
                                    <p:anim calcmode="lin" valueType="num">
                                      <p:cBhvr>
                                        <p:cTn id="189" dur="500"/>
                                        <p:tgtEl>
                                          <p:spTgt spid="7"/>
                                        </p:tgtEl>
                                        <p:attrNameLst>
                                          <p:attrName>ppt_w</p:attrName>
                                        </p:attrNameLst>
                                      </p:cBhvr>
                                      <p:tavLst>
                                        <p:tav tm="0">
                                          <p:val>
                                            <p:strVal val="ppt_w"/>
                                          </p:val>
                                        </p:tav>
                                        <p:tav tm="100000">
                                          <p:val>
                                            <p:fltVal val="0"/>
                                          </p:val>
                                        </p:tav>
                                      </p:tavLst>
                                    </p:anim>
                                    <p:anim calcmode="lin" valueType="num">
                                      <p:cBhvr>
                                        <p:cTn id="190" dur="500"/>
                                        <p:tgtEl>
                                          <p:spTgt spid="7"/>
                                        </p:tgtEl>
                                        <p:attrNameLst>
                                          <p:attrName>ppt_h</p:attrName>
                                        </p:attrNameLst>
                                      </p:cBhvr>
                                      <p:tavLst>
                                        <p:tav tm="0">
                                          <p:val>
                                            <p:strVal val="ppt_h"/>
                                          </p:val>
                                        </p:tav>
                                        <p:tav tm="100000">
                                          <p:val>
                                            <p:fltVal val="0"/>
                                          </p:val>
                                        </p:tav>
                                      </p:tavLst>
                                    </p:anim>
                                    <p:set>
                                      <p:cBhvr>
                                        <p:cTn id="191" dur="1" fill="hold">
                                          <p:stCondLst>
                                            <p:cond delay="499"/>
                                          </p:stCondLst>
                                        </p:cTn>
                                        <p:tgtEl>
                                          <p:spTgt spid="7"/>
                                        </p:tgtEl>
                                        <p:attrNameLst>
                                          <p:attrName>style.visibility</p:attrName>
                                        </p:attrNameLst>
                                      </p:cBhvr>
                                      <p:to>
                                        <p:strVal val="hidden"/>
                                      </p:to>
                                    </p:set>
                                  </p:childTnLst>
                                </p:cTn>
                              </p:par>
                              <p:par>
                                <p:cTn id="192" presetID="23" presetClass="exit" presetSubtype="32" fill="hold" nodeType="withEffect">
                                  <p:stCondLst>
                                    <p:cond delay="0"/>
                                  </p:stCondLst>
                                  <p:childTnLst>
                                    <p:anim calcmode="lin" valueType="num">
                                      <p:cBhvr>
                                        <p:cTn id="193" dur="500"/>
                                        <p:tgtEl>
                                          <p:spTgt spid="8"/>
                                        </p:tgtEl>
                                        <p:attrNameLst>
                                          <p:attrName>ppt_w</p:attrName>
                                        </p:attrNameLst>
                                      </p:cBhvr>
                                      <p:tavLst>
                                        <p:tav tm="0">
                                          <p:val>
                                            <p:strVal val="ppt_w"/>
                                          </p:val>
                                        </p:tav>
                                        <p:tav tm="100000">
                                          <p:val>
                                            <p:fltVal val="0"/>
                                          </p:val>
                                        </p:tav>
                                      </p:tavLst>
                                    </p:anim>
                                    <p:anim calcmode="lin" valueType="num">
                                      <p:cBhvr>
                                        <p:cTn id="194" dur="500"/>
                                        <p:tgtEl>
                                          <p:spTgt spid="8"/>
                                        </p:tgtEl>
                                        <p:attrNameLst>
                                          <p:attrName>ppt_h</p:attrName>
                                        </p:attrNameLst>
                                      </p:cBhvr>
                                      <p:tavLst>
                                        <p:tav tm="0">
                                          <p:val>
                                            <p:strVal val="ppt_h"/>
                                          </p:val>
                                        </p:tav>
                                        <p:tav tm="100000">
                                          <p:val>
                                            <p:fltVal val="0"/>
                                          </p:val>
                                        </p:tav>
                                      </p:tavLst>
                                    </p:anim>
                                    <p:set>
                                      <p:cBhvr>
                                        <p:cTn id="195" dur="1" fill="hold">
                                          <p:stCondLst>
                                            <p:cond delay="499"/>
                                          </p:stCondLst>
                                        </p:cTn>
                                        <p:tgtEl>
                                          <p:spTgt spid="8"/>
                                        </p:tgtEl>
                                        <p:attrNameLst>
                                          <p:attrName>style.visibility</p:attrName>
                                        </p:attrNameLst>
                                      </p:cBhvr>
                                      <p:to>
                                        <p:strVal val="hidden"/>
                                      </p:to>
                                    </p:set>
                                  </p:childTnLst>
                                </p:cTn>
                              </p:par>
                              <p:par>
                                <p:cTn id="196" presetID="23" presetClass="exit" presetSubtype="32" fill="hold" nodeType="withEffect">
                                  <p:stCondLst>
                                    <p:cond delay="0"/>
                                  </p:stCondLst>
                                  <p:childTnLst>
                                    <p:anim calcmode="lin" valueType="num">
                                      <p:cBhvr>
                                        <p:cTn id="197" dur="500"/>
                                        <p:tgtEl>
                                          <p:spTgt spid="9"/>
                                        </p:tgtEl>
                                        <p:attrNameLst>
                                          <p:attrName>ppt_w</p:attrName>
                                        </p:attrNameLst>
                                      </p:cBhvr>
                                      <p:tavLst>
                                        <p:tav tm="0">
                                          <p:val>
                                            <p:strVal val="ppt_w"/>
                                          </p:val>
                                        </p:tav>
                                        <p:tav tm="100000">
                                          <p:val>
                                            <p:fltVal val="0"/>
                                          </p:val>
                                        </p:tav>
                                      </p:tavLst>
                                    </p:anim>
                                    <p:anim calcmode="lin" valueType="num">
                                      <p:cBhvr>
                                        <p:cTn id="198" dur="500"/>
                                        <p:tgtEl>
                                          <p:spTgt spid="9"/>
                                        </p:tgtEl>
                                        <p:attrNameLst>
                                          <p:attrName>ppt_h</p:attrName>
                                        </p:attrNameLst>
                                      </p:cBhvr>
                                      <p:tavLst>
                                        <p:tav tm="0">
                                          <p:val>
                                            <p:strVal val="ppt_h"/>
                                          </p:val>
                                        </p:tav>
                                        <p:tav tm="100000">
                                          <p:val>
                                            <p:fltVal val="0"/>
                                          </p:val>
                                        </p:tav>
                                      </p:tavLst>
                                    </p:anim>
                                    <p:set>
                                      <p:cBhvr>
                                        <p:cTn id="199" dur="1" fill="hold">
                                          <p:stCondLst>
                                            <p:cond delay="499"/>
                                          </p:stCondLst>
                                        </p:cTn>
                                        <p:tgtEl>
                                          <p:spTgt spid="9"/>
                                        </p:tgtEl>
                                        <p:attrNameLst>
                                          <p:attrName>style.visibility</p:attrName>
                                        </p:attrNameLst>
                                      </p:cBhvr>
                                      <p:to>
                                        <p:strVal val="hidden"/>
                                      </p:to>
                                    </p:set>
                                  </p:childTnLst>
                                </p:cTn>
                              </p:par>
                              <p:par>
                                <p:cTn id="200" presetID="23" presetClass="exit" presetSubtype="32" fill="hold" nodeType="withEffect">
                                  <p:stCondLst>
                                    <p:cond delay="0"/>
                                  </p:stCondLst>
                                  <p:childTnLst>
                                    <p:anim calcmode="lin" valueType="num">
                                      <p:cBhvr>
                                        <p:cTn id="201" dur="500"/>
                                        <p:tgtEl>
                                          <p:spTgt spid="10"/>
                                        </p:tgtEl>
                                        <p:attrNameLst>
                                          <p:attrName>ppt_w</p:attrName>
                                        </p:attrNameLst>
                                      </p:cBhvr>
                                      <p:tavLst>
                                        <p:tav tm="0">
                                          <p:val>
                                            <p:strVal val="ppt_w"/>
                                          </p:val>
                                        </p:tav>
                                        <p:tav tm="100000">
                                          <p:val>
                                            <p:fltVal val="0"/>
                                          </p:val>
                                        </p:tav>
                                      </p:tavLst>
                                    </p:anim>
                                    <p:anim calcmode="lin" valueType="num">
                                      <p:cBhvr>
                                        <p:cTn id="202" dur="500"/>
                                        <p:tgtEl>
                                          <p:spTgt spid="10"/>
                                        </p:tgtEl>
                                        <p:attrNameLst>
                                          <p:attrName>ppt_h</p:attrName>
                                        </p:attrNameLst>
                                      </p:cBhvr>
                                      <p:tavLst>
                                        <p:tav tm="0">
                                          <p:val>
                                            <p:strVal val="ppt_h"/>
                                          </p:val>
                                        </p:tav>
                                        <p:tav tm="100000">
                                          <p:val>
                                            <p:fltVal val="0"/>
                                          </p:val>
                                        </p:tav>
                                      </p:tavLst>
                                    </p:anim>
                                    <p:set>
                                      <p:cBhvr>
                                        <p:cTn id="203" dur="1" fill="hold">
                                          <p:stCondLst>
                                            <p:cond delay="499"/>
                                          </p:stCondLst>
                                        </p:cTn>
                                        <p:tgtEl>
                                          <p:spTgt spid="10"/>
                                        </p:tgtEl>
                                        <p:attrNameLst>
                                          <p:attrName>style.visibility</p:attrName>
                                        </p:attrNameLst>
                                      </p:cBhvr>
                                      <p:to>
                                        <p:strVal val="hidden"/>
                                      </p:to>
                                    </p:set>
                                  </p:childTnLst>
                                </p:cTn>
                              </p:par>
                              <p:par>
                                <p:cTn id="204" presetID="23" presetClass="exit" presetSubtype="32" fill="hold" nodeType="withEffect">
                                  <p:stCondLst>
                                    <p:cond delay="0"/>
                                  </p:stCondLst>
                                  <p:childTnLst>
                                    <p:anim calcmode="lin" valueType="num">
                                      <p:cBhvr>
                                        <p:cTn id="205" dur="500"/>
                                        <p:tgtEl>
                                          <p:spTgt spid="11"/>
                                        </p:tgtEl>
                                        <p:attrNameLst>
                                          <p:attrName>ppt_w</p:attrName>
                                        </p:attrNameLst>
                                      </p:cBhvr>
                                      <p:tavLst>
                                        <p:tav tm="0">
                                          <p:val>
                                            <p:strVal val="ppt_w"/>
                                          </p:val>
                                        </p:tav>
                                        <p:tav tm="100000">
                                          <p:val>
                                            <p:fltVal val="0"/>
                                          </p:val>
                                        </p:tav>
                                      </p:tavLst>
                                    </p:anim>
                                    <p:anim calcmode="lin" valueType="num">
                                      <p:cBhvr>
                                        <p:cTn id="206" dur="500"/>
                                        <p:tgtEl>
                                          <p:spTgt spid="11"/>
                                        </p:tgtEl>
                                        <p:attrNameLst>
                                          <p:attrName>ppt_h</p:attrName>
                                        </p:attrNameLst>
                                      </p:cBhvr>
                                      <p:tavLst>
                                        <p:tav tm="0">
                                          <p:val>
                                            <p:strVal val="ppt_h"/>
                                          </p:val>
                                        </p:tav>
                                        <p:tav tm="100000">
                                          <p:val>
                                            <p:fltVal val="0"/>
                                          </p:val>
                                        </p:tav>
                                      </p:tavLst>
                                    </p:anim>
                                    <p:set>
                                      <p:cBhvr>
                                        <p:cTn id="207" dur="1" fill="hold">
                                          <p:stCondLst>
                                            <p:cond delay="499"/>
                                          </p:stCondLst>
                                        </p:cTn>
                                        <p:tgtEl>
                                          <p:spTgt spid="11"/>
                                        </p:tgtEl>
                                        <p:attrNameLst>
                                          <p:attrName>style.visibility</p:attrName>
                                        </p:attrNameLst>
                                      </p:cBhvr>
                                      <p:to>
                                        <p:strVal val="hidden"/>
                                      </p:to>
                                    </p:set>
                                  </p:childTnLst>
                                </p:cTn>
                              </p:par>
                              <p:par>
                                <p:cTn id="208" presetID="23" presetClass="exit" presetSubtype="32" fill="hold" nodeType="withEffect">
                                  <p:stCondLst>
                                    <p:cond delay="0"/>
                                  </p:stCondLst>
                                  <p:childTnLst>
                                    <p:anim calcmode="lin" valueType="num">
                                      <p:cBhvr>
                                        <p:cTn id="209" dur="500"/>
                                        <p:tgtEl>
                                          <p:spTgt spid="12"/>
                                        </p:tgtEl>
                                        <p:attrNameLst>
                                          <p:attrName>ppt_w</p:attrName>
                                        </p:attrNameLst>
                                      </p:cBhvr>
                                      <p:tavLst>
                                        <p:tav tm="0">
                                          <p:val>
                                            <p:strVal val="ppt_w"/>
                                          </p:val>
                                        </p:tav>
                                        <p:tav tm="100000">
                                          <p:val>
                                            <p:fltVal val="0"/>
                                          </p:val>
                                        </p:tav>
                                      </p:tavLst>
                                    </p:anim>
                                    <p:anim calcmode="lin" valueType="num">
                                      <p:cBhvr>
                                        <p:cTn id="210" dur="500"/>
                                        <p:tgtEl>
                                          <p:spTgt spid="12"/>
                                        </p:tgtEl>
                                        <p:attrNameLst>
                                          <p:attrName>ppt_h</p:attrName>
                                        </p:attrNameLst>
                                      </p:cBhvr>
                                      <p:tavLst>
                                        <p:tav tm="0">
                                          <p:val>
                                            <p:strVal val="ppt_h"/>
                                          </p:val>
                                        </p:tav>
                                        <p:tav tm="100000">
                                          <p:val>
                                            <p:fltVal val="0"/>
                                          </p:val>
                                        </p:tav>
                                      </p:tavLst>
                                    </p:anim>
                                    <p:set>
                                      <p:cBhvr>
                                        <p:cTn id="211" dur="1" fill="hold">
                                          <p:stCondLst>
                                            <p:cond delay="499"/>
                                          </p:stCondLst>
                                        </p:cTn>
                                        <p:tgtEl>
                                          <p:spTgt spid="12"/>
                                        </p:tgtEl>
                                        <p:attrNameLst>
                                          <p:attrName>style.visibility</p:attrName>
                                        </p:attrNameLst>
                                      </p:cBhvr>
                                      <p:to>
                                        <p:strVal val="hidden"/>
                                      </p:to>
                                    </p:set>
                                  </p:childTnLst>
                                </p:cTn>
                              </p:par>
                              <p:par>
                                <p:cTn id="212" presetID="23" presetClass="exit" presetSubtype="32" fill="hold" nodeType="withEffect">
                                  <p:stCondLst>
                                    <p:cond delay="0"/>
                                  </p:stCondLst>
                                  <p:childTnLst>
                                    <p:anim calcmode="lin" valueType="num">
                                      <p:cBhvr>
                                        <p:cTn id="213" dur="500"/>
                                        <p:tgtEl>
                                          <p:spTgt spid="13"/>
                                        </p:tgtEl>
                                        <p:attrNameLst>
                                          <p:attrName>ppt_w</p:attrName>
                                        </p:attrNameLst>
                                      </p:cBhvr>
                                      <p:tavLst>
                                        <p:tav tm="0">
                                          <p:val>
                                            <p:strVal val="ppt_w"/>
                                          </p:val>
                                        </p:tav>
                                        <p:tav tm="100000">
                                          <p:val>
                                            <p:fltVal val="0"/>
                                          </p:val>
                                        </p:tav>
                                      </p:tavLst>
                                    </p:anim>
                                    <p:anim calcmode="lin" valueType="num">
                                      <p:cBhvr>
                                        <p:cTn id="214" dur="500"/>
                                        <p:tgtEl>
                                          <p:spTgt spid="13"/>
                                        </p:tgtEl>
                                        <p:attrNameLst>
                                          <p:attrName>ppt_h</p:attrName>
                                        </p:attrNameLst>
                                      </p:cBhvr>
                                      <p:tavLst>
                                        <p:tav tm="0">
                                          <p:val>
                                            <p:strVal val="ppt_h"/>
                                          </p:val>
                                        </p:tav>
                                        <p:tav tm="100000">
                                          <p:val>
                                            <p:fltVal val="0"/>
                                          </p:val>
                                        </p:tav>
                                      </p:tavLst>
                                    </p:anim>
                                    <p:set>
                                      <p:cBhvr>
                                        <p:cTn id="215" dur="1" fill="hold">
                                          <p:stCondLst>
                                            <p:cond delay="499"/>
                                          </p:stCondLst>
                                        </p:cTn>
                                        <p:tgtEl>
                                          <p:spTgt spid="13"/>
                                        </p:tgtEl>
                                        <p:attrNameLst>
                                          <p:attrName>style.visibility</p:attrName>
                                        </p:attrNameLst>
                                      </p:cBhvr>
                                      <p:to>
                                        <p:strVal val="hidden"/>
                                      </p:to>
                                    </p:set>
                                  </p:childTnLst>
                                </p:cTn>
                              </p:par>
                              <p:par>
                                <p:cTn id="216" presetID="23" presetClass="exit" presetSubtype="32" fill="hold" nodeType="withEffect">
                                  <p:stCondLst>
                                    <p:cond delay="0"/>
                                  </p:stCondLst>
                                  <p:childTnLst>
                                    <p:anim calcmode="lin" valueType="num">
                                      <p:cBhvr>
                                        <p:cTn id="217" dur="500"/>
                                        <p:tgtEl>
                                          <p:spTgt spid="14"/>
                                        </p:tgtEl>
                                        <p:attrNameLst>
                                          <p:attrName>ppt_w</p:attrName>
                                        </p:attrNameLst>
                                      </p:cBhvr>
                                      <p:tavLst>
                                        <p:tav tm="0">
                                          <p:val>
                                            <p:strVal val="ppt_w"/>
                                          </p:val>
                                        </p:tav>
                                        <p:tav tm="100000">
                                          <p:val>
                                            <p:fltVal val="0"/>
                                          </p:val>
                                        </p:tav>
                                      </p:tavLst>
                                    </p:anim>
                                    <p:anim calcmode="lin" valueType="num">
                                      <p:cBhvr>
                                        <p:cTn id="218" dur="500"/>
                                        <p:tgtEl>
                                          <p:spTgt spid="14"/>
                                        </p:tgtEl>
                                        <p:attrNameLst>
                                          <p:attrName>ppt_h</p:attrName>
                                        </p:attrNameLst>
                                      </p:cBhvr>
                                      <p:tavLst>
                                        <p:tav tm="0">
                                          <p:val>
                                            <p:strVal val="ppt_h"/>
                                          </p:val>
                                        </p:tav>
                                        <p:tav tm="100000">
                                          <p:val>
                                            <p:fltVal val="0"/>
                                          </p:val>
                                        </p:tav>
                                      </p:tavLst>
                                    </p:anim>
                                    <p:set>
                                      <p:cBhvr>
                                        <p:cTn id="219" dur="1" fill="hold">
                                          <p:stCondLst>
                                            <p:cond delay="499"/>
                                          </p:stCondLst>
                                        </p:cTn>
                                        <p:tgtEl>
                                          <p:spTgt spid="14"/>
                                        </p:tgtEl>
                                        <p:attrNameLst>
                                          <p:attrName>style.visibility</p:attrName>
                                        </p:attrNameLst>
                                      </p:cBhvr>
                                      <p:to>
                                        <p:strVal val="hidden"/>
                                      </p:to>
                                    </p:set>
                                  </p:childTnLst>
                                </p:cTn>
                              </p:par>
                              <p:par>
                                <p:cTn id="220" presetID="23" presetClass="exit" presetSubtype="32" fill="hold" nodeType="withEffect">
                                  <p:stCondLst>
                                    <p:cond delay="0"/>
                                  </p:stCondLst>
                                  <p:childTnLst>
                                    <p:anim calcmode="lin" valueType="num">
                                      <p:cBhvr>
                                        <p:cTn id="221" dur="500"/>
                                        <p:tgtEl>
                                          <p:spTgt spid="15"/>
                                        </p:tgtEl>
                                        <p:attrNameLst>
                                          <p:attrName>ppt_w</p:attrName>
                                        </p:attrNameLst>
                                      </p:cBhvr>
                                      <p:tavLst>
                                        <p:tav tm="0">
                                          <p:val>
                                            <p:strVal val="ppt_w"/>
                                          </p:val>
                                        </p:tav>
                                        <p:tav tm="100000">
                                          <p:val>
                                            <p:fltVal val="0"/>
                                          </p:val>
                                        </p:tav>
                                      </p:tavLst>
                                    </p:anim>
                                    <p:anim calcmode="lin" valueType="num">
                                      <p:cBhvr>
                                        <p:cTn id="222" dur="500"/>
                                        <p:tgtEl>
                                          <p:spTgt spid="15"/>
                                        </p:tgtEl>
                                        <p:attrNameLst>
                                          <p:attrName>ppt_h</p:attrName>
                                        </p:attrNameLst>
                                      </p:cBhvr>
                                      <p:tavLst>
                                        <p:tav tm="0">
                                          <p:val>
                                            <p:strVal val="ppt_h"/>
                                          </p:val>
                                        </p:tav>
                                        <p:tav tm="100000">
                                          <p:val>
                                            <p:fltVal val="0"/>
                                          </p:val>
                                        </p:tav>
                                      </p:tavLst>
                                    </p:anim>
                                    <p:set>
                                      <p:cBhvr>
                                        <p:cTn id="223" dur="1" fill="hold">
                                          <p:stCondLst>
                                            <p:cond delay="499"/>
                                          </p:stCondLst>
                                        </p:cTn>
                                        <p:tgtEl>
                                          <p:spTgt spid="15"/>
                                        </p:tgtEl>
                                        <p:attrNameLst>
                                          <p:attrName>style.visibility</p:attrName>
                                        </p:attrNameLst>
                                      </p:cBhvr>
                                      <p:to>
                                        <p:strVal val="hidden"/>
                                      </p:to>
                                    </p:set>
                                  </p:childTnLst>
                                </p:cTn>
                              </p:par>
                              <p:par>
                                <p:cTn id="224" presetID="23" presetClass="exit" presetSubtype="32" fill="hold" nodeType="withEffect">
                                  <p:stCondLst>
                                    <p:cond delay="0"/>
                                  </p:stCondLst>
                                  <p:childTnLst>
                                    <p:anim calcmode="lin" valueType="num">
                                      <p:cBhvr>
                                        <p:cTn id="225" dur="500"/>
                                        <p:tgtEl>
                                          <p:spTgt spid="16"/>
                                        </p:tgtEl>
                                        <p:attrNameLst>
                                          <p:attrName>ppt_w</p:attrName>
                                        </p:attrNameLst>
                                      </p:cBhvr>
                                      <p:tavLst>
                                        <p:tav tm="0">
                                          <p:val>
                                            <p:strVal val="ppt_w"/>
                                          </p:val>
                                        </p:tav>
                                        <p:tav tm="100000">
                                          <p:val>
                                            <p:fltVal val="0"/>
                                          </p:val>
                                        </p:tav>
                                      </p:tavLst>
                                    </p:anim>
                                    <p:anim calcmode="lin" valueType="num">
                                      <p:cBhvr>
                                        <p:cTn id="226" dur="500"/>
                                        <p:tgtEl>
                                          <p:spTgt spid="16"/>
                                        </p:tgtEl>
                                        <p:attrNameLst>
                                          <p:attrName>ppt_h</p:attrName>
                                        </p:attrNameLst>
                                      </p:cBhvr>
                                      <p:tavLst>
                                        <p:tav tm="0">
                                          <p:val>
                                            <p:strVal val="ppt_h"/>
                                          </p:val>
                                        </p:tav>
                                        <p:tav tm="100000">
                                          <p:val>
                                            <p:fltVal val="0"/>
                                          </p:val>
                                        </p:tav>
                                      </p:tavLst>
                                    </p:anim>
                                    <p:set>
                                      <p:cBhvr>
                                        <p:cTn id="227" dur="1" fill="hold">
                                          <p:stCondLst>
                                            <p:cond delay="499"/>
                                          </p:stCondLst>
                                        </p:cTn>
                                        <p:tgtEl>
                                          <p:spTgt spid="16"/>
                                        </p:tgtEl>
                                        <p:attrNameLst>
                                          <p:attrName>style.visibility</p:attrName>
                                        </p:attrNameLst>
                                      </p:cBhvr>
                                      <p:to>
                                        <p:strVal val="hidden"/>
                                      </p:to>
                                    </p:set>
                                  </p:childTnLst>
                                </p:cTn>
                              </p:par>
                              <p:par>
                                <p:cTn id="228" presetID="23" presetClass="exit" presetSubtype="32" fill="hold" nodeType="withEffect">
                                  <p:stCondLst>
                                    <p:cond delay="0"/>
                                  </p:stCondLst>
                                  <p:childTnLst>
                                    <p:anim calcmode="lin" valueType="num">
                                      <p:cBhvr>
                                        <p:cTn id="229" dur="500"/>
                                        <p:tgtEl>
                                          <p:spTgt spid="17"/>
                                        </p:tgtEl>
                                        <p:attrNameLst>
                                          <p:attrName>ppt_w</p:attrName>
                                        </p:attrNameLst>
                                      </p:cBhvr>
                                      <p:tavLst>
                                        <p:tav tm="0">
                                          <p:val>
                                            <p:strVal val="ppt_w"/>
                                          </p:val>
                                        </p:tav>
                                        <p:tav tm="100000">
                                          <p:val>
                                            <p:fltVal val="0"/>
                                          </p:val>
                                        </p:tav>
                                      </p:tavLst>
                                    </p:anim>
                                    <p:anim calcmode="lin" valueType="num">
                                      <p:cBhvr>
                                        <p:cTn id="230" dur="500"/>
                                        <p:tgtEl>
                                          <p:spTgt spid="17"/>
                                        </p:tgtEl>
                                        <p:attrNameLst>
                                          <p:attrName>ppt_h</p:attrName>
                                        </p:attrNameLst>
                                      </p:cBhvr>
                                      <p:tavLst>
                                        <p:tav tm="0">
                                          <p:val>
                                            <p:strVal val="ppt_h"/>
                                          </p:val>
                                        </p:tav>
                                        <p:tav tm="100000">
                                          <p:val>
                                            <p:fltVal val="0"/>
                                          </p:val>
                                        </p:tav>
                                      </p:tavLst>
                                    </p:anim>
                                    <p:set>
                                      <p:cBhvr>
                                        <p:cTn id="231" dur="1" fill="hold">
                                          <p:stCondLst>
                                            <p:cond delay="499"/>
                                          </p:stCondLst>
                                        </p:cTn>
                                        <p:tgtEl>
                                          <p:spTgt spid="17"/>
                                        </p:tgtEl>
                                        <p:attrNameLst>
                                          <p:attrName>style.visibility</p:attrName>
                                        </p:attrNameLst>
                                      </p:cBhvr>
                                      <p:to>
                                        <p:strVal val="hidden"/>
                                      </p:to>
                                    </p:set>
                                  </p:childTnLst>
                                </p:cTn>
                              </p:par>
                              <p:par>
                                <p:cTn id="232" presetID="23" presetClass="exit" presetSubtype="32" fill="hold" nodeType="withEffect">
                                  <p:stCondLst>
                                    <p:cond delay="0"/>
                                  </p:stCondLst>
                                  <p:childTnLst>
                                    <p:anim calcmode="lin" valueType="num">
                                      <p:cBhvr>
                                        <p:cTn id="233" dur="500"/>
                                        <p:tgtEl>
                                          <p:spTgt spid="18"/>
                                        </p:tgtEl>
                                        <p:attrNameLst>
                                          <p:attrName>ppt_w</p:attrName>
                                        </p:attrNameLst>
                                      </p:cBhvr>
                                      <p:tavLst>
                                        <p:tav tm="0">
                                          <p:val>
                                            <p:strVal val="ppt_w"/>
                                          </p:val>
                                        </p:tav>
                                        <p:tav tm="100000">
                                          <p:val>
                                            <p:fltVal val="0"/>
                                          </p:val>
                                        </p:tav>
                                      </p:tavLst>
                                    </p:anim>
                                    <p:anim calcmode="lin" valueType="num">
                                      <p:cBhvr>
                                        <p:cTn id="234" dur="500"/>
                                        <p:tgtEl>
                                          <p:spTgt spid="18"/>
                                        </p:tgtEl>
                                        <p:attrNameLst>
                                          <p:attrName>ppt_h</p:attrName>
                                        </p:attrNameLst>
                                      </p:cBhvr>
                                      <p:tavLst>
                                        <p:tav tm="0">
                                          <p:val>
                                            <p:strVal val="ppt_h"/>
                                          </p:val>
                                        </p:tav>
                                        <p:tav tm="100000">
                                          <p:val>
                                            <p:fltVal val="0"/>
                                          </p:val>
                                        </p:tav>
                                      </p:tavLst>
                                    </p:anim>
                                    <p:set>
                                      <p:cBhvr>
                                        <p:cTn id="235" dur="1" fill="hold">
                                          <p:stCondLst>
                                            <p:cond delay="499"/>
                                          </p:stCondLst>
                                        </p:cTn>
                                        <p:tgtEl>
                                          <p:spTgt spid="18"/>
                                        </p:tgtEl>
                                        <p:attrNameLst>
                                          <p:attrName>style.visibility</p:attrName>
                                        </p:attrNameLst>
                                      </p:cBhvr>
                                      <p:to>
                                        <p:strVal val="hidden"/>
                                      </p:to>
                                    </p:set>
                                  </p:childTnLst>
                                </p:cTn>
                              </p:par>
                              <p:par>
                                <p:cTn id="236" presetID="23" presetClass="exit" presetSubtype="32" fill="hold" nodeType="withEffect">
                                  <p:stCondLst>
                                    <p:cond delay="0"/>
                                  </p:stCondLst>
                                  <p:childTnLst>
                                    <p:anim calcmode="lin" valueType="num">
                                      <p:cBhvr>
                                        <p:cTn id="237" dur="500"/>
                                        <p:tgtEl>
                                          <p:spTgt spid="47"/>
                                        </p:tgtEl>
                                        <p:attrNameLst>
                                          <p:attrName>ppt_w</p:attrName>
                                        </p:attrNameLst>
                                      </p:cBhvr>
                                      <p:tavLst>
                                        <p:tav tm="0">
                                          <p:val>
                                            <p:strVal val="ppt_w"/>
                                          </p:val>
                                        </p:tav>
                                        <p:tav tm="100000">
                                          <p:val>
                                            <p:fltVal val="0"/>
                                          </p:val>
                                        </p:tav>
                                      </p:tavLst>
                                    </p:anim>
                                    <p:anim calcmode="lin" valueType="num">
                                      <p:cBhvr>
                                        <p:cTn id="238" dur="500"/>
                                        <p:tgtEl>
                                          <p:spTgt spid="47"/>
                                        </p:tgtEl>
                                        <p:attrNameLst>
                                          <p:attrName>ppt_h</p:attrName>
                                        </p:attrNameLst>
                                      </p:cBhvr>
                                      <p:tavLst>
                                        <p:tav tm="0">
                                          <p:val>
                                            <p:strVal val="ppt_h"/>
                                          </p:val>
                                        </p:tav>
                                        <p:tav tm="100000">
                                          <p:val>
                                            <p:fltVal val="0"/>
                                          </p:val>
                                        </p:tav>
                                      </p:tavLst>
                                    </p:anim>
                                    <p:set>
                                      <p:cBhvr>
                                        <p:cTn id="239" dur="1" fill="hold">
                                          <p:stCondLst>
                                            <p:cond delay="499"/>
                                          </p:stCondLst>
                                        </p:cTn>
                                        <p:tgtEl>
                                          <p:spTgt spid="47"/>
                                        </p:tgtEl>
                                        <p:attrNameLst>
                                          <p:attrName>style.visibility</p:attrName>
                                        </p:attrNameLst>
                                      </p:cBhvr>
                                      <p:to>
                                        <p:strVal val="hidden"/>
                                      </p:to>
                                    </p:set>
                                  </p:childTnLst>
                                </p:cTn>
                              </p:par>
                              <p:par>
                                <p:cTn id="240" presetID="10" presetClass="entr" presetSubtype="0" fill="hold" grpId="0" nodeType="withEffect">
                                  <p:stCondLst>
                                    <p:cond delay="0"/>
                                  </p:stCondLst>
                                  <p:childTnLst>
                                    <p:set>
                                      <p:cBhvr>
                                        <p:cTn id="241" dur="1" fill="hold">
                                          <p:stCondLst>
                                            <p:cond delay="0"/>
                                          </p:stCondLst>
                                        </p:cTn>
                                        <p:tgtEl>
                                          <p:spTgt spid="213"/>
                                        </p:tgtEl>
                                        <p:attrNameLst>
                                          <p:attrName>style.visibility</p:attrName>
                                        </p:attrNameLst>
                                      </p:cBhvr>
                                      <p:to>
                                        <p:strVal val="visible"/>
                                      </p:to>
                                    </p:set>
                                    <p:animEffect transition="in" filter="fade">
                                      <p:cBhvr>
                                        <p:cTn id="242" dur="500"/>
                                        <p:tgtEl>
                                          <p:spTgt spid="213"/>
                                        </p:tgtEl>
                                      </p:cBhvr>
                                    </p:animEffect>
                                  </p:childTnLst>
                                </p:cTn>
                              </p:par>
                              <p:par>
                                <p:cTn id="243" presetID="10" presetClass="entr" presetSubtype="0" fill="hold" grpId="0" nodeType="withEffect">
                                  <p:stCondLst>
                                    <p:cond delay="0"/>
                                  </p:stCondLst>
                                  <p:childTnLst>
                                    <p:set>
                                      <p:cBhvr>
                                        <p:cTn id="244" dur="1" fill="hold">
                                          <p:stCondLst>
                                            <p:cond delay="0"/>
                                          </p:stCondLst>
                                        </p:cTn>
                                        <p:tgtEl>
                                          <p:spTgt spid="215"/>
                                        </p:tgtEl>
                                        <p:attrNameLst>
                                          <p:attrName>style.visibility</p:attrName>
                                        </p:attrNameLst>
                                      </p:cBhvr>
                                      <p:to>
                                        <p:strVal val="visible"/>
                                      </p:to>
                                    </p:set>
                                    <p:animEffect transition="in" filter="fade">
                                      <p:cBhvr>
                                        <p:cTn id="245" dur="500"/>
                                        <p:tgtEl>
                                          <p:spTgt spid="215"/>
                                        </p:tgtEl>
                                      </p:cBhvr>
                                    </p:animEffect>
                                  </p:childTnLst>
                                </p:cTn>
                              </p:par>
                            </p:childTnLst>
                          </p:cTn>
                        </p:par>
                        <p:par>
                          <p:cTn id="246" fill="hold">
                            <p:stCondLst>
                              <p:cond delay="2500"/>
                            </p:stCondLst>
                            <p:childTnLst>
                              <p:par>
                                <p:cTn id="247" presetID="1" presetClass="exit" presetSubtype="0" fill="hold" grpId="0" nodeType="afterEffect">
                                  <p:stCondLst>
                                    <p:cond delay="0"/>
                                  </p:stCondLst>
                                  <p:childTnLst>
                                    <p:set>
                                      <p:cBhvr>
                                        <p:cTn id="248" dur="1" fill="hold">
                                          <p:stCondLst>
                                            <p:cond delay="0"/>
                                          </p:stCondLst>
                                        </p:cTn>
                                        <p:tgtEl>
                                          <p:spTgt spid="189"/>
                                        </p:tgtEl>
                                        <p:attrNameLst>
                                          <p:attrName>style.visibility</p:attrName>
                                        </p:attrNameLst>
                                      </p:cBhvr>
                                      <p:to>
                                        <p:strVal val="hidden"/>
                                      </p:to>
                                    </p:set>
                                  </p:childTnLst>
                                </p:cTn>
                              </p:par>
                            </p:childTnLst>
                          </p:cTn>
                        </p:par>
                        <p:par>
                          <p:cTn id="249" fill="hold">
                            <p:stCondLst>
                              <p:cond delay="2500"/>
                            </p:stCondLst>
                            <p:childTnLst>
                              <p:par>
                                <p:cTn id="250" presetID="1" presetClass="entr" presetSubtype="0" fill="hold" grpId="0" nodeType="afterEffect">
                                  <p:stCondLst>
                                    <p:cond delay="0"/>
                                  </p:stCondLst>
                                  <p:childTnLst>
                                    <p:set>
                                      <p:cBhvr>
                                        <p:cTn id="251" dur="1" fill="hold">
                                          <p:stCondLst>
                                            <p:cond delay="0"/>
                                          </p:stCondLst>
                                        </p:cTn>
                                        <p:tgtEl>
                                          <p:spTgt spid="186"/>
                                        </p:tgtEl>
                                        <p:attrNameLst>
                                          <p:attrName>style.visibility</p:attrName>
                                        </p:attrNameLst>
                                      </p:cBhvr>
                                      <p:to>
                                        <p:strVal val="visible"/>
                                      </p:to>
                                    </p:set>
                                  </p:childTnLst>
                                </p:cTn>
                              </p:par>
                            </p:childTnLst>
                          </p:cTn>
                        </p:par>
                      </p:childTnLst>
                    </p:cTn>
                  </p:par>
                  <p:par>
                    <p:cTn id="252" fill="hold">
                      <p:stCondLst>
                        <p:cond delay="indefinite"/>
                      </p:stCondLst>
                      <p:childTnLst>
                        <p:par>
                          <p:cTn id="253" fill="hold">
                            <p:stCondLst>
                              <p:cond delay="0"/>
                            </p:stCondLst>
                            <p:childTnLst>
                              <p:par>
                                <p:cTn id="254" presetID="23" presetClass="entr" presetSubtype="16" fill="hold" nodeType="clickEffect">
                                  <p:stCondLst>
                                    <p:cond delay="0"/>
                                  </p:stCondLst>
                                  <p:childTnLst>
                                    <p:set>
                                      <p:cBhvr>
                                        <p:cTn id="255" dur="1" fill="hold">
                                          <p:stCondLst>
                                            <p:cond delay="0"/>
                                          </p:stCondLst>
                                        </p:cTn>
                                        <p:tgtEl>
                                          <p:spTgt spid="41"/>
                                        </p:tgtEl>
                                        <p:attrNameLst>
                                          <p:attrName>style.visibility</p:attrName>
                                        </p:attrNameLst>
                                      </p:cBhvr>
                                      <p:to>
                                        <p:strVal val="visible"/>
                                      </p:to>
                                    </p:set>
                                    <p:anim calcmode="lin" valueType="num">
                                      <p:cBhvr>
                                        <p:cTn id="256" dur="500" fill="hold"/>
                                        <p:tgtEl>
                                          <p:spTgt spid="41"/>
                                        </p:tgtEl>
                                        <p:attrNameLst>
                                          <p:attrName>ppt_w</p:attrName>
                                        </p:attrNameLst>
                                      </p:cBhvr>
                                      <p:tavLst>
                                        <p:tav tm="0">
                                          <p:val>
                                            <p:fltVal val="0"/>
                                          </p:val>
                                        </p:tav>
                                        <p:tav tm="100000">
                                          <p:val>
                                            <p:strVal val="#ppt_w"/>
                                          </p:val>
                                        </p:tav>
                                      </p:tavLst>
                                    </p:anim>
                                    <p:anim calcmode="lin" valueType="num">
                                      <p:cBhvr>
                                        <p:cTn id="257" dur="500" fill="hold"/>
                                        <p:tgtEl>
                                          <p:spTgt spid="41"/>
                                        </p:tgtEl>
                                        <p:attrNameLst>
                                          <p:attrName>ppt_h</p:attrName>
                                        </p:attrNameLst>
                                      </p:cBhvr>
                                      <p:tavLst>
                                        <p:tav tm="0">
                                          <p:val>
                                            <p:fltVal val="0"/>
                                          </p:val>
                                        </p:tav>
                                        <p:tav tm="100000">
                                          <p:val>
                                            <p:strVal val="#ppt_h"/>
                                          </p:val>
                                        </p:tav>
                                      </p:tavLst>
                                    </p:anim>
                                  </p:childTnLst>
                                </p:cTn>
                              </p:par>
                              <p:par>
                                <p:cTn id="258" presetID="23" presetClass="entr" presetSubtype="16" fill="hold" nodeType="withEffect">
                                  <p:stCondLst>
                                    <p:cond delay="0"/>
                                  </p:stCondLst>
                                  <p:childTnLst>
                                    <p:set>
                                      <p:cBhvr>
                                        <p:cTn id="259" dur="1" fill="hold">
                                          <p:stCondLst>
                                            <p:cond delay="0"/>
                                          </p:stCondLst>
                                        </p:cTn>
                                        <p:tgtEl>
                                          <p:spTgt spid="50"/>
                                        </p:tgtEl>
                                        <p:attrNameLst>
                                          <p:attrName>style.visibility</p:attrName>
                                        </p:attrNameLst>
                                      </p:cBhvr>
                                      <p:to>
                                        <p:strVal val="visible"/>
                                      </p:to>
                                    </p:set>
                                    <p:anim calcmode="lin" valueType="num">
                                      <p:cBhvr>
                                        <p:cTn id="260" dur="500" fill="hold"/>
                                        <p:tgtEl>
                                          <p:spTgt spid="50"/>
                                        </p:tgtEl>
                                        <p:attrNameLst>
                                          <p:attrName>ppt_w</p:attrName>
                                        </p:attrNameLst>
                                      </p:cBhvr>
                                      <p:tavLst>
                                        <p:tav tm="0">
                                          <p:val>
                                            <p:fltVal val="0"/>
                                          </p:val>
                                        </p:tav>
                                        <p:tav tm="100000">
                                          <p:val>
                                            <p:strVal val="#ppt_w"/>
                                          </p:val>
                                        </p:tav>
                                      </p:tavLst>
                                    </p:anim>
                                    <p:anim calcmode="lin" valueType="num">
                                      <p:cBhvr>
                                        <p:cTn id="261" dur="500" fill="hold"/>
                                        <p:tgtEl>
                                          <p:spTgt spid="50"/>
                                        </p:tgtEl>
                                        <p:attrNameLst>
                                          <p:attrName>ppt_h</p:attrName>
                                        </p:attrNameLst>
                                      </p:cBhvr>
                                      <p:tavLst>
                                        <p:tav tm="0">
                                          <p:val>
                                            <p:fltVal val="0"/>
                                          </p:val>
                                        </p:tav>
                                        <p:tav tm="100000">
                                          <p:val>
                                            <p:strVal val="#ppt_h"/>
                                          </p:val>
                                        </p:tav>
                                      </p:tavLst>
                                    </p:anim>
                                  </p:childTnLst>
                                </p:cTn>
                              </p:par>
                              <p:par>
                                <p:cTn id="262" presetID="23" presetClass="entr" presetSubtype="16" fill="hold" nodeType="withEffect">
                                  <p:stCondLst>
                                    <p:cond delay="0"/>
                                  </p:stCondLst>
                                  <p:childTnLst>
                                    <p:set>
                                      <p:cBhvr>
                                        <p:cTn id="263" dur="1" fill="hold">
                                          <p:stCondLst>
                                            <p:cond delay="0"/>
                                          </p:stCondLst>
                                        </p:cTn>
                                        <p:tgtEl>
                                          <p:spTgt spid="20"/>
                                        </p:tgtEl>
                                        <p:attrNameLst>
                                          <p:attrName>style.visibility</p:attrName>
                                        </p:attrNameLst>
                                      </p:cBhvr>
                                      <p:to>
                                        <p:strVal val="visible"/>
                                      </p:to>
                                    </p:set>
                                    <p:anim calcmode="lin" valueType="num">
                                      <p:cBhvr>
                                        <p:cTn id="264" dur="500" fill="hold"/>
                                        <p:tgtEl>
                                          <p:spTgt spid="20"/>
                                        </p:tgtEl>
                                        <p:attrNameLst>
                                          <p:attrName>ppt_w</p:attrName>
                                        </p:attrNameLst>
                                      </p:cBhvr>
                                      <p:tavLst>
                                        <p:tav tm="0">
                                          <p:val>
                                            <p:fltVal val="0"/>
                                          </p:val>
                                        </p:tav>
                                        <p:tav tm="100000">
                                          <p:val>
                                            <p:strVal val="#ppt_w"/>
                                          </p:val>
                                        </p:tav>
                                      </p:tavLst>
                                    </p:anim>
                                    <p:anim calcmode="lin" valueType="num">
                                      <p:cBhvr>
                                        <p:cTn id="265" dur="500" fill="hold"/>
                                        <p:tgtEl>
                                          <p:spTgt spid="20"/>
                                        </p:tgtEl>
                                        <p:attrNameLst>
                                          <p:attrName>ppt_h</p:attrName>
                                        </p:attrNameLst>
                                      </p:cBhvr>
                                      <p:tavLst>
                                        <p:tav tm="0">
                                          <p:val>
                                            <p:fltVal val="0"/>
                                          </p:val>
                                        </p:tav>
                                        <p:tav tm="100000">
                                          <p:val>
                                            <p:strVal val="#ppt_h"/>
                                          </p:val>
                                        </p:tav>
                                      </p:tavLst>
                                    </p:anim>
                                  </p:childTnLst>
                                </p:cTn>
                              </p:par>
                              <p:par>
                                <p:cTn id="266" presetID="23" presetClass="entr" presetSubtype="16" fill="hold" nodeType="withEffect">
                                  <p:stCondLst>
                                    <p:cond delay="0"/>
                                  </p:stCondLst>
                                  <p:childTnLst>
                                    <p:set>
                                      <p:cBhvr>
                                        <p:cTn id="267" dur="1" fill="hold">
                                          <p:stCondLst>
                                            <p:cond delay="0"/>
                                          </p:stCondLst>
                                        </p:cTn>
                                        <p:tgtEl>
                                          <p:spTgt spid="21"/>
                                        </p:tgtEl>
                                        <p:attrNameLst>
                                          <p:attrName>style.visibility</p:attrName>
                                        </p:attrNameLst>
                                      </p:cBhvr>
                                      <p:to>
                                        <p:strVal val="visible"/>
                                      </p:to>
                                    </p:set>
                                    <p:anim calcmode="lin" valueType="num">
                                      <p:cBhvr>
                                        <p:cTn id="268" dur="500" fill="hold"/>
                                        <p:tgtEl>
                                          <p:spTgt spid="21"/>
                                        </p:tgtEl>
                                        <p:attrNameLst>
                                          <p:attrName>ppt_w</p:attrName>
                                        </p:attrNameLst>
                                      </p:cBhvr>
                                      <p:tavLst>
                                        <p:tav tm="0">
                                          <p:val>
                                            <p:fltVal val="0"/>
                                          </p:val>
                                        </p:tav>
                                        <p:tav tm="100000">
                                          <p:val>
                                            <p:strVal val="#ppt_w"/>
                                          </p:val>
                                        </p:tav>
                                      </p:tavLst>
                                    </p:anim>
                                    <p:anim calcmode="lin" valueType="num">
                                      <p:cBhvr>
                                        <p:cTn id="269" dur="500" fill="hold"/>
                                        <p:tgtEl>
                                          <p:spTgt spid="21"/>
                                        </p:tgtEl>
                                        <p:attrNameLst>
                                          <p:attrName>ppt_h</p:attrName>
                                        </p:attrNameLst>
                                      </p:cBhvr>
                                      <p:tavLst>
                                        <p:tav tm="0">
                                          <p:val>
                                            <p:fltVal val="0"/>
                                          </p:val>
                                        </p:tav>
                                        <p:tav tm="100000">
                                          <p:val>
                                            <p:strVal val="#ppt_h"/>
                                          </p:val>
                                        </p:tav>
                                      </p:tavLst>
                                    </p:anim>
                                  </p:childTnLst>
                                </p:cTn>
                              </p:par>
                              <p:par>
                                <p:cTn id="270" presetID="23" presetClass="entr" presetSubtype="16" fill="hold" nodeType="withEffect">
                                  <p:stCondLst>
                                    <p:cond delay="0"/>
                                  </p:stCondLst>
                                  <p:childTnLst>
                                    <p:set>
                                      <p:cBhvr>
                                        <p:cTn id="271" dur="1" fill="hold">
                                          <p:stCondLst>
                                            <p:cond delay="0"/>
                                          </p:stCondLst>
                                        </p:cTn>
                                        <p:tgtEl>
                                          <p:spTgt spid="22"/>
                                        </p:tgtEl>
                                        <p:attrNameLst>
                                          <p:attrName>style.visibility</p:attrName>
                                        </p:attrNameLst>
                                      </p:cBhvr>
                                      <p:to>
                                        <p:strVal val="visible"/>
                                      </p:to>
                                    </p:set>
                                    <p:anim calcmode="lin" valueType="num">
                                      <p:cBhvr>
                                        <p:cTn id="272" dur="500" fill="hold"/>
                                        <p:tgtEl>
                                          <p:spTgt spid="22"/>
                                        </p:tgtEl>
                                        <p:attrNameLst>
                                          <p:attrName>ppt_w</p:attrName>
                                        </p:attrNameLst>
                                      </p:cBhvr>
                                      <p:tavLst>
                                        <p:tav tm="0">
                                          <p:val>
                                            <p:fltVal val="0"/>
                                          </p:val>
                                        </p:tav>
                                        <p:tav tm="100000">
                                          <p:val>
                                            <p:strVal val="#ppt_w"/>
                                          </p:val>
                                        </p:tav>
                                      </p:tavLst>
                                    </p:anim>
                                    <p:anim calcmode="lin" valueType="num">
                                      <p:cBhvr>
                                        <p:cTn id="273" dur="500" fill="hold"/>
                                        <p:tgtEl>
                                          <p:spTgt spid="22"/>
                                        </p:tgtEl>
                                        <p:attrNameLst>
                                          <p:attrName>ppt_h</p:attrName>
                                        </p:attrNameLst>
                                      </p:cBhvr>
                                      <p:tavLst>
                                        <p:tav tm="0">
                                          <p:val>
                                            <p:fltVal val="0"/>
                                          </p:val>
                                        </p:tav>
                                        <p:tav tm="100000">
                                          <p:val>
                                            <p:strVal val="#ppt_h"/>
                                          </p:val>
                                        </p:tav>
                                      </p:tavLst>
                                    </p:anim>
                                  </p:childTnLst>
                                </p:cTn>
                              </p:par>
                              <p:par>
                                <p:cTn id="274" presetID="23" presetClass="entr" presetSubtype="16" fill="hold" nodeType="withEffect">
                                  <p:stCondLst>
                                    <p:cond delay="0"/>
                                  </p:stCondLst>
                                  <p:childTnLst>
                                    <p:set>
                                      <p:cBhvr>
                                        <p:cTn id="275" dur="1" fill="hold">
                                          <p:stCondLst>
                                            <p:cond delay="0"/>
                                          </p:stCondLst>
                                        </p:cTn>
                                        <p:tgtEl>
                                          <p:spTgt spid="23"/>
                                        </p:tgtEl>
                                        <p:attrNameLst>
                                          <p:attrName>style.visibility</p:attrName>
                                        </p:attrNameLst>
                                      </p:cBhvr>
                                      <p:to>
                                        <p:strVal val="visible"/>
                                      </p:to>
                                    </p:set>
                                    <p:anim calcmode="lin" valueType="num">
                                      <p:cBhvr>
                                        <p:cTn id="276" dur="500" fill="hold"/>
                                        <p:tgtEl>
                                          <p:spTgt spid="23"/>
                                        </p:tgtEl>
                                        <p:attrNameLst>
                                          <p:attrName>ppt_w</p:attrName>
                                        </p:attrNameLst>
                                      </p:cBhvr>
                                      <p:tavLst>
                                        <p:tav tm="0">
                                          <p:val>
                                            <p:fltVal val="0"/>
                                          </p:val>
                                        </p:tav>
                                        <p:tav tm="100000">
                                          <p:val>
                                            <p:strVal val="#ppt_w"/>
                                          </p:val>
                                        </p:tav>
                                      </p:tavLst>
                                    </p:anim>
                                    <p:anim calcmode="lin" valueType="num">
                                      <p:cBhvr>
                                        <p:cTn id="277" dur="500" fill="hold"/>
                                        <p:tgtEl>
                                          <p:spTgt spid="23"/>
                                        </p:tgtEl>
                                        <p:attrNameLst>
                                          <p:attrName>ppt_h</p:attrName>
                                        </p:attrNameLst>
                                      </p:cBhvr>
                                      <p:tavLst>
                                        <p:tav tm="0">
                                          <p:val>
                                            <p:fltVal val="0"/>
                                          </p:val>
                                        </p:tav>
                                        <p:tav tm="100000">
                                          <p:val>
                                            <p:strVal val="#ppt_h"/>
                                          </p:val>
                                        </p:tav>
                                      </p:tavLst>
                                    </p:anim>
                                  </p:childTnLst>
                                </p:cTn>
                              </p:par>
                              <p:par>
                                <p:cTn id="278" presetID="23" presetClass="entr" presetSubtype="16" fill="hold" nodeType="withEffect">
                                  <p:stCondLst>
                                    <p:cond delay="0"/>
                                  </p:stCondLst>
                                  <p:childTnLst>
                                    <p:set>
                                      <p:cBhvr>
                                        <p:cTn id="279" dur="1" fill="hold">
                                          <p:stCondLst>
                                            <p:cond delay="0"/>
                                          </p:stCondLst>
                                        </p:cTn>
                                        <p:tgtEl>
                                          <p:spTgt spid="24"/>
                                        </p:tgtEl>
                                        <p:attrNameLst>
                                          <p:attrName>style.visibility</p:attrName>
                                        </p:attrNameLst>
                                      </p:cBhvr>
                                      <p:to>
                                        <p:strVal val="visible"/>
                                      </p:to>
                                    </p:set>
                                    <p:anim calcmode="lin" valueType="num">
                                      <p:cBhvr>
                                        <p:cTn id="280" dur="500" fill="hold"/>
                                        <p:tgtEl>
                                          <p:spTgt spid="24"/>
                                        </p:tgtEl>
                                        <p:attrNameLst>
                                          <p:attrName>ppt_w</p:attrName>
                                        </p:attrNameLst>
                                      </p:cBhvr>
                                      <p:tavLst>
                                        <p:tav tm="0">
                                          <p:val>
                                            <p:fltVal val="0"/>
                                          </p:val>
                                        </p:tav>
                                        <p:tav tm="100000">
                                          <p:val>
                                            <p:strVal val="#ppt_w"/>
                                          </p:val>
                                        </p:tav>
                                      </p:tavLst>
                                    </p:anim>
                                    <p:anim calcmode="lin" valueType="num">
                                      <p:cBhvr>
                                        <p:cTn id="281" dur="500" fill="hold"/>
                                        <p:tgtEl>
                                          <p:spTgt spid="24"/>
                                        </p:tgtEl>
                                        <p:attrNameLst>
                                          <p:attrName>ppt_h</p:attrName>
                                        </p:attrNameLst>
                                      </p:cBhvr>
                                      <p:tavLst>
                                        <p:tav tm="0">
                                          <p:val>
                                            <p:fltVal val="0"/>
                                          </p:val>
                                        </p:tav>
                                        <p:tav tm="100000">
                                          <p:val>
                                            <p:strVal val="#ppt_h"/>
                                          </p:val>
                                        </p:tav>
                                      </p:tavLst>
                                    </p:anim>
                                  </p:childTnLst>
                                </p:cTn>
                              </p:par>
                              <p:par>
                                <p:cTn id="282" presetID="23" presetClass="entr" presetSubtype="16" fill="hold" nodeType="withEffect">
                                  <p:stCondLst>
                                    <p:cond delay="0"/>
                                  </p:stCondLst>
                                  <p:childTnLst>
                                    <p:set>
                                      <p:cBhvr>
                                        <p:cTn id="283" dur="1" fill="hold">
                                          <p:stCondLst>
                                            <p:cond delay="0"/>
                                          </p:stCondLst>
                                        </p:cTn>
                                        <p:tgtEl>
                                          <p:spTgt spid="25"/>
                                        </p:tgtEl>
                                        <p:attrNameLst>
                                          <p:attrName>style.visibility</p:attrName>
                                        </p:attrNameLst>
                                      </p:cBhvr>
                                      <p:to>
                                        <p:strVal val="visible"/>
                                      </p:to>
                                    </p:set>
                                    <p:anim calcmode="lin" valueType="num">
                                      <p:cBhvr>
                                        <p:cTn id="284" dur="500" fill="hold"/>
                                        <p:tgtEl>
                                          <p:spTgt spid="25"/>
                                        </p:tgtEl>
                                        <p:attrNameLst>
                                          <p:attrName>ppt_w</p:attrName>
                                        </p:attrNameLst>
                                      </p:cBhvr>
                                      <p:tavLst>
                                        <p:tav tm="0">
                                          <p:val>
                                            <p:fltVal val="0"/>
                                          </p:val>
                                        </p:tav>
                                        <p:tav tm="100000">
                                          <p:val>
                                            <p:strVal val="#ppt_w"/>
                                          </p:val>
                                        </p:tav>
                                      </p:tavLst>
                                    </p:anim>
                                    <p:anim calcmode="lin" valueType="num">
                                      <p:cBhvr>
                                        <p:cTn id="285" dur="500" fill="hold"/>
                                        <p:tgtEl>
                                          <p:spTgt spid="25"/>
                                        </p:tgtEl>
                                        <p:attrNameLst>
                                          <p:attrName>ppt_h</p:attrName>
                                        </p:attrNameLst>
                                      </p:cBhvr>
                                      <p:tavLst>
                                        <p:tav tm="0">
                                          <p:val>
                                            <p:fltVal val="0"/>
                                          </p:val>
                                        </p:tav>
                                        <p:tav tm="100000">
                                          <p:val>
                                            <p:strVal val="#ppt_h"/>
                                          </p:val>
                                        </p:tav>
                                      </p:tavLst>
                                    </p:anim>
                                  </p:childTnLst>
                                </p:cTn>
                              </p:par>
                              <p:par>
                                <p:cTn id="286" presetID="23" presetClass="entr" presetSubtype="16" fill="hold" nodeType="withEffect">
                                  <p:stCondLst>
                                    <p:cond delay="0"/>
                                  </p:stCondLst>
                                  <p:childTnLst>
                                    <p:set>
                                      <p:cBhvr>
                                        <p:cTn id="287" dur="1" fill="hold">
                                          <p:stCondLst>
                                            <p:cond delay="0"/>
                                          </p:stCondLst>
                                        </p:cTn>
                                        <p:tgtEl>
                                          <p:spTgt spid="26"/>
                                        </p:tgtEl>
                                        <p:attrNameLst>
                                          <p:attrName>style.visibility</p:attrName>
                                        </p:attrNameLst>
                                      </p:cBhvr>
                                      <p:to>
                                        <p:strVal val="visible"/>
                                      </p:to>
                                    </p:set>
                                    <p:anim calcmode="lin" valueType="num">
                                      <p:cBhvr>
                                        <p:cTn id="288" dur="500" fill="hold"/>
                                        <p:tgtEl>
                                          <p:spTgt spid="26"/>
                                        </p:tgtEl>
                                        <p:attrNameLst>
                                          <p:attrName>ppt_w</p:attrName>
                                        </p:attrNameLst>
                                      </p:cBhvr>
                                      <p:tavLst>
                                        <p:tav tm="0">
                                          <p:val>
                                            <p:fltVal val="0"/>
                                          </p:val>
                                        </p:tav>
                                        <p:tav tm="100000">
                                          <p:val>
                                            <p:strVal val="#ppt_w"/>
                                          </p:val>
                                        </p:tav>
                                      </p:tavLst>
                                    </p:anim>
                                    <p:anim calcmode="lin" valueType="num">
                                      <p:cBhvr>
                                        <p:cTn id="289" dur="500" fill="hold"/>
                                        <p:tgtEl>
                                          <p:spTgt spid="26"/>
                                        </p:tgtEl>
                                        <p:attrNameLst>
                                          <p:attrName>ppt_h</p:attrName>
                                        </p:attrNameLst>
                                      </p:cBhvr>
                                      <p:tavLst>
                                        <p:tav tm="0">
                                          <p:val>
                                            <p:fltVal val="0"/>
                                          </p:val>
                                        </p:tav>
                                        <p:tav tm="100000">
                                          <p:val>
                                            <p:strVal val="#ppt_h"/>
                                          </p:val>
                                        </p:tav>
                                      </p:tavLst>
                                    </p:anim>
                                  </p:childTnLst>
                                </p:cTn>
                              </p:par>
                              <p:par>
                                <p:cTn id="290" presetID="23" presetClass="entr" presetSubtype="16" fill="hold" nodeType="withEffect">
                                  <p:stCondLst>
                                    <p:cond delay="0"/>
                                  </p:stCondLst>
                                  <p:childTnLst>
                                    <p:set>
                                      <p:cBhvr>
                                        <p:cTn id="291" dur="1" fill="hold">
                                          <p:stCondLst>
                                            <p:cond delay="0"/>
                                          </p:stCondLst>
                                        </p:cTn>
                                        <p:tgtEl>
                                          <p:spTgt spid="40"/>
                                        </p:tgtEl>
                                        <p:attrNameLst>
                                          <p:attrName>style.visibility</p:attrName>
                                        </p:attrNameLst>
                                      </p:cBhvr>
                                      <p:to>
                                        <p:strVal val="visible"/>
                                      </p:to>
                                    </p:set>
                                    <p:anim calcmode="lin" valueType="num">
                                      <p:cBhvr>
                                        <p:cTn id="292" dur="500" fill="hold"/>
                                        <p:tgtEl>
                                          <p:spTgt spid="40"/>
                                        </p:tgtEl>
                                        <p:attrNameLst>
                                          <p:attrName>ppt_w</p:attrName>
                                        </p:attrNameLst>
                                      </p:cBhvr>
                                      <p:tavLst>
                                        <p:tav tm="0">
                                          <p:val>
                                            <p:fltVal val="0"/>
                                          </p:val>
                                        </p:tav>
                                        <p:tav tm="100000">
                                          <p:val>
                                            <p:strVal val="#ppt_w"/>
                                          </p:val>
                                        </p:tav>
                                      </p:tavLst>
                                    </p:anim>
                                    <p:anim calcmode="lin" valueType="num">
                                      <p:cBhvr>
                                        <p:cTn id="293" dur="500" fill="hold"/>
                                        <p:tgtEl>
                                          <p:spTgt spid="40"/>
                                        </p:tgtEl>
                                        <p:attrNameLst>
                                          <p:attrName>ppt_h</p:attrName>
                                        </p:attrNameLst>
                                      </p:cBhvr>
                                      <p:tavLst>
                                        <p:tav tm="0">
                                          <p:val>
                                            <p:fltVal val="0"/>
                                          </p:val>
                                        </p:tav>
                                        <p:tav tm="100000">
                                          <p:val>
                                            <p:strVal val="#ppt_h"/>
                                          </p:val>
                                        </p:tav>
                                      </p:tavLst>
                                    </p:anim>
                                  </p:childTnLst>
                                </p:cTn>
                              </p:par>
                              <p:par>
                                <p:cTn id="294" presetID="23" presetClass="entr" presetSubtype="16" fill="hold" nodeType="withEffect">
                                  <p:stCondLst>
                                    <p:cond delay="0"/>
                                  </p:stCondLst>
                                  <p:childTnLst>
                                    <p:set>
                                      <p:cBhvr>
                                        <p:cTn id="295" dur="1" fill="hold">
                                          <p:stCondLst>
                                            <p:cond delay="0"/>
                                          </p:stCondLst>
                                        </p:cTn>
                                        <p:tgtEl>
                                          <p:spTgt spid="27"/>
                                        </p:tgtEl>
                                        <p:attrNameLst>
                                          <p:attrName>style.visibility</p:attrName>
                                        </p:attrNameLst>
                                      </p:cBhvr>
                                      <p:to>
                                        <p:strVal val="visible"/>
                                      </p:to>
                                    </p:set>
                                    <p:anim calcmode="lin" valueType="num">
                                      <p:cBhvr>
                                        <p:cTn id="296" dur="500" fill="hold"/>
                                        <p:tgtEl>
                                          <p:spTgt spid="27"/>
                                        </p:tgtEl>
                                        <p:attrNameLst>
                                          <p:attrName>ppt_w</p:attrName>
                                        </p:attrNameLst>
                                      </p:cBhvr>
                                      <p:tavLst>
                                        <p:tav tm="0">
                                          <p:val>
                                            <p:fltVal val="0"/>
                                          </p:val>
                                        </p:tav>
                                        <p:tav tm="100000">
                                          <p:val>
                                            <p:strVal val="#ppt_w"/>
                                          </p:val>
                                        </p:tav>
                                      </p:tavLst>
                                    </p:anim>
                                    <p:anim calcmode="lin" valueType="num">
                                      <p:cBhvr>
                                        <p:cTn id="297" dur="500" fill="hold"/>
                                        <p:tgtEl>
                                          <p:spTgt spid="27"/>
                                        </p:tgtEl>
                                        <p:attrNameLst>
                                          <p:attrName>ppt_h</p:attrName>
                                        </p:attrNameLst>
                                      </p:cBhvr>
                                      <p:tavLst>
                                        <p:tav tm="0">
                                          <p:val>
                                            <p:fltVal val="0"/>
                                          </p:val>
                                        </p:tav>
                                        <p:tav tm="100000">
                                          <p:val>
                                            <p:strVal val="#ppt_h"/>
                                          </p:val>
                                        </p:tav>
                                      </p:tavLst>
                                    </p:anim>
                                  </p:childTnLst>
                                </p:cTn>
                              </p:par>
                              <p:par>
                                <p:cTn id="298" presetID="23" presetClass="entr" presetSubtype="16" fill="hold" nodeType="withEffect">
                                  <p:stCondLst>
                                    <p:cond delay="0"/>
                                  </p:stCondLst>
                                  <p:childTnLst>
                                    <p:set>
                                      <p:cBhvr>
                                        <p:cTn id="299" dur="1" fill="hold">
                                          <p:stCondLst>
                                            <p:cond delay="0"/>
                                          </p:stCondLst>
                                        </p:cTn>
                                        <p:tgtEl>
                                          <p:spTgt spid="28"/>
                                        </p:tgtEl>
                                        <p:attrNameLst>
                                          <p:attrName>style.visibility</p:attrName>
                                        </p:attrNameLst>
                                      </p:cBhvr>
                                      <p:to>
                                        <p:strVal val="visible"/>
                                      </p:to>
                                    </p:set>
                                    <p:anim calcmode="lin" valueType="num">
                                      <p:cBhvr>
                                        <p:cTn id="300" dur="500" fill="hold"/>
                                        <p:tgtEl>
                                          <p:spTgt spid="28"/>
                                        </p:tgtEl>
                                        <p:attrNameLst>
                                          <p:attrName>ppt_w</p:attrName>
                                        </p:attrNameLst>
                                      </p:cBhvr>
                                      <p:tavLst>
                                        <p:tav tm="0">
                                          <p:val>
                                            <p:fltVal val="0"/>
                                          </p:val>
                                        </p:tav>
                                        <p:tav tm="100000">
                                          <p:val>
                                            <p:strVal val="#ppt_w"/>
                                          </p:val>
                                        </p:tav>
                                      </p:tavLst>
                                    </p:anim>
                                    <p:anim calcmode="lin" valueType="num">
                                      <p:cBhvr>
                                        <p:cTn id="301" dur="500" fill="hold"/>
                                        <p:tgtEl>
                                          <p:spTgt spid="28"/>
                                        </p:tgtEl>
                                        <p:attrNameLst>
                                          <p:attrName>ppt_h</p:attrName>
                                        </p:attrNameLst>
                                      </p:cBhvr>
                                      <p:tavLst>
                                        <p:tav tm="0">
                                          <p:val>
                                            <p:fltVal val="0"/>
                                          </p:val>
                                        </p:tav>
                                        <p:tav tm="100000">
                                          <p:val>
                                            <p:strVal val="#ppt_h"/>
                                          </p:val>
                                        </p:tav>
                                      </p:tavLst>
                                    </p:anim>
                                  </p:childTnLst>
                                </p:cTn>
                              </p:par>
                              <p:par>
                                <p:cTn id="302" presetID="23" presetClass="entr" presetSubtype="16" fill="hold" nodeType="withEffect">
                                  <p:stCondLst>
                                    <p:cond delay="0"/>
                                  </p:stCondLst>
                                  <p:childTnLst>
                                    <p:set>
                                      <p:cBhvr>
                                        <p:cTn id="303" dur="1" fill="hold">
                                          <p:stCondLst>
                                            <p:cond delay="0"/>
                                          </p:stCondLst>
                                        </p:cTn>
                                        <p:tgtEl>
                                          <p:spTgt spid="29"/>
                                        </p:tgtEl>
                                        <p:attrNameLst>
                                          <p:attrName>style.visibility</p:attrName>
                                        </p:attrNameLst>
                                      </p:cBhvr>
                                      <p:to>
                                        <p:strVal val="visible"/>
                                      </p:to>
                                    </p:set>
                                    <p:anim calcmode="lin" valueType="num">
                                      <p:cBhvr>
                                        <p:cTn id="304" dur="500" fill="hold"/>
                                        <p:tgtEl>
                                          <p:spTgt spid="29"/>
                                        </p:tgtEl>
                                        <p:attrNameLst>
                                          <p:attrName>ppt_w</p:attrName>
                                        </p:attrNameLst>
                                      </p:cBhvr>
                                      <p:tavLst>
                                        <p:tav tm="0">
                                          <p:val>
                                            <p:fltVal val="0"/>
                                          </p:val>
                                        </p:tav>
                                        <p:tav tm="100000">
                                          <p:val>
                                            <p:strVal val="#ppt_w"/>
                                          </p:val>
                                        </p:tav>
                                      </p:tavLst>
                                    </p:anim>
                                    <p:anim calcmode="lin" valueType="num">
                                      <p:cBhvr>
                                        <p:cTn id="305" dur="500" fill="hold"/>
                                        <p:tgtEl>
                                          <p:spTgt spid="29"/>
                                        </p:tgtEl>
                                        <p:attrNameLst>
                                          <p:attrName>ppt_h</p:attrName>
                                        </p:attrNameLst>
                                      </p:cBhvr>
                                      <p:tavLst>
                                        <p:tav tm="0">
                                          <p:val>
                                            <p:fltVal val="0"/>
                                          </p:val>
                                        </p:tav>
                                        <p:tav tm="100000">
                                          <p:val>
                                            <p:strVal val="#ppt_h"/>
                                          </p:val>
                                        </p:tav>
                                      </p:tavLst>
                                    </p:anim>
                                  </p:childTnLst>
                                </p:cTn>
                              </p:par>
                              <p:par>
                                <p:cTn id="306" presetID="23" presetClass="entr" presetSubtype="16" fill="hold" nodeType="withEffect">
                                  <p:stCondLst>
                                    <p:cond delay="0"/>
                                  </p:stCondLst>
                                  <p:childTnLst>
                                    <p:set>
                                      <p:cBhvr>
                                        <p:cTn id="307" dur="1" fill="hold">
                                          <p:stCondLst>
                                            <p:cond delay="0"/>
                                          </p:stCondLst>
                                        </p:cTn>
                                        <p:tgtEl>
                                          <p:spTgt spid="30"/>
                                        </p:tgtEl>
                                        <p:attrNameLst>
                                          <p:attrName>style.visibility</p:attrName>
                                        </p:attrNameLst>
                                      </p:cBhvr>
                                      <p:to>
                                        <p:strVal val="visible"/>
                                      </p:to>
                                    </p:set>
                                    <p:anim calcmode="lin" valueType="num">
                                      <p:cBhvr>
                                        <p:cTn id="308" dur="500" fill="hold"/>
                                        <p:tgtEl>
                                          <p:spTgt spid="30"/>
                                        </p:tgtEl>
                                        <p:attrNameLst>
                                          <p:attrName>ppt_w</p:attrName>
                                        </p:attrNameLst>
                                      </p:cBhvr>
                                      <p:tavLst>
                                        <p:tav tm="0">
                                          <p:val>
                                            <p:fltVal val="0"/>
                                          </p:val>
                                        </p:tav>
                                        <p:tav tm="100000">
                                          <p:val>
                                            <p:strVal val="#ppt_w"/>
                                          </p:val>
                                        </p:tav>
                                      </p:tavLst>
                                    </p:anim>
                                    <p:anim calcmode="lin" valueType="num">
                                      <p:cBhvr>
                                        <p:cTn id="309" dur="500" fill="hold"/>
                                        <p:tgtEl>
                                          <p:spTgt spid="30"/>
                                        </p:tgtEl>
                                        <p:attrNameLst>
                                          <p:attrName>ppt_h</p:attrName>
                                        </p:attrNameLst>
                                      </p:cBhvr>
                                      <p:tavLst>
                                        <p:tav tm="0">
                                          <p:val>
                                            <p:fltVal val="0"/>
                                          </p:val>
                                        </p:tav>
                                        <p:tav tm="100000">
                                          <p:val>
                                            <p:strVal val="#ppt_h"/>
                                          </p:val>
                                        </p:tav>
                                      </p:tavLst>
                                    </p:anim>
                                  </p:childTnLst>
                                </p:cTn>
                              </p:par>
                              <p:par>
                                <p:cTn id="310" presetID="23" presetClass="entr" presetSubtype="16" fill="hold" nodeType="withEffect">
                                  <p:stCondLst>
                                    <p:cond delay="0"/>
                                  </p:stCondLst>
                                  <p:childTnLst>
                                    <p:set>
                                      <p:cBhvr>
                                        <p:cTn id="311" dur="1" fill="hold">
                                          <p:stCondLst>
                                            <p:cond delay="0"/>
                                          </p:stCondLst>
                                        </p:cTn>
                                        <p:tgtEl>
                                          <p:spTgt spid="31"/>
                                        </p:tgtEl>
                                        <p:attrNameLst>
                                          <p:attrName>style.visibility</p:attrName>
                                        </p:attrNameLst>
                                      </p:cBhvr>
                                      <p:to>
                                        <p:strVal val="visible"/>
                                      </p:to>
                                    </p:set>
                                    <p:anim calcmode="lin" valueType="num">
                                      <p:cBhvr>
                                        <p:cTn id="312" dur="500" fill="hold"/>
                                        <p:tgtEl>
                                          <p:spTgt spid="31"/>
                                        </p:tgtEl>
                                        <p:attrNameLst>
                                          <p:attrName>ppt_w</p:attrName>
                                        </p:attrNameLst>
                                      </p:cBhvr>
                                      <p:tavLst>
                                        <p:tav tm="0">
                                          <p:val>
                                            <p:fltVal val="0"/>
                                          </p:val>
                                        </p:tav>
                                        <p:tav tm="100000">
                                          <p:val>
                                            <p:strVal val="#ppt_w"/>
                                          </p:val>
                                        </p:tav>
                                      </p:tavLst>
                                    </p:anim>
                                    <p:anim calcmode="lin" valueType="num">
                                      <p:cBhvr>
                                        <p:cTn id="313" dur="500" fill="hold"/>
                                        <p:tgtEl>
                                          <p:spTgt spid="31"/>
                                        </p:tgtEl>
                                        <p:attrNameLst>
                                          <p:attrName>ppt_h</p:attrName>
                                        </p:attrNameLst>
                                      </p:cBhvr>
                                      <p:tavLst>
                                        <p:tav tm="0">
                                          <p:val>
                                            <p:fltVal val="0"/>
                                          </p:val>
                                        </p:tav>
                                        <p:tav tm="100000">
                                          <p:val>
                                            <p:strVal val="#ppt_h"/>
                                          </p:val>
                                        </p:tav>
                                      </p:tavLst>
                                    </p:anim>
                                  </p:childTnLst>
                                </p:cTn>
                              </p:par>
                              <p:par>
                                <p:cTn id="314" presetID="23" presetClass="entr" presetSubtype="16" fill="hold" nodeType="withEffect">
                                  <p:stCondLst>
                                    <p:cond delay="0"/>
                                  </p:stCondLst>
                                  <p:childTnLst>
                                    <p:set>
                                      <p:cBhvr>
                                        <p:cTn id="315" dur="1" fill="hold">
                                          <p:stCondLst>
                                            <p:cond delay="0"/>
                                          </p:stCondLst>
                                        </p:cTn>
                                        <p:tgtEl>
                                          <p:spTgt spid="32"/>
                                        </p:tgtEl>
                                        <p:attrNameLst>
                                          <p:attrName>style.visibility</p:attrName>
                                        </p:attrNameLst>
                                      </p:cBhvr>
                                      <p:to>
                                        <p:strVal val="visible"/>
                                      </p:to>
                                    </p:set>
                                    <p:anim calcmode="lin" valueType="num">
                                      <p:cBhvr>
                                        <p:cTn id="316" dur="500" fill="hold"/>
                                        <p:tgtEl>
                                          <p:spTgt spid="32"/>
                                        </p:tgtEl>
                                        <p:attrNameLst>
                                          <p:attrName>ppt_w</p:attrName>
                                        </p:attrNameLst>
                                      </p:cBhvr>
                                      <p:tavLst>
                                        <p:tav tm="0">
                                          <p:val>
                                            <p:fltVal val="0"/>
                                          </p:val>
                                        </p:tav>
                                        <p:tav tm="100000">
                                          <p:val>
                                            <p:strVal val="#ppt_w"/>
                                          </p:val>
                                        </p:tav>
                                      </p:tavLst>
                                    </p:anim>
                                    <p:anim calcmode="lin" valueType="num">
                                      <p:cBhvr>
                                        <p:cTn id="317" dur="500" fill="hold"/>
                                        <p:tgtEl>
                                          <p:spTgt spid="32"/>
                                        </p:tgtEl>
                                        <p:attrNameLst>
                                          <p:attrName>ppt_h</p:attrName>
                                        </p:attrNameLst>
                                      </p:cBhvr>
                                      <p:tavLst>
                                        <p:tav tm="0">
                                          <p:val>
                                            <p:fltVal val="0"/>
                                          </p:val>
                                        </p:tav>
                                        <p:tav tm="100000">
                                          <p:val>
                                            <p:strVal val="#ppt_h"/>
                                          </p:val>
                                        </p:tav>
                                      </p:tavLst>
                                    </p:anim>
                                  </p:childTnLst>
                                </p:cTn>
                              </p:par>
                              <p:par>
                                <p:cTn id="318" presetID="23" presetClass="entr" presetSubtype="16" fill="hold" nodeType="withEffect">
                                  <p:stCondLst>
                                    <p:cond delay="0"/>
                                  </p:stCondLst>
                                  <p:childTnLst>
                                    <p:set>
                                      <p:cBhvr>
                                        <p:cTn id="319" dur="1" fill="hold">
                                          <p:stCondLst>
                                            <p:cond delay="0"/>
                                          </p:stCondLst>
                                        </p:cTn>
                                        <p:tgtEl>
                                          <p:spTgt spid="33"/>
                                        </p:tgtEl>
                                        <p:attrNameLst>
                                          <p:attrName>style.visibility</p:attrName>
                                        </p:attrNameLst>
                                      </p:cBhvr>
                                      <p:to>
                                        <p:strVal val="visible"/>
                                      </p:to>
                                    </p:set>
                                    <p:anim calcmode="lin" valueType="num">
                                      <p:cBhvr>
                                        <p:cTn id="320" dur="500" fill="hold"/>
                                        <p:tgtEl>
                                          <p:spTgt spid="33"/>
                                        </p:tgtEl>
                                        <p:attrNameLst>
                                          <p:attrName>ppt_w</p:attrName>
                                        </p:attrNameLst>
                                      </p:cBhvr>
                                      <p:tavLst>
                                        <p:tav tm="0">
                                          <p:val>
                                            <p:fltVal val="0"/>
                                          </p:val>
                                        </p:tav>
                                        <p:tav tm="100000">
                                          <p:val>
                                            <p:strVal val="#ppt_w"/>
                                          </p:val>
                                        </p:tav>
                                      </p:tavLst>
                                    </p:anim>
                                    <p:anim calcmode="lin" valueType="num">
                                      <p:cBhvr>
                                        <p:cTn id="321" dur="500" fill="hold"/>
                                        <p:tgtEl>
                                          <p:spTgt spid="33"/>
                                        </p:tgtEl>
                                        <p:attrNameLst>
                                          <p:attrName>ppt_h</p:attrName>
                                        </p:attrNameLst>
                                      </p:cBhvr>
                                      <p:tavLst>
                                        <p:tav tm="0">
                                          <p:val>
                                            <p:fltVal val="0"/>
                                          </p:val>
                                        </p:tav>
                                        <p:tav tm="100000">
                                          <p:val>
                                            <p:strVal val="#ppt_h"/>
                                          </p:val>
                                        </p:tav>
                                      </p:tavLst>
                                    </p:anim>
                                  </p:childTnLst>
                                </p:cTn>
                              </p:par>
                              <p:par>
                                <p:cTn id="322" presetID="23" presetClass="entr" presetSubtype="16" fill="hold" nodeType="withEffect">
                                  <p:stCondLst>
                                    <p:cond delay="0"/>
                                  </p:stCondLst>
                                  <p:childTnLst>
                                    <p:set>
                                      <p:cBhvr>
                                        <p:cTn id="323" dur="1" fill="hold">
                                          <p:stCondLst>
                                            <p:cond delay="0"/>
                                          </p:stCondLst>
                                        </p:cTn>
                                        <p:tgtEl>
                                          <p:spTgt spid="34"/>
                                        </p:tgtEl>
                                        <p:attrNameLst>
                                          <p:attrName>style.visibility</p:attrName>
                                        </p:attrNameLst>
                                      </p:cBhvr>
                                      <p:to>
                                        <p:strVal val="visible"/>
                                      </p:to>
                                    </p:set>
                                    <p:anim calcmode="lin" valueType="num">
                                      <p:cBhvr>
                                        <p:cTn id="324" dur="500" fill="hold"/>
                                        <p:tgtEl>
                                          <p:spTgt spid="34"/>
                                        </p:tgtEl>
                                        <p:attrNameLst>
                                          <p:attrName>ppt_w</p:attrName>
                                        </p:attrNameLst>
                                      </p:cBhvr>
                                      <p:tavLst>
                                        <p:tav tm="0">
                                          <p:val>
                                            <p:fltVal val="0"/>
                                          </p:val>
                                        </p:tav>
                                        <p:tav tm="100000">
                                          <p:val>
                                            <p:strVal val="#ppt_w"/>
                                          </p:val>
                                        </p:tav>
                                      </p:tavLst>
                                    </p:anim>
                                    <p:anim calcmode="lin" valueType="num">
                                      <p:cBhvr>
                                        <p:cTn id="325" dur="500" fill="hold"/>
                                        <p:tgtEl>
                                          <p:spTgt spid="34"/>
                                        </p:tgtEl>
                                        <p:attrNameLst>
                                          <p:attrName>ppt_h</p:attrName>
                                        </p:attrNameLst>
                                      </p:cBhvr>
                                      <p:tavLst>
                                        <p:tav tm="0">
                                          <p:val>
                                            <p:fltVal val="0"/>
                                          </p:val>
                                        </p:tav>
                                        <p:tav tm="100000">
                                          <p:val>
                                            <p:strVal val="#ppt_h"/>
                                          </p:val>
                                        </p:tav>
                                      </p:tavLst>
                                    </p:anim>
                                  </p:childTnLst>
                                </p:cTn>
                              </p:par>
                              <p:par>
                                <p:cTn id="326"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27" dur="2000" fill="hold"/>
                                        <p:tgtEl>
                                          <p:spTgt spid="41"/>
                                        </p:tgtEl>
                                        <p:attrNameLst>
                                          <p:attrName>ppt_x</p:attrName>
                                          <p:attrName>ppt_y</p:attrName>
                                        </p:attrNameLst>
                                      </p:cBhvr>
                                      <p:rCtr x="4800" y="-3600"/>
                                    </p:animMotion>
                                  </p:childTnLst>
                                </p:cTn>
                              </p:par>
                              <p:par>
                                <p:cTn id="328"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29" dur="2000" fill="hold"/>
                                        <p:tgtEl>
                                          <p:spTgt spid="50"/>
                                        </p:tgtEl>
                                        <p:attrNameLst>
                                          <p:attrName>ppt_x</p:attrName>
                                          <p:attrName>ppt_y</p:attrName>
                                        </p:attrNameLst>
                                      </p:cBhvr>
                                      <p:rCtr x="4800" y="-3600"/>
                                    </p:animMotion>
                                  </p:childTnLst>
                                </p:cTn>
                              </p:par>
                              <p:par>
                                <p:cTn id="330"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31" dur="2000" fill="hold"/>
                                        <p:tgtEl>
                                          <p:spTgt spid="20"/>
                                        </p:tgtEl>
                                        <p:attrNameLst>
                                          <p:attrName>ppt_x</p:attrName>
                                          <p:attrName>ppt_y</p:attrName>
                                        </p:attrNameLst>
                                      </p:cBhvr>
                                      <p:rCtr x="4800" y="-3600"/>
                                    </p:animMotion>
                                  </p:childTnLst>
                                </p:cTn>
                              </p:par>
                              <p:par>
                                <p:cTn id="332"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33" dur="2000" fill="hold"/>
                                        <p:tgtEl>
                                          <p:spTgt spid="21"/>
                                        </p:tgtEl>
                                        <p:attrNameLst>
                                          <p:attrName>ppt_x</p:attrName>
                                          <p:attrName>ppt_y</p:attrName>
                                        </p:attrNameLst>
                                      </p:cBhvr>
                                      <p:rCtr x="4800" y="-3600"/>
                                    </p:animMotion>
                                  </p:childTnLst>
                                </p:cTn>
                              </p:par>
                              <p:par>
                                <p:cTn id="334"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35" dur="2000" fill="hold"/>
                                        <p:tgtEl>
                                          <p:spTgt spid="22"/>
                                        </p:tgtEl>
                                        <p:attrNameLst>
                                          <p:attrName>ppt_x</p:attrName>
                                          <p:attrName>ppt_y</p:attrName>
                                        </p:attrNameLst>
                                      </p:cBhvr>
                                      <p:rCtr x="4800" y="-3600"/>
                                    </p:animMotion>
                                  </p:childTnLst>
                                </p:cTn>
                              </p:par>
                              <p:par>
                                <p:cTn id="336"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37" dur="2000" fill="hold"/>
                                        <p:tgtEl>
                                          <p:spTgt spid="23"/>
                                        </p:tgtEl>
                                        <p:attrNameLst>
                                          <p:attrName>ppt_x</p:attrName>
                                          <p:attrName>ppt_y</p:attrName>
                                        </p:attrNameLst>
                                      </p:cBhvr>
                                      <p:rCtr x="4800" y="-3600"/>
                                    </p:animMotion>
                                  </p:childTnLst>
                                </p:cTn>
                              </p:par>
                              <p:par>
                                <p:cTn id="338"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39" dur="2000" fill="hold"/>
                                        <p:tgtEl>
                                          <p:spTgt spid="24"/>
                                        </p:tgtEl>
                                        <p:attrNameLst>
                                          <p:attrName>ppt_x</p:attrName>
                                          <p:attrName>ppt_y</p:attrName>
                                        </p:attrNameLst>
                                      </p:cBhvr>
                                      <p:rCtr x="4800" y="-3600"/>
                                    </p:animMotion>
                                  </p:childTnLst>
                                </p:cTn>
                              </p:par>
                              <p:par>
                                <p:cTn id="340"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41" dur="2000" fill="hold"/>
                                        <p:tgtEl>
                                          <p:spTgt spid="25"/>
                                        </p:tgtEl>
                                        <p:attrNameLst>
                                          <p:attrName>ppt_x</p:attrName>
                                          <p:attrName>ppt_y</p:attrName>
                                        </p:attrNameLst>
                                      </p:cBhvr>
                                      <p:rCtr x="4800" y="-3600"/>
                                    </p:animMotion>
                                  </p:childTnLst>
                                </p:cTn>
                              </p:par>
                              <p:par>
                                <p:cTn id="342" presetID="44" presetClass="path" presetSubtype="0" accel="50000" decel="50000" fill="hold" nodeType="withEffect">
                                  <p:stCondLst>
                                    <p:cond delay="0"/>
                                  </p:stCondLst>
                                  <p:childTnLst>
                                    <p:animMotion origin="layout" path="M 3.33333E-6 1.11111E-6 L 0.02552 -0.05324 C 0.03107 -0.06528 0.03906 -0.07199 0.04739 -0.07199 C 0.05694 -0.07199 0.06458 -0.06528 0.07014 -0.05324 L 0.09583 1.11111E-6 " pathEditMode="relative" rAng="0" ptsTypes="FffFF">
                                      <p:cBhvr>
                                        <p:cTn id="343" dur="2000" fill="hold"/>
                                        <p:tgtEl>
                                          <p:spTgt spid="26"/>
                                        </p:tgtEl>
                                        <p:attrNameLst>
                                          <p:attrName>ppt_x</p:attrName>
                                          <p:attrName>ppt_y</p:attrName>
                                        </p:attrNameLst>
                                      </p:cBhvr>
                                      <p:rCtr x="4800" y="-3600"/>
                                    </p:animMotion>
                                  </p:childTnLst>
                                </p:cTn>
                              </p:par>
                              <p:par>
                                <p:cTn id="344" presetID="44" presetClass="path" presetSubtype="0" accel="50000" decel="50000" fill="hold" nodeType="withEffect">
                                  <p:stCondLst>
                                    <p:cond delay="0"/>
                                  </p:stCondLst>
                                  <p:childTnLst>
                                    <p:animMotion origin="layout" path="M 3.33333E-6 -2.22222E-6 L -0.02778 0.05533 C -0.03386 0.06783 -0.04254 0.075 -0.05157 0.075 C -0.06198 0.075 -0.07032 0.06783 -0.07639 0.05533 L -0.10417 -2.22222E-6 " pathEditMode="relative" rAng="0" ptsTypes="FffFF">
                                      <p:cBhvr>
                                        <p:cTn id="345" dur="2000" fill="hold"/>
                                        <p:tgtEl>
                                          <p:spTgt spid="40"/>
                                        </p:tgtEl>
                                        <p:attrNameLst>
                                          <p:attrName>ppt_x</p:attrName>
                                          <p:attrName>ppt_y</p:attrName>
                                        </p:attrNameLst>
                                      </p:cBhvr>
                                      <p:rCtr x="-5200" y="3800"/>
                                    </p:animMotion>
                                  </p:childTnLst>
                                </p:cTn>
                              </p:par>
                              <p:par>
                                <p:cTn id="346" presetID="44" presetClass="path" presetSubtype="0" accel="50000" decel="50000" fill="hold" nodeType="withEffect">
                                  <p:stCondLst>
                                    <p:cond delay="0"/>
                                  </p:stCondLst>
                                  <p:childTnLst>
                                    <p:animMotion origin="layout" path="M -3.33333E-6 -2.22222E-6 L -0.02777 0.05533 C -0.03385 0.06783 -0.04253 0.075 -0.05156 0.075 C -0.06198 0.075 -0.07031 0.06783 -0.07639 0.05533 L -0.10416 -2.22222E-6 " pathEditMode="relative" rAng="0" ptsTypes="FffFF">
                                      <p:cBhvr>
                                        <p:cTn id="347" dur="2000" fill="hold"/>
                                        <p:tgtEl>
                                          <p:spTgt spid="27"/>
                                        </p:tgtEl>
                                        <p:attrNameLst>
                                          <p:attrName>ppt_x</p:attrName>
                                          <p:attrName>ppt_y</p:attrName>
                                        </p:attrNameLst>
                                      </p:cBhvr>
                                      <p:rCtr x="-5200" y="3800"/>
                                    </p:animMotion>
                                  </p:childTnLst>
                                </p:cTn>
                              </p:par>
                              <p:par>
                                <p:cTn id="348" presetID="44" presetClass="path" presetSubtype="0" accel="50000" decel="50000" fill="hold" nodeType="withEffect">
                                  <p:stCondLst>
                                    <p:cond delay="0"/>
                                  </p:stCondLst>
                                  <p:childTnLst>
                                    <p:animMotion origin="layout" path="M -3.33333E-6 -2.22222E-6 L -0.02777 0.05533 C -0.03385 0.06783 -0.04253 0.075 -0.05156 0.075 C -0.06198 0.075 -0.07031 0.06783 -0.07639 0.05533 L -0.10416 -2.22222E-6 " pathEditMode="relative" rAng="0" ptsTypes="FffFF">
                                      <p:cBhvr>
                                        <p:cTn id="349" dur="2000" fill="hold"/>
                                        <p:tgtEl>
                                          <p:spTgt spid="28"/>
                                        </p:tgtEl>
                                        <p:attrNameLst>
                                          <p:attrName>ppt_x</p:attrName>
                                          <p:attrName>ppt_y</p:attrName>
                                        </p:attrNameLst>
                                      </p:cBhvr>
                                      <p:rCtr x="-5200" y="3800"/>
                                    </p:animMotion>
                                  </p:childTnLst>
                                </p:cTn>
                              </p:par>
                              <p:par>
                                <p:cTn id="350" presetID="44" presetClass="path" presetSubtype="0" accel="50000" decel="50000" fill="hold" nodeType="withEffect">
                                  <p:stCondLst>
                                    <p:cond delay="0"/>
                                  </p:stCondLst>
                                  <p:childTnLst>
                                    <p:animMotion origin="layout" path="M 5.55112E-17 -2.22222E-6 L -0.02778 0.05533 C -0.03385 0.06783 -0.04253 0.075 -0.05156 0.075 C -0.06198 0.075 -0.07031 0.06783 -0.07639 0.05533 L -0.10417 -2.22222E-6 " pathEditMode="relative" rAng="0" ptsTypes="FffFF">
                                      <p:cBhvr>
                                        <p:cTn id="351" dur="2000" fill="hold"/>
                                        <p:tgtEl>
                                          <p:spTgt spid="29"/>
                                        </p:tgtEl>
                                        <p:attrNameLst>
                                          <p:attrName>ppt_x</p:attrName>
                                          <p:attrName>ppt_y</p:attrName>
                                        </p:attrNameLst>
                                      </p:cBhvr>
                                      <p:rCtr x="-5200" y="3800"/>
                                    </p:animMotion>
                                  </p:childTnLst>
                                </p:cTn>
                              </p:par>
                              <p:par>
                                <p:cTn id="352" presetID="44" presetClass="path" presetSubtype="0" accel="50000" decel="50000" fill="hold" nodeType="withEffect">
                                  <p:stCondLst>
                                    <p:cond delay="0"/>
                                  </p:stCondLst>
                                  <p:childTnLst>
                                    <p:animMotion origin="layout" path="M 0 -2.22222E-6 L -0.02778 0.05533 C -0.03385 0.06783 -0.04253 0.075 -0.05156 0.075 C -0.06198 0.075 -0.07031 0.06783 -0.07639 0.05533 L -0.10417 -2.22222E-6 " pathEditMode="relative" rAng="0" ptsTypes="FffFF">
                                      <p:cBhvr>
                                        <p:cTn id="353" dur="2000" fill="hold"/>
                                        <p:tgtEl>
                                          <p:spTgt spid="30"/>
                                        </p:tgtEl>
                                        <p:attrNameLst>
                                          <p:attrName>ppt_x</p:attrName>
                                          <p:attrName>ppt_y</p:attrName>
                                        </p:attrNameLst>
                                      </p:cBhvr>
                                      <p:rCtr x="-5200" y="3800"/>
                                    </p:animMotion>
                                  </p:childTnLst>
                                </p:cTn>
                              </p:par>
                              <p:par>
                                <p:cTn id="354" presetID="44" presetClass="path" presetSubtype="0" accel="50000" decel="50000" fill="hold" nodeType="withEffect">
                                  <p:stCondLst>
                                    <p:cond delay="0"/>
                                  </p:stCondLst>
                                  <p:childTnLst>
                                    <p:animMotion origin="layout" path="M 0 -2.22222E-6 L -0.02778 0.05533 C -0.03385 0.06783 -0.04253 0.075 -0.05156 0.075 C -0.06198 0.075 -0.07031 0.06783 -0.07639 0.05533 L -0.10417 -2.22222E-6 " pathEditMode="relative" rAng="0" ptsTypes="FffFF">
                                      <p:cBhvr>
                                        <p:cTn id="355" dur="2000" fill="hold"/>
                                        <p:tgtEl>
                                          <p:spTgt spid="31"/>
                                        </p:tgtEl>
                                        <p:attrNameLst>
                                          <p:attrName>ppt_x</p:attrName>
                                          <p:attrName>ppt_y</p:attrName>
                                        </p:attrNameLst>
                                      </p:cBhvr>
                                      <p:rCtr x="-5200" y="3800"/>
                                    </p:animMotion>
                                  </p:childTnLst>
                                </p:cTn>
                              </p:par>
                              <p:par>
                                <p:cTn id="356" presetID="44" presetClass="path" presetSubtype="0" accel="50000" decel="50000" fill="hold" nodeType="withEffect">
                                  <p:stCondLst>
                                    <p:cond delay="0"/>
                                  </p:stCondLst>
                                  <p:childTnLst>
                                    <p:animMotion origin="layout" path="M 1.11022E-16 -2.22222E-6 L -0.02778 0.05533 C -0.03385 0.06783 -0.04253 0.075 -0.05156 0.075 C -0.06198 0.075 -0.07031 0.06783 -0.07639 0.05533 L -0.10417 -2.22222E-6 " pathEditMode="relative" rAng="0" ptsTypes="FffFF">
                                      <p:cBhvr>
                                        <p:cTn id="357" dur="2000" fill="hold"/>
                                        <p:tgtEl>
                                          <p:spTgt spid="32"/>
                                        </p:tgtEl>
                                        <p:attrNameLst>
                                          <p:attrName>ppt_x</p:attrName>
                                          <p:attrName>ppt_y</p:attrName>
                                        </p:attrNameLst>
                                      </p:cBhvr>
                                      <p:rCtr x="-5200" y="3800"/>
                                    </p:animMotion>
                                  </p:childTnLst>
                                </p:cTn>
                              </p:par>
                              <p:par>
                                <p:cTn id="358" presetID="44" presetClass="path" presetSubtype="0" accel="50000" decel="50000" fill="hold" nodeType="withEffect">
                                  <p:stCondLst>
                                    <p:cond delay="0"/>
                                  </p:stCondLst>
                                  <p:childTnLst>
                                    <p:animMotion origin="layout" path="M 0 -2.22222E-6 L -0.02778 0.05533 C -0.03385 0.06783 -0.04253 0.075 -0.05156 0.075 C -0.06198 0.075 -0.07031 0.06783 -0.07639 0.05533 L -0.10417 -2.22222E-6 " pathEditMode="relative" rAng="0" ptsTypes="FffFF">
                                      <p:cBhvr>
                                        <p:cTn id="359" dur="2000" fill="hold"/>
                                        <p:tgtEl>
                                          <p:spTgt spid="33"/>
                                        </p:tgtEl>
                                        <p:attrNameLst>
                                          <p:attrName>ppt_x</p:attrName>
                                          <p:attrName>ppt_y</p:attrName>
                                        </p:attrNameLst>
                                      </p:cBhvr>
                                      <p:rCtr x="-5200" y="3800"/>
                                    </p:animMotion>
                                  </p:childTnLst>
                                </p:cTn>
                              </p:par>
                              <p:par>
                                <p:cTn id="360" presetID="44" presetClass="path" presetSubtype="0" accel="50000" decel="50000" fill="hold" nodeType="withEffect">
                                  <p:stCondLst>
                                    <p:cond delay="0"/>
                                  </p:stCondLst>
                                  <p:childTnLst>
                                    <p:animMotion origin="layout" path="M 0.00417 -2.22222E-6 L -0.02361 0.05533 C -0.02969 0.06783 -0.03837 0.075 -0.0474 0.075 C -0.05781 0.075 -0.06615 0.06783 -0.07222 0.05533 L -0.1 -2.22222E-6 " pathEditMode="relative" rAng="0" ptsTypes="FffFF">
                                      <p:cBhvr>
                                        <p:cTn id="361" dur="2000" fill="hold"/>
                                        <p:tgtEl>
                                          <p:spTgt spid="34"/>
                                        </p:tgtEl>
                                        <p:attrNameLst>
                                          <p:attrName>ppt_x</p:attrName>
                                          <p:attrName>ppt_y</p:attrName>
                                        </p:attrNameLst>
                                      </p:cBhvr>
                                      <p:rCtr x="-5200" y="3800"/>
                                    </p:animMotion>
                                  </p:childTnLst>
                                </p:cTn>
                              </p:par>
                            </p:childTnLst>
                          </p:cTn>
                        </p:par>
                        <p:par>
                          <p:cTn id="362" fill="hold">
                            <p:stCondLst>
                              <p:cond delay="2000"/>
                            </p:stCondLst>
                            <p:childTnLst>
                              <p:par>
                                <p:cTn id="363" presetID="23" presetClass="exit" presetSubtype="32" fill="hold" nodeType="afterEffect">
                                  <p:stCondLst>
                                    <p:cond delay="0"/>
                                  </p:stCondLst>
                                  <p:childTnLst>
                                    <p:anim calcmode="lin" valueType="num">
                                      <p:cBhvr>
                                        <p:cTn id="364" dur="500"/>
                                        <p:tgtEl>
                                          <p:spTgt spid="41"/>
                                        </p:tgtEl>
                                        <p:attrNameLst>
                                          <p:attrName>ppt_w</p:attrName>
                                        </p:attrNameLst>
                                      </p:cBhvr>
                                      <p:tavLst>
                                        <p:tav tm="0">
                                          <p:val>
                                            <p:strVal val="ppt_w"/>
                                          </p:val>
                                        </p:tav>
                                        <p:tav tm="100000">
                                          <p:val>
                                            <p:fltVal val="0"/>
                                          </p:val>
                                        </p:tav>
                                      </p:tavLst>
                                    </p:anim>
                                    <p:anim calcmode="lin" valueType="num">
                                      <p:cBhvr>
                                        <p:cTn id="365" dur="500"/>
                                        <p:tgtEl>
                                          <p:spTgt spid="41"/>
                                        </p:tgtEl>
                                        <p:attrNameLst>
                                          <p:attrName>ppt_h</p:attrName>
                                        </p:attrNameLst>
                                      </p:cBhvr>
                                      <p:tavLst>
                                        <p:tav tm="0">
                                          <p:val>
                                            <p:strVal val="ppt_h"/>
                                          </p:val>
                                        </p:tav>
                                        <p:tav tm="100000">
                                          <p:val>
                                            <p:fltVal val="0"/>
                                          </p:val>
                                        </p:tav>
                                      </p:tavLst>
                                    </p:anim>
                                    <p:set>
                                      <p:cBhvr>
                                        <p:cTn id="366" dur="1" fill="hold">
                                          <p:stCondLst>
                                            <p:cond delay="499"/>
                                          </p:stCondLst>
                                        </p:cTn>
                                        <p:tgtEl>
                                          <p:spTgt spid="41"/>
                                        </p:tgtEl>
                                        <p:attrNameLst>
                                          <p:attrName>style.visibility</p:attrName>
                                        </p:attrNameLst>
                                      </p:cBhvr>
                                      <p:to>
                                        <p:strVal val="hidden"/>
                                      </p:to>
                                    </p:set>
                                  </p:childTnLst>
                                </p:cTn>
                              </p:par>
                              <p:par>
                                <p:cTn id="367" presetID="23" presetClass="exit" presetSubtype="32" fill="hold" nodeType="withEffect">
                                  <p:stCondLst>
                                    <p:cond delay="0"/>
                                  </p:stCondLst>
                                  <p:childTnLst>
                                    <p:anim calcmode="lin" valueType="num">
                                      <p:cBhvr>
                                        <p:cTn id="368" dur="500"/>
                                        <p:tgtEl>
                                          <p:spTgt spid="50"/>
                                        </p:tgtEl>
                                        <p:attrNameLst>
                                          <p:attrName>ppt_w</p:attrName>
                                        </p:attrNameLst>
                                      </p:cBhvr>
                                      <p:tavLst>
                                        <p:tav tm="0">
                                          <p:val>
                                            <p:strVal val="ppt_w"/>
                                          </p:val>
                                        </p:tav>
                                        <p:tav tm="100000">
                                          <p:val>
                                            <p:fltVal val="0"/>
                                          </p:val>
                                        </p:tav>
                                      </p:tavLst>
                                    </p:anim>
                                    <p:anim calcmode="lin" valueType="num">
                                      <p:cBhvr>
                                        <p:cTn id="369" dur="500"/>
                                        <p:tgtEl>
                                          <p:spTgt spid="50"/>
                                        </p:tgtEl>
                                        <p:attrNameLst>
                                          <p:attrName>ppt_h</p:attrName>
                                        </p:attrNameLst>
                                      </p:cBhvr>
                                      <p:tavLst>
                                        <p:tav tm="0">
                                          <p:val>
                                            <p:strVal val="ppt_h"/>
                                          </p:val>
                                        </p:tav>
                                        <p:tav tm="100000">
                                          <p:val>
                                            <p:fltVal val="0"/>
                                          </p:val>
                                        </p:tav>
                                      </p:tavLst>
                                    </p:anim>
                                    <p:set>
                                      <p:cBhvr>
                                        <p:cTn id="370" dur="1" fill="hold">
                                          <p:stCondLst>
                                            <p:cond delay="499"/>
                                          </p:stCondLst>
                                        </p:cTn>
                                        <p:tgtEl>
                                          <p:spTgt spid="50"/>
                                        </p:tgtEl>
                                        <p:attrNameLst>
                                          <p:attrName>style.visibility</p:attrName>
                                        </p:attrNameLst>
                                      </p:cBhvr>
                                      <p:to>
                                        <p:strVal val="hidden"/>
                                      </p:to>
                                    </p:set>
                                  </p:childTnLst>
                                </p:cTn>
                              </p:par>
                              <p:par>
                                <p:cTn id="371" presetID="23" presetClass="exit" presetSubtype="32" fill="hold" nodeType="withEffect">
                                  <p:stCondLst>
                                    <p:cond delay="0"/>
                                  </p:stCondLst>
                                  <p:childTnLst>
                                    <p:anim calcmode="lin" valueType="num">
                                      <p:cBhvr>
                                        <p:cTn id="372" dur="500"/>
                                        <p:tgtEl>
                                          <p:spTgt spid="20"/>
                                        </p:tgtEl>
                                        <p:attrNameLst>
                                          <p:attrName>ppt_w</p:attrName>
                                        </p:attrNameLst>
                                      </p:cBhvr>
                                      <p:tavLst>
                                        <p:tav tm="0">
                                          <p:val>
                                            <p:strVal val="ppt_w"/>
                                          </p:val>
                                        </p:tav>
                                        <p:tav tm="100000">
                                          <p:val>
                                            <p:fltVal val="0"/>
                                          </p:val>
                                        </p:tav>
                                      </p:tavLst>
                                    </p:anim>
                                    <p:anim calcmode="lin" valueType="num">
                                      <p:cBhvr>
                                        <p:cTn id="373" dur="500"/>
                                        <p:tgtEl>
                                          <p:spTgt spid="20"/>
                                        </p:tgtEl>
                                        <p:attrNameLst>
                                          <p:attrName>ppt_h</p:attrName>
                                        </p:attrNameLst>
                                      </p:cBhvr>
                                      <p:tavLst>
                                        <p:tav tm="0">
                                          <p:val>
                                            <p:strVal val="ppt_h"/>
                                          </p:val>
                                        </p:tav>
                                        <p:tav tm="100000">
                                          <p:val>
                                            <p:fltVal val="0"/>
                                          </p:val>
                                        </p:tav>
                                      </p:tavLst>
                                    </p:anim>
                                    <p:set>
                                      <p:cBhvr>
                                        <p:cTn id="374" dur="1" fill="hold">
                                          <p:stCondLst>
                                            <p:cond delay="499"/>
                                          </p:stCondLst>
                                        </p:cTn>
                                        <p:tgtEl>
                                          <p:spTgt spid="20"/>
                                        </p:tgtEl>
                                        <p:attrNameLst>
                                          <p:attrName>style.visibility</p:attrName>
                                        </p:attrNameLst>
                                      </p:cBhvr>
                                      <p:to>
                                        <p:strVal val="hidden"/>
                                      </p:to>
                                    </p:set>
                                  </p:childTnLst>
                                </p:cTn>
                              </p:par>
                              <p:par>
                                <p:cTn id="375" presetID="23" presetClass="exit" presetSubtype="32" fill="hold" nodeType="withEffect">
                                  <p:stCondLst>
                                    <p:cond delay="0"/>
                                  </p:stCondLst>
                                  <p:childTnLst>
                                    <p:anim calcmode="lin" valueType="num">
                                      <p:cBhvr>
                                        <p:cTn id="376" dur="500"/>
                                        <p:tgtEl>
                                          <p:spTgt spid="21"/>
                                        </p:tgtEl>
                                        <p:attrNameLst>
                                          <p:attrName>ppt_w</p:attrName>
                                        </p:attrNameLst>
                                      </p:cBhvr>
                                      <p:tavLst>
                                        <p:tav tm="0">
                                          <p:val>
                                            <p:strVal val="ppt_w"/>
                                          </p:val>
                                        </p:tav>
                                        <p:tav tm="100000">
                                          <p:val>
                                            <p:fltVal val="0"/>
                                          </p:val>
                                        </p:tav>
                                      </p:tavLst>
                                    </p:anim>
                                    <p:anim calcmode="lin" valueType="num">
                                      <p:cBhvr>
                                        <p:cTn id="377" dur="500"/>
                                        <p:tgtEl>
                                          <p:spTgt spid="21"/>
                                        </p:tgtEl>
                                        <p:attrNameLst>
                                          <p:attrName>ppt_h</p:attrName>
                                        </p:attrNameLst>
                                      </p:cBhvr>
                                      <p:tavLst>
                                        <p:tav tm="0">
                                          <p:val>
                                            <p:strVal val="ppt_h"/>
                                          </p:val>
                                        </p:tav>
                                        <p:tav tm="100000">
                                          <p:val>
                                            <p:fltVal val="0"/>
                                          </p:val>
                                        </p:tav>
                                      </p:tavLst>
                                    </p:anim>
                                    <p:set>
                                      <p:cBhvr>
                                        <p:cTn id="378" dur="1" fill="hold">
                                          <p:stCondLst>
                                            <p:cond delay="499"/>
                                          </p:stCondLst>
                                        </p:cTn>
                                        <p:tgtEl>
                                          <p:spTgt spid="21"/>
                                        </p:tgtEl>
                                        <p:attrNameLst>
                                          <p:attrName>style.visibility</p:attrName>
                                        </p:attrNameLst>
                                      </p:cBhvr>
                                      <p:to>
                                        <p:strVal val="hidden"/>
                                      </p:to>
                                    </p:set>
                                  </p:childTnLst>
                                </p:cTn>
                              </p:par>
                              <p:par>
                                <p:cTn id="379" presetID="23" presetClass="exit" presetSubtype="32" fill="hold" nodeType="withEffect">
                                  <p:stCondLst>
                                    <p:cond delay="0"/>
                                  </p:stCondLst>
                                  <p:childTnLst>
                                    <p:anim calcmode="lin" valueType="num">
                                      <p:cBhvr>
                                        <p:cTn id="380" dur="500"/>
                                        <p:tgtEl>
                                          <p:spTgt spid="22"/>
                                        </p:tgtEl>
                                        <p:attrNameLst>
                                          <p:attrName>ppt_w</p:attrName>
                                        </p:attrNameLst>
                                      </p:cBhvr>
                                      <p:tavLst>
                                        <p:tav tm="0">
                                          <p:val>
                                            <p:strVal val="ppt_w"/>
                                          </p:val>
                                        </p:tav>
                                        <p:tav tm="100000">
                                          <p:val>
                                            <p:fltVal val="0"/>
                                          </p:val>
                                        </p:tav>
                                      </p:tavLst>
                                    </p:anim>
                                    <p:anim calcmode="lin" valueType="num">
                                      <p:cBhvr>
                                        <p:cTn id="381" dur="500"/>
                                        <p:tgtEl>
                                          <p:spTgt spid="22"/>
                                        </p:tgtEl>
                                        <p:attrNameLst>
                                          <p:attrName>ppt_h</p:attrName>
                                        </p:attrNameLst>
                                      </p:cBhvr>
                                      <p:tavLst>
                                        <p:tav tm="0">
                                          <p:val>
                                            <p:strVal val="ppt_h"/>
                                          </p:val>
                                        </p:tav>
                                        <p:tav tm="100000">
                                          <p:val>
                                            <p:fltVal val="0"/>
                                          </p:val>
                                        </p:tav>
                                      </p:tavLst>
                                    </p:anim>
                                    <p:set>
                                      <p:cBhvr>
                                        <p:cTn id="382" dur="1" fill="hold">
                                          <p:stCondLst>
                                            <p:cond delay="499"/>
                                          </p:stCondLst>
                                        </p:cTn>
                                        <p:tgtEl>
                                          <p:spTgt spid="22"/>
                                        </p:tgtEl>
                                        <p:attrNameLst>
                                          <p:attrName>style.visibility</p:attrName>
                                        </p:attrNameLst>
                                      </p:cBhvr>
                                      <p:to>
                                        <p:strVal val="hidden"/>
                                      </p:to>
                                    </p:set>
                                  </p:childTnLst>
                                </p:cTn>
                              </p:par>
                              <p:par>
                                <p:cTn id="383" presetID="23" presetClass="exit" presetSubtype="32" fill="hold" nodeType="withEffect">
                                  <p:stCondLst>
                                    <p:cond delay="0"/>
                                  </p:stCondLst>
                                  <p:childTnLst>
                                    <p:anim calcmode="lin" valueType="num">
                                      <p:cBhvr>
                                        <p:cTn id="384" dur="500"/>
                                        <p:tgtEl>
                                          <p:spTgt spid="23"/>
                                        </p:tgtEl>
                                        <p:attrNameLst>
                                          <p:attrName>ppt_w</p:attrName>
                                        </p:attrNameLst>
                                      </p:cBhvr>
                                      <p:tavLst>
                                        <p:tav tm="0">
                                          <p:val>
                                            <p:strVal val="ppt_w"/>
                                          </p:val>
                                        </p:tav>
                                        <p:tav tm="100000">
                                          <p:val>
                                            <p:fltVal val="0"/>
                                          </p:val>
                                        </p:tav>
                                      </p:tavLst>
                                    </p:anim>
                                    <p:anim calcmode="lin" valueType="num">
                                      <p:cBhvr>
                                        <p:cTn id="385" dur="500"/>
                                        <p:tgtEl>
                                          <p:spTgt spid="23"/>
                                        </p:tgtEl>
                                        <p:attrNameLst>
                                          <p:attrName>ppt_h</p:attrName>
                                        </p:attrNameLst>
                                      </p:cBhvr>
                                      <p:tavLst>
                                        <p:tav tm="0">
                                          <p:val>
                                            <p:strVal val="ppt_h"/>
                                          </p:val>
                                        </p:tav>
                                        <p:tav tm="100000">
                                          <p:val>
                                            <p:fltVal val="0"/>
                                          </p:val>
                                        </p:tav>
                                      </p:tavLst>
                                    </p:anim>
                                    <p:set>
                                      <p:cBhvr>
                                        <p:cTn id="386" dur="1" fill="hold">
                                          <p:stCondLst>
                                            <p:cond delay="499"/>
                                          </p:stCondLst>
                                        </p:cTn>
                                        <p:tgtEl>
                                          <p:spTgt spid="23"/>
                                        </p:tgtEl>
                                        <p:attrNameLst>
                                          <p:attrName>style.visibility</p:attrName>
                                        </p:attrNameLst>
                                      </p:cBhvr>
                                      <p:to>
                                        <p:strVal val="hidden"/>
                                      </p:to>
                                    </p:set>
                                  </p:childTnLst>
                                </p:cTn>
                              </p:par>
                              <p:par>
                                <p:cTn id="387" presetID="23" presetClass="exit" presetSubtype="32" fill="hold" nodeType="withEffect">
                                  <p:stCondLst>
                                    <p:cond delay="0"/>
                                  </p:stCondLst>
                                  <p:childTnLst>
                                    <p:anim calcmode="lin" valueType="num">
                                      <p:cBhvr>
                                        <p:cTn id="388" dur="500"/>
                                        <p:tgtEl>
                                          <p:spTgt spid="24"/>
                                        </p:tgtEl>
                                        <p:attrNameLst>
                                          <p:attrName>ppt_w</p:attrName>
                                        </p:attrNameLst>
                                      </p:cBhvr>
                                      <p:tavLst>
                                        <p:tav tm="0">
                                          <p:val>
                                            <p:strVal val="ppt_w"/>
                                          </p:val>
                                        </p:tav>
                                        <p:tav tm="100000">
                                          <p:val>
                                            <p:fltVal val="0"/>
                                          </p:val>
                                        </p:tav>
                                      </p:tavLst>
                                    </p:anim>
                                    <p:anim calcmode="lin" valueType="num">
                                      <p:cBhvr>
                                        <p:cTn id="389" dur="500"/>
                                        <p:tgtEl>
                                          <p:spTgt spid="24"/>
                                        </p:tgtEl>
                                        <p:attrNameLst>
                                          <p:attrName>ppt_h</p:attrName>
                                        </p:attrNameLst>
                                      </p:cBhvr>
                                      <p:tavLst>
                                        <p:tav tm="0">
                                          <p:val>
                                            <p:strVal val="ppt_h"/>
                                          </p:val>
                                        </p:tav>
                                        <p:tav tm="100000">
                                          <p:val>
                                            <p:fltVal val="0"/>
                                          </p:val>
                                        </p:tav>
                                      </p:tavLst>
                                    </p:anim>
                                    <p:set>
                                      <p:cBhvr>
                                        <p:cTn id="390" dur="1" fill="hold">
                                          <p:stCondLst>
                                            <p:cond delay="499"/>
                                          </p:stCondLst>
                                        </p:cTn>
                                        <p:tgtEl>
                                          <p:spTgt spid="24"/>
                                        </p:tgtEl>
                                        <p:attrNameLst>
                                          <p:attrName>style.visibility</p:attrName>
                                        </p:attrNameLst>
                                      </p:cBhvr>
                                      <p:to>
                                        <p:strVal val="hidden"/>
                                      </p:to>
                                    </p:set>
                                  </p:childTnLst>
                                </p:cTn>
                              </p:par>
                              <p:par>
                                <p:cTn id="391" presetID="23" presetClass="exit" presetSubtype="32" fill="hold" nodeType="withEffect">
                                  <p:stCondLst>
                                    <p:cond delay="0"/>
                                  </p:stCondLst>
                                  <p:childTnLst>
                                    <p:anim calcmode="lin" valueType="num">
                                      <p:cBhvr>
                                        <p:cTn id="392" dur="500"/>
                                        <p:tgtEl>
                                          <p:spTgt spid="25"/>
                                        </p:tgtEl>
                                        <p:attrNameLst>
                                          <p:attrName>ppt_w</p:attrName>
                                        </p:attrNameLst>
                                      </p:cBhvr>
                                      <p:tavLst>
                                        <p:tav tm="0">
                                          <p:val>
                                            <p:strVal val="ppt_w"/>
                                          </p:val>
                                        </p:tav>
                                        <p:tav tm="100000">
                                          <p:val>
                                            <p:fltVal val="0"/>
                                          </p:val>
                                        </p:tav>
                                      </p:tavLst>
                                    </p:anim>
                                    <p:anim calcmode="lin" valueType="num">
                                      <p:cBhvr>
                                        <p:cTn id="393" dur="500"/>
                                        <p:tgtEl>
                                          <p:spTgt spid="25"/>
                                        </p:tgtEl>
                                        <p:attrNameLst>
                                          <p:attrName>ppt_h</p:attrName>
                                        </p:attrNameLst>
                                      </p:cBhvr>
                                      <p:tavLst>
                                        <p:tav tm="0">
                                          <p:val>
                                            <p:strVal val="ppt_h"/>
                                          </p:val>
                                        </p:tav>
                                        <p:tav tm="100000">
                                          <p:val>
                                            <p:fltVal val="0"/>
                                          </p:val>
                                        </p:tav>
                                      </p:tavLst>
                                    </p:anim>
                                    <p:set>
                                      <p:cBhvr>
                                        <p:cTn id="394" dur="1" fill="hold">
                                          <p:stCondLst>
                                            <p:cond delay="499"/>
                                          </p:stCondLst>
                                        </p:cTn>
                                        <p:tgtEl>
                                          <p:spTgt spid="25"/>
                                        </p:tgtEl>
                                        <p:attrNameLst>
                                          <p:attrName>style.visibility</p:attrName>
                                        </p:attrNameLst>
                                      </p:cBhvr>
                                      <p:to>
                                        <p:strVal val="hidden"/>
                                      </p:to>
                                    </p:set>
                                  </p:childTnLst>
                                </p:cTn>
                              </p:par>
                              <p:par>
                                <p:cTn id="395" presetID="23" presetClass="exit" presetSubtype="32" fill="hold" nodeType="withEffect">
                                  <p:stCondLst>
                                    <p:cond delay="0"/>
                                  </p:stCondLst>
                                  <p:childTnLst>
                                    <p:anim calcmode="lin" valueType="num">
                                      <p:cBhvr>
                                        <p:cTn id="396" dur="500"/>
                                        <p:tgtEl>
                                          <p:spTgt spid="26"/>
                                        </p:tgtEl>
                                        <p:attrNameLst>
                                          <p:attrName>ppt_w</p:attrName>
                                        </p:attrNameLst>
                                      </p:cBhvr>
                                      <p:tavLst>
                                        <p:tav tm="0">
                                          <p:val>
                                            <p:strVal val="ppt_w"/>
                                          </p:val>
                                        </p:tav>
                                        <p:tav tm="100000">
                                          <p:val>
                                            <p:fltVal val="0"/>
                                          </p:val>
                                        </p:tav>
                                      </p:tavLst>
                                    </p:anim>
                                    <p:anim calcmode="lin" valueType="num">
                                      <p:cBhvr>
                                        <p:cTn id="397" dur="500"/>
                                        <p:tgtEl>
                                          <p:spTgt spid="26"/>
                                        </p:tgtEl>
                                        <p:attrNameLst>
                                          <p:attrName>ppt_h</p:attrName>
                                        </p:attrNameLst>
                                      </p:cBhvr>
                                      <p:tavLst>
                                        <p:tav tm="0">
                                          <p:val>
                                            <p:strVal val="ppt_h"/>
                                          </p:val>
                                        </p:tav>
                                        <p:tav tm="100000">
                                          <p:val>
                                            <p:fltVal val="0"/>
                                          </p:val>
                                        </p:tav>
                                      </p:tavLst>
                                    </p:anim>
                                    <p:set>
                                      <p:cBhvr>
                                        <p:cTn id="398" dur="1" fill="hold">
                                          <p:stCondLst>
                                            <p:cond delay="499"/>
                                          </p:stCondLst>
                                        </p:cTn>
                                        <p:tgtEl>
                                          <p:spTgt spid="26"/>
                                        </p:tgtEl>
                                        <p:attrNameLst>
                                          <p:attrName>style.visibility</p:attrName>
                                        </p:attrNameLst>
                                      </p:cBhvr>
                                      <p:to>
                                        <p:strVal val="hidden"/>
                                      </p:to>
                                    </p:set>
                                  </p:childTnLst>
                                </p:cTn>
                              </p:par>
                              <p:par>
                                <p:cTn id="399" presetID="23" presetClass="exit" presetSubtype="32" fill="hold" nodeType="withEffect">
                                  <p:stCondLst>
                                    <p:cond delay="0"/>
                                  </p:stCondLst>
                                  <p:childTnLst>
                                    <p:anim calcmode="lin" valueType="num">
                                      <p:cBhvr>
                                        <p:cTn id="400" dur="500"/>
                                        <p:tgtEl>
                                          <p:spTgt spid="40"/>
                                        </p:tgtEl>
                                        <p:attrNameLst>
                                          <p:attrName>ppt_w</p:attrName>
                                        </p:attrNameLst>
                                      </p:cBhvr>
                                      <p:tavLst>
                                        <p:tav tm="0">
                                          <p:val>
                                            <p:strVal val="ppt_w"/>
                                          </p:val>
                                        </p:tav>
                                        <p:tav tm="100000">
                                          <p:val>
                                            <p:fltVal val="0"/>
                                          </p:val>
                                        </p:tav>
                                      </p:tavLst>
                                    </p:anim>
                                    <p:anim calcmode="lin" valueType="num">
                                      <p:cBhvr>
                                        <p:cTn id="401" dur="500"/>
                                        <p:tgtEl>
                                          <p:spTgt spid="40"/>
                                        </p:tgtEl>
                                        <p:attrNameLst>
                                          <p:attrName>ppt_h</p:attrName>
                                        </p:attrNameLst>
                                      </p:cBhvr>
                                      <p:tavLst>
                                        <p:tav tm="0">
                                          <p:val>
                                            <p:strVal val="ppt_h"/>
                                          </p:val>
                                        </p:tav>
                                        <p:tav tm="100000">
                                          <p:val>
                                            <p:fltVal val="0"/>
                                          </p:val>
                                        </p:tav>
                                      </p:tavLst>
                                    </p:anim>
                                    <p:set>
                                      <p:cBhvr>
                                        <p:cTn id="402" dur="1" fill="hold">
                                          <p:stCondLst>
                                            <p:cond delay="499"/>
                                          </p:stCondLst>
                                        </p:cTn>
                                        <p:tgtEl>
                                          <p:spTgt spid="40"/>
                                        </p:tgtEl>
                                        <p:attrNameLst>
                                          <p:attrName>style.visibility</p:attrName>
                                        </p:attrNameLst>
                                      </p:cBhvr>
                                      <p:to>
                                        <p:strVal val="hidden"/>
                                      </p:to>
                                    </p:set>
                                  </p:childTnLst>
                                </p:cTn>
                              </p:par>
                              <p:par>
                                <p:cTn id="403" presetID="23" presetClass="exit" presetSubtype="32" fill="hold" nodeType="withEffect">
                                  <p:stCondLst>
                                    <p:cond delay="0"/>
                                  </p:stCondLst>
                                  <p:childTnLst>
                                    <p:anim calcmode="lin" valueType="num">
                                      <p:cBhvr>
                                        <p:cTn id="404" dur="500"/>
                                        <p:tgtEl>
                                          <p:spTgt spid="27"/>
                                        </p:tgtEl>
                                        <p:attrNameLst>
                                          <p:attrName>ppt_w</p:attrName>
                                        </p:attrNameLst>
                                      </p:cBhvr>
                                      <p:tavLst>
                                        <p:tav tm="0">
                                          <p:val>
                                            <p:strVal val="ppt_w"/>
                                          </p:val>
                                        </p:tav>
                                        <p:tav tm="100000">
                                          <p:val>
                                            <p:fltVal val="0"/>
                                          </p:val>
                                        </p:tav>
                                      </p:tavLst>
                                    </p:anim>
                                    <p:anim calcmode="lin" valueType="num">
                                      <p:cBhvr>
                                        <p:cTn id="405" dur="500"/>
                                        <p:tgtEl>
                                          <p:spTgt spid="27"/>
                                        </p:tgtEl>
                                        <p:attrNameLst>
                                          <p:attrName>ppt_h</p:attrName>
                                        </p:attrNameLst>
                                      </p:cBhvr>
                                      <p:tavLst>
                                        <p:tav tm="0">
                                          <p:val>
                                            <p:strVal val="ppt_h"/>
                                          </p:val>
                                        </p:tav>
                                        <p:tav tm="100000">
                                          <p:val>
                                            <p:fltVal val="0"/>
                                          </p:val>
                                        </p:tav>
                                      </p:tavLst>
                                    </p:anim>
                                    <p:set>
                                      <p:cBhvr>
                                        <p:cTn id="406" dur="1" fill="hold">
                                          <p:stCondLst>
                                            <p:cond delay="499"/>
                                          </p:stCondLst>
                                        </p:cTn>
                                        <p:tgtEl>
                                          <p:spTgt spid="27"/>
                                        </p:tgtEl>
                                        <p:attrNameLst>
                                          <p:attrName>style.visibility</p:attrName>
                                        </p:attrNameLst>
                                      </p:cBhvr>
                                      <p:to>
                                        <p:strVal val="hidden"/>
                                      </p:to>
                                    </p:set>
                                  </p:childTnLst>
                                </p:cTn>
                              </p:par>
                              <p:par>
                                <p:cTn id="407" presetID="23" presetClass="exit" presetSubtype="32" fill="hold" nodeType="withEffect">
                                  <p:stCondLst>
                                    <p:cond delay="0"/>
                                  </p:stCondLst>
                                  <p:childTnLst>
                                    <p:anim calcmode="lin" valueType="num">
                                      <p:cBhvr>
                                        <p:cTn id="408" dur="500"/>
                                        <p:tgtEl>
                                          <p:spTgt spid="28"/>
                                        </p:tgtEl>
                                        <p:attrNameLst>
                                          <p:attrName>ppt_w</p:attrName>
                                        </p:attrNameLst>
                                      </p:cBhvr>
                                      <p:tavLst>
                                        <p:tav tm="0">
                                          <p:val>
                                            <p:strVal val="ppt_w"/>
                                          </p:val>
                                        </p:tav>
                                        <p:tav tm="100000">
                                          <p:val>
                                            <p:fltVal val="0"/>
                                          </p:val>
                                        </p:tav>
                                      </p:tavLst>
                                    </p:anim>
                                    <p:anim calcmode="lin" valueType="num">
                                      <p:cBhvr>
                                        <p:cTn id="409" dur="500"/>
                                        <p:tgtEl>
                                          <p:spTgt spid="28"/>
                                        </p:tgtEl>
                                        <p:attrNameLst>
                                          <p:attrName>ppt_h</p:attrName>
                                        </p:attrNameLst>
                                      </p:cBhvr>
                                      <p:tavLst>
                                        <p:tav tm="0">
                                          <p:val>
                                            <p:strVal val="ppt_h"/>
                                          </p:val>
                                        </p:tav>
                                        <p:tav tm="100000">
                                          <p:val>
                                            <p:fltVal val="0"/>
                                          </p:val>
                                        </p:tav>
                                      </p:tavLst>
                                    </p:anim>
                                    <p:set>
                                      <p:cBhvr>
                                        <p:cTn id="410" dur="1" fill="hold">
                                          <p:stCondLst>
                                            <p:cond delay="499"/>
                                          </p:stCondLst>
                                        </p:cTn>
                                        <p:tgtEl>
                                          <p:spTgt spid="28"/>
                                        </p:tgtEl>
                                        <p:attrNameLst>
                                          <p:attrName>style.visibility</p:attrName>
                                        </p:attrNameLst>
                                      </p:cBhvr>
                                      <p:to>
                                        <p:strVal val="hidden"/>
                                      </p:to>
                                    </p:set>
                                  </p:childTnLst>
                                </p:cTn>
                              </p:par>
                              <p:par>
                                <p:cTn id="411" presetID="23" presetClass="exit" presetSubtype="32" fill="hold" nodeType="withEffect">
                                  <p:stCondLst>
                                    <p:cond delay="0"/>
                                  </p:stCondLst>
                                  <p:childTnLst>
                                    <p:anim calcmode="lin" valueType="num">
                                      <p:cBhvr>
                                        <p:cTn id="412" dur="500"/>
                                        <p:tgtEl>
                                          <p:spTgt spid="29"/>
                                        </p:tgtEl>
                                        <p:attrNameLst>
                                          <p:attrName>ppt_w</p:attrName>
                                        </p:attrNameLst>
                                      </p:cBhvr>
                                      <p:tavLst>
                                        <p:tav tm="0">
                                          <p:val>
                                            <p:strVal val="ppt_w"/>
                                          </p:val>
                                        </p:tav>
                                        <p:tav tm="100000">
                                          <p:val>
                                            <p:fltVal val="0"/>
                                          </p:val>
                                        </p:tav>
                                      </p:tavLst>
                                    </p:anim>
                                    <p:anim calcmode="lin" valueType="num">
                                      <p:cBhvr>
                                        <p:cTn id="413" dur="500"/>
                                        <p:tgtEl>
                                          <p:spTgt spid="29"/>
                                        </p:tgtEl>
                                        <p:attrNameLst>
                                          <p:attrName>ppt_h</p:attrName>
                                        </p:attrNameLst>
                                      </p:cBhvr>
                                      <p:tavLst>
                                        <p:tav tm="0">
                                          <p:val>
                                            <p:strVal val="ppt_h"/>
                                          </p:val>
                                        </p:tav>
                                        <p:tav tm="100000">
                                          <p:val>
                                            <p:fltVal val="0"/>
                                          </p:val>
                                        </p:tav>
                                      </p:tavLst>
                                    </p:anim>
                                    <p:set>
                                      <p:cBhvr>
                                        <p:cTn id="414" dur="1" fill="hold">
                                          <p:stCondLst>
                                            <p:cond delay="499"/>
                                          </p:stCondLst>
                                        </p:cTn>
                                        <p:tgtEl>
                                          <p:spTgt spid="29"/>
                                        </p:tgtEl>
                                        <p:attrNameLst>
                                          <p:attrName>style.visibility</p:attrName>
                                        </p:attrNameLst>
                                      </p:cBhvr>
                                      <p:to>
                                        <p:strVal val="hidden"/>
                                      </p:to>
                                    </p:set>
                                  </p:childTnLst>
                                </p:cTn>
                              </p:par>
                              <p:par>
                                <p:cTn id="415" presetID="23" presetClass="exit" presetSubtype="32" fill="hold" nodeType="withEffect">
                                  <p:stCondLst>
                                    <p:cond delay="0"/>
                                  </p:stCondLst>
                                  <p:childTnLst>
                                    <p:anim calcmode="lin" valueType="num">
                                      <p:cBhvr>
                                        <p:cTn id="416" dur="500"/>
                                        <p:tgtEl>
                                          <p:spTgt spid="30"/>
                                        </p:tgtEl>
                                        <p:attrNameLst>
                                          <p:attrName>ppt_w</p:attrName>
                                        </p:attrNameLst>
                                      </p:cBhvr>
                                      <p:tavLst>
                                        <p:tav tm="0">
                                          <p:val>
                                            <p:strVal val="ppt_w"/>
                                          </p:val>
                                        </p:tav>
                                        <p:tav tm="100000">
                                          <p:val>
                                            <p:fltVal val="0"/>
                                          </p:val>
                                        </p:tav>
                                      </p:tavLst>
                                    </p:anim>
                                    <p:anim calcmode="lin" valueType="num">
                                      <p:cBhvr>
                                        <p:cTn id="417" dur="500"/>
                                        <p:tgtEl>
                                          <p:spTgt spid="30"/>
                                        </p:tgtEl>
                                        <p:attrNameLst>
                                          <p:attrName>ppt_h</p:attrName>
                                        </p:attrNameLst>
                                      </p:cBhvr>
                                      <p:tavLst>
                                        <p:tav tm="0">
                                          <p:val>
                                            <p:strVal val="ppt_h"/>
                                          </p:val>
                                        </p:tav>
                                        <p:tav tm="100000">
                                          <p:val>
                                            <p:fltVal val="0"/>
                                          </p:val>
                                        </p:tav>
                                      </p:tavLst>
                                    </p:anim>
                                    <p:set>
                                      <p:cBhvr>
                                        <p:cTn id="418" dur="1" fill="hold">
                                          <p:stCondLst>
                                            <p:cond delay="499"/>
                                          </p:stCondLst>
                                        </p:cTn>
                                        <p:tgtEl>
                                          <p:spTgt spid="30"/>
                                        </p:tgtEl>
                                        <p:attrNameLst>
                                          <p:attrName>style.visibility</p:attrName>
                                        </p:attrNameLst>
                                      </p:cBhvr>
                                      <p:to>
                                        <p:strVal val="hidden"/>
                                      </p:to>
                                    </p:set>
                                  </p:childTnLst>
                                </p:cTn>
                              </p:par>
                              <p:par>
                                <p:cTn id="419" presetID="23" presetClass="exit" presetSubtype="32" fill="hold" nodeType="withEffect">
                                  <p:stCondLst>
                                    <p:cond delay="0"/>
                                  </p:stCondLst>
                                  <p:childTnLst>
                                    <p:anim calcmode="lin" valueType="num">
                                      <p:cBhvr>
                                        <p:cTn id="420" dur="500"/>
                                        <p:tgtEl>
                                          <p:spTgt spid="31"/>
                                        </p:tgtEl>
                                        <p:attrNameLst>
                                          <p:attrName>ppt_w</p:attrName>
                                        </p:attrNameLst>
                                      </p:cBhvr>
                                      <p:tavLst>
                                        <p:tav tm="0">
                                          <p:val>
                                            <p:strVal val="ppt_w"/>
                                          </p:val>
                                        </p:tav>
                                        <p:tav tm="100000">
                                          <p:val>
                                            <p:fltVal val="0"/>
                                          </p:val>
                                        </p:tav>
                                      </p:tavLst>
                                    </p:anim>
                                    <p:anim calcmode="lin" valueType="num">
                                      <p:cBhvr>
                                        <p:cTn id="421" dur="500"/>
                                        <p:tgtEl>
                                          <p:spTgt spid="31"/>
                                        </p:tgtEl>
                                        <p:attrNameLst>
                                          <p:attrName>ppt_h</p:attrName>
                                        </p:attrNameLst>
                                      </p:cBhvr>
                                      <p:tavLst>
                                        <p:tav tm="0">
                                          <p:val>
                                            <p:strVal val="ppt_h"/>
                                          </p:val>
                                        </p:tav>
                                        <p:tav tm="100000">
                                          <p:val>
                                            <p:fltVal val="0"/>
                                          </p:val>
                                        </p:tav>
                                      </p:tavLst>
                                    </p:anim>
                                    <p:set>
                                      <p:cBhvr>
                                        <p:cTn id="422" dur="1" fill="hold">
                                          <p:stCondLst>
                                            <p:cond delay="499"/>
                                          </p:stCondLst>
                                        </p:cTn>
                                        <p:tgtEl>
                                          <p:spTgt spid="31"/>
                                        </p:tgtEl>
                                        <p:attrNameLst>
                                          <p:attrName>style.visibility</p:attrName>
                                        </p:attrNameLst>
                                      </p:cBhvr>
                                      <p:to>
                                        <p:strVal val="hidden"/>
                                      </p:to>
                                    </p:set>
                                  </p:childTnLst>
                                </p:cTn>
                              </p:par>
                              <p:par>
                                <p:cTn id="423" presetID="23" presetClass="exit" presetSubtype="32" fill="hold" nodeType="withEffect">
                                  <p:stCondLst>
                                    <p:cond delay="0"/>
                                  </p:stCondLst>
                                  <p:childTnLst>
                                    <p:anim calcmode="lin" valueType="num">
                                      <p:cBhvr>
                                        <p:cTn id="424" dur="500"/>
                                        <p:tgtEl>
                                          <p:spTgt spid="32"/>
                                        </p:tgtEl>
                                        <p:attrNameLst>
                                          <p:attrName>ppt_w</p:attrName>
                                        </p:attrNameLst>
                                      </p:cBhvr>
                                      <p:tavLst>
                                        <p:tav tm="0">
                                          <p:val>
                                            <p:strVal val="ppt_w"/>
                                          </p:val>
                                        </p:tav>
                                        <p:tav tm="100000">
                                          <p:val>
                                            <p:fltVal val="0"/>
                                          </p:val>
                                        </p:tav>
                                      </p:tavLst>
                                    </p:anim>
                                    <p:anim calcmode="lin" valueType="num">
                                      <p:cBhvr>
                                        <p:cTn id="425" dur="500"/>
                                        <p:tgtEl>
                                          <p:spTgt spid="32"/>
                                        </p:tgtEl>
                                        <p:attrNameLst>
                                          <p:attrName>ppt_h</p:attrName>
                                        </p:attrNameLst>
                                      </p:cBhvr>
                                      <p:tavLst>
                                        <p:tav tm="0">
                                          <p:val>
                                            <p:strVal val="ppt_h"/>
                                          </p:val>
                                        </p:tav>
                                        <p:tav tm="100000">
                                          <p:val>
                                            <p:fltVal val="0"/>
                                          </p:val>
                                        </p:tav>
                                      </p:tavLst>
                                    </p:anim>
                                    <p:set>
                                      <p:cBhvr>
                                        <p:cTn id="426" dur="1" fill="hold">
                                          <p:stCondLst>
                                            <p:cond delay="499"/>
                                          </p:stCondLst>
                                        </p:cTn>
                                        <p:tgtEl>
                                          <p:spTgt spid="32"/>
                                        </p:tgtEl>
                                        <p:attrNameLst>
                                          <p:attrName>style.visibility</p:attrName>
                                        </p:attrNameLst>
                                      </p:cBhvr>
                                      <p:to>
                                        <p:strVal val="hidden"/>
                                      </p:to>
                                    </p:set>
                                  </p:childTnLst>
                                </p:cTn>
                              </p:par>
                              <p:par>
                                <p:cTn id="427" presetID="23" presetClass="exit" presetSubtype="32" fill="hold" nodeType="withEffect">
                                  <p:stCondLst>
                                    <p:cond delay="0"/>
                                  </p:stCondLst>
                                  <p:childTnLst>
                                    <p:anim calcmode="lin" valueType="num">
                                      <p:cBhvr>
                                        <p:cTn id="428" dur="500"/>
                                        <p:tgtEl>
                                          <p:spTgt spid="33"/>
                                        </p:tgtEl>
                                        <p:attrNameLst>
                                          <p:attrName>ppt_w</p:attrName>
                                        </p:attrNameLst>
                                      </p:cBhvr>
                                      <p:tavLst>
                                        <p:tav tm="0">
                                          <p:val>
                                            <p:strVal val="ppt_w"/>
                                          </p:val>
                                        </p:tav>
                                        <p:tav tm="100000">
                                          <p:val>
                                            <p:fltVal val="0"/>
                                          </p:val>
                                        </p:tav>
                                      </p:tavLst>
                                    </p:anim>
                                    <p:anim calcmode="lin" valueType="num">
                                      <p:cBhvr>
                                        <p:cTn id="429" dur="500"/>
                                        <p:tgtEl>
                                          <p:spTgt spid="33"/>
                                        </p:tgtEl>
                                        <p:attrNameLst>
                                          <p:attrName>ppt_h</p:attrName>
                                        </p:attrNameLst>
                                      </p:cBhvr>
                                      <p:tavLst>
                                        <p:tav tm="0">
                                          <p:val>
                                            <p:strVal val="ppt_h"/>
                                          </p:val>
                                        </p:tav>
                                        <p:tav tm="100000">
                                          <p:val>
                                            <p:fltVal val="0"/>
                                          </p:val>
                                        </p:tav>
                                      </p:tavLst>
                                    </p:anim>
                                    <p:set>
                                      <p:cBhvr>
                                        <p:cTn id="430" dur="1" fill="hold">
                                          <p:stCondLst>
                                            <p:cond delay="499"/>
                                          </p:stCondLst>
                                        </p:cTn>
                                        <p:tgtEl>
                                          <p:spTgt spid="33"/>
                                        </p:tgtEl>
                                        <p:attrNameLst>
                                          <p:attrName>style.visibility</p:attrName>
                                        </p:attrNameLst>
                                      </p:cBhvr>
                                      <p:to>
                                        <p:strVal val="hidden"/>
                                      </p:to>
                                    </p:set>
                                  </p:childTnLst>
                                </p:cTn>
                              </p:par>
                              <p:par>
                                <p:cTn id="431" presetID="23" presetClass="exit" presetSubtype="32" fill="hold" nodeType="withEffect">
                                  <p:stCondLst>
                                    <p:cond delay="0"/>
                                  </p:stCondLst>
                                  <p:childTnLst>
                                    <p:anim calcmode="lin" valueType="num">
                                      <p:cBhvr>
                                        <p:cTn id="432" dur="500"/>
                                        <p:tgtEl>
                                          <p:spTgt spid="34"/>
                                        </p:tgtEl>
                                        <p:attrNameLst>
                                          <p:attrName>ppt_w</p:attrName>
                                        </p:attrNameLst>
                                      </p:cBhvr>
                                      <p:tavLst>
                                        <p:tav tm="0">
                                          <p:val>
                                            <p:strVal val="ppt_w"/>
                                          </p:val>
                                        </p:tav>
                                        <p:tav tm="100000">
                                          <p:val>
                                            <p:fltVal val="0"/>
                                          </p:val>
                                        </p:tav>
                                      </p:tavLst>
                                    </p:anim>
                                    <p:anim calcmode="lin" valueType="num">
                                      <p:cBhvr>
                                        <p:cTn id="433" dur="500"/>
                                        <p:tgtEl>
                                          <p:spTgt spid="34"/>
                                        </p:tgtEl>
                                        <p:attrNameLst>
                                          <p:attrName>ppt_h</p:attrName>
                                        </p:attrNameLst>
                                      </p:cBhvr>
                                      <p:tavLst>
                                        <p:tav tm="0">
                                          <p:val>
                                            <p:strVal val="ppt_h"/>
                                          </p:val>
                                        </p:tav>
                                        <p:tav tm="100000">
                                          <p:val>
                                            <p:fltVal val="0"/>
                                          </p:val>
                                        </p:tav>
                                      </p:tavLst>
                                    </p:anim>
                                    <p:set>
                                      <p:cBhvr>
                                        <p:cTn id="434" dur="1" fill="hold">
                                          <p:stCondLst>
                                            <p:cond delay="499"/>
                                          </p:stCondLst>
                                        </p:cTn>
                                        <p:tgtEl>
                                          <p:spTgt spid="34"/>
                                        </p:tgtEl>
                                        <p:attrNameLst>
                                          <p:attrName>style.visibility</p:attrName>
                                        </p:attrNameLst>
                                      </p:cBhvr>
                                      <p:to>
                                        <p:strVal val="hidden"/>
                                      </p:to>
                                    </p:set>
                                  </p:childTnLst>
                                </p:cTn>
                              </p:par>
                              <p:par>
                                <p:cTn id="435" presetID="10" presetClass="entr" presetSubtype="0" fill="hold" grpId="0" nodeType="withEffect">
                                  <p:stCondLst>
                                    <p:cond delay="0"/>
                                  </p:stCondLst>
                                  <p:childTnLst>
                                    <p:set>
                                      <p:cBhvr>
                                        <p:cTn id="436" dur="1" fill="hold">
                                          <p:stCondLst>
                                            <p:cond delay="0"/>
                                          </p:stCondLst>
                                        </p:cTn>
                                        <p:tgtEl>
                                          <p:spTgt spid="214"/>
                                        </p:tgtEl>
                                        <p:attrNameLst>
                                          <p:attrName>style.visibility</p:attrName>
                                        </p:attrNameLst>
                                      </p:cBhvr>
                                      <p:to>
                                        <p:strVal val="visible"/>
                                      </p:to>
                                    </p:set>
                                    <p:animEffect transition="in" filter="fade">
                                      <p:cBhvr>
                                        <p:cTn id="437" dur="500"/>
                                        <p:tgtEl>
                                          <p:spTgt spid="214"/>
                                        </p:tgtEl>
                                      </p:cBhvr>
                                    </p:animEffect>
                                  </p:childTnLst>
                                </p:cTn>
                              </p:par>
                              <p:par>
                                <p:cTn id="438" presetID="10" presetClass="entr" presetSubtype="0" fill="hold" grpId="0" nodeType="withEffect">
                                  <p:stCondLst>
                                    <p:cond delay="0"/>
                                  </p:stCondLst>
                                  <p:childTnLst>
                                    <p:set>
                                      <p:cBhvr>
                                        <p:cTn id="439" dur="1" fill="hold">
                                          <p:stCondLst>
                                            <p:cond delay="0"/>
                                          </p:stCondLst>
                                        </p:cTn>
                                        <p:tgtEl>
                                          <p:spTgt spid="216"/>
                                        </p:tgtEl>
                                        <p:attrNameLst>
                                          <p:attrName>style.visibility</p:attrName>
                                        </p:attrNameLst>
                                      </p:cBhvr>
                                      <p:to>
                                        <p:strVal val="visible"/>
                                      </p:to>
                                    </p:set>
                                    <p:animEffect transition="in" filter="fade">
                                      <p:cBhvr>
                                        <p:cTn id="440" dur="500"/>
                                        <p:tgtEl>
                                          <p:spTgt spid="216"/>
                                        </p:tgtEl>
                                      </p:cBhvr>
                                    </p:animEffect>
                                  </p:childTnLst>
                                </p:cTn>
                              </p:par>
                            </p:childTnLst>
                          </p:cTn>
                        </p:par>
                        <p:par>
                          <p:cTn id="441" fill="hold">
                            <p:stCondLst>
                              <p:cond delay="2500"/>
                            </p:stCondLst>
                            <p:childTnLst>
                              <p:par>
                                <p:cTn id="442" presetID="1" presetClass="exit" presetSubtype="0" fill="hold" grpId="0" nodeType="afterEffect">
                                  <p:stCondLst>
                                    <p:cond delay="0"/>
                                  </p:stCondLst>
                                  <p:childTnLst>
                                    <p:set>
                                      <p:cBhvr>
                                        <p:cTn id="443" dur="1" fill="hold">
                                          <p:stCondLst>
                                            <p:cond delay="0"/>
                                          </p:stCondLst>
                                        </p:cTn>
                                        <p:tgtEl>
                                          <p:spTgt spid="194"/>
                                        </p:tgtEl>
                                        <p:attrNameLst>
                                          <p:attrName>style.visibility</p:attrName>
                                        </p:attrNameLst>
                                      </p:cBhvr>
                                      <p:to>
                                        <p:strVal val="hidden"/>
                                      </p:to>
                                    </p:set>
                                  </p:childTnLst>
                                </p:cTn>
                              </p:par>
                            </p:childTnLst>
                          </p:cTn>
                        </p:par>
                        <p:par>
                          <p:cTn id="444" fill="hold">
                            <p:stCondLst>
                              <p:cond delay="2500"/>
                            </p:stCondLst>
                            <p:childTnLst>
                              <p:par>
                                <p:cTn id="445" presetID="1" presetClass="entr" presetSubtype="0" fill="hold" grpId="0" nodeType="afterEffect">
                                  <p:stCondLst>
                                    <p:cond delay="0"/>
                                  </p:stCondLst>
                                  <p:childTnLst>
                                    <p:set>
                                      <p:cBhvr>
                                        <p:cTn id="446" dur="1" fill="hold">
                                          <p:stCondLst>
                                            <p:cond delay="0"/>
                                          </p:stCondLst>
                                        </p:cTn>
                                        <p:tgtEl>
                                          <p:spTgt spid="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animBg="1"/>
      <p:bldP spid="216" grpId="0" animBg="1"/>
      <p:bldP spid="214" grpId="0" animBg="1"/>
      <p:bldP spid="213" grpId="0" animBg="1"/>
      <p:bldP spid="108" grpId="0" animBg="1"/>
      <p:bldP spid="110" grpId="0" animBg="1"/>
      <p:bldP spid="111" grpId="0" animBg="1"/>
      <p:bldP spid="113" grpId="0" animBg="1"/>
      <p:bldP spid="114" grpId="0" animBg="1"/>
      <p:bldP spid="115" grpId="0" animBg="1"/>
      <p:bldP spid="117" grpId="0" animBg="1"/>
      <p:bldP spid="118" grpId="0" animBg="1"/>
      <p:bldP spid="119" grpId="0" animBg="1"/>
      <p:bldP spid="120" grpId="0" animBg="1"/>
      <p:bldP spid="121" grpId="0" animBg="1"/>
      <p:bldP spid="122" grpId="0" animBg="1"/>
      <p:bldP spid="124" grpId="0" animBg="1"/>
      <p:bldP spid="125" grpId="0" animBg="1"/>
      <p:bldP spid="126" grpId="0" animBg="1"/>
      <p:bldP spid="127" grpId="0" animBg="1"/>
      <p:bldP spid="128" grpId="0" animBg="1"/>
      <p:bldP spid="129" grpId="0" animBg="1"/>
      <p:bldP spid="186" grpId="0" animBg="1"/>
      <p:bldP spid="188" grpId="0" animBg="1"/>
      <p:bldP spid="189" grpId="0" animBg="1"/>
      <p:bldP spid="19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z="4000" dirty="0" smtClean="0"/>
              <a:t>Optimal Sequential Algorithm</a:t>
            </a:r>
            <a:endParaRPr lang="en-US" sz="4000" dirty="0"/>
          </a:p>
        </p:txBody>
      </p:sp>
      <p:sp>
        <p:nvSpPr>
          <p:cNvPr id="285" name="Rectangle 284"/>
          <p:cNvSpPr/>
          <p:nvPr/>
        </p:nvSpPr>
        <p:spPr bwMode="auto">
          <a:xfrm>
            <a:off x="457200" y="3352800"/>
            <a:ext cx="6019800" cy="1600200"/>
          </a:xfrm>
          <a:prstGeom prst="rect">
            <a:avLst/>
          </a:prstGeom>
          <a:solidFill>
            <a:schemeClr val="accent1">
              <a:lumMod val="20000"/>
              <a:lumOff val="80000"/>
            </a:schemeClr>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86" name="Rectangle 285"/>
          <p:cNvSpPr/>
          <p:nvPr/>
        </p:nvSpPr>
        <p:spPr bwMode="auto">
          <a:xfrm>
            <a:off x="457200" y="3352800"/>
            <a:ext cx="3962400" cy="457200"/>
          </a:xfrm>
          <a:prstGeom prst="rect">
            <a:avLst/>
          </a:prstGeom>
          <a:solidFill>
            <a:schemeClr val="tx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r>
              <a:rPr lang="en-US" sz="2800" dirty="0">
                <a:solidFill>
                  <a:prstClr val="white"/>
                </a:solidFill>
                <a:latin typeface="Tahoma" pitchFamily="-64" charset="0"/>
              </a:rPr>
              <a:t>Forward-Backward</a:t>
            </a:r>
          </a:p>
        </p:txBody>
      </p:sp>
      <p:grpSp>
        <p:nvGrpSpPr>
          <p:cNvPr id="3" name="Group 286"/>
          <p:cNvGrpSpPr/>
          <p:nvPr/>
        </p:nvGrpSpPr>
        <p:grpSpPr>
          <a:xfrm>
            <a:off x="838200" y="4114800"/>
            <a:ext cx="4953000" cy="457200"/>
            <a:chOff x="1524000" y="1828800"/>
            <a:chExt cx="4953000" cy="457200"/>
          </a:xfrm>
          <a:effectLst>
            <a:outerShdw blurRad="50800" dist="38100" dir="2700000" algn="tl" rotWithShape="0">
              <a:prstClr val="black">
                <a:alpha val="40000"/>
              </a:prstClr>
            </a:outerShdw>
          </a:effectLst>
        </p:grpSpPr>
        <p:cxnSp>
          <p:nvCxnSpPr>
            <p:cNvPr id="99" name="Straight Connector 98"/>
            <p:cNvCxnSpPr>
              <a:stCxn id="100" idx="6"/>
              <a:endCxn id="117" idx="2"/>
            </p:cNvCxnSpPr>
            <p:nvPr/>
          </p:nvCxnSpPr>
          <p:spPr bwMode="auto">
            <a:xfrm>
              <a:off x="1981200" y="2057400"/>
              <a:ext cx="4038600" cy="0"/>
            </a:xfrm>
            <a:prstGeom prst="lin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cxnSp>
        <p:sp>
          <p:nvSpPr>
            <p:cNvPr id="100" name="Oval 99"/>
            <p:cNvSpPr/>
            <p:nvPr/>
          </p:nvSpPr>
          <p:spPr bwMode="auto">
            <a:xfrm>
              <a:off x="152400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01" name="Oval 100"/>
            <p:cNvSpPr/>
            <p:nvPr/>
          </p:nvSpPr>
          <p:spPr bwMode="auto">
            <a:xfrm>
              <a:off x="242316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02" name="Oval 101"/>
            <p:cNvSpPr/>
            <p:nvPr/>
          </p:nvSpPr>
          <p:spPr bwMode="auto">
            <a:xfrm>
              <a:off x="332232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5" name="Oval 114"/>
            <p:cNvSpPr/>
            <p:nvPr/>
          </p:nvSpPr>
          <p:spPr bwMode="auto">
            <a:xfrm>
              <a:off x="422148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6" name="Oval 115"/>
            <p:cNvSpPr/>
            <p:nvPr/>
          </p:nvSpPr>
          <p:spPr bwMode="auto">
            <a:xfrm>
              <a:off x="512064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7" name="Oval 116"/>
            <p:cNvSpPr/>
            <p:nvPr/>
          </p:nvSpPr>
          <p:spPr bwMode="auto">
            <a:xfrm>
              <a:off x="601980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4" name="Group 62"/>
          <p:cNvGrpSpPr/>
          <p:nvPr/>
        </p:nvGrpSpPr>
        <p:grpSpPr>
          <a:xfrm>
            <a:off x="457200" y="1676400"/>
            <a:ext cx="6019800" cy="1676400"/>
            <a:chOff x="457200" y="1676400"/>
            <a:chExt cx="6019800" cy="1676400"/>
          </a:xfrm>
        </p:grpSpPr>
        <p:sp>
          <p:nvSpPr>
            <p:cNvPr id="292" name="Rectangle 291"/>
            <p:cNvSpPr/>
            <p:nvPr/>
          </p:nvSpPr>
          <p:spPr bwMode="auto">
            <a:xfrm>
              <a:off x="457200" y="1676400"/>
              <a:ext cx="6019800" cy="1676400"/>
            </a:xfrm>
            <a:prstGeom prst="rect">
              <a:avLst/>
            </a:prstGeom>
            <a:solidFill>
              <a:schemeClr val="accent1">
                <a:lumMod val="20000"/>
                <a:lumOff val="80000"/>
              </a:schemeClr>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93" name="Rectangle 292"/>
            <p:cNvSpPr/>
            <p:nvPr/>
          </p:nvSpPr>
          <p:spPr bwMode="auto">
            <a:xfrm>
              <a:off x="457200" y="1676400"/>
              <a:ext cx="3962400" cy="457200"/>
            </a:xfrm>
            <a:prstGeom prst="rect">
              <a:avLst/>
            </a:prstGeom>
            <a:solidFill>
              <a:schemeClr val="tx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r>
                <a:rPr lang="en-US" sz="2800" dirty="0">
                  <a:solidFill>
                    <a:prstClr val="white"/>
                  </a:solidFill>
                  <a:latin typeface="Tahoma" pitchFamily="-64" charset="0"/>
                </a:rPr>
                <a:t>Bulk Synchronous</a:t>
              </a:r>
            </a:p>
          </p:txBody>
        </p:sp>
      </p:grpSp>
      <p:grpSp>
        <p:nvGrpSpPr>
          <p:cNvPr id="5" name="Group 297"/>
          <p:cNvGrpSpPr/>
          <p:nvPr/>
        </p:nvGrpSpPr>
        <p:grpSpPr>
          <a:xfrm>
            <a:off x="838200" y="2514600"/>
            <a:ext cx="4953000" cy="457200"/>
            <a:chOff x="1524000" y="1828800"/>
            <a:chExt cx="4953000" cy="457200"/>
          </a:xfrm>
          <a:effectLst>
            <a:outerShdw blurRad="50800" dist="38100" dir="2700000" algn="tl" rotWithShape="0">
              <a:prstClr val="black">
                <a:alpha val="40000"/>
              </a:prstClr>
            </a:outerShdw>
          </a:effectLst>
        </p:grpSpPr>
        <p:cxnSp>
          <p:nvCxnSpPr>
            <p:cNvPr id="299" name="Straight Connector 298"/>
            <p:cNvCxnSpPr>
              <a:stCxn id="300" idx="6"/>
              <a:endCxn id="305" idx="2"/>
            </p:cNvCxnSpPr>
            <p:nvPr/>
          </p:nvCxnSpPr>
          <p:spPr bwMode="auto">
            <a:xfrm>
              <a:off x="1981200" y="2057400"/>
              <a:ext cx="4038600" cy="0"/>
            </a:xfrm>
            <a:prstGeom prst="lin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cxnSp>
        <p:sp>
          <p:nvSpPr>
            <p:cNvPr id="300" name="Oval 299"/>
            <p:cNvSpPr/>
            <p:nvPr/>
          </p:nvSpPr>
          <p:spPr bwMode="auto">
            <a:xfrm>
              <a:off x="152400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1" name="Oval 300"/>
            <p:cNvSpPr/>
            <p:nvPr/>
          </p:nvSpPr>
          <p:spPr bwMode="auto">
            <a:xfrm>
              <a:off x="242316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2" name="Oval 301"/>
            <p:cNvSpPr/>
            <p:nvPr/>
          </p:nvSpPr>
          <p:spPr bwMode="auto">
            <a:xfrm>
              <a:off x="332232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3" name="Oval 302"/>
            <p:cNvSpPr/>
            <p:nvPr/>
          </p:nvSpPr>
          <p:spPr bwMode="auto">
            <a:xfrm>
              <a:off x="422148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4" name="Oval 303"/>
            <p:cNvSpPr/>
            <p:nvPr/>
          </p:nvSpPr>
          <p:spPr bwMode="auto">
            <a:xfrm>
              <a:off x="512064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5" name="Oval 304"/>
            <p:cNvSpPr/>
            <p:nvPr/>
          </p:nvSpPr>
          <p:spPr bwMode="auto">
            <a:xfrm>
              <a:off x="601980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307" name="Arc 306"/>
          <p:cNvSpPr/>
          <p:nvPr/>
        </p:nvSpPr>
        <p:spPr bwMode="auto">
          <a:xfrm rot="16200000">
            <a:off x="1142999" y="22860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8" name="Arc 307"/>
          <p:cNvSpPr/>
          <p:nvPr/>
        </p:nvSpPr>
        <p:spPr bwMode="auto">
          <a:xfrm rot="16200000">
            <a:off x="2057400" y="22860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09" name="Arc 308"/>
          <p:cNvSpPr/>
          <p:nvPr/>
        </p:nvSpPr>
        <p:spPr bwMode="auto">
          <a:xfrm rot="16200000">
            <a:off x="2971800" y="22860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0" name="Arc 309"/>
          <p:cNvSpPr/>
          <p:nvPr/>
        </p:nvSpPr>
        <p:spPr bwMode="auto">
          <a:xfrm rot="16200000">
            <a:off x="3886200" y="22860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1" name="Arc 310"/>
          <p:cNvSpPr/>
          <p:nvPr/>
        </p:nvSpPr>
        <p:spPr bwMode="auto">
          <a:xfrm rot="16200000">
            <a:off x="4800600" y="22860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2" name="Arc 311"/>
          <p:cNvSpPr/>
          <p:nvPr/>
        </p:nvSpPr>
        <p:spPr bwMode="auto">
          <a:xfrm rot="5400000">
            <a:off x="4800600" y="24384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3" name="Arc 312"/>
          <p:cNvSpPr/>
          <p:nvPr/>
        </p:nvSpPr>
        <p:spPr bwMode="auto">
          <a:xfrm rot="5400000">
            <a:off x="3886200" y="24384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5" name="Arc 314"/>
          <p:cNvSpPr/>
          <p:nvPr/>
        </p:nvSpPr>
        <p:spPr bwMode="auto">
          <a:xfrm rot="5400000">
            <a:off x="2971800" y="24384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6" name="Arc 315"/>
          <p:cNvSpPr/>
          <p:nvPr/>
        </p:nvSpPr>
        <p:spPr bwMode="auto">
          <a:xfrm rot="5400000">
            <a:off x="2057400" y="24384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7" name="Arc 316"/>
          <p:cNvSpPr/>
          <p:nvPr/>
        </p:nvSpPr>
        <p:spPr bwMode="auto">
          <a:xfrm rot="5400000">
            <a:off x="1143000" y="2438400"/>
            <a:ext cx="762000" cy="762000"/>
          </a:xfrm>
          <a:prstGeom prst="arc">
            <a:avLst>
              <a:gd name="adj1" fmla="val 16917392"/>
              <a:gd name="adj2" fmla="val 387486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nvGrpSpPr>
          <p:cNvPr id="6" name="Group 58"/>
          <p:cNvGrpSpPr/>
          <p:nvPr/>
        </p:nvGrpSpPr>
        <p:grpSpPr>
          <a:xfrm>
            <a:off x="6477000" y="1676400"/>
            <a:ext cx="2286000" cy="1680865"/>
            <a:chOff x="6477000" y="2895600"/>
            <a:chExt cx="2286000" cy="1680865"/>
          </a:xfrm>
        </p:grpSpPr>
        <p:sp>
          <p:nvSpPr>
            <p:cNvPr id="294" name="Rectangle 293"/>
            <p:cNvSpPr/>
            <p:nvPr/>
          </p:nvSpPr>
          <p:spPr bwMode="auto">
            <a:xfrm>
              <a:off x="6477000" y="2895600"/>
              <a:ext cx="2286000" cy="1676400"/>
            </a:xfrm>
            <a:prstGeom prst="rect">
              <a:avLst/>
            </a:prstGeom>
            <a:solidFill>
              <a:schemeClr val="accent1">
                <a:lumMod val="20000"/>
                <a:lumOff val="80000"/>
              </a:schemeClr>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800" i="1" dirty="0">
                  <a:solidFill>
                    <a:prstClr val="black"/>
                  </a:solidFill>
                  <a:latin typeface="Helvetica" pitchFamily="34" charset="0"/>
                </a:rPr>
                <a:t>2n</a:t>
              </a:r>
              <a:r>
                <a:rPr lang="en-US" sz="2800" i="1" baseline="30000" dirty="0">
                  <a:solidFill>
                    <a:prstClr val="black"/>
                  </a:solidFill>
                  <a:latin typeface="Helvetica" pitchFamily="34" charset="0"/>
                </a:rPr>
                <a:t>2</a:t>
              </a:r>
              <a:r>
                <a:rPr lang="en-US" sz="2800" i="1" dirty="0">
                  <a:solidFill>
                    <a:prstClr val="black"/>
                  </a:solidFill>
                  <a:latin typeface="Helvetica" pitchFamily="34" charset="0"/>
                </a:rPr>
                <a:t>/p</a:t>
              </a:r>
            </a:p>
          </p:txBody>
        </p:sp>
        <p:sp>
          <p:nvSpPr>
            <p:cNvPr id="58" name="TextBox 57"/>
            <p:cNvSpPr txBox="1"/>
            <p:nvPr/>
          </p:nvSpPr>
          <p:spPr>
            <a:xfrm>
              <a:off x="7696200" y="4114800"/>
              <a:ext cx="1048685" cy="461665"/>
            </a:xfrm>
            <a:prstGeom prst="rect">
              <a:avLst/>
            </a:prstGeom>
            <a:noFill/>
          </p:spPr>
          <p:txBody>
            <a:bodyPr wrap="none" rtlCol="0">
              <a:spAutoFit/>
            </a:bodyPr>
            <a:lstStyle/>
            <a:p>
              <a:r>
                <a:rPr lang="en-US" sz="2400" dirty="0">
                  <a:solidFill>
                    <a:prstClr val="black"/>
                  </a:solidFill>
                  <a:latin typeface="Helvetica" pitchFamily="34" charset="0"/>
                </a:rPr>
                <a:t>p ≤ 2n</a:t>
              </a:r>
            </a:p>
          </p:txBody>
        </p:sp>
      </p:grpSp>
      <p:sp>
        <p:nvSpPr>
          <p:cNvPr id="61" name="Rectangle 60"/>
          <p:cNvSpPr/>
          <p:nvPr/>
        </p:nvSpPr>
        <p:spPr bwMode="auto">
          <a:xfrm>
            <a:off x="6477000" y="1066800"/>
            <a:ext cx="2286000" cy="609600"/>
          </a:xfrm>
          <a:prstGeom prst="rect">
            <a:avLst/>
          </a:prstGeom>
          <a:solidFill>
            <a:schemeClr val="tx1"/>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a:solidFill>
                  <a:prstClr val="white"/>
                </a:solidFill>
                <a:latin typeface="Tahoma" pitchFamily="-64" charset="0"/>
              </a:rPr>
              <a:t>Running</a:t>
            </a:r>
          </a:p>
          <a:p>
            <a:pPr algn="ctr" fontAlgn="base">
              <a:spcBef>
                <a:spcPct val="0"/>
              </a:spcBef>
              <a:spcAft>
                <a:spcPct val="0"/>
              </a:spcAft>
            </a:pPr>
            <a:r>
              <a:rPr lang="en-US" sz="2000" dirty="0">
                <a:solidFill>
                  <a:prstClr val="white"/>
                </a:solidFill>
                <a:latin typeface="Tahoma" pitchFamily="-64" charset="0"/>
              </a:rPr>
              <a:t>Time</a:t>
            </a:r>
          </a:p>
        </p:txBody>
      </p:sp>
      <p:grpSp>
        <p:nvGrpSpPr>
          <p:cNvPr id="7" name="Group 69"/>
          <p:cNvGrpSpPr/>
          <p:nvPr/>
        </p:nvGrpSpPr>
        <p:grpSpPr>
          <a:xfrm>
            <a:off x="6477000" y="2819400"/>
            <a:ext cx="2286000" cy="2133600"/>
            <a:chOff x="6477000" y="2819400"/>
            <a:chExt cx="2286000" cy="2133600"/>
          </a:xfrm>
        </p:grpSpPr>
        <p:sp>
          <p:nvSpPr>
            <p:cNvPr id="291" name="Rectangle 290"/>
            <p:cNvSpPr/>
            <p:nvPr/>
          </p:nvSpPr>
          <p:spPr bwMode="auto">
            <a:xfrm>
              <a:off x="6477000" y="3352800"/>
              <a:ext cx="2286000" cy="1600200"/>
            </a:xfrm>
            <a:prstGeom prst="rect">
              <a:avLst/>
            </a:prstGeom>
            <a:solidFill>
              <a:schemeClr val="accent1">
                <a:lumMod val="20000"/>
                <a:lumOff val="80000"/>
              </a:schemeClr>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3200" i="1" dirty="0">
                  <a:solidFill>
                    <a:prstClr val="black"/>
                  </a:solidFill>
                  <a:latin typeface="Helvetica" pitchFamily="34" charset="0"/>
                </a:rPr>
                <a:t>2n</a:t>
              </a:r>
            </a:p>
          </p:txBody>
        </p:sp>
        <p:sp>
          <p:nvSpPr>
            <p:cNvPr id="43" name="Left-Right Arrow 42"/>
            <p:cNvSpPr/>
            <p:nvPr/>
          </p:nvSpPr>
          <p:spPr bwMode="auto">
            <a:xfrm rot="16200000">
              <a:off x="6743700" y="3009900"/>
              <a:ext cx="1143000" cy="762000"/>
            </a:xfrm>
            <a:prstGeom prst="leftRightArrow">
              <a:avLst>
                <a:gd name="adj1" fmla="val 61111"/>
                <a:gd name="adj2" fmla="val 36111"/>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a:solidFill>
                    <a:prstClr val="black"/>
                  </a:solidFill>
                  <a:latin typeface="Tahoma" pitchFamily="-64" charset="0"/>
                </a:rPr>
                <a:t>Gap</a:t>
              </a:r>
            </a:p>
          </p:txBody>
        </p:sp>
        <p:sp>
          <p:nvSpPr>
            <p:cNvPr id="68" name="TextBox 67"/>
            <p:cNvSpPr txBox="1"/>
            <p:nvPr/>
          </p:nvSpPr>
          <p:spPr>
            <a:xfrm>
              <a:off x="7239000" y="4491335"/>
              <a:ext cx="877163" cy="461665"/>
            </a:xfrm>
            <a:prstGeom prst="rect">
              <a:avLst/>
            </a:prstGeom>
            <a:noFill/>
          </p:spPr>
          <p:txBody>
            <a:bodyPr wrap="none" rtlCol="0">
              <a:spAutoFit/>
            </a:bodyPr>
            <a:lstStyle/>
            <a:p>
              <a:r>
                <a:rPr lang="en-US" sz="2400" dirty="0">
                  <a:solidFill>
                    <a:prstClr val="black"/>
                  </a:solidFill>
                  <a:latin typeface="Helvetica" pitchFamily="34" charset="0"/>
                </a:rPr>
                <a:t>p = 1</a:t>
              </a:r>
            </a:p>
          </p:txBody>
        </p:sp>
      </p:grpSp>
      <p:grpSp>
        <p:nvGrpSpPr>
          <p:cNvPr id="8" name="Group 74"/>
          <p:cNvGrpSpPr/>
          <p:nvPr/>
        </p:nvGrpSpPr>
        <p:grpSpPr>
          <a:xfrm>
            <a:off x="457200" y="4953000"/>
            <a:ext cx="6019800" cy="1676400"/>
            <a:chOff x="457200" y="4953000"/>
            <a:chExt cx="6019800" cy="1676400"/>
          </a:xfrm>
        </p:grpSpPr>
        <p:sp>
          <p:nvSpPr>
            <p:cNvPr id="49" name="Rectangle 48"/>
            <p:cNvSpPr/>
            <p:nvPr/>
          </p:nvSpPr>
          <p:spPr bwMode="auto">
            <a:xfrm>
              <a:off x="457200" y="4953000"/>
              <a:ext cx="6019800" cy="1676400"/>
            </a:xfrm>
            <a:prstGeom prst="rect">
              <a:avLst/>
            </a:prstGeom>
            <a:solidFill>
              <a:schemeClr val="accent1">
                <a:lumMod val="20000"/>
                <a:lumOff val="80000"/>
              </a:schemeClr>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0" name="Rectangle 49"/>
            <p:cNvSpPr/>
            <p:nvPr/>
          </p:nvSpPr>
          <p:spPr bwMode="auto">
            <a:xfrm>
              <a:off x="457200" y="4953000"/>
              <a:ext cx="3962400" cy="457200"/>
            </a:xfrm>
            <a:prstGeom prst="rect">
              <a:avLst/>
            </a:prstGeom>
            <a:solidFill>
              <a:schemeClr val="tx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fontAlgn="base">
                <a:spcBef>
                  <a:spcPct val="0"/>
                </a:spcBef>
                <a:spcAft>
                  <a:spcPct val="0"/>
                </a:spcAft>
              </a:pPr>
              <a:r>
                <a:rPr lang="en-US" sz="2800" dirty="0">
                  <a:solidFill>
                    <a:prstClr val="white"/>
                  </a:solidFill>
                  <a:latin typeface="Tahoma" pitchFamily="-64" charset="0"/>
                </a:rPr>
                <a:t>Optimal Parallel</a:t>
              </a:r>
            </a:p>
          </p:txBody>
        </p:sp>
        <p:grpSp>
          <p:nvGrpSpPr>
            <p:cNvPr id="9" name="Group 317"/>
            <p:cNvGrpSpPr/>
            <p:nvPr/>
          </p:nvGrpSpPr>
          <p:grpSpPr>
            <a:xfrm>
              <a:off x="838200" y="5791200"/>
              <a:ext cx="4953000" cy="457200"/>
              <a:chOff x="1524000" y="1828800"/>
              <a:chExt cx="4953000" cy="457200"/>
            </a:xfrm>
            <a:effectLst>
              <a:outerShdw blurRad="50800" dist="38100" dir="2700000" algn="tl" rotWithShape="0">
                <a:prstClr val="black">
                  <a:alpha val="40000"/>
                </a:prstClr>
              </a:outerShdw>
            </a:effectLst>
          </p:grpSpPr>
          <p:cxnSp>
            <p:nvCxnSpPr>
              <p:cNvPr id="54" name="Straight Connector 53"/>
              <p:cNvCxnSpPr>
                <a:stCxn id="55" idx="6"/>
                <a:endCxn id="66" idx="2"/>
              </p:cNvCxnSpPr>
              <p:nvPr/>
            </p:nvCxnSpPr>
            <p:spPr bwMode="auto">
              <a:xfrm>
                <a:off x="1981200" y="2057400"/>
                <a:ext cx="4038600" cy="0"/>
              </a:xfrm>
              <a:prstGeom prst="lin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cxnSp>
          <p:sp>
            <p:nvSpPr>
              <p:cNvPr id="55" name="Oval 54"/>
              <p:cNvSpPr/>
              <p:nvPr/>
            </p:nvSpPr>
            <p:spPr bwMode="auto">
              <a:xfrm>
                <a:off x="152400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57" name="Oval 56"/>
              <p:cNvSpPr/>
              <p:nvPr/>
            </p:nvSpPr>
            <p:spPr bwMode="auto">
              <a:xfrm>
                <a:off x="242316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62" name="Oval 61"/>
              <p:cNvSpPr/>
              <p:nvPr/>
            </p:nvSpPr>
            <p:spPr bwMode="auto">
              <a:xfrm>
                <a:off x="332232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64" name="Oval 63"/>
              <p:cNvSpPr/>
              <p:nvPr/>
            </p:nvSpPr>
            <p:spPr bwMode="auto">
              <a:xfrm>
                <a:off x="422148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65" name="Oval 64"/>
              <p:cNvSpPr/>
              <p:nvPr/>
            </p:nvSpPr>
            <p:spPr bwMode="auto">
              <a:xfrm>
                <a:off x="512064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66" name="Oval 65"/>
              <p:cNvSpPr/>
              <p:nvPr/>
            </p:nvSpPr>
            <p:spPr bwMode="auto">
              <a:xfrm>
                <a:off x="6019800" y="1828800"/>
                <a:ext cx="457200" cy="457200"/>
              </a:xfrm>
              <a:prstGeom prst="ellipse">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cxnSp>
        <p:nvCxnSpPr>
          <p:cNvPr id="52" name="Straight Arrow Connector 51"/>
          <p:cNvCxnSpPr/>
          <p:nvPr/>
        </p:nvCxnSpPr>
        <p:spPr bwMode="auto">
          <a:xfrm>
            <a:off x="1066800" y="5562600"/>
            <a:ext cx="4572000" cy="1588"/>
          </a:xfrm>
          <a:prstGeom prst="straightConnector1">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cxnSp>
      <p:cxnSp>
        <p:nvCxnSpPr>
          <p:cNvPr id="53" name="Straight Arrow Connector 52"/>
          <p:cNvCxnSpPr/>
          <p:nvPr/>
        </p:nvCxnSpPr>
        <p:spPr bwMode="auto">
          <a:xfrm>
            <a:off x="990600" y="6475412"/>
            <a:ext cx="4572000" cy="1588"/>
          </a:xfrm>
          <a:prstGeom prst="straightConnector1">
            <a:avLst/>
          </a:prstGeom>
          <a:ln>
            <a:prstDash val="sysDash"/>
            <a:headEnd type="triangle" w="med" len="med"/>
            <a:tailEnd type="none" w="med" len="med"/>
          </a:ln>
        </p:spPr>
        <p:style>
          <a:lnRef idx="3">
            <a:schemeClr val="dk1"/>
          </a:lnRef>
          <a:fillRef idx="0">
            <a:schemeClr val="dk1"/>
          </a:fillRef>
          <a:effectRef idx="2">
            <a:schemeClr val="dk1"/>
          </a:effectRef>
          <a:fontRef idx="minor">
            <a:schemeClr val="tx1"/>
          </a:fontRef>
        </p:style>
      </p:cxnSp>
      <p:grpSp>
        <p:nvGrpSpPr>
          <p:cNvPr id="10" name="Group 51"/>
          <p:cNvGrpSpPr/>
          <p:nvPr/>
        </p:nvGrpSpPr>
        <p:grpSpPr>
          <a:xfrm>
            <a:off x="6477000" y="4953000"/>
            <a:ext cx="2286000" cy="1680865"/>
            <a:chOff x="6477000" y="4572000"/>
            <a:chExt cx="2286000" cy="1680865"/>
          </a:xfrm>
        </p:grpSpPr>
        <p:sp>
          <p:nvSpPr>
            <p:cNvPr id="47" name="Rectangle 46"/>
            <p:cNvSpPr/>
            <p:nvPr/>
          </p:nvSpPr>
          <p:spPr bwMode="auto">
            <a:xfrm>
              <a:off x="6477000" y="4572000"/>
              <a:ext cx="2286000" cy="1676400"/>
            </a:xfrm>
            <a:prstGeom prst="rect">
              <a:avLst/>
            </a:prstGeom>
            <a:solidFill>
              <a:schemeClr val="accent1">
                <a:lumMod val="20000"/>
                <a:lumOff val="80000"/>
              </a:schemeClr>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3200" i="1" dirty="0">
                  <a:solidFill>
                    <a:prstClr val="black"/>
                  </a:solidFill>
                  <a:latin typeface="Helvetica" pitchFamily="34" charset="0"/>
                </a:rPr>
                <a:t>n</a:t>
              </a:r>
            </a:p>
          </p:txBody>
        </p:sp>
        <p:sp>
          <p:nvSpPr>
            <p:cNvPr id="48" name="TextBox 47"/>
            <p:cNvSpPr txBox="1"/>
            <p:nvPr/>
          </p:nvSpPr>
          <p:spPr>
            <a:xfrm>
              <a:off x="7200037" y="5791200"/>
              <a:ext cx="877163" cy="461665"/>
            </a:xfrm>
            <a:prstGeom prst="rect">
              <a:avLst/>
            </a:prstGeom>
            <a:noFill/>
          </p:spPr>
          <p:txBody>
            <a:bodyPr wrap="none" rtlCol="0">
              <a:spAutoFit/>
            </a:bodyPr>
            <a:lstStyle/>
            <a:p>
              <a:r>
                <a:rPr lang="en-US" sz="2400" dirty="0">
                  <a:solidFill>
                    <a:prstClr val="black"/>
                  </a:solidFill>
                  <a:latin typeface="Helvetica" pitchFamily="34" charset="0"/>
                </a:rPr>
                <a:t>p = 2</a:t>
              </a:r>
            </a:p>
          </p:txBody>
        </p:sp>
      </p:grpSp>
      <p:sp>
        <p:nvSpPr>
          <p:cNvPr id="63" name="Slide Number Placeholder 62"/>
          <p:cNvSpPr>
            <a:spLocks noGrp="1"/>
          </p:cNvSpPr>
          <p:nvPr>
            <p:ph type="sldNum" sz="quarter" idx="12"/>
          </p:nvPr>
        </p:nvSpPr>
        <p:spPr/>
        <p:txBody>
          <a:bodyPr/>
          <a:lstStyle/>
          <a:p>
            <a:fld id="{8E078A9D-47DB-49FD-9415-23D209E6C172}" type="slidenum">
              <a:rPr lang="en-US" smtClean="0">
                <a:solidFill>
                  <a:prstClr val="black">
                    <a:tint val="75000"/>
                  </a:prstClr>
                </a:solidFill>
              </a:rPr>
              <a:pPr/>
              <a:t>38</a:t>
            </a:fld>
            <a:endParaRPr lang="en-US">
              <a:solidFill>
                <a:prstClr val="black">
                  <a:tint val="75000"/>
                </a:prstClr>
              </a:solidFill>
            </a:endParaRPr>
          </a:p>
        </p:txBody>
      </p:sp>
      <p:cxnSp>
        <p:nvCxnSpPr>
          <p:cNvPr id="72" name="Straight Connector 71"/>
          <p:cNvCxnSpPr/>
          <p:nvPr/>
        </p:nvCxnSpPr>
        <p:spPr>
          <a:xfrm>
            <a:off x="1066800" y="3962400"/>
            <a:ext cx="4572000" cy="0"/>
          </a:xfrm>
          <a:prstGeom prst="line">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cxnSp>
      <p:sp>
        <p:nvSpPr>
          <p:cNvPr id="73" name="Arc 72"/>
          <p:cNvSpPr/>
          <p:nvPr/>
        </p:nvSpPr>
        <p:spPr>
          <a:xfrm>
            <a:off x="5334000" y="3962400"/>
            <a:ext cx="609600" cy="762000"/>
          </a:xfrm>
          <a:prstGeom prst="arc">
            <a:avLst>
              <a:gd name="adj1" fmla="val 16200000"/>
              <a:gd name="adj2" fmla="val 5514549"/>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txBody>
          <a:bodyPr rtlCol="0" anchor="ctr"/>
          <a:lstStyle/>
          <a:p>
            <a:pPr algn="ctr"/>
            <a:endParaRPr lang="en-US">
              <a:solidFill>
                <a:prstClr val="black"/>
              </a:solidFill>
            </a:endParaRPr>
          </a:p>
        </p:txBody>
      </p:sp>
      <p:cxnSp>
        <p:nvCxnSpPr>
          <p:cNvPr id="74" name="Straight Connector 73"/>
          <p:cNvCxnSpPr/>
          <p:nvPr/>
        </p:nvCxnSpPr>
        <p:spPr>
          <a:xfrm flipH="1">
            <a:off x="1066800" y="4724400"/>
            <a:ext cx="4572000" cy="0"/>
          </a:xfrm>
          <a:prstGeom prst="line">
            <a:avLst/>
          </a:prstGeom>
          <a:ln>
            <a:prstDash val="sysDash"/>
            <a:headEnd type="none" w="med" len="med"/>
            <a:tailEnd type="triangle" w="med" len="med"/>
          </a:ln>
        </p:spPr>
        <p:style>
          <a:lnRef idx="3">
            <a:schemeClr val="dk1"/>
          </a:lnRef>
          <a:fillRef idx="0">
            <a:schemeClr val="dk1"/>
          </a:fillRef>
          <a:effectRef idx="2">
            <a:schemeClr val="dk1"/>
          </a:effectRef>
          <a:fontRef idx="minor">
            <a:schemeClr val="tx1"/>
          </a:fontRef>
        </p:style>
      </p:cxn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up)">
                                      <p:cBhvr>
                                        <p:cTn id="11" dur="500"/>
                                        <p:tgtEl>
                                          <p:spTgt spid="7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right)">
                                      <p:cBhvr>
                                        <p:cTn id="15" dur="500"/>
                                        <p:tgtEl>
                                          <p:spTgt spid="7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1000"/>
                                        <p:tgtEl>
                                          <p:spTgt spid="52"/>
                                        </p:tgtEl>
                                      </p:cBhvr>
                                    </p:animEffect>
                                  </p:childTnLst>
                                </p:cTn>
                              </p:par>
                              <p:par>
                                <p:cTn id="29" presetID="22" presetClass="entr" presetSubtype="2"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right)">
                                      <p:cBhvr>
                                        <p:cTn id="31" dur="1000"/>
                                        <p:tgtEl>
                                          <p:spTgt spid="53"/>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Oval 54"/>
          <p:cNvSpPr/>
          <p:nvPr/>
        </p:nvSpPr>
        <p:spPr bwMode="auto">
          <a:xfrm>
            <a:off x="4953000" y="3561472"/>
            <a:ext cx="381000" cy="381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70" name="Straight Connector 69"/>
          <p:cNvCxnSpPr>
            <a:stCxn id="55" idx="6"/>
          </p:cNvCxnSpPr>
          <p:nvPr/>
        </p:nvCxnSpPr>
        <p:spPr bwMode="auto">
          <a:xfrm>
            <a:off x="5334000" y="3751972"/>
            <a:ext cx="762000" cy="0"/>
          </a:xfrm>
          <a:prstGeom prst="line">
            <a:avLst/>
          </a:prstGeom>
          <a:noFill/>
          <a:ln w="38100" cap="flat" cmpd="sng" algn="ctr">
            <a:solidFill>
              <a:schemeClr val="hlink"/>
            </a:solidFill>
            <a:prstDash val="solid"/>
            <a:round/>
            <a:headEnd type="none" w="med" len="med"/>
            <a:tailEnd type="none" w="med" len="med"/>
          </a:ln>
          <a:effectLst/>
        </p:spPr>
      </p:cxnSp>
      <p:sp>
        <p:nvSpPr>
          <p:cNvPr id="125" name="Oval 124"/>
          <p:cNvSpPr/>
          <p:nvPr/>
        </p:nvSpPr>
        <p:spPr bwMode="auto">
          <a:xfrm>
            <a:off x="4953000" y="4704472"/>
            <a:ext cx="381000" cy="3810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34" name="Straight Connector 133"/>
          <p:cNvCxnSpPr/>
          <p:nvPr/>
        </p:nvCxnSpPr>
        <p:spPr bwMode="auto">
          <a:xfrm rot="10800000">
            <a:off x="5334000" y="48949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37" name="Straight Connector 136"/>
          <p:cNvCxnSpPr>
            <a:stCxn id="55" idx="4"/>
          </p:cNvCxnSpPr>
          <p:nvPr/>
        </p:nvCxnSpPr>
        <p:spPr bwMode="auto">
          <a:xfrm rot="5400000">
            <a:off x="4762500" y="4323472"/>
            <a:ext cx="762000" cy="0"/>
          </a:xfrm>
          <a:prstGeom prst="line">
            <a:avLst/>
          </a:prstGeom>
          <a:noFill/>
          <a:ln w="38100" cap="flat" cmpd="sng" algn="ctr">
            <a:solidFill>
              <a:schemeClr val="hlink"/>
            </a:solidFill>
            <a:prstDash val="solid"/>
            <a:round/>
            <a:headEnd type="none" w="med" len="med"/>
            <a:tailEnd type="none" w="med" len="med"/>
          </a:ln>
          <a:effectLst/>
        </p:spPr>
      </p:cxnSp>
      <p:sp>
        <p:nvSpPr>
          <p:cNvPr id="159" name="Oval 158"/>
          <p:cNvSpPr/>
          <p:nvPr/>
        </p:nvSpPr>
        <p:spPr bwMode="auto">
          <a:xfrm>
            <a:off x="4953000" y="5847472"/>
            <a:ext cx="381000" cy="381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61" name="Straight Connector 160"/>
          <p:cNvCxnSpPr>
            <a:stCxn id="159" idx="6"/>
          </p:cNvCxnSpPr>
          <p:nvPr/>
        </p:nvCxnSpPr>
        <p:spPr bwMode="auto">
          <a:xfrm>
            <a:off x="5334000" y="60379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69" name="Straight Connector 168"/>
          <p:cNvCxnSpPr>
            <a:endCxn id="159" idx="0"/>
          </p:cNvCxnSpPr>
          <p:nvPr/>
        </p:nvCxnSpPr>
        <p:spPr bwMode="auto">
          <a:xfrm rot="5400000">
            <a:off x="4762500" y="5466472"/>
            <a:ext cx="762000" cy="0"/>
          </a:xfrm>
          <a:prstGeom prst="line">
            <a:avLst/>
          </a:prstGeom>
          <a:noFill/>
          <a:ln w="38100" cap="flat" cmpd="sng" algn="ctr">
            <a:solidFill>
              <a:schemeClr val="hlink"/>
            </a:solidFill>
            <a:prstDash val="solid"/>
            <a:round/>
            <a:headEnd type="none" w="med" len="med"/>
            <a:tailEnd type="none" w="med" len="med"/>
          </a:ln>
          <a:effectLst/>
        </p:spPr>
      </p:cxnSp>
      <p:sp>
        <p:nvSpPr>
          <p:cNvPr id="234" name="Rectangle 233"/>
          <p:cNvSpPr/>
          <p:nvPr/>
        </p:nvSpPr>
        <p:spPr bwMode="auto">
          <a:xfrm>
            <a:off x="4876800" y="3409072"/>
            <a:ext cx="4191000" cy="2895600"/>
          </a:xfrm>
          <a:prstGeom prst="rect">
            <a:avLst/>
          </a:prstGeom>
          <a:solidFill>
            <a:schemeClr val="bg1">
              <a:alpha val="69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 name="Title 1"/>
          <p:cNvSpPr>
            <a:spLocks noGrp="1"/>
          </p:cNvSpPr>
          <p:nvPr>
            <p:ph type="title"/>
          </p:nvPr>
        </p:nvSpPr>
        <p:spPr>
          <a:xfrm>
            <a:off x="457200" y="76200"/>
            <a:ext cx="8229600" cy="1143000"/>
          </a:xfrm>
        </p:spPr>
        <p:txBody>
          <a:bodyPr/>
          <a:lstStyle/>
          <a:p>
            <a:r>
              <a:rPr lang="en-US" dirty="0" smtClean="0"/>
              <a:t>The Splash Operation</a:t>
            </a:r>
            <a:endParaRPr lang="en-US" dirty="0"/>
          </a:p>
        </p:txBody>
      </p:sp>
      <p:sp>
        <p:nvSpPr>
          <p:cNvPr id="3" name="Content Placeholder 2"/>
          <p:cNvSpPr>
            <a:spLocks noGrp="1"/>
          </p:cNvSpPr>
          <p:nvPr>
            <p:ph idx="1"/>
          </p:nvPr>
        </p:nvSpPr>
        <p:spPr>
          <a:xfrm>
            <a:off x="457200" y="1066800"/>
            <a:ext cx="8305800" cy="2286000"/>
          </a:xfrm>
        </p:spPr>
        <p:txBody>
          <a:bodyPr>
            <a:normAutofit lnSpcReduction="10000"/>
          </a:bodyPr>
          <a:lstStyle/>
          <a:p>
            <a:r>
              <a:rPr lang="en-US" dirty="0" smtClean="0"/>
              <a:t>Generalize the optimal chain algorithm:</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to arbitrary cyclic graphs:</a:t>
            </a:r>
          </a:p>
        </p:txBody>
      </p:sp>
      <p:grpSp>
        <p:nvGrpSpPr>
          <p:cNvPr id="4" name="Group 46"/>
          <p:cNvGrpSpPr/>
          <p:nvPr/>
        </p:nvGrpSpPr>
        <p:grpSpPr>
          <a:xfrm>
            <a:off x="2904291" y="1828799"/>
            <a:ext cx="3801309" cy="838200"/>
            <a:chOff x="381000" y="1600200"/>
            <a:chExt cx="3801309" cy="838200"/>
          </a:xfrm>
        </p:grpSpPr>
        <p:cxnSp>
          <p:nvCxnSpPr>
            <p:cNvPr id="10" name="Straight Connector 9"/>
            <p:cNvCxnSpPr>
              <a:stCxn id="11" idx="6"/>
            </p:cNvCxnSpPr>
            <p:nvPr/>
          </p:nvCxnSpPr>
          <p:spPr bwMode="auto">
            <a:xfrm>
              <a:off x="746047" y="2026092"/>
              <a:ext cx="3113128" cy="0"/>
            </a:xfrm>
            <a:prstGeom prst="line">
              <a:avLst/>
            </a:prstGeom>
            <a:ln w="57150">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11" name="Oval 10"/>
            <p:cNvSpPr/>
            <p:nvPr/>
          </p:nvSpPr>
          <p:spPr bwMode="auto">
            <a:xfrm>
              <a:off x="457200" y="1881668"/>
              <a:ext cx="288847" cy="288847"/>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 name="Oval 11"/>
            <p:cNvSpPr/>
            <p:nvPr/>
          </p:nvSpPr>
          <p:spPr bwMode="auto">
            <a:xfrm>
              <a:off x="1024195" y="1881668"/>
              <a:ext cx="288847" cy="288847"/>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 name="Oval 12"/>
            <p:cNvSpPr/>
            <p:nvPr/>
          </p:nvSpPr>
          <p:spPr bwMode="auto">
            <a:xfrm>
              <a:off x="1591192" y="1881668"/>
              <a:ext cx="288847" cy="288847"/>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 name="Oval 13"/>
            <p:cNvSpPr/>
            <p:nvPr/>
          </p:nvSpPr>
          <p:spPr bwMode="auto">
            <a:xfrm>
              <a:off x="2158187" y="1881668"/>
              <a:ext cx="288847" cy="288847"/>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5" name="Oval 14"/>
            <p:cNvSpPr/>
            <p:nvPr/>
          </p:nvSpPr>
          <p:spPr bwMode="auto">
            <a:xfrm>
              <a:off x="2725183" y="1881668"/>
              <a:ext cx="288847" cy="288847"/>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6" name="Oval 15"/>
            <p:cNvSpPr/>
            <p:nvPr/>
          </p:nvSpPr>
          <p:spPr bwMode="auto">
            <a:xfrm>
              <a:off x="3292179" y="1881668"/>
              <a:ext cx="288847" cy="288847"/>
            </a:xfrm>
            <a:prstGeom prst="ellipse">
              <a:avLst/>
            </a:prstGeom>
            <a:ln>
              <a:solidFill>
                <a:schemeClr val="accent6">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26" name="Rounded Rectangle 25"/>
            <p:cNvSpPr/>
            <p:nvPr/>
          </p:nvSpPr>
          <p:spPr bwMode="auto">
            <a:xfrm>
              <a:off x="381000" y="1600200"/>
              <a:ext cx="2720866" cy="838200"/>
            </a:xfrm>
            <a:prstGeom prst="roundRect">
              <a:avLst/>
            </a:prstGeom>
            <a:noFill/>
            <a:ln w="38100" cap="flat" cmpd="sng" algn="ctr">
              <a:solidFill>
                <a:srgbClr val="00B0F0"/>
              </a:solidFill>
              <a:prstDash val="sysDot"/>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defTabSz="1404938" fontAlgn="base">
                <a:spcBef>
                  <a:spcPct val="0"/>
                </a:spcBef>
                <a:spcAft>
                  <a:spcPct val="0"/>
                </a:spcAft>
              </a:pPr>
              <a:endParaRPr lang="en-US" dirty="0">
                <a:solidFill>
                  <a:prstClr val="black"/>
                </a:solidFill>
                <a:latin typeface="Tahoma" pitchFamily="34" charset="0"/>
              </a:endParaRPr>
            </a:p>
          </p:txBody>
        </p:sp>
        <p:cxnSp>
          <p:nvCxnSpPr>
            <p:cNvPr id="29" name="Straight Arrow Connector 28"/>
            <p:cNvCxnSpPr/>
            <p:nvPr/>
          </p:nvCxnSpPr>
          <p:spPr bwMode="auto">
            <a:xfrm>
              <a:off x="1828800" y="2284412"/>
              <a:ext cx="1210509" cy="1588"/>
            </a:xfrm>
            <a:prstGeom prst="straightConnector1">
              <a:avLst/>
            </a:prstGeom>
            <a:noFill/>
            <a:ln w="38100" cap="flat" cmpd="sng" algn="ctr">
              <a:solidFill>
                <a:srgbClr val="00B050"/>
              </a:solidFill>
              <a:prstDash val="solid"/>
              <a:round/>
              <a:headEnd type="none" w="med" len="med"/>
              <a:tailEnd type="arrow"/>
            </a:ln>
            <a:effectLst/>
          </p:spPr>
        </p:cxnSp>
        <p:cxnSp>
          <p:nvCxnSpPr>
            <p:cNvPr id="30" name="Straight Arrow Connector 29"/>
            <p:cNvCxnSpPr/>
            <p:nvPr/>
          </p:nvCxnSpPr>
          <p:spPr bwMode="auto">
            <a:xfrm>
              <a:off x="457200" y="2284412"/>
              <a:ext cx="1219200" cy="1588"/>
            </a:xfrm>
            <a:prstGeom prst="straightConnector1">
              <a:avLst/>
            </a:prstGeom>
            <a:noFill/>
            <a:ln w="38100" cap="flat" cmpd="sng" algn="ctr">
              <a:solidFill>
                <a:srgbClr val="00B050"/>
              </a:solidFill>
              <a:prstDash val="solid"/>
              <a:round/>
              <a:headEnd type="arrow" w="med" len="med"/>
              <a:tailEnd type="none"/>
            </a:ln>
            <a:effectLst/>
          </p:spPr>
        </p:cxnSp>
        <p:cxnSp>
          <p:nvCxnSpPr>
            <p:cNvPr id="31" name="Straight Arrow Connector 30"/>
            <p:cNvCxnSpPr/>
            <p:nvPr/>
          </p:nvCxnSpPr>
          <p:spPr bwMode="auto">
            <a:xfrm>
              <a:off x="457200" y="1752600"/>
              <a:ext cx="1219200" cy="1588"/>
            </a:xfrm>
            <a:prstGeom prst="straightConnector1">
              <a:avLst/>
            </a:prstGeom>
            <a:noFill/>
            <a:ln w="38100" cap="flat" cmpd="sng" algn="ctr">
              <a:solidFill>
                <a:srgbClr val="002060"/>
              </a:solidFill>
              <a:prstDash val="solid"/>
              <a:round/>
              <a:headEnd type="none" w="med" len="med"/>
              <a:tailEnd type="arrow"/>
            </a:ln>
            <a:effectLst/>
          </p:spPr>
        </p:cxnSp>
        <p:cxnSp>
          <p:nvCxnSpPr>
            <p:cNvPr id="32" name="Straight Arrow Connector 31"/>
            <p:cNvCxnSpPr/>
            <p:nvPr/>
          </p:nvCxnSpPr>
          <p:spPr bwMode="auto">
            <a:xfrm>
              <a:off x="1828800" y="1752600"/>
              <a:ext cx="1219200" cy="1588"/>
            </a:xfrm>
            <a:prstGeom prst="straightConnector1">
              <a:avLst/>
            </a:prstGeom>
            <a:noFill/>
            <a:ln w="38100" cap="flat" cmpd="sng" algn="ctr">
              <a:solidFill>
                <a:srgbClr val="002060"/>
              </a:solidFill>
              <a:prstDash val="solid"/>
              <a:round/>
              <a:headEnd type="arrow" w="med" len="med"/>
              <a:tailEnd type="none"/>
            </a:ln>
            <a:effectLst/>
          </p:spPr>
        </p:cxnSp>
        <p:sp>
          <p:nvSpPr>
            <p:cNvPr id="46" name="TextBox 45"/>
            <p:cNvSpPr txBox="1"/>
            <p:nvPr/>
          </p:nvSpPr>
          <p:spPr>
            <a:xfrm rot="16200000">
              <a:off x="3526039" y="1629731"/>
              <a:ext cx="604653" cy="707886"/>
            </a:xfrm>
            <a:prstGeom prst="rect">
              <a:avLst/>
            </a:prstGeom>
            <a:noFill/>
          </p:spPr>
          <p:txBody>
            <a:bodyPr wrap="square" rtlCol="0">
              <a:spAutoFit/>
            </a:bodyPr>
            <a:lstStyle/>
            <a:p>
              <a:r>
                <a:rPr lang="en-US" sz="4000" b="1" dirty="0">
                  <a:solidFill>
                    <a:srgbClr val="F79646">
                      <a:lumMod val="75000"/>
                    </a:srgbClr>
                  </a:solidFill>
                  <a:latin typeface="Helvetica" pitchFamily="34" charset="0"/>
                </a:rPr>
                <a:t>~</a:t>
              </a:r>
              <a:endParaRPr lang="en-US" sz="2000" b="1" dirty="0">
                <a:solidFill>
                  <a:srgbClr val="F79646">
                    <a:lumMod val="75000"/>
                  </a:srgbClr>
                </a:solidFill>
                <a:latin typeface="Helvetica" pitchFamily="34" charset="0"/>
              </a:endParaRPr>
            </a:p>
          </p:txBody>
        </p:sp>
      </p:grpSp>
      <p:sp>
        <p:nvSpPr>
          <p:cNvPr id="114" name="Oval 113"/>
          <p:cNvSpPr/>
          <p:nvPr/>
        </p:nvSpPr>
        <p:spPr bwMode="auto">
          <a:xfrm>
            <a:off x="7315200" y="3561472"/>
            <a:ext cx="381000" cy="381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5" name="Oval 114"/>
          <p:cNvSpPr/>
          <p:nvPr/>
        </p:nvSpPr>
        <p:spPr bwMode="auto">
          <a:xfrm>
            <a:off x="8458200" y="3561472"/>
            <a:ext cx="381000" cy="3810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6" name="Oval 115"/>
          <p:cNvSpPr/>
          <p:nvPr/>
        </p:nvSpPr>
        <p:spPr bwMode="auto">
          <a:xfrm>
            <a:off x="6096000" y="3561472"/>
            <a:ext cx="381000" cy="3810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19" name="Straight Connector 118"/>
          <p:cNvCxnSpPr>
            <a:endCxn id="114" idx="2"/>
          </p:cNvCxnSpPr>
          <p:nvPr/>
        </p:nvCxnSpPr>
        <p:spPr bwMode="auto">
          <a:xfrm>
            <a:off x="6477000" y="3751972"/>
            <a:ext cx="838200" cy="0"/>
          </a:xfrm>
          <a:prstGeom prst="line">
            <a:avLst/>
          </a:prstGeom>
          <a:noFill/>
          <a:ln w="38100" cap="flat" cmpd="sng" algn="ctr">
            <a:solidFill>
              <a:schemeClr val="hlink"/>
            </a:solidFill>
            <a:prstDash val="solid"/>
            <a:round/>
            <a:headEnd type="none" w="med" len="med"/>
            <a:tailEnd type="none" w="med" len="med"/>
          </a:ln>
          <a:effectLst/>
        </p:spPr>
      </p:cxnSp>
      <p:cxnSp>
        <p:nvCxnSpPr>
          <p:cNvPr id="124" name="Straight Connector 123"/>
          <p:cNvCxnSpPr>
            <a:stCxn id="114" idx="6"/>
          </p:cNvCxnSpPr>
          <p:nvPr/>
        </p:nvCxnSpPr>
        <p:spPr bwMode="auto">
          <a:xfrm>
            <a:off x="7696200" y="3751972"/>
            <a:ext cx="762000" cy="0"/>
          </a:xfrm>
          <a:prstGeom prst="line">
            <a:avLst/>
          </a:prstGeom>
          <a:noFill/>
          <a:ln w="38100" cap="flat" cmpd="sng" algn="ctr">
            <a:solidFill>
              <a:schemeClr val="hlink"/>
            </a:solidFill>
            <a:prstDash val="solid"/>
            <a:round/>
            <a:headEnd type="none" w="med" len="med"/>
            <a:tailEnd type="none" w="med" len="med"/>
          </a:ln>
          <a:effectLst/>
        </p:spPr>
      </p:cxnSp>
      <p:sp>
        <p:nvSpPr>
          <p:cNvPr id="129" name="Oval 128"/>
          <p:cNvSpPr/>
          <p:nvPr/>
        </p:nvSpPr>
        <p:spPr bwMode="auto">
          <a:xfrm>
            <a:off x="8458200" y="4704472"/>
            <a:ext cx="381000" cy="381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0" name="Oval 129"/>
          <p:cNvSpPr/>
          <p:nvPr/>
        </p:nvSpPr>
        <p:spPr bwMode="auto">
          <a:xfrm>
            <a:off x="6096000" y="4704472"/>
            <a:ext cx="381000" cy="381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31" name="Straight Connector 130"/>
          <p:cNvCxnSpPr>
            <a:stCxn id="130" idx="6"/>
          </p:cNvCxnSpPr>
          <p:nvPr/>
        </p:nvCxnSpPr>
        <p:spPr bwMode="auto">
          <a:xfrm>
            <a:off x="6477000" y="4894972"/>
            <a:ext cx="838200" cy="0"/>
          </a:xfrm>
          <a:prstGeom prst="line">
            <a:avLst/>
          </a:prstGeom>
          <a:noFill/>
          <a:ln w="38100" cap="flat" cmpd="sng" algn="ctr">
            <a:solidFill>
              <a:schemeClr val="hlink"/>
            </a:solidFill>
            <a:prstDash val="solid"/>
            <a:round/>
            <a:headEnd type="none" w="med" len="med"/>
            <a:tailEnd type="none" w="med" len="med"/>
          </a:ln>
          <a:effectLst/>
        </p:spPr>
      </p:cxnSp>
      <p:sp>
        <p:nvSpPr>
          <p:cNvPr id="132" name="Oval 131"/>
          <p:cNvSpPr/>
          <p:nvPr/>
        </p:nvSpPr>
        <p:spPr bwMode="auto">
          <a:xfrm>
            <a:off x="7315200" y="4704472"/>
            <a:ext cx="381000" cy="3810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33" name="Straight Connector 132"/>
          <p:cNvCxnSpPr/>
          <p:nvPr/>
        </p:nvCxnSpPr>
        <p:spPr bwMode="auto">
          <a:xfrm>
            <a:off x="7696200" y="48949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35" name="Straight Connector 134"/>
          <p:cNvCxnSpPr>
            <a:endCxn id="130" idx="0"/>
          </p:cNvCxnSpPr>
          <p:nvPr/>
        </p:nvCxnSpPr>
        <p:spPr bwMode="auto">
          <a:xfrm rot="5400000">
            <a:off x="5905500" y="43234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36" name="Straight Connector 135"/>
          <p:cNvCxnSpPr>
            <a:stCxn id="114" idx="4"/>
          </p:cNvCxnSpPr>
          <p:nvPr/>
        </p:nvCxnSpPr>
        <p:spPr bwMode="auto">
          <a:xfrm rot="5400000">
            <a:off x="7124700" y="43234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38" name="Straight Connector 137"/>
          <p:cNvCxnSpPr/>
          <p:nvPr/>
        </p:nvCxnSpPr>
        <p:spPr bwMode="auto">
          <a:xfrm rot="5400000">
            <a:off x="8267700" y="4323472"/>
            <a:ext cx="762000" cy="0"/>
          </a:xfrm>
          <a:prstGeom prst="line">
            <a:avLst/>
          </a:prstGeom>
          <a:noFill/>
          <a:ln w="38100" cap="flat" cmpd="sng" algn="ctr">
            <a:solidFill>
              <a:schemeClr val="hlink"/>
            </a:solidFill>
            <a:prstDash val="solid"/>
            <a:round/>
            <a:headEnd type="none" w="med" len="med"/>
            <a:tailEnd type="none" w="med" len="med"/>
          </a:ln>
          <a:effectLst/>
        </p:spPr>
      </p:cxnSp>
      <p:sp>
        <p:nvSpPr>
          <p:cNvPr id="139" name="Oval 138"/>
          <p:cNvSpPr/>
          <p:nvPr/>
        </p:nvSpPr>
        <p:spPr bwMode="auto">
          <a:xfrm>
            <a:off x="7315200" y="5847472"/>
            <a:ext cx="381000" cy="3810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1" name="Oval 140"/>
          <p:cNvSpPr/>
          <p:nvPr/>
        </p:nvSpPr>
        <p:spPr bwMode="auto">
          <a:xfrm>
            <a:off x="8458200" y="5847472"/>
            <a:ext cx="381000" cy="3810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2" name="Oval 141"/>
          <p:cNvSpPr/>
          <p:nvPr/>
        </p:nvSpPr>
        <p:spPr bwMode="auto">
          <a:xfrm>
            <a:off x="6096000" y="5847472"/>
            <a:ext cx="381000" cy="3810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cxnSp>
        <p:nvCxnSpPr>
          <p:cNvPr id="144" name="Straight Connector 143"/>
          <p:cNvCxnSpPr>
            <a:endCxn id="139" idx="2"/>
          </p:cNvCxnSpPr>
          <p:nvPr/>
        </p:nvCxnSpPr>
        <p:spPr bwMode="auto">
          <a:xfrm>
            <a:off x="6477000" y="6037972"/>
            <a:ext cx="838200" cy="0"/>
          </a:xfrm>
          <a:prstGeom prst="line">
            <a:avLst/>
          </a:prstGeom>
          <a:noFill/>
          <a:ln w="38100" cap="flat" cmpd="sng" algn="ctr">
            <a:solidFill>
              <a:schemeClr val="hlink"/>
            </a:solidFill>
            <a:prstDash val="solid"/>
            <a:round/>
            <a:headEnd type="none" w="med" len="med"/>
            <a:tailEnd type="none" w="med" len="med"/>
          </a:ln>
          <a:effectLst/>
        </p:spPr>
      </p:cxnSp>
      <p:cxnSp>
        <p:nvCxnSpPr>
          <p:cNvPr id="145" name="Straight Connector 144"/>
          <p:cNvCxnSpPr>
            <a:stCxn id="139" idx="6"/>
          </p:cNvCxnSpPr>
          <p:nvPr/>
        </p:nvCxnSpPr>
        <p:spPr bwMode="auto">
          <a:xfrm>
            <a:off x="7696200" y="60379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47" name="Straight Connector 146"/>
          <p:cNvCxnSpPr>
            <a:stCxn id="130" idx="4"/>
          </p:cNvCxnSpPr>
          <p:nvPr/>
        </p:nvCxnSpPr>
        <p:spPr bwMode="auto">
          <a:xfrm rot="5400000">
            <a:off x="5905500" y="54664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48" name="Straight Connector 147"/>
          <p:cNvCxnSpPr>
            <a:endCxn id="139" idx="0"/>
          </p:cNvCxnSpPr>
          <p:nvPr/>
        </p:nvCxnSpPr>
        <p:spPr bwMode="auto">
          <a:xfrm rot="5400000">
            <a:off x="7124700" y="5466472"/>
            <a:ext cx="762000" cy="0"/>
          </a:xfrm>
          <a:prstGeom prst="line">
            <a:avLst/>
          </a:prstGeom>
          <a:noFill/>
          <a:ln w="38100" cap="flat" cmpd="sng" algn="ctr">
            <a:solidFill>
              <a:schemeClr val="hlink"/>
            </a:solidFill>
            <a:prstDash val="solid"/>
            <a:round/>
            <a:headEnd type="none" w="med" len="med"/>
            <a:tailEnd type="none" w="med" len="med"/>
          </a:ln>
          <a:effectLst/>
        </p:spPr>
      </p:cxnSp>
      <p:cxnSp>
        <p:nvCxnSpPr>
          <p:cNvPr id="150" name="Straight Connector 149"/>
          <p:cNvCxnSpPr/>
          <p:nvPr/>
        </p:nvCxnSpPr>
        <p:spPr bwMode="auto">
          <a:xfrm rot="5400000">
            <a:off x="8267700" y="5466472"/>
            <a:ext cx="762000" cy="0"/>
          </a:xfrm>
          <a:prstGeom prst="line">
            <a:avLst/>
          </a:prstGeom>
          <a:noFill/>
          <a:ln w="38100" cap="flat" cmpd="sng" algn="ctr">
            <a:solidFill>
              <a:schemeClr val="hlink"/>
            </a:solidFill>
            <a:prstDash val="solid"/>
            <a:round/>
            <a:headEnd type="none" w="med" len="med"/>
            <a:tailEnd type="none" w="med" len="med"/>
          </a:ln>
          <a:effectLst/>
        </p:spPr>
      </p:cxnSp>
      <p:grpSp>
        <p:nvGrpSpPr>
          <p:cNvPr id="5" name="Group 202"/>
          <p:cNvGrpSpPr/>
          <p:nvPr/>
        </p:nvGrpSpPr>
        <p:grpSpPr>
          <a:xfrm>
            <a:off x="6629400" y="3559884"/>
            <a:ext cx="2209800" cy="2668588"/>
            <a:chOff x="3048000" y="3503612"/>
            <a:chExt cx="2209800" cy="2668588"/>
          </a:xfrm>
        </p:grpSpPr>
        <p:cxnSp>
          <p:nvCxnSpPr>
            <p:cNvPr id="204" name="Straight Arrow Connector 203"/>
            <p:cNvCxnSpPr/>
            <p:nvPr/>
          </p:nvCxnSpPr>
          <p:spPr bwMode="auto">
            <a:xfrm>
              <a:off x="3048000" y="3884612"/>
              <a:ext cx="685800" cy="1588"/>
            </a:xfrm>
            <a:prstGeom prst="straightConnector1">
              <a:avLst/>
            </a:prstGeom>
            <a:noFill/>
            <a:ln w="38100" cap="flat" cmpd="sng" algn="ctr">
              <a:solidFill>
                <a:srgbClr val="002060"/>
              </a:solidFill>
              <a:prstDash val="solid"/>
              <a:round/>
              <a:headEnd type="none" w="med" len="med"/>
              <a:tailEnd type="arrow"/>
            </a:ln>
            <a:effectLst/>
          </p:spPr>
        </p:cxnSp>
        <p:cxnSp>
          <p:nvCxnSpPr>
            <p:cNvPr id="206" name="Straight Arrow Connector 205"/>
            <p:cNvCxnSpPr/>
            <p:nvPr/>
          </p:nvCxnSpPr>
          <p:spPr bwMode="auto">
            <a:xfrm>
              <a:off x="4114800" y="3503612"/>
              <a:ext cx="685800" cy="1588"/>
            </a:xfrm>
            <a:prstGeom prst="straightConnector1">
              <a:avLst/>
            </a:prstGeom>
            <a:noFill/>
            <a:ln w="38100" cap="flat" cmpd="sng" algn="ctr">
              <a:solidFill>
                <a:srgbClr val="002060"/>
              </a:solidFill>
              <a:prstDash val="solid"/>
              <a:round/>
              <a:headEnd type="arrow" w="med" len="med"/>
              <a:tailEnd type="none" w="med" len="med"/>
            </a:ln>
            <a:effectLst/>
          </p:spPr>
        </p:cxnSp>
        <p:cxnSp>
          <p:nvCxnSpPr>
            <p:cNvPr id="207" name="Straight Arrow Connector 206"/>
            <p:cNvCxnSpPr/>
            <p:nvPr/>
          </p:nvCxnSpPr>
          <p:spPr bwMode="auto">
            <a:xfrm>
              <a:off x="3048000" y="5027612"/>
              <a:ext cx="685800" cy="1588"/>
            </a:xfrm>
            <a:prstGeom prst="straightConnector1">
              <a:avLst/>
            </a:prstGeom>
            <a:noFill/>
            <a:ln w="38100" cap="flat" cmpd="sng" algn="ctr">
              <a:solidFill>
                <a:srgbClr val="002060"/>
              </a:solidFill>
              <a:prstDash val="solid"/>
              <a:round/>
              <a:headEnd type="none" w="med" len="med"/>
              <a:tailEnd type="arrow"/>
            </a:ln>
            <a:effectLst/>
          </p:spPr>
        </p:cxnSp>
        <p:cxnSp>
          <p:nvCxnSpPr>
            <p:cNvPr id="213" name="Straight Arrow Connector 212"/>
            <p:cNvCxnSpPr/>
            <p:nvPr/>
          </p:nvCxnSpPr>
          <p:spPr bwMode="auto">
            <a:xfrm>
              <a:off x="3048000" y="6170612"/>
              <a:ext cx="685800" cy="1588"/>
            </a:xfrm>
            <a:prstGeom prst="straightConnector1">
              <a:avLst/>
            </a:prstGeom>
            <a:noFill/>
            <a:ln w="38100" cap="flat" cmpd="sng" algn="ctr">
              <a:solidFill>
                <a:srgbClr val="002060"/>
              </a:solidFill>
              <a:prstDash val="solid"/>
              <a:round/>
              <a:headEnd type="none" w="med" len="med"/>
              <a:tailEnd type="arrow"/>
            </a:ln>
            <a:effectLst/>
          </p:spPr>
        </p:cxnSp>
        <p:cxnSp>
          <p:nvCxnSpPr>
            <p:cNvPr id="214" name="Straight Arrow Connector 213"/>
            <p:cNvCxnSpPr/>
            <p:nvPr/>
          </p:nvCxnSpPr>
          <p:spPr bwMode="auto">
            <a:xfrm>
              <a:off x="4267200" y="4570412"/>
              <a:ext cx="685800" cy="1588"/>
            </a:xfrm>
            <a:prstGeom prst="straightConnector1">
              <a:avLst/>
            </a:prstGeom>
            <a:noFill/>
            <a:ln w="38100" cap="flat" cmpd="sng" algn="ctr">
              <a:solidFill>
                <a:srgbClr val="002060"/>
              </a:solidFill>
              <a:prstDash val="solid"/>
              <a:round/>
              <a:headEnd type="arrow" w="med" len="med"/>
              <a:tailEnd type="none" w="med" len="med"/>
            </a:ln>
            <a:effectLst/>
          </p:spPr>
        </p:cxnSp>
        <p:cxnSp>
          <p:nvCxnSpPr>
            <p:cNvPr id="216" name="Straight Arrow Connector 215"/>
            <p:cNvCxnSpPr/>
            <p:nvPr/>
          </p:nvCxnSpPr>
          <p:spPr bwMode="auto">
            <a:xfrm rot="5400000" flipH="1" flipV="1">
              <a:off x="3771105" y="4228306"/>
              <a:ext cx="685800" cy="1588"/>
            </a:xfrm>
            <a:prstGeom prst="straightConnector1">
              <a:avLst/>
            </a:prstGeom>
            <a:noFill/>
            <a:ln w="38100" cap="flat" cmpd="sng" algn="ctr">
              <a:solidFill>
                <a:srgbClr val="002060"/>
              </a:solidFill>
              <a:prstDash val="solid"/>
              <a:round/>
              <a:headEnd type="arrow" w="med" len="med"/>
              <a:tailEnd type="none" w="med" len="med"/>
            </a:ln>
            <a:effectLst/>
          </p:spPr>
        </p:cxnSp>
        <p:cxnSp>
          <p:nvCxnSpPr>
            <p:cNvPr id="217" name="Straight Arrow Connector 216"/>
            <p:cNvCxnSpPr/>
            <p:nvPr/>
          </p:nvCxnSpPr>
          <p:spPr bwMode="auto">
            <a:xfrm rot="5400000" flipH="1" flipV="1">
              <a:off x="3771106" y="5447506"/>
              <a:ext cx="685800" cy="1588"/>
            </a:xfrm>
            <a:prstGeom prst="straightConnector1">
              <a:avLst/>
            </a:prstGeom>
            <a:noFill/>
            <a:ln w="38100" cap="flat" cmpd="sng" algn="ctr">
              <a:solidFill>
                <a:srgbClr val="002060"/>
              </a:solidFill>
              <a:prstDash val="solid"/>
              <a:round/>
              <a:headEnd type="none" w="med" len="med"/>
              <a:tailEnd type="arrow" w="med" len="med"/>
            </a:ln>
            <a:effectLst/>
          </p:spPr>
        </p:cxnSp>
        <p:cxnSp>
          <p:nvCxnSpPr>
            <p:cNvPr id="222" name="Straight Arrow Connector 221"/>
            <p:cNvCxnSpPr/>
            <p:nvPr/>
          </p:nvCxnSpPr>
          <p:spPr bwMode="auto">
            <a:xfrm rot="5400000" flipH="1" flipV="1">
              <a:off x="4914106" y="5447506"/>
              <a:ext cx="685800" cy="1588"/>
            </a:xfrm>
            <a:prstGeom prst="straightConnector1">
              <a:avLst/>
            </a:prstGeom>
            <a:noFill/>
            <a:ln w="38100" cap="flat" cmpd="sng" algn="ctr">
              <a:solidFill>
                <a:srgbClr val="002060"/>
              </a:solidFill>
              <a:prstDash val="solid"/>
              <a:round/>
              <a:headEnd type="none" w="med" len="med"/>
              <a:tailEnd type="arrow" w="med" len="med"/>
            </a:ln>
            <a:effectLst/>
          </p:spPr>
        </p:cxnSp>
      </p:grpSp>
      <p:grpSp>
        <p:nvGrpSpPr>
          <p:cNvPr id="6" name="Group 222"/>
          <p:cNvGrpSpPr/>
          <p:nvPr/>
        </p:nvGrpSpPr>
        <p:grpSpPr>
          <a:xfrm>
            <a:off x="6629400" y="3561472"/>
            <a:ext cx="1905000" cy="2287588"/>
            <a:chOff x="3048000" y="3505200"/>
            <a:chExt cx="1905000" cy="2287588"/>
          </a:xfrm>
        </p:grpSpPr>
        <p:cxnSp>
          <p:nvCxnSpPr>
            <p:cNvPr id="225" name="Straight Arrow Connector 224"/>
            <p:cNvCxnSpPr/>
            <p:nvPr/>
          </p:nvCxnSpPr>
          <p:spPr bwMode="auto">
            <a:xfrm>
              <a:off x="4114800" y="3886200"/>
              <a:ext cx="685800" cy="1588"/>
            </a:xfrm>
            <a:prstGeom prst="straightConnector1">
              <a:avLst/>
            </a:prstGeom>
            <a:noFill/>
            <a:ln w="38100" cap="flat" cmpd="sng" algn="ctr">
              <a:solidFill>
                <a:srgbClr val="00B050"/>
              </a:solidFill>
              <a:prstDash val="solid"/>
              <a:round/>
              <a:headEnd type="none" w="med" len="med"/>
              <a:tailEnd type="arrow"/>
            </a:ln>
            <a:effectLst/>
          </p:spPr>
        </p:cxnSp>
        <p:cxnSp>
          <p:nvCxnSpPr>
            <p:cNvPr id="226" name="Straight Arrow Connector 225"/>
            <p:cNvCxnSpPr/>
            <p:nvPr/>
          </p:nvCxnSpPr>
          <p:spPr bwMode="auto">
            <a:xfrm>
              <a:off x="3048000" y="3505200"/>
              <a:ext cx="685800" cy="1588"/>
            </a:xfrm>
            <a:prstGeom prst="straightConnector1">
              <a:avLst/>
            </a:prstGeom>
            <a:noFill/>
            <a:ln w="38100" cap="flat" cmpd="sng" algn="ctr">
              <a:solidFill>
                <a:srgbClr val="00B050"/>
              </a:solidFill>
              <a:prstDash val="solid"/>
              <a:round/>
              <a:headEnd type="arrow" w="med" len="med"/>
              <a:tailEnd type="none" w="med" len="med"/>
            </a:ln>
            <a:effectLst/>
          </p:spPr>
        </p:cxnSp>
        <p:cxnSp>
          <p:nvCxnSpPr>
            <p:cNvPr id="228" name="Straight Arrow Connector 227"/>
            <p:cNvCxnSpPr/>
            <p:nvPr/>
          </p:nvCxnSpPr>
          <p:spPr bwMode="auto">
            <a:xfrm>
              <a:off x="4267200" y="5103812"/>
              <a:ext cx="685800" cy="1588"/>
            </a:xfrm>
            <a:prstGeom prst="straightConnector1">
              <a:avLst/>
            </a:prstGeom>
            <a:noFill/>
            <a:ln w="38100" cap="flat" cmpd="sng" algn="ctr">
              <a:solidFill>
                <a:srgbClr val="00B050"/>
              </a:solidFill>
              <a:prstDash val="solid"/>
              <a:round/>
              <a:headEnd type="none" w="med" len="med"/>
              <a:tailEnd type="arrow"/>
            </a:ln>
            <a:effectLst/>
          </p:spPr>
        </p:cxnSp>
        <p:cxnSp>
          <p:nvCxnSpPr>
            <p:cNvPr id="229" name="Straight Arrow Connector 228"/>
            <p:cNvCxnSpPr/>
            <p:nvPr/>
          </p:nvCxnSpPr>
          <p:spPr bwMode="auto">
            <a:xfrm>
              <a:off x="3048000" y="5791200"/>
              <a:ext cx="685800" cy="1588"/>
            </a:xfrm>
            <a:prstGeom prst="straightConnector1">
              <a:avLst/>
            </a:prstGeom>
            <a:noFill/>
            <a:ln w="38100" cap="flat" cmpd="sng" algn="ctr">
              <a:solidFill>
                <a:srgbClr val="00B050"/>
              </a:solidFill>
              <a:prstDash val="solid"/>
              <a:round/>
              <a:headEnd type="arrow" w="med" len="med"/>
              <a:tailEnd type="none" w="med" len="med"/>
            </a:ln>
            <a:effectLst/>
          </p:spPr>
        </p:cxnSp>
        <p:cxnSp>
          <p:nvCxnSpPr>
            <p:cNvPr id="235" name="Straight Arrow Connector 234"/>
            <p:cNvCxnSpPr/>
            <p:nvPr/>
          </p:nvCxnSpPr>
          <p:spPr bwMode="auto">
            <a:xfrm>
              <a:off x="3048000" y="4648200"/>
              <a:ext cx="685800" cy="1588"/>
            </a:xfrm>
            <a:prstGeom prst="straightConnector1">
              <a:avLst/>
            </a:prstGeom>
            <a:noFill/>
            <a:ln w="38100" cap="flat" cmpd="sng" algn="ctr">
              <a:solidFill>
                <a:srgbClr val="00B050"/>
              </a:solidFill>
              <a:prstDash val="solid"/>
              <a:round/>
              <a:headEnd type="arrow" w="med" len="med"/>
              <a:tailEnd type="none" w="med" len="med"/>
            </a:ln>
            <a:effectLst/>
          </p:spPr>
        </p:cxnSp>
        <p:cxnSp>
          <p:nvCxnSpPr>
            <p:cNvPr id="236" name="Straight Arrow Connector 235"/>
            <p:cNvCxnSpPr/>
            <p:nvPr/>
          </p:nvCxnSpPr>
          <p:spPr bwMode="auto">
            <a:xfrm rot="5400000" flipH="1" flipV="1">
              <a:off x="3391694" y="5447506"/>
              <a:ext cx="685800" cy="1588"/>
            </a:xfrm>
            <a:prstGeom prst="straightConnector1">
              <a:avLst/>
            </a:prstGeom>
            <a:noFill/>
            <a:ln w="38100" cap="flat" cmpd="sng" algn="ctr">
              <a:solidFill>
                <a:srgbClr val="00B050"/>
              </a:solidFill>
              <a:prstDash val="solid"/>
              <a:round/>
              <a:headEnd type="arrow" w="med" len="med"/>
              <a:tailEnd type="none" w="med" len="med"/>
            </a:ln>
            <a:effectLst/>
          </p:spPr>
        </p:cxnSp>
        <p:cxnSp>
          <p:nvCxnSpPr>
            <p:cNvPr id="237" name="Straight Arrow Connector 236"/>
            <p:cNvCxnSpPr/>
            <p:nvPr/>
          </p:nvCxnSpPr>
          <p:spPr bwMode="auto">
            <a:xfrm rot="5400000" flipH="1" flipV="1">
              <a:off x="3391694" y="4228306"/>
              <a:ext cx="685800" cy="1588"/>
            </a:xfrm>
            <a:prstGeom prst="straightConnector1">
              <a:avLst/>
            </a:prstGeom>
            <a:noFill/>
            <a:ln w="38100" cap="flat" cmpd="sng" algn="ctr">
              <a:solidFill>
                <a:srgbClr val="00B050"/>
              </a:solidFill>
              <a:prstDash val="solid"/>
              <a:round/>
              <a:headEnd type="none" w="med" len="med"/>
              <a:tailEnd type="arrow" w="med" len="med"/>
            </a:ln>
            <a:effectLst/>
          </p:spPr>
        </p:cxnSp>
        <p:cxnSp>
          <p:nvCxnSpPr>
            <p:cNvPr id="238" name="Straight Arrow Connector 237"/>
            <p:cNvCxnSpPr/>
            <p:nvPr/>
          </p:nvCxnSpPr>
          <p:spPr bwMode="auto">
            <a:xfrm rot="5400000" flipH="1" flipV="1">
              <a:off x="4534694" y="5447506"/>
              <a:ext cx="685800" cy="1588"/>
            </a:xfrm>
            <a:prstGeom prst="straightConnector1">
              <a:avLst/>
            </a:prstGeom>
            <a:noFill/>
            <a:ln w="38100" cap="flat" cmpd="sng" algn="ctr">
              <a:solidFill>
                <a:srgbClr val="00B050"/>
              </a:solidFill>
              <a:prstDash val="solid"/>
              <a:round/>
              <a:headEnd type="arrow" w="med" len="med"/>
              <a:tailEnd type="none" w="med" len="med"/>
            </a:ln>
            <a:effectLst/>
          </p:spPr>
        </p:cxnSp>
      </p:grpSp>
      <p:grpSp>
        <p:nvGrpSpPr>
          <p:cNvPr id="7" name="Group 312"/>
          <p:cNvGrpSpPr/>
          <p:nvPr/>
        </p:nvGrpSpPr>
        <p:grpSpPr>
          <a:xfrm>
            <a:off x="7315200" y="5085472"/>
            <a:ext cx="381000" cy="1143000"/>
            <a:chOff x="7315200" y="5085472"/>
            <a:chExt cx="381000" cy="1143000"/>
          </a:xfrm>
        </p:grpSpPr>
        <p:cxnSp>
          <p:nvCxnSpPr>
            <p:cNvPr id="282" name="Straight Connector 281"/>
            <p:cNvCxnSpPr>
              <a:endCxn id="281" idx="0"/>
            </p:cNvCxnSpPr>
            <p:nvPr/>
          </p:nvCxnSpPr>
          <p:spPr bwMode="auto">
            <a:xfrm rot="5400000">
              <a:off x="7124700" y="5466472"/>
              <a:ext cx="7620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81" name="Oval 280"/>
            <p:cNvSpPr/>
            <p:nvPr/>
          </p:nvSpPr>
          <p:spPr bwMode="auto">
            <a:xfrm>
              <a:off x="7315200" y="5847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8" name="Group 308"/>
          <p:cNvGrpSpPr/>
          <p:nvPr/>
        </p:nvGrpSpPr>
        <p:grpSpPr>
          <a:xfrm>
            <a:off x="6096000" y="4704472"/>
            <a:ext cx="1219200" cy="381000"/>
            <a:chOff x="6096000" y="4704472"/>
            <a:chExt cx="1219200" cy="381000"/>
          </a:xfrm>
        </p:grpSpPr>
        <p:cxnSp>
          <p:nvCxnSpPr>
            <p:cNvPr id="285" name="Straight Connector 284"/>
            <p:cNvCxnSpPr>
              <a:endCxn id="284" idx="6"/>
            </p:cNvCxnSpPr>
            <p:nvPr/>
          </p:nvCxnSpPr>
          <p:spPr bwMode="auto">
            <a:xfrm rot="10800000">
              <a:off x="6477000" y="4894972"/>
              <a:ext cx="8382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84" name="Oval 283"/>
            <p:cNvSpPr/>
            <p:nvPr/>
          </p:nvSpPr>
          <p:spPr bwMode="auto">
            <a:xfrm>
              <a:off x="6096000" y="4704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9" name="Group 306"/>
          <p:cNvGrpSpPr/>
          <p:nvPr/>
        </p:nvGrpSpPr>
        <p:grpSpPr>
          <a:xfrm>
            <a:off x="7696200" y="3561472"/>
            <a:ext cx="1143000" cy="381000"/>
            <a:chOff x="7696200" y="3561472"/>
            <a:chExt cx="1143000" cy="381000"/>
          </a:xfrm>
        </p:grpSpPr>
        <p:cxnSp>
          <p:nvCxnSpPr>
            <p:cNvPr id="288" name="Straight Connector 287"/>
            <p:cNvCxnSpPr>
              <a:stCxn id="274" idx="6"/>
            </p:cNvCxnSpPr>
            <p:nvPr/>
          </p:nvCxnSpPr>
          <p:spPr bwMode="auto">
            <a:xfrm>
              <a:off x="7696200" y="3751972"/>
              <a:ext cx="7620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87" name="Oval 286"/>
            <p:cNvSpPr/>
            <p:nvPr/>
          </p:nvSpPr>
          <p:spPr bwMode="auto">
            <a:xfrm>
              <a:off x="8458200" y="3561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7" name="Group 307"/>
          <p:cNvGrpSpPr/>
          <p:nvPr/>
        </p:nvGrpSpPr>
        <p:grpSpPr>
          <a:xfrm>
            <a:off x="6096000" y="3561472"/>
            <a:ext cx="1219200" cy="381000"/>
            <a:chOff x="6096000" y="3561472"/>
            <a:chExt cx="1219200" cy="381000"/>
          </a:xfrm>
        </p:grpSpPr>
        <p:cxnSp>
          <p:nvCxnSpPr>
            <p:cNvPr id="290" name="Straight Connector 289"/>
            <p:cNvCxnSpPr>
              <a:stCxn id="274" idx="2"/>
            </p:cNvCxnSpPr>
            <p:nvPr/>
          </p:nvCxnSpPr>
          <p:spPr bwMode="auto">
            <a:xfrm rot="10800000">
              <a:off x="6477000" y="3751972"/>
              <a:ext cx="8382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91" name="Oval 290"/>
            <p:cNvSpPr/>
            <p:nvPr/>
          </p:nvSpPr>
          <p:spPr bwMode="auto">
            <a:xfrm>
              <a:off x="6096000" y="3561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8" name="Group 310"/>
          <p:cNvGrpSpPr/>
          <p:nvPr/>
        </p:nvGrpSpPr>
        <p:grpSpPr>
          <a:xfrm>
            <a:off x="8458200" y="5085472"/>
            <a:ext cx="381000" cy="1143000"/>
            <a:chOff x="8458200" y="5085472"/>
            <a:chExt cx="381000" cy="1143000"/>
          </a:xfrm>
        </p:grpSpPr>
        <p:cxnSp>
          <p:nvCxnSpPr>
            <p:cNvPr id="294" name="Straight Connector 293"/>
            <p:cNvCxnSpPr>
              <a:endCxn id="278" idx="4"/>
            </p:cNvCxnSpPr>
            <p:nvPr/>
          </p:nvCxnSpPr>
          <p:spPr bwMode="auto">
            <a:xfrm rot="5400000" flipH="1" flipV="1">
              <a:off x="8267700" y="5466472"/>
              <a:ext cx="7620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93" name="Oval 292"/>
            <p:cNvSpPr/>
            <p:nvPr/>
          </p:nvSpPr>
          <p:spPr bwMode="auto">
            <a:xfrm>
              <a:off x="8458200" y="5847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19" name="Group 311"/>
          <p:cNvGrpSpPr/>
          <p:nvPr/>
        </p:nvGrpSpPr>
        <p:grpSpPr>
          <a:xfrm>
            <a:off x="6096000" y="5847472"/>
            <a:ext cx="1219200" cy="381000"/>
            <a:chOff x="6096000" y="5847472"/>
            <a:chExt cx="1219200" cy="381000"/>
          </a:xfrm>
        </p:grpSpPr>
        <p:cxnSp>
          <p:nvCxnSpPr>
            <p:cNvPr id="297" name="Straight Connector 296"/>
            <p:cNvCxnSpPr>
              <a:stCxn id="281" idx="2"/>
            </p:cNvCxnSpPr>
            <p:nvPr/>
          </p:nvCxnSpPr>
          <p:spPr bwMode="auto">
            <a:xfrm rot="10800000">
              <a:off x="6477000" y="6037972"/>
              <a:ext cx="8382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96" name="Oval 295"/>
            <p:cNvSpPr/>
            <p:nvPr/>
          </p:nvSpPr>
          <p:spPr bwMode="auto">
            <a:xfrm>
              <a:off x="6096000" y="5847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0" name="Group 305"/>
          <p:cNvGrpSpPr/>
          <p:nvPr/>
        </p:nvGrpSpPr>
        <p:grpSpPr>
          <a:xfrm>
            <a:off x="7315200" y="3561472"/>
            <a:ext cx="381000" cy="1143000"/>
            <a:chOff x="7315200" y="3561472"/>
            <a:chExt cx="381000" cy="1143000"/>
          </a:xfrm>
        </p:grpSpPr>
        <p:cxnSp>
          <p:nvCxnSpPr>
            <p:cNvPr id="275" name="Straight Connector 274"/>
            <p:cNvCxnSpPr>
              <a:endCxn id="274" idx="4"/>
            </p:cNvCxnSpPr>
            <p:nvPr/>
          </p:nvCxnSpPr>
          <p:spPr bwMode="auto">
            <a:xfrm rot="5400000" flipH="1" flipV="1">
              <a:off x="7124700" y="4323472"/>
              <a:ext cx="7620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74" name="Oval 273"/>
            <p:cNvSpPr/>
            <p:nvPr/>
          </p:nvSpPr>
          <p:spPr bwMode="auto">
            <a:xfrm>
              <a:off x="7315200" y="3561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nvGrpSpPr>
          <p:cNvPr id="21" name="Group 309"/>
          <p:cNvGrpSpPr/>
          <p:nvPr/>
        </p:nvGrpSpPr>
        <p:grpSpPr>
          <a:xfrm>
            <a:off x="7696200" y="4704472"/>
            <a:ext cx="1143000" cy="381000"/>
            <a:chOff x="7696200" y="4704472"/>
            <a:chExt cx="1143000" cy="381000"/>
          </a:xfrm>
        </p:grpSpPr>
        <p:cxnSp>
          <p:nvCxnSpPr>
            <p:cNvPr id="279" name="Straight Connector 278"/>
            <p:cNvCxnSpPr>
              <a:endCxn id="278" idx="2"/>
            </p:cNvCxnSpPr>
            <p:nvPr/>
          </p:nvCxnSpPr>
          <p:spPr bwMode="auto">
            <a:xfrm>
              <a:off x="7696200" y="4894972"/>
              <a:ext cx="762000" cy="0"/>
            </a:xfrm>
            <a:prstGeom prst="line">
              <a:avLst/>
            </a:prstGeom>
            <a:solidFill>
              <a:srgbClr val="FF0000"/>
            </a:solidFill>
            <a:ln w="57150">
              <a:solidFill>
                <a:srgbClr val="FF0000"/>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cxnSp>
        <p:sp>
          <p:nvSpPr>
            <p:cNvPr id="278" name="Oval 277"/>
            <p:cNvSpPr/>
            <p:nvPr/>
          </p:nvSpPr>
          <p:spPr bwMode="auto">
            <a:xfrm>
              <a:off x="8458200" y="4704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sp>
        <p:nvSpPr>
          <p:cNvPr id="272" name="Oval 271"/>
          <p:cNvSpPr/>
          <p:nvPr/>
        </p:nvSpPr>
        <p:spPr bwMode="auto">
          <a:xfrm>
            <a:off x="7315200" y="4704472"/>
            <a:ext cx="381000" cy="381000"/>
          </a:xfrm>
          <a:prstGeom prst="ellipse">
            <a:avLst/>
          </a:prstGeom>
          <a:solidFill>
            <a:srgbClr val="FF0000"/>
          </a:solidFill>
          <a:ln>
            <a:solidFill>
              <a:schemeClr val="tx1"/>
            </a:solidFill>
            <a:headEnd type="none" w="med" len="med"/>
            <a:tailEnd type="none" w="med" len="med"/>
          </a:ln>
          <a:effectLst>
            <a:outerShdw blurRad="215900" sx="132000" sy="132000" algn="ctr"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314" name="TextBox 313"/>
          <p:cNvSpPr txBox="1"/>
          <p:nvPr/>
        </p:nvSpPr>
        <p:spPr>
          <a:xfrm>
            <a:off x="152400" y="3723144"/>
            <a:ext cx="4648200" cy="3093154"/>
          </a:xfrm>
          <a:prstGeom prst="rect">
            <a:avLst/>
          </a:prstGeom>
          <a:noFill/>
        </p:spPr>
        <p:txBody>
          <a:bodyPr wrap="square" tIns="0" rtlCol="0">
            <a:spAutoFit/>
          </a:bodyPr>
          <a:lstStyle/>
          <a:p>
            <a:pPr marL="342900" indent="-342900" algn="just">
              <a:spcBef>
                <a:spcPts val="1200"/>
              </a:spcBef>
              <a:buFontTx/>
              <a:buAutoNum type="arabicParenR"/>
            </a:pPr>
            <a:r>
              <a:rPr lang="en-US" sz="2400" dirty="0">
                <a:solidFill>
                  <a:srgbClr val="FF0000"/>
                </a:solidFill>
                <a:latin typeface="Helvetica" pitchFamily="34" charset="0"/>
              </a:rPr>
              <a:t>Grow a BFS Spanning tree with fixed size</a:t>
            </a:r>
          </a:p>
          <a:p>
            <a:pPr marL="342900" indent="-342900" algn="just">
              <a:spcBef>
                <a:spcPts val="1200"/>
              </a:spcBef>
              <a:buFontTx/>
              <a:buAutoNum type="arabicParenR"/>
            </a:pPr>
            <a:r>
              <a:rPr lang="en-US" sz="2400" dirty="0">
                <a:solidFill>
                  <a:srgbClr val="002060"/>
                </a:solidFill>
                <a:latin typeface="Helvetica" pitchFamily="34" charset="0"/>
              </a:rPr>
              <a:t>Forward Pass computing all messages at each vertex</a:t>
            </a:r>
          </a:p>
          <a:p>
            <a:pPr marL="342900" indent="-342900">
              <a:spcBef>
                <a:spcPts val="1200"/>
              </a:spcBef>
              <a:buFontTx/>
              <a:buAutoNum type="arabicParenR"/>
            </a:pPr>
            <a:r>
              <a:rPr lang="en-US" sz="2400" dirty="0">
                <a:solidFill>
                  <a:srgbClr val="9BBB59">
                    <a:lumMod val="50000"/>
                  </a:srgbClr>
                </a:solidFill>
                <a:latin typeface="Helvetica" pitchFamily="34" charset="0"/>
              </a:rPr>
              <a:t>Backward Pass computing all messages at each vertex</a:t>
            </a:r>
          </a:p>
          <a:p>
            <a:pPr marL="342900" indent="-342900" algn="just">
              <a:spcBef>
                <a:spcPts val="1200"/>
              </a:spcBef>
              <a:buFontTx/>
              <a:buAutoNum type="arabicParenR"/>
            </a:pPr>
            <a:endParaRPr lang="en-US" sz="2400" dirty="0">
              <a:solidFill>
                <a:prstClr val="black"/>
              </a:solidFill>
              <a:latin typeface="Helvetica" pitchFamily="34" charset="0"/>
            </a:endParaRPr>
          </a:p>
        </p:txBody>
      </p:sp>
      <p:sp>
        <p:nvSpPr>
          <p:cNvPr id="317" name="Oval 316"/>
          <p:cNvSpPr/>
          <p:nvPr/>
        </p:nvSpPr>
        <p:spPr bwMode="auto">
          <a:xfrm>
            <a:off x="4114800" y="2133599"/>
            <a:ext cx="288847" cy="288847"/>
          </a:xfrm>
          <a:prstGeom prst="ellipse">
            <a:avLst/>
          </a:prstGeom>
          <a:solidFill>
            <a:srgbClr val="FF0000"/>
          </a:solidFill>
          <a:ln w="38100">
            <a:solidFill>
              <a:schemeClr val="tx1"/>
            </a:solidFill>
            <a:headEnd type="none" w="med" len="med"/>
            <a:tailEnd type="none" w="med" len="med"/>
          </a:ln>
          <a:effectLst>
            <a:outerShdw blurRad="63500" sx="102000" sy="102000" algn="ctr"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94" name="Slide Number Placeholder 93"/>
          <p:cNvSpPr>
            <a:spLocks noGrp="1"/>
          </p:cNvSpPr>
          <p:nvPr>
            <p:ph type="sldNum" sz="quarter" idx="12"/>
          </p:nvPr>
        </p:nvSpPr>
        <p:spPr/>
        <p:txBody>
          <a:bodyPr/>
          <a:lstStyle/>
          <a:p>
            <a:fld id="{8E078A9D-47DB-49FD-9415-23D209E6C172}" type="slidenum">
              <a:rPr lang="en-US" smtClean="0">
                <a:solidFill>
                  <a:prstClr val="black">
                    <a:tint val="75000"/>
                  </a:prstClr>
                </a:solidFill>
              </a:rPr>
              <a:pPr/>
              <a:t>39</a:t>
            </a:fld>
            <a:endParaRPr lang="en-US">
              <a:solidFill>
                <a:prstClr val="black">
                  <a:tint val="75000"/>
                </a:prstClr>
              </a:solidFill>
            </a:endParaRPr>
          </a:p>
        </p:txBody>
      </p:sp>
      <p:sp>
        <p:nvSpPr>
          <p:cNvPr id="95" name="Rectangle 94"/>
          <p:cNvSpPr/>
          <p:nvPr/>
        </p:nvSpPr>
        <p:spPr>
          <a:xfrm>
            <a:off x="2209800" y="6550223"/>
            <a:ext cx="6934200" cy="307777"/>
          </a:xfrm>
          <a:prstGeom prst="rect">
            <a:avLst/>
          </a:prstGeom>
        </p:spPr>
        <p:txBody>
          <a:bodyPr wrap="square">
            <a:spAutoFit/>
          </a:bodyPr>
          <a:lstStyle/>
          <a:p>
            <a:r>
              <a:rPr lang="en-US" sz="1400" dirty="0" smtClean="0">
                <a:hlinkClick r:id="rId4"/>
              </a:rPr>
              <a:t>http://www.select.cs.cmu.edu/publications/paperdir/aistats2009-gonzalez-low-guestrin.pdf</a:t>
            </a:r>
            <a:endParaRPr lang="en-US" sz="1400" dirty="0" smtClean="0"/>
          </a:p>
        </p:txBody>
      </p:sp>
    </p:spTree>
    <p:custDataLst>
      <p:tags r:id="rId1"/>
    </p:custData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272"/>
                                        </p:tgtEl>
                                        <p:attrNameLst>
                                          <p:attrName>style.visibility</p:attrName>
                                        </p:attrNameLst>
                                      </p:cBhvr>
                                      <p:to>
                                        <p:strVal val="visible"/>
                                      </p:to>
                                    </p:set>
                                    <p:anim calcmode="lin" valueType="num">
                                      <p:cBhvr>
                                        <p:cTn id="7" dur="500" fill="hold"/>
                                        <p:tgtEl>
                                          <p:spTgt spid="272"/>
                                        </p:tgtEl>
                                        <p:attrNameLst>
                                          <p:attrName>ppt_w</p:attrName>
                                        </p:attrNameLst>
                                      </p:cBhvr>
                                      <p:tavLst>
                                        <p:tav tm="0">
                                          <p:val>
                                            <p:strVal val="4*#ppt_w"/>
                                          </p:val>
                                        </p:tav>
                                        <p:tav tm="100000">
                                          <p:val>
                                            <p:strVal val="#ppt_w"/>
                                          </p:val>
                                        </p:tav>
                                      </p:tavLst>
                                    </p:anim>
                                    <p:anim calcmode="lin" valueType="num">
                                      <p:cBhvr>
                                        <p:cTn id="8" dur="500" fill="hold"/>
                                        <p:tgtEl>
                                          <p:spTgt spid="27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4">
                                            <p:txEl>
                                              <p:pRg st="0" end="0"/>
                                            </p:txEl>
                                          </p:spTgt>
                                        </p:tgtEl>
                                        <p:attrNameLst>
                                          <p:attrName>style.visibility</p:attrName>
                                        </p:attrNameLst>
                                      </p:cBhvr>
                                      <p:to>
                                        <p:strVal val="visible"/>
                                      </p:to>
                                    </p:se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par>
                                <p:cTn id="16" presetID="22"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2"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par>
                                <p:cTn id="22" presetID="22" presetClass="entr" presetSubtype="8"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2"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right)">
                                      <p:cBhvr>
                                        <p:cTn id="31" dur="500"/>
                                        <p:tgtEl>
                                          <p:spTgt spid="17"/>
                                        </p:tgtEl>
                                      </p:cBhvr>
                                    </p:animEffect>
                                  </p:childTnLst>
                                </p:cTn>
                              </p:par>
                              <p:par>
                                <p:cTn id="32" presetID="22" presetClass="entr" presetSubtype="2"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500"/>
                                        <p:tgtEl>
                                          <p:spTgt spid="19"/>
                                        </p:tgtEl>
                                      </p:cBhvr>
                                    </p:animEffect>
                                  </p:childTnLst>
                                </p:cTn>
                              </p:par>
                              <p:par>
                                <p:cTn id="35" presetID="22" presetClass="entr" presetSubtype="1"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4"/>
                                        </p:tgtEl>
                                        <p:attrNameLst>
                                          <p:attrName>style.visibility</p:attrName>
                                        </p:attrNameLst>
                                      </p:cBhvr>
                                      <p:to>
                                        <p:strVal val="visible"/>
                                      </p:to>
                                    </p:set>
                                    <p:animEffect transition="in" filter="fade">
                                      <p:cBhvr>
                                        <p:cTn id="40" dur="1000"/>
                                        <p:tgtEl>
                                          <p:spTgt spid="234"/>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4">
                                            <p:txEl>
                                              <p:pRg st="1" end="1"/>
                                            </p:txEl>
                                          </p:spTgt>
                                        </p:tgtEl>
                                        <p:attrNameLst>
                                          <p:attrName>style.visibility</p:attrName>
                                        </p:attrNameLst>
                                      </p:cBhvr>
                                      <p:to>
                                        <p:strVal val="visible"/>
                                      </p:to>
                                    </p:set>
                                  </p:childTnLst>
                                </p:cTn>
                              </p:par>
                              <p:par>
                                <p:cTn id="45" presetID="6"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circle(in)">
                                      <p:cBhvr>
                                        <p:cTn id="47" dur="2000"/>
                                        <p:tgtEl>
                                          <p:spTgt spid="5"/>
                                        </p:tgtEl>
                                      </p:cBhvr>
                                    </p:animEffect>
                                  </p:childTnLst>
                                  <p:subTnLst>
                                    <p:animClr clrSpc="rgb" dir="cw">
                                      <p:cBhvr override="childStyle">
                                        <p:cTn dur="1" fill="hold" display="0" masterRel="nextClick" afterEffect="1"/>
                                        <p:tgtEl>
                                          <p:spTgt spid="5"/>
                                        </p:tgtEl>
                                        <p:attrNameLst>
                                          <p:attrName>ppt_c</p:attrName>
                                        </p:attrNameLst>
                                      </p:cBhvr>
                                      <p:to>
                                        <a:schemeClr val="bg2"/>
                                      </p:to>
                                    </p:animClr>
                                  </p:sub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14">
                                            <p:txEl>
                                              <p:pRg st="2" end="2"/>
                                            </p:txEl>
                                          </p:spTgt>
                                        </p:tgtEl>
                                        <p:attrNameLst>
                                          <p:attrName>style.visibility</p:attrName>
                                        </p:attrNameLst>
                                      </p:cBhvr>
                                      <p:to>
                                        <p:strVal val="visible"/>
                                      </p:to>
                                    </p:set>
                                  </p:childTnLst>
                                </p:cTn>
                              </p:par>
                              <p:par>
                                <p:cTn id="52" presetID="6"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circle(out)">
                                      <p:cBhvr>
                                        <p:cTn id="5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animBg="1"/>
      <p:bldP spid="272" grpId="0" animBg="1"/>
      <p:bldP spid="31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p:cNvGrpSpPr/>
          <p:nvPr/>
        </p:nvGrpSpPr>
        <p:grpSpPr>
          <a:xfrm>
            <a:off x="429374" y="457200"/>
            <a:ext cx="2085226" cy="2870200"/>
            <a:chOff x="304800" y="457200"/>
            <a:chExt cx="2085226" cy="2870200"/>
          </a:xfrm>
        </p:grpSpPr>
        <p:sp>
          <p:nvSpPr>
            <p:cNvPr id="4" name="TextBox 3"/>
            <p:cNvSpPr txBox="1"/>
            <p:nvPr/>
          </p:nvSpPr>
          <p:spPr>
            <a:xfrm>
              <a:off x="304800" y="457200"/>
              <a:ext cx="2085226" cy="523220"/>
            </a:xfrm>
            <a:prstGeom prst="rect">
              <a:avLst/>
            </a:prstGeom>
            <a:noFill/>
          </p:spPr>
          <p:txBody>
            <a:bodyPr wrap="none" rtlCol="0">
              <a:spAutoFit/>
            </a:bodyPr>
            <a:lstStyle/>
            <a:p>
              <a:r>
                <a:rPr lang="en-US" sz="2800" b="1" dirty="0" smtClean="0"/>
                <a:t>Social Media</a:t>
              </a:r>
              <a:endParaRPr lang="en-US" sz="2800" b="1" dirty="0"/>
            </a:p>
          </p:txBody>
        </p:sp>
        <p:pic>
          <p:nvPicPr>
            <p:cNvPr id="8" name="Picture 7"/>
            <p:cNvPicPr>
              <a:picLocks noChangeAspect="1"/>
            </p:cNvPicPr>
            <p:nvPr/>
          </p:nvPicPr>
          <p:blipFill>
            <a:blip r:embed="rId3"/>
            <a:stretch>
              <a:fillRect/>
            </a:stretch>
          </p:blipFill>
          <p:spPr>
            <a:xfrm>
              <a:off x="890213" y="1148052"/>
              <a:ext cx="914400" cy="914400"/>
            </a:xfrm>
            <a:prstGeom prst="rect">
              <a:avLst/>
            </a:prstGeom>
          </p:spPr>
        </p:pic>
        <p:pic>
          <p:nvPicPr>
            <p:cNvPr id="9" name="Picture 8"/>
            <p:cNvPicPr>
              <a:picLocks noChangeAspect="1"/>
            </p:cNvPicPr>
            <p:nvPr/>
          </p:nvPicPr>
          <p:blipFill rotWithShape="1">
            <a:blip r:embed="rId4"/>
            <a:srcRect l="17369" t="15965" r="15965" b="17369"/>
            <a:stretch/>
          </p:blipFill>
          <p:spPr>
            <a:xfrm>
              <a:off x="839413" y="2311400"/>
              <a:ext cx="1016000" cy="1016000"/>
            </a:xfrm>
            <a:prstGeom prst="rect">
              <a:avLst/>
            </a:prstGeom>
          </p:spPr>
        </p:pic>
      </p:grpSp>
      <p:sp>
        <p:nvSpPr>
          <p:cNvPr id="12" name="Content Placeholder 11"/>
          <p:cNvSpPr>
            <a:spLocks noGrp="1"/>
          </p:cNvSpPr>
          <p:nvPr>
            <p:ph idx="1"/>
          </p:nvPr>
        </p:nvSpPr>
        <p:spPr>
          <a:xfrm>
            <a:off x="152400" y="3581400"/>
            <a:ext cx="8991600" cy="3200400"/>
          </a:xfrm>
        </p:spPr>
        <p:txBody>
          <a:bodyPr>
            <a:normAutofit fontScale="92500"/>
          </a:bodyPr>
          <a:lstStyle/>
          <a:p>
            <a:r>
              <a:rPr lang="en-US" b="1" dirty="0" smtClean="0"/>
              <a:t>Graphs</a:t>
            </a:r>
            <a:r>
              <a:rPr lang="en-US" dirty="0" smtClean="0"/>
              <a:t> </a:t>
            </a:r>
            <a:r>
              <a:rPr lang="en-US" i="1" dirty="0" smtClean="0"/>
              <a:t>encode</a:t>
            </a:r>
            <a:r>
              <a:rPr lang="en-US" dirty="0" smtClean="0"/>
              <a:t> </a:t>
            </a:r>
            <a:r>
              <a:rPr lang="en-US" b="1" dirty="0" smtClean="0"/>
              <a:t>relationships</a:t>
            </a:r>
            <a:r>
              <a:rPr lang="en-US" dirty="0" smtClean="0"/>
              <a:t> between:</a:t>
            </a:r>
          </a:p>
          <a:p>
            <a:endParaRPr lang="en-US" dirty="0"/>
          </a:p>
          <a:p>
            <a:endParaRPr lang="en-US" dirty="0" smtClean="0"/>
          </a:p>
          <a:p>
            <a:endParaRPr lang="en-US" dirty="0"/>
          </a:p>
          <a:p>
            <a:r>
              <a:rPr lang="en-US" sz="4000" b="1" dirty="0" smtClean="0"/>
              <a:t>Big</a:t>
            </a:r>
            <a:r>
              <a:rPr lang="en-US" b="1" dirty="0" smtClean="0"/>
              <a:t>: billions</a:t>
            </a:r>
            <a:r>
              <a:rPr lang="en-US" dirty="0" smtClean="0"/>
              <a:t> of </a:t>
            </a:r>
            <a:r>
              <a:rPr lang="en-US" b="1" dirty="0" smtClean="0"/>
              <a:t>vertices</a:t>
            </a:r>
            <a:r>
              <a:rPr lang="en-US" dirty="0" smtClean="0"/>
              <a:t> and </a:t>
            </a:r>
            <a:r>
              <a:rPr lang="en-US" b="1" dirty="0" smtClean="0"/>
              <a:t>edges</a:t>
            </a:r>
            <a:r>
              <a:rPr lang="en-US" dirty="0"/>
              <a:t> </a:t>
            </a:r>
            <a:r>
              <a:rPr lang="en-US" dirty="0" smtClean="0"/>
              <a:t>and rich metadata</a:t>
            </a:r>
          </a:p>
        </p:txBody>
      </p:sp>
      <p:grpSp>
        <p:nvGrpSpPr>
          <p:cNvPr id="36" name="Group 35"/>
          <p:cNvGrpSpPr/>
          <p:nvPr/>
        </p:nvGrpSpPr>
        <p:grpSpPr>
          <a:xfrm>
            <a:off x="4916092" y="457200"/>
            <a:ext cx="1877813" cy="2819400"/>
            <a:chOff x="4330511" y="457200"/>
            <a:chExt cx="1877813" cy="2819400"/>
          </a:xfrm>
        </p:grpSpPr>
        <p:sp>
          <p:nvSpPr>
            <p:cNvPr id="6" name="TextBox 5"/>
            <p:cNvSpPr txBox="1"/>
            <p:nvPr/>
          </p:nvSpPr>
          <p:spPr>
            <a:xfrm>
              <a:off x="4330511" y="457200"/>
              <a:ext cx="1877813" cy="523220"/>
            </a:xfrm>
            <a:prstGeom prst="rect">
              <a:avLst/>
            </a:prstGeom>
            <a:noFill/>
          </p:spPr>
          <p:txBody>
            <a:bodyPr wrap="none" rtlCol="0">
              <a:spAutoFit/>
            </a:bodyPr>
            <a:lstStyle/>
            <a:p>
              <a:r>
                <a:rPr lang="en-US" sz="2800" b="1" dirty="0" smtClean="0"/>
                <a:t>Advertising</a:t>
              </a:r>
              <a:endParaRPr lang="en-US" sz="2800" b="1" dirty="0"/>
            </a:p>
          </p:txBody>
        </p:sp>
        <p:pic>
          <p:nvPicPr>
            <p:cNvPr id="16" name="Picture 15"/>
            <p:cNvPicPr>
              <a:picLocks noChangeAspect="1"/>
            </p:cNvPicPr>
            <p:nvPr/>
          </p:nvPicPr>
          <p:blipFill rotWithShape="1">
            <a:blip r:embed="rId5"/>
            <a:srcRect l="8304" t="5439" r="8655" b="5672"/>
            <a:stretch/>
          </p:blipFill>
          <p:spPr>
            <a:xfrm>
              <a:off x="4750699" y="1115855"/>
              <a:ext cx="914400" cy="978795"/>
            </a:xfrm>
            <a:prstGeom prst="rect">
              <a:avLst/>
            </a:prstGeom>
          </p:spPr>
        </p:pic>
        <p:pic>
          <p:nvPicPr>
            <p:cNvPr id="17" name="Picture 16"/>
            <p:cNvPicPr>
              <a:picLocks noChangeAspect="1"/>
            </p:cNvPicPr>
            <p:nvPr/>
          </p:nvPicPr>
          <p:blipFill>
            <a:blip r:embed="rId6"/>
            <a:stretch>
              <a:fillRect/>
            </a:stretch>
          </p:blipFill>
          <p:spPr>
            <a:xfrm>
              <a:off x="4750699" y="2362200"/>
              <a:ext cx="914400" cy="914400"/>
            </a:xfrm>
            <a:prstGeom prst="rect">
              <a:avLst/>
            </a:prstGeom>
          </p:spPr>
        </p:pic>
      </p:grpSp>
      <p:grpSp>
        <p:nvGrpSpPr>
          <p:cNvPr id="35" name="Group 34"/>
          <p:cNvGrpSpPr/>
          <p:nvPr/>
        </p:nvGrpSpPr>
        <p:grpSpPr>
          <a:xfrm>
            <a:off x="2969900" y="457200"/>
            <a:ext cx="1297300" cy="2895600"/>
            <a:chOff x="6212665" y="457200"/>
            <a:chExt cx="1297300" cy="2895600"/>
          </a:xfrm>
        </p:grpSpPr>
        <p:pic>
          <p:nvPicPr>
            <p:cNvPr id="14" name="Picture 13"/>
            <p:cNvPicPr>
              <a:picLocks noChangeAspect="1"/>
            </p:cNvPicPr>
            <p:nvPr/>
          </p:nvPicPr>
          <p:blipFill>
            <a:blip r:embed="rId7"/>
            <a:stretch>
              <a:fillRect/>
            </a:stretch>
          </p:blipFill>
          <p:spPr>
            <a:xfrm>
              <a:off x="6322893" y="2286000"/>
              <a:ext cx="1068507" cy="1066800"/>
            </a:xfrm>
            <a:prstGeom prst="rect">
              <a:avLst/>
            </a:prstGeom>
          </p:spPr>
        </p:pic>
        <p:sp>
          <p:nvSpPr>
            <p:cNvPr id="23" name="TextBox 22"/>
            <p:cNvSpPr txBox="1"/>
            <p:nvPr/>
          </p:nvSpPr>
          <p:spPr>
            <a:xfrm>
              <a:off x="6212665" y="457200"/>
              <a:ext cx="1297300" cy="523220"/>
            </a:xfrm>
            <a:prstGeom prst="rect">
              <a:avLst/>
            </a:prstGeom>
            <a:noFill/>
          </p:spPr>
          <p:txBody>
            <a:bodyPr wrap="none" rtlCol="0">
              <a:spAutoFit/>
            </a:bodyPr>
            <a:lstStyle/>
            <a:p>
              <a:r>
                <a:rPr lang="en-US" sz="2800" b="1" dirty="0" smtClean="0"/>
                <a:t>Science</a:t>
              </a:r>
              <a:endParaRPr lang="en-US" sz="2800" b="1" dirty="0"/>
            </a:p>
          </p:txBody>
        </p:sp>
        <p:pic>
          <p:nvPicPr>
            <p:cNvPr id="26" name="Picture 25"/>
            <p:cNvPicPr>
              <a:picLocks noChangeAspect="1"/>
            </p:cNvPicPr>
            <p:nvPr/>
          </p:nvPicPr>
          <p:blipFill>
            <a:blip r:embed="rId8"/>
            <a:stretch>
              <a:fillRect/>
            </a:stretch>
          </p:blipFill>
          <p:spPr>
            <a:xfrm rot="19800000">
              <a:off x="6217249" y="1052758"/>
              <a:ext cx="1154310" cy="1104989"/>
            </a:xfrm>
            <a:prstGeom prst="rect">
              <a:avLst/>
            </a:prstGeom>
          </p:spPr>
        </p:pic>
      </p:grpSp>
      <p:grpSp>
        <p:nvGrpSpPr>
          <p:cNvPr id="37" name="Group 36"/>
          <p:cNvGrpSpPr/>
          <p:nvPr/>
        </p:nvGrpSpPr>
        <p:grpSpPr>
          <a:xfrm>
            <a:off x="7467600" y="457200"/>
            <a:ext cx="1054100" cy="2889250"/>
            <a:chOff x="2745282" y="457200"/>
            <a:chExt cx="1054100" cy="2889250"/>
          </a:xfrm>
        </p:grpSpPr>
        <p:sp>
          <p:nvSpPr>
            <p:cNvPr id="5" name="TextBox 4"/>
            <p:cNvSpPr txBox="1"/>
            <p:nvPr/>
          </p:nvSpPr>
          <p:spPr>
            <a:xfrm>
              <a:off x="2808688" y="457200"/>
              <a:ext cx="883525" cy="523220"/>
            </a:xfrm>
            <a:prstGeom prst="rect">
              <a:avLst/>
            </a:prstGeom>
            <a:noFill/>
          </p:spPr>
          <p:txBody>
            <a:bodyPr wrap="none" rtlCol="0">
              <a:spAutoFit/>
            </a:bodyPr>
            <a:lstStyle/>
            <a:p>
              <a:r>
                <a:rPr lang="en-US" sz="2800" b="1" dirty="0" smtClean="0"/>
                <a:t>Web</a:t>
              </a:r>
              <a:endParaRPr lang="en-US" sz="2800" b="1" dirty="0"/>
            </a:p>
          </p:txBody>
        </p:sp>
        <p:pic>
          <p:nvPicPr>
            <p:cNvPr id="10" name="Picture 2" descr="http://www.bioteams.com/images/wikipedia_as_a.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777033" y="1109952"/>
              <a:ext cx="990599" cy="990600"/>
            </a:xfrm>
            <a:prstGeom prst="rect">
              <a:avLst/>
            </a:prstGeom>
            <a:noFill/>
          </p:spPr>
        </p:pic>
        <p:pic>
          <p:nvPicPr>
            <p:cNvPr id="28" name="Picture 27"/>
            <p:cNvPicPr>
              <a:picLocks noChangeAspect="1"/>
            </p:cNvPicPr>
            <p:nvPr/>
          </p:nvPicPr>
          <p:blipFill>
            <a:blip r:embed="rId10"/>
            <a:stretch>
              <a:fillRect/>
            </a:stretch>
          </p:blipFill>
          <p:spPr>
            <a:xfrm>
              <a:off x="2745282" y="2292350"/>
              <a:ext cx="1054100" cy="1054100"/>
            </a:xfrm>
            <a:prstGeom prst="rect">
              <a:avLst/>
            </a:prstGeom>
          </p:spPr>
        </p:pic>
      </p:grpSp>
      <p:grpSp>
        <p:nvGrpSpPr>
          <p:cNvPr id="39" name="Group 38"/>
          <p:cNvGrpSpPr/>
          <p:nvPr/>
        </p:nvGrpSpPr>
        <p:grpSpPr>
          <a:xfrm>
            <a:off x="533400" y="4321313"/>
            <a:ext cx="7848600" cy="1393687"/>
            <a:chOff x="533400" y="4190999"/>
            <a:chExt cx="7848600" cy="1393687"/>
          </a:xfrm>
        </p:grpSpPr>
        <p:sp>
          <p:nvSpPr>
            <p:cNvPr id="18" name="TextBox 17"/>
            <p:cNvSpPr txBox="1"/>
            <p:nvPr/>
          </p:nvSpPr>
          <p:spPr>
            <a:xfrm>
              <a:off x="533400" y="4190999"/>
              <a:ext cx="1617851" cy="707886"/>
            </a:xfrm>
            <a:prstGeom prst="rect">
              <a:avLst/>
            </a:prstGeom>
            <a:noFill/>
          </p:spPr>
          <p:txBody>
            <a:bodyPr wrap="none" rtlCol="0">
              <a:spAutoFit/>
            </a:bodyPr>
            <a:lstStyle/>
            <a:p>
              <a:r>
                <a:rPr lang="en-US" sz="4000" dirty="0" smtClean="0"/>
                <a:t>People</a:t>
              </a:r>
              <a:endParaRPr lang="en-US" sz="4000" dirty="0"/>
            </a:p>
          </p:txBody>
        </p:sp>
        <p:sp>
          <p:nvSpPr>
            <p:cNvPr id="20" name="TextBox 19"/>
            <p:cNvSpPr txBox="1"/>
            <p:nvPr/>
          </p:nvSpPr>
          <p:spPr>
            <a:xfrm>
              <a:off x="2173400" y="4876800"/>
              <a:ext cx="1255422" cy="707886"/>
            </a:xfrm>
            <a:prstGeom prst="rect">
              <a:avLst/>
            </a:prstGeom>
            <a:noFill/>
          </p:spPr>
          <p:txBody>
            <a:bodyPr wrap="none" rtlCol="0">
              <a:spAutoFit/>
            </a:bodyPr>
            <a:lstStyle/>
            <a:p>
              <a:r>
                <a:rPr lang="en-US" sz="4000" dirty="0" smtClean="0"/>
                <a:t>Facts</a:t>
              </a:r>
              <a:endParaRPr lang="en-US" sz="4000" dirty="0"/>
            </a:p>
          </p:txBody>
        </p:sp>
        <p:sp>
          <p:nvSpPr>
            <p:cNvPr id="21" name="TextBox 20"/>
            <p:cNvSpPr txBox="1"/>
            <p:nvPr/>
          </p:nvSpPr>
          <p:spPr>
            <a:xfrm>
              <a:off x="3505200" y="4190999"/>
              <a:ext cx="2027368" cy="707886"/>
            </a:xfrm>
            <a:prstGeom prst="rect">
              <a:avLst/>
            </a:prstGeom>
            <a:noFill/>
          </p:spPr>
          <p:txBody>
            <a:bodyPr wrap="none" rtlCol="0">
              <a:spAutoFit/>
            </a:bodyPr>
            <a:lstStyle/>
            <a:p>
              <a:r>
                <a:rPr lang="en-US" sz="4000" dirty="0" smtClean="0"/>
                <a:t>Products</a:t>
              </a:r>
              <a:endParaRPr lang="en-US" sz="4000" dirty="0"/>
            </a:p>
          </p:txBody>
        </p:sp>
        <p:sp>
          <p:nvSpPr>
            <p:cNvPr id="22" name="TextBox 21"/>
            <p:cNvSpPr txBox="1"/>
            <p:nvPr/>
          </p:nvSpPr>
          <p:spPr>
            <a:xfrm>
              <a:off x="5297600" y="4876800"/>
              <a:ext cx="2017600" cy="707886"/>
            </a:xfrm>
            <a:prstGeom prst="rect">
              <a:avLst/>
            </a:prstGeom>
            <a:noFill/>
          </p:spPr>
          <p:txBody>
            <a:bodyPr wrap="none" rtlCol="0">
              <a:spAutoFit/>
            </a:bodyPr>
            <a:lstStyle/>
            <a:p>
              <a:r>
                <a:rPr lang="en-US" sz="4000" dirty="0" smtClean="0"/>
                <a:t>Interests</a:t>
              </a:r>
              <a:endParaRPr lang="en-US" sz="4000" dirty="0"/>
            </a:p>
          </p:txBody>
        </p:sp>
        <p:sp>
          <p:nvSpPr>
            <p:cNvPr id="30" name="TextBox 29"/>
            <p:cNvSpPr txBox="1"/>
            <p:nvPr/>
          </p:nvSpPr>
          <p:spPr>
            <a:xfrm>
              <a:off x="7097023" y="4190999"/>
              <a:ext cx="1284977" cy="707886"/>
            </a:xfrm>
            <a:prstGeom prst="rect">
              <a:avLst/>
            </a:prstGeom>
            <a:noFill/>
          </p:spPr>
          <p:txBody>
            <a:bodyPr wrap="none" rtlCol="0">
              <a:spAutoFit/>
            </a:bodyPr>
            <a:lstStyle/>
            <a:p>
              <a:r>
                <a:rPr lang="en-US" sz="4000" dirty="0" smtClean="0"/>
                <a:t>Ideas</a:t>
              </a:r>
              <a:endParaRPr lang="en-US" sz="4000" dirty="0"/>
            </a:p>
          </p:txBody>
        </p:sp>
      </p:grpSp>
      <p:sp>
        <p:nvSpPr>
          <p:cNvPr id="2" name="Slide Number Placeholder 1"/>
          <p:cNvSpPr>
            <a:spLocks noGrp="1"/>
          </p:cNvSpPr>
          <p:nvPr>
            <p:ph type="sldNum" sz="quarter" idx="12"/>
          </p:nvPr>
        </p:nvSpPr>
        <p:spPr/>
        <p:txBody>
          <a:bodyPr/>
          <a:lstStyle/>
          <a:p>
            <a:fld id="{BE79F60F-3EA1-45ED-A3FD-0857F7C98CFB}" type="slidenum">
              <a:rPr lang="en-US" smtClean="0"/>
              <a:pPr/>
              <a:t>4</a:t>
            </a:fld>
            <a:endParaRPr lang="en-US"/>
          </a:p>
        </p:txBody>
      </p:sp>
    </p:spTree>
    <p:extLst>
      <p:ext uri="{BB962C8B-B14F-4D97-AF65-F5344CB8AC3E}">
        <p14:creationId xmlns:p14="http://schemas.microsoft.com/office/powerpoint/2010/main" val="176807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1000"/>
                                        <p:tgtEl>
                                          <p:spTgt spid="38"/>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1000"/>
                                        <p:tgtEl>
                                          <p:spTgt spid="35"/>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1000"/>
                                        <p:tgtEl>
                                          <p:spTgt spid="36"/>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up)">
                                      <p:cBhvr>
                                        <p:cTn id="19" dur="10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20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isy.jpg"/>
          <p:cNvPicPr>
            <a:picLocks noChangeAspect="1"/>
          </p:cNvPicPr>
          <p:nvPr/>
        </p:nvPicPr>
        <p:blipFill>
          <a:blip r:embed="rId5" cstate="print">
            <a:lum contrast="40000"/>
          </a:blip>
          <a:stretch>
            <a:fillRect/>
          </a:stretch>
        </p:blipFill>
        <p:spPr>
          <a:xfrm>
            <a:off x="664850" y="1219200"/>
            <a:ext cx="2878086" cy="2286000"/>
          </a:xfrm>
          <a:prstGeom prst="rect">
            <a:avLst/>
          </a:prstGeom>
        </p:spPr>
      </p:pic>
      <p:sp>
        <p:nvSpPr>
          <p:cNvPr id="5" name="TextBox 4"/>
          <p:cNvSpPr txBox="1"/>
          <p:nvPr/>
        </p:nvSpPr>
        <p:spPr>
          <a:xfrm>
            <a:off x="664850" y="3505200"/>
            <a:ext cx="2895600" cy="400110"/>
          </a:xfrm>
          <a:prstGeom prst="rect">
            <a:avLst/>
          </a:prstGeom>
          <a:noFill/>
        </p:spPr>
        <p:txBody>
          <a:bodyPr wrap="square" rtlCol="0">
            <a:spAutoFit/>
          </a:bodyPr>
          <a:lstStyle/>
          <a:p>
            <a:pPr algn="ctr"/>
            <a:r>
              <a:rPr lang="en-US" sz="2000" dirty="0" smtClean="0"/>
              <a:t>Synthetic Noisy Image</a:t>
            </a:r>
            <a:endParaRPr lang="en-US" sz="2000" dirty="0"/>
          </a:p>
        </p:txBody>
      </p:sp>
      <p:sp>
        <p:nvSpPr>
          <p:cNvPr id="78" name="TextBox 77"/>
          <p:cNvSpPr txBox="1"/>
          <p:nvPr/>
        </p:nvSpPr>
        <p:spPr>
          <a:xfrm>
            <a:off x="4114800" y="4562475"/>
            <a:ext cx="3581400" cy="400110"/>
          </a:xfrm>
          <a:prstGeom prst="rect">
            <a:avLst/>
          </a:prstGeom>
          <a:noFill/>
        </p:spPr>
        <p:txBody>
          <a:bodyPr wrap="square" rtlCol="0">
            <a:spAutoFit/>
          </a:bodyPr>
          <a:lstStyle/>
          <a:p>
            <a:pPr algn="ctr"/>
            <a:r>
              <a:rPr lang="en-US" sz="2000" dirty="0" smtClean="0"/>
              <a:t>Vertex Updates</a:t>
            </a:r>
            <a:endParaRPr lang="en-US" sz="2000" dirty="0"/>
          </a:p>
        </p:txBody>
      </p:sp>
      <p:sp>
        <p:nvSpPr>
          <p:cNvPr id="79" name="Rectangle 78"/>
          <p:cNvSpPr/>
          <p:nvPr/>
        </p:nvSpPr>
        <p:spPr bwMode="auto">
          <a:xfrm>
            <a:off x="7772400" y="1219200"/>
            <a:ext cx="1066800" cy="3240258"/>
          </a:xfrm>
          <a:prstGeom prst="rect">
            <a:avLst/>
          </a:prstGeom>
          <a:gradFill flip="none" rotWithShape="1">
            <a:gsLst>
              <a:gs pos="10000">
                <a:schemeClr val="bg1"/>
              </a:gs>
              <a:gs pos="90000">
                <a:schemeClr val="tx1"/>
              </a:gs>
            </a:gsLst>
            <a:lin ang="5400000" scaled="1"/>
            <a:tileRect/>
          </a:gra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ahoma" pitchFamily="-64" charset="0"/>
            </a:endParaRPr>
          </a:p>
        </p:txBody>
      </p:sp>
      <p:sp>
        <p:nvSpPr>
          <p:cNvPr id="80" name="TextBox 79"/>
          <p:cNvSpPr txBox="1"/>
          <p:nvPr/>
        </p:nvSpPr>
        <p:spPr>
          <a:xfrm>
            <a:off x="7772400" y="1219200"/>
            <a:ext cx="1066799" cy="646331"/>
          </a:xfrm>
          <a:prstGeom prst="rect">
            <a:avLst/>
          </a:prstGeom>
          <a:noFill/>
        </p:spPr>
        <p:txBody>
          <a:bodyPr wrap="square" rtlCol="0">
            <a:spAutoFit/>
          </a:bodyPr>
          <a:lstStyle/>
          <a:p>
            <a:pPr algn="ctr"/>
            <a:r>
              <a:rPr lang="en-US" dirty="0" smtClean="0"/>
              <a:t>Many</a:t>
            </a:r>
          </a:p>
          <a:p>
            <a:pPr algn="ctr"/>
            <a:r>
              <a:rPr lang="en-US" dirty="0" smtClean="0"/>
              <a:t>Updates</a:t>
            </a:r>
            <a:endParaRPr lang="en-US" dirty="0"/>
          </a:p>
        </p:txBody>
      </p:sp>
      <p:sp>
        <p:nvSpPr>
          <p:cNvPr id="81" name="TextBox 80"/>
          <p:cNvSpPr txBox="1"/>
          <p:nvPr/>
        </p:nvSpPr>
        <p:spPr>
          <a:xfrm>
            <a:off x="7772400" y="3810000"/>
            <a:ext cx="1066800" cy="646331"/>
          </a:xfrm>
          <a:prstGeom prst="rect">
            <a:avLst/>
          </a:prstGeom>
          <a:noFill/>
        </p:spPr>
        <p:txBody>
          <a:bodyPr wrap="square" rtlCol="0">
            <a:spAutoFit/>
          </a:bodyPr>
          <a:lstStyle/>
          <a:p>
            <a:pPr algn="ctr"/>
            <a:r>
              <a:rPr lang="en-US" dirty="0" smtClean="0">
                <a:solidFill>
                  <a:schemeClr val="bg1"/>
                </a:solidFill>
              </a:rPr>
              <a:t>Few</a:t>
            </a:r>
          </a:p>
          <a:p>
            <a:pPr algn="ctr"/>
            <a:r>
              <a:rPr lang="en-US" dirty="0" smtClean="0">
                <a:solidFill>
                  <a:schemeClr val="bg1"/>
                </a:solidFill>
              </a:rPr>
              <a:t>Updates</a:t>
            </a:r>
            <a:endParaRPr lang="en-US" dirty="0">
              <a:solidFill>
                <a:schemeClr val="bg1"/>
              </a:solidFill>
            </a:endParaRPr>
          </a:p>
        </p:txBody>
      </p:sp>
      <p:sp>
        <p:nvSpPr>
          <p:cNvPr id="82" name="Rounded Rectangle 81"/>
          <p:cNvSpPr/>
          <p:nvPr/>
        </p:nvSpPr>
        <p:spPr bwMode="auto">
          <a:xfrm>
            <a:off x="4038600" y="5181600"/>
            <a:ext cx="4800600" cy="1219200"/>
          </a:xfrm>
          <a:prstGeom prst="round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dirty="0" smtClean="0">
                <a:solidFill>
                  <a:schemeClr val="tx1"/>
                </a:solidFill>
                <a:latin typeface="Tahoma" pitchFamily="-64" charset="0"/>
              </a:rPr>
              <a:t>Algorithm identifies and focuses </a:t>
            </a:r>
          </a:p>
          <a:p>
            <a:pPr marL="0" marR="0" indent="0" algn="ctr" defTabSz="914400" rtl="0" eaLnBrk="1" fontAlgn="base" latinLnBrk="0" hangingPunct="1">
              <a:lnSpc>
                <a:spcPct val="100000"/>
              </a:lnSpc>
              <a:spcBef>
                <a:spcPct val="0"/>
              </a:spcBef>
              <a:spcAft>
                <a:spcPct val="0"/>
              </a:spcAft>
              <a:buClrTx/>
              <a:buSzTx/>
              <a:buFontTx/>
              <a:buNone/>
              <a:tabLst/>
            </a:pPr>
            <a:r>
              <a:rPr lang="en-US" sz="2400" dirty="0" smtClean="0">
                <a:solidFill>
                  <a:schemeClr val="tx1"/>
                </a:solidFill>
                <a:latin typeface="Tahoma" pitchFamily="-64" charset="0"/>
              </a:rPr>
              <a:t>on hidden sequential structure</a:t>
            </a:r>
            <a:endParaRPr kumimoji="0" lang="en-US" sz="2400" b="0" i="0" u="none" strike="noStrike" cap="none" normalizeH="0" baseline="0" dirty="0" smtClean="0">
              <a:ln>
                <a:noFill/>
              </a:ln>
              <a:solidFill>
                <a:schemeClr val="tx1"/>
              </a:solidFill>
              <a:effectLst/>
              <a:latin typeface="Tahoma" pitchFamily="-64" charset="0"/>
            </a:endParaRPr>
          </a:p>
        </p:txBody>
      </p:sp>
      <p:pic>
        <p:nvPicPr>
          <p:cNvPr id="51" name="updates.avi">
            <a:hlinkClick r:id="" action="ppaction://media"/>
          </p:cNvPr>
          <p:cNvPicPr/>
          <p:nvPr>
            <a:videoFile r:link="rId2"/>
            <p:extLst>
              <p:ext uri="{DAA4B4D4-6D71-4841-9C94-3DE7FCFB9230}">
                <p14:media xmlns:p14="http://schemas.microsoft.com/office/powerpoint/2010/main" r:link="rId1"/>
              </p:ext>
            </p:extLst>
          </p:nvPr>
        </p:nvPicPr>
        <p:blipFill>
          <a:blip r:embed="rId6" cstate="print"/>
          <a:stretch>
            <a:fillRect/>
          </a:stretch>
        </p:blipFill>
        <p:spPr>
          <a:xfrm>
            <a:off x="4191000" y="1219200"/>
            <a:ext cx="3552825" cy="3267075"/>
          </a:xfrm>
          <a:prstGeom prst="rect">
            <a:avLst/>
          </a:prstGeom>
        </p:spPr>
      </p:pic>
      <p:sp>
        <p:nvSpPr>
          <p:cNvPr id="52" name="Slide Number Placeholder 51"/>
          <p:cNvSpPr>
            <a:spLocks noGrp="1"/>
          </p:cNvSpPr>
          <p:nvPr>
            <p:ph type="sldNum" sz="quarter" idx="12"/>
          </p:nvPr>
        </p:nvSpPr>
        <p:spPr/>
        <p:txBody>
          <a:bodyPr/>
          <a:lstStyle/>
          <a:p>
            <a:fld id="{8E078A9D-47DB-49FD-9415-23D209E6C172}" type="slidenum">
              <a:rPr lang="en-US" smtClean="0"/>
              <a:pPr/>
              <a:t>40</a:t>
            </a:fld>
            <a:endParaRPr lang="en-US"/>
          </a:p>
        </p:txBody>
      </p:sp>
      <p:sp>
        <p:nvSpPr>
          <p:cNvPr id="50" name="Title 1"/>
          <p:cNvSpPr txBox="1">
            <a:spLocks/>
          </p:cNvSpPr>
          <p:nvPr/>
        </p:nvSpPr>
        <p:spPr>
          <a:xfrm>
            <a:off x="609599" y="0"/>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Prioritize Computation</a:t>
            </a:r>
            <a:endParaRPr lang="en-US" dirty="0"/>
          </a:p>
        </p:txBody>
      </p:sp>
      <p:grpSp>
        <p:nvGrpSpPr>
          <p:cNvPr id="28" name="Group 27"/>
          <p:cNvGrpSpPr/>
          <p:nvPr/>
        </p:nvGrpSpPr>
        <p:grpSpPr>
          <a:xfrm>
            <a:off x="1386845" y="2256166"/>
            <a:ext cx="1885677" cy="560066"/>
            <a:chOff x="1386845" y="2256166"/>
            <a:chExt cx="1885677" cy="560066"/>
          </a:xfrm>
        </p:grpSpPr>
        <p:sp>
          <p:nvSpPr>
            <p:cNvPr id="10" name="Rectangle 9"/>
            <p:cNvSpPr/>
            <p:nvPr/>
          </p:nvSpPr>
          <p:spPr>
            <a:xfrm rot="2700000">
              <a:off x="1386845" y="2256166"/>
              <a:ext cx="560066" cy="560066"/>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27" name="TextBox 26"/>
            <p:cNvSpPr txBox="1"/>
            <p:nvPr/>
          </p:nvSpPr>
          <p:spPr>
            <a:xfrm>
              <a:off x="2124076" y="2285496"/>
              <a:ext cx="1148446" cy="523220"/>
            </a:xfrm>
            <a:prstGeom prst="rect">
              <a:avLst/>
            </a:prstGeom>
            <a:noFill/>
          </p:spPr>
          <p:txBody>
            <a:bodyPr wrap="none" rtlCol="0">
              <a:spAutoFit/>
            </a:bodyPr>
            <a:lstStyle/>
            <a:p>
              <a:r>
                <a:rPr lang="en-US" sz="2800" b="1" dirty="0" smtClean="0">
                  <a:solidFill>
                    <a:schemeClr val="accent6"/>
                  </a:solidFill>
                </a:rPr>
                <a:t>Splash</a:t>
              </a:r>
              <a:endParaRPr lang="en-US" sz="2800" b="1" dirty="0">
                <a:solidFill>
                  <a:schemeClr val="accent6"/>
                </a:solidFill>
              </a:endParaRPr>
            </a:p>
          </p:txBody>
        </p:sp>
      </p:grpSp>
      <p:grpSp>
        <p:nvGrpSpPr>
          <p:cNvPr id="56" name="Group 55"/>
          <p:cNvGrpSpPr/>
          <p:nvPr/>
        </p:nvGrpSpPr>
        <p:grpSpPr>
          <a:xfrm>
            <a:off x="533400" y="4038600"/>
            <a:ext cx="2819400" cy="2667000"/>
            <a:chOff x="533400" y="4038600"/>
            <a:chExt cx="2819400" cy="2667000"/>
          </a:xfrm>
        </p:grpSpPr>
        <p:grpSp>
          <p:nvGrpSpPr>
            <p:cNvPr id="58" name="Group 57"/>
            <p:cNvGrpSpPr/>
            <p:nvPr/>
          </p:nvGrpSpPr>
          <p:grpSpPr>
            <a:xfrm>
              <a:off x="863121" y="4743510"/>
              <a:ext cx="2337279" cy="1504890"/>
              <a:chOff x="1747838" y="4038600"/>
              <a:chExt cx="2366962" cy="1524002"/>
            </a:xfrm>
          </p:grpSpPr>
          <p:cxnSp>
            <p:nvCxnSpPr>
              <p:cNvPr id="62" name="Straight Connector 61"/>
              <p:cNvCxnSpPr>
                <a:endCxn id="74" idx="6"/>
              </p:cNvCxnSpPr>
              <p:nvPr/>
            </p:nvCxnSpPr>
            <p:spPr bwMode="auto">
              <a:xfrm rot="10800000">
                <a:off x="1985962" y="4914900"/>
                <a:ext cx="2128838" cy="0"/>
              </a:xfrm>
              <a:prstGeom prst="line">
                <a:avLst/>
              </a:prstGeom>
              <a:noFill/>
              <a:ln w="38100" cap="flat" cmpd="sng" algn="ctr">
                <a:solidFill>
                  <a:srgbClr val="376092"/>
                </a:solidFill>
                <a:prstDash val="solid"/>
                <a:round/>
                <a:headEnd type="none" w="med" len="med"/>
                <a:tailEnd type="none" w="med" len="med"/>
              </a:ln>
              <a:effectLst/>
            </p:spPr>
          </p:cxnSp>
          <p:cxnSp>
            <p:nvCxnSpPr>
              <p:cNvPr id="64" name="Straight Connector 63"/>
              <p:cNvCxnSpPr>
                <a:endCxn id="70" idx="4"/>
              </p:cNvCxnSpPr>
              <p:nvPr/>
            </p:nvCxnSpPr>
            <p:spPr bwMode="auto">
              <a:xfrm rot="16200000" flipV="1">
                <a:off x="1216819" y="4914900"/>
                <a:ext cx="1295402" cy="1"/>
              </a:xfrm>
              <a:prstGeom prst="line">
                <a:avLst/>
              </a:prstGeom>
              <a:noFill/>
              <a:ln w="38100" cap="flat" cmpd="sng" algn="ctr">
                <a:solidFill>
                  <a:srgbClr val="376092"/>
                </a:solidFill>
                <a:prstDash val="solid"/>
                <a:round/>
                <a:headEnd type="none" w="med" len="med"/>
                <a:tailEnd type="none" w="med" len="med"/>
              </a:ln>
              <a:effectLst/>
            </p:spPr>
          </p:cxnSp>
          <p:cxnSp>
            <p:nvCxnSpPr>
              <p:cNvPr id="65" name="Straight Connector 64"/>
              <p:cNvCxnSpPr>
                <a:endCxn id="71" idx="4"/>
              </p:cNvCxnSpPr>
              <p:nvPr/>
            </p:nvCxnSpPr>
            <p:spPr bwMode="auto">
              <a:xfrm rot="16200000" flipV="1">
                <a:off x="1983582" y="4914899"/>
                <a:ext cx="1295400" cy="1"/>
              </a:xfrm>
              <a:prstGeom prst="line">
                <a:avLst/>
              </a:prstGeom>
              <a:noFill/>
              <a:ln w="38100" cap="flat" cmpd="sng" algn="ctr">
                <a:solidFill>
                  <a:srgbClr val="376092"/>
                </a:solidFill>
                <a:prstDash val="solid"/>
                <a:round/>
                <a:headEnd type="none" w="med" len="med"/>
                <a:tailEnd type="none" w="med" len="med"/>
              </a:ln>
              <a:effectLst/>
            </p:spPr>
          </p:cxnSp>
          <p:cxnSp>
            <p:nvCxnSpPr>
              <p:cNvPr id="67" name="Straight Connector 66"/>
              <p:cNvCxnSpPr>
                <a:endCxn id="73" idx="4"/>
              </p:cNvCxnSpPr>
              <p:nvPr/>
            </p:nvCxnSpPr>
            <p:spPr bwMode="auto">
              <a:xfrm rot="16200000" flipV="1">
                <a:off x="2745582" y="4914899"/>
                <a:ext cx="1295400" cy="1"/>
              </a:xfrm>
              <a:prstGeom prst="line">
                <a:avLst/>
              </a:prstGeom>
              <a:noFill/>
              <a:ln w="38100" cap="flat" cmpd="sng" algn="ctr">
                <a:solidFill>
                  <a:srgbClr val="376092"/>
                </a:solidFill>
                <a:prstDash val="solid"/>
                <a:round/>
                <a:headEnd type="none" w="med" len="med"/>
                <a:tailEnd type="none" w="med" len="med"/>
              </a:ln>
              <a:effectLst/>
            </p:spPr>
          </p:cxnSp>
          <p:cxnSp>
            <p:nvCxnSpPr>
              <p:cNvPr id="68" name="Straight Connector 67"/>
              <p:cNvCxnSpPr>
                <a:endCxn id="70" idx="6"/>
              </p:cNvCxnSpPr>
              <p:nvPr/>
            </p:nvCxnSpPr>
            <p:spPr bwMode="auto">
              <a:xfrm rot="10800000">
                <a:off x="1981200" y="4152900"/>
                <a:ext cx="2133600" cy="0"/>
              </a:xfrm>
              <a:prstGeom prst="line">
                <a:avLst/>
              </a:prstGeom>
              <a:noFill/>
              <a:ln w="38100" cap="flat" cmpd="sng" algn="ctr">
                <a:solidFill>
                  <a:srgbClr val="376092"/>
                </a:solidFill>
                <a:prstDash val="solid"/>
                <a:round/>
                <a:headEnd type="none" w="med" len="med"/>
                <a:tailEnd type="none" w="med" len="med"/>
              </a:ln>
              <a:effectLst/>
            </p:spPr>
          </p:cxnSp>
          <p:sp>
            <p:nvSpPr>
              <p:cNvPr id="70" name="Oval 69"/>
              <p:cNvSpPr/>
              <p:nvPr/>
            </p:nvSpPr>
            <p:spPr bwMode="auto">
              <a:xfrm>
                <a:off x="1747838" y="4038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71" name="Oval 70"/>
              <p:cNvSpPr/>
              <p:nvPr/>
            </p:nvSpPr>
            <p:spPr bwMode="auto">
              <a:xfrm>
                <a:off x="2514600" y="4038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73" name="Oval 72"/>
              <p:cNvSpPr/>
              <p:nvPr/>
            </p:nvSpPr>
            <p:spPr bwMode="auto">
              <a:xfrm>
                <a:off x="3276600" y="4038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74" name="Oval 73"/>
              <p:cNvSpPr/>
              <p:nvPr/>
            </p:nvSpPr>
            <p:spPr bwMode="auto">
              <a:xfrm>
                <a:off x="1752600" y="4800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75" name="Oval 74"/>
              <p:cNvSpPr/>
              <p:nvPr/>
            </p:nvSpPr>
            <p:spPr bwMode="auto">
              <a:xfrm>
                <a:off x="2519362" y="4800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77" name="Oval 76"/>
              <p:cNvSpPr/>
              <p:nvPr/>
            </p:nvSpPr>
            <p:spPr bwMode="auto">
              <a:xfrm>
                <a:off x="3276600" y="4800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grpSp>
        <p:sp>
          <p:nvSpPr>
            <p:cNvPr id="59" name="TextBox 58"/>
            <p:cNvSpPr txBox="1"/>
            <p:nvPr/>
          </p:nvSpPr>
          <p:spPr>
            <a:xfrm>
              <a:off x="533400" y="6305490"/>
              <a:ext cx="2819400" cy="400110"/>
            </a:xfrm>
            <a:prstGeom prst="rect">
              <a:avLst/>
            </a:prstGeom>
            <a:noFill/>
          </p:spPr>
          <p:txBody>
            <a:bodyPr wrap="square" rtlCol="0">
              <a:spAutoFit/>
            </a:bodyPr>
            <a:lstStyle/>
            <a:p>
              <a:pPr algn="ctr"/>
              <a:r>
                <a:rPr lang="en-US" sz="2000" dirty="0" smtClean="0"/>
                <a:t>Graphical Model</a:t>
              </a:r>
              <a:endParaRPr lang="en-US" sz="2000" dirty="0"/>
            </a:p>
          </p:txBody>
        </p:sp>
        <p:sp>
          <p:nvSpPr>
            <p:cNvPr id="61" name="Down Arrow 60"/>
            <p:cNvSpPr/>
            <p:nvPr/>
          </p:nvSpPr>
          <p:spPr bwMode="auto">
            <a:xfrm>
              <a:off x="1676400" y="4038600"/>
              <a:ext cx="762000" cy="609600"/>
            </a:xfrm>
            <a:prstGeom prst="down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grpSp>
        <p:nvGrpSpPr>
          <p:cNvPr id="83" name="Group 82"/>
          <p:cNvGrpSpPr/>
          <p:nvPr/>
        </p:nvGrpSpPr>
        <p:grpSpPr>
          <a:xfrm>
            <a:off x="533400" y="762000"/>
            <a:ext cx="3177372" cy="2133600"/>
            <a:chOff x="533400" y="762000"/>
            <a:chExt cx="3177372" cy="2133600"/>
          </a:xfrm>
        </p:grpSpPr>
        <p:sp>
          <p:nvSpPr>
            <p:cNvPr id="84" name="TextBox 83"/>
            <p:cNvSpPr txBox="1"/>
            <p:nvPr/>
          </p:nvSpPr>
          <p:spPr>
            <a:xfrm>
              <a:off x="533400" y="762000"/>
              <a:ext cx="3177372" cy="461665"/>
            </a:xfrm>
            <a:prstGeom prst="rect">
              <a:avLst/>
            </a:prstGeom>
            <a:noFill/>
          </p:spPr>
          <p:txBody>
            <a:bodyPr wrap="none" rtlCol="0">
              <a:spAutoFit/>
            </a:bodyPr>
            <a:lstStyle/>
            <a:p>
              <a:r>
                <a:rPr lang="en-US" sz="2400" b="1" dirty="0" smtClean="0"/>
                <a:t>Challenge = Boundaries</a:t>
              </a:r>
              <a:endParaRPr lang="en-US" sz="2400" b="1" dirty="0"/>
            </a:p>
          </p:txBody>
        </p:sp>
        <p:cxnSp>
          <p:nvCxnSpPr>
            <p:cNvPr id="85" name="Straight Arrow Connector 84"/>
            <p:cNvCxnSpPr/>
            <p:nvPr/>
          </p:nvCxnSpPr>
          <p:spPr bwMode="auto">
            <a:xfrm flipH="1">
              <a:off x="1905000" y="1143000"/>
              <a:ext cx="297662" cy="533400"/>
            </a:xfrm>
            <a:prstGeom prst="straightConnector1">
              <a:avLst/>
            </a:prstGeom>
            <a:noFill/>
            <a:ln w="38100" cap="flat" cmpd="sng" algn="ctr">
              <a:solidFill>
                <a:schemeClr val="accent5">
                  <a:lumMod val="50000"/>
                </a:schemeClr>
              </a:solidFill>
              <a:prstDash val="solid"/>
              <a:round/>
              <a:headEnd type="none" w="med" len="med"/>
              <a:tailEnd type="arrow"/>
            </a:ln>
            <a:effectLst/>
          </p:spPr>
        </p:cxnSp>
        <p:sp>
          <p:nvSpPr>
            <p:cNvPr id="86" name="Block Arc 85"/>
            <p:cNvSpPr/>
            <p:nvPr/>
          </p:nvSpPr>
          <p:spPr bwMode="auto">
            <a:xfrm>
              <a:off x="1066800" y="1676400"/>
              <a:ext cx="2057400" cy="1219200"/>
            </a:xfrm>
            <a:prstGeom prst="blockArc">
              <a:avLst>
                <a:gd name="adj1" fmla="val 10800000"/>
                <a:gd name="adj2" fmla="val 21556362"/>
                <a:gd name="adj3" fmla="val 4550"/>
              </a:avLst>
            </a:prstGeom>
            <a:solidFill>
              <a:schemeClr val="accent5">
                <a:lumMod val="75000"/>
              </a:schemeClr>
            </a:solidFill>
            <a:ln w="38100" cap="flat" cmpd="sng" algn="ctr">
              <a:solidFill>
                <a:schemeClr val="accent5">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pitchFamily="-64" charset="0"/>
              </a:endParaRPr>
            </a:p>
          </p:txBody>
        </p:sp>
      </p:grpSp>
    </p:spTree>
    <p:extLst>
      <p:ext uri="{BB962C8B-B14F-4D97-AF65-F5344CB8AC3E}">
        <p14:creationId xmlns:p14="http://schemas.microsoft.com/office/powerpoint/2010/main" val="230580245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wipe(up)">
                                      <p:cBhvr>
                                        <p:cTn id="12" dur="500"/>
                                        <p:tgtEl>
                                          <p:spTgt spid="8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51"/>
                                        </p:tgtEl>
                                      </p:cBhvr>
                                    </p:cmd>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25" fill="hold" display="0">
                  <p:stCondLst>
                    <p:cond delay="indefinite"/>
                  </p:stCondLst>
                  <p:endCondLst>
                    <p:cond evt="onNext" delay="0">
                      <p:tgtEl>
                        <p:sldTgt/>
                      </p:tgtEl>
                    </p:cond>
                    <p:cond evt="onPrev" delay="0">
                      <p:tgtEl>
                        <p:sldTgt/>
                      </p:tgtEl>
                    </p:cond>
                  </p:endCondLst>
                </p:cTn>
                <p:tgtEl>
                  <p:spTgt spid="51"/>
                </p:tgtEl>
              </p:cMediaNode>
            </p:video>
          </p:childTnLst>
        </p:cTn>
      </p:par>
    </p:tnLst>
    <p:bldLst>
      <p:bldP spid="8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z="3400" dirty="0" smtClean="0"/>
              <a:t>Comparison of Splash and </a:t>
            </a:r>
            <a:r>
              <a:rPr lang="en-US" sz="3400" dirty="0" err="1" smtClean="0"/>
              <a:t>Pregel</a:t>
            </a:r>
            <a:r>
              <a:rPr lang="en-US" sz="3400" dirty="0" smtClean="0"/>
              <a:t> Style Computation</a:t>
            </a:r>
            <a:endParaRPr lang="en-US" sz="3400" b="1" dirty="0"/>
          </a:p>
        </p:txBody>
      </p:sp>
      <p:sp>
        <p:nvSpPr>
          <p:cNvPr id="20" name="TextBox 19"/>
          <p:cNvSpPr txBox="1"/>
          <p:nvPr/>
        </p:nvSpPr>
        <p:spPr>
          <a:xfrm>
            <a:off x="1066800" y="4800600"/>
            <a:ext cx="7323377" cy="1631216"/>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sz="3200" dirty="0">
                <a:solidFill>
                  <a:prstClr val="white"/>
                </a:solidFill>
              </a:rPr>
              <a:t>Limitations of bulk synchronous model can lead to </a:t>
            </a:r>
            <a:r>
              <a:rPr lang="en-US" sz="3600" b="1" i="1" dirty="0">
                <a:solidFill>
                  <a:prstClr val="white"/>
                </a:solidFill>
              </a:rPr>
              <a:t>provably</a:t>
            </a:r>
            <a:r>
              <a:rPr lang="en-US" sz="3200" dirty="0">
                <a:solidFill>
                  <a:prstClr val="white"/>
                </a:solidFill>
              </a:rPr>
              <a:t> inefficient parallel algorithms</a:t>
            </a:r>
          </a:p>
        </p:txBody>
      </p:sp>
      <p:graphicFrame>
        <p:nvGraphicFramePr>
          <p:cNvPr id="16" name="Chart 15"/>
          <p:cNvGraphicFramePr/>
          <p:nvPr>
            <p:extLst>
              <p:ext uri="{D42A27DB-BD31-4B8C-83A1-F6EECF244321}">
                <p14:modId xmlns:p14="http://schemas.microsoft.com/office/powerpoint/2010/main" val="365553310"/>
              </p:ext>
            </p:extLst>
          </p:nvPr>
        </p:nvGraphicFramePr>
        <p:xfrm>
          <a:off x="1676400" y="1447800"/>
          <a:ext cx="5791200" cy="350520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23"/>
          <p:cNvGrpSpPr/>
          <p:nvPr/>
        </p:nvGrpSpPr>
        <p:grpSpPr>
          <a:xfrm>
            <a:off x="3276600" y="1676400"/>
            <a:ext cx="3832896" cy="674132"/>
            <a:chOff x="3352800" y="2286000"/>
            <a:chExt cx="3832896" cy="674132"/>
          </a:xfrm>
        </p:grpSpPr>
        <p:cxnSp>
          <p:nvCxnSpPr>
            <p:cNvPr id="18" name="Straight Arrow Connector 17"/>
            <p:cNvCxnSpPr>
              <a:stCxn id="21" idx="1"/>
            </p:cNvCxnSpPr>
            <p:nvPr/>
          </p:nvCxnSpPr>
          <p:spPr bwMode="auto">
            <a:xfrm flipH="1">
              <a:off x="3352800" y="2470666"/>
              <a:ext cx="1143000" cy="489466"/>
            </a:xfrm>
            <a:prstGeom prst="straightConnector1">
              <a:avLst/>
            </a:prstGeom>
            <a:ln>
              <a:headEnd type="none" w="med" len="med"/>
              <a:tailEnd type="arrow"/>
            </a:ln>
          </p:spPr>
          <p:style>
            <a:lnRef idx="3">
              <a:schemeClr val="accent1"/>
            </a:lnRef>
            <a:fillRef idx="0">
              <a:schemeClr val="accent1"/>
            </a:fillRef>
            <a:effectRef idx="2">
              <a:schemeClr val="accent1"/>
            </a:effectRef>
            <a:fontRef idx="minor">
              <a:schemeClr val="tx1"/>
            </a:fontRef>
          </p:style>
        </p:cxnSp>
        <p:sp>
          <p:nvSpPr>
            <p:cNvPr id="21" name="TextBox 20"/>
            <p:cNvSpPr txBox="1"/>
            <p:nvPr/>
          </p:nvSpPr>
          <p:spPr>
            <a:xfrm>
              <a:off x="4495800" y="2286000"/>
              <a:ext cx="2689896" cy="369332"/>
            </a:xfrm>
            <a:prstGeom prst="rect">
              <a:avLst/>
            </a:prstGeom>
            <a:noFill/>
          </p:spPr>
          <p:txBody>
            <a:bodyPr wrap="none" rtlCol="0">
              <a:spAutoFit/>
            </a:bodyPr>
            <a:lstStyle/>
            <a:p>
              <a:r>
                <a:rPr lang="en-US" b="1" dirty="0">
                  <a:solidFill>
                    <a:srgbClr val="4F81BD"/>
                  </a:solidFill>
                </a:rPr>
                <a:t>Bulk Synchronous (</a:t>
              </a:r>
              <a:r>
                <a:rPr lang="en-US" b="1" dirty="0" err="1">
                  <a:solidFill>
                    <a:srgbClr val="4F81BD"/>
                  </a:solidFill>
                </a:rPr>
                <a:t>Pregel</a:t>
              </a:r>
              <a:r>
                <a:rPr lang="en-US" b="1" dirty="0">
                  <a:solidFill>
                    <a:srgbClr val="4F81BD"/>
                  </a:solidFill>
                </a:rPr>
                <a:t>)</a:t>
              </a:r>
            </a:p>
          </p:txBody>
        </p:sp>
      </p:grpSp>
      <p:grpSp>
        <p:nvGrpSpPr>
          <p:cNvPr id="5" name="Group 24"/>
          <p:cNvGrpSpPr/>
          <p:nvPr/>
        </p:nvGrpSpPr>
        <p:grpSpPr>
          <a:xfrm>
            <a:off x="3657600" y="2590800"/>
            <a:ext cx="1870672" cy="1143000"/>
            <a:chOff x="3733800" y="2286000"/>
            <a:chExt cx="1870672" cy="1143000"/>
          </a:xfrm>
        </p:grpSpPr>
        <p:cxnSp>
          <p:nvCxnSpPr>
            <p:cNvPr id="26" name="Straight Arrow Connector 25"/>
            <p:cNvCxnSpPr>
              <a:stCxn id="27" idx="1"/>
            </p:cNvCxnSpPr>
            <p:nvPr/>
          </p:nvCxnSpPr>
          <p:spPr bwMode="auto">
            <a:xfrm flipH="1">
              <a:off x="3733800" y="2470666"/>
              <a:ext cx="762000" cy="95833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7" name="TextBox 26"/>
            <p:cNvSpPr txBox="1"/>
            <p:nvPr/>
          </p:nvSpPr>
          <p:spPr>
            <a:xfrm>
              <a:off x="4495800" y="2286000"/>
              <a:ext cx="1108672" cy="369332"/>
            </a:xfrm>
            <a:prstGeom prst="rect">
              <a:avLst/>
            </a:prstGeom>
            <a:noFill/>
          </p:spPr>
          <p:txBody>
            <a:bodyPr wrap="none" rtlCol="0">
              <a:spAutoFit/>
            </a:bodyPr>
            <a:lstStyle/>
            <a:p>
              <a:r>
                <a:rPr lang="en-US" b="1" dirty="0" smtClean="0">
                  <a:solidFill>
                    <a:srgbClr val="C0504D"/>
                  </a:solidFill>
                </a:rPr>
                <a:t>Splash </a:t>
              </a:r>
              <a:r>
                <a:rPr lang="en-US" b="1" dirty="0">
                  <a:solidFill>
                    <a:srgbClr val="C0504D"/>
                  </a:solidFill>
                </a:rPr>
                <a:t>BP</a:t>
              </a:r>
            </a:p>
          </p:txBody>
        </p:sp>
      </p:grpSp>
    </p:spTree>
    <p:extLst>
      <p:ext uri="{BB962C8B-B14F-4D97-AF65-F5344CB8AC3E}">
        <p14:creationId xmlns:p14="http://schemas.microsoft.com/office/powerpoint/2010/main" val="4198834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graphicEl>
                                              <a:chart seriesIdx="0" categoryIdx="-4" bldStep="series"/>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graphicEl>
                                              <a:chart seriesIdx="1" categoryIdx="-4" bldStep="series"/>
                                            </p:graphic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Graphic spid="16" grpId="0" uiExpand="1">
        <p:bldSub>
          <a:bldChart bld="series" animBg="0"/>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GraphLab"/>
          <p:cNvPicPr>
            <a:picLocks noChangeAspect="1" noChangeArrowheads="1"/>
          </p:cNvPicPr>
          <p:nvPr/>
        </p:nvPicPr>
        <p:blipFill>
          <a:blip r:embed="rId3" cstate="print"/>
          <a:srcRect/>
          <a:stretch>
            <a:fillRect/>
          </a:stretch>
        </p:blipFill>
        <p:spPr bwMode="auto">
          <a:xfrm>
            <a:off x="4572000" y="2676524"/>
            <a:ext cx="3514725" cy="1209676"/>
          </a:xfrm>
          <a:prstGeom prst="rect">
            <a:avLst/>
          </a:prstGeom>
          <a:noFill/>
        </p:spPr>
      </p:pic>
      <p:sp>
        <p:nvSpPr>
          <p:cNvPr id="2" name="Title 1"/>
          <p:cNvSpPr>
            <a:spLocks noGrp="1"/>
          </p:cNvSpPr>
          <p:nvPr>
            <p:ph type="title"/>
          </p:nvPr>
        </p:nvSpPr>
        <p:spPr/>
        <p:txBody>
          <a:bodyPr>
            <a:normAutofit/>
          </a:bodyPr>
          <a:lstStyle/>
          <a:p>
            <a:r>
              <a:rPr lang="en-US" sz="4000" dirty="0"/>
              <a:t>The Need for a New Abstraction</a:t>
            </a:r>
          </a:p>
        </p:txBody>
      </p:sp>
      <p:sp>
        <p:nvSpPr>
          <p:cNvPr id="5" name="Left-Right Arrow 4"/>
          <p:cNvSpPr/>
          <p:nvPr/>
        </p:nvSpPr>
        <p:spPr bwMode="auto">
          <a:xfrm>
            <a:off x="542310" y="1752600"/>
            <a:ext cx="7999987" cy="957229"/>
          </a:xfrm>
          <a:prstGeom prst="leftRightArrow">
            <a:avLst>
              <a:gd name="adj1" fmla="val 64701"/>
              <a:gd name="adj2" fmla="val 50000"/>
            </a:avLst>
          </a:prstGeom>
          <a:gradFill flip="none" rotWithShape="1">
            <a:gsLst>
              <a:gs pos="0">
                <a:schemeClr val="bg1"/>
              </a:gs>
              <a:gs pos="82000">
                <a:schemeClr val="accent2">
                  <a:shade val="94000"/>
                  <a:satMod val="135000"/>
                </a:schemeClr>
              </a:gs>
            </a:gsLst>
            <a:lin ang="0" scaled="1"/>
            <a:tileRec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800" dirty="0">
                <a:solidFill>
                  <a:prstClr val="black"/>
                </a:solidFill>
                <a:latin typeface="Tahoma" pitchFamily="34" charset="0"/>
                <a:ea typeface="ＭＳ Ｐゴシック" pitchFamily="-111" charset="-128"/>
              </a:rPr>
              <a:t>Data-Parallel         </a:t>
            </a:r>
            <a:r>
              <a:rPr lang="en-US" sz="2800" dirty="0" smtClean="0">
                <a:solidFill>
                  <a:prstClr val="black"/>
                </a:solidFill>
                <a:latin typeface="Tahoma" pitchFamily="34" charset="0"/>
                <a:ea typeface="ＭＳ Ｐゴシック" pitchFamily="-111" charset="-128"/>
              </a:rPr>
              <a:t>            </a:t>
            </a:r>
            <a:r>
              <a:rPr lang="en-US" sz="2800" dirty="0">
                <a:solidFill>
                  <a:prstClr val="white"/>
                </a:solidFill>
                <a:latin typeface="Tahoma" pitchFamily="34" charset="0"/>
                <a:ea typeface="ＭＳ Ｐゴシック" pitchFamily="-111" charset="-128"/>
              </a:rPr>
              <a:t>Graph-Parallel</a:t>
            </a:r>
          </a:p>
        </p:txBody>
      </p:sp>
      <p:sp>
        <p:nvSpPr>
          <p:cNvPr id="10" name="TextBox 9"/>
          <p:cNvSpPr txBox="1"/>
          <p:nvPr/>
        </p:nvSpPr>
        <p:spPr>
          <a:xfrm>
            <a:off x="2604733" y="3657600"/>
            <a:ext cx="1434239" cy="830997"/>
          </a:xfrm>
          <a:prstGeom prst="rect">
            <a:avLst/>
          </a:prstGeom>
          <a:noFill/>
        </p:spPr>
        <p:txBody>
          <a:bodyPr wrap="none" rtlCol="0">
            <a:spAutoFit/>
          </a:bodyPr>
          <a:lstStyle/>
          <a:p>
            <a:pPr algn="ctr"/>
            <a:r>
              <a:rPr lang="en-US" sz="2400" dirty="0">
                <a:solidFill>
                  <a:prstClr val="black"/>
                </a:solidFill>
                <a:latin typeface="Calibri"/>
              </a:rPr>
              <a:t>Cross</a:t>
            </a:r>
          </a:p>
          <a:p>
            <a:pPr algn="ctr"/>
            <a:r>
              <a:rPr lang="en-US" sz="2400" dirty="0">
                <a:solidFill>
                  <a:prstClr val="black"/>
                </a:solidFill>
                <a:latin typeface="Calibri"/>
              </a:rPr>
              <a:t>Validation</a:t>
            </a:r>
          </a:p>
        </p:txBody>
      </p:sp>
      <p:sp>
        <p:nvSpPr>
          <p:cNvPr id="11" name="TextBox 10"/>
          <p:cNvSpPr txBox="1"/>
          <p:nvPr/>
        </p:nvSpPr>
        <p:spPr>
          <a:xfrm>
            <a:off x="783388" y="3657600"/>
            <a:ext cx="1447256" cy="830997"/>
          </a:xfrm>
          <a:prstGeom prst="rect">
            <a:avLst/>
          </a:prstGeom>
          <a:noFill/>
        </p:spPr>
        <p:txBody>
          <a:bodyPr wrap="none" rtlCol="0">
            <a:spAutoFit/>
          </a:bodyPr>
          <a:lstStyle/>
          <a:p>
            <a:pPr algn="ctr"/>
            <a:r>
              <a:rPr lang="en-US" sz="2400" dirty="0" smtClean="0">
                <a:solidFill>
                  <a:prstClr val="black"/>
                </a:solidFill>
                <a:latin typeface="Calibri"/>
              </a:rPr>
              <a:t>Feature </a:t>
            </a:r>
          </a:p>
          <a:p>
            <a:pPr algn="ctr"/>
            <a:r>
              <a:rPr lang="en-US" sz="2400" dirty="0" smtClean="0">
                <a:solidFill>
                  <a:prstClr val="black"/>
                </a:solidFill>
                <a:latin typeface="Calibri"/>
              </a:rPr>
              <a:t>Extraction</a:t>
            </a:r>
            <a:endParaRPr lang="en-US" sz="2400" dirty="0">
              <a:solidFill>
                <a:prstClr val="black"/>
              </a:solidFill>
              <a:latin typeface="Calibri"/>
            </a:endParaRPr>
          </a:p>
        </p:txBody>
      </p:sp>
      <p:sp>
        <p:nvSpPr>
          <p:cNvPr id="12" name="TextBox 11"/>
          <p:cNvSpPr txBox="1"/>
          <p:nvPr/>
        </p:nvSpPr>
        <p:spPr>
          <a:xfrm>
            <a:off x="1004905" y="2819400"/>
            <a:ext cx="2788520" cy="707886"/>
          </a:xfrm>
          <a:prstGeom prst="rect">
            <a:avLst/>
          </a:prstGeom>
          <a:noFill/>
        </p:spPr>
        <p:txBody>
          <a:bodyPr wrap="none" rtlCol="0">
            <a:spAutoFit/>
          </a:bodyPr>
          <a:lstStyle/>
          <a:p>
            <a:r>
              <a:rPr lang="en-US" sz="4000" dirty="0">
                <a:solidFill>
                  <a:prstClr val="black"/>
                </a:solidFill>
                <a:latin typeface="Calibri"/>
              </a:rPr>
              <a:t>Map Reduce</a:t>
            </a:r>
          </a:p>
        </p:txBody>
      </p:sp>
      <p:sp>
        <p:nvSpPr>
          <p:cNvPr id="13" name="TextBox 12"/>
          <p:cNvSpPr txBox="1"/>
          <p:nvPr/>
        </p:nvSpPr>
        <p:spPr>
          <a:xfrm>
            <a:off x="1186653" y="4535269"/>
            <a:ext cx="2371097" cy="707886"/>
          </a:xfrm>
          <a:prstGeom prst="rect">
            <a:avLst/>
          </a:prstGeom>
          <a:noFill/>
        </p:spPr>
        <p:txBody>
          <a:bodyPr wrap="none" rtlCol="0">
            <a:spAutoFit/>
          </a:bodyPr>
          <a:lstStyle/>
          <a:p>
            <a:pPr algn="ctr"/>
            <a:r>
              <a:rPr lang="en-US" sz="2000" dirty="0">
                <a:solidFill>
                  <a:prstClr val="black"/>
                </a:solidFill>
                <a:latin typeface="Calibri"/>
              </a:rPr>
              <a:t>Computing Sufficient</a:t>
            </a:r>
          </a:p>
          <a:p>
            <a:pPr algn="ctr"/>
            <a:r>
              <a:rPr lang="en-US" sz="2000" dirty="0">
                <a:solidFill>
                  <a:prstClr val="black"/>
                </a:solidFill>
                <a:latin typeface="Calibri"/>
              </a:rPr>
              <a:t>Statistics </a:t>
            </a:r>
          </a:p>
        </p:txBody>
      </p:sp>
      <p:sp>
        <p:nvSpPr>
          <p:cNvPr id="25" name="TextBox 24"/>
          <p:cNvSpPr txBox="1"/>
          <p:nvPr/>
        </p:nvSpPr>
        <p:spPr>
          <a:xfrm>
            <a:off x="4543389" y="3815715"/>
            <a:ext cx="2046650" cy="1231106"/>
          </a:xfrm>
          <a:prstGeom prst="rect">
            <a:avLst/>
          </a:prstGeom>
          <a:noFill/>
        </p:spPr>
        <p:txBody>
          <a:bodyPr wrap="none" rtlCol="0">
            <a:spAutoFit/>
          </a:bodyPr>
          <a:lstStyle/>
          <a:p>
            <a:pPr algn="ctr"/>
            <a:r>
              <a:rPr lang="en-US" sz="2000" b="1" dirty="0" smtClean="0">
                <a:solidFill>
                  <a:prstClr val="black"/>
                </a:solidFill>
                <a:latin typeface="Calibri"/>
              </a:rPr>
              <a:t>Graphical Models</a:t>
            </a:r>
          </a:p>
          <a:p>
            <a:pPr algn="ctr"/>
            <a:r>
              <a:rPr lang="en-US" dirty="0" smtClean="0">
                <a:solidFill>
                  <a:srgbClr val="4F81BD"/>
                </a:solidFill>
                <a:latin typeface="Calibri"/>
              </a:rPr>
              <a:t>Gibbs Sampling</a:t>
            </a:r>
          </a:p>
          <a:p>
            <a:pPr algn="ctr"/>
            <a:r>
              <a:rPr lang="en-US" dirty="0" smtClean="0">
                <a:solidFill>
                  <a:srgbClr val="4F81BD"/>
                </a:solidFill>
                <a:latin typeface="Calibri"/>
              </a:rPr>
              <a:t>Belief Propagation</a:t>
            </a:r>
          </a:p>
          <a:p>
            <a:pPr algn="ctr"/>
            <a:r>
              <a:rPr lang="en-US" dirty="0" err="1" smtClean="0">
                <a:solidFill>
                  <a:srgbClr val="4F81BD"/>
                </a:solidFill>
                <a:latin typeface="Calibri"/>
              </a:rPr>
              <a:t>Variational</a:t>
            </a:r>
            <a:r>
              <a:rPr lang="en-US" dirty="0" smtClean="0">
                <a:solidFill>
                  <a:srgbClr val="4F81BD"/>
                </a:solidFill>
                <a:latin typeface="Calibri"/>
              </a:rPr>
              <a:t> Opt.</a:t>
            </a:r>
          </a:p>
        </p:txBody>
      </p:sp>
      <p:sp>
        <p:nvSpPr>
          <p:cNvPr id="26" name="TextBox 25"/>
          <p:cNvSpPr txBox="1"/>
          <p:nvPr/>
        </p:nvSpPr>
        <p:spPr>
          <a:xfrm>
            <a:off x="6743858" y="3815715"/>
            <a:ext cx="2019142" cy="1261884"/>
          </a:xfrm>
          <a:prstGeom prst="rect">
            <a:avLst/>
          </a:prstGeom>
          <a:noFill/>
        </p:spPr>
        <p:txBody>
          <a:bodyPr wrap="none" rtlCol="0">
            <a:spAutoFit/>
          </a:bodyPr>
          <a:lstStyle/>
          <a:p>
            <a:pPr algn="ctr"/>
            <a:r>
              <a:rPr lang="en-US" sz="2000" b="1" dirty="0" smtClean="0">
                <a:solidFill>
                  <a:prstClr val="black"/>
                </a:solidFill>
                <a:latin typeface="Calibri"/>
              </a:rPr>
              <a:t>Semi-Supervised </a:t>
            </a:r>
            <a:br>
              <a:rPr lang="en-US" sz="2000" b="1" dirty="0" smtClean="0">
                <a:solidFill>
                  <a:prstClr val="black"/>
                </a:solidFill>
                <a:latin typeface="Calibri"/>
              </a:rPr>
            </a:br>
            <a:r>
              <a:rPr lang="en-US" sz="2000" b="1" dirty="0" smtClean="0">
                <a:solidFill>
                  <a:prstClr val="black"/>
                </a:solidFill>
                <a:latin typeface="Calibri"/>
              </a:rPr>
              <a:t>Learning</a:t>
            </a:r>
          </a:p>
          <a:p>
            <a:pPr algn="ctr"/>
            <a:r>
              <a:rPr lang="en-US" dirty="0" smtClean="0">
                <a:solidFill>
                  <a:srgbClr val="4F81BD"/>
                </a:solidFill>
                <a:latin typeface="Calibri"/>
              </a:rPr>
              <a:t>Label Propagation</a:t>
            </a:r>
          </a:p>
          <a:p>
            <a:pPr algn="ctr"/>
            <a:r>
              <a:rPr lang="en-US" dirty="0" err="1" smtClean="0">
                <a:solidFill>
                  <a:srgbClr val="4F81BD"/>
                </a:solidFill>
                <a:latin typeface="Calibri"/>
              </a:rPr>
              <a:t>CoEM</a:t>
            </a:r>
            <a:endParaRPr lang="en-US" dirty="0">
              <a:solidFill>
                <a:srgbClr val="4F81BD"/>
              </a:solidFill>
              <a:latin typeface="Calibri"/>
            </a:endParaRPr>
          </a:p>
        </p:txBody>
      </p:sp>
      <p:sp>
        <p:nvSpPr>
          <p:cNvPr id="28" name="TextBox 27"/>
          <p:cNvSpPr txBox="1"/>
          <p:nvPr/>
        </p:nvSpPr>
        <p:spPr>
          <a:xfrm>
            <a:off x="6840551" y="5111115"/>
            <a:ext cx="1825756" cy="954107"/>
          </a:xfrm>
          <a:prstGeom prst="rect">
            <a:avLst/>
          </a:prstGeom>
          <a:noFill/>
        </p:spPr>
        <p:txBody>
          <a:bodyPr wrap="none" rtlCol="0">
            <a:spAutoFit/>
          </a:bodyPr>
          <a:lstStyle/>
          <a:p>
            <a:pPr algn="ctr"/>
            <a:r>
              <a:rPr lang="en-US" sz="2000" b="1" dirty="0" smtClean="0">
                <a:solidFill>
                  <a:prstClr val="black"/>
                </a:solidFill>
                <a:latin typeface="Calibri"/>
              </a:rPr>
              <a:t>Data-Mining</a:t>
            </a:r>
          </a:p>
          <a:p>
            <a:pPr algn="ctr"/>
            <a:r>
              <a:rPr lang="en-US" dirty="0" err="1" smtClean="0">
                <a:solidFill>
                  <a:srgbClr val="4F81BD"/>
                </a:solidFill>
                <a:latin typeface="Calibri"/>
              </a:rPr>
              <a:t>PageRank</a:t>
            </a:r>
            <a:endParaRPr lang="en-US" dirty="0" smtClean="0">
              <a:solidFill>
                <a:srgbClr val="4F81BD"/>
              </a:solidFill>
              <a:latin typeface="Calibri"/>
            </a:endParaRPr>
          </a:p>
          <a:p>
            <a:pPr algn="ctr"/>
            <a:r>
              <a:rPr lang="en-US" dirty="0" smtClean="0">
                <a:solidFill>
                  <a:srgbClr val="4F81BD"/>
                </a:solidFill>
                <a:latin typeface="Calibri"/>
              </a:rPr>
              <a:t>Triangle Counting</a:t>
            </a:r>
            <a:endParaRPr lang="en-US" dirty="0">
              <a:solidFill>
                <a:srgbClr val="4F81BD"/>
              </a:solidFill>
              <a:latin typeface="Calibri"/>
            </a:endParaRPr>
          </a:p>
        </p:txBody>
      </p:sp>
      <p:sp>
        <p:nvSpPr>
          <p:cNvPr id="29" name="TextBox 28"/>
          <p:cNvSpPr txBox="1"/>
          <p:nvPr/>
        </p:nvSpPr>
        <p:spPr>
          <a:xfrm>
            <a:off x="4534058" y="5111115"/>
            <a:ext cx="2065309" cy="984885"/>
          </a:xfrm>
          <a:prstGeom prst="rect">
            <a:avLst/>
          </a:prstGeom>
          <a:noFill/>
        </p:spPr>
        <p:txBody>
          <a:bodyPr wrap="none" rtlCol="0">
            <a:spAutoFit/>
          </a:bodyPr>
          <a:lstStyle/>
          <a:p>
            <a:pPr algn="ctr"/>
            <a:r>
              <a:rPr lang="en-US" sz="2000" b="1" dirty="0" smtClean="0">
                <a:solidFill>
                  <a:prstClr val="black"/>
                </a:solidFill>
                <a:latin typeface="Calibri"/>
              </a:rPr>
              <a:t>Collaborative </a:t>
            </a:r>
          </a:p>
          <a:p>
            <a:pPr algn="ctr"/>
            <a:r>
              <a:rPr lang="en-US" sz="2000" b="1" dirty="0" smtClean="0">
                <a:solidFill>
                  <a:prstClr val="black"/>
                </a:solidFill>
                <a:latin typeface="Calibri"/>
              </a:rPr>
              <a:t>Filtering</a:t>
            </a:r>
          </a:p>
          <a:p>
            <a:pPr algn="ctr"/>
            <a:r>
              <a:rPr lang="en-US" dirty="0" smtClean="0">
                <a:solidFill>
                  <a:srgbClr val="4F81BD"/>
                </a:solidFill>
                <a:latin typeface="Calibri"/>
              </a:rPr>
              <a:t>Tensor Factorization</a:t>
            </a:r>
          </a:p>
        </p:txBody>
      </p:sp>
      <p:sp>
        <p:nvSpPr>
          <p:cNvPr id="14" name="TextBox 13"/>
          <p:cNvSpPr txBox="1"/>
          <p:nvPr/>
        </p:nvSpPr>
        <p:spPr>
          <a:xfrm>
            <a:off x="4724400" y="2873514"/>
            <a:ext cx="3796368" cy="70788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en-US" sz="4000" dirty="0" smtClean="0">
                <a:solidFill>
                  <a:prstClr val="white"/>
                </a:solidFill>
                <a:latin typeface="Calibri"/>
              </a:rPr>
              <a:t>BSP, e.g., </a:t>
            </a:r>
            <a:r>
              <a:rPr lang="en-US" sz="4000" dirty="0" err="1" smtClean="0">
                <a:solidFill>
                  <a:prstClr val="white"/>
                </a:solidFill>
                <a:latin typeface="Calibri"/>
              </a:rPr>
              <a:t>Pregel</a:t>
            </a:r>
            <a:endParaRPr lang="en-US" sz="4000" dirty="0">
              <a:solidFill>
                <a:prstClr val="white"/>
              </a:solidFill>
              <a:latin typeface="Calibri"/>
            </a:endParaRPr>
          </a:p>
        </p:txBody>
      </p:sp>
      <p:sp>
        <p:nvSpPr>
          <p:cNvPr id="16" name="Content Placeholder 2"/>
          <p:cNvSpPr>
            <a:spLocks noGrp="1"/>
          </p:cNvSpPr>
          <p:nvPr>
            <p:ph idx="1"/>
          </p:nvPr>
        </p:nvSpPr>
        <p:spPr>
          <a:xfrm>
            <a:off x="457200" y="990601"/>
            <a:ext cx="8305800" cy="762000"/>
          </a:xfrm>
        </p:spPr>
        <p:txBody>
          <a:bodyPr/>
          <a:lstStyle/>
          <a:p>
            <a:r>
              <a:rPr lang="en-US" dirty="0" smtClean="0"/>
              <a:t>Need: Asynchronous, Dynamic Parallel Computations</a:t>
            </a:r>
            <a:endParaRPr lang="en-US" dirty="0"/>
          </a:p>
        </p:txBody>
      </p:sp>
    </p:spTree>
    <p:extLst>
      <p:ext uri="{BB962C8B-B14F-4D97-AF65-F5344CB8AC3E}">
        <p14:creationId xmlns:p14="http://schemas.microsoft.com/office/powerpoint/2010/main" val="10142146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xit" presetSubtype="0" accel="50000" fill="hold" grpId="0" nodeType="clickEffect">
                                  <p:stCondLst>
                                    <p:cond delay="0"/>
                                  </p:stCondLst>
                                  <p:childTnLst>
                                    <p:anim calcmode="lin" valueType="num">
                                      <p:cBhvr>
                                        <p:cTn id="6" dur="1000">
                                          <p:stCondLst>
                                            <p:cond delay="0"/>
                                          </p:stCondLst>
                                        </p:cTn>
                                        <p:tgtEl>
                                          <p:spTgt spid="14"/>
                                        </p:tgtEl>
                                        <p:attrNameLst>
                                          <p:attrName>style.rotation</p:attrName>
                                        </p:attrNameLst>
                                      </p:cBhvr>
                                      <p:tavLst>
                                        <p:tav tm="0">
                                          <p:val>
                                            <p:fltVal val="0"/>
                                          </p:val>
                                        </p:tav>
                                        <p:tav tm="100000">
                                          <p:val>
                                            <p:fltVal val="45"/>
                                          </p:val>
                                        </p:tav>
                                      </p:tavLst>
                                    </p:anim>
                                    <p:anim calcmode="lin" valueType="num">
                                      <p:cBhvr>
                                        <p:cTn id="7" dur="1000">
                                          <p:stCondLst>
                                            <p:cond delay="0"/>
                                          </p:stCondLst>
                                        </p:cTn>
                                        <p:tgtEl>
                                          <p:spTgt spid="14"/>
                                        </p:tgtEl>
                                        <p:attrNameLst>
                                          <p:attrName>ppt_y</p:attrName>
                                        </p:attrNameLst>
                                      </p:cBhvr>
                                      <p:tavLst>
                                        <p:tav tm="0">
                                          <p:val>
                                            <p:strVal val="ppt_y"/>
                                          </p:val>
                                        </p:tav>
                                        <p:tav tm="100000">
                                          <p:val>
                                            <p:strVal val="ppt_y+1"/>
                                          </p:val>
                                        </p:tav>
                                      </p:tavLst>
                                    </p:anim>
                                    <p:set>
                                      <p:cBhvr>
                                        <p:cTn id="8" dur="1" fill="hold">
                                          <p:stCondLst>
                                            <p:cond delay="999"/>
                                          </p:stCondLst>
                                        </p:cTn>
                                        <p:tgtEl>
                                          <p:spTgt spid="14"/>
                                        </p:tgtEl>
                                        <p:attrNameLst>
                                          <p:attrName>style.visibility</p:attrName>
                                        </p:attrNameLst>
                                      </p:cBhvr>
                                      <p:to>
                                        <p:strVal val="hidden"/>
                                      </p:to>
                                    </p:set>
                                  </p:childTnLst>
                                </p:cTn>
                              </p:par>
                            </p:childTnLst>
                          </p:cTn>
                        </p:par>
                        <p:par>
                          <p:cTn id="9" fill="hold">
                            <p:stCondLst>
                              <p:cond delay="1000"/>
                            </p:stCondLst>
                            <p:childTnLst>
                              <p:par>
                                <p:cTn id="10" presetID="1"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b="1" dirty="0" err="1"/>
              <a:t>GraphLab</a:t>
            </a:r>
            <a:r>
              <a:rPr lang="en-US" b="1" dirty="0"/>
              <a:t> </a:t>
            </a:r>
            <a:r>
              <a:rPr lang="en-US" dirty="0"/>
              <a:t>Goals</a:t>
            </a:r>
          </a:p>
        </p:txBody>
      </p:sp>
      <p:grpSp>
        <p:nvGrpSpPr>
          <p:cNvPr id="47" name="Group 46"/>
          <p:cNvGrpSpPr/>
          <p:nvPr/>
        </p:nvGrpSpPr>
        <p:grpSpPr>
          <a:xfrm>
            <a:off x="3048000" y="3619501"/>
            <a:ext cx="3124200" cy="3048000"/>
            <a:chOff x="3048000" y="1371600"/>
            <a:chExt cx="3124200" cy="3048000"/>
          </a:xfrm>
        </p:grpSpPr>
        <p:sp>
          <p:nvSpPr>
            <p:cNvPr id="46" name="Rectangle 45"/>
            <p:cNvSpPr/>
            <p:nvPr/>
          </p:nvSpPr>
          <p:spPr bwMode="auto">
            <a:xfrm>
              <a:off x="3581400" y="1371600"/>
              <a:ext cx="2590800" cy="3048000"/>
            </a:xfrm>
            <a:prstGeom prst="rect">
              <a:avLst/>
            </a:prstGeom>
            <a:ln>
              <a:noFill/>
              <a:headEnd type="none" w="med" len="med"/>
              <a:tailEnd type="none" w="med" len="med"/>
            </a:ln>
            <a:effectLst>
              <a:outerShdw blurRad="50800" dist="38100" dir="2700000" algn="tl"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pic>
          <p:nvPicPr>
            <p:cNvPr id="28" name="Picture 2" descr="GraphLa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10000" y="1600200"/>
              <a:ext cx="2057400" cy="708102"/>
            </a:xfrm>
            <a:prstGeom prst="rect">
              <a:avLst/>
            </a:prstGeom>
            <a:noFill/>
          </p:spPr>
        </p:pic>
        <p:sp>
          <p:nvSpPr>
            <p:cNvPr id="29" name="Right Arrow 28"/>
            <p:cNvSpPr/>
            <p:nvPr/>
          </p:nvSpPr>
          <p:spPr bwMode="auto">
            <a:xfrm>
              <a:off x="3048000" y="1905000"/>
              <a:ext cx="685800" cy="1676400"/>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nvGrpSpPr>
            <p:cNvPr id="43" name="Group 42"/>
            <p:cNvGrpSpPr/>
            <p:nvPr/>
          </p:nvGrpSpPr>
          <p:grpSpPr>
            <a:xfrm>
              <a:off x="3886200" y="3145345"/>
              <a:ext cx="2057399" cy="1121855"/>
              <a:chOff x="3657600" y="3726164"/>
              <a:chExt cx="2057399" cy="1121855"/>
            </a:xfrm>
          </p:grpSpPr>
          <p:pic>
            <p:nvPicPr>
              <p:cNvPr id="33" name="Picture 2" descr="http://www.nvidia.com/docs/IO/56076/GeForce_GTX_280_3qtr.jpg"/>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657600" y="4191000"/>
                <a:ext cx="648486" cy="442268"/>
              </a:xfrm>
              <a:prstGeom prst="rect">
                <a:avLst/>
              </a:prstGeom>
              <a:noFill/>
            </p:spPr>
          </p:pic>
          <p:pic>
            <p:nvPicPr>
              <p:cNvPr id="34" name="Picture 4" descr="http://benchmarkreviews.com/images/reviews/processor/Intel_Core_i7/Intel_Nehalem_Die_Callout.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76921" y="3733801"/>
                <a:ext cx="609479" cy="383972"/>
              </a:xfrm>
              <a:prstGeom prst="rect">
                <a:avLst/>
              </a:prstGeom>
              <a:noFill/>
            </p:spPr>
          </p:pic>
          <p:pic>
            <p:nvPicPr>
              <p:cNvPr id="35" name="Picture 6" descr="http://tampabaytechs.net/images/server_rack.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343400" y="4191000"/>
                <a:ext cx="559461" cy="657019"/>
              </a:xfrm>
              <a:prstGeom prst="rect">
                <a:avLst/>
              </a:prstGeom>
              <a:noFill/>
            </p:spPr>
          </p:pic>
          <p:pic>
            <p:nvPicPr>
              <p:cNvPr id="36" name="Picture 14" descr="http://files.wizardstower.co.uk/wordpress/wp-content/uploads/2008/11/amazon_aws_logo.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10120" y="3726164"/>
                <a:ext cx="955663" cy="388636"/>
              </a:xfrm>
              <a:prstGeom prst="rect">
                <a:avLst/>
              </a:prstGeom>
              <a:noFill/>
            </p:spPr>
          </p:pic>
          <p:pic>
            <p:nvPicPr>
              <p:cNvPr id="42" name="Picture 4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29200" y="4191000"/>
                <a:ext cx="685799" cy="545767"/>
              </a:xfrm>
              <a:prstGeom prst="rect">
                <a:avLst/>
              </a:prstGeom>
            </p:spPr>
          </p:pic>
        </p:grpSp>
        <p:sp>
          <p:nvSpPr>
            <p:cNvPr id="44" name="Plus 43"/>
            <p:cNvSpPr/>
            <p:nvPr/>
          </p:nvSpPr>
          <p:spPr bwMode="auto">
            <a:xfrm>
              <a:off x="4648200" y="2476500"/>
              <a:ext cx="533400" cy="533400"/>
            </a:xfrm>
            <a:prstGeom prst="mathPlus">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sp>
        <p:nvSpPr>
          <p:cNvPr id="45" name="Content Placeholder 2"/>
          <p:cNvSpPr>
            <a:spLocks noGrp="1"/>
          </p:cNvSpPr>
          <p:nvPr>
            <p:ph idx="1"/>
          </p:nvPr>
        </p:nvSpPr>
        <p:spPr>
          <a:xfrm>
            <a:off x="152400" y="914400"/>
            <a:ext cx="9372600" cy="3008313"/>
          </a:xfrm>
        </p:spPr>
        <p:txBody>
          <a:bodyPr numCol="2"/>
          <a:lstStyle/>
          <a:p>
            <a:r>
              <a:rPr lang="en-US" dirty="0" smtClean="0"/>
              <a:t>Designed specifically for ML</a:t>
            </a:r>
          </a:p>
          <a:p>
            <a:pPr lvl="1"/>
            <a:r>
              <a:rPr lang="en-US" sz="2000" dirty="0" smtClean="0"/>
              <a:t>Graph dependencies</a:t>
            </a:r>
          </a:p>
          <a:p>
            <a:pPr lvl="1"/>
            <a:r>
              <a:rPr lang="en-US" sz="2000" dirty="0" smtClean="0"/>
              <a:t>Iterative</a:t>
            </a:r>
          </a:p>
          <a:p>
            <a:pPr lvl="1"/>
            <a:r>
              <a:rPr lang="en-US" sz="2000" dirty="0" smtClean="0"/>
              <a:t>Asynchronous</a:t>
            </a:r>
          </a:p>
          <a:p>
            <a:pPr lvl="1"/>
            <a:r>
              <a:rPr lang="en-US" sz="2000" dirty="0" smtClean="0"/>
              <a:t>Dynamic</a:t>
            </a:r>
          </a:p>
          <a:p>
            <a:endParaRPr lang="en-US" dirty="0" smtClean="0"/>
          </a:p>
          <a:p>
            <a:endParaRPr lang="en-US" dirty="0"/>
          </a:p>
          <a:p>
            <a:r>
              <a:rPr lang="en-US" dirty="0" smtClean="0"/>
              <a:t>Simplifies design of </a:t>
            </a:r>
            <a:br>
              <a:rPr lang="en-US" dirty="0" smtClean="0"/>
            </a:br>
            <a:r>
              <a:rPr lang="en-US" dirty="0" smtClean="0"/>
              <a:t>parallel programs:</a:t>
            </a:r>
          </a:p>
          <a:p>
            <a:pPr lvl="1"/>
            <a:r>
              <a:rPr lang="en-US" sz="2000" dirty="0" smtClean="0"/>
              <a:t>Abstract away hardware issues</a:t>
            </a:r>
          </a:p>
          <a:p>
            <a:pPr lvl="1"/>
            <a:r>
              <a:rPr lang="en-US" sz="2000" dirty="0" smtClean="0"/>
              <a:t>Automatic data synchronization</a:t>
            </a:r>
          </a:p>
          <a:p>
            <a:pPr lvl="1"/>
            <a:r>
              <a:rPr lang="en-US" sz="2000" dirty="0" smtClean="0"/>
              <a:t>Addresses multiple hardware architectures</a:t>
            </a:r>
            <a:endParaRPr lang="en-US" sz="2400" dirty="0" smtClean="0"/>
          </a:p>
        </p:txBody>
      </p:sp>
      <p:grpSp>
        <p:nvGrpSpPr>
          <p:cNvPr id="48" name="Group 47"/>
          <p:cNvGrpSpPr/>
          <p:nvPr/>
        </p:nvGrpSpPr>
        <p:grpSpPr>
          <a:xfrm>
            <a:off x="6096000" y="4152901"/>
            <a:ext cx="2819400" cy="1676400"/>
            <a:chOff x="6096000" y="1905000"/>
            <a:chExt cx="2819400" cy="1676400"/>
          </a:xfrm>
        </p:grpSpPr>
        <p:sp>
          <p:nvSpPr>
            <p:cNvPr id="30" name="Right Arrow 29"/>
            <p:cNvSpPr/>
            <p:nvPr/>
          </p:nvSpPr>
          <p:spPr bwMode="auto">
            <a:xfrm>
              <a:off x="6096000" y="1905000"/>
              <a:ext cx="685800" cy="1676400"/>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1" name="TextBox 30"/>
            <p:cNvSpPr txBox="1"/>
            <p:nvPr/>
          </p:nvSpPr>
          <p:spPr>
            <a:xfrm>
              <a:off x="6867043" y="1905000"/>
              <a:ext cx="2048357" cy="1569660"/>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pPr algn="ctr"/>
              <a:r>
                <a:rPr lang="en-US" sz="3200" dirty="0" smtClean="0">
                  <a:solidFill>
                    <a:prstClr val="white"/>
                  </a:solidFill>
                  <a:latin typeface="Calibri"/>
                </a:rPr>
                <a:t>Efficient</a:t>
              </a:r>
            </a:p>
            <a:p>
              <a:pPr algn="ctr"/>
              <a:r>
                <a:rPr lang="en-US" sz="3200" dirty="0" smtClean="0">
                  <a:solidFill>
                    <a:prstClr val="white"/>
                  </a:solidFill>
                  <a:latin typeface="Calibri"/>
                </a:rPr>
                <a:t>parallel</a:t>
              </a:r>
              <a:br>
                <a:rPr lang="en-US" sz="3200" dirty="0" smtClean="0">
                  <a:solidFill>
                    <a:prstClr val="white"/>
                  </a:solidFill>
                  <a:latin typeface="Calibri"/>
                </a:rPr>
              </a:br>
              <a:r>
                <a:rPr lang="en-US" sz="3200" dirty="0" smtClean="0">
                  <a:solidFill>
                    <a:prstClr val="white"/>
                  </a:solidFill>
                  <a:latin typeface="Calibri"/>
                </a:rPr>
                <a:t>predictions</a:t>
              </a:r>
              <a:endParaRPr lang="en-US" sz="3200" dirty="0">
                <a:solidFill>
                  <a:prstClr val="white"/>
                </a:solidFill>
                <a:latin typeface="Calibri"/>
              </a:endParaRPr>
            </a:p>
          </p:txBody>
        </p:sp>
      </p:grpSp>
      <p:grpSp>
        <p:nvGrpSpPr>
          <p:cNvPr id="5" name="Group 4"/>
          <p:cNvGrpSpPr/>
          <p:nvPr/>
        </p:nvGrpSpPr>
        <p:grpSpPr>
          <a:xfrm>
            <a:off x="76200" y="3162301"/>
            <a:ext cx="2895600" cy="3543299"/>
            <a:chOff x="76200" y="3162301"/>
            <a:chExt cx="2895600" cy="3543299"/>
          </a:xfrm>
        </p:grpSpPr>
        <p:grpSp>
          <p:nvGrpSpPr>
            <p:cNvPr id="7" name="Group 6"/>
            <p:cNvGrpSpPr/>
            <p:nvPr/>
          </p:nvGrpSpPr>
          <p:grpSpPr>
            <a:xfrm flipH="1">
              <a:off x="457199" y="4762501"/>
              <a:ext cx="1270664" cy="1943099"/>
              <a:chOff x="1805496" y="2438400"/>
              <a:chExt cx="1270664" cy="1943099"/>
            </a:xfrm>
          </p:grpSpPr>
          <p:pic>
            <p:nvPicPr>
              <p:cNvPr id="4" name="Picture 3"/>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806079" y="3034584"/>
                <a:ext cx="1270081" cy="1346915"/>
              </a:xfrm>
              <a:prstGeom prst="rect">
                <a:avLst/>
              </a:prstGeom>
            </p:spPr>
          </p:pic>
          <p:sp>
            <p:nvSpPr>
              <p:cNvPr id="6" name="Snip and Round Single Corner Rectangle 5"/>
              <p:cNvSpPr/>
              <p:nvPr/>
            </p:nvSpPr>
            <p:spPr bwMode="auto">
              <a:xfrm>
                <a:off x="1805496" y="2438400"/>
                <a:ext cx="661063" cy="1295400"/>
              </a:xfrm>
              <a:prstGeom prst="snipRoundRect">
                <a:avLst/>
              </a:prstGeom>
              <a:solidFill>
                <a:schemeClr val="bg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sp>
          <p:nvSpPr>
            <p:cNvPr id="27" name="Cloud Callout 26"/>
            <p:cNvSpPr/>
            <p:nvPr/>
          </p:nvSpPr>
          <p:spPr bwMode="auto">
            <a:xfrm>
              <a:off x="76200" y="3162301"/>
              <a:ext cx="2895600" cy="1905000"/>
            </a:xfrm>
            <a:prstGeom prst="cloudCallout">
              <a:avLst>
                <a:gd name="adj1" fmla="val -19603"/>
                <a:gd name="adj2" fmla="val 73093"/>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ahoma" pitchFamily="-64" charset="0"/>
                </a:rPr>
                <a:t>Know how to </a:t>
              </a:r>
              <a:br>
                <a:rPr lang="en-US" sz="2400" dirty="0" smtClean="0">
                  <a:solidFill>
                    <a:prstClr val="white"/>
                  </a:solidFill>
                  <a:latin typeface="Tahoma" pitchFamily="-64" charset="0"/>
                </a:rPr>
              </a:br>
              <a:r>
                <a:rPr lang="en-US" sz="2400" dirty="0" smtClean="0">
                  <a:solidFill>
                    <a:prstClr val="white"/>
                  </a:solidFill>
                  <a:latin typeface="Tahoma" pitchFamily="-64" charset="0"/>
                </a:rPr>
                <a:t>solve ML problem </a:t>
              </a:r>
              <a:br>
                <a:rPr lang="en-US" sz="2400" dirty="0" smtClean="0">
                  <a:solidFill>
                    <a:prstClr val="white"/>
                  </a:solidFill>
                  <a:latin typeface="Tahoma" pitchFamily="-64" charset="0"/>
                </a:rPr>
              </a:br>
              <a:r>
                <a:rPr lang="en-US" sz="2400" dirty="0" smtClean="0">
                  <a:solidFill>
                    <a:prstClr val="white"/>
                  </a:solidFill>
                  <a:latin typeface="Tahoma" pitchFamily="-64" charset="0"/>
                </a:rPr>
                <a:t>on</a:t>
              </a:r>
              <a:r>
                <a:rPr lang="en-US" sz="2400" dirty="0">
                  <a:solidFill>
                    <a:prstClr val="white"/>
                  </a:solidFill>
                  <a:latin typeface="Tahoma" pitchFamily="-64" charset="0"/>
                </a:rPr>
                <a:t> </a:t>
              </a:r>
              <a:r>
                <a:rPr lang="en-US" sz="2400" dirty="0" smtClean="0">
                  <a:solidFill>
                    <a:prstClr val="white"/>
                  </a:solidFill>
                  <a:latin typeface="Tahoma" pitchFamily="-64" charset="0"/>
                </a:rPr>
                <a:t>1 machine</a:t>
              </a:r>
              <a:endParaRPr lang="en-US" sz="2400" dirty="0" smtClean="0">
                <a:solidFill>
                  <a:prstClr val="black"/>
                </a:solidFill>
                <a:latin typeface="Tahoma" pitchFamily="-64" charset="0"/>
              </a:endParaRPr>
            </a:p>
          </p:txBody>
        </p:sp>
        <p:grpSp>
          <p:nvGrpSpPr>
            <p:cNvPr id="41" name="Group 40"/>
            <p:cNvGrpSpPr/>
            <p:nvPr/>
          </p:nvGrpSpPr>
          <p:grpSpPr>
            <a:xfrm>
              <a:off x="1295400" y="5029200"/>
              <a:ext cx="1642948" cy="1295400"/>
              <a:chOff x="-381000" y="3124200"/>
              <a:chExt cx="2851649" cy="2248413"/>
            </a:xfrm>
          </p:grpSpPr>
          <p:pic>
            <p:nvPicPr>
              <p:cNvPr id="50" name="Picture 49" descr="AA053848.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547769" y="4192869"/>
                <a:ext cx="190169" cy="581546"/>
              </a:xfrm>
              <a:prstGeom prst="rect">
                <a:avLst/>
              </a:prstGeom>
              <a:ln w="12700" cmpd="sng">
                <a:noFill/>
              </a:ln>
            </p:spPr>
          </p:pic>
          <p:pic>
            <p:nvPicPr>
              <p:cNvPr id="51" name="Picture 50" descr="73329588.pn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205581" y="4800600"/>
                <a:ext cx="232819" cy="572013"/>
              </a:xfrm>
              <a:prstGeom prst="rect">
                <a:avLst/>
              </a:prstGeom>
              <a:ln w="12700" cmpd="sng">
                <a:noFill/>
              </a:ln>
            </p:spPr>
          </p:pic>
          <p:pic>
            <p:nvPicPr>
              <p:cNvPr id="52" name="Picture 51" descr="aa053844.pn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286000" y="3611675"/>
                <a:ext cx="184649" cy="513808"/>
              </a:xfrm>
              <a:prstGeom prst="rect">
                <a:avLst/>
              </a:prstGeom>
              <a:ln w="12700" cmpd="sng">
                <a:noFill/>
              </a:ln>
            </p:spPr>
          </p:pic>
          <p:pic>
            <p:nvPicPr>
              <p:cNvPr id="53" name="Picture 52" descr="aa049887.pn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85800" y="3124200"/>
                <a:ext cx="163576" cy="513808"/>
              </a:xfrm>
              <a:prstGeom prst="rect">
                <a:avLst/>
              </a:prstGeom>
              <a:ln w="12700" cmpd="sng">
                <a:noFill/>
              </a:ln>
            </p:spPr>
          </p:pic>
          <p:cxnSp>
            <p:nvCxnSpPr>
              <p:cNvPr id="54" name="Straight Arrow Connector 53"/>
              <p:cNvCxnSpPr>
                <a:stCxn id="53" idx="3"/>
                <a:endCxn id="58" idx="1"/>
              </p:cNvCxnSpPr>
              <p:nvPr/>
            </p:nvCxnSpPr>
            <p:spPr>
              <a:xfrm>
                <a:off x="849376" y="3381104"/>
                <a:ext cx="654417" cy="171992"/>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55" name="Straight Arrow Connector 54"/>
              <p:cNvCxnSpPr>
                <a:stCxn id="52" idx="1"/>
                <a:endCxn id="58" idx="3"/>
              </p:cNvCxnSpPr>
              <p:nvPr/>
            </p:nvCxnSpPr>
            <p:spPr>
              <a:xfrm flipH="1" flipV="1">
                <a:off x="1676400" y="3553096"/>
                <a:ext cx="609600" cy="315483"/>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50" idx="3"/>
                <a:endCxn id="51" idx="1"/>
              </p:cNvCxnSpPr>
              <p:nvPr/>
            </p:nvCxnSpPr>
            <p:spPr>
              <a:xfrm>
                <a:off x="1737938" y="4483642"/>
                <a:ext cx="467643" cy="602965"/>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57" name="Straight Arrow Connector 56"/>
              <p:cNvCxnSpPr>
                <a:stCxn id="51" idx="0"/>
                <a:endCxn id="52" idx="2"/>
              </p:cNvCxnSpPr>
              <p:nvPr/>
            </p:nvCxnSpPr>
            <p:spPr>
              <a:xfrm flipV="1">
                <a:off x="2321991" y="4125483"/>
                <a:ext cx="56334" cy="675117"/>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pic>
            <p:nvPicPr>
              <p:cNvPr id="58" name="Picture 57" descr="aa0538400.pn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503793" y="3296192"/>
                <a:ext cx="172607" cy="513808"/>
              </a:xfrm>
              <a:prstGeom prst="rect">
                <a:avLst/>
              </a:prstGeom>
              <a:ln w="12700" cmpd="sng">
                <a:noFill/>
              </a:ln>
            </p:spPr>
          </p:pic>
          <p:cxnSp>
            <p:nvCxnSpPr>
              <p:cNvPr id="59" name="Straight Arrow Connector 58"/>
              <p:cNvCxnSpPr>
                <a:stCxn id="58" idx="2"/>
                <a:endCxn id="50" idx="0"/>
              </p:cNvCxnSpPr>
              <p:nvPr/>
            </p:nvCxnSpPr>
            <p:spPr>
              <a:xfrm>
                <a:off x="1590097" y="3810000"/>
                <a:ext cx="52757" cy="382869"/>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pic>
            <p:nvPicPr>
              <p:cNvPr id="60" name="Picture 59" descr="200387787-001.png"/>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381000" y="3962400"/>
                <a:ext cx="276473" cy="584557"/>
              </a:xfrm>
              <a:prstGeom prst="rect">
                <a:avLst/>
              </a:prstGeom>
              <a:ln w="12700" cmpd="sng">
                <a:noFill/>
              </a:ln>
            </p:spPr>
          </p:pic>
          <p:pic>
            <p:nvPicPr>
              <p:cNvPr id="61" name="Picture 60" descr="bu003715.png"/>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31974" y="4718336"/>
                <a:ext cx="206226" cy="513808"/>
              </a:xfrm>
              <a:prstGeom prst="rect">
                <a:avLst/>
              </a:prstGeom>
              <a:ln w="12700" cmpd="sng">
                <a:noFill/>
              </a:ln>
            </p:spPr>
          </p:pic>
          <p:cxnSp>
            <p:nvCxnSpPr>
              <p:cNvPr id="62" name="Straight Arrow Connector 61"/>
              <p:cNvCxnSpPr>
                <a:stCxn id="60" idx="3"/>
                <a:endCxn id="50" idx="1"/>
              </p:cNvCxnSpPr>
              <p:nvPr/>
            </p:nvCxnSpPr>
            <p:spPr>
              <a:xfrm>
                <a:off x="657473" y="4254679"/>
                <a:ext cx="890296" cy="228963"/>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a:stCxn id="61" idx="3"/>
                <a:endCxn id="50" idx="1"/>
              </p:cNvCxnSpPr>
              <p:nvPr/>
            </p:nvCxnSpPr>
            <p:spPr>
              <a:xfrm flipV="1">
                <a:off x="838200" y="4483642"/>
                <a:ext cx="709569" cy="491598"/>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pic>
            <p:nvPicPr>
              <p:cNvPr id="64" name="Picture 63" descr="200387759-001.png"/>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381000" y="3886200"/>
                <a:ext cx="210741" cy="559970"/>
              </a:xfrm>
              <a:prstGeom prst="rect">
                <a:avLst/>
              </a:prstGeom>
              <a:ln w="12700" cmpd="sng">
                <a:noFill/>
              </a:ln>
            </p:spPr>
          </p:pic>
          <p:pic>
            <p:nvPicPr>
              <p:cNvPr id="65" name="Picture 64" descr="71450531.png"/>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02087" y="3203936"/>
                <a:ext cx="202713" cy="529864"/>
              </a:xfrm>
              <a:prstGeom prst="rect">
                <a:avLst/>
              </a:prstGeom>
              <a:ln w="12700" cmpd="sng">
                <a:noFill/>
              </a:ln>
            </p:spPr>
          </p:pic>
          <p:cxnSp>
            <p:nvCxnSpPr>
              <p:cNvPr id="66" name="Straight Arrow Connector 65"/>
              <p:cNvCxnSpPr>
                <a:stCxn id="65" idx="3"/>
                <a:endCxn id="60" idx="0"/>
              </p:cNvCxnSpPr>
              <p:nvPr/>
            </p:nvCxnSpPr>
            <p:spPr>
              <a:xfrm>
                <a:off x="304800" y="3468868"/>
                <a:ext cx="214437" cy="493532"/>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a:stCxn id="64" idx="2"/>
                <a:endCxn id="61" idx="1"/>
              </p:cNvCxnSpPr>
              <p:nvPr/>
            </p:nvCxnSpPr>
            <p:spPr>
              <a:xfrm>
                <a:off x="-275629" y="4446170"/>
                <a:ext cx="907603" cy="529070"/>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a:stCxn id="51" idx="1"/>
                <a:endCxn id="61" idx="3"/>
              </p:cNvCxnSpPr>
              <p:nvPr/>
            </p:nvCxnSpPr>
            <p:spPr>
              <a:xfrm flipH="1" flipV="1">
                <a:off x="838200" y="4975240"/>
                <a:ext cx="1367381" cy="111367"/>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a:stCxn id="65" idx="1"/>
                <a:endCxn id="64" idx="0"/>
              </p:cNvCxnSpPr>
              <p:nvPr/>
            </p:nvCxnSpPr>
            <p:spPr>
              <a:xfrm flipH="1">
                <a:off x="-275629" y="3468868"/>
                <a:ext cx="377716" cy="417332"/>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a:stCxn id="60" idx="0"/>
                <a:endCxn id="53" idx="2"/>
              </p:cNvCxnSpPr>
              <p:nvPr/>
            </p:nvCxnSpPr>
            <p:spPr>
              <a:xfrm flipV="1">
                <a:off x="519237" y="3638008"/>
                <a:ext cx="248351" cy="324392"/>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grpSp>
      </p:grpSp>
    </p:spTree>
    <p:custDataLst>
      <p:tags r:id="rId1"/>
    </p:custDataLst>
    <p:extLst>
      <p:ext uri="{BB962C8B-B14F-4D97-AF65-F5344CB8AC3E}">
        <p14:creationId xmlns:p14="http://schemas.microsoft.com/office/powerpoint/2010/main" val="3533127005"/>
      </p:ext>
    </p:extLst>
  </p:cSld>
  <p:clrMapOvr>
    <a:masterClrMapping/>
  </p:clrMapOvr>
  <mc:AlternateContent xmlns:mc="http://schemas.openxmlformats.org/markup-compatibility/2006" xmlns:p14="http://schemas.microsoft.com/office/powerpoint/2010/main">
    <mc:Choice Requires="p14">
      <p:transition spd="slow" p14:dur="2000" advTm="84096"/>
    </mc:Choice>
    <mc:Fallback xmlns="">
      <p:transition xmlns:p14="http://schemas.microsoft.com/office/powerpoint/2010/main" spd="slow" advTm="8409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Arrow Connector 8"/>
          <p:cNvCxnSpPr>
            <a:stCxn id="102" idx="6"/>
            <a:endCxn id="103" idx="2"/>
          </p:cNvCxnSpPr>
          <p:nvPr/>
        </p:nvCxnSpPr>
        <p:spPr bwMode="auto">
          <a:xfrm>
            <a:off x="925886" y="2470757"/>
            <a:ext cx="1093615"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0" name="Straight Arrow Connector 9"/>
          <p:cNvCxnSpPr>
            <a:stCxn id="103" idx="6"/>
            <a:endCxn id="104" idx="2"/>
          </p:cNvCxnSpPr>
          <p:nvPr/>
        </p:nvCxnSpPr>
        <p:spPr bwMode="auto">
          <a:xfrm>
            <a:off x="2411987" y="2470757"/>
            <a:ext cx="1093614"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2" name="Straight Arrow Connector 11"/>
          <p:cNvCxnSpPr>
            <a:stCxn id="31" idx="7"/>
            <a:endCxn id="103" idx="3"/>
          </p:cNvCxnSpPr>
          <p:nvPr/>
        </p:nvCxnSpPr>
        <p:spPr bwMode="auto">
          <a:xfrm rot="5400000" flipH="1" flipV="1">
            <a:off x="1285286" y="2942757"/>
            <a:ext cx="1124928" cy="45845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3" name="Straight Arrow Connector 12"/>
          <p:cNvCxnSpPr>
            <a:stCxn id="33" idx="1"/>
            <a:endCxn id="104" idx="5"/>
          </p:cNvCxnSpPr>
          <p:nvPr/>
        </p:nvCxnSpPr>
        <p:spPr bwMode="auto">
          <a:xfrm rot="16200000" flipV="1">
            <a:off x="3514437" y="2935694"/>
            <a:ext cx="1124928"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4" name="Straight Arrow Connector 13"/>
          <p:cNvCxnSpPr>
            <a:stCxn id="32" idx="7"/>
            <a:endCxn id="104" idx="3"/>
          </p:cNvCxnSpPr>
          <p:nvPr/>
        </p:nvCxnSpPr>
        <p:spPr bwMode="auto">
          <a:xfrm rot="5400000" flipH="1" flipV="1">
            <a:off x="2771386" y="2942758"/>
            <a:ext cx="1124928" cy="458457"/>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5" name="Straight Arrow Connector 14"/>
          <p:cNvCxnSpPr>
            <a:stCxn id="32" idx="1"/>
            <a:endCxn id="103" idx="5"/>
          </p:cNvCxnSpPr>
          <p:nvPr/>
        </p:nvCxnSpPr>
        <p:spPr bwMode="auto">
          <a:xfrm rot="16200000" flipV="1">
            <a:off x="2028337" y="2935694"/>
            <a:ext cx="1124928"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sp>
        <p:nvSpPr>
          <p:cNvPr id="102" name="Oval 4"/>
          <p:cNvSpPr/>
          <p:nvPr/>
        </p:nvSpPr>
        <p:spPr bwMode="auto">
          <a:xfrm>
            <a:off x="533400" y="2274514"/>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3" name="Oval 102"/>
          <p:cNvSpPr/>
          <p:nvPr/>
        </p:nvSpPr>
        <p:spPr bwMode="auto">
          <a:xfrm>
            <a:off x="2019501" y="2274514"/>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4" name="Oval 103"/>
          <p:cNvSpPr/>
          <p:nvPr/>
        </p:nvSpPr>
        <p:spPr bwMode="auto">
          <a:xfrm>
            <a:off x="3505601" y="2274514"/>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8" name="Oval 4"/>
          <p:cNvSpPr/>
          <p:nvPr/>
        </p:nvSpPr>
        <p:spPr bwMode="auto">
          <a:xfrm>
            <a:off x="533400" y="5093914"/>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9" name="Oval 108"/>
          <p:cNvSpPr/>
          <p:nvPr/>
        </p:nvSpPr>
        <p:spPr bwMode="auto">
          <a:xfrm>
            <a:off x="2019501" y="5093914"/>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9" name="Oval 118"/>
          <p:cNvSpPr/>
          <p:nvPr/>
        </p:nvSpPr>
        <p:spPr bwMode="auto">
          <a:xfrm>
            <a:off x="3505601" y="5093914"/>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2" name="Title 1"/>
          <p:cNvSpPr>
            <a:spLocks noGrp="1"/>
          </p:cNvSpPr>
          <p:nvPr>
            <p:ph type="title"/>
          </p:nvPr>
        </p:nvSpPr>
        <p:spPr/>
        <p:txBody>
          <a:bodyPr/>
          <a:lstStyle/>
          <a:p>
            <a:r>
              <a:rPr lang="en-US" dirty="0" smtClean="0">
                <a:latin typeface="+mn-lt"/>
              </a:rPr>
              <a:t>Data Graph</a:t>
            </a:r>
            <a:endParaRPr lang="en-US" dirty="0">
              <a:latin typeface="+mn-lt"/>
            </a:endParaRPr>
          </a:p>
        </p:txBody>
      </p:sp>
      <p:sp>
        <p:nvSpPr>
          <p:cNvPr id="31" name="Oval 4"/>
          <p:cNvSpPr/>
          <p:nvPr/>
        </p:nvSpPr>
        <p:spPr bwMode="auto">
          <a:xfrm>
            <a:off x="1283513" y="3676972"/>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32" name="Oval 31"/>
          <p:cNvSpPr/>
          <p:nvPr/>
        </p:nvSpPr>
        <p:spPr bwMode="auto">
          <a:xfrm>
            <a:off x="2769614" y="3676972"/>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33" name="Oval 32"/>
          <p:cNvSpPr/>
          <p:nvPr/>
        </p:nvSpPr>
        <p:spPr bwMode="auto">
          <a:xfrm>
            <a:off x="4255714" y="3676972"/>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cxnSp>
        <p:nvCxnSpPr>
          <p:cNvPr id="16" name="Straight Arrow Connector 15"/>
          <p:cNvCxnSpPr>
            <a:stCxn id="108" idx="6"/>
            <a:endCxn id="109" idx="2"/>
          </p:cNvCxnSpPr>
          <p:nvPr/>
        </p:nvCxnSpPr>
        <p:spPr bwMode="auto">
          <a:xfrm>
            <a:off x="925886" y="5290157"/>
            <a:ext cx="1093615"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7" name="Straight Arrow Connector 16"/>
          <p:cNvCxnSpPr>
            <a:stCxn id="109" idx="6"/>
            <a:endCxn id="119" idx="2"/>
          </p:cNvCxnSpPr>
          <p:nvPr/>
        </p:nvCxnSpPr>
        <p:spPr bwMode="auto">
          <a:xfrm>
            <a:off x="2411987" y="5290157"/>
            <a:ext cx="1093614"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19" name="Straight Arrow Connector 18"/>
          <p:cNvCxnSpPr>
            <a:stCxn id="109" idx="1"/>
            <a:endCxn id="31" idx="5"/>
          </p:cNvCxnSpPr>
          <p:nvPr/>
        </p:nvCxnSpPr>
        <p:spPr bwMode="auto">
          <a:xfrm rot="16200000" flipV="1">
            <a:off x="1278044" y="4352457"/>
            <a:ext cx="1139412" cy="45845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0" name="Straight Arrow Connector 19"/>
          <p:cNvCxnSpPr>
            <a:stCxn id="119" idx="7"/>
            <a:endCxn id="33" idx="3"/>
          </p:cNvCxnSpPr>
          <p:nvPr/>
        </p:nvCxnSpPr>
        <p:spPr bwMode="auto">
          <a:xfrm rot="5400000" flipH="1" flipV="1">
            <a:off x="3507194" y="4345395"/>
            <a:ext cx="1139412"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a:stCxn id="119" idx="1"/>
            <a:endCxn id="32" idx="5"/>
          </p:cNvCxnSpPr>
          <p:nvPr/>
        </p:nvCxnSpPr>
        <p:spPr bwMode="auto">
          <a:xfrm rot="16200000" flipV="1">
            <a:off x="2764145" y="4352457"/>
            <a:ext cx="1139412" cy="458457"/>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a:stCxn id="109" idx="7"/>
            <a:endCxn id="32" idx="3"/>
          </p:cNvCxnSpPr>
          <p:nvPr/>
        </p:nvCxnSpPr>
        <p:spPr bwMode="auto">
          <a:xfrm rot="5400000" flipH="1" flipV="1">
            <a:off x="2021094" y="4345395"/>
            <a:ext cx="1139412"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sp>
        <p:nvSpPr>
          <p:cNvPr id="34" name="TextBox 33"/>
          <p:cNvSpPr txBox="1"/>
          <p:nvPr/>
        </p:nvSpPr>
        <p:spPr>
          <a:xfrm>
            <a:off x="550440" y="1066800"/>
            <a:ext cx="8669760" cy="523220"/>
          </a:xfrm>
          <a:prstGeom prst="rect">
            <a:avLst/>
          </a:prstGeom>
          <a:noFill/>
        </p:spPr>
        <p:txBody>
          <a:bodyPr wrap="square" rtlCol="0">
            <a:spAutoFit/>
          </a:bodyPr>
          <a:lstStyle/>
          <a:p>
            <a:r>
              <a:rPr lang="en-US" sz="2800" dirty="0" smtClean="0">
                <a:solidFill>
                  <a:prstClr val="black"/>
                </a:solidFill>
                <a:latin typeface="Calibri"/>
              </a:rPr>
              <a:t>Data associated with vertices and edges</a:t>
            </a:r>
            <a:endParaRPr lang="en-US" sz="2800" dirty="0">
              <a:solidFill>
                <a:prstClr val="black"/>
              </a:solidFill>
              <a:latin typeface="Calibri"/>
            </a:endParaRPr>
          </a:p>
        </p:txBody>
      </p:sp>
      <p:sp>
        <p:nvSpPr>
          <p:cNvPr id="62" name="Cube 61"/>
          <p:cNvSpPr/>
          <p:nvPr/>
        </p:nvSpPr>
        <p:spPr bwMode="auto">
          <a:xfrm>
            <a:off x="581941" y="2350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63" name="Cube 62"/>
          <p:cNvSpPr/>
          <p:nvPr/>
        </p:nvSpPr>
        <p:spPr bwMode="auto">
          <a:xfrm>
            <a:off x="3581400" y="2350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64" name="Cube 63"/>
          <p:cNvSpPr/>
          <p:nvPr/>
        </p:nvSpPr>
        <p:spPr bwMode="auto">
          <a:xfrm>
            <a:off x="2768801" y="37223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65" name="Cube 64"/>
          <p:cNvSpPr/>
          <p:nvPr/>
        </p:nvSpPr>
        <p:spPr bwMode="auto">
          <a:xfrm>
            <a:off x="1295400" y="37223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94" name="Cube 93"/>
          <p:cNvSpPr/>
          <p:nvPr/>
        </p:nvSpPr>
        <p:spPr bwMode="auto">
          <a:xfrm>
            <a:off x="2057400" y="2350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97" name="Cube 96"/>
          <p:cNvSpPr/>
          <p:nvPr/>
        </p:nvSpPr>
        <p:spPr bwMode="auto">
          <a:xfrm>
            <a:off x="3553741" y="5160806"/>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98" name="Cube 97"/>
          <p:cNvSpPr/>
          <p:nvPr/>
        </p:nvSpPr>
        <p:spPr bwMode="auto">
          <a:xfrm>
            <a:off x="2064717" y="5122706"/>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99" name="Cube 98"/>
          <p:cNvSpPr/>
          <p:nvPr/>
        </p:nvSpPr>
        <p:spPr bwMode="auto">
          <a:xfrm>
            <a:off x="526023" y="5170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0" name="Cube 99"/>
          <p:cNvSpPr/>
          <p:nvPr/>
        </p:nvSpPr>
        <p:spPr bwMode="auto">
          <a:xfrm>
            <a:off x="4267200" y="37223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61" name="Cube 60"/>
          <p:cNvSpPr/>
          <p:nvPr/>
        </p:nvSpPr>
        <p:spPr bwMode="auto">
          <a:xfrm>
            <a:off x="1283513" y="2331058"/>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2" name="Cube 71"/>
          <p:cNvSpPr/>
          <p:nvPr/>
        </p:nvSpPr>
        <p:spPr bwMode="auto">
          <a:xfrm>
            <a:off x="2799626" y="2314792"/>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4" name="Cube 73"/>
          <p:cNvSpPr/>
          <p:nvPr/>
        </p:nvSpPr>
        <p:spPr bwMode="auto">
          <a:xfrm>
            <a:off x="1674486" y="30814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5" name="Cube 74"/>
          <p:cNvSpPr/>
          <p:nvPr/>
        </p:nvSpPr>
        <p:spPr bwMode="auto">
          <a:xfrm>
            <a:off x="2471782" y="30814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6" name="Cube 75"/>
          <p:cNvSpPr/>
          <p:nvPr/>
        </p:nvSpPr>
        <p:spPr bwMode="auto">
          <a:xfrm>
            <a:off x="3206501" y="30814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7" name="Cube 76"/>
          <p:cNvSpPr/>
          <p:nvPr/>
        </p:nvSpPr>
        <p:spPr bwMode="auto">
          <a:xfrm>
            <a:off x="3980734" y="30814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8" name="Cube 77"/>
          <p:cNvSpPr/>
          <p:nvPr/>
        </p:nvSpPr>
        <p:spPr bwMode="auto">
          <a:xfrm>
            <a:off x="1661786" y="44101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79" name="Cube 78"/>
          <p:cNvSpPr/>
          <p:nvPr/>
        </p:nvSpPr>
        <p:spPr bwMode="auto">
          <a:xfrm>
            <a:off x="2459082" y="44101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80" name="Cube 79"/>
          <p:cNvSpPr/>
          <p:nvPr/>
        </p:nvSpPr>
        <p:spPr bwMode="auto">
          <a:xfrm>
            <a:off x="3193801" y="44101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81" name="Cube 80"/>
          <p:cNvSpPr/>
          <p:nvPr/>
        </p:nvSpPr>
        <p:spPr bwMode="auto">
          <a:xfrm>
            <a:off x="3968034" y="44101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86" name="Cube 85"/>
          <p:cNvSpPr/>
          <p:nvPr/>
        </p:nvSpPr>
        <p:spPr bwMode="auto">
          <a:xfrm>
            <a:off x="1283513" y="5157046"/>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87" name="Cube 86"/>
          <p:cNvSpPr/>
          <p:nvPr/>
        </p:nvSpPr>
        <p:spPr bwMode="auto">
          <a:xfrm>
            <a:off x="2799626" y="5140780"/>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83" name="Cube 82"/>
          <p:cNvSpPr/>
          <p:nvPr/>
        </p:nvSpPr>
        <p:spPr bwMode="auto">
          <a:xfrm>
            <a:off x="6781800" y="3372922"/>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84" name="TextBox 83"/>
          <p:cNvSpPr txBox="1"/>
          <p:nvPr/>
        </p:nvSpPr>
        <p:spPr>
          <a:xfrm>
            <a:off x="5257800" y="3372922"/>
            <a:ext cx="3657600" cy="1015663"/>
          </a:xfrm>
          <a:prstGeom prst="rect">
            <a:avLst/>
          </a:prstGeom>
          <a:noFill/>
        </p:spPr>
        <p:txBody>
          <a:bodyPr wrap="square" rtlCol="0">
            <a:spAutoFit/>
          </a:bodyPr>
          <a:lstStyle/>
          <a:p>
            <a:r>
              <a:rPr lang="en-US" sz="2000" dirty="0" smtClean="0">
                <a:solidFill>
                  <a:prstClr val="black"/>
                </a:solidFill>
                <a:latin typeface="Calibri"/>
              </a:rPr>
              <a:t>Vertex Data:</a:t>
            </a:r>
          </a:p>
          <a:p>
            <a:pPr>
              <a:buFont typeface="Arial" pitchFamily="34" charset="0"/>
              <a:buChar char="•"/>
            </a:pPr>
            <a:r>
              <a:rPr lang="en-US" sz="2000" dirty="0">
                <a:solidFill>
                  <a:prstClr val="black"/>
                </a:solidFill>
                <a:latin typeface="Calibri"/>
              </a:rPr>
              <a:t> </a:t>
            </a:r>
            <a:r>
              <a:rPr lang="en-US" sz="2000" dirty="0" smtClean="0">
                <a:solidFill>
                  <a:prstClr val="black"/>
                </a:solidFill>
                <a:latin typeface="Calibri"/>
              </a:rPr>
              <a:t>User profile text</a:t>
            </a:r>
          </a:p>
          <a:p>
            <a:pPr>
              <a:buFont typeface="Arial" pitchFamily="34" charset="0"/>
              <a:buChar char="•"/>
            </a:pPr>
            <a:r>
              <a:rPr lang="en-US" sz="2000" dirty="0" smtClean="0">
                <a:solidFill>
                  <a:prstClr val="black"/>
                </a:solidFill>
                <a:latin typeface="Calibri"/>
              </a:rPr>
              <a:t> Current interests estimates</a:t>
            </a:r>
            <a:endParaRPr lang="en-US" sz="2000" dirty="0">
              <a:solidFill>
                <a:prstClr val="black"/>
              </a:solidFill>
              <a:latin typeface="Calibri"/>
            </a:endParaRPr>
          </a:p>
        </p:txBody>
      </p:sp>
      <p:sp>
        <p:nvSpPr>
          <p:cNvPr id="85" name="TextBox 84"/>
          <p:cNvSpPr txBox="1"/>
          <p:nvPr/>
        </p:nvSpPr>
        <p:spPr>
          <a:xfrm>
            <a:off x="5257800" y="4702314"/>
            <a:ext cx="3581400" cy="707886"/>
          </a:xfrm>
          <a:prstGeom prst="rect">
            <a:avLst/>
          </a:prstGeom>
          <a:noFill/>
        </p:spPr>
        <p:txBody>
          <a:bodyPr wrap="square" rtlCol="0">
            <a:spAutoFit/>
          </a:bodyPr>
          <a:lstStyle/>
          <a:p>
            <a:r>
              <a:rPr lang="en-US" sz="2000" dirty="0" smtClean="0">
                <a:solidFill>
                  <a:prstClr val="black"/>
                </a:solidFill>
                <a:latin typeface="Calibri"/>
              </a:rPr>
              <a:t>Edge Data:</a:t>
            </a:r>
          </a:p>
          <a:p>
            <a:pPr>
              <a:buFont typeface="Arial" pitchFamily="34" charset="0"/>
              <a:buChar char="•"/>
            </a:pPr>
            <a:r>
              <a:rPr lang="en-US" sz="2000" dirty="0" smtClean="0">
                <a:solidFill>
                  <a:prstClr val="black"/>
                </a:solidFill>
                <a:latin typeface="Calibri"/>
              </a:rPr>
              <a:t> Similarity weights </a:t>
            </a:r>
            <a:endParaRPr lang="en-US" sz="2000" dirty="0">
              <a:solidFill>
                <a:prstClr val="black"/>
              </a:solidFill>
              <a:latin typeface="Calibri"/>
            </a:endParaRPr>
          </a:p>
        </p:txBody>
      </p:sp>
      <p:sp>
        <p:nvSpPr>
          <p:cNvPr id="89" name="Cube 88"/>
          <p:cNvSpPr/>
          <p:nvPr/>
        </p:nvSpPr>
        <p:spPr bwMode="auto">
          <a:xfrm>
            <a:off x="6705600" y="469636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47" name="TextBox 146"/>
          <p:cNvSpPr txBox="1"/>
          <p:nvPr/>
        </p:nvSpPr>
        <p:spPr>
          <a:xfrm>
            <a:off x="5257800" y="2382322"/>
            <a:ext cx="3581400" cy="707886"/>
          </a:xfrm>
          <a:prstGeom prst="rect">
            <a:avLst/>
          </a:prstGeom>
          <a:noFill/>
        </p:spPr>
        <p:txBody>
          <a:bodyPr wrap="square" rtlCol="0">
            <a:spAutoFit/>
          </a:bodyPr>
          <a:lstStyle/>
          <a:p>
            <a:r>
              <a:rPr lang="en-US" sz="2000" dirty="0" smtClean="0">
                <a:solidFill>
                  <a:prstClr val="black"/>
                </a:solidFill>
                <a:latin typeface="Calibri"/>
              </a:rPr>
              <a:t>Graph:</a:t>
            </a:r>
          </a:p>
          <a:p>
            <a:pPr>
              <a:buFont typeface="Arial" pitchFamily="34" charset="0"/>
              <a:buChar char="•"/>
            </a:pPr>
            <a:r>
              <a:rPr lang="en-US" sz="2000" dirty="0" smtClean="0">
                <a:solidFill>
                  <a:prstClr val="black"/>
                </a:solidFill>
                <a:latin typeface="Calibri"/>
              </a:rPr>
              <a:t> Social Network</a:t>
            </a:r>
            <a:endParaRPr lang="en-US" sz="2000" dirty="0">
              <a:solidFill>
                <a:prstClr val="black"/>
              </a:solidFill>
              <a:latin typeface="Calibri"/>
            </a:endParaRPr>
          </a:p>
        </p:txBody>
      </p:sp>
      <p:cxnSp>
        <p:nvCxnSpPr>
          <p:cNvPr id="149" name="Straight Arrow Connector 148"/>
          <p:cNvCxnSpPr>
            <a:stCxn id="53" idx="6"/>
            <a:endCxn id="55" idx="2"/>
          </p:cNvCxnSpPr>
          <p:nvPr/>
        </p:nvCxnSpPr>
        <p:spPr bwMode="auto">
          <a:xfrm>
            <a:off x="6477000" y="2534722"/>
            <a:ext cx="457200"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sp>
        <p:nvSpPr>
          <p:cNvPr id="53" name="Oval 52"/>
          <p:cNvSpPr/>
          <p:nvPr/>
        </p:nvSpPr>
        <p:spPr bwMode="auto">
          <a:xfrm>
            <a:off x="6172200" y="2382322"/>
            <a:ext cx="304800" cy="3048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55" name="Oval 54"/>
          <p:cNvSpPr/>
          <p:nvPr/>
        </p:nvSpPr>
        <p:spPr bwMode="auto">
          <a:xfrm>
            <a:off x="6934200" y="2382322"/>
            <a:ext cx="304800" cy="3048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Tree>
    <p:custDataLst>
      <p:tags r:id="rId1"/>
    </p:custDataLst>
    <p:extLst>
      <p:ext uri="{BB962C8B-B14F-4D97-AF65-F5344CB8AC3E}">
        <p14:creationId xmlns:p14="http://schemas.microsoft.com/office/powerpoint/2010/main" val="2585178330"/>
      </p:ext>
    </p:extLst>
  </p:cSld>
  <p:clrMapOvr>
    <a:masterClrMapping/>
  </p:clrMapOvr>
  <mc:AlternateContent xmlns:mc="http://schemas.openxmlformats.org/markup-compatibility/2006" xmlns:p14="http://schemas.microsoft.com/office/powerpoint/2010/main">
    <mc:Choice Requires="p14">
      <p:transition spd="slow" p14:dur="2000" advTm="17141"/>
    </mc:Choice>
    <mc:Fallback xmlns="">
      <p:transition xmlns:p14="http://schemas.microsoft.com/office/powerpoint/2010/main" spd="slow" advTm="1714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P spid="65" grpId="0" animBg="1"/>
      <p:bldP spid="94" grpId="0" animBg="1"/>
      <p:bldP spid="97" grpId="0" animBg="1"/>
      <p:bldP spid="98" grpId="0" animBg="1"/>
      <p:bldP spid="99" grpId="0" animBg="1"/>
      <p:bldP spid="100" grpId="0" animBg="1"/>
      <p:bldP spid="61" grpId="0" animBg="1"/>
      <p:bldP spid="72" grpId="0" animBg="1"/>
      <p:bldP spid="74" grpId="0" animBg="1"/>
      <p:bldP spid="75" grpId="0" animBg="1"/>
      <p:bldP spid="76" grpId="0" animBg="1"/>
      <p:bldP spid="77" grpId="0" animBg="1"/>
      <p:bldP spid="78" grpId="0" animBg="1"/>
      <p:bldP spid="79" grpId="0" animBg="1"/>
      <p:bldP spid="80" grpId="0" animBg="1"/>
      <p:bldP spid="81" grpId="0" animBg="1"/>
      <p:bldP spid="86" grpId="0" animBg="1"/>
      <p:bldP spid="87" grpId="0" animBg="1"/>
      <p:bldP spid="83" grpId="0" animBg="1"/>
      <p:bldP spid="84" grpId="0"/>
      <p:bldP spid="85" grpId="0"/>
      <p:bldP spid="8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4343400" y="4572000"/>
            <a:ext cx="4419600" cy="914400"/>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grpSp>
        <p:nvGrpSpPr>
          <p:cNvPr id="3" name="Group 7"/>
          <p:cNvGrpSpPr/>
          <p:nvPr/>
        </p:nvGrpSpPr>
        <p:grpSpPr>
          <a:xfrm>
            <a:off x="4191000" y="2438400"/>
            <a:ext cx="4683021" cy="3323987"/>
            <a:chOff x="4232379" y="2590800"/>
            <a:chExt cx="4683021" cy="3323987"/>
          </a:xfrm>
        </p:grpSpPr>
        <p:sp>
          <p:nvSpPr>
            <p:cNvPr id="49" name="TextBox 48"/>
            <p:cNvSpPr txBox="1"/>
            <p:nvPr/>
          </p:nvSpPr>
          <p:spPr>
            <a:xfrm>
              <a:off x="4232379" y="2590800"/>
              <a:ext cx="4683021" cy="3323987"/>
            </a:xfrm>
            <a:prstGeom prst="rect">
              <a:avLst/>
            </a:prstGeom>
            <a:noFill/>
          </p:spPr>
          <p:txBody>
            <a:bodyPr wrap="square" rtlCol="0">
              <a:spAutoFit/>
            </a:bodyPr>
            <a:lstStyle/>
            <a:p>
              <a:r>
                <a:rPr lang="en-US" dirty="0" err="1" smtClean="0">
                  <a:solidFill>
                    <a:prstClr val="black"/>
                  </a:solidFill>
                  <a:latin typeface="Calibri"/>
                  <a:cs typeface="Consolas"/>
                </a:rPr>
                <a:t>pagerank</a:t>
              </a:r>
              <a:r>
                <a:rPr lang="en-US" dirty="0" smtClean="0">
                  <a:solidFill>
                    <a:prstClr val="black"/>
                  </a:solidFill>
                  <a:latin typeface="Calibri"/>
                  <a:cs typeface="Consolas"/>
                </a:rPr>
                <a:t>(</a:t>
              </a:r>
              <a:r>
                <a:rPr lang="en-US" dirty="0" err="1" smtClean="0">
                  <a:solidFill>
                    <a:prstClr val="black"/>
                  </a:solidFill>
                  <a:latin typeface="Calibri"/>
                  <a:cs typeface="Consolas"/>
                </a:rPr>
                <a:t>i</a:t>
              </a:r>
              <a:r>
                <a:rPr lang="en-US" dirty="0" smtClean="0">
                  <a:solidFill>
                    <a:prstClr val="black"/>
                  </a:solidFill>
                  <a:latin typeface="Calibri"/>
                  <a:cs typeface="Consolas"/>
                </a:rPr>
                <a:t>, scope){</a:t>
              </a:r>
            </a:p>
            <a:p>
              <a:r>
                <a:rPr lang="en-US" dirty="0" smtClean="0">
                  <a:solidFill>
                    <a:prstClr val="black"/>
                  </a:solidFill>
                  <a:latin typeface="Calibri"/>
                  <a:cs typeface="Consolas"/>
                </a:rPr>
                <a:t>  </a:t>
              </a:r>
              <a:r>
                <a:rPr lang="en-US" dirty="0" smtClean="0">
                  <a:solidFill>
                    <a:srgbClr val="008000"/>
                  </a:solidFill>
                  <a:latin typeface="Calibri"/>
                  <a:cs typeface="Consolas"/>
                </a:rPr>
                <a:t>// Get Neighborhood data</a:t>
              </a:r>
            </a:p>
            <a:p>
              <a:r>
                <a:rPr lang="en-US" dirty="0" smtClean="0">
                  <a:solidFill>
                    <a:prstClr val="black"/>
                  </a:solidFill>
                  <a:latin typeface="Calibri"/>
                  <a:cs typeface="Consolas"/>
                </a:rPr>
                <a:t>  (</a:t>
              </a:r>
              <a:r>
                <a:rPr lang="en-US" i="1" dirty="0" smtClean="0">
                  <a:solidFill>
                    <a:prstClr val="black"/>
                  </a:solidFill>
                  <a:latin typeface="Calibri"/>
                  <a:cs typeface="Consolas"/>
                </a:rPr>
                <a:t>R[</a:t>
              </a:r>
              <a:r>
                <a:rPr lang="en-US" i="1" dirty="0" err="1" smtClean="0">
                  <a:solidFill>
                    <a:prstClr val="black"/>
                  </a:solidFill>
                  <a:latin typeface="Calibri"/>
                  <a:cs typeface="Consolas"/>
                </a:rPr>
                <a:t>i</a:t>
              </a:r>
              <a:r>
                <a:rPr lang="en-US" i="1" dirty="0" smtClean="0">
                  <a:solidFill>
                    <a:prstClr val="black"/>
                  </a:solidFill>
                  <a:latin typeface="Calibri"/>
                  <a:cs typeface="Consolas"/>
                </a:rPr>
                <a:t>]</a:t>
              </a:r>
              <a:r>
                <a:rPr lang="en-US" dirty="0" smtClean="0">
                  <a:solidFill>
                    <a:prstClr val="black"/>
                  </a:solidFill>
                  <a:latin typeface="Calibri"/>
                  <a:cs typeface="Consolas"/>
                </a:rPr>
                <a:t>, </a:t>
              </a:r>
              <a:r>
                <a:rPr lang="en-US" i="1" dirty="0" err="1" smtClean="0">
                  <a:solidFill>
                    <a:prstClr val="black"/>
                  </a:solidFill>
                  <a:latin typeface="Calibri"/>
                  <a:cs typeface="Consolas"/>
                </a:rPr>
                <a:t>w</a:t>
              </a:r>
              <a:r>
                <a:rPr lang="en-US" i="1" baseline="-25000" dirty="0" err="1" smtClean="0">
                  <a:solidFill>
                    <a:prstClr val="black"/>
                  </a:solidFill>
                  <a:latin typeface="Calibri"/>
                  <a:cs typeface="Consolas"/>
                </a:rPr>
                <a:t>ij</a:t>
              </a:r>
              <a:r>
                <a:rPr lang="en-US" dirty="0" smtClean="0">
                  <a:solidFill>
                    <a:prstClr val="black"/>
                  </a:solidFill>
                  <a:latin typeface="Calibri"/>
                  <a:cs typeface="Consolas"/>
                </a:rPr>
                <a:t>, </a:t>
              </a:r>
              <a:r>
                <a:rPr lang="en-US" i="1" dirty="0" smtClean="0">
                  <a:solidFill>
                    <a:prstClr val="black"/>
                  </a:solidFill>
                  <a:latin typeface="Calibri"/>
                  <a:cs typeface="Consolas"/>
                </a:rPr>
                <a:t>R[j]</a:t>
              </a:r>
              <a:r>
                <a:rPr lang="en-US" dirty="0" smtClean="0">
                  <a:solidFill>
                    <a:prstClr val="black"/>
                  </a:solidFill>
                  <a:latin typeface="Calibri"/>
                  <a:cs typeface="Consolas"/>
                </a:rPr>
                <a:t>) </a:t>
              </a:r>
              <a:r>
                <a:rPr lang="en-US" dirty="0" smtClean="0">
                  <a:solidFill>
                    <a:prstClr val="black"/>
                  </a:solidFill>
                  <a:latin typeface="Calibri"/>
                  <a:cs typeface="Consolas"/>
                  <a:sym typeface="Wingdings"/>
                </a:rPr>
                <a:t>scope;</a:t>
              </a:r>
            </a:p>
            <a:p>
              <a:endParaRPr lang="en-US" baseline="-25000" dirty="0" smtClean="0">
                <a:solidFill>
                  <a:prstClr val="black"/>
                </a:solidFill>
                <a:latin typeface="Calibri"/>
                <a:cs typeface="Consolas"/>
              </a:endParaRPr>
            </a:p>
            <a:p>
              <a:r>
                <a:rPr lang="en-US" baseline="-25000" dirty="0" smtClean="0">
                  <a:solidFill>
                    <a:prstClr val="black"/>
                  </a:solidFill>
                  <a:latin typeface="Calibri"/>
                  <a:cs typeface="Consolas"/>
                </a:rPr>
                <a:t>  </a:t>
              </a:r>
              <a:r>
                <a:rPr lang="en-US" baseline="-25000" dirty="0" smtClean="0">
                  <a:solidFill>
                    <a:srgbClr val="008000"/>
                  </a:solidFill>
                  <a:latin typeface="Calibri"/>
                  <a:cs typeface="Consolas"/>
                </a:rPr>
                <a:t> </a:t>
              </a:r>
              <a:r>
                <a:rPr lang="en-US" dirty="0" smtClean="0">
                  <a:solidFill>
                    <a:srgbClr val="008000"/>
                  </a:solidFill>
                  <a:latin typeface="Calibri"/>
                  <a:cs typeface="Consolas"/>
                </a:rPr>
                <a:t>// Update the vertex data</a:t>
              </a:r>
              <a:endParaRPr lang="en-US" baseline="-25000" dirty="0">
                <a:solidFill>
                  <a:srgbClr val="008000"/>
                </a:solidFill>
                <a:latin typeface="Calibri"/>
                <a:cs typeface="Consolas"/>
              </a:endParaRPr>
            </a:p>
            <a:p>
              <a:endParaRPr lang="en-US" dirty="0" smtClean="0">
                <a:solidFill>
                  <a:prstClr val="black"/>
                </a:solidFill>
                <a:latin typeface="Calibri"/>
                <a:cs typeface="Consolas"/>
              </a:endParaRPr>
            </a:p>
            <a:p>
              <a:endParaRPr lang="en-US" dirty="0" smtClean="0">
                <a:solidFill>
                  <a:prstClr val="black"/>
                </a:solidFill>
                <a:latin typeface="Calibri"/>
                <a:cs typeface="Consolas"/>
              </a:endParaRPr>
            </a:p>
            <a:p>
              <a:endParaRPr lang="en-US" dirty="0" smtClean="0">
                <a:solidFill>
                  <a:prstClr val="black"/>
                </a:solidFill>
                <a:latin typeface="Calibri"/>
                <a:cs typeface="Consolas"/>
              </a:endParaRPr>
            </a:p>
            <a:p>
              <a:r>
                <a:rPr lang="en-US" dirty="0">
                  <a:solidFill>
                    <a:prstClr val="black"/>
                  </a:solidFill>
                  <a:latin typeface="Calibri"/>
                  <a:cs typeface="Consolas"/>
                </a:rPr>
                <a:t> </a:t>
              </a:r>
              <a:r>
                <a:rPr lang="en-US" dirty="0" smtClean="0">
                  <a:solidFill>
                    <a:prstClr val="black"/>
                  </a:solidFill>
                  <a:latin typeface="Calibri"/>
                  <a:cs typeface="Consolas"/>
                </a:rPr>
                <a:t> </a:t>
              </a:r>
              <a:r>
                <a:rPr lang="en-US" dirty="0" smtClean="0">
                  <a:solidFill>
                    <a:srgbClr val="008000"/>
                  </a:solidFill>
                  <a:latin typeface="Calibri"/>
                  <a:cs typeface="Consolas"/>
                </a:rPr>
                <a:t>// Reschedule Neighbors if needed</a:t>
              </a:r>
            </a:p>
            <a:p>
              <a:r>
                <a:rPr lang="en-US" dirty="0">
                  <a:solidFill>
                    <a:prstClr val="black"/>
                  </a:solidFill>
                  <a:latin typeface="Calibri"/>
                  <a:cs typeface="Consolas"/>
                </a:rPr>
                <a:t> </a:t>
              </a:r>
              <a:r>
                <a:rPr lang="en-US" dirty="0" smtClean="0">
                  <a:solidFill>
                    <a:prstClr val="black"/>
                  </a:solidFill>
                  <a:latin typeface="Calibri"/>
                  <a:cs typeface="Consolas"/>
                </a:rPr>
                <a:t> if R[</a:t>
              </a:r>
              <a:r>
                <a:rPr lang="en-US" dirty="0" err="1" smtClean="0">
                  <a:solidFill>
                    <a:prstClr val="black"/>
                  </a:solidFill>
                  <a:latin typeface="Calibri"/>
                  <a:cs typeface="Consolas"/>
                </a:rPr>
                <a:t>i</a:t>
              </a:r>
              <a:r>
                <a:rPr lang="en-US" dirty="0" smtClean="0">
                  <a:solidFill>
                    <a:prstClr val="black"/>
                  </a:solidFill>
                  <a:latin typeface="Calibri"/>
                  <a:cs typeface="Consolas"/>
                </a:rPr>
                <a:t>] changes then </a:t>
              </a:r>
            </a:p>
            <a:p>
              <a:r>
                <a:rPr lang="en-US" dirty="0">
                  <a:solidFill>
                    <a:prstClr val="black"/>
                  </a:solidFill>
                  <a:latin typeface="Calibri"/>
                  <a:cs typeface="Consolas"/>
                </a:rPr>
                <a:t> </a:t>
              </a:r>
              <a:r>
                <a:rPr lang="en-US" dirty="0" smtClean="0">
                  <a:solidFill>
                    <a:prstClr val="black"/>
                  </a:solidFill>
                  <a:latin typeface="Calibri"/>
                  <a:cs typeface="Consolas"/>
                </a:rPr>
                <a:t>   </a:t>
              </a:r>
              <a:r>
                <a:rPr lang="en-US" dirty="0" err="1" smtClean="0">
                  <a:solidFill>
                    <a:prstClr val="black"/>
                  </a:solidFill>
                  <a:latin typeface="Calibri"/>
                  <a:cs typeface="Consolas"/>
                </a:rPr>
                <a:t>reschedule_neighbors_of</a:t>
              </a:r>
              <a:r>
                <a:rPr lang="en-US" dirty="0" smtClean="0">
                  <a:solidFill>
                    <a:prstClr val="black"/>
                  </a:solidFill>
                  <a:latin typeface="Calibri"/>
                  <a:cs typeface="Consolas"/>
                </a:rPr>
                <a:t>(</a:t>
              </a:r>
              <a:r>
                <a:rPr lang="en-US" dirty="0" err="1" smtClean="0">
                  <a:solidFill>
                    <a:prstClr val="black"/>
                  </a:solidFill>
                  <a:latin typeface="Calibri"/>
                  <a:cs typeface="Consolas"/>
                </a:rPr>
                <a:t>i</a:t>
              </a:r>
              <a:r>
                <a:rPr lang="en-US" dirty="0" smtClean="0">
                  <a:solidFill>
                    <a:prstClr val="black"/>
                  </a:solidFill>
                  <a:latin typeface="Calibri"/>
                  <a:cs typeface="Consolas"/>
                </a:rPr>
                <a:t>); </a:t>
              </a:r>
            </a:p>
            <a:p>
              <a:r>
                <a:rPr lang="en-US" dirty="0" smtClean="0">
                  <a:solidFill>
                    <a:prstClr val="black"/>
                  </a:solidFill>
                  <a:latin typeface="Calibri"/>
                  <a:cs typeface="Consolas"/>
                </a:rPr>
                <a:t>}</a:t>
              </a:r>
            </a:p>
          </p:txBody>
        </p:sp>
        <p:graphicFrame>
          <p:nvGraphicFramePr>
            <p:cNvPr id="58" name="Object 57"/>
            <p:cNvGraphicFramePr>
              <a:graphicFrameLocks noChangeAspect="1"/>
            </p:cNvGraphicFramePr>
            <p:nvPr>
              <p:extLst>
                <p:ext uri="{D42A27DB-BD31-4B8C-83A1-F6EECF244321}">
                  <p14:modId xmlns:p14="http://schemas.microsoft.com/office/powerpoint/2010/main" val="1120942461"/>
                </p:ext>
              </p:extLst>
            </p:nvPr>
          </p:nvGraphicFramePr>
          <p:xfrm>
            <a:off x="4565754" y="3951288"/>
            <a:ext cx="4095750" cy="823912"/>
          </p:xfrm>
          <a:graphic>
            <a:graphicData uri="http://schemas.openxmlformats.org/presentationml/2006/ole">
              <mc:AlternateContent xmlns:mc="http://schemas.openxmlformats.org/markup-compatibility/2006">
                <mc:Choice xmlns:v="urn:schemas-microsoft-com:vml" Requires="v">
                  <p:oleObj spid="_x0000_s48181" name="Equation" r:id="rId5" imgW="1993900" imgH="393700" progId="Equation.3">
                    <p:embed/>
                  </p:oleObj>
                </mc:Choice>
                <mc:Fallback>
                  <p:oleObj name="Equation" r:id="rId5" imgW="1993900" imgH="393700" progId="Equation.3">
                    <p:embed/>
                    <p:pic>
                      <p:nvPicPr>
                        <p:cNvPr id="0" name=""/>
                        <p:cNvPicPr>
                          <a:picLocks noChangeAspect="1" noChangeArrowheads="1"/>
                        </p:cNvPicPr>
                        <p:nvPr/>
                      </p:nvPicPr>
                      <p:blipFill>
                        <a:blip r:embed="rId6"/>
                        <a:srcRect/>
                        <a:stretch>
                          <a:fillRect/>
                        </a:stretch>
                      </p:blipFill>
                      <p:spPr bwMode="auto">
                        <a:xfrm>
                          <a:off x="4565754" y="3951288"/>
                          <a:ext cx="4095750" cy="823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 name="Rectangle 8"/>
          <p:cNvSpPr/>
          <p:nvPr/>
        </p:nvSpPr>
        <p:spPr bwMode="auto">
          <a:xfrm>
            <a:off x="4191000" y="2514600"/>
            <a:ext cx="4800600" cy="3429000"/>
          </a:xfrm>
          <a:prstGeom prst="rect">
            <a:avLst/>
          </a:prstGeom>
          <a:solidFill>
            <a:schemeClr val="bg1">
              <a:alpha val="80000"/>
            </a:schemeClr>
          </a:solidFill>
          <a:ln w="38100" cap="flat" cmpd="sng" algn="ctr">
            <a:solidFill>
              <a:schemeClr val="bg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88" name="Freeform 87"/>
          <p:cNvSpPr/>
          <p:nvPr/>
        </p:nvSpPr>
        <p:spPr bwMode="auto">
          <a:xfrm>
            <a:off x="697405" y="2284590"/>
            <a:ext cx="3489040" cy="2544877"/>
          </a:xfrm>
          <a:custGeom>
            <a:avLst/>
            <a:gdLst>
              <a:gd name="connsiteX0" fmla="*/ 1930400 w 3149600"/>
              <a:gd name="connsiteY0" fmla="*/ 159926 h 2455333"/>
              <a:gd name="connsiteX1" fmla="*/ 237067 w 3149600"/>
              <a:gd name="connsiteY1" fmla="*/ 193793 h 2455333"/>
              <a:gd name="connsiteX2" fmla="*/ 508000 w 3149600"/>
              <a:gd name="connsiteY2" fmla="*/ 1322682 h 2455333"/>
              <a:gd name="connsiteX3" fmla="*/ 993423 w 3149600"/>
              <a:gd name="connsiteY3" fmla="*/ 2304815 h 2455333"/>
              <a:gd name="connsiteX4" fmla="*/ 1569156 w 3149600"/>
              <a:gd name="connsiteY4" fmla="*/ 2225793 h 2455333"/>
              <a:gd name="connsiteX5" fmla="*/ 1919111 w 3149600"/>
              <a:gd name="connsiteY5" fmla="*/ 1175926 h 2455333"/>
              <a:gd name="connsiteX6" fmla="*/ 2291645 w 3149600"/>
              <a:gd name="connsiteY6" fmla="*/ 2135482 h 2455333"/>
              <a:gd name="connsiteX7" fmla="*/ 2889956 w 3149600"/>
              <a:gd name="connsiteY7" fmla="*/ 2304815 h 2455333"/>
              <a:gd name="connsiteX8" fmla="*/ 3081867 w 3149600"/>
              <a:gd name="connsiteY8" fmla="*/ 1841970 h 2455333"/>
              <a:gd name="connsiteX9" fmla="*/ 2483556 w 3149600"/>
              <a:gd name="connsiteY9" fmla="*/ 600193 h 2455333"/>
              <a:gd name="connsiteX10" fmla="*/ 1930400 w 3149600"/>
              <a:gd name="connsiteY10" fmla="*/ 159926 h 2455333"/>
              <a:gd name="connsiteX0" fmla="*/ 1969911 w 3155244"/>
              <a:gd name="connsiteY0" fmla="*/ 96426 h 2468033"/>
              <a:gd name="connsiteX1" fmla="*/ 242711 w 3155244"/>
              <a:gd name="connsiteY1" fmla="*/ 206493 h 2468033"/>
              <a:gd name="connsiteX2" fmla="*/ 513644 w 3155244"/>
              <a:gd name="connsiteY2" fmla="*/ 1335382 h 2468033"/>
              <a:gd name="connsiteX3" fmla="*/ 999067 w 3155244"/>
              <a:gd name="connsiteY3" fmla="*/ 2317515 h 2468033"/>
              <a:gd name="connsiteX4" fmla="*/ 1574800 w 3155244"/>
              <a:gd name="connsiteY4" fmla="*/ 2238493 h 2468033"/>
              <a:gd name="connsiteX5" fmla="*/ 1924755 w 3155244"/>
              <a:gd name="connsiteY5" fmla="*/ 1188626 h 2468033"/>
              <a:gd name="connsiteX6" fmla="*/ 2297289 w 3155244"/>
              <a:gd name="connsiteY6" fmla="*/ 2148182 h 2468033"/>
              <a:gd name="connsiteX7" fmla="*/ 2895600 w 3155244"/>
              <a:gd name="connsiteY7" fmla="*/ 2317515 h 2468033"/>
              <a:gd name="connsiteX8" fmla="*/ 3087511 w 3155244"/>
              <a:gd name="connsiteY8" fmla="*/ 1854670 h 2468033"/>
              <a:gd name="connsiteX9" fmla="*/ 2489200 w 3155244"/>
              <a:gd name="connsiteY9" fmla="*/ 612893 h 2468033"/>
              <a:gd name="connsiteX10" fmla="*/ 1969911 w 3155244"/>
              <a:gd name="connsiteY10" fmla="*/ 96426 h 2468033"/>
              <a:gd name="connsiteX0" fmla="*/ 1969911 w 3165592"/>
              <a:gd name="connsiteY0" fmla="*/ 96426 h 2468033"/>
              <a:gd name="connsiteX1" fmla="*/ 242711 w 3165592"/>
              <a:gd name="connsiteY1" fmla="*/ 206493 h 2468033"/>
              <a:gd name="connsiteX2" fmla="*/ 513644 w 3165592"/>
              <a:gd name="connsiteY2" fmla="*/ 1335382 h 2468033"/>
              <a:gd name="connsiteX3" fmla="*/ 999067 w 3165592"/>
              <a:gd name="connsiteY3" fmla="*/ 2317515 h 2468033"/>
              <a:gd name="connsiteX4" fmla="*/ 1574800 w 3165592"/>
              <a:gd name="connsiteY4" fmla="*/ 2238493 h 2468033"/>
              <a:gd name="connsiteX5" fmla="*/ 1924755 w 3165592"/>
              <a:gd name="connsiteY5" fmla="*/ 1188626 h 2468033"/>
              <a:gd name="connsiteX6" fmla="*/ 2297289 w 3165592"/>
              <a:gd name="connsiteY6" fmla="*/ 2148182 h 2468033"/>
              <a:gd name="connsiteX7" fmla="*/ 2895600 w 3165592"/>
              <a:gd name="connsiteY7" fmla="*/ 2317515 h 2468033"/>
              <a:gd name="connsiteX8" fmla="*/ 3087511 w 3165592"/>
              <a:gd name="connsiteY8" fmla="*/ 1854670 h 2468033"/>
              <a:gd name="connsiteX9" fmla="*/ 2427111 w 3165592"/>
              <a:gd name="connsiteY9" fmla="*/ 477426 h 2468033"/>
              <a:gd name="connsiteX10" fmla="*/ 1969911 w 3165592"/>
              <a:gd name="connsiteY10" fmla="*/ 96426 h 2468033"/>
              <a:gd name="connsiteX0" fmla="*/ 1881011 w 3152892"/>
              <a:gd name="connsiteY0" fmla="*/ 96426 h 2468033"/>
              <a:gd name="connsiteX1" fmla="*/ 230011 w 3152892"/>
              <a:gd name="connsiteY1" fmla="*/ 206493 h 2468033"/>
              <a:gd name="connsiteX2" fmla="*/ 500944 w 3152892"/>
              <a:gd name="connsiteY2" fmla="*/ 1335382 h 2468033"/>
              <a:gd name="connsiteX3" fmla="*/ 986367 w 3152892"/>
              <a:gd name="connsiteY3" fmla="*/ 2317515 h 2468033"/>
              <a:gd name="connsiteX4" fmla="*/ 1562100 w 3152892"/>
              <a:gd name="connsiteY4" fmla="*/ 2238493 h 2468033"/>
              <a:gd name="connsiteX5" fmla="*/ 1912055 w 3152892"/>
              <a:gd name="connsiteY5" fmla="*/ 1188626 h 2468033"/>
              <a:gd name="connsiteX6" fmla="*/ 2284589 w 3152892"/>
              <a:gd name="connsiteY6" fmla="*/ 2148182 h 2468033"/>
              <a:gd name="connsiteX7" fmla="*/ 2882900 w 3152892"/>
              <a:gd name="connsiteY7" fmla="*/ 2317515 h 2468033"/>
              <a:gd name="connsiteX8" fmla="*/ 3074811 w 3152892"/>
              <a:gd name="connsiteY8" fmla="*/ 1854670 h 2468033"/>
              <a:gd name="connsiteX9" fmla="*/ 2414411 w 3152892"/>
              <a:gd name="connsiteY9" fmla="*/ 477426 h 2468033"/>
              <a:gd name="connsiteX10" fmla="*/ 1881011 w 3152892"/>
              <a:gd name="connsiteY10" fmla="*/ 96426 h 2468033"/>
              <a:gd name="connsiteX0" fmla="*/ 1690511 w 2962392"/>
              <a:gd name="connsiteY0" fmla="*/ 83726 h 2455333"/>
              <a:gd name="connsiteX1" fmla="*/ 547511 w 2962392"/>
              <a:gd name="connsiteY1" fmla="*/ 159926 h 2455333"/>
              <a:gd name="connsiteX2" fmla="*/ 39511 w 2962392"/>
              <a:gd name="connsiteY2" fmla="*/ 193793 h 2455333"/>
              <a:gd name="connsiteX3" fmla="*/ 310444 w 2962392"/>
              <a:gd name="connsiteY3" fmla="*/ 1322682 h 2455333"/>
              <a:gd name="connsiteX4" fmla="*/ 795867 w 2962392"/>
              <a:gd name="connsiteY4" fmla="*/ 2304815 h 2455333"/>
              <a:gd name="connsiteX5" fmla="*/ 1371600 w 2962392"/>
              <a:gd name="connsiteY5" fmla="*/ 2225793 h 2455333"/>
              <a:gd name="connsiteX6" fmla="*/ 1721555 w 2962392"/>
              <a:gd name="connsiteY6" fmla="*/ 1175926 h 2455333"/>
              <a:gd name="connsiteX7" fmla="*/ 2094089 w 2962392"/>
              <a:gd name="connsiteY7" fmla="*/ 2135482 h 2455333"/>
              <a:gd name="connsiteX8" fmla="*/ 2692400 w 2962392"/>
              <a:gd name="connsiteY8" fmla="*/ 2304815 h 2455333"/>
              <a:gd name="connsiteX9" fmla="*/ 2884311 w 2962392"/>
              <a:gd name="connsiteY9" fmla="*/ 1841970 h 2455333"/>
              <a:gd name="connsiteX10" fmla="*/ 2223911 w 2962392"/>
              <a:gd name="connsiteY10" fmla="*/ 464726 h 2455333"/>
              <a:gd name="connsiteX11" fmla="*/ 1690511 w 2962392"/>
              <a:gd name="connsiteY11" fmla="*/ 83726 h 2455333"/>
              <a:gd name="connsiteX0" fmla="*/ 1690511 w 2962392"/>
              <a:gd name="connsiteY0" fmla="*/ 83726 h 2455333"/>
              <a:gd name="connsiteX1" fmla="*/ 547511 w 2962392"/>
              <a:gd name="connsiteY1" fmla="*/ 159926 h 2455333"/>
              <a:gd name="connsiteX2" fmla="*/ 39511 w 2962392"/>
              <a:gd name="connsiteY2" fmla="*/ 193793 h 2455333"/>
              <a:gd name="connsiteX3" fmla="*/ 310444 w 2962392"/>
              <a:gd name="connsiteY3" fmla="*/ 1322682 h 2455333"/>
              <a:gd name="connsiteX4" fmla="*/ 795867 w 2962392"/>
              <a:gd name="connsiteY4" fmla="*/ 2304815 h 2455333"/>
              <a:gd name="connsiteX5" fmla="*/ 1371600 w 2962392"/>
              <a:gd name="connsiteY5" fmla="*/ 2225793 h 2455333"/>
              <a:gd name="connsiteX6" fmla="*/ 1721555 w 2962392"/>
              <a:gd name="connsiteY6" fmla="*/ 1175926 h 2455333"/>
              <a:gd name="connsiteX7" fmla="*/ 2094089 w 2962392"/>
              <a:gd name="connsiteY7" fmla="*/ 2135482 h 2455333"/>
              <a:gd name="connsiteX8" fmla="*/ 2692400 w 2962392"/>
              <a:gd name="connsiteY8" fmla="*/ 2304815 h 2455333"/>
              <a:gd name="connsiteX9" fmla="*/ 2884311 w 2962392"/>
              <a:gd name="connsiteY9" fmla="*/ 1841970 h 2455333"/>
              <a:gd name="connsiteX10" fmla="*/ 2223911 w 2962392"/>
              <a:gd name="connsiteY10" fmla="*/ 464726 h 2455333"/>
              <a:gd name="connsiteX11" fmla="*/ 1690511 w 2962392"/>
              <a:gd name="connsiteY11" fmla="*/ 83726 h 2455333"/>
              <a:gd name="connsiteX0" fmla="*/ 1792111 w 3063992"/>
              <a:gd name="connsiteY0" fmla="*/ 50800 h 2422407"/>
              <a:gd name="connsiteX1" fmla="*/ 649111 w 3063992"/>
              <a:gd name="connsiteY1" fmla="*/ 127000 h 2422407"/>
              <a:gd name="connsiteX2" fmla="*/ 39511 w 3063992"/>
              <a:gd name="connsiteY2" fmla="*/ 279400 h 2422407"/>
              <a:gd name="connsiteX3" fmla="*/ 412044 w 3063992"/>
              <a:gd name="connsiteY3" fmla="*/ 1289756 h 2422407"/>
              <a:gd name="connsiteX4" fmla="*/ 897467 w 3063992"/>
              <a:gd name="connsiteY4" fmla="*/ 2271889 h 2422407"/>
              <a:gd name="connsiteX5" fmla="*/ 1473200 w 3063992"/>
              <a:gd name="connsiteY5" fmla="*/ 2192867 h 2422407"/>
              <a:gd name="connsiteX6" fmla="*/ 1823155 w 3063992"/>
              <a:gd name="connsiteY6" fmla="*/ 1143000 h 2422407"/>
              <a:gd name="connsiteX7" fmla="*/ 2195689 w 3063992"/>
              <a:gd name="connsiteY7" fmla="*/ 2102556 h 2422407"/>
              <a:gd name="connsiteX8" fmla="*/ 2794000 w 3063992"/>
              <a:gd name="connsiteY8" fmla="*/ 2271889 h 2422407"/>
              <a:gd name="connsiteX9" fmla="*/ 2985911 w 3063992"/>
              <a:gd name="connsiteY9" fmla="*/ 1809044 h 2422407"/>
              <a:gd name="connsiteX10" fmla="*/ 2325511 w 3063992"/>
              <a:gd name="connsiteY10" fmla="*/ 431800 h 2422407"/>
              <a:gd name="connsiteX11" fmla="*/ 1792111 w 3063992"/>
              <a:gd name="connsiteY11" fmla="*/ 50800 h 2422407"/>
              <a:gd name="connsiteX0" fmla="*/ 1715911 w 3063992"/>
              <a:gd name="connsiteY0" fmla="*/ 50800 h 2422407"/>
              <a:gd name="connsiteX1" fmla="*/ 649111 w 3063992"/>
              <a:gd name="connsiteY1" fmla="*/ 127000 h 2422407"/>
              <a:gd name="connsiteX2" fmla="*/ 39511 w 3063992"/>
              <a:gd name="connsiteY2" fmla="*/ 279400 h 2422407"/>
              <a:gd name="connsiteX3" fmla="*/ 412044 w 3063992"/>
              <a:gd name="connsiteY3" fmla="*/ 1289756 h 2422407"/>
              <a:gd name="connsiteX4" fmla="*/ 897467 w 3063992"/>
              <a:gd name="connsiteY4" fmla="*/ 2271889 h 2422407"/>
              <a:gd name="connsiteX5" fmla="*/ 1473200 w 3063992"/>
              <a:gd name="connsiteY5" fmla="*/ 2192867 h 2422407"/>
              <a:gd name="connsiteX6" fmla="*/ 1823155 w 3063992"/>
              <a:gd name="connsiteY6" fmla="*/ 1143000 h 2422407"/>
              <a:gd name="connsiteX7" fmla="*/ 2195689 w 3063992"/>
              <a:gd name="connsiteY7" fmla="*/ 2102556 h 2422407"/>
              <a:gd name="connsiteX8" fmla="*/ 2794000 w 3063992"/>
              <a:gd name="connsiteY8" fmla="*/ 2271889 h 2422407"/>
              <a:gd name="connsiteX9" fmla="*/ 2985911 w 3063992"/>
              <a:gd name="connsiteY9" fmla="*/ 1809044 h 2422407"/>
              <a:gd name="connsiteX10" fmla="*/ 2325511 w 3063992"/>
              <a:gd name="connsiteY10" fmla="*/ 431800 h 2422407"/>
              <a:gd name="connsiteX11" fmla="*/ 1715911 w 3063992"/>
              <a:gd name="connsiteY11" fmla="*/ 50800 h 2422407"/>
              <a:gd name="connsiteX0" fmla="*/ 1779411 w 3127492"/>
              <a:gd name="connsiteY0" fmla="*/ 38100 h 2409707"/>
              <a:gd name="connsiteX1" fmla="*/ 1093611 w 3127492"/>
              <a:gd name="connsiteY1" fmla="*/ 190500 h 2409707"/>
              <a:gd name="connsiteX2" fmla="*/ 103011 w 3127492"/>
              <a:gd name="connsiteY2" fmla="*/ 266700 h 2409707"/>
              <a:gd name="connsiteX3" fmla="*/ 475544 w 3127492"/>
              <a:gd name="connsiteY3" fmla="*/ 1277056 h 2409707"/>
              <a:gd name="connsiteX4" fmla="*/ 960967 w 3127492"/>
              <a:gd name="connsiteY4" fmla="*/ 2259189 h 2409707"/>
              <a:gd name="connsiteX5" fmla="*/ 1536700 w 3127492"/>
              <a:gd name="connsiteY5" fmla="*/ 2180167 h 2409707"/>
              <a:gd name="connsiteX6" fmla="*/ 1886655 w 3127492"/>
              <a:gd name="connsiteY6" fmla="*/ 1130300 h 2409707"/>
              <a:gd name="connsiteX7" fmla="*/ 2259189 w 3127492"/>
              <a:gd name="connsiteY7" fmla="*/ 2089856 h 2409707"/>
              <a:gd name="connsiteX8" fmla="*/ 2857500 w 3127492"/>
              <a:gd name="connsiteY8" fmla="*/ 2259189 h 2409707"/>
              <a:gd name="connsiteX9" fmla="*/ 3049411 w 3127492"/>
              <a:gd name="connsiteY9" fmla="*/ 1796344 h 2409707"/>
              <a:gd name="connsiteX10" fmla="*/ 2389011 w 3127492"/>
              <a:gd name="connsiteY10" fmla="*/ 419100 h 2409707"/>
              <a:gd name="connsiteX11" fmla="*/ 1779411 w 3127492"/>
              <a:gd name="connsiteY11" fmla="*/ 38100 h 2409707"/>
              <a:gd name="connsiteX0" fmla="*/ 1855611 w 3127492"/>
              <a:gd name="connsiteY0" fmla="*/ 38100 h 2333507"/>
              <a:gd name="connsiteX1" fmla="*/ 1093611 w 3127492"/>
              <a:gd name="connsiteY1" fmla="*/ 114300 h 2333507"/>
              <a:gd name="connsiteX2" fmla="*/ 103011 w 3127492"/>
              <a:gd name="connsiteY2" fmla="*/ 190500 h 2333507"/>
              <a:gd name="connsiteX3" fmla="*/ 475544 w 3127492"/>
              <a:gd name="connsiteY3" fmla="*/ 1200856 h 2333507"/>
              <a:gd name="connsiteX4" fmla="*/ 960967 w 3127492"/>
              <a:gd name="connsiteY4" fmla="*/ 2182989 h 2333507"/>
              <a:gd name="connsiteX5" fmla="*/ 1536700 w 3127492"/>
              <a:gd name="connsiteY5" fmla="*/ 2103967 h 2333507"/>
              <a:gd name="connsiteX6" fmla="*/ 1886655 w 3127492"/>
              <a:gd name="connsiteY6" fmla="*/ 1054100 h 2333507"/>
              <a:gd name="connsiteX7" fmla="*/ 2259189 w 3127492"/>
              <a:gd name="connsiteY7" fmla="*/ 2013656 h 2333507"/>
              <a:gd name="connsiteX8" fmla="*/ 2857500 w 3127492"/>
              <a:gd name="connsiteY8" fmla="*/ 2182989 h 2333507"/>
              <a:gd name="connsiteX9" fmla="*/ 3049411 w 3127492"/>
              <a:gd name="connsiteY9" fmla="*/ 1720144 h 2333507"/>
              <a:gd name="connsiteX10" fmla="*/ 2389011 w 3127492"/>
              <a:gd name="connsiteY10" fmla="*/ 342900 h 2333507"/>
              <a:gd name="connsiteX11" fmla="*/ 1855611 w 3127492"/>
              <a:gd name="connsiteY11" fmla="*/ 38100 h 2333507"/>
              <a:gd name="connsiteX0" fmla="*/ 1765300 w 3037181"/>
              <a:gd name="connsiteY0" fmla="*/ 38100 h 2374900"/>
              <a:gd name="connsiteX1" fmla="*/ 1003300 w 3037181"/>
              <a:gd name="connsiteY1" fmla="*/ 114300 h 2374900"/>
              <a:gd name="connsiteX2" fmla="*/ 12700 w 3037181"/>
              <a:gd name="connsiteY2" fmla="*/ 190500 h 2374900"/>
              <a:gd name="connsiteX3" fmla="*/ 1079500 w 3037181"/>
              <a:gd name="connsiteY3" fmla="*/ 952500 h 2374900"/>
              <a:gd name="connsiteX4" fmla="*/ 870656 w 3037181"/>
              <a:gd name="connsiteY4" fmla="*/ 2182989 h 2374900"/>
              <a:gd name="connsiteX5" fmla="*/ 1446389 w 3037181"/>
              <a:gd name="connsiteY5" fmla="*/ 2103967 h 2374900"/>
              <a:gd name="connsiteX6" fmla="*/ 1796344 w 3037181"/>
              <a:gd name="connsiteY6" fmla="*/ 1054100 h 2374900"/>
              <a:gd name="connsiteX7" fmla="*/ 2168878 w 3037181"/>
              <a:gd name="connsiteY7" fmla="*/ 2013656 h 2374900"/>
              <a:gd name="connsiteX8" fmla="*/ 2767189 w 3037181"/>
              <a:gd name="connsiteY8" fmla="*/ 2182989 h 2374900"/>
              <a:gd name="connsiteX9" fmla="*/ 2959100 w 3037181"/>
              <a:gd name="connsiteY9" fmla="*/ 1720144 h 2374900"/>
              <a:gd name="connsiteX10" fmla="*/ 2298700 w 3037181"/>
              <a:gd name="connsiteY10" fmla="*/ 342900 h 2374900"/>
              <a:gd name="connsiteX11" fmla="*/ 1765300 w 3037181"/>
              <a:gd name="connsiteY11" fmla="*/ 38100 h 2374900"/>
              <a:gd name="connsiteX0" fmla="*/ 1765300 w 3037181"/>
              <a:gd name="connsiteY0" fmla="*/ 38100 h 2239433"/>
              <a:gd name="connsiteX1" fmla="*/ 1003300 w 3037181"/>
              <a:gd name="connsiteY1" fmla="*/ 114300 h 2239433"/>
              <a:gd name="connsiteX2" fmla="*/ 12700 w 3037181"/>
              <a:gd name="connsiteY2" fmla="*/ 190500 h 2239433"/>
              <a:gd name="connsiteX3" fmla="*/ 1079500 w 3037181"/>
              <a:gd name="connsiteY3" fmla="*/ 952500 h 2239433"/>
              <a:gd name="connsiteX4" fmla="*/ 698500 w 3037181"/>
              <a:gd name="connsiteY4" fmla="*/ 1866899 h 2239433"/>
              <a:gd name="connsiteX5" fmla="*/ 1446389 w 3037181"/>
              <a:gd name="connsiteY5" fmla="*/ 2103967 h 2239433"/>
              <a:gd name="connsiteX6" fmla="*/ 1796344 w 3037181"/>
              <a:gd name="connsiteY6" fmla="*/ 1054100 h 2239433"/>
              <a:gd name="connsiteX7" fmla="*/ 2168878 w 3037181"/>
              <a:gd name="connsiteY7" fmla="*/ 2013656 h 2239433"/>
              <a:gd name="connsiteX8" fmla="*/ 2767189 w 3037181"/>
              <a:gd name="connsiteY8" fmla="*/ 2182989 h 2239433"/>
              <a:gd name="connsiteX9" fmla="*/ 2959100 w 3037181"/>
              <a:gd name="connsiteY9" fmla="*/ 1720144 h 2239433"/>
              <a:gd name="connsiteX10" fmla="*/ 2298700 w 3037181"/>
              <a:gd name="connsiteY10" fmla="*/ 342900 h 2239433"/>
              <a:gd name="connsiteX11" fmla="*/ 1765300 w 3037181"/>
              <a:gd name="connsiteY11" fmla="*/ 38100 h 2239433"/>
              <a:gd name="connsiteX0" fmla="*/ 1765300 w 3037181"/>
              <a:gd name="connsiteY0" fmla="*/ 38100 h 2231908"/>
              <a:gd name="connsiteX1" fmla="*/ 1003300 w 3037181"/>
              <a:gd name="connsiteY1" fmla="*/ 114300 h 2231908"/>
              <a:gd name="connsiteX2" fmla="*/ 12700 w 3037181"/>
              <a:gd name="connsiteY2" fmla="*/ 190500 h 2231908"/>
              <a:gd name="connsiteX3" fmla="*/ 1079500 w 3037181"/>
              <a:gd name="connsiteY3" fmla="*/ 952500 h 2231908"/>
              <a:gd name="connsiteX4" fmla="*/ 698500 w 3037181"/>
              <a:gd name="connsiteY4" fmla="*/ 1866899 h 2231908"/>
              <a:gd name="connsiteX5" fmla="*/ 1384300 w 3037181"/>
              <a:gd name="connsiteY5" fmla="*/ 2095500 h 2231908"/>
              <a:gd name="connsiteX6" fmla="*/ 1796344 w 3037181"/>
              <a:gd name="connsiteY6" fmla="*/ 1054100 h 2231908"/>
              <a:gd name="connsiteX7" fmla="*/ 2168878 w 3037181"/>
              <a:gd name="connsiteY7" fmla="*/ 2013656 h 2231908"/>
              <a:gd name="connsiteX8" fmla="*/ 2767189 w 3037181"/>
              <a:gd name="connsiteY8" fmla="*/ 2182989 h 2231908"/>
              <a:gd name="connsiteX9" fmla="*/ 2959100 w 3037181"/>
              <a:gd name="connsiteY9" fmla="*/ 1720144 h 2231908"/>
              <a:gd name="connsiteX10" fmla="*/ 2298700 w 3037181"/>
              <a:gd name="connsiteY10" fmla="*/ 342900 h 2231908"/>
              <a:gd name="connsiteX11" fmla="*/ 1765300 w 3037181"/>
              <a:gd name="connsiteY11" fmla="*/ 38100 h 2231908"/>
              <a:gd name="connsiteX0" fmla="*/ 1854200 w 3126081"/>
              <a:gd name="connsiteY0" fmla="*/ 38100 h 2231908"/>
              <a:gd name="connsiteX1" fmla="*/ 1092200 w 3126081"/>
              <a:gd name="connsiteY1" fmla="*/ 114300 h 2231908"/>
              <a:gd name="connsiteX2" fmla="*/ 101600 w 3126081"/>
              <a:gd name="connsiteY2" fmla="*/ 190500 h 2231908"/>
              <a:gd name="connsiteX3" fmla="*/ 177800 w 3126081"/>
              <a:gd name="connsiteY3" fmla="*/ 647700 h 2231908"/>
              <a:gd name="connsiteX4" fmla="*/ 1168400 w 3126081"/>
              <a:gd name="connsiteY4" fmla="*/ 952500 h 2231908"/>
              <a:gd name="connsiteX5" fmla="*/ 787400 w 3126081"/>
              <a:gd name="connsiteY5" fmla="*/ 1866899 h 2231908"/>
              <a:gd name="connsiteX6" fmla="*/ 1473200 w 3126081"/>
              <a:gd name="connsiteY6" fmla="*/ 2095500 h 2231908"/>
              <a:gd name="connsiteX7" fmla="*/ 1885244 w 3126081"/>
              <a:gd name="connsiteY7" fmla="*/ 1054100 h 2231908"/>
              <a:gd name="connsiteX8" fmla="*/ 2257778 w 3126081"/>
              <a:gd name="connsiteY8" fmla="*/ 2013656 h 2231908"/>
              <a:gd name="connsiteX9" fmla="*/ 2856089 w 3126081"/>
              <a:gd name="connsiteY9" fmla="*/ 2182989 h 2231908"/>
              <a:gd name="connsiteX10" fmla="*/ 3048000 w 3126081"/>
              <a:gd name="connsiteY10" fmla="*/ 1720144 h 2231908"/>
              <a:gd name="connsiteX11" fmla="*/ 2387600 w 3126081"/>
              <a:gd name="connsiteY11" fmla="*/ 342900 h 2231908"/>
              <a:gd name="connsiteX12" fmla="*/ 1854200 w 3126081"/>
              <a:gd name="connsiteY12" fmla="*/ 38100 h 2231908"/>
              <a:gd name="connsiteX0" fmla="*/ 1854200 w 3126081"/>
              <a:gd name="connsiteY0" fmla="*/ 38100 h 2231908"/>
              <a:gd name="connsiteX1" fmla="*/ 1092200 w 3126081"/>
              <a:gd name="connsiteY1" fmla="*/ 114300 h 2231908"/>
              <a:gd name="connsiteX2" fmla="*/ 101600 w 3126081"/>
              <a:gd name="connsiteY2" fmla="*/ 190500 h 2231908"/>
              <a:gd name="connsiteX3" fmla="*/ 177800 w 3126081"/>
              <a:gd name="connsiteY3" fmla="*/ 647700 h 2231908"/>
              <a:gd name="connsiteX4" fmla="*/ 1168400 w 3126081"/>
              <a:gd name="connsiteY4" fmla="*/ 952500 h 2231908"/>
              <a:gd name="connsiteX5" fmla="*/ 787400 w 3126081"/>
              <a:gd name="connsiteY5" fmla="*/ 1866899 h 2231908"/>
              <a:gd name="connsiteX6" fmla="*/ 1473200 w 3126081"/>
              <a:gd name="connsiteY6" fmla="*/ 2095500 h 2231908"/>
              <a:gd name="connsiteX7" fmla="*/ 1885244 w 3126081"/>
              <a:gd name="connsiteY7" fmla="*/ 1054100 h 2231908"/>
              <a:gd name="connsiteX8" fmla="*/ 2257778 w 3126081"/>
              <a:gd name="connsiteY8" fmla="*/ 2013656 h 2231908"/>
              <a:gd name="connsiteX9" fmla="*/ 2856089 w 3126081"/>
              <a:gd name="connsiteY9" fmla="*/ 2182989 h 2231908"/>
              <a:gd name="connsiteX10" fmla="*/ 3048000 w 3126081"/>
              <a:gd name="connsiteY10" fmla="*/ 1720144 h 2231908"/>
              <a:gd name="connsiteX11" fmla="*/ 2387600 w 3126081"/>
              <a:gd name="connsiteY11" fmla="*/ 342900 h 2231908"/>
              <a:gd name="connsiteX12" fmla="*/ 1854200 w 3126081"/>
              <a:gd name="connsiteY12" fmla="*/ 38100 h 2231908"/>
              <a:gd name="connsiteX0" fmla="*/ 1854200 w 3126081"/>
              <a:gd name="connsiteY0" fmla="*/ 51741 h 2245549"/>
              <a:gd name="connsiteX1" fmla="*/ 1092200 w 3126081"/>
              <a:gd name="connsiteY1" fmla="*/ 127941 h 2245549"/>
              <a:gd name="connsiteX2" fmla="*/ 101600 w 3126081"/>
              <a:gd name="connsiteY2" fmla="*/ 204141 h 2245549"/>
              <a:gd name="connsiteX3" fmla="*/ 177800 w 3126081"/>
              <a:gd name="connsiteY3" fmla="*/ 661341 h 2245549"/>
              <a:gd name="connsiteX4" fmla="*/ 1168400 w 3126081"/>
              <a:gd name="connsiteY4" fmla="*/ 966141 h 2245549"/>
              <a:gd name="connsiteX5" fmla="*/ 787400 w 3126081"/>
              <a:gd name="connsiteY5" fmla="*/ 1880540 h 2245549"/>
              <a:gd name="connsiteX6" fmla="*/ 1473200 w 3126081"/>
              <a:gd name="connsiteY6" fmla="*/ 2109141 h 2245549"/>
              <a:gd name="connsiteX7" fmla="*/ 1885244 w 3126081"/>
              <a:gd name="connsiteY7" fmla="*/ 1067741 h 2245549"/>
              <a:gd name="connsiteX8" fmla="*/ 2257778 w 3126081"/>
              <a:gd name="connsiteY8" fmla="*/ 2027297 h 2245549"/>
              <a:gd name="connsiteX9" fmla="*/ 2856089 w 3126081"/>
              <a:gd name="connsiteY9" fmla="*/ 2196630 h 2245549"/>
              <a:gd name="connsiteX10" fmla="*/ 3048000 w 3126081"/>
              <a:gd name="connsiteY10" fmla="*/ 1733785 h 2245549"/>
              <a:gd name="connsiteX11" fmla="*/ 2387600 w 3126081"/>
              <a:gd name="connsiteY11" fmla="*/ 280341 h 2245549"/>
              <a:gd name="connsiteX12" fmla="*/ 1854200 w 3126081"/>
              <a:gd name="connsiteY12" fmla="*/ 51741 h 2245549"/>
              <a:gd name="connsiteX0" fmla="*/ 1778000 w 3126081"/>
              <a:gd name="connsiteY0" fmla="*/ 25400 h 2295407"/>
              <a:gd name="connsiteX1" fmla="*/ 1092200 w 3126081"/>
              <a:gd name="connsiteY1" fmla="*/ 177799 h 2295407"/>
              <a:gd name="connsiteX2" fmla="*/ 101600 w 3126081"/>
              <a:gd name="connsiteY2" fmla="*/ 253999 h 2295407"/>
              <a:gd name="connsiteX3" fmla="*/ 177800 w 3126081"/>
              <a:gd name="connsiteY3" fmla="*/ 711199 h 2295407"/>
              <a:gd name="connsiteX4" fmla="*/ 1168400 w 3126081"/>
              <a:gd name="connsiteY4" fmla="*/ 1015999 h 2295407"/>
              <a:gd name="connsiteX5" fmla="*/ 787400 w 3126081"/>
              <a:gd name="connsiteY5" fmla="*/ 1930398 h 2295407"/>
              <a:gd name="connsiteX6" fmla="*/ 1473200 w 3126081"/>
              <a:gd name="connsiteY6" fmla="*/ 2158999 h 2295407"/>
              <a:gd name="connsiteX7" fmla="*/ 1885244 w 3126081"/>
              <a:gd name="connsiteY7" fmla="*/ 1117599 h 2295407"/>
              <a:gd name="connsiteX8" fmla="*/ 2257778 w 3126081"/>
              <a:gd name="connsiteY8" fmla="*/ 2077155 h 2295407"/>
              <a:gd name="connsiteX9" fmla="*/ 2856089 w 3126081"/>
              <a:gd name="connsiteY9" fmla="*/ 2246488 h 2295407"/>
              <a:gd name="connsiteX10" fmla="*/ 3048000 w 3126081"/>
              <a:gd name="connsiteY10" fmla="*/ 1783643 h 2295407"/>
              <a:gd name="connsiteX11" fmla="*/ 2387600 w 3126081"/>
              <a:gd name="connsiteY11" fmla="*/ 330199 h 2295407"/>
              <a:gd name="connsiteX12" fmla="*/ 1778000 w 3126081"/>
              <a:gd name="connsiteY12" fmla="*/ 25400 h 2295407"/>
              <a:gd name="connsiteX0" fmla="*/ 1778000 w 3126081"/>
              <a:gd name="connsiteY0" fmla="*/ 25400 h 2295407"/>
              <a:gd name="connsiteX1" fmla="*/ 1092200 w 3126081"/>
              <a:gd name="connsiteY1" fmla="*/ 177799 h 2295407"/>
              <a:gd name="connsiteX2" fmla="*/ 101600 w 3126081"/>
              <a:gd name="connsiteY2" fmla="*/ 253999 h 2295407"/>
              <a:gd name="connsiteX3" fmla="*/ 177800 w 3126081"/>
              <a:gd name="connsiteY3" fmla="*/ 711199 h 2295407"/>
              <a:gd name="connsiteX4" fmla="*/ 1168400 w 3126081"/>
              <a:gd name="connsiteY4" fmla="*/ 1015999 h 2295407"/>
              <a:gd name="connsiteX5" fmla="*/ 787400 w 3126081"/>
              <a:gd name="connsiteY5" fmla="*/ 1930398 h 2295407"/>
              <a:gd name="connsiteX6" fmla="*/ 1473200 w 3126081"/>
              <a:gd name="connsiteY6" fmla="*/ 2158999 h 2295407"/>
              <a:gd name="connsiteX7" fmla="*/ 1885244 w 3126081"/>
              <a:gd name="connsiteY7" fmla="*/ 1117599 h 2295407"/>
              <a:gd name="connsiteX8" fmla="*/ 2257778 w 3126081"/>
              <a:gd name="connsiteY8" fmla="*/ 2077155 h 2295407"/>
              <a:gd name="connsiteX9" fmla="*/ 2856089 w 3126081"/>
              <a:gd name="connsiteY9" fmla="*/ 2246488 h 2295407"/>
              <a:gd name="connsiteX10" fmla="*/ 3048000 w 3126081"/>
              <a:gd name="connsiteY10" fmla="*/ 1783643 h 2295407"/>
              <a:gd name="connsiteX11" fmla="*/ 2387600 w 3126081"/>
              <a:gd name="connsiteY11" fmla="*/ 330199 h 2295407"/>
              <a:gd name="connsiteX12" fmla="*/ 1778000 w 3126081"/>
              <a:gd name="connsiteY12" fmla="*/ 25400 h 2295407"/>
              <a:gd name="connsiteX0" fmla="*/ 1798931 w 3147012"/>
              <a:gd name="connsiteY0" fmla="*/ 25400 h 2295407"/>
              <a:gd name="connsiteX1" fmla="*/ 1113131 w 3147012"/>
              <a:gd name="connsiteY1" fmla="*/ 177799 h 2295407"/>
              <a:gd name="connsiteX2" fmla="*/ 122531 w 3147012"/>
              <a:gd name="connsiteY2" fmla="*/ 253999 h 2295407"/>
              <a:gd name="connsiteX3" fmla="*/ 198731 w 3147012"/>
              <a:gd name="connsiteY3" fmla="*/ 711199 h 2295407"/>
              <a:gd name="connsiteX4" fmla="*/ 1189331 w 3147012"/>
              <a:gd name="connsiteY4" fmla="*/ 1015999 h 2295407"/>
              <a:gd name="connsiteX5" fmla="*/ 808331 w 3147012"/>
              <a:gd name="connsiteY5" fmla="*/ 1930398 h 2295407"/>
              <a:gd name="connsiteX6" fmla="*/ 1494131 w 3147012"/>
              <a:gd name="connsiteY6" fmla="*/ 2158999 h 2295407"/>
              <a:gd name="connsiteX7" fmla="*/ 1906175 w 3147012"/>
              <a:gd name="connsiteY7" fmla="*/ 1117599 h 2295407"/>
              <a:gd name="connsiteX8" fmla="*/ 2278709 w 3147012"/>
              <a:gd name="connsiteY8" fmla="*/ 2077155 h 2295407"/>
              <a:gd name="connsiteX9" fmla="*/ 2877020 w 3147012"/>
              <a:gd name="connsiteY9" fmla="*/ 2246488 h 2295407"/>
              <a:gd name="connsiteX10" fmla="*/ 3068931 w 3147012"/>
              <a:gd name="connsiteY10" fmla="*/ 1783643 h 2295407"/>
              <a:gd name="connsiteX11" fmla="*/ 2408531 w 3147012"/>
              <a:gd name="connsiteY11" fmla="*/ 330199 h 2295407"/>
              <a:gd name="connsiteX12" fmla="*/ 1798931 w 3147012"/>
              <a:gd name="connsiteY12" fmla="*/ 25400 h 229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7012" h="2295407">
                <a:moveTo>
                  <a:pt x="1798931" y="25400"/>
                </a:moveTo>
                <a:cubicBezTo>
                  <a:pt x="1583031" y="0"/>
                  <a:pt x="1467320" y="173566"/>
                  <a:pt x="1113131" y="177799"/>
                </a:cubicBezTo>
                <a:cubicBezTo>
                  <a:pt x="837964" y="196143"/>
                  <a:pt x="332081" y="76199"/>
                  <a:pt x="122531" y="253999"/>
                </a:cubicBezTo>
                <a:cubicBezTo>
                  <a:pt x="0" y="433210"/>
                  <a:pt x="20931" y="584199"/>
                  <a:pt x="198731" y="711199"/>
                </a:cubicBezTo>
                <a:cubicBezTo>
                  <a:pt x="376531" y="838199"/>
                  <a:pt x="1087731" y="812799"/>
                  <a:pt x="1189331" y="1015999"/>
                </a:cubicBezTo>
                <a:cubicBezTo>
                  <a:pt x="1290931" y="1219199"/>
                  <a:pt x="757531" y="1739898"/>
                  <a:pt x="808331" y="1930398"/>
                </a:cubicBezTo>
                <a:cubicBezTo>
                  <a:pt x="859131" y="2120898"/>
                  <a:pt x="1311157" y="2294465"/>
                  <a:pt x="1494131" y="2158999"/>
                </a:cubicBezTo>
                <a:cubicBezTo>
                  <a:pt x="1677105" y="2023533"/>
                  <a:pt x="1775412" y="1131240"/>
                  <a:pt x="1906175" y="1117599"/>
                </a:cubicBezTo>
                <a:cubicBezTo>
                  <a:pt x="2036938" y="1103958"/>
                  <a:pt x="2116902" y="1889007"/>
                  <a:pt x="2278709" y="2077155"/>
                </a:cubicBezTo>
                <a:cubicBezTo>
                  <a:pt x="2440516" y="2265303"/>
                  <a:pt x="2745316" y="2295407"/>
                  <a:pt x="2877020" y="2246488"/>
                </a:cubicBezTo>
                <a:cubicBezTo>
                  <a:pt x="3008724" y="2197569"/>
                  <a:pt x="3147012" y="2103024"/>
                  <a:pt x="3068931" y="1783643"/>
                </a:cubicBezTo>
                <a:cubicBezTo>
                  <a:pt x="2990850" y="1464262"/>
                  <a:pt x="2620198" y="623240"/>
                  <a:pt x="2408531" y="330199"/>
                </a:cubicBezTo>
                <a:cubicBezTo>
                  <a:pt x="2196864" y="37158"/>
                  <a:pt x="2014831" y="50800"/>
                  <a:pt x="1798931" y="25400"/>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cxnSp>
        <p:nvCxnSpPr>
          <p:cNvPr id="121" name="Straight Arrow Connector 120"/>
          <p:cNvCxnSpPr>
            <a:endCxn id="88" idx="11"/>
          </p:cNvCxnSpPr>
          <p:nvPr/>
        </p:nvCxnSpPr>
        <p:spPr bwMode="auto">
          <a:xfrm flipH="1">
            <a:off x="3367703" y="1828800"/>
            <a:ext cx="1813897" cy="821876"/>
          </a:xfrm>
          <a:prstGeom prst="straightConnector1">
            <a:avLst/>
          </a:prstGeom>
          <a:ln>
            <a:headEnd type="none" w="med" len="med"/>
            <a:tailEnd type="arrow"/>
          </a:ln>
        </p:spPr>
        <p:style>
          <a:lnRef idx="2">
            <a:schemeClr val="accent6"/>
          </a:lnRef>
          <a:fillRef idx="0">
            <a:schemeClr val="accent6"/>
          </a:fillRef>
          <a:effectRef idx="1">
            <a:schemeClr val="accent6"/>
          </a:effectRef>
          <a:fontRef idx="minor">
            <a:schemeClr val="tx1"/>
          </a:fontRef>
        </p:style>
      </p:cxnSp>
      <p:grpSp>
        <p:nvGrpSpPr>
          <p:cNvPr id="5" name="Group 127"/>
          <p:cNvGrpSpPr/>
          <p:nvPr/>
        </p:nvGrpSpPr>
        <p:grpSpPr>
          <a:xfrm>
            <a:off x="1143000" y="1828800"/>
            <a:ext cx="2055740" cy="1328766"/>
            <a:chOff x="2061955" y="1677810"/>
            <a:chExt cx="2055740" cy="1328766"/>
          </a:xfrm>
        </p:grpSpPr>
        <p:sp>
          <p:nvSpPr>
            <p:cNvPr id="89" name="Oval 88"/>
            <p:cNvSpPr/>
            <p:nvPr/>
          </p:nvSpPr>
          <p:spPr bwMode="auto">
            <a:xfrm>
              <a:off x="3357360" y="2246242"/>
              <a:ext cx="760335" cy="760334"/>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cxnSp>
          <p:nvCxnSpPr>
            <p:cNvPr id="123" name="Straight Arrow Connector 122"/>
            <p:cNvCxnSpPr>
              <a:endCxn id="89" idx="1"/>
            </p:cNvCxnSpPr>
            <p:nvPr/>
          </p:nvCxnSpPr>
          <p:spPr bwMode="auto">
            <a:xfrm>
              <a:off x="2061955" y="1677810"/>
              <a:ext cx="1406753" cy="679780"/>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grpSp>
      <p:sp>
        <p:nvSpPr>
          <p:cNvPr id="2" name="Title 1"/>
          <p:cNvSpPr>
            <a:spLocks noGrp="1"/>
          </p:cNvSpPr>
          <p:nvPr>
            <p:ph type="title"/>
          </p:nvPr>
        </p:nvSpPr>
        <p:spPr/>
        <p:txBody>
          <a:bodyPr/>
          <a:lstStyle/>
          <a:p>
            <a:r>
              <a:rPr lang="en-US" dirty="0" smtClean="0">
                <a:latin typeface="+mn-lt"/>
              </a:rPr>
              <a:t>Update Functions</a:t>
            </a:r>
            <a:endParaRPr lang="en-US" dirty="0">
              <a:latin typeface="+mn-lt"/>
            </a:endParaRPr>
          </a:p>
        </p:txBody>
      </p:sp>
      <p:sp>
        <p:nvSpPr>
          <p:cNvPr id="34" name="TextBox 33"/>
          <p:cNvSpPr txBox="1"/>
          <p:nvPr/>
        </p:nvSpPr>
        <p:spPr>
          <a:xfrm>
            <a:off x="609600" y="762000"/>
            <a:ext cx="7315200" cy="1077218"/>
          </a:xfrm>
          <a:prstGeom prst="rect">
            <a:avLst/>
          </a:prstGeom>
          <a:noFill/>
        </p:spPr>
        <p:txBody>
          <a:bodyPr wrap="square" rtlCol="0">
            <a:spAutoFit/>
          </a:bodyPr>
          <a:lstStyle/>
          <a:p>
            <a:r>
              <a:rPr lang="en-US" sz="3200" dirty="0" smtClean="0">
                <a:solidFill>
                  <a:prstClr val="black"/>
                </a:solidFill>
                <a:latin typeface="Calibri"/>
              </a:rPr>
              <a:t>User-defined program</a:t>
            </a:r>
            <a:r>
              <a:rPr lang="en-US" sz="3200" dirty="0">
                <a:solidFill>
                  <a:prstClr val="black"/>
                </a:solidFill>
                <a:latin typeface="Calibri"/>
              </a:rPr>
              <a:t>:</a:t>
            </a:r>
            <a:r>
              <a:rPr lang="en-US" sz="3200" dirty="0" smtClean="0">
                <a:solidFill>
                  <a:prstClr val="black"/>
                </a:solidFill>
                <a:latin typeface="Calibri"/>
              </a:rPr>
              <a:t> applied to </a:t>
            </a:r>
            <a:br>
              <a:rPr lang="en-US" sz="3200" dirty="0" smtClean="0">
                <a:solidFill>
                  <a:prstClr val="black"/>
                </a:solidFill>
                <a:latin typeface="Calibri"/>
              </a:rPr>
            </a:br>
            <a:r>
              <a:rPr lang="en-US" sz="3200" b="1" dirty="0" smtClean="0">
                <a:solidFill>
                  <a:srgbClr val="C00000"/>
                </a:solidFill>
                <a:latin typeface="Calibri"/>
              </a:rPr>
              <a:t>vertex</a:t>
            </a:r>
            <a:r>
              <a:rPr lang="en-US" sz="3200" dirty="0" smtClean="0">
                <a:solidFill>
                  <a:prstClr val="black"/>
                </a:solidFill>
                <a:latin typeface="Calibri"/>
              </a:rPr>
              <a:t> transforms data in </a:t>
            </a:r>
            <a:r>
              <a:rPr lang="en-US" sz="3200" b="1" dirty="0" smtClean="0">
                <a:solidFill>
                  <a:srgbClr val="F79646"/>
                </a:solidFill>
                <a:latin typeface="Calibri"/>
              </a:rPr>
              <a:t>scope</a:t>
            </a:r>
            <a:r>
              <a:rPr lang="en-US" sz="3200" b="1" dirty="0" smtClean="0">
                <a:solidFill>
                  <a:prstClr val="black"/>
                </a:solidFill>
                <a:latin typeface="Calibri"/>
              </a:rPr>
              <a:t> </a:t>
            </a:r>
            <a:r>
              <a:rPr lang="en-US" sz="3200" dirty="0" smtClean="0">
                <a:solidFill>
                  <a:prstClr val="black"/>
                </a:solidFill>
                <a:latin typeface="Calibri"/>
              </a:rPr>
              <a:t>of vertex</a:t>
            </a:r>
            <a:endParaRPr lang="en-US" sz="3200" b="1" dirty="0">
              <a:solidFill>
                <a:prstClr val="black"/>
              </a:solidFill>
              <a:latin typeface="Calibri"/>
            </a:endParaRPr>
          </a:p>
        </p:txBody>
      </p:sp>
      <p:cxnSp>
        <p:nvCxnSpPr>
          <p:cNvPr id="91" name="Straight Arrow Connector 90"/>
          <p:cNvCxnSpPr>
            <a:stCxn id="97" idx="6"/>
            <a:endCxn id="98" idx="2"/>
          </p:cNvCxnSpPr>
          <p:nvPr/>
        </p:nvCxnSpPr>
        <p:spPr bwMode="auto">
          <a:xfrm>
            <a:off x="1403520" y="2783766"/>
            <a:ext cx="1212472" cy="176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2" name="Straight Arrow Connector 91"/>
          <p:cNvCxnSpPr>
            <a:stCxn id="102" idx="0"/>
            <a:endCxn id="97" idx="3"/>
          </p:cNvCxnSpPr>
          <p:nvPr/>
        </p:nvCxnSpPr>
        <p:spPr bwMode="auto">
          <a:xfrm flipV="1">
            <a:off x="773029" y="2937612"/>
            <a:ext cx="259073" cy="1183464"/>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3" name="Straight Arrow Connector 92"/>
          <p:cNvCxnSpPr>
            <a:stCxn id="104" idx="1"/>
            <a:endCxn id="98" idx="5"/>
          </p:cNvCxnSpPr>
          <p:nvPr/>
        </p:nvCxnSpPr>
        <p:spPr bwMode="auto">
          <a:xfrm rot="16200000" flipV="1">
            <a:off x="2625789" y="3299234"/>
            <a:ext cx="1247188" cy="52394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4" name="Straight Arrow Connector 93"/>
          <p:cNvCxnSpPr>
            <a:stCxn id="103" idx="7"/>
            <a:endCxn id="98" idx="3"/>
          </p:cNvCxnSpPr>
          <p:nvPr/>
        </p:nvCxnSpPr>
        <p:spPr bwMode="auto">
          <a:xfrm rot="5400000" flipH="1" flipV="1">
            <a:off x="1801980" y="3307065"/>
            <a:ext cx="1247188" cy="508284"/>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5" name="Straight Arrow Connector 94"/>
          <p:cNvCxnSpPr>
            <a:stCxn id="103" idx="1"/>
            <a:endCxn id="97" idx="5"/>
          </p:cNvCxnSpPr>
          <p:nvPr/>
        </p:nvCxnSpPr>
        <p:spPr bwMode="auto">
          <a:xfrm rot="16200000" flipV="1">
            <a:off x="978174" y="3299234"/>
            <a:ext cx="1247188" cy="52394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sp>
        <p:nvSpPr>
          <p:cNvPr id="97" name="Oval 96"/>
          <p:cNvSpPr/>
          <p:nvPr/>
        </p:nvSpPr>
        <p:spPr bwMode="auto">
          <a:xfrm>
            <a:off x="968377" y="2566195"/>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98" name="Oval 97"/>
          <p:cNvSpPr/>
          <p:nvPr/>
        </p:nvSpPr>
        <p:spPr bwMode="auto">
          <a:xfrm>
            <a:off x="2615992" y="2566195"/>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0" name="Oval 99"/>
          <p:cNvSpPr/>
          <p:nvPr/>
        </p:nvSpPr>
        <p:spPr bwMode="auto">
          <a:xfrm>
            <a:off x="968376" y="5517925"/>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1" name="Oval 100"/>
          <p:cNvSpPr/>
          <p:nvPr/>
        </p:nvSpPr>
        <p:spPr bwMode="auto">
          <a:xfrm>
            <a:off x="2615992" y="5517925"/>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2" name="Oval 4"/>
          <p:cNvSpPr/>
          <p:nvPr/>
        </p:nvSpPr>
        <p:spPr bwMode="auto">
          <a:xfrm>
            <a:off x="555457" y="4121076"/>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3" name="Oval 102"/>
          <p:cNvSpPr/>
          <p:nvPr/>
        </p:nvSpPr>
        <p:spPr bwMode="auto">
          <a:xfrm>
            <a:off x="1800015" y="4121076"/>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04" name="Oval 103"/>
          <p:cNvSpPr/>
          <p:nvPr/>
        </p:nvSpPr>
        <p:spPr bwMode="auto">
          <a:xfrm>
            <a:off x="3447630" y="4121076"/>
            <a:ext cx="435143" cy="435142"/>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cxnSp>
        <p:nvCxnSpPr>
          <p:cNvPr id="106" name="Straight Arrow Connector 105"/>
          <p:cNvCxnSpPr>
            <a:stCxn id="100" idx="6"/>
            <a:endCxn id="101" idx="2"/>
          </p:cNvCxnSpPr>
          <p:nvPr/>
        </p:nvCxnSpPr>
        <p:spPr bwMode="auto">
          <a:xfrm>
            <a:off x="1403519" y="5735496"/>
            <a:ext cx="1212473" cy="158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7" name="Straight Arrow Connector 106"/>
          <p:cNvCxnSpPr>
            <a:stCxn id="100" idx="1"/>
            <a:endCxn id="102" idx="4"/>
          </p:cNvCxnSpPr>
          <p:nvPr/>
        </p:nvCxnSpPr>
        <p:spPr bwMode="auto">
          <a:xfrm flipH="1" flipV="1">
            <a:off x="773029" y="4556218"/>
            <a:ext cx="259072" cy="1025432"/>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8" name="Straight Arrow Connector 107"/>
          <p:cNvCxnSpPr>
            <a:stCxn id="101" idx="7"/>
            <a:endCxn id="104" idx="3"/>
          </p:cNvCxnSpPr>
          <p:nvPr/>
        </p:nvCxnSpPr>
        <p:spPr bwMode="auto">
          <a:xfrm rot="5400000" flipH="1" flipV="1">
            <a:off x="2704804" y="4775100"/>
            <a:ext cx="1089157" cy="52394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9" name="Straight Arrow Connector 108"/>
          <p:cNvCxnSpPr>
            <a:stCxn id="101" idx="1"/>
            <a:endCxn id="103" idx="5"/>
          </p:cNvCxnSpPr>
          <p:nvPr/>
        </p:nvCxnSpPr>
        <p:spPr bwMode="auto">
          <a:xfrm rot="16200000" flipV="1">
            <a:off x="1880997" y="4782930"/>
            <a:ext cx="1089157" cy="508284"/>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10" name="Straight Arrow Connector 109"/>
          <p:cNvCxnSpPr>
            <a:stCxn id="100" idx="7"/>
            <a:endCxn id="103" idx="3"/>
          </p:cNvCxnSpPr>
          <p:nvPr/>
        </p:nvCxnSpPr>
        <p:spPr bwMode="auto">
          <a:xfrm rot="5400000" flipH="1" flipV="1">
            <a:off x="1057189" y="4775099"/>
            <a:ext cx="1089157" cy="52394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grpSp>
        <p:nvGrpSpPr>
          <p:cNvPr id="6" name="Group 128"/>
          <p:cNvGrpSpPr/>
          <p:nvPr/>
        </p:nvGrpSpPr>
        <p:grpSpPr>
          <a:xfrm>
            <a:off x="1062245" y="2650677"/>
            <a:ext cx="2743200" cy="1843713"/>
            <a:chOff x="1981200" y="2499687"/>
            <a:chExt cx="2743200" cy="1843713"/>
          </a:xfrm>
        </p:grpSpPr>
        <p:sp>
          <p:nvSpPr>
            <p:cNvPr id="116" name="Cube 115"/>
            <p:cNvSpPr/>
            <p:nvPr/>
          </p:nvSpPr>
          <p:spPr bwMode="auto">
            <a:xfrm>
              <a:off x="3618983" y="2499687"/>
              <a:ext cx="274320" cy="27432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7" name="Cube 116"/>
            <p:cNvSpPr/>
            <p:nvPr/>
          </p:nvSpPr>
          <p:spPr bwMode="auto">
            <a:xfrm>
              <a:off x="2819400" y="4069080"/>
              <a:ext cx="274320" cy="27432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8" name="Cube 117"/>
            <p:cNvSpPr/>
            <p:nvPr/>
          </p:nvSpPr>
          <p:spPr bwMode="auto">
            <a:xfrm>
              <a:off x="1981200" y="2499687"/>
              <a:ext cx="274320" cy="27432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9" name="Cube 118"/>
            <p:cNvSpPr/>
            <p:nvPr/>
          </p:nvSpPr>
          <p:spPr bwMode="auto">
            <a:xfrm>
              <a:off x="4450080" y="4069080"/>
              <a:ext cx="274320" cy="27432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3" name="Cube 112"/>
            <p:cNvSpPr/>
            <p:nvPr/>
          </p:nvSpPr>
          <p:spPr bwMode="auto">
            <a:xfrm>
              <a:off x="2752244" y="2514600"/>
              <a:ext cx="274320" cy="27432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4" name="Cube 113"/>
            <p:cNvSpPr/>
            <p:nvPr/>
          </p:nvSpPr>
          <p:spPr bwMode="auto">
            <a:xfrm>
              <a:off x="3203340" y="3309835"/>
              <a:ext cx="274320" cy="27432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5" name="Cube 114"/>
            <p:cNvSpPr/>
            <p:nvPr/>
          </p:nvSpPr>
          <p:spPr bwMode="auto">
            <a:xfrm>
              <a:off x="4038600" y="3309835"/>
              <a:ext cx="274320" cy="27432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grpSp>
      <p:sp>
        <p:nvSpPr>
          <p:cNvPr id="65" name="Rectangle 64"/>
          <p:cNvSpPr/>
          <p:nvPr/>
        </p:nvSpPr>
        <p:spPr bwMode="auto">
          <a:xfrm>
            <a:off x="4343400" y="3505200"/>
            <a:ext cx="4800600" cy="1143000"/>
          </a:xfrm>
          <a:prstGeom prst="rect">
            <a:avLst/>
          </a:prstGeom>
          <a:solidFill>
            <a:schemeClr val="bg1">
              <a:alpha val="8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67" name="Rectangle 66"/>
          <p:cNvSpPr/>
          <p:nvPr/>
        </p:nvSpPr>
        <p:spPr bwMode="auto">
          <a:xfrm>
            <a:off x="4343400" y="4572000"/>
            <a:ext cx="4724400" cy="1066800"/>
          </a:xfrm>
          <a:prstGeom prst="rect">
            <a:avLst/>
          </a:prstGeom>
          <a:solidFill>
            <a:schemeClr val="bg1">
              <a:alpha val="8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grpSp>
        <p:nvGrpSpPr>
          <p:cNvPr id="19" name="Group 18"/>
          <p:cNvGrpSpPr/>
          <p:nvPr/>
        </p:nvGrpSpPr>
        <p:grpSpPr>
          <a:xfrm>
            <a:off x="7512817" y="4876800"/>
            <a:ext cx="1554983" cy="1469886"/>
            <a:chOff x="7512817" y="4876800"/>
            <a:chExt cx="1554983" cy="1469886"/>
          </a:xfrm>
        </p:grpSpPr>
        <p:sp>
          <p:nvSpPr>
            <p:cNvPr id="7" name="TextBox 6"/>
            <p:cNvSpPr txBox="1"/>
            <p:nvPr/>
          </p:nvSpPr>
          <p:spPr>
            <a:xfrm>
              <a:off x="7512817" y="5638800"/>
              <a:ext cx="1554983" cy="707886"/>
            </a:xfrm>
            <a:prstGeom prst="rect">
              <a:avLst/>
            </a:prstGeom>
          </p:spPr>
          <p:style>
            <a:lnRef idx="0">
              <a:schemeClr val="dk1"/>
            </a:lnRef>
            <a:fillRef idx="3">
              <a:schemeClr val="dk1"/>
            </a:fillRef>
            <a:effectRef idx="3">
              <a:schemeClr val="dk1"/>
            </a:effectRef>
            <a:fontRef idx="minor">
              <a:schemeClr val="lt1"/>
            </a:fontRef>
          </p:style>
          <p:txBody>
            <a:bodyPr wrap="none" rtlCol="0">
              <a:spAutoFit/>
            </a:bodyPr>
            <a:lstStyle/>
            <a:p>
              <a:r>
                <a:rPr lang="en-US" sz="2000" b="1" dirty="0" smtClean="0">
                  <a:solidFill>
                    <a:prstClr val="white"/>
                  </a:solidFill>
                  <a:latin typeface="Calibri"/>
                </a:rPr>
                <a:t>Dynamic </a:t>
              </a:r>
              <a:br>
                <a:rPr lang="en-US" sz="2000" b="1" dirty="0" smtClean="0">
                  <a:solidFill>
                    <a:prstClr val="white"/>
                  </a:solidFill>
                  <a:latin typeface="Calibri"/>
                </a:rPr>
              </a:br>
              <a:r>
                <a:rPr lang="en-US" sz="2000" b="1" dirty="0" smtClean="0">
                  <a:solidFill>
                    <a:prstClr val="white"/>
                  </a:solidFill>
                  <a:latin typeface="Calibri"/>
                </a:rPr>
                <a:t>computation</a:t>
              </a:r>
              <a:endParaRPr lang="en-US" sz="2000" b="1" dirty="0">
                <a:solidFill>
                  <a:prstClr val="white"/>
                </a:solidFill>
                <a:latin typeface="Calibri"/>
              </a:endParaRPr>
            </a:p>
          </p:txBody>
        </p:sp>
        <p:cxnSp>
          <p:nvCxnSpPr>
            <p:cNvPr id="11" name="Straight Arrow Connector 10"/>
            <p:cNvCxnSpPr>
              <a:stCxn id="7" idx="0"/>
            </p:cNvCxnSpPr>
            <p:nvPr/>
          </p:nvCxnSpPr>
          <p:spPr bwMode="auto">
            <a:xfrm flipH="1" flipV="1">
              <a:off x="8153400" y="4876800"/>
              <a:ext cx="136909" cy="762000"/>
            </a:xfrm>
            <a:prstGeom prst="straightConnector1">
              <a:avLst/>
            </a:prstGeom>
            <a:noFill/>
            <a:ln w="38100" cap="flat" cmpd="sng" algn="ctr">
              <a:solidFill>
                <a:schemeClr val="tx1"/>
              </a:solidFill>
              <a:prstDash val="solid"/>
              <a:round/>
              <a:headEnd type="none" w="med" len="med"/>
              <a:tailEnd type="arrow"/>
            </a:ln>
            <a:effectLst/>
          </p:spPr>
        </p:cxnSp>
      </p:grpSp>
      <p:sp>
        <p:nvSpPr>
          <p:cNvPr id="4" name="TextBox 3"/>
          <p:cNvSpPr txBox="1"/>
          <p:nvPr/>
        </p:nvSpPr>
        <p:spPr>
          <a:xfrm>
            <a:off x="457200" y="3352800"/>
            <a:ext cx="8038829" cy="2185214"/>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pPr algn="ctr"/>
            <a:r>
              <a:rPr lang="en-US" sz="3600" dirty="0" smtClean="0">
                <a:solidFill>
                  <a:prstClr val="white"/>
                </a:solidFill>
                <a:latin typeface="Calibri"/>
              </a:rPr>
              <a:t>Update function applied (asynchronously) </a:t>
            </a:r>
          </a:p>
          <a:p>
            <a:pPr algn="ctr"/>
            <a:r>
              <a:rPr lang="en-US" sz="3600" dirty="0" smtClean="0">
                <a:solidFill>
                  <a:prstClr val="white"/>
                </a:solidFill>
                <a:latin typeface="Calibri"/>
              </a:rPr>
              <a:t>in parallel until convergence</a:t>
            </a:r>
          </a:p>
          <a:p>
            <a:pPr algn="ctr"/>
            <a:endParaRPr lang="en-US" sz="3600" dirty="0">
              <a:solidFill>
                <a:prstClr val="white"/>
              </a:solidFill>
              <a:latin typeface="Calibri"/>
            </a:endParaRPr>
          </a:p>
          <a:p>
            <a:pPr algn="ctr"/>
            <a:r>
              <a:rPr lang="en-US" sz="2400" dirty="0" smtClean="0">
                <a:solidFill>
                  <a:prstClr val="white"/>
                </a:solidFill>
                <a:latin typeface="Calibri"/>
              </a:rPr>
              <a:t>Many schedulers available to prioritize computation</a:t>
            </a:r>
            <a:endParaRPr lang="en-US" sz="2400" dirty="0">
              <a:solidFill>
                <a:prstClr val="white"/>
              </a:solidFill>
              <a:latin typeface="Calibri"/>
            </a:endParaRPr>
          </a:p>
        </p:txBody>
      </p:sp>
    </p:spTree>
    <p:custDataLst>
      <p:tags r:id="rId2"/>
    </p:custDataLst>
    <p:extLst>
      <p:ext uri="{BB962C8B-B14F-4D97-AF65-F5344CB8AC3E}">
        <p14:creationId xmlns:p14="http://schemas.microsoft.com/office/powerpoint/2010/main" val="2361405130"/>
      </p:ext>
    </p:extLst>
  </p:cSld>
  <p:clrMapOvr>
    <a:masterClrMapping/>
  </p:clrMapOvr>
  <mc:AlternateContent xmlns:mc="http://schemas.openxmlformats.org/markup-compatibility/2006" xmlns:p14="http://schemas.microsoft.com/office/powerpoint/2010/main">
    <mc:Choice Requires="p14">
      <p:transition spd="slow" p14:dur="2000" advTm="47021"/>
    </mc:Choice>
    <mc:Fallback xmlns="">
      <p:transition xmlns:p14="http://schemas.microsoft.com/office/powerpoint/2010/main" spd="slow" advTm="4702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1"/>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0" nodeType="clickEffect">
                                  <p:stCondLst>
                                    <p:cond delay="0"/>
                                  </p:stCondLst>
                                  <p:childTnLst>
                                    <p:set>
                                      <p:cBhvr>
                                        <p:cTn id="23" dur="1" fill="hold">
                                          <p:stCondLst>
                                            <p:cond delay="0"/>
                                          </p:stCondLst>
                                        </p:cTn>
                                        <p:tgtEl>
                                          <p:spTgt spid="65"/>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0" nodeType="clickEffect">
                                  <p:stCondLst>
                                    <p:cond delay="0"/>
                                  </p:stCondLst>
                                  <p:childTnLst>
                                    <p:set>
                                      <p:cBhvr>
                                        <p:cTn id="27" dur="1" fill="hold">
                                          <p:stCondLst>
                                            <p:cond delay="0"/>
                                          </p:stCondLst>
                                        </p:cTn>
                                        <p:tgtEl>
                                          <p:spTgt spid="6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par>
                          <p:cTn id="32" fill="hold">
                            <p:stCondLst>
                              <p:cond delay="0"/>
                            </p:stCondLst>
                            <p:childTnLst>
                              <p:par>
                                <p:cTn id="33" presetID="2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mph" presetSubtype="0" grpId="1" nodeType="clickEffect">
                                  <p:stCondLst>
                                    <p:cond delay="0"/>
                                  </p:stCondLst>
                                  <p:childTnLst>
                                    <p:set>
                                      <p:cBhvr rctx="PPT">
                                        <p:cTn id="39" dur="indefinite"/>
                                        <p:tgtEl>
                                          <p:spTgt spid="10"/>
                                        </p:tgtEl>
                                        <p:attrNameLst>
                                          <p:attrName>style.opacity</p:attrName>
                                        </p:attrNameLst>
                                      </p:cBhvr>
                                      <p:to>
                                        <p:strVal val="0.25"/>
                                      </p:to>
                                    </p:set>
                                    <p:animEffect filter="image" prLst="opacity: 0.25">
                                      <p:cBhvr rctx="IE">
                                        <p:cTn id="40" dur="indefinite"/>
                                        <p:tgtEl>
                                          <p:spTgt spid="10"/>
                                        </p:tgtEl>
                                      </p:cBhvr>
                                    </p:animEffect>
                                  </p:childTnLst>
                                </p:cTn>
                              </p:par>
                              <p:par>
                                <p:cTn id="41" presetID="9" presetClass="emph" presetSubtype="0" nodeType="withEffect">
                                  <p:stCondLst>
                                    <p:cond delay="0"/>
                                  </p:stCondLst>
                                  <p:childTnLst>
                                    <p:set>
                                      <p:cBhvr rctx="PPT">
                                        <p:cTn id="42" dur="indefinite"/>
                                        <p:tgtEl>
                                          <p:spTgt spid="3"/>
                                        </p:tgtEl>
                                        <p:attrNameLst>
                                          <p:attrName>style.opacity</p:attrName>
                                        </p:attrNameLst>
                                      </p:cBhvr>
                                      <p:to>
                                        <p:strVal val="0.25"/>
                                      </p:to>
                                    </p:set>
                                    <p:animEffect filter="image" prLst="opacity: 0.25">
                                      <p:cBhvr rctx="IE">
                                        <p:cTn id="43" dur="indefinite"/>
                                        <p:tgtEl>
                                          <p:spTgt spid="3"/>
                                        </p:tgtEl>
                                      </p:cBhvr>
                                    </p:animEffect>
                                  </p:childTnLst>
                                </p:cTn>
                              </p:par>
                              <p:par>
                                <p:cTn id="44" presetID="9" presetClass="emph" presetSubtype="0" grpId="1" nodeType="withEffect">
                                  <p:stCondLst>
                                    <p:cond delay="0"/>
                                  </p:stCondLst>
                                  <p:childTnLst>
                                    <p:set>
                                      <p:cBhvr rctx="PPT">
                                        <p:cTn id="45" dur="indefinite"/>
                                        <p:tgtEl>
                                          <p:spTgt spid="9"/>
                                        </p:tgtEl>
                                        <p:attrNameLst>
                                          <p:attrName>style.opacity</p:attrName>
                                        </p:attrNameLst>
                                      </p:cBhvr>
                                      <p:to>
                                        <p:strVal val="0.25"/>
                                      </p:to>
                                    </p:set>
                                    <p:animEffect filter="image" prLst="opacity: 0.25">
                                      <p:cBhvr rctx="IE">
                                        <p:cTn id="46" dur="indefinite"/>
                                        <p:tgtEl>
                                          <p:spTgt spid="9"/>
                                        </p:tgtEl>
                                      </p:cBhvr>
                                    </p:animEffect>
                                  </p:childTnLst>
                                </p:cTn>
                              </p:par>
                              <p:par>
                                <p:cTn id="47" presetID="9" presetClass="emph" presetSubtype="0" grpId="1" nodeType="withEffect">
                                  <p:stCondLst>
                                    <p:cond delay="0"/>
                                  </p:stCondLst>
                                  <p:childTnLst>
                                    <p:set>
                                      <p:cBhvr rctx="PPT">
                                        <p:cTn id="48" dur="indefinite"/>
                                        <p:tgtEl>
                                          <p:spTgt spid="88"/>
                                        </p:tgtEl>
                                        <p:attrNameLst>
                                          <p:attrName>style.opacity</p:attrName>
                                        </p:attrNameLst>
                                      </p:cBhvr>
                                      <p:to>
                                        <p:strVal val="0.25"/>
                                      </p:to>
                                    </p:set>
                                    <p:animEffect filter="image" prLst="opacity: 0.25">
                                      <p:cBhvr rctx="IE">
                                        <p:cTn id="49" dur="indefinite"/>
                                        <p:tgtEl>
                                          <p:spTgt spid="88"/>
                                        </p:tgtEl>
                                      </p:cBhvr>
                                    </p:animEffect>
                                  </p:childTnLst>
                                </p:cTn>
                              </p:par>
                              <p:par>
                                <p:cTn id="50" presetID="9" presetClass="emph" presetSubtype="0" nodeType="withEffect">
                                  <p:stCondLst>
                                    <p:cond delay="0"/>
                                  </p:stCondLst>
                                  <p:childTnLst>
                                    <p:set>
                                      <p:cBhvr rctx="PPT">
                                        <p:cTn id="51" dur="indefinite"/>
                                        <p:tgtEl>
                                          <p:spTgt spid="121"/>
                                        </p:tgtEl>
                                        <p:attrNameLst>
                                          <p:attrName>style.opacity</p:attrName>
                                        </p:attrNameLst>
                                      </p:cBhvr>
                                      <p:to>
                                        <p:strVal val="0.25"/>
                                      </p:to>
                                    </p:set>
                                    <p:animEffect filter="image" prLst="opacity: 0.25">
                                      <p:cBhvr rctx="IE">
                                        <p:cTn id="52" dur="indefinite"/>
                                        <p:tgtEl>
                                          <p:spTgt spid="121"/>
                                        </p:tgtEl>
                                      </p:cBhvr>
                                    </p:animEffect>
                                  </p:childTnLst>
                                </p:cTn>
                              </p:par>
                              <p:par>
                                <p:cTn id="53" presetID="9" presetClass="emph" presetSubtype="0" nodeType="withEffect">
                                  <p:stCondLst>
                                    <p:cond delay="0"/>
                                  </p:stCondLst>
                                  <p:childTnLst>
                                    <p:set>
                                      <p:cBhvr rctx="PPT">
                                        <p:cTn id="54" dur="indefinite"/>
                                        <p:tgtEl>
                                          <p:spTgt spid="5"/>
                                        </p:tgtEl>
                                        <p:attrNameLst>
                                          <p:attrName>style.opacity</p:attrName>
                                        </p:attrNameLst>
                                      </p:cBhvr>
                                      <p:to>
                                        <p:strVal val="0.25"/>
                                      </p:to>
                                    </p:set>
                                    <p:animEffect filter="image" prLst="opacity: 0.25">
                                      <p:cBhvr rctx="IE">
                                        <p:cTn id="55" dur="indefinite"/>
                                        <p:tgtEl>
                                          <p:spTgt spid="5"/>
                                        </p:tgtEl>
                                      </p:cBhvr>
                                    </p:animEffect>
                                  </p:childTnLst>
                                </p:cTn>
                              </p:par>
                              <p:par>
                                <p:cTn id="56" presetID="9" presetClass="emph" presetSubtype="0" grpId="0" nodeType="withEffect">
                                  <p:stCondLst>
                                    <p:cond delay="0"/>
                                  </p:stCondLst>
                                  <p:childTnLst>
                                    <p:set>
                                      <p:cBhvr rctx="PPT">
                                        <p:cTn id="57" dur="indefinite"/>
                                        <p:tgtEl>
                                          <p:spTgt spid="34"/>
                                        </p:tgtEl>
                                        <p:attrNameLst>
                                          <p:attrName>style.opacity</p:attrName>
                                        </p:attrNameLst>
                                      </p:cBhvr>
                                      <p:to>
                                        <p:strVal val="0.25"/>
                                      </p:to>
                                    </p:set>
                                    <p:animEffect filter="image" prLst="opacity: 0.25">
                                      <p:cBhvr rctx="IE">
                                        <p:cTn id="58" dur="indefinite"/>
                                        <p:tgtEl>
                                          <p:spTgt spid="34"/>
                                        </p:tgtEl>
                                      </p:cBhvr>
                                    </p:animEffect>
                                  </p:childTnLst>
                                </p:cTn>
                              </p:par>
                              <p:par>
                                <p:cTn id="59" presetID="9" presetClass="emph" presetSubtype="0" nodeType="withEffect">
                                  <p:stCondLst>
                                    <p:cond delay="0"/>
                                  </p:stCondLst>
                                  <p:childTnLst>
                                    <p:set>
                                      <p:cBhvr rctx="PPT">
                                        <p:cTn id="60" dur="indefinite"/>
                                        <p:tgtEl>
                                          <p:spTgt spid="91"/>
                                        </p:tgtEl>
                                        <p:attrNameLst>
                                          <p:attrName>style.opacity</p:attrName>
                                        </p:attrNameLst>
                                      </p:cBhvr>
                                      <p:to>
                                        <p:strVal val="0.25"/>
                                      </p:to>
                                    </p:set>
                                    <p:animEffect filter="image" prLst="opacity: 0.25">
                                      <p:cBhvr rctx="IE">
                                        <p:cTn id="61" dur="indefinite"/>
                                        <p:tgtEl>
                                          <p:spTgt spid="91"/>
                                        </p:tgtEl>
                                      </p:cBhvr>
                                    </p:animEffect>
                                  </p:childTnLst>
                                </p:cTn>
                              </p:par>
                              <p:par>
                                <p:cTn id="62" presetID="9" presetClass="emph" presetSubtype="0" nodeType="withEffect">
                                  <p:stCondLst>
                                    <p:cond delay="0"/>
                                  </p:stCondLst>
                                  <p:childTnLst>
                                    <p:set>
                                      <p:cBhvr rctx="PPT">
                                        <p:cTn id="63" dur="indefinite"/>
                                        <p:tgtEl>
                                          <p:spTgt spid="92"/>
                                        </p:tgtEl>
                                        <p:attrNameLst>
                                          <p:attrName>style.opacity</p:attrName>
                                        </p:attrNameLst>
                                      </p:cBhvr>
                                      <p:to>
                                        <p:strVal val="0.25"/>
                                      </p:to>
                                    </p:set>
                                    <p:animEffect filter="image" prLst="opacity: 0.25">
                                      <p:cBhvr rctx="IE">
                                        <p:cTn id="64" dur="indefinite"/>
                                        <p:tgtEl>
                                          <p:spTgt spid="92"/>
                                        </p:tgtEl>
                                      </p:cBhvr>
                                    </p:animEffect>
                                  </p:childTnLst>
                                </p:cTn>
                              </p:par>
                              <p:par>
                                <p:cTn id="65" presetID="9" presetClass="emph" presetSubtype="0" nodeType="withEffect">
                                  <p:stCondLst>
                                    <p:cond delay="0"/>
                                  </p:stCondLst>
                                  <p:childTnLst>
                                    <p:set>
                                      <p:cBhvr rctx="PPT">
                                        <p:cTn id="66" dur="indefinite"/>
                                        <p:tgtEl>
                                          <p:spTgt spid="93"/>
                                        </p:tgtEl>
                                        <p:attrNameLst>
                                          <p:attrName>style.opacity</p:attrName>
                                        </p:attrNameLst>
                                      </p:cBhvr>
                                      <p:to>
                                        <p:strVal val="0.25"/>
                                      </p:to>
                                    </p:set>
                                    <p:animEffect filter="image" prLst="opacity: 0.25">
                                      <p:cBhvr rctx="IE">
                                        <p:cTn id="67" dur="indefinite"/>
                                        <p:tgtEl>
                                          <p:spTgt spid="93"/>
                                        </p:tgtEl>
                                      </p:cBhvr>
                                    </p:animEffect>
                                  </p:childTnLst>
                                </p:cTn>
                              </p:par>
                              <p:par>
                                <p:cTn id="68" presetID="9" presetClass="emph" presetSubtype="0" nodeType="withEffect">
                                  <p:stCondLst>
                                    <p:cond delay="0"/>
                                  </p:stCondLst>
                                  <p:childTnLst>
                                    <p:set>
                                      <p:cBhvr rctx="PPT">
                                        <p:cTn id="69" dur="indefinite"/>
                                        <p:tgtEl>
                                          <p:spTgt spid="94"/>
                                        </p:tgtEl>
                                        <p:attrNameLst>
                                          <p:attrName>style.opacity</p:attrName>
                                        </p:attrNameLst>
                                      </p:cBhvr>
                                      <p:to>
                                        <p:strVal val="0.25"/>
                                      </p:to>
                                    </p:set>
                                    <p:animEffect filter="image" prLst="opacity: 0.25">
                                      <p:cBhvr rctx="IE">
                                        <p:cTn id="70" dur="indefinite"/>
                                        <p:tgtEl>
                                          <p:spTgt spid="94"/>
                                        </p:tgtEl>
                                      </p:cBhvr>
                                    </p:animEffect>
                                  </p:childTnLst>
                                </p:cTn>
                              </p:par>
                              <p:par>
                                <p:cTn id="71" presetID="9" presetClass="emph" presetSubtype="0" nodeType="withEffect">
                                  <p:stCondLst>
                                    <p:cond delay="0"/>
                                  </p:stCondLst>
                                  <p:childTnLst>
                                    <p:set>
                                      <p:cBhvr rctx="PPT">
                                        <p:cTn id="72" dur="indefinite"/>
                                        <p:tgtEl>
                                          <p:spTgt spid="95"/>
                                        </p:tgtEl>
                                        <p:attrNameLst>
                                          <p:attrName>style.opacity</p:attrName>
                                        </p:attrNameLst>
                                      </p:cBhvr>
                                      <p:to>
                                        <p:strVal val="0.25"/>
                                      </p:to>
                                    </p:set>
                                    <p:animEffect filter="image" prLst="opacity: 0.25">
                                      <p:cBhvr rctx="IE">
                                        <p:cTn id="73" dur="indefinite"/>
                                        <p:tgtEl>
                                          <p:spTgt spid="95"/>
                                        </p:tgtEl>
                                      </p:cBhvr>
                                    </p:animEffect>
                                  </p:childTnLst>
                                </p:cTn>
                              </p:par>
                              <p:par>
                                <p:cTn id="74" presetID="9" presetClass="emph" presetSubtype="0" grpId="0" nodeType="withEffect">
                                  <p:stCondLst>
                                    <p:cond delay="0"/>
                                  </p:stCondLst>
                                  <p:childTnLst>
                                    <p:set>
                                      <p:cBhvr rctx="PPT">
                                        <p:cTn id="75" dur="indefinite"/>
                                        <p:tgtEl>
                                          <p:spTgt spid="97"/>
                                        </p:tgtEl>
                                        <p:attrNameLst>
                                          <p:attrName>style.opacity</p:attrName>
                                        </p:attrNameLst>
                                      </p:cBhvr>
                                      <p:to>
                                        <p:strVal val="0.25"/>
                                      </p:to>
                                    </p:set>
                                    <p:animEffect filter="image" prLst="opacity: 0.25">
                                      <p:cBhvr rctx="IE">
                                        <p:cTn id="76" dur="indefinite"/>
                                        <p:tgtEl>
                                          <p:spTgt spid="97"/>
                                        </p:tgtEl>
                                      </p:cBhvr>
                                    </p:animEffect>
                                  </p:childTnLst>
                                </p:cTn>
                              </p:par>
                              <p:par>
                                <p:cTn id="77" presetID="9" presetClass="emph" presetSubtype="0" grpId="0" nodeType="withEffect">
                                  <p:stCondLst>
                                    <p:cond delay="0"/>
                                  </p:stCondLst>
                                  <p:childTnLst>
                                    <p:set>
                                      <p:cBhvr rctx="PPT">
                                        <p:cTn id="78" dur="indefinite"/>
                                        <p:tgtEl>
                                          <p:spTgt spid="98"/>
                                        </p:tgtEl>
                                        <p:attrNameLst>
                                          <p:attrName>style.opacity</p:attrName>
                                        </p:attrNameLst>
                                      </p:cBhvr>
                                      <p:to>
                                        <p:strVal val="0.25"/>
                                      </p:to>
                                    </p:set>
                                    <p:animEffect filter="image" prLst="opacity: 0.25">
                                      <p:cBhvr rctx="IE">
                                        <p:cTn id="79" dur="indefinite"/>
                                        <p:tgtEl>
                                          <p:spTgt spid="98"/>
                                        </p:tgtEl>
                                      </p:cBhvr>
                                    </p:animEffect>
                                  </p:childTnLst>
                                </p:cTn>
                              </p:par>
                              <p:par>
                                <p:cTn id="80" presetID="9" presetClass="emph" presetSubtype="0" grpId="0" nodeType="withEffect">
                                  <p:stCondLst>
                                    <p:cond delay="0"/>
                                  </p:stCondLst>
                                  <p:childTnLst>
                                    <p:set>
                                      <p:cBhvr rctx="PPT">
                                        <p:cTn id="81" dur="indefinite"/>
                                        <p:tgtEl>
                                          <p:spTgt spid="100"/>
                                        </p:tgtEl>
                                        <p:attrNameLst>
                                          <p:attrName>style.opacity</p:attrName>
                                        </p:attrNameLst>
                                      </p:cBhvr>
                                      <p:to>
                                        <p:strVal val="0.25"/>
                                      </p:to>
                                    </p:set>
                                    <p:animEffect filter="image" prLst="opacity: 0.25">
                                      <p:cBhvr rctx="IE">
                                        <p:cTn id="82" dur="indefinite"/>
                                        <p:tgtEl>
                                          <p:spTgt spid="100"/>
                                        </p:tgtEl>
                                      </p:cBhvr>
                                    </p:animEffect>
                                  </p:childTnLst>
                                </p:cTn>
                              </p:par>
                              <p:par>
                                <p:cTn id="83" presetID="9" presetClass="emph" presetSubtype="0" grpId="0" nodeType="withEffect">
                                  <p:stCondLst>
                                    <p:cond delay="0"/>
                                  </p:stCondLst>
                                  <p:childTnLst>
                                    <p:set>
                                      <p:cBhvr rctx="PPT">
                                        <p:cTn id="84" dur="indefinite"/>
                                        <p:tgtEl>
                                          <p:spTgt spid="101"/>
                                        </p:tgtEl>
                                        <p:attrNameLst>
                                          <p:attrName>style.opacity</p:attrName>
                                        </p:attrNameLst>
                                      </p:cBhvr>
                                      <p:to>
                                        <p:strVal val="0.25"/>
                                      </p:to>
                                    </p:set>
                                    <p:animEffect filter="image" prLst="opacity: 0.25">
                                      <p:cBhvr rctx="IE">
                                        <p:cTn id="85" dur="indefinite"/>
                                        <p:tgtEl>
                                          <p:spTgt spid="101"/>
                                        </p:tgtEl>
                                      </p:cBhvr>
                                    </p:animEffect>
                                  </p:childTnLst>
                                </p:cTn>
                              </p:par>
                              <p:par>
                                <p:cTn id="86" presetID="9" presetClass="emph" presetSubtype="0" grpId="0" nodeType="withEffect">
                                  <p:stCondLst>
                                    <p:cond delay="0"/>
                                  </p:stCondLst>
                                  <p:childTnLst>
                                    <p:set>
                                      <p:cBhvr rctx="PPT">
                                        <p:cTn id="87" dur="indefinite"/>
                                        <p:tgtEl>
                                          <p:spTgt spid="102"/>
                                        </p:tgtEl>
                                        <p:attrNameLst>
                                          <p:attrName>style.opacity</p:attrName>
                                        </p:attrNameLst>
                                      </p:cBhvr>
                                      <p:to>
                                        <p:strVal val="0.25"/>
                                      </p:to>
                                    </p:set>
                                    <p:animEffect filter="image" prLst="opacity: 0.25">
                                      <p:cBhvr rctx="IE">
                                        <p:cTn id="88" dur="indefinite"/>
                                        <p:tgtEl>
                                          <p:spTgt spid="102"/>
                                        </p:tgtEl>
                                      </p:cBhvr>
                                    </p:animEffect>
                                  </p:childTnLst>
                                </p:cTn>
                              </p:par>
                              <p:par>
                                <p:cTn id="89" presetID="9" presetClass="emph" presetSubtype="0" grpId="0" nodeType="withEffect">
                                  <p:stCondLst>
                                    <p:cond delay="0"/>
                                  </p:stCondLst>
                                  <p:childTnLst>
                                    <p:set>
                                      <p:cBhvr rctx="PPT">
                                        <p:cTn id="90" dur="indefinite"/>
                                        <p:tgtEl>
                                          <p:spTgt spid="103"/>
                                        </p:tgtEl>
                                        <p:attrNameLst>
                                          <p:attrName>style.opacity</p:attrName>
                                        </p:attrNameLst>
                                      </p:cBhvr>
                                      <p:to>
                                        <p:strVal val="0.25"/>
                                      </p:to>
                                    </p:set>
                                    <p:animEffect filter="image" prLst="opacity: 0.25">
                                      <p:cBhvr rctx="IE">
                                        <p:cTn id="91" dur="indefinite"/>
                                        <p:tgtEl>
                                          <p:spTgt spid="103"/>
                                        </p:tgtEl>
                                      </p:cBhvr>
                                    </p:animEffect>
                                  </p:childTnLst>
                                </p:cTn>
                              </p:par>
                              <p:par>
                                <p:cTn id="92" presetID="9" presetClass="emph" presetSubtype="0" grpId="0" nodeType="withEffect">
                                  <p:stCondLst>
                                    <p:cond delay="0"/>
                                  </p:stCondLst>
                                  <p:childTnLst>
                                    <p:set>
                                      <p:cBhvr rctx="PPT">
                                        <p:cTn id="93" dur="indefinite"/>
                                        <p:tgtEl>
                                          <p:spTgt spid="104"/>
                                        </p:tgtEl>
                                        <p:attrNameLst>
                                          <p:attrName>style.opacity</p:attrName>
                                        </p:attrNameLst>
                                      </p:cBhvr>
                                      <p:to>
                                        <p:strVal val="0.25"/>
                                      </p:to>
                                    </p:set>
                                    <p:animEffect filter="image" prLst="opacity: 0.25">
                                      <p:cBhvr rctx="IE">
                                        <p:cTn id="94" dur="indefinite"/>
                                        <p:tgtEl>
                                          <p:spTgt spid="104"/>
                                        </p:tgtEl>
                                      </p:cBhvr>
                                    </p:animEffect>
                                  </p:childTnLst>
                                </p:cTn>
                              </p:par>
                              <p:par>
                                <p:cTn id="95" presetID="9" presetClass="emph" presetSubtype="0" nodeType="withEffect">
                                  <p:stCondLst>
                                    <p:cond delay="0"/>
                                  </p:stCondLst>
                                  <p:childTnLst>
                                    <p:set>
                                      <p:cBhvr rctx="PPT">
                                        <p:cTn id="96" dur="indefinite"/>
                                        <p:tgtEl>
                                          <p:spTgt spid="106"/>
                                        </p:tgtEl>
                                        <p:attrNameLst>
                                          <p:attrName>style.opacity</p:attrName>
                                        </p:attrNameLst>
                                      </p:cBhvr>
                                      <p:to>
                                        <p:strVal val="0.25"/>
                                      </p:to>
                                    </p:set>
                                    <p:animEffect filter="image" prLst="opacity: 0.25">
                                      <p:cBhvr rctx="IE">
                                        <p:cTn id="97" dur="indefinite"/>
                                        <p:tgtEl>
                                          <p:spTgt spid="106"/>
                                        </p:tgtEl>
                                      </p:cBhvr>
                                    </p:animEffect>
                                  </p:childTnLst>
                                </p:cTn>
                              </p:par>
                              <p:par>
                                <p:cTn id="98" presetID="9" presetClass="emph" presetSubtype="0" nodeType="withEffect">
                                  <p:stCondLst>
                                    <p:cond delay="0"/>
                                  </p:stCondLst>
                                  <p:childTnLst>
                                    <p:set>
                                      <p:cBhvr rctx="PPT">
                                        <p:cTn id="99" dur="indefinite"/>
                                        <p:tgtEl>
                                          <p:spTgt spid="107"/>
                                        </p:tgtEl>
                                        <p:attrNameLst>
                                          <p:attrName>style.opacity</p:attrName>
                                        </p:attrNameLst>
                                      </p:cBhvr>
                                      <p:to>
                                        <p:strVal val="0.25"/>
                                      </p:to>
                                    </p:set>
                                    <p:animEffect filter="image" prLst="opacity: 0.25">
                                      <p:cBhvr rctx="IE">
                                        <p:cTn id="100" dur="indefinite"/>
                                        <p:tgtEl>
                                          <p:spTgt spid="107"/>
                                        </p:tgtEl>
                                      </p:cBhvr>
                                    </p:animEffect>
                                  </p:childTnLst>
                                </p:cTn>
                              </p:par>
                              <p:par>
                                <p:cTn id="101" presetID="9" presetClass="emph" presetSubtype="0" nodeType="withEffect">
                                  <p:stCondLst>
                                    <p:cond delay="0"/>
                                  </p:stCondLst>
                                  <p:childTnLst>
                                    <p:set>
                                      <p:cBhvr rctx="PPT">
                                        <p:cTn id="102" dur="indefinite"/>
                                        <p:tgtEl>
                                          <p:spTgt spid="108"/>
                                        </p:tgtEl>
                                        <p:attrNameLst>
                                          <p:attrName>style.opacity</p:attrName>
                                        </p:attrNameLst>
                                      </p:cBhvr>
                                      <p:to>
                                        <p:strVal val="0.25"/>
                                      </p:to>
                                    </p:set>
                                    <p:animEffect filter="image" prLst="opacity: 0.25">
                                      <p:cBhvr rctx="IE">
                                        <p:cTn id="103" dur="indefinite"/>
                                        <p:tgtEl>
                                          <p:spTgt spid="108"/>
                                        </p:tgtEl>
                                      </p:cBhvr>
                                    </p:animEffect>
                                  </p:childTnLst>
                                </p:cTn>
                              </p:par>
                              <p:par>
                                <p:cTn id="104" presetID="9" presetClass="emph" presetSubtype="0" nodeType="withEffect">
                                  <p:stCondLst>
                                    <p:cond delay="0"/>
                                  </p:stCondLst>
                                  <p:childTnLst>
                                    <p:set>
                                      <p:cBhvr rctx="PPT">
                                        <p:cTn id="105" dur="indefinite"/>
                                        <p:tgtEl>
                                          <p:spTgt spid="109"/>
                                        </p:tgtEl>
                                        <p:attrNameLst>
                                          <p:attrName>style.opacity</p:attrName>
                                        </p:attrNameLst>
                                      </p:cBhvr>
                                      <p:to>
                                        <p:strVal val="0.25"/>
                                      </p:to>
                                    </p:set>
                                    <p:animEffect filter="image" prLst="opacity: 0.25">
                                      <p:cBhvr rctx="IE">
                                        <p:cTn id="106" dur="indefinite"/>
                                        <p:tgtEl>
                                          <p:spTgt spid="109"/>
                                        </p:tgtEl>
                                      </p:cBhvr>
                                    </p:animEffect>
                                  </p:childTnLst>
                                </p:cTn>
                              </p:par>
                              <p:par>
                                <p:cTn id="107" presetID="9" presetClass="emph" presetSubtype="0" nodeType="withEffect">
                                  <p:stCondLst>
                                    <p:cond delay="0"/>
                                  </p:stCondLst>
                                  <p:childTnLst>
                                    <p:set>
                                      <p:cBhvr rctx="PPT">
                                        <p:cTn id="108" dur="indefinite"/>
                                        <p:tgtEl>
                                          <p:spTgt spid="110"/>
                                        </p:tgtEl>
                                        <p:attrNameLst>
                                          <p:attrName>style.opacity</p:attrName>
                                        </p:attrNameLst>
                                      </p:cBhvr>
                                      <p:to>
                                        <p:strVal val="0.25"/>
                                      </p:to>
                                    </p:set>
                                    <p:animEffect filter="image" prLst="opacity: 0.25">
                                      <p:cBhvr rctx="IE">
                                        <p:cTn id="109" dur="indefinite"/>
                                        <p:tgtEl>
                                          <p:spTgt spid="110"/>
                                        </p:tgtEl>
                                      </p:cBhvr>
                                    </p:animEffect>
                                  </p:childTnLst>
                                </p:cTn>
                              </p:par>
                              <p:par>
                                <p:cTn id="110" presetID="9" presetClass="emph" presetSubtype="0" nodeType="withEffect">
                                  <p:stCondLst>
                                    <p:cond delay="0"/>
                                  </p:stCondLst>
                                  <p:childTnLst>
                                    <p:set>
                                      <p:cBhvr rctx="PPT">
                                        <p:cTn id="111" dur="indefinite"/>
                                        <p:tgtEl>
                                          <p:spTgt spid="6"/>
                                        </p:tgtEl>
                                        <p:attrNameLst>
                                          <p:attrName>style.opacity</p:attrName>
                                        </p:attrNameLst>
                                      </p:cBhvr>
                                      <p:to>
                                        <p:strVal val="0.25"/>
                                      </p:to>
                                    </p:set>
                                    <p:animEffect filter="image" prLst="opacity: 0.25">
                                      <p:cBhvr rctx="IE">
                                        <p:cTn id="112" dur="indefinite"/>
                                        <p:tgtEl>
                                          <p:spTgt spid="6"/>
                                        </p:tgtEl>
                                      </p:cBhvr>
                                    </p:animEffect>
                                  </p:childTnLst>
                                </p:cTn>
                              </p:par>
                              <p:par>
                                <p:cTn id="113" presetID="9" presetClass="emph" presetSubtype="0" grpId="1" nodeType="withEffect">
                                  <p:stCondLst>
                                    <p:cond delay="0"/>
                                  </p:stCondLst>
                                  <p:childTnLst>
                                    <p:set>
                                      <p:cBhvr rctx="PPT">
                                        <p:cTn id="114" dur="indefinite"/>
                                        <p:tgtEl>
                                          <p:spTgt spid="65"/>
                                        </p:tgtEl>
                                        <p:attrNameLst>
                                          <p:attrName>style.opacity</p:attrName>
                                        </p:attrNameLst>
                                      </p:cBhvr>
                                      <p:to>
                                        <p:strVal val="0.25"/>
                                      </p:to>
                                    </p:set>
                                    <p:animEffect filter="image" prLst="opacity: 0.25">
                                      <p:cBhvr rctx="IE">
                                        <p:cTn id="115" dur="indefinite"/>
                                        <p:tgtEl>
                                          <p:spTgt spid="65"/>
                                        </p:tgtEl>
                                      </p:cBhvr>
                                    </p:animEffect>
                                  </p:childTnLst>
                                </p:cTn>
                              </p:par>
                              <p:par>
                                <p:cTn id="116" presetID="9" presetClass="emph" presetSubtype="0" grpId="1" nodeType="withEffect">
                                  <p:stCondLst>
                                    <p:cond delay="0"/>
                                  </p:stCondLst>
                                  <p:childTnLst>
                                    <p:set>
                                      <p:cBhvr rctx="PPT">
                                        <p:cTn id="117" dur="indefinite"/>
                                        <p:tgtEl>
                                          <p:spTgt spid="67"/>
                                        </p:tgtEl>
                                        <p:attrNameLst>
                                          <p:attrName>style.opacity</p:attrName>
                                        </p:attrNameLst>
                                      </p:cBhvr>
                                      <p:to>
                                        <p:strVal val="0.25"/>
                                      </p:to>
                                    </p:set>
                                    <p:animEffect filter="image" prLst="opacity: 0.25">
                                      <p:cBhvr rctx="IE">
                                        <p:cTn id="118" dur="indefinite"/>
                                        <p:tgtEl>
                                          <p:spTgt spid="67"/>
                                        </p:tgtEl>
                                      </p:cBhvr>
                                    </p:animEffect>
                                  </p:childTnLst>
                                </p:cTn>
                              </p:par>
                              <p:par>
                                <p:cTn id="119" presetID="9" presetClass="emph" presetSubtype="0" nodeType="withEffect">
                                  <p:stCondLst>
                                    <p:cond delay="0"/>
                                  </p:stCondLst>
                                  <p:childTnLst>
                                    <p:set>
                                      <p:cBhvr rctx="PPT">
                                        <p:cTn id="120" dur="indefinite"/>
                                        <p:tgtEl>
                                          <p:spTgt spid="19"/>
                                        </p:tgtEl>
                                        <p:attrNameLst>
                                          <p:attrName>style.opacity</p:attrName>
                                        </p:attrNameLst>
                                      </p:cBhvr>
                                      <p:to>
                                        <p:strVal val="0.25"/>
                                      </p:to>
                                    </p:set>
                                    <p:animEffect filter="image" prLst="opacity: 0.25">
                                      <p:cBhvr rctx="IE">
                                        <p:cTn id="121" dur="indefinite"/>
                                        <p:tgtEl>
                                          <p:spTgt spid="19"/>
                                        </p:tgtEl>
                                      </p:cBhvr>
                                    </p:animEffect>
                                  </p:childTnLst>
                                </p:cTn>
                              </p:par>
                            </p:childTnLst>
                          </p:cTn>
                        </p:par>
                        <p:par>
                          <p:cTn id="122" fill="hold">
                            <p:stCondLst>
                              <p:cond delay="0"/>
                            </p:stCondLst>
                            <p:childTnLst>
                              <p:par>
                                <p:cTn id="123" presetID="10" presetClass="entr" presetSubtype="0" fill="hold" grpId="0" nodeType="afterEffect">
                                  <p:stCondLst>
                                    <p:cond delay="0"/>
                                  </p:stCondLst>
                                  <p:childTnLst>
                                    <p:set>
                                      <p:cBhvr>
                                        <p:cTn id="124" dur="1" fill="hold">
                                          <p:stCondLst>
                                            <p:cond delay="0"/>
                                          </p:stCondLst>
                                        </p:cTn>
                                        <p:tgtEl>
                                          <p:spTgt spid="4"/>
                                        </p:tgtEl>
                                        <p:attrNameLst>
                                          <p:attrName>style.visibility</p:attrName>
                                        </p:attrNameLst>
                                      </p:cBhvr>
                                      <p:to>
                                        <p:strVal val="visible"/>
                                      </p:to>
                                    </p:set>
                                    <p:animEffect transition="in" filter="fade">
                                      <p:cBhvr>
                                        <p:cTn id="1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9" grpId="0" animBg="1"/>
      <p:bldP spid="9" grpId="1" animBg="1"/>
      <p:bldP spid="88" grpId="0" animBg="1"/>
      <p:bldP spid="88" grpId="1" animBg="1"/>
      <p:bldP spid="34" grpId="0"/>
      <p:bldP spid="97" grpId="0" animBg="1"/>
      <p:bldP spid="98" grpId="0" animBg="1"/>
      <p:bldP spid="100" grpId="0" animBg="1"/>
      <p:bldP spid="101" grpId="0" animBg="1"/>
      <p:bldP spid="102" grpId="0" animBg="1"/>
      <p:bldP spid="103" grpId="0" animBg="1"/>
      <p:bldP spid="104" grpId="0" animBg="1"/>
      <p:bldP spid="65" grpId="0" animBg="1"/>
      <p:bldP spid="65" grpId="1" animBg="1"/>
      <p:bldP spid="67" grpId="0" animBg="1"/>
      <p:bldP spid="67" grpId="1" animBg="1"/>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64"/>
          <p:cNvSpPr/>
          <p:nvPr/>
        </p:nvSpPr>
        <p:spPr bwMode="auto">
          <a:xfrm rot="10800000">
            <a:off x="4069964" y="2947107"/>
            <a:ext cx="3409950" cy="1811866"/>
          </a:xfrm>
          <a:custGeom>
            <a:avLst/>
            <a:gdLst>
              <a:gd name="connsiteX0" fmla="*/ 1629833 w 3409950"/>
              <a:gd name="connsiteY0" fmla="*/ 55033 h 1811866"/>
              <a:gd name="connsiteX1" fmla="*/ 3026833 w 3409950"/>
              <a:gd name="connsiteY1" fmla="*/ 105833 h 1811866"/>
              <a:gd name="connsiteX2" fmla="*/ 3230033 w 3409950"/>
              <a:gd name="connsiteY2" fmla="*/ 690033 h 1811866"/>
              <a:gd name="connsiteX3" fmla="*/ 1947333 w 3409950"/>
              <a:gd name="connsiteY3" fmla="*/ 664633 h 1811866"/>
              <a:gd name="connsiteX4" fmla="*/ 2493433 w 3409950"/>
              <a:gd name="connsiteY4" fmla="*/ 1413933 h 1811866"/>
              <a:gd name="connsiteX5" fmla="*/ 2290233 w 3409950"/>
              <a:gd name="connsiteY5" fmla="*/ 1769533 h 1811866"/>
              <a:gd name="connsiteX6" fmla="*/ 1833033 w 3409950"/>
              <a:gd name="connsiteY6" fmla="*/ 1642533 h 1811866"/>
              <a:gd name="connsiteX7" fmla="*/ 1540933 w 3409950"/>
              <a:gd name="connsiteY7" fmla="*/ 753533 h 1811866"/>
              <a:gd name="connsiteX8" fmla="*/ 1274233 w 3409950"/>
              <a:gd name="connsiteY8" fmla="*/ 1591733 h 1811866"/>
              <a:gd name="connsiteX9" fmla="*/ 867833 w 3409950"/>
              <a:gd name="connsiteY9" fmla="*/ 1756833 h 1811866"/>
              <a:gd name="connsiteX10" fmla="*/ 740833 w 3409950"/>
              <a:gd name="connsiteY10" fmla="*/ 1325033 h 1811866"/>
              <a:gd name="connsiteX11" fmla="*/ 1198033 w 3409950"/>
              <a:gd name="connsiteY11" fmla="*/ 677333 h 1811866"/>
              <a:gd name="connsiteX12" fmla="*/ 194733 w 3409950"/>
              <a:gd name="connsiteY12" fmla="*/ 690033 h 1811866"/>
              <a:gd name="connsiteX13" fmla="*/ 29633 w 3409950"/>
              <a:gd name="connsiteY13" fmla="*/ 283633 h 1811866"/>
              <a:gd name="connsiteX14" fmla="*/ 372533 w 3409950"/>
              <a:gd name="connsiteY14" fmla="*/ 93133 h 1811866"/>
              <a:gd name="connsiteX15" fmla="*/ 1629833 w 3409950"/>
              <a:gd name="connsiteY15" fmla="*/ 55033 h 181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09950" h="1811866">
                <a:moveTo>
                  <a:pt x="1629833" y="55033"/>
                </a:moveTo>
                <a:cubicBezTo>
                  <a:pt x="2072216" y="57150"/>
                  <a:pt x="2760133" y="0"/>
                  <a:pt x="3026833" y="105833"/>
                </a:cubicBezTo>
                <a:cubicBezTo>
                  <a:pt x="3293533" y="211666"/>
                  <a:pt x="3409950" y="596900"/>
                  <a:pt x="3230033" y="690033"/>
                </a:cubicBezTo>
                <a:cubicBezTo>
                  <a:pt x="3050116" y="783166"/>
                  <a:pt x="2070100" y="543983"/>
                  <a:pt x="1947333" y="664633"/>
                </a:cubicBezTo>
                <a:cubicBezTo>
                  <a:pt x="1824566" y="785283"/>
                  <a:pt x="2436283" y="1229783"/>
                  <a:pt x="2493433" y="1413933"/>
                </a:cubicBezTo>
                <a:cubicBezTo>
                  <a:pt x="2550583" y="1598083"/>
                  <a:pt x="2400300" y="1731433"/>
                  <a:pt x="2290233" y="1769533"/>
                </a:cubicBezTo>
                <a:cubicBezTo>
                  <a:pt x="2180166" y="1807633"/>
                  <a:pt x="1957916" y="1811866"/>
                  <a:pt x="1833033" y="1642533"/>
                </a:cubicBezTo>
                <a:cubicBezTo>
                  <a:pt x="1708150" y="1473200"/>
                  <a:pt x="1634066" y="762000"/>
                  <a:pt x="1540933" y="753533"/>
                </a:cubicBezTo>
                <a:cubicBezTo>
                  <a:pt x="1447800" y="745066"/>
                  <a:pt x="1386416" y="1424516"/>
                  <a:pt x="1274233" y="1591733"/>
                </a:cubicBezTo>
                <a:cubicBezTo>
                  <a:pt x="1162050" y="1758950"/>
                  <a:pt x="956733" y="1801283"/>
                  <a:pt x="867833" y="1756833"/>
                </a:cubicBezTo>
                <a:cubicBezTo>
                  <a:pt x="778933" y="1712383"/>
                  <a:pt x="685800" y="1504950"/>
                  <a:pt x="740833" y="1325033"/>
                </a:cubicBezTo>
                <a:cubicBezTo>
                  <a:pt x="795866" y="1145116"/>
                  <a:pt x="1289050" y="783166"/>
                  <a:pt x="1198033" y="677333"/>
                </a:cubicBezTo>
                <a:cubicBezTo>
                  <a:pt x="1107016" y="571500"/>
                  <a:pt x="389466" y="755650"/>
                  <a:pt x="194733" y="690033"/>
                </a:cubicBezTo>
                <a:cubicBezTo>
                  <a:pt x="0" y="624416"/>
                  <a:pt x="0" y="383116"/>
                  <a:pt x="29633" y="283633"/>
                </a:cubicBezTo>
                <a:cubicBezTo>
                  <a:pt x="59266" y="184150"/>
                  <a:pt x="105833" y="131233"/>
                  <a:pt x="372533" y="93133"/>
                </a:cubicBezTo>
                <a:cubicBezTo>
                  <a:pt x="639233" y="55033"/>
                  <a:pt x="1187450" y="52916"/>
                  <a:pt x="1629833" y="55033"/>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sp>
        <p:nvSpPr>
          <p:cNvPr id="66" name="Oval 65"/>
          <p:cNvSpPr/>
          <p:nvPr/>
        </p:nvSpPr>
        <p:spPr bwMode="auto">
          <a:xfrm>
            <a:off x="5562600" y="4112581"/>
            <a:ext cx="457200" cy="4572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sp>
        <p:nvSpPr>
          <p:cNvPr id="57" name="Freeform 56"/>
          <p:cNvSpPr/>
          <p:nvPr/>
        </p:nvSpPr>
        <p:spPr bwMode="auto">
          <a:xfrm>
            <a:off x="4069964" y="1905000"/>
            <a:ext cx="2144183" cy="755172"/>
          </a:xfrm>
          <a:custGeom>
            <a:avLst/>
            <a:gdLst>
              <a:gd name="connsiteX0" fmla="*/ 38100 w 2144183"/>
              <a:gd name="connsiteY0" fmla="*/ 410633 h 1041400"/>
              <a:gd name="connsiteX1" fmla="*/ 495300 w 2144183"/>
              <a:gd name="connsiteY1" fmla="*/ 131233 h 1041400"/>
              <a:gd name="connsiteX2" fmla="*/ 1879600 w 2144183"/>
              <a:gd name="connsiteY2" fmla="*/ 105833 h 1041400"/>
              <a:gd name="connsiteX3" fmla="*/ 2082800 w 2144183"/>
              <a:gd name="connsiteY3" fmla="*/ 766233 h 1041400"/>
              <a:gd name="connsiteX4" fmla="*/ 1536700 w 2144183"/>
              <a:gd name="connsiteY4" fmla="*/ 1007533 h 1041400"/>
              <a:gd name="connsiteX5" fmla="*/ 266700 w 2144183"/>
              <a:gd name="connsiteY5" fmla="*/ 944033 h 1041400"/>
              <a:gd name="connsiteX6" fmla="*/ 38100 w 2144183"/>
              <a:gd name="connsiteY6" fmla="*/ 410633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4183" h="1041400">
                <a:moveTo>
                  <a:pt x="38100" y="410633"/>
                </a:moveTo>
                <a:cubicBezTo>
                  <a:pt x="76200" y="275166"/>
                  <a:pt x="188383" y="182033"/>
                  <a:pt x="495300" y="131233"/>
                </a:cubicBezTo>
                <a:cubicBezTo>
                  <a:pt x="802217" y="80433"/>
                  <a:pt x="1615017" y="0"/>
                  <a:pt x="1879600" y="105833"/>
                </a:cubicBezTo>
                <a:cubicBezTo>
                  <a:pt x="2144183" y="211666"/>
                  <a:pt x="2139950" y="615950"/>
                  <a:pt x="2082800" y="766233"/>
                </a:cubicBezTo>
                <a:cubicBezTo>
                  <a:pt x="2025650" y="916516"/>
                  <a:pt x="1839383" y="977900"/>
                  <a:pt x="1536700" y="1007533"/>
                </a:cubicBezTo>
                <a:cubicBezTo>
                  <a:pt x="1234017" y="1037166"/>
                  <a:pt x="520700" y="1041400"/>
                  <a:pt x="266700" y="944033"/>
                </a:cubicBezTo>
                <a:cubicBezTo>
                  <a:pt x="12700" y="846666"/>
                  <a:pt x="0" y="546100"/>
                  <a:pt x="38100" y="410633"/>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sp>
        <p:nvSpPr>
          <p:cNvPr id="56" name="Freeform 55"/>
          <p:cNvSpPr/>
          <p:nvPr/>
        </p:nvSpPr>
        <p:spPr bwMode="auto">
          <a:xfrm>
            <a:off x="4112423" y="3981766"/>
            <a:ext cx="2144183" cy="755172"/>
          </a:xfrm>
          <a:custGeom>
            <a:avLst/>
            <a:gdLst>
              <a:gd name="connsiteX0" fmla="*/ 38100 w 2144183"/>
              <a:gd name="connsiteY0" fmla="*/ 410633 h 1041400"/>
              <a:gd name="connsiteX1" fmla="*/ 495300 w 2144183"/>
              <a:gd name="connsiteY1" fmla="*/ 131233 h 1041400"/>
              <a:gd name="connsiteX2" fmla="*/ 1879600 w 2144183"/>
              <a:gd name="connsiteY2" fmla="*/ 105833 h 1041400"/>
              <a:gd name="connsiteX3" fmla="*/ 2082800 w 2144183"/>
              <a:gd name="connsiteY3" fmla="*/ 766233 h 1041400"/>
              <a:gd name="connsiteX4" fmla="*/ 1536700 w 2144183"/>
              <a:gd name="connsiteY4" fmla="*/ 1007533 h 1041400"/>
              <a:gd name="connsiteX5" fmla="*/ 266700 w 2144183"/>
              <a:gd name="connsiteY5" fmla="*/ 944033 h 1041400"/>
              <a:gd name="connsiteX6" fmla="*/ 38100 w 2144183"/>
              <a:gd name="connsiteY6" fmla="*/ 410633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44183" h="1041400">
                <a:moveTo>
                  <a:pt x="38100" y="410633"/>
                </a:moveTo>
                <a:cubicBezTo>
                  <a:pt x="76200" y="275166"/>
                  <a:pt x="188383" y="182033"/>
                  <a:pt x="495300" y="131233"/>
                </a:cubicBezTo>
                <a:cubicBezTo>
                  <a:pt x="802217" y="80433"/>
                  <a:pt x="1615017" y="0"/>
                  <a:pt x="1879600" y="105833"/>
                </a:cubicBezTo>
                <a:cubicBezTo>
                  <a:pt x="2144183" y="211666"/>
                  <a:pt x="2139950" y="615950"/>
                  <a:pt x="2082800" y="766233"/>
                </a:cubicBezTo>
                <a:cubicBezTo>
                  <a:pt x="2025650" y="916516"/>
                  <a:pt x="1839383" y="977900"/>
                  <a:pt x="1536700" y="1007533"/>
                </a:cubicBezTo>
                <a:cubicBezTo>
                  <a:pt x="1234017" y="1037166"/>
                  <a:pt x="520700" y="1041400"/>
                  <a:pt x="266700" y="944033"/>
                </a:cubicBezTo>
                <a:cubicBezTo>
                  <a:pt x="12700" y="846666"/>
                  <a:pt x="0" y="546100"/>
                  <a:pt x="38100" y="410633"/>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sp>
        <p:nvSpPr>
          <p:cNvPr id="2" name="Title 1"/>
          <p:cNvSpPr>
            <a:spLocks noGrp="1"/>
          </p:cNvSpPr>
          <p:nvPr>
            <p:ph type="title"/>
          </p:nvPr>
        </p:nvSpPr>
        <p:spPr/>
        <p:txBody>
          <a:bodyPr/>
          <a:lstStyle/>
          <a:p>
            <a:r>
              <a:rPr lang="en-US" dirty="0" smtClean="0"/>
              <a:t>The Scheduler</a:t>
            </a:r>
            <a:endParaRPr lang="en-US" dirty="0"/>
          </a:p>
        </p:txBody>
      </p:sp>
      <p:sp>
        <p:nvSpPr>
          <p:cNvPr id="137" name="Rounded Rectangle 136"/>
          <p:cNvSpPr/>
          <p:nvPr/>
        </p:nvSpPr>
        <p:spPr bwMode="auto">
          <a:xfrm>
            <a:off x="2319218" y="2031508"/>
            <a:ext cx="1452675" cy="731704"/>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a:solidFill>
                  <a:prstClr val="black"/>
                </a:solidFill>
                <a:latin typeface="Tahoma" pitchFamily="34" charset="0"/>
                <a:ea typeface="ＭＳ Ｐゴシック" pitchFamily="-111" charset="-128"/>
              </a:rPr>
              <a:t>CPU 1</a:t>
            </a:r>
          </a:p>
        </p:txBody>
      </p:sp>
      <p:sp>
        <p:nvSpPr>
          <p:cNvPr id="138" name="Rounded Rectangle 137"/>
          <p:cNvSpPr/>
          <p:nvPr/>
        </p:nvSpPr>
        <p:spPr bwMode="auto">
          <a:xfrm>
            <a:off x="2319218" y="4351913"/>
            <a:ext cx="1452675" cy="731704"/>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a:solidFill>
                  <a:prstClr val="black"/>
                </a:solidFill>
                <a:latin typeface="Tahoma" pitchFamily="34" charset="0"/>
                <a:ea typeface="ＭＳ Ｐゴシック" pitchFamily="-111" charset="-128"/>
              </a:rPr>
              <a:t>CPU 2</a:t>
            </a:r>
          </a:p>
        </p:txBody>
      </p:sp>
      <p:sp>
        <p:nvSpPr>
          <p:cNvPr id="44" name="Oval 43"/>
          <p:cNvSpPr/>
          <p:nvPr/>
        </p:nvSpPr>
        <p:spPr bwMode="auto">
          <a:xfrm>
            <a:off x="4419600" y="2055182"/>
            <a:ext cx="457200" cy="472378"/>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cxnSp>
        <p:nvCxnSpPr>
          <p:cNvPr id="46" name="Straight Arrow Connector 45"/>
          <p:cNvCxnSpPr>
            <a:endCxn id="44" idx="2"/>
          </p:cNvCxnSpPr>
          <p:nvPr/>
        </p:nvCxnSpPr>
        <p:spPr bwMode="auto">
          <a:xfrm flipV="1">
            <a:off x="3098800" y="2291371"/>
            <a:ext cx="1320800" cy="17438"/>
          </a:xfrm>
          <a:prstGeom prst="straightConnector1">
            <a:avLst/>
          </a:prstGeom>
          <a:ln w="28575">
            <a:headEnd type="none" w="med" len="med"/>
            <a:tailEnd type="arrow"/>
          </a:ln>
        </p:spPr>
        <p:style>
          <a:lnRef idx="1">
            <a:schemeClr val="accent2"/>
          </a:lnRef>
          <a:fillRef idx="2">
            <a:schemeClr val="accent2"/>
          </a:fillRef>
          <a:effectRef idx="1">
            <a:schemeClr val="accent2"/>
          </a:effectRef>
          <a:fontRef idx="minor">
            <a:schemeClr val="dk1"/>
          </a:fontRef>
        </p:style>
      </p:cxnSp>
      <p:sp>
        <p:nvSpPr>
          <p:cNvPr id="62" name="Oval 61"/>
          <p:cNvSpPr/>
          <p:nvPr/>
        </p:nvSpPr>
        <p:spPr bwMode="auto">
          <a:xfrm>
            <a:off x="4419600" y="4112581"/>
            <a:ext cx="457200" cy="4572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cxnSp>
        <p:nvCxnSpPr>
          <p:cNvPr id="63" name="Straight Arrow Connector 62"/>
          <p:cNvCxnSpPr>
            <a:endCxn id="62" idx="2"/>
          </p:cNvCxnSpPr>
          <p:nvPr/>
        </p:nvCxnSpPr>
        <p:spPr bwMode="auto">
          <a:xfrm flipV="1">
            <a:off x="3098800" y="4341181"/>
            <a:ext cx="1320800" cy="395758"/>
          </a:xfrm>
          <a:prstGeom prst="straightConnector1">
            <a:avLst/>
          </a:prstGeom>
          <a:ln w="28575">
            <a:headEnd type="none" w="med" len="med"/>
            <a:tailEnd type="arrow"/>
          </a:ln>
        </p:spPr>
        <p:style>
          <a:lnRef idx="1">
            <a:schemeClr val="accent2"/>
          </a:lnRef>
          <a:fillRef idx="2">
            <a:schemeClr val="accent2"/>
          </a:fillRef>
          <a:effectRef idx="1">
            <a:schemeClr val="accent2"/>
          </a:effectRef>
          <a:fontRef idx="minor">
            <a:schemeClr val="dk1"/>
          </a:fontRef>
        </p:style>
      </p:cxnSp>
      <p:sp>
        <p:nvSpPr>
          <p:cNvPr id="51" name="TextBox 50"/>
          <p:cNvSpPr txBox="1"/>
          <p:nvPr/>
        </p:nvSpPr>
        <p:spPr>
          <a:xfrm>
            <a:off x="457200" y="1214735"/>
            <a:ext cx="8229600" cy="461665"/>
          </a:xfrm>
          <a:prstGeom prst="rect">
            <a:avLst/>
          </a:prstGeom>
          <a:noFill/>
        </p:spPr>
        <p:txBody>
          <a:bodyPr wrap="square" rtlCol="0">
            <a:spAutoFit/>
          </a:bodyPr>
          <a:lstStyle/>
          <a:p>
            <a:r>
              <a:rPr lang="en-US" sz="2400" dirty="0">
                <a:solidFill>
                  <a:prstClr val="black"/>
                </a:solidFill>
              </a:rPr>
              <a:t>The </a:t>
            </a:r>
            <a:r>
              <a:rPr lang="en-US" sz="2400" b="1" dirty="0">
                <a:solidFill>
                  <a:prstClr val="black"/>
                </a:solidFill>
              </a:rPr>
              <a:t>scheduler</a:t>
            </a:r>
            <a:r>
              <a:rPr lang="en-US" sz="2400" dirty="0">
                <a:solidFill>
                  <a:prstClr val="black"/>
                </a:solidFill>
              </a:rPr>
              <a:t> determines the order that vertices are updated</a:t>
            </a:r>
          </a:p>
        </p:txBody>
      </p:sp>
      <p:cxnSp>
        <p:nvCxnSpPr>
          <p:cNvPr id="67" name="Straight Arrow Connector 66"/>
          <p:cNvCxnSpPr>
            <a:endCxn id="66" idx="3"/>
          </p:cNvCxnSpPr>
          <p:nvPr/>
        </p:nvCxnSpPr>
        <p:spPr bwMode="auto">
          <a:xfrm flipV="1">
            <a:off x="3098800" y="4502826"/>
            <a:ext cx="2530755" cy="157831"/>
          </a:xfrm>
          <a:prstGeom prst="straightConnector1">
            <a:avLst/>
          </a:prstGeom>
          <a:ln w="28575">
            <a:headEnd type="none" w="med" len="med"/>
            <a:tailEnd type="arrow"/>
          </a:ln>
        </p:spPr>
        <p:style>
          <a:lnRef idx="1">
            <a:schemeClr val="accent2"/>
          </a:lnRef>
          <a:fillRef idx="2">
            <a:schemeClr val="accent2"/>
          </a:fillRef>
          <a:effectRef idx="1">
            <a:schemeClr val="accent2"/>
          </a:effectRef>
          <a:fontRef idx="minor">
            <a:schemeClr val="dk1"/>
          </a:fontRef>
        </p:style>
      </p:cxnSp>
      <p:sp>
        <p:nvSpPr>
          <p:cNvPr id="77" name="Freeform 76"/>
          <p:cNvSpPr/>
          <p:nvPr/>
        </p:nvSpPr>
        <p:spPr bwMode="auto">
          <a:xfrm>
            <a:off x="4352990" y="1969440"/>
            <a:ext cx="3130486" cy="1711341"/>
          </a:xfrm>
          <a:custGeom>
            <a:avLst/>
            <a:gdLst>
              <a:gd name="connsiteX0" fmla="*/ 38100 w 2144183"/>
              <a:gd name="connsiteY0" fmla="*/ 410633 h 1041400"/>
              <a:gd name="connsiteX1" fmla="*/ 495300 w 2144183"/>
              <a:gd name="connsiteY1" fmla="*/ 131233 h 1041400"/>
              <a:gd name="connsiteX2" fmla="*/ 1879600 w 2144183"/>
              <a:gd name="connsiteY2" fmla="*/ 105833 h 1041400"/>
              <a:gd name="connsiteX3" fmla="*/ 2082800 w 2144183"/>
              <a:gd name="connsiteY3" fmla="*/ 766233 h 1041400"/>
              <a:gd name="connsiteX4" fmla="*/ 1536700 w 2144183"/>
              <a:gd name="connsiteY4" fmla="*/ 1007533 h 1041400"/>
              <a:gd name="connsiteX5" fmla="*/ 266700 w 2144183"/>
              <a:gd name="connsiteY5" fmla="*/ 944033 h 1041400"/>
              <a:gd name="connsiteX6" fmla="*/ 38100 w 2144183"/>
              <a:gd name="connsiteY6" fmla="*/ 410633 h 1041400"/>
              <a:gd name="connsiteX0" fmla="*/ 1263264 w 3369347"/>
              <a:gd name="connsiteY0" fmla="*/ 410633 h 1030157"/>
              <a:gd name="connsiteX1" fmla="*/ 1720464 w 3369347"/>
              <a:gd name="connsiteY1" fmla="*/ 131233 h 1030157"/>
              <a:gd name="connsiteX2" fmla="*/ 3104764 w 3369347"/>
              <a:gd name="connsiteY2" fmla="*/ 105833 h 1030157"/>
              <a:gd name="connsiteX3" fmla="*/ 3307964 w 3369347"/>
              <a:gd name="connsiteY3" fmla="*/ 766233 h 1030157"/>
              <a:gd name="connsiteX4" fmla="*/ 2761864 w 3369347"/>
              <a:gd name="connsiteY4" fmla="*/ 1007533 h 1030157"/>
              <a:gd name="connsiteX5" fmla="*/ 254000 w 3369347"/>
              <a:gd name="connsiteY5" fmla="*/ 630490 h 1030157"/>
              <a:gd name="connsiteX6" fmla="*/ 1263264 w 3369347"/>
              <a:gd name="connsiteY6" fmla="*/ 410633 h 1030157"/>
              <a:gd name="connsiteX0" fmla="*/ 1376441 w 3482524"/>
              <a:gd name="connsiteY0" fmla="*/ 410633 h 1030157"/>
              <a:gd name="connsiteX1" fmla="*/ 1833641 w 3482524"/>
              <a:gd name="connsiteY1" fmla="*/ 131233 h 1030157"/>
              <a:gd name="connsiteX2" fmla="*/ 3217941 w 3482524"/>
              <a:gd name="connsiteY2" fmla="*/ 105833 h 1030157"/>
              <a:gd name="connsiteX3" fmla="*/ 3421141 w 3482524"/>
              <a:gd name="connsiteY3" fmla="*/ 766233 h 1030157"/>
              <a:gd name="connsiteX4" fmla="*/ 2875041 w 3482524"/>
              <a:gd name="connsiteY4" fmla="*/ 1007533 h 1030157"/>
              <a:gd name="connsiteX5" fmla="*/ 367177 w 3482524"/>
              <a:gd name="connsiteY5" fmla="*/ 630490 h 1030157"/>
              <a:gd name="connsiteX6" fmla="*/ 671977 w 3482524"/>
              <a:gd name="connsiteY6" fmla="*/ 105083 h 1030157"/>
              <a:gd name="connsiteX7" fmla="*/ 1376441 w 3482524"/>
              <a:gd name="connsiteY7" fmla="*/ 410633 h 1030157"/>
              <a:gd name="connsiteX0" fmla="*/ 1357777 w 3482524"/>
              <a:gd name="connsiteY0" fmla="*/ 105083 h 1030157"/>
              <a:gd name="connsiteX1" fmla="*/ 1833641 w 3482524"/>
              <a:gd name="connsiteY1" fmla="*/ 131233 h 1030157"/>
              <a:gd name="connsiteX2" fmla="*/ 3217941 w 3482524"/>
              <a:gd name="connsiteY2" fmla="*/ 105833 h 1030157"/>
              <a:gd name="connsiteX3" fmla="*/ 3421141 w 3482524"/>
              <a:gd name="connsiteY3" fmla="*/ 766233 h 1030157"/>
              <a:gd name="connsiteX4" fmla="*/ 2875041 w 3482524"/>
              <a:gd name="connsiteY4" fmla="*/ 1007533 h 1030157"/>
              <a:gd name="connsiteX5" fmla="*/ 367177 w 3482524"/>
              <a:gd name="connsiteY5" fmla="*/ 630490 h 1030157"/>
              <a:gd name="connsiteX6" fmla="*/ 671977 w 3482524"/>
              <a:gd name="connsiteY6" fmla="*/ 105083 h 1030157"/>
              <a:gd name="connsiteX7" fmla="*/ 1357777 w 3482524"/>
              <a:gd name="connsiteY7" fmla="*/ 105083 h 1030157"/>
              <a:gd name="connsiteX0" fmla="*/ 1357777 w 3482524"/>
              <a:gd name="connsiteY0" fmla="*/ 105083 h 1030157"/>
              <a:gd name="connsiteX1" fmla="*/ 1833641 w 3482524"/>
              <a:gd name="connsiteY1" fmla="*/ 131233 h 1030157"/>
              <a:gd name="connsiteX2" fmla="*/ 3217941 w 3482524"/>
              <a:gd name="connsiteY2" fmla="*/ 105833 h 1030157"/>
              <a:gd name="connsiteX3" fmla="*/ 3421141 w 3482524"/>
              <a:gd name="connsiteY3" fmla="*/ 766233 h 1030157"/>
              <a:gd name="connsiteX4" fmla="*/ 2875041 w 3482524"/>
              <a:gd name="connsiteY4" fmla="*/ 1007533 h 1030157"/>
              <a:gd name="connsiteX5" fmla="*/ 367177 w 3482524"/>
              <a:gd name="connsiteY5" fmla="*/ 630490 h 1030157"/>
              <a:gd name="connsiteX6" fmla="*/ 671977 w 3482524"/>
              <a:gd name="connsiteY6" fmla="*/ 105083 h 1030157"/>
              <a:gd name="connsiteX7" fmla="*/ 1357777 w 3482524"/>
              <a:gd name="connsiteY7" fmla="*/ 105083 h 1030157"/>
              <a:gd name="connsiteX0" fmla="*/ 671977 w 3482524"/>
              <a:gd name="connsiteY0" fmla="*/ 105083 h 1030157"/>
              <a:gd name="connsiteX1" fmla="*/ 1833641 w 3482524"/>
              <a:gd name="connsiteY1" fmla="*/ 131233 h 1030157"/>
              <a:gd name="connsiteX2" fmla="*/ 3217941 w 3482524"/>
              <a:gd name="connsiteY2" fmla="*/ 105833 h 1030157"/>
              <a:gd name="connsiteX3" fmla="*/ 3421141 w 3482524"/>
              <a:gd name="connsiteY3" fmla="*/ 766233 h 1030157"/>
              <a:gd name="connsiteX4" fmla="*/ 2875041 w 3482524"/>
              <a:gd name="connsiteY4" fmla="*/ 1007533 h 1030157"/>
              <a:gd name="connsiteX5" fmla="*/ 367177 w 3482524"/>
              <a:gd name="connsiteY5" fmla="*/ 630490 h 1030157"/>
              <a:gd name="connsiteX6" fmla="*/ 671977 w 3482524"/>
              <a:gd name="connsiteY6" fmla="*/ 105083 h 1030157"/>
              <a:gd name="connsiteX0" fmla="*/ 443377 w 3253924"/>
              <a:gd name="connsiteY0" fmla="*/ 118238 h 1033092"/>
              <a:gd name="connsiteX1" fmla="*/ 1605041 w 3253924"/>
              <a:gd name="connsiteY1" fmla="*/ 144388 h 1033092"/>
              <a:gd name="connsiteX2" fmla="*/ 2989341 w 3253924"/>
              <a:gd name="connsiteY2" fmla="*/ 118988 h 1033092"/>
              <a:gd name="connsiteX3" fmla="*/ 3192541 w 3253924"/>
              <a:gd name="connsiteY3" fmla="*/ 779388 h 1033092"/>
              <a:gd name="connsiteX4" fmla="*/ 2646441 w 3253924"/>
              <a:gd name="connsiteY4" fmla="*/ 1020688 h 1033092"/>
              <a:gd name="connsiteX5" fmla="*/ 367177 w 3253924"/>
              <a:gd name="connsiteY5" fmla="*/ 853809 h 1033092"/>
              <a:gd name="connsiteX6" fmla="*/ 443377 w 3253924"/>
              <a:gd name="connsiteY6" fmla="*/ 118238 h 1033092"/>
              <a:gd name="connsiteX0" fmla="*/ 206311 w 3016858"/>
              <a:gd name="connsiteY0" fmla="*/ 118237 h 1050604"/>
              <a:gd name="connsiteX1" fmla="*/ 1367975 w 3016858"/>
              <a:gd name="connsiteY1" fmla="*/ 144387 h 1050604"/>
              <a:gd name="connsiteX2" fmla="*/ 2752275 w 3016858"/>
              <a:gd name="connsiteY2" fmla="*/ 118987 h 1050604"/>
              <a:gd name="connsiteX3" fmla="*/ 2955475 w 3016858"/>
              <a:gd name="connsiteY3" fmla="*/ 779387 h 1050604"/>
              <a:gd name="connsiteX4" fmla="*/ 2409375 w 3016858"/>
              <a:gd name="connsiteY4" fmla="*/ 1020687 h 1050604"/>
              <a:gd name="connsiteX5" fmla="*/ 739711 w 3016858"/>
              <a:gd name="connsiteY5" fmla="*/ 958891 h 1050604"/>
              <a:gd name="connsiteX6" fmla="*/ 130111 w 3016858"/>
              <a:gd name="connsiteY6" fmla="*/ 853808 h 1050604"/>
              <a:gd name="connsiteX7" fmla="*/ 206311 w 3016858"/>
              <a:gd name="connsiteY7" fmla="*/ 118237 h 1050604"/>
              <a:gd name="connsiteX0" fmla="*/ 206311 w 3016858"/>
              <a:gd name="connsiteY0" fmla="*/ 118237 h 2335250"/>
              <a:gd name="connsiteX1" fmla="*/ 1367975 w 3016858"/>
              <a:gd name="connsiteY1" fmla="*/ 144387 h 2335250"/>
              <a:gd name="connsiteX2" fmla="*/ 2752275 w 3016858"/>
              <a:gd name="connsiteY2" fmla="*/ 118987 h 2335250"/>
              <a:gd name="connsiteX3" fmla="*/ 2955475 w 3016858"/>
              <a:gd name="connsiteY3" fmla="*/ 779387 h 2335250"/>
              <a:gd name="connsiteX4" fmla="*/ 2409375 w 3016858"/>
              <a:gd name="connsiteY4" fmla="*/ 1020687 h 2335250"/>
              <a:gd name="connsiteX5" fmla="*/ 663511 w 3016858"/>
              <a:gd name="connsiteY5" fmla="*/ 2324951 h 2335250"/>
              <a:gd name="connsiteX6" fmla="*/ 739711 w 3016858"/>
              <a:gd name="connsiteY6" fmla="*/ 958891 h 2335250"/>
              <a:gd name="connsiteX7" fmla="*/ 130111 w 3016858"/>
              <a:gd name="connsiteY7" fmla="*/ 853808 h 2335250"/>
              <a:gd name="connsiteX8" fmla="*/ 206311 w 3016858"/>
              <a:gd name="connsiteY8" fmla="*/ 118237 h 2335250"/>
              <a:gd name="connsiteX0" fmla="*/ 206311 w 3016858"/>
              <a:gd name="connsiteY0" fmla="*/ 118237 h 2359979"/>
              <a:gd name="connsiteX1" fmla="*/ 1367975 w 3016858"/>
              <a:gd name="connsiteY1" fmla="*/ 144387 h 2359979"/>
              <a:gd name="connsiteX2" fmla="*/ 2752275 w 3016858"/>
              <a:gd name="connsiteY2" fmla="*/ 118987 h 2359979"/>
              <a:gd name="connsiteX3" fmla="*/ 2955475 w 3016858"/>
              <a:gd name="connsiteY3" fmla="*/ 779387 h 2359979"/>
              <a:gd name="connsiteX4" fmla="*/ 2409375 w 3016858"/>
              <a:gd name="connsiteY4" fmla="*/ 1020687 h 2359979"/>
              <a:gd name="connsiteX5" fmla="*/ 1349311 w 3016858"/>
              <a:gd name="connsiteY5" fmla="*/ 1169052 h 2359979"/>
              <a:gd name="connsiteX6" fmla="*/ 663511 w 3016858"/>
              <a:gd name="connsiteY6" fmla="*/ 2324951 h 2359979"/>
              <a:gd name="connsiteX7" fmla="*/ 739711 w 3016858"/>
              <a:gd name="connsiteY7" fmla="*/ 958891 h 2359979"/>
              <a:gd name="connsiteX8" fmla="*/ 130111 w 3016858"/>
              <a:gd name="connsiteY8" fmla="*/ 853808 h 2359979"/>
              <a:gd name="connsiteX9" fmla="*/ 206311 w 3016858"/>
              <a:gd name="connsiteY9" fmla="*/ 118237 h 2359979"/>
              <a:gd name="connsiteX0" fmla="*/ 206311 w 3016858"/>
              <a:gd name="connsiteY0" fmla="*/ 118237 h 2517600"/>
              <a:gd name="connsiteX1" fmla="*/ 1367975 w 3016858"/>
              <a:gd name="connsiteY1" fmla="*/ 144387 h 2517600"/>
              <a:gd name="connsiteX2" fmla="*/ 2752275 w 3016858"/>
              <a:gd name="connsiteY2" fmla="*/ 118987 h 2517600"/>
              <a:gd name="connsiteX3" fmla="*/ 2955475 w 3016858"/>
              <a:gd name="connsiteY3" fmla="*/ 779387 h 2517600"/>
              <a:gd name="connsiteX4" fmla="*/ 2409375 w 3016858"/>
              <a:gd name="connsiteY4" fmla="*/ 1020687 h 2517600"/>
              <a:gd name="connsiteX5" fmla="*/ 1349311 w 3016858"/>
              <a:gd name="connsiteY5" fmla="*/ 1169052 h 2517600"/>
              <a:gd name="connsiteX6" fmla="*/ 968311 w 3016858"/>
              <a:gd name="connsiteY6" fmla="*/ 2114787 h 2517600"/>
              <a:gd name="connsiteX7" fmla="*/ 663511 w 3016858"/>
              <a:gd name="connsiteY7" fmla="*/ 2324951 h 2517600"/>
              <a:gd name="connsiteX8" fmla="*/ 739711 w 3016858"/>
              <a:gd name="connsiteY8" fmla="*/ 958891 h 2517600"/>
              <a:gd name="connsiteX9" fmla="*/ 130111 w 3016858"/>
              <a:gd name="connsiteY9" fmla="*/ 853808 h 2517600"/>
              <a:gd name="connsiteX10" fmla="*/ 206311 w 3016858"/>
              <a:gd name="connsiteY10" fmla="*/ 118237 h 2517600"/>
              <a:gd name="connsiteX0" fmla="*/ 206311 w 3016858"/>
              <a:gd name="connsiteY0" fmla="*/ 118237 h 2517600"/>
              <a:gd name="connsiteX1" fmla="*/ 1367975 w 3016858"/>
              <a:gd name="connsiteY1" fmla="*/ 144387 h 2517600"/>
              <a:gd name="connsiteX2" fmla="*/ 2752275 w 3016858"/>
              <a:gd name="connsiteY2" fmla="*/ 118987 h 2517600"/>
              <a:gd name="connsiteX3" fmla="*/ 2955475 w 3016858"/>
              <a:gd name="connsiteY3" fmla="*/ 779387 h 2517600"/>
              <a:gd name="connsiteX4" fmla="*/ 2409375 w 3016858"/>
              <a:gd name="connsiteY4" fmla="*/ 1020687 h 2517600"/>
              <a:gd name="connsiteX5" fmla="*/ 1882711 w 3016858"/>
              <a:gd name="connsiteY5" fmla="*/ 2324950 h 2517600"/>
              <a:gd name="connsiteX6" fmla="*/ 1349311 w 3016858"/>
              <a:gd name="connsiteY6" fmla="*/ 1169052 h 2517600"/>
              <a:gd name="connsiteX7" fmla="*/ 968311 w 3016858"/>
              <a:gd name="connsiteY7" fmla="*/ 2114787 h 2517600"/>
              <a:gd name="connsiteX8" fmla="*/ 663511 w 3016858"/>
              <a:gd name="connsiteY8" fmla="*/ 2324951 h 2517600"/>
              <a:gd name="connsiteX9" fmla="*/ 739711 w 3016858"/>
              <a:gd name="connsiteY9" fmla="*/ 958891 h 2517600"/>
              <a:gd name="connsiteX10" fmla="*/ 130111 w 3016858"/>
              <a:gd name="connsiteY10" fmla="*/ 853808 h 2517600"/>
              <a:gd name="connsiteX11" fmla="*/ 206311 w 3016858"/>
              <a:gd name="connsiteY11" fmla="*/ 118237 h 2517600"/>
              <a:gd name="connsiteX0" fmla="*/ 206311 w 3016858"/>
              <a:gd name="connsiteY0" fmla="*/ 118237 h 2517600"/>
              <a:gd name="connsiteX1" fmla="*/ 1367975 w 3016858"/>
              <a:gd name="connsiteY1" fmla="*/ 144387 h 2517600"/>
              <a:gd name="connsiteX2" fmla="*/ 2752275 w 3016858"/>
              <a:gd name="connsiteY2" fmla="*/ 118987 h 2517600"/>
              <a:gd name="connsiteX3" fmla="*/ 2955475 w 3016858"/>
              <a:gd name="connsiteY3" fmla="*/ 779387 h 2517600"/>
              <a:gd name="connsiteX4" fmla="*/ 2409375 w 3016858"/>
              <a:gd name="connsiteY4" fmla="*/ 1020687 h 2517600"/>
              <a:gd name="connsiteX5" fmla="*/ 1806511 w 3016858"/>
              <a:gd name="connsiteY5" fmla="*/ 853808 h 2517600"/>
              <a:gd name="connsiteX6" fmla="*/ 1882711 w 3016858"/>
              <a:gd name="connsiteY6" fmla="*/ 2324950 h 2517600"/>
              <a:gd name="connsiteX7" fmla="*/ 1349311 w 3016858"/>
              <a:gd name="connsiteY7" fmla="*/ 1169052 h 2517600"/>
              <a:gd name="connsiteX8" fmla="*/ 968311 w 3016858"/>
              <a:gd name="connsiteY8" fmla="*/ 2114787 h 2517600"/>
              <a:gd name="connsiteX9" fmla="*/ 663511 w 3016858"/>
              <a:gd name="connsiteY9" fmla="*/ 2324951 h 2517600"/>
              <a:gd name="connsiteX10" fmla="*/ 739711 w 3016858"/>
              <a:gd name="connsiteY10" fmla="*/ 958891 h 2517600"/>
              <a:gd name="connsiteX11" fmla="*/ 130111 w 3016858"/>
              <a:gd name="connsiteY11" fmla="*/ 853808 h 2517600"/>
              <a:gd name="connsiteX12" fmla="*/ 206311 w 3016858"/>
              <a:gd name="connsiteY12" fmla="*/ 118237 h 2517600"/>
              <a:gd name="connsiteX0" fmla="*/ 206311 w 3016858"/>
              <a:gd name="connsiteY0" fmla="*/ 118237 h 2517600"/>
              <a:gd name="connsiteX1" fmla="*/ 1367975 w 3016858"/>
              <a:gd name="connsiteY1" fmla="*/ 144387 h 2517600"/>
              <a:gd name="connsiteX2" fmla="*/ 2752275 w 3016858"/>
              <a:gd name="connsiteY2" fmla="*/ 118987 h 2517600"/>
              <a:gd name="connsiteX3" fmla="*/ 2955475 w 3016858"/>
              <a:gd name="connsiteY3" fmla="*/ 779387 h 2517600"/>
              <a:gd name="connsiteX4" fmla="*/ 2409375 w 3016858"/>
              <a:gd name="connsiteY4" fmla="*/ 1020687 h 2517600"/>
              <a:gd name="connsiteX5" fmla="*/ 1806511 w 3016858"/>
              <a:gd name="connsiteY5" fmla="*/ 853808 h 2517600"/>
              <a:gd name="connsiteX6" fmla="*/ 2111311 w 3016858"/>
              <a:gd name="connsiteY6" fmla="*/ 2009705 h 2517600"/>
              <a:gd name="connsiteX7" fmla="*/ 1882711 w 3016858"/>
              <a:gd name="connsiteY7" fmla="*/ 2324950 h 2517600"/>
              <a:gd name="connsiteX8" fmla="*/ 1349311 w 3016858"/>
              <a:gd name="connsiteY8" fmla="*/ 1169052 h 2517600"/>
              <a:gd name="connsiteX9" fmla="*/ 968311 w 3016858"/>
              <a:gd name="connsiteY9" fmla="*/ 2114787 h 2517600"/>
              <a:gd name="connsiteX10" fmla="*/ 663511 w 3016858"/>
              <a:gd name="connsiteY10" fmla="*/ 2324951 h 2517600"/>
              <a:gd name="connsiteX11" fmla="*/ 739711 w 3016858"/>
              <a:gd name="connsiteY11" fmla="*/ 958891 h 2517600"/>
              <a:gd name="connsiteX12" fmla="*/ 130111 w 3016858"/>
              <a:gd name="connsiteY12" fmla="*/ 853808 h 2517600"/>
              <a:gd name="connsiteX13" fmla="*/ 206311 w 3016858"/>
              <a:gd name="connsiteY13" fmla="*/ 118237 h 2517600"/>
              <a:gd name="connsiteX0" fmla="*/ 206311 w 3016858"/>
              <a:gd name="connsiteY0" fmla="*/ 118237 h 2465059"/>
              <a:gd name="connsiteX1" fmla="*/ 1367975 w 3016858"/>
              <a:gd name="connsiteY1" fmla="*/ 144387 h 2465059"/>
              <a:gd name="connsiteX2" fmla="*/ 2752275 w 3016858"/>
              <a:gd name="connsiteY2" fmla="*/ 118987 h 2465059"/>
              <a:gd name="connsiteX3" fmla="*/ 2955475 w 3016858"/>
              <a:gd name="connsiteY3" fmla="*/ 779387 h 2465059"/>
              <a:gd name="connsiteX4" fmla="*/ 2409375 w 3016858"/>
              <a:gd name="connsiteY4" fmla="*/ 1020687 h 2465059"/>
              <a:gd name="connsiteX5" fmla="*/ 1806511 w 3016858"/>
              <a:gd name="connsiteY5" fmla="*/ 853808 h 2465059"/>
              <a:gd name="connsiteX6" fmla="*/ 2111311 w 3016858"/>
              <a:gd name="connsiteY6" fmla="*/ 2009705 h 2465059"/>
              <a:gd name="connsiteX7" fmla="*/ 1882711 w 3016858"/>
              <a:gd name="connsiteY7" fmla="*/ 2324950 h 2465059"/>
              <a:gd name="connsiteX8" fmla="*/ 1349311 w 3016858"/>
              <a:gd name="connsiteY8" fmla="*/ 1169052 h 2465059"/>
              <a:gd name="connsiteX9" fmla="*/ 968311 w 3016858"/>
              <a:gd name="connsiteY9" fmla="*/ 2114787 h 2465059"/>
              <a:gd name="connsiteX10" fmla="*/ 587311 w 3016858"/>
              <a:gd name="connsiteY10" fmla="*/ 2009705 h 2465059"/>
              <a:gd name="connsiteX11" fmla="*/ 739711 w 3016858"/>
              <a:gd name="connsiteY11" fmla="*/ 958891 h 2465059"/>
              <a:gd name="connsiteX12" fmla="*/ 130111 w 3016858"/>
              <a:gd name="connsiteY12" fmla="*/ 853808 h 2465059"/>
              <a:gd name="connsiteX13" fmla="*/ 206311 w 3016858"/>
              <a:gd name="connsiteY13" fmla="*/ 118237 h 2465059"/>
              <a:gd name="connsiteX0" fmla="*/ 206311 w 3016858"/>
              <a:gd name="connsiteY0" fmla="*/ 118237 h 2465059"/>
              <a:gd name="connsiteX1" fmla="*/ 1367975 w 3016858"/>
              <a:gd name="connsiteY1" fmla="*/ 144387 h 2465059"/>
              <a:gd name="connsiteX2" fmla="*/ 2752275 w 3016858"/>
              <a:gd name="connsiteY2" fmla="*/ 118987 h 2465059"/>
              <a:gd name="connsiteX3" fmla="*/ 2955475 w 3016858"/>
              <a:gd name="connsiteY3" fmla="*/ 779387 h 2465059"/>
              <a:gd name="connsiteX4" fmla="*/ 2409375 w 3016858"/>
              <a:gd name="connsiteY4" fmla="*/ 1020687 h 2465059"/>
              <a:gd name="connsiteX5" fmla="*/ 1806511 w 3016858"/>
              <a:gd name="connsiteY5" fmla="*/ 853808 h 2465059"/>
              <a:gd name="connsiteX6" fmla="*/ 2111311 w 3016858"/>
              <a:gd name="connsiteY6" fmla="*/ 2009705 h 2465059"/>
              <a:gd name="connsiteX7" fmla="*/ 1882711 w 3016858"/>
              <a:gd name="connsiteY7" fmla="*/ 2324950 h 2465059"/>
              <a:gd name="connsiteX8" fmla="*/ 1349311 w 3016858"/>
              <a:gd name="connsiteY8" fmla="*/ 1169052 h 2465059"/>
              <a:gd name="connsiteX9" fmla="*/ 968311 w 3016858"/>
              <a:gd name="connsiteY9" fmla="*/ 2219869 h 2465059"/>
              <a:gd name="connsiteX10" fmla="*/ 587311 w 3016858"/>
              <a:gd name="connsiteY10" fmla="*/ 2009705 h 2465059"/>
              <a:gd name="connsiteX11" fmla="*/ 739711 w 3016858"/>
              <a:gd name="connsiteY11" fmla="*/ 958891 h 2465059"/>
              <a:gd name="connsiteX12" fmla="*/ 130111 w 3016858"/>
              <a:gd name="connsiteY12" fmla="*/ 853808 h 2465059"/>
              <a:gd name="connsiteX13" fmla="*/ 206311 w 3016858"/>
              <a:gd name="connsiteY13" fmla="*/ 118237 h 2465059"/>
              <a:gd name="connsiteX0" fmla="*/ 206311 w 3016858"/>
              <a:gd name="connsiteY0" fmla="*/ 118237 h 2465059"/>
              <a:gd name="connsiteX1" fmla="*/ 1367975 w 3016858"/>
              <a:gd name="connsiteY1" fmla="*/ 144387 h 2465059"/>
              <a:gd name="connsiteX2" fmla="*/ 2752275 w 3016858"/>
              <a:gd name="connsiteY2" fmla="*/ 118987 h 2465059"/>
              <a:gd name="connsiteX3" fmla="*/ 2955475 w 3016858"/>
              <a:gd name="connsiteY3" fmla="*/ 779387 h 2465059"/>
              <a:gd name="connsiteX4" fmla="*/ 2409375 w 3016858"/>
              <a:gd name="connsiteY4" fmla="*/ 1020687 h 2465059"/>
              <a:gd name="connsiteX5" fmla="*/ 1806511 w 3016858"/>
              <a:gd name="connsiteY5" fmla="*/ 853808 h 2465059"/>
              <a:gd name="connsiteX6" fmla="*/ 2111311 w 3016858"/>
              <a:gd name="connsiteY6" fmla="*/ 2009705 h 2465059"/>
              <a:gd name="connsiteX7" fmla="*/ 1806511 w 3016858"/>
              <a:gd name="connsiteY7" fmla="*/ 2324950 h 2465059"/>
              <a:gd name="connsiteX8" fmla="*/ 1349311 w 3016858"/>
              <a:gd name="connsiteY8" fmla="*/ 1169052 h 2465059"/>
              <a:gd name="connsiteX9" fmla="*/ 968311 w 3016858"/>
              <a:gd name="connsiteY9" fmla="*/ 2219869 h 2465059"/>
              <a:gd name="connsiteX10" fmla="*/ 587311 w 3016858"/>
              <a:gd name="connsiteY10" fmla="*/ 2009705 h 2465059"/>
              <a:gd name="connsiteX11" fmla="*/ 739711 w 3016858"/>
              <a:gd name="connsiteY11" fmla="*/ 958891 h 2465059"/>
              <a:gd name="connsiteX12" fmla="*/ 130111 w 3016858"/>
              <a:gd name="connsiteY12" fmla="*/ 853808 h 2465059"/>
              <a:gd name="connsiteX13" fmla="*/ 206311 w 3016858"/>
              <a:gd name="connsiteY13" fmla="*/ 118237 h 2465059"/>
              <a:gd name="connsiteX0" fmla="*/ 206311 w 3016858"/>
              <a:gd name="connsiteY0" fmla="*/ 118237 h 2465059"/>
              <a:gd name="connsiteX1" fmla="*/ 1367975 w 3016858"/>
              <a:gd name="connsiteY1" fmla="*/ 144387 h 2465059"/>
              <a:gd name="connsiteX2" fmla="*/ 2752275 w 3016858"/>
              <a:gd name="connsiteY2" fmla="*/ 118987 h 2465059"/>
              <a:gd name="connsiteX3" fmla="*/ 2955475 w 3016858"/>
              <a:gd name="connsiteY3" fmla="*/ 779387 h 2465059"/>
              <a:gd name="connsiteX4" fmla="*/ 2409375 w 3016858"/>
              <a:gd name="connsiteY4" fmla="*/ 1020687 h 2465059"/>
              <a:gd name="connsiteX5" fmla="*/ 1806511 w 3016858"/>
              <a:gd name="connsiteY5" fmla="*/ 853808 h 2465059"/>
              <a:gd name="connsiteX6" fmla="*/ 2111311 w 3016858"/>
              <a:gd name="connsiteY6" fmla="*/ 2009705 h 2465059"/>
              <a:gd name="connsiteX7" fmla="*/ 1806511 w 3016858"/>
              <a:gd name="connsiteY7" fmla="*/ 2324950 h 2465059"/>
              <a:gd name="connsiteX8" fmla="*/ 1349311 w 3016858"/>
              <a:gd name="connsiteY8" fmla="*/ 1169052 h 2465059"/>
              <a:gd name="connsiteX9" fmla="*/ 968311 w 3016858"/>
              <a:gd name="connsiteY9" fmla="*/ 2219869 h 2465059"/>
              <a:gd name="connsiteX10" fmla="*/ 587311 w 3016858"/>
              <a:gd name="connsiteY10" fmla="*/ 2009705 h 2465059"/>
              <a:gd name="connsiteX11" fmla="*/ 739711 w 3016858"/>
              <a:gd name="connsiteY11" fmla="*/ 958891 h 2465059"/>
              <a:gd name="connsiteX12" fmla="*/ 130111 w 3016858"/>
              <a:gd name="connsiteY12" fmla="*/ 853808 h 2465059"/>
              <a:gd name="connsiteX13" fmla="*/ 206311 w 3016858"/>
              <a:gd name="connsiteY13" fmla="*/ 118237 h 2465059"/>
              <a:gd name="connsiteX0" fmla="*/ 241300 w 3051847"/>
              <a:gd name="connsiteY0" fmla="*/ 118237 h 2465059"/>
              <a:gd name="connsiteX1" fmla="*/ 1402964 w 3051847"/>
              <a:gd name="connsiteY1" fmla="*/ 144387 h 2465059"/>
              <a:gd name="connsiteX2" fmla="*/ 2787264 w 3051847"/>
              <a:gd name="connsiteY2" fmla="*/ 118987 h 2465059"/>
              <a:gd name="connsiteX3" fmla="*/ 2990464 w 3051847"/>
              <a:gd name="connsiteY3" fmla="*/ 779387 h 2465059"/>
              <a:gd name="connsiteX4" fmla="*/ 2444364 w 3051847"/>
              <a:gd name="connsiteY4" fmla="*/ 1020687 h 2465059"/>
              <a:gd name="connsiteX5" fmla="*/ 1841500 w 3051847"/>
              <a:gd name="connsiteY5" fmla="*/ 853808 h 2465059"/>
              <a:gd name="connsiteX6" fmla="*/ 2146300 w 3051847"/>
              <a:gd name="connsiteY6" fmla="*/ 2009705 h 2465059"/>
              <a:gd name="connsiteX7" fmla="*/ 1841500 w 3051847"/>
              <a:gd name="connsiteY7" fmla="*/ 2324950 h 2465059"/>
              <a:gd name="connsiteX8" fmla="*/ 1384300 w 3051847"/>
              <a:gd name="connsiteY8" fmla="*/ 1169052 h 2465059"/>
              <a:gd name="connsiteX9" fmla="*/ 1003300 w 3051847"/>
              <a:gd name="connsiteY9" fmla="*/ 2219869 h 2465059"/>
              <a:gd name="connsiteX10" fmla="*/ 622300 w 3051847"/>
              <a:gd name="connsiteY10" fmla="*/ 2009705 h 2465059"/>
              <a:gd name="connsiteX11" fmla="*/ 774700 w 3051847"/>
              <a:gd name="connsiteY11" fmla="*/ 958891 h 2465059"/>
              <a:gd name="connsiteX12" fmla="*/ 88900 w 3051847"/>
              <a:gd name="connsiteY12" fmla="*/ 853807 h 2465059"/>
              <a:gd name="connsiteX13" fmla="*/ 241300 w 3051847"/>
              <a:gd name="connsiteY13" fmla="*/ 118237 h 2465059"/>
              <a:gd name="connsiteX0" fmla="*/ 219011 w 3105757"/>
              <a:gd name="connsiteY0" fmla="*/ 315244 h 2451904"/>
              <a:gd name="connsiteX1" fmla="*/ 1456874 w 3105757"/>
              <a:gd name="connsiteY1" fmla="*/ 131232 h 2451904"/>
              <a:gd name="connsiteX2" fmla="*/ 2841174 w 3105757"/>
              <a:gd name="connsiteY2" fmla="*/ 105832 h 2451904"/>
              <a:gd name="connsiteX3" fmla="*/ 3044374 w 3105757"/>
              <a:gd name="connsiteY3" fmla="*/ 766232 h 2451904"/>
              <a:gd name="connsiteX4" fmla="*/ 2498274 w 3105757"/>
              <a:gd name="connsiteY4" fmla="*/ 1007532 h 2451904"/>
              <a:gd name="connsiteX5" fmla="*/ 1895410 w 3105757"/>
              <a:gd name="connsiteY5" fmla="*/ 840653 h 2451904"/>
              <a:gd name="connsiteX6" fmla="*/ 2200210 w 3105757"/>
              <a:gd name="connsiteY6" fmla="*/ 1996550 h 2451904"/>
              <a:gd name="connsiteX7" fmla="*/ 1895410 w 3105757"/>
              <a:gd name="connsiteY7" fmla="*/ 2311795 h 2451904"/>
              <a:gd name="connsiteX8" fmla="*/ 1438210 w 3105757"/>
              <a:gd name="connsiteY8" fmla="*/ 1155897 h 2451904"/>
              <a:gd name="connsiteX9" fmla="*/ 1057210 w 3105757"/>
              <a:gd name="connsiteY9" fmla="*/ 2206714 h 2451904"/>
              <a:gd name="connsiteX10" fmla="*/ 676210 w 3105757"/>
              <a:gd name="connsiteY10" fmla="*/ 1996550 h 2451904"/>
              <a:gd name="connsiteX11" fmla="*/ 828610 w 3105757"/>
              <a:gd name="connsiteY11" fmla="*/ 945736 h 2451904"/>
              <a:gd name="connsiteX12" fmla="*/ 142810 w 3105757"/>
              <a:gd name="connsiteY12" fmla="*/ 840652 h 2451904"/>
              <a:gd name="connsiteX13" fmla="*/ 219011 w 3105757"/>
              <a:gd name="connsiteY13" fmla="*/ 315244 h 2451904"/>
              <a:gd name="connsiteX0" fmla="*/ 219011 w 3105757"/>
              <a:gd name="connsiteY0" fmla="*/ 210163 h 2451905"/>
              <a:gd name="connsiteX1" fmla="*/ 1456874 w 3105757"/>
              <a:gd name="connsiteY1" fmla="*/ 131233 h 2451905"/>
              <a:gd name="connsiteX2" fmla="*/ 2841174 w 3105757"/>
              <a:gd name="connsiteY2" fmla="*/ 105833 h 2451905"/>
              <a:gd name="connsiteX3" fmla="*/ 3044374 w 3105757"/>
              <a:gd name="connsiteY3" fmla="*/ 766233 h 2451905"/>
              <a:gd name="connsiteX4" fmla="*/ 2498274 w 3105757"/>
              <a:gd name="connsiteY4" fmla="*/ 1007533 h 2451905"/>
              <a:gd name="connsiteX5" fmla="*/ 1895410 w 3105757"/>
              <a:gd name="connsiteY5" fmla="*/ 840654 h 2451905"/>
              <a:gd name="connsiteX6" fmla="*/ 2200210 w 3105757"/>
              <a:gd name="connsiteY6" fmla="*/ 1996551 h 2451905"/>
              <a:gd name="connsiteX7" fmla="*/ 1895410 w 3105757"/>
              <a:gd name="connsiteY7" fmla="*/ 2311796 h 2451905"/>
              <a:gd name="connsiteX8" fmla="*/ 1438210 w 3105757"/>
              <a:gd name="connsiteY8" fmla="*/ 1155898 h 2451905"/>
              <a:gd name="connsiteX9" fmla="*/ 1057210 w 3105757"/>
              <a:gd name="connsiteY9" fmla="*/ 2206715 h 2451905"/>
              <a:gd name="connsiteX10" fmla="*/ 676210 w 3105757"/>
              <a:gd name="connsiteY10" fmla="*/ 1996551 h 2451905"/>
              <a:gd name="connsiteX11" fmla="*/ 828610 w 3105757"/>
              <a:gd name="connsiteY11" fmla="*/ 945737 h 2451905"/>
              <a:gd name="connsiteX12" fmla="*/ 142810 w 3105757"/>
              <a:gd name="connsiteY12" fmla="*/ 840653 h 2451905"/>
              <a:gd name="connsiteX13" fmla="*/ 219011 w 3105757"/>
              <a:gd name="connsiteY13" fmla="*/ 210163 h 2451905"/>
              <a:gd name="connsiteX0" fmla="*/ 219011 w 3096297"/>
              <a:gd name="connsiteY0" fmla="*/ 118237 h 2359979"/>
              <a:gd name="connsiteX1" fmla="*/ 1456874 w 3096297"/>
              <a:gd name="connsiteY1" fmla="*/ 39307 h 2359979"/>
              <a:gd name="connsiteX2" fmla="*/ 2809811 w 3096297"/>
              <a:gd name="connsiteY2" fmla="*/ 118239 h 2359979"/>
              <a:gd name="connsiteX3" fmla="*/ 3044374 w 3096297"/>
              <a:gd name="connsiteY3" fmla="*/ 674307 h 2359979"/>
              <a:gd name="connsiteX4" fmla="*/ 2498274 w 3096297"/>
              <a:gd name="connsiteY4" fmla="*/ 915607 h 2359979"/>
              <a:gd name="connsiteX5" fmla="*/ 1895410 w 3096297"/>
              <a:gd name="connsiteY5" fmla="*/ 748728 h 2359979"/>
              <a:gd name="connsiteX6" fmla="*/ 2200210 w 3096297"/>
              <a:gd name="connsiteY6" fmla="*/ 1904625 h 2359979"/>
              <a:gd name="connsiteX7" fmla="*/ 1895410 w 3096297"/>
              <a:gd name="connsiteY7" fmla="*/ 2219870 h 2359979"/>
              <a:gd name="connsiteX8" fmla="*/ 1438210 w 3096297"/>
              <a:gd name="connsiteY8" fmla="*/ 1063972 h 2359979"/>
              <a:gd name="connsiteX9" fmla="*/ 1057210 w 3096297"/>
              <a:gd name="connsiteY9" fmla="*/ 2114789 h 2359979"/>
              <a:gd name="connsiteX10" fmla="*/ 676210 w 3096297"/>
              <a:gd name="connsiteY10" fmla="*/ 1904625 h 2359979"/>
              <a:gd name="connsiteX11" fmla="*/ 828610 w 3096297"/>
              <a:gd name="connsiteY11" fmla="*/ 853811 h 2359979"/>
              <a:gd name="connsiteX12" fmla="*/ 142810 w 3096297"/>
              <a:gd name="connsiteY12" fmla="*/ 748727 h 2359979"/>
              <a:gd name="connsiteX13" fmla="*/ 219011 w 3096297"/>
              <a:gd name="connsiteY13" fmla="*/ 118237 h 2359979"/>
              <a:gd name="connsiteX0" fmla="*/ 219011 w 3048001"/>
              <a:gd name="connsiteY0" fmla="*/ 118237 h 2359979"/>
              <a:gd name="connsiteX1" fmla="*/ 1456874 w 3048001"/>
              <a:gd name="connsiteY1" fmla="*/ 39307 h 2359979"/>
              <a:gd name="connsiteX2" fmla="*/ 2809811 w 3048001"/>
              <a:gd name="connsiteY2" fmla="*/ 118239 h 2359979"/>
              <a:gd name="connsiteX3" fmla="*/ 2886011 w 3048001"/>
              <a:gd name="connsiteY3" fmla="*/ 643647 h 2359979"/>
              <a:gd name="connsiteX4" fmla="*/ 2498274 w 3048001"/>
              <a:gd name="connsiteY4" fmla="*/ 915607 h 2359979"/>
              <a:gd name="connsiteX5" fmla="*/ 1895410 w 3048001"/>
              <a:gd name="connsiteY5" fmla="*/ 748728 h 2359979"/>
              <a:gd name="connsiteX6" fmla="*/ 2200210 w 3048001"/>
              <a:gd name="connsiteY6" fmla="*/ 1904625 h 2359979"/>
              <a:gd name="connsiteX7" fmla="*/ 1895410 w 3048001"/>
              <a:gd name="connsiteY7" fmla="*/ 2219870 h 2359979"/>
              <a:gd name="connsiteX8" fmla="*/ 1438210 w 3048001"/>
              <a:gd name="connsiteY8" fmla="*/ 1063972 h 2359979"/>
              <a:gd name="connsiteX9" fmla="*/ 1057210 w 3048001"/>
              <a:gd name="connsiteY9" fmla="*/ 2114789 h 2359979"/>
              <a:gd name="connsiteX10" fmla="*/ 676210 w 3048001"/>
              <a:gd name="connsiteY10" fmla="*/ 1904625 h 2359979"/>
              <a:gd name="connsiteX11" fmla="*/ 828610 w 3048001"/>
              <a:gd name="connsiteY11" fmla="*/ 853811 h 2359979"/>
              <a:gd name="connsiteX12" fmla="*/ 142810 w 3048001"/>
              <a:gd name="connsiteY12" fmla="*/ 748727 h 2359979"/>
              <a:gd name="connsiteX13" fmla="*/ 219011 w 3048001"/>
              <a:gd name="connsiteY13" fmla="*/ 118237 h 2359979"/>
              <a:gd name="connsiteX0" fmla="*/ 219011 w 3048001"/>
              <a:gd name="connsiteY0" fmla="*/ 118237 h 2359979"/>
              <a:gd name="connsiteX1" fmla="*/ 1456874 w 3048001"/>
              <a:gd name="connsiteY1" fmla="*/ 39307 h 2359979"/>
              <a:gd name="connsiteX2" fmla="*/ 2809811 w 3048001"/>
              <a:gd name="connsiteY2" fmla="*/ 118239 h 2359979"/>
              <a:gd name="connsiteX3" fmla="*/ 2886011 w 3048001"/>
              <a:gd name="connsiteY3" fmla="*/ 643647 h 2359979"/>
              <a:gd name="connsiteX4" fmla="*/ 2428811 w 3048001"/>
              <a:gd name="connsiteY4" fmla="*/ 748728 h 2359979"/>
              <a:gd name="connsiteX5" fmla="*/ 1895410 w 3048001"/>
              <a:gd name="connsiteY5" fmla="*/ 748728 h 2359979"/>
              <a:gd name="connsiteX6" fmla="*/ 2200210 w 3048001"/>
              <a:gd name="connsiteY6" fmla="*/ 1904625 h 2359979"/>
              <a:gd name="connsiteX7" fmla="*/ 1895410 w 3048001"/>
              <a:gd name="connsiteY7" fmla="*/ 2219870 h 2359979"/>
              <a:gd name="connsiteX8" fmla="*/ 1438210 w 3048001"/>
              <a:gd name="connsiteY8" fmla="*/ 1063972 h 2359979"/>
              <a:gd name="connsiteX9" fmla="*/ 1057210 w 3048001"/>
              <a:gd name="connsiteY9" fmla="*/ 2114789 h 2359979"/>
              <a:gd name="connsiteX10" fmla="*/ 676210 w 3048001"/>
              <a:gd name="connsiteY10" fmla="*/ 1904625 h 2359979"/>
              <a:gd name="connsiteX11" fmla="*/ 828610 w 3048001"/>
              <a:gd name="connsiteY11" fmla="*/ 853811 h 2359979"/>
              <a:gd name="connsiteX12" fmla="*/ 142810 w 3048001"/>
              <a:gd name="connsiteY12" fmla="*/ 748727 h 2359979"/>
              <a:gd name="connsiteX13" fmla="*/ 219011 w 3048001"/>
              <a:gd name="connsiteY13" fmla="*/ 118237 h 2359979"/>
              <a:gd name="connsiteX0" fmla="*/ 219011 w 2971801"/>
              <a:gd name="connsiteY0" fmla="*/ 118237 h 2359979"/>
              <a:gd name="connsiteX1" fmla="*/ 1456874 w 2971801"/>
              <a:gd name="connsiteY1" fmla="*/ 39307 h 2359979"/>
              <a:gd name="connsiteX2" fmla="*/ 2733611 w 2971801"/>
              <a:gd name="connsiteY2" fmla="*/ 118239 h 2359979"/>
              <a:gd name="connsiteX3" fmla="*/ 2886011 w 2971801"/>
              <a:gd name="connsiteY3" fmla="*/ 643647 h 2359979"/>
              <a:gd name="connsiteX4" fmla="*/ 2428811 w 2971801"/>
              <a:gd name="connsiteY4" fmla="*/ 748728 h 2359979"/>
              <a:gd name="connsiteX5" fmla="*/ 1895410 w 2971801"/>
              <a:gd name="connsiteY5" fmla="*/ 748728 h 2359979"/>
              <a:gd name="connsiteX6" fmla="*/ 2200210 w 2971801"/>
              <a:gd name="connsiteY6" fmla="*/ 1904625 h 2359979"/>
              <a:gd name="connsiteX7" fmla="*/ 1895410 w 2971801"/>
              <a:gd name="connsiteY7" fmla="*/ 2219870 h 2359979"/>
              <a:gd name="connsiteX8" fmla="*/ 1438210 w 2971801"/>
              <a:gd name="connsiteY8" fmla="*/ 1063972 h 2359979"/>
              <a:gd name="connsiteX9" fmla="*/ 1057210 w 2971801"/>
              <a:gd name="connsiteY9" fmla="*/ 2114789 h 2359979"/>
              <a:gd name="connsiteX10" fmla="*/ 676210 w 2971801"/>
              <a:gd name="connsiteY10" fmla="*/ 1904625 h 2359979"/>
              <a:gd name="connsiteX11" fmla="*/ 828610 w 2971801"/>
              <a:gd name="connsiteY11" fmla="*/ 853811 h 2359979"/>
              <a:gd name="connsiteX12" fmla="*/ 142810 w 2971801"/>
              <a:gd name="connsiteY12" fmla="*/ 748727 h 2359979"/>
              <a:gd name="connsiteX13" fmla="*/ 219011 w 2971801"/>
              <a:gd name="connsiteY13" fmla="*/ 118237 h 2359979"/>
              <a:gd name="connsiteX0" fmla="*/ 219011 w 2895601"/>
              <a:gd name="connsiteY0" fmla="*/ 118237 h 2359979"/>
              <a:gd name="connsiteX1" fmla="*/ 1456874 w 2895601"/>
              <a:gd name="connsiteY1" fmla="*/ 39307 h 2359979"/>
              <a:gd name="connsiteX2" fmla="*/ 2733611 w 2895601"/>
              <a:gd name="connsiteY2" fmla="*/ 118239 h 2359979"/>
              <a:gd name="connsiteX3" fmla="*/ 2428811 w 2895601"/>
              <a:gd name="connsiteY3" fmla="*/ 748728 h 2359979"/>
              <a:gd name="connsiteX4" fmla="*/ 1895410 w 2895601"/>
              <a:gd name="connsiteY4" fmla="*/ 748728 h 2359979"/>
              <a:gd name="connsiteX5" fmla="*/ 2200210 w 2895601"/>
              <a:gd name="connsiteY5" fmla="*/ 1904625 h 2359979"/>
              <a:gd name="connsiteX6" fmla="*/ 1895410 w 2895601"/>
              <a:gd name="connsiteY6" fmla="*/ 2219870 h 2359979"/>
              <a:gd name="connsiteX7" fmla="*/ 1438210 w 2895601"/>
              <a:gd name="connsiteY7" fmla="*/ 1063972 h 2359979"/>
              <a:gd name="connsiteX8" fmla="*/ 1057210 w 2895601"/>
              <a:gd name="connsiteY8" fmla="*/ 2114789 h 2359979"/>
              <a:gd name="connsiteX9" fmla="*/ 676210 w 2895601"/>
              <a:gd name="connsiteY9" fmla="*/ 1904625 h 2359979"/>
              <a:gd name="connsiteX10" fmla="*/ 828610 w 2895601"/>
              <a:gd name="connsiteY10" fmla="*/ 853811 h 2359979"/>
              <a:gd name="connsiteX11" fmla="*/ 142810 w 2895601"/>
              <a:gd name="connsiteY11" fmla="*/ 748727 h 2359979"/>
              <a:gd name="connsiteX12" fmla="*/ 219011 w 2895601"/>
              <a:gd name="connsiteY12" fmla="*/ 118237 h 2359979"/>
              <a:gd name="connsiteX0" fmla="*/ 219011 w 2921000"/>
              <a:gd name="connsiteY0" fmla="*/ 118237 h 2359979"/>
              <a:gd name="connsiteX1" fmla="*/ 1456874 w 2921000"/>
              <a:gd name="connsiteY1" fmla="*/ 39307 h 2359979"/>
              <a:gd name="connsiteX2" fmla="*/ 2733611 w 2921000"/>
              <a:gd name="connsiteY2" fmla="*/ 118239 h 2359979"/>
              <a:gd name="connsiteX3" fmla="*/ 2581211 w 2921000"/>
              <a:gd name="connsiteY3" fmla="*/ 748728 h 2359979"/>
              <a:gd name="connsiteX4" fmla="*/ 1895410 w 2921000"/>
              <a:gd name="connsiteY4" fmla="*/ 748728 h 2359979"/>
              <a:gd name="connsiteX5" fmla="*/ 2200210 w 2921000"/>
              <a:gd name="connsiteY5" fmla="*/ 1904625 h 2359979"/>
              <a:gd name="connsiteX6" fmla="*/ 1895410 w 2921000"/>
              <a:gd name="connsiteY6" fmla="*/ 2219870 h 2359979"/>
              <a:gd name="connsiteX7" fmla="*/ 1438210 w 2921000"/>
              <a:gd name="connsiteY7" fmla="*/ 1063972 h 2359979"/>
              <a:gd name="connsiteX8" fmla="*/ 1057210 w 2921000"/>
              <a:gd name="connsiteY8" fmla="*/ 2114789 h 2359979"/>
              <a:gd name="connsiteX9" fmla="*/ 676210 w 2921000"/>
              <a:gd name="connsiteY9" fmla="*/ 1904625 h 2359979"/>
              <a:gd name="connsiteX10" fmla="*/ 828610 w 2921000"/>
              <a:gd name="connsiteY10" fmla="*/ 853811 h 2359979"/>
              <a:gd name="connsiteX11" fmla="*/ 142810 w 2921000"/>
              <a:gd name="connsiteY11" fmla="*/ 748727 h 2359979"/>
              <a:gd name="connsiteX12" fmla="*/ 219011 w 2921000"/>
              <a:gd name="connsiteY12" fmla="*/ 118237 h 2359979"/>
              <a:gd name="connsiteX0" fmla="*/ 219011 w 3054286"/>
              <a:gd name="connsiteY0" fmla="*/ 118237 h 2359979"/>
              <a:gd name="connsiteX1" fmla="*/ 1456874 w 3054286"/>
              <a:gd name="connsiteY1" fmla="*/ 39307 h 2359979"/>
              <a:gd name="connsiteX2" fmla="*/ 2733611 w 3054286"/>
              <a:gd name="connsiteY2" fmla="*/ 118239 h 2359979"/>
              <a:gd name="connsiteX3" fmla="*/ 2581211 w 3054286"/>
              <a:gd name="connsiteY3" fmla="*/ 748728 h 2359979"/>
              <a:gd name="connsiteX4" fmla="*/ 1895410 w 3054286"/>
              <a:gd name="connsiteY4" fmla="*/ 748728 h 2359979"/>
              <a:gd name="connsiteX5" fmla="*/ 2200210 w 3054286"/>
              <a:gd name="connsiteY5" fmla="*/ 1904625 h 2359979"/>
              <a:gd name="connsiteX6" fmla="*/ 1895410 w 3054286"/>
              <a:gd name="connsiteY6" fmla="*/ 2219870 h 2359979"/>
              <a:gd name="connsiteX7" fmla="*/ 1438210 w 3054286"/>
              <a:gd name="connsiteY7" fmla="*/ 1063972 h 2359979"/>
              <a:gd name="connsiteX8" fmla="*/ 1057210 w 3054286"/>
              <a:gd name="connsiteY8" fmla="*/ 2114789 h 2359979"/>
              <a:gd name="connsiteX9" fmla="*/ 676210 w 3054286"/>
              <a:gd name="connsiteY9" fmla="*/ 1904625 h 2359979"/>
              <a:gd name="connsiteX10" fmla="*/ 828610 w 3054286"/>
              <a:gd name="connsiteY10" fmla="*/ 853811 h 2359979"/>
              <a:gd name="connsiteX11" fmla="*/ 142810 w 3054286"/>
              <a:gd name="connsiteY11" fmla="*/ 748727 h 2359979"/>
              <a:gd name="connsiteX12" fmla="*/ 219011 w 3054286"/>
              <a:gd name="connsiteY12" fmla="*/ 118237 h 2359979"/>
              <a:gd name="connsiteX0" fmla="*/ 219011 w 3054285"/>
              <a:gd name="connsiteY0" fmla="*/ 118237 h 2359979"/>
              <a:gd name="connsiteX1" fmla="*/ 1456874 w 3054285"/>
              <a:gd name="connsiteY1" fmla="*/ 39307 h 2359979"/>
              <a:gd name="connsiteX2" fmla="*/ 2733611 w 3054285"/>
              <a:gd name="connsiteY2" fmla="*/ 118239 h 2359979"/>
              <a:gd name="connsiteX3" fmla="*/ 2581210 w 3054285"/>
              <a:gd name="connsiteY3" fmla="*/ 748728 h 2359979"/>
              <a:gd name="connsiteX4" fmla="*/ 1895410 w 3054285"/>
              <a:gd name="connsiteY4" fmla="*/ 748728 h 2359979"/>
              <a:gd name="connsiteX5" fmla="*/ 2200210 w 3054285"/>
              <a:gd name="connsiteY5" fmla="*/ 1904625 h 2359979"/>
              <a:gd name="connsiteX6" fmla="*/ 1895410 w 3054285"/>
              <a:gd name="connsiteY6" fmla="*/ 2219870 h 2359979"/>
              <a:gd name="connsiteX7" fmla="*/ 1438210 w 3054285"/>
              <a:gd name="connsiteY7" fmla="*/ 1063972 h 2359979"/>
              <a:gd name="connsiteX8" fmla="*/ 1057210 w 3054285"/>
              <a:gd name="connsiteY8" fmla="*/ 2114789 h 2359979"/>
              <a:gd name="connsiteX9" fmla="*/ 676210 w 3054285"/>
              <a:gd name="connsiteY9" fmla="*/ 1904625 h 2359979"/>
              <a:gd name="connsiteX10" fmla="*/ 828610 w 3054285"/>
              <a:gd name="connsiteY10" fmla="*/ 853811 h 2359979"/>
              <a:gd name="connsiteX11" fmla="*/ 142810 w 3054285"/>
              <a:gd name="connsiteY11" fmla="*/ 748727 h 2359979"/>
              <a:gd name="connsiteX12" fmla="*/ 219011 w 3054285"/>
              <a:gd name="connsiteY12" fmla="*/ 118237 h 2359979"/>
              <a:gd name="connsiteX0" fmla="*/ 219011 w 3054285"/>
              <a:gd name="connsiteY0" fmla="*/ 118237 h 2359979"/>
              <a:gd name="connsiteX1" fmla="*/ 1456874 w 3054285"/>
              <a:gd name="connsiteY1" fmla="*/ 39307 h 2359979"/>
              <a:gd name="connsiteX2" fmla="*/ 2733611 w 3054285"/>
              <a:gd name="connsiteY2" fmla="*/ 118239 h 2359979"/>
              <a:gd name="connsiteX3" fmla="*/ 2581210 w 3054285"/>
              <a:gd name="connsiteY3" fmla="*/ 748728 h 2359979"/>
              <a:gd name="connsiteX4" fmla="*/ 1895410 w 3054285"/>
              <a:gd name="connsiteY4" fmla="*/ 748728 h 2359979"/>
              <a:gd name="connsiteX5" fmla="*/ 2200210 w 3054285"/>
              <a:gd name="connsiteY5" fmla="*/ 1904625 h 2359979"/>
              <a:gd name="connsiteX6" fmla="*/ 1895410 w 3054285"/>
              <a:gd name="connsiteY6" fmla="*/ 2219870 h 2359979"/>
              <a:gd name="connsiteX7" fmla="*/ 1438210 w 3054285"/>
              <a:gd name="connsiteY7" fmla="*/ 1063972 h 2359979"/>
              <a:gd name="connsiteX8" fmla="*/ 1057210 w 3054285"/>
              <a:gd name="connsiteY8" fmla="*/ 2114789 h 2359979"/>
              <a:gd name="connsiteX9" fmla="*/ 676210 w 3054285"/>
              <a:gd name="connsiteY9" fmla="*/ 1904625 h 2359979"/>
              <a:gd name="connsiteX10" fmla="*/ 828610 w 3054285"/>
              <a:gd name="connsiteY10" fmla="*/ 853811 h 2359979"/>
              <a:gd name="connsiteX11" fmla="*/ 142810 w 3054285"/>
              <a:gd name="connsiteY11" fmla="*/ 748727 h 2359979"/>
              <a:gd name="connsiteX12" fmla="*/ 219011 w 3054285"/>
              <a:gd name="connsiteY12" fmla="*/ 118237 h 2359979"/>
              <a:gd name="connsiteX0" fmla="*/ 219011 w 3130486"/>
              <a:gd name="connsiteY0" fmla="*/ 118237 h 2359979"/>
              <a:gd name="connsiteX1" fmla="*/ 1456874 w 3130486"/>
              <a:gd name="connsiteY1" fmla="*/ 39307 h 2359979"/>
              <a:gd name="connsiteX2" fmla="*/ 2733611 w 3130486"/>
              <a:gd name="connsiteY2" fmla="*/ 118239 h 2359979"/>
              <a:gd name="connsiteX3" fmla="*/ 2657411 w 3130486"/>
              <a:gd name="connsiteY3" fmla="*/ 748728 h 2359979"/>
              <a:gd name="connsiteX4" fmla="*/ 1895410 w 3130486"/>
              <a:gd name="connsiteY4" fmla="*/ 748728 h 2359979"/>
              <a:gd name="connsiteX5" fmla="*/ 2200210 w 3130486"/>
              <a:gd name="connsiteY5" fmla="*/ 1904625 h 2359979"/>
              <a:gd name="connsiteX6" fmla="*/ 1895410 w 3130486"/>
              <a:gd name="connsiteY6" fmla="*/ 2219870 h 2359979"/>
              <a:gd name="connsiteX7" fmla="*/ 1438210 w 3130486"/>
              <a:gd name="connsiteY7" fmla="*/ 1063972 h 2359979"/>
              <a:gd name="connsiteX8" fmla="*/ 1057210 w 3130486"/>
              <a:gd name="connsiteY8" fmla="*/ 2114789 h 2359979"/>
              <a:gd name="connsiteX9" fmla="*/ 676210 w 3130486"/>
              <a:gd name="connsiteY9" fmla="*/ 1904625 h 2359979"/>
              <a:gd name="connsiteX10" fmla="*/ 828610 w 3130486"/>
              <a:gd name="connsiteY10" fmla="*/ 853811 h 2359979"/>
              <a:gd name="connsiteX11" fmla="*/ 142810 w 3130486"/>
              <a:gd name="connsiteY11" fmla="*/ 748727 h 2359979"/>
              <a:gd name="connsiteX12" fmla="*/ 219011 w 3130486"/>
              <a:gd name="connsiteY12" fmla="*/ 118237 h 2359979"/>
              <a:gd name="connsiteX0" fmla="*/ 219011 w 3130486"/>
              <a:gd name="connsiteY0" fmla="*/ 118237 h 2359979"/>
              <a:gd name="connsiteX1" fmla="*/ 1456874 w 3130486"/>
              <a:gd name="connsiteY1" fmla="*/ 39307 h 2359979"/>
              <a:gd name="connsiteX2" fmla="*/ 2581210 w 3130486"/>
              <a:gd name="connsiteY2" fmla="*/ 118239 h 2359979"/>
              <a:gd name="connsiteX3" fmla="*/ 2657411 w 3130486"/>
              <a:gd name="connsiteY3" fmla="*/ 748728 h 2359979"/>
              <a:gd name="connsiteX4" fmla="*/ 1895410 w 3130486"/>
              <a:gd name="connsiteY4" fmla="*/ 748728 h 2359979"/>
              <a:gd name="connsiteX5" fmla="*/ 2200210 w 3130486"/>
              <a:gd name="connsiteY5" fmla="*/ 1904625 h 2359979"/>
              <a:gd name="connsiteX6" fmla="*/ 1895410 w 3130486"/>
              <a:gd name="connsiteY6" fmla="*/ 2219870 h 2359979"/>
              <a:gd name="connsiteX7" fmla="*/ 1438210 w 3130486"/>
              <a:gd name="connsiteY7" fmla="*/ 1063972 h 2359979"/>
              <a:gd name="connsiteX8" fmla="*/ 1057210 w 3130486"/>
              <a:gd name="connsiteY8" fmla="*/ 2114789 h 2359979"/>
              <a:gd name="connsiteX9" fmla="*/ 676210 w 3130486"/>
              <a:gd name="connsiteY9" fmla="*/ 1904625 h 2359979"/>
              <a:gd name="connsiteX10" fmla="*/ 828610 w 3130486"/>
              <a:gd name="connsiteY10" fmla="*/ 853811 h 2359979"/>
              <a:gd name="connsiteX11" fmla="*/ 142810 w 3130486"/>
              <a:gd name="connsiteY11" fmla="*/ 748727 h 2359979"/>
              <a:gd name="connsiteX12" fmla="*/ 219011 w 3130486"/>
              <a:gd name="connsiteY12" fmla="*/ 118237 h 2359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0486" h="2359979">
                <a:moveTo>
                  <a:pt x="219011" y="118237"/>
                </a:moveTo>
                <a:cubicBezTo>
                  <a:pt x="438022" y="0"/>
                  <a:pt x="1063174" y="39307"/>
                  <a:pt x="1456874" y="39307"/>
                </a:cubicBezTo>
                <a:cubicBezTo>
                  <a:pt x="1850574" y="39307"/>
                  <a:pt x="2381121" y="2"/>
                  <a:pt x="2581210" y="118239"/>
                </a:cubicBezTo>
                <a:cubicBezTo>
                  <a:pt x="2781299" y="236476"/>
                  <a:pt x="3130486" y="525430"/>
                  <a:pt x="2657411" y="748728"/>
                </a:cubicBezTo>
                <a:cubicBezTo>
                  <a:pt x="2312924" y="886649"/>
                  <a:pt x="1971610" y="556079"/>
                  <a:pt x="1895410" y="748728"/>
                </a:cubicBezTo>
                <a:cubicBezTo>
                  <a:pt x="1819210" y="941378"/>
                  <a:pt x="2200210" y="1659435"/>
                  <a:pt x="2200210" y="1904625"/>
                </a:cubicBezTo>
                <a:cubicBezTo>
                  <a:pt x="2200210" y="2149815"/>
                  <a:pt x="2022410" y="2359979"/>
                  <a:pt x="1895410" y="2219870"/>
                </a:cubicBezTo>
                <a:cubicBezTo>
                  <a:pt x="1768410" y="2079761"/>
                  <a:pt x="1577910" y="1081485"/>
                  <a:pt x="1438210" y="1063972"/>
                </a:cubicBezTo>
                <a:cubicBezTo>
                  <a:pt x="1298510" y="1046459"/>
                  <a:pt x="1184210" y="1974680"/>
                  <a:pt x="1057210" y="2114789"/>
                </a:cubicBezTo>
                <a:cubicBezTo>
                  <a:pt x="930210" y="2254898"/>
                  <a:pt x="714310" y="2114788"/>
                  <a:pt x="676210" y="1904625"/>
                </a:cubicBezTo>
                <a:cubicBezTo>
                  <a:pt x="638110" y="1694462"/>
                  <a:pt x="917510" y="1046461"/>
                  <a:pt x="828610" y="853811"/>
                </a:cubicBezTo>
                <a:cubicBezTo>
                  <a:pt x="739710" y="661161"/>
                  <a:pt x="244410" y="871323"/>
                  <a:pt x="142810" y="748727"/>
                </a:cubicBezTo>
                <a:cubicBezTo>
                  <a:pt x="41210" y="626131"/>
                  <a:pt x="0" y="236474"/>
                  <a:pt x="219011" y="118237"/>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sp>
        <p:nvSpPr>
          <p:cNvPr id="78" name="Oval 77"/>
          <p:cNvSpPr/>
          <p:nvPr/>
        </p:nvSpPr>
        <p:spPr bwMode="auto">
          <a:xfrm>
            <a:off x="5562600" y="2052963"/>
            <a:ext cx="457200" cy="472378"/>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a:solidFill>
                <a:prstClr val="black"/>
              </a:solidFill>
              <a:latin typeface="Tahoma" pitchFamily="34" charset="0"/>
              <a:ea typeface="ＭＳ Ｐゴシック" pitchFamily="-111" charset="-128"/>
            </a:endParaRPr>
          </a:p>
        </p:txBody>
      </p:sp>
      <p:grpSp>
        <p:nvGrpSpPr>
          <p:cNvPr id="3" name="Group 132"/>
          <p:cNvGrpSpPr/>
          <p:nvPr/>
        </p:nvGrpSpPr>
        <p:grpSpPr>
          <a:xfrm>
            <a:off x="4509245" y="2142458"/>
            <a:ext cx="3699724" cy="2361854"/>
            <a:chOff x="2659383" y="2354414"/>
            <a:chExt cx="3699724" cy="2361854"/>
          </a:xfrm>
        </p:grpSpPr>
        <p:grpSp>
          <p:nvGrpSpPr>
            <p:cNvPr id="4" name="Group 16"/>
            <p:cNvGrpSpPr/>
            <p:nvPr/>
          </p:nvGrpSpPr>
          <p:grpSpPr>
            <a:xfrm>
              <a:off x="3266534" y="3390380"/>
              <a:ext cx="2485423" cy="289921"/>
              <a:chOff x="2112145" y="2360781"/>
              <a:chExt cx="2485423" cy="289921"/>
            </a:xfrm>
          </p:grpSpPr>
          <p:sp>
            <p:nvSpPr>
              <p:cNvPr id="5" name="Oval 4"/>
              <p:cNvSpPr/>
              <p:nvPr/>
            </p:nvSpPr>
            <p:spPr bwMode="auto">
              <a:xfrm>
                <a:off x="2112145" y="23607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e</a:t>
                </a:r>
                <a:endParaRPr lang="en-US" sz="2000" dirty="0">
                  <a:solidFill>
                    <a:prstClr val="black"/>
                  </a:solidFill>
                  <a:latin typeface="Tahoma" pitchFamily="34" charset="0"/>
                  <a:ea typeface="ＭＳ Ｐゴシック" pitchFamily="-111" charset="-128"/>
                </a:endParaRPr>
              </a:p>
            </p:txBody>
          </p:sp>
          <p:sp>
            <p:nvSpPr>
              <p:cNvPr id="6" name="Oval 5"/>
              <p:cNvSpPr/>
              <p:nvPr/>
            </p:nvSpPr>
            <p:spPr bwMode="auto">
              <a:xfrm>
                <a:off x="3209896" y="23607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f</a:t>
                </a:r>
                <a:endParaRPr lang="en-US" sz="2000" dirty="0">
                  <a:solidFill>
                    <a:prstClr val="black"/>
                  </a:solidFill>
                  <a:latin typeface="Tahoma" pitchFamily="34" charset="0"/>
                  <a:ea typeface="ＭＳ Ｐゴシック" pitchFamily="-111" charset="-128"/>
                </a:endParaRPr>
              </a:p>
            </p:txBody>
          </p:sp>
          <p:sp>
            <p:nvSpPr>
              <p:cNvPr id="7" name="Oval 6"/>
              <p:cNvSpPr/>
              <p:nvPr/>
            </p:nvSpPr>
            <p:spPr bwMode="auto">
              <a:xfrm>
                <a:off x="4307647" y="23607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g</a:t>
                </a:r>
                <a:endParaRPr lang="en-US" sz="2000" dirty="0">
                  <a:solidFill>
                    <a:prstClr val="black"/>
                  </a:solidFill>
                  <a:latin typeface="Tahoma" pitchFamily="34" charset="0"/>
                  <a:ea typeface="ＭＳ Ｐゴシック" pitchFamily="-111" charset="-128"/>
                </a:endParaRPr>
              </a:p>
            </p:txBody>
          </p:sp>
        </p:grpSp>
        <p:grpSp>
          <p:nvGrpSpPr>
            <p:cNvPr id="16" name="Group 15"/>
            <p:cNvGrpSpPr/>
            <p:nvPr/>
          </p:nvGrpSpPr>
          <p:grpSpPr>
            <a:xfrm>
              <a:off x="2659383" y="4418908"/>
              <a:ext cx="3699724" cy="297360"/>
              <a:chOff x="1519063" y="3382942"/>
              <a:chExt cx="3699724" cy="297360"/>
            </a:xfrm>
          </p:grpSpPr>
          <p:sp>
            <p:nvSpPr>
              <p:cNvPr id="8" name="Oval 7"/>
              <p:cNvSpPr/>
              <p:nvPr/>
            </p:nvSpPr>
            <p:spPr bwMode="auto">
              <a:xfrm>
                <a:off x="4928866" y="3382942"/>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k</a:t>
                </a:r>
                <a:endParaRPr lang="en-US" sz="2000" dirty="0">
                  <a:solidFill>
                    <a:prstClr val="black"/>
                  </a:solidFill>
                  <a:latin typeface="Tahoma" pitchFamily="34" charset="0"/>
                  <a:ea typeface="ＭＳ Ｐゴシック" pitchFamily="-111" charset="-128"/>
                </a:endParaRPr>
              </a:p>
            </p:txBody>
          </p:sp>
          <p:sp>
            <p:nvSpPr>
              <p:cNvPr id="9" name="Oval 8"/>
              <p:cNvSpPr/>
              <p:nvPr/>
            </p:nvSpPr>
            <p:spPr bwMode="auto">
              <a:xfrm>
                <a:off x="3792265" y="33903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j</a:t>
                </a:r>
                <a:endParaRPr lang="en-US" sz="2000" dirty="0">
                  <a:solidFill>
                    <a:prstClr val="black"/>
                  </a:solidFill>
                  <a:latin typeface="Tahoma" pitchFamily="34" charset="0"/>
                  <a:ea typeface="ＭＳ Ｐゴシック" pitchFamily="-111" charset="-128"/>
                </a:endParaRPr>
              </a:p>
            </p:txBody>
          </p:sp>
          <p:sp>
            <p:nvSpPr>
              <p:cNvPr id="10" name="Oval 9"/>
              <p:cNvSpPr/>
              <p:nvPr/>
            </p:nvSpPr>
            <p:spPr bwMode="auto">
              <a:xfrm>
                <a:off x="2655664" y="3382942"/>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i</a:t>
                </a:r>
                <a:endParaRPr lang="en-US" sz="2000" dirty="0">
                  <a:solidFill>
                    <a:prstClr val="black"/>
                  </a:solidFill>
                  <a:latin typeface="Tahoma" pitchFamily="34" charset="0"/>
                  <a:ea typeface="ＭＳ Ｐゴシック" pitchFamily="-111" charset="-128"/>
                </a:endParaRPr>
              </a:p>
            </p:txBody>
          </p:sp>
          <p:sp>
            <p:nvSpPr>
              <p:cNvPr id="11" name="Oval 10"/>
              <p:cNvSpPr/>
              <p:nvPr/>
            </p:nvSpPr>
            <p:spPr bwMode="auto">
              <a:xfrm>
                <a:off x="1519063" y="33903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h</a:t>
                </a:r>
                <a:endParaRPr lang="en-US" sz="2000" dirty="0">
                  <a:solidFill>
                    <a:prstClr val="black"/>
                  </a:solidFill>
                  <a:latin typeface="Tahoma" pitchFamily="34" charset="0"/>
                  <a:ea typeface="ＭＳ Ｐゴシック" pitchFamily="-111" charset="-128"/>
                </a:endParaRPr>
              </a:p>
            </p:txBody>
          </p:sp>
        </p:grpSp>
        <p:grpSp>
          <p:nvGrpSpPr>
            <p:cNvPr id="17" name="Group 17"/>
            <p:cNvGrpSpPr/>
            <p:nvPr/>
          </p:nvGrpSpPr>
          <p:grpSpPr>
            <a:xfrm>
              <a:off x="2659383" y="2354414"/>
              <a:ext cx="3699724" cy="297360"/>
              <a:chOff x="1526502" y="1318448"/>
              <a:chExt cx="3699724" cy="297360"/>
            </a:xfrm>
          </p:grpSpPr>
          <p:sp>
            <p:nvSpPr>
              <p:cNvPr id="12" name="Oval 11"/>
              <p:cNvSpPr/>
              <p:nvPr/>
            </p:nvSpPr>
            <p:spPr bwMode="auto">
              <a:xfrm>
                <a:off x="4936305" y="1318448"/>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d</a:t>
                </a:r>
                <a:endParaRPr lang="en-US" sz="2000" dirty="0">
                  <a:solidFill>
                    <a:prstClr val="black"/>
                  </a:solidFill>
                  <a:latin typeface="Tahoma" pitchFamily="34" charset="0"/>
                  <a:ea typeface="ＭＳ Ｐゴシック" pitchFamily="-111" charset="-128"/>
                </a:endParaRPr>
              </a:p>
            </p:txBody>
          </p:sp>
          <p:sp>
            <p:nvSpPr>
              <p:cNvPr id="13" name="Oval 12"/>
              <p:cNvSpPr/>
              <p:nvPr/>
            </p:nvSpPr>
            <p:spPr bwMode="auto">
              <a:xfrm>
                <a:off x="3799704" y="1325887"/>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c</a:t>
                </a:r>
                <a:endParaRPr lang="en-US" sz="2000" dirty="0">
                  <a:solidFill>
                    <a:prstClr val="black"/>
                  </a:solidFill>
                  <a:latin typeface="Tahoma" pitchFamily="34" charset="0"/>
                  <a:ea typeface="ＭＳ Ｐゴシック" pitchFamily="-111" charset="-128"/>
                </a:endParaRPr>
              </a:p>
            </p:txBody>
          </p:sp>
          <p:sp>
            <p:nvSpPr>
              <p:cNvPr id="14" name="Oval 13"/>
              <p:cNvSpPr/>
              <p:nvPr/>
            </p:nvSpPr>
            <p:spPr bwMode="auto">
              <a:xfrm>
                <a:off x="2663103" y="1318448"/>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b</a:t>
                </a:r>
                <a:endParaRPr lang="en-US" sz="2000" dirty="0">
                  <a:solidFill>
                    <a:prstClr val="black"/>
                  </a:solidFill>
                  <a:latin typeface="Tahoma" pitchFamily="34" charset="0"/>
                  <a:ea typeface="ＭＳ Ｐゴシック" pitchFamily="-111" charset="-128"/>
                </a:endParaRPr>
              </a:p>
            </p:txBody>
          </p:sp>
          <p:sp>
            <p:nvSpPr>
              <p:cNvPr id="15" name="Oval 14"/>
              <p:cNvSpPr/>
              <p:nvPr/>
            </p:nvSpPr>
            <p:spPr bwMode="auto">
              <a:xfrm>
                <a:off x="1526502" y="1325887"/>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a:solidFill>
                      <a:prstClr val="black"/>
                    </a:solidFill>
                    <a:latin typeface="Tahoma" pitchFamily="34" charset="0"/>
                    <a:ea typeface="ＭＳ Ｐゴシック" pitchFamily="-111" charset="-128"/>
                  </a:rPr>
                  <a:t>a</a:t>
                </a:r>
              </a:p>
            </p:txBody>
          </p:sp>
        </p:grpSp>
        <p:cxnSp>
          <p:nvCxnSpPr>
            <p:cNvPr id="80" name="Straight Arrow Connector 79"/>
            <p:cNvCxnSpPr/>
            <p:nvPr/>
          </p:nvCxnSpPr>
          <p:spPr bwMode="auto">
            <a:xfrm flipV="1">
              <a:off x="2949304" y="2506814"/>
              <a:ext cx="846680" cy="7439"/>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82" name="Straight Arrow Connector 81"/>
            <p:cNvCxnSpPr>
              <a:stCxn id="14" idx="6"/>
              <a:endCxn id="13" idx="2"/>
            </p:cNvCxnSpPr>
            <p:nvPr/>
          </p:nvCxnSpPr>
          <p:spPr bwMode="auto">
            <a:xfrm>
              <a:off x="4085905" y="2499375"/>
              <a:ext cx="846680" cy="7439"/>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83" name="Straight Arrow Connector 82"/>
            <p:cNvCxnSpPr>
              <a:stCxn id="13" idx="6"/>
              <a:endCxn id="12" idx="2"/>
            </p:cNvCxnSpPr>
            <p:nvPr/>
          </p:nvCxnSpPr>
          <p:spPr bwMode="auto">
            <a:xfrm flipV="1">
              <a:off x="5222506" y="2499375"/>
              <a:ext cx="846680" cy="7439"/>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84" name="Straight Arrow Connector 83"/>
            <p:cNvCxnSpPr>
              <a:stCxn id="5" idx="7"/>
              <a:endCxn id="14" idx="3"/>
            </p:cNvCxnSpPr>
            <p:nvPr/>
          </p:nvCxnSpPr>
          <p:spPr bwMode="auto">
            <a:xfrm rot="5400000" flipH="1" flipV="1">
              <a:off x="3260739" y="2855136"/>
              <a:ext cx="830961" cy="32444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87" name="Straight Arrow Connector 86"/>
            <p:cNvCxnSpPr>
              <a:stCxn id="7" idx="1"/>
              <a:endCxn id="13" idx="5"/>
            </p:cNvCxnSpPr>
            <p:nvPr/>
          </p:nvCxnSpPr>
          <p:spPr bwMode="auto">
            <a:xfrm rot="16200000" flipV="1">
              <a:off x="4930510" y="2858854"/>
              <a:ext cx="823522" cy="32444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88" name="Straight Arrow Connector 87"/>
            <p:cNvCxnSpPr>
              <a:stCxn id="6" idx="7"/>
              <a:endCxn id="13" idx="3"/>
            </p:cNvCxnSpPr>
            <p:nvPr/>
          </p:nvCxnSpPr>
          <p:spPr bwMode="auto">
            <a:xfrm rot="5400000" flipH="1" flipV="1">
              <a:off x="4381634" y="2839430"/>
              <a:ext cx="823522" cy="36329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93" name="Straight Arrow Connector 92"/>
            <p:cNvCxnSpPr>
              <a:stCxn id="6" idx="1"/>
              <a:endCxn id="14" idx="5"/>
            </p:cNvCxnSpPr>
            <p:nvPr/>
          </p:nvCxnSpPr>
          <p:spPr bwMode="auto">
            <a:xfrm rot="16200000" flipV="1">
              <a:off x="3809615" y="2835710"/>
              <a:ext cx="830961" cy="36329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6" name="Straight Arrow Connector 105"/>
            <p:cNvCxnSpPr>
              <a:stCxn id="11" idx="6"/>
              <a:endCxn id="10" idx="2"/>
            </p:cNvCxnSpPr>
            <p:nvPr/>
          </p:nvCxnSpPr>
          <p:spPr bwMode="auto">
            <a:xfrm flipV="1">
              <a:off x="2949304" y="4563869"/>
              <a:ext cx="846680" cy="7439"/>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7" name="Straight Arrow Connector 106"/>
            <p:cNvCxnSpPr>
              <a:stCxn id="10" idx="6"/>
              <a:endCxn id="9" idx="2"/>
            </p:cNvCxnSpPr>
            <p:nvPr/>
          </p:nvCxnSpPr>
          <p:spPr bwMode="auto">
            <a:xfrm>
              <a:off x="4085905" y="4563869"/>
              <a:ext cx="846680" cy="7439"/>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08" name="Straight Arrow Connector 107"/>
            <p:cNvCxnSpPr>
              <a:stCxn id="9" idx="6"/>
              <a:endCxn id="8" idx="2"/>
            </p:cNvCxnSpPr>
            <p:nvPr/>
          </p:nvCxnSpPr>
          <p:spPr bwMode="auto">
            <a:xfrm flipV="1">
              <a:off x="5222506" y="4563869"/>
              <a:ext cx="846680" cy="7439"/>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16" name="Straight Arrow Connector 115"/>
            <p:cNvCxnSpPr>
              <a:stCxn id="10" idx="1"/>
              <a:endCxn id="5" idx="5"/>
            </p:cNvCxnSpPr>
            <p:nvPr/>
          </p:nvCxnSpPr>
          <p:spPr bwMode="auto">
            <a:xfrm rot="16200000" flipV="1">
              <a:off x="3264459" y="3887382"/>
              <a:ext cx="823523" cy="32444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17" name="Straight Arrow Connector 116"/>
            <p:cNvCxnSpPr>
              <a:stCxn id="9" idx="7"/>
              <a:endCxn id="7" idx="3"/>
            </p:cNvCxnSpPr>
            <p:nvPr/>
          </p:nvCxnSpPr>
          <p:spPr bwMode="auto">
            <a:xfrm rot="5400000" flipH="1" flipV="1">
              <a:off x="4926790" y="3891101"/>
              <a:ext cx="830962" cy="32444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18" name="Straight Arrow Connector 117"/>
            <p:cNvCxnSpPr>
              <a:stCxn id="9" idx="1"/>
              <a:endCxn id="6" idx="5"/>
            </p:cNvCxnSpPr>
            <p:nvPr/>
          </p:nvCxnSpPr>
          <p:spPr bwMode="auto">
            <a:xfrm rot="16200000" flipV="1">
              <a:off x="4377915" y="3871676"/>
              <a:ext cx="830962" cy="363295"/>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19" name="Straight Arrow Connector 118"/>
            <p:cNvCxnSpPr>
              <a:stCxn id="10" idx="7"/>
              <a:endCxn id="6" idx="3"/>
            </p:cNvCxnSpPr>
            <p:nvPr/>
          </p:nvCxnSpPr>
          <p:spPr bwMode="auto">
            <a:xfrm rot="5400000" flipH="1" flipV="1">
              <a:off x="3813334" y="3867957"/>
              <a:ext cx="823523" cy="36329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grpSp>
      <p:cxnSp>
        <p:nvCxnSpPr>
          <p:cNvPr id="79" name="Straight Arrow Connector 78"/>
          <p:cNvCxnSpPr>
            <a:endCxn id="78" idx="2"/>
          </p:cNvCxnSpPr>
          <p:nvPr/>
        </p:nvCxnSpPr>
        <p:spPr bwMode="auto">
          <a:xfrm flipV="1">
            <a:off x="3098800" y="2289152"/>
            <a:ext cx="2463800" cy="70830"/>
          </a:xfrm>
          <a:prstGeom prst="straightConnector1">
            <a:avLst/>
          </a:prstGeom>
          <a:ln w="28575">
            <a:headEnd type="none" w="med" len="med"/>
            <a:tailEnd type="arrow"/>
          </a:ln>
        </p:spPr>
        <p:style>
          <a:lnRef idx="1">
            <a:schemeClr val="accent2"/>
          </a:lnRef>
          <a:fillRef idx="2">
            <a:schemeClr val="accent2"/>
          </a:fillRef>
          <a:effectRef idx="1">
            <a:schemeClr val="accent2"/>
          </a:effectRef>
          <a:fontRef idx="minor">
            <a:schemeClr val="dk1"/>
          </a:fontRef>
        </p:style>
      </p:cxnSp>
      <p:sp>
        <p:nvSpPr>
          <p:cNvPr id="60" name="Oval 59"/>
          <p:cNvSpPr/>
          <p:nvPr/>
        </p:nvSpPr>
        <p:spPr bwMode="auto">
          <a:xfrm>
            <a:off x="5638800" y="2146260"/>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b</a:t>
            </a:r>
            <a:endParaRPr lang="en-US" sz="2000" dirty="0">
              <a:solidFill>
                <a:prstClr val="black"/>
              </a:solidFill>
              <a:latin typeface="Tahoma" pitchFamily="34" charset="0"/>
              <a:ea typeface="ＭＳ Ｐゴシック" pitchFamily="-111" charset="-128"/>
            </a:endParaRPr>
          </a:p>
        </p:txBody>
      </p:sp>
      <p:sp>
        <p:nvSpPr>
          <p:cNvPr id="70" name="Oval 69"/>
          <p:cNvSpPr/>
          <p:nvPr/>
        </p:nvSpPr>
        <p:spPr bwMode="auto">
          <a:xfrm>
            <a:off x="5638800" y="41887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i</a:t>
            </a:r>
            <a:endParaRPr lang="en-US" sz="2000" dirty="0">
              <a:solidFill>
                <a:prstClr val="black"/>
              </a:solidFill>
              <a:latin typeface="Tahoma" pitchFamily="34" charset="0"/>
              <a:ea typeface="ＭＳ Ｐゴシック" pitchFamily="-111" charset="-128"/>
            </a:endParaRPr>
          </a:p>
        </p:txBody>
      </p:sp>
      <p:sp>
        <p:nvSpPr>
          <p:cNvPr id="72" name="Oval 71"/>
          <p:cNvSpPr/>
          <p:nvPr/>
        </p:nvSpPr>
        <p:spPr bwMode="auto">
          <a:xfrm>
            <a:off x="1371600" y="38839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h</a:t>
            </a:r>
            <a:endParaRPr lang="en-US" sz="2000" dirty="0">
              <a:solidFill>
                <a:prstClr val="black"/>
              </a:solidFill>
              <a:latin typeface="Tahoma" pitchFamily="34" charset="0"/>
              <a:ea typeface="ＭＳ Ｐゴシック" pitchFamily="-111" charset="-128"/>
            </a:endParaRPr>
          </a:p>
        </p:txBody>
      </p:sp>
      <p:sp>
        <p:nvSpPr>
          <p:cNvPr id="73" name="Oval 72"/>
          <p:cNvSpPr/>
          <p:nvPr/>
        </p:nvSpPr>
        <p:spPr bwMode="auto">
          <a:xfrm>
            <a:off x="1386479" y="3289260"/>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a:solidFill>
                  <a:prstClr val="black"/>
                </a:solidFill>
                <a:latin typeface="Tahoma" pitchFamily="34" charset="0"/>
                <a:ea typeface="ＭＳ Ｐゴシック" pitchFamily="-111" charset="-128"/>
              </a:rPr>
              <a:t>a</a:t>
            </a:r>
          </a:p>
        </p:txBody>
      </p:sp>
      <p:sp>
        <p:nvSpPr>
          <p:cNvPr id="76" name="Oval 75"/>
          <p:cNvSpPr/>
          <p:nvPr/>
        </p:nvSpPr>
        <p:spPr bwMode="auto">
          <a:xfrm>
            <a:off x="1371600" y="3869102"/>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i</a:t>
            </a:r>
            <a:endParaRPr lang="en-US" sz="2000" dirty="0">
              <a:solidFill>
                <a:prstClr val="black"/>
              </a:solidFill>
              <a:latin typeface="Tahoma" pitchFamily="34" charset="0"/>
              <a:ea typeface="ＭＳ Ｐゴシック" pitchFamily="-111" charset="-128"/>
            </a:endParaRPr>
          </a:p>
        </p:txBody>
      </p:sp>
      <p:sp>
        <p:nvSpPr>
          <p:cNvPr id="81" name="Oval 80"/>
          <p:cNvSpPr/>
          <p:nvPr/>
        </p:nvSpPr>
        <p:spPr bwMode="auto">
          <a:xfrm>
            <a:off x="1386479" y="32743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a:solidFill>
                  <a:prstClr val="black"/>
                </a:solidFill>
                <a:latin typeface="Tahoma" pitchFamily="34" charset="0"/>
                <a:ea typeface="ＭＳ Ｐゴシック" pitchFamily="-111" charset="-128"/>
              </a:rPr>
              <a:t>b</a:t>
            </a:r>
          </a:p>
        </p:txBody>
      </p:sp>
      <p:sp>
        <p:nvSpPr>
          <p:cNvPr id="85" name="Oval 84"/>
          <p:cNvSpPr/>
          <p:nvPr/>
        </p:nvSpPr>
        <p:spPr bwMode="auto">
          <a:xfrm>
            <a:off x="5130628" y="3159908"/>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e</a:t>
            </a:r>
            <a:endParaRPr lang="en-US" sz="2000" dirty="0">
              <a:solidFill>
                <a:prstClr val="black"/>
              </a:solidFill>
              <a:latin typeface="Tahoma" pitchFamily="34" charset="0"/>
              <a:ea typeface="ＭＳ Ｐゴシック" pitchFamily="-111" charset="-128"/>
            </a:endParaRPr>
          </a:p>
        </p:txBody>
      </p:sp>
      <p:sp>
        <p:nvSpPr>
          <p:cNvPr id="86" name="Oval 85"/>
          <p:cNvSpPr/>
          <p:nvPr/>
        </p:nvSpPr>
        <p:spPr bwMode="auto">
          <a:xfrm>
            <a:off x="6228379" y="3159908"/>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f</a:t>
            </a:r>
            <a:endParaRPr lang="en-US" sz="2000" dirty="0">
              <a:solidFill>
                <a:prstClr val="black"/>
              </a:solidFill>
              <a:latin typeface="Tahoma" pitchFamily="34" charset="0"/>
              <a:ea typeface="ＭＳ Ｐゴシック" pitchFamily="-111" charset="-128"/>
            </a:endParaRPr>
          </a:p>
        </p:txBody>
      </p:sp>
      <p:sp>
        <p:nvSpPr>
          <p:cNvPr id="90" name="Oval 89"/>
          <p:cNvSpPr/>
          <p:nvPr/>
        </p:nvSpPr>
        <p:spPr bwMode="auto">
          <a:xfrm>
            <a:off x="6796679" y="4195875"/>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j</a:t>
            </a:r>
            <a:endParaRPr lang="en-US" sz="2000" dirty="0">
              <a:solidFill>
                <a:prstClr val="black"/>
              </a:solidFill>
              <a:latin typeface="Tahoma" pitchFamily="34" charset="0"/>
              <a:ea typeface="ＭＳ Ｐゴシック" pitchFamily="-111" charset="-128"/>
            </a:endParaRPr>
          </a:p>
        </p:txBody>
      </p:sp>
      <p:sp>
        <p:nvSpPr>
          <p:cNvPr id="91" name="Oval 90"/>
          <p:cNvSpPr/>
          <p:nvPr/>
        </p:nvSpPr>
        <p:spPr bwMode="auto">
          <a:xfrm>
            <a:off x="6796679" y="2131381"/>
            <a:ext cx="289921" cy="289921"/>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err="1">
                <a:solidFill>
                  <a:prstClr val="black"/>
                </a:solidFill>
                <a:latin typeface="Tahoma" pitchFamily="34" charset="0"/>
                <a:ea typeface="ＭＳ Ｐゴシック" pitchFamily="-111" charset="-128"/>
              </a:rPr>
              <a:t>c</a:t>
            </a:r>
            <a:endParaRPr lang="en-US" sz="2000" dirty="0">
              <a:solidFill>
                <a:prstClr val="black"/>
              </a:solidFill>
              <a:latin typeface="Tahoma" pitchFamily="34" charset="0"/>
              <a:ea typeface="ＭＳ Ｐゴシック" pitchFamily="-111" charset="-128"/>
            </a:endParaRPr>
          </a:p>
        </p:txBody>
      </p:sp>
      <p:sp>
        <p:nvSpPr>
          <p:cNvPr id="20" name="Rectangle 19"/>
          <p:cNvSpPr/>
          <p:nvPr/>
        </p:nvSpPr>
        <p:spPr bwMode="auto">
          <a:xfrm rot="16200000">
            <a:off x="-457199" y="2971800"/>
            <a:ext cx="3124200" cy="1143000"/>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3600" dirty="0">
                <a:solidFill>
                  <a:prstClr val="white"/>
                </a:solidFill>
                <a:latin typeface="Tahoma" pitchFamily="-64" charset="0"/>
              </a:rPr>
              <a:t>Scheduler</a:t>
            </a:r>
          </a:p>
        </p:txBody>
      </p:sp>
      <p:sp>
        <p:nvSpPr>
          <p:cNvPr id="92" name="TextBox 91"/>
          <p:cNvSpPr txBox="1"/>
          <p:nvPr/>
        </p:nvSpPr>
        <p:spPr>
          <a:xfrm>
            <a:off x="1066800" y="5496580"/>
            <a:ext cx="73914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800" dirty="0">
                <a:solidFill>
                  <a:prstClr val="black"/>
                </a:solidFill>
              </a:rPr>
              <a:t>The process repeats until the scheduler is empty</a:t>
            </a:r>
          </a:p>
        </p:txBody>
      </p:sp>
    </p:spTree>
    <p:extLst>
      <p:ext uri="{BB962C8B-B14F-4D97-AF65-F5344CB8AC3E}">
        <p14:creationId xmlns:p14="http://schemas.microsoft.com/office/powerpoint/2010/main" val="125754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childTnLst>
                          </p:cTn>
                        </p:par>
                        <p:par>
                          <p:cTn id="9" fill="hold">
                            <p:stCondLst>
                              <p:cond delay="0"/>
                            </p:stCondLst>
                            <p:childTnLst>
                              <p:par>
                                <p:cTn id="10" presetID="42" presetClass="path" presetSubtype="0" accel="50000" decel="50000" fill="hold" grpId="1" nodeType="afterEffect">
                                  <p:stCondLst>
                                    <p:cond delay="0"/>
                                  </p:stCondLst>
                                  <p:childTnLst>
                                    <p:animMotion origin="layout" path="M 1.67622E-6 6.01573E-8 L 0.09936 -0.11199 " pathEditMode="relative" rAng="0" ptsTypes="AA">
                                      <p:cBhvr>
                                        <p:cTn id="11" dur="1000" fill="hold"/>
                                        <p:tgtEl>
                                          <p:spTgt spid="73"/>
                                        </p:tgtEl>
                                        <p:attrNameLst>
                                          <p:attrName>ppt_x</p:attrName>
                                          <p:attrName>ppt_y</p:attrName>
                                        </p:attrNameLst>
                                      </p:cBhvr>
                                      <p:rCtr x="4968" y="-5599"/>
                                    </p:animMotion>
                                  </p:childTnLst>
                                </p:cTn>
                              </p:par>
                              <p:par>
                                <p:cTn id="12" presetID="42" presetClass="path" presetSubtype="0" accel="50000" decel="50000" fill="hold" grpId="1" nodeType="withEffect">
                                  <p:stCondLst>
                                    <p:cond delay="0"/>
                                  </p:stCondLst>
                                  <p:childTnLst>
                                    <p:animMotion origin="layout" path="M 0.00086 -0.00093 L 0.10092 0.13442 " pathEditMode="relative" rAng="0" ptsTypes="AA">
                                      <p:cBhvr>
                                        <p:cTn id="13" dur="1000" fill="hold"/>
                                        <p:tgtEl>
                                          <p:spTgt spid="72"/>
                                        </p:tgtEl>
                                        <p:attrNameLst>
                                          <p:attrName>ppt_x</p:attrName>
                                          <p:attrName>ppt_y</p:attrName>
                                        </p:attrNameLst>
                                      </p:cBhvr>
                                      <p:rCtr x="5003" y="6756"/>
                                    </p:animMotion>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500"/>
                                        <p:tgtEl>
                                          <p:spTgt spid="46"/>
                                        </p:tgtEl>
                                      </p:cBhvr>
                                    </p:animEffect>
                                  </p:childTnLst>
                                </p:cTn>
                              </p:par>
                              <p:par>
                                <p:cTn id="19" presetID="22" presetClass="entr" presetSubtype="8" fill="hold" nodeType="with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ipe(left)">
                                      <p:cBhvr>
                                        <p:cTn id="21" dur="500"/>
                                        <p:tgtEl>
                                          <p:spTgt spid="63"/>
                                        </p:tgtEl>
                                      </p:cBhvr>
                                    </p:animEffec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7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childTnLst>
                                </p:cTn>
                              </p:par>
                              <p:par>
                                <p:cTn id="40" presetID="0" presetClass="path" presetSubtype="0" accel="50000" decel="50000" fill="hold" grpId="1" nodeType="withEffect">
                                  <p:stCondLst>
                                    <p:cond delay="0"/>
                                  </p:stCondLst>
                                  <p:childTnLst>
                                    <p:animMotion origin="layout" path="M 0 0 C 0.00834 -0.01157 0.01667 -0.02291 -0.01199 0 C -0.04065 0.0229 -0.09641 0.11892 -0.17214 0.13674 C -0.24787 0.15455 -0.35731 0.13049 -0.46674 0.10666 " pathEditMode="relative" ptsTypes="aaaA">
                                      <p:cBhvr>
                                        <p:cTn id="41" dur="1000" fill="hold"/>
                                        <p:tgtEl>
                                          <p:spTgt spid="60"/>
                                        </p:tgtEl>
                                        <p:attrNameLst>
                                          <p:attrName>ppt_x</p:attrName>
                                          <p:attrName>ppt_y</p:attrName>
                                        </p:attrNameLst>
                                      </p:cBhvr>
                                    </p:animMotion>
                                  </p:childTnLst>
                                </p:cTn>
                              </p:par>
                              <p:par>
                                <p:cTn id="42" presetID="0" presetClass="path" presetSubtype="0" accel="50000" decel="50000" fill="hold" grpId="1" nodeType="withEffect">
                                  <p:stCondLst>
                                    <p:cond delay="0"/>
                                  </p:stCondLst>
                                  <p:childTnLst>
                                    <p:animMotion origin="layout" path="M 0 0 C -0.06254 -0.05206 -0.12507 -0.10389 -0.20237 -0.10459 C -0.27966 -0.10528 -0.37173 -0.05461 -0.46379 -0.00394 " pathEditMode="relative" ptsTypes="aaA">
                                      <p:cBhvr>
                                        <p:cTn id="43" dur="1000" fill="hold"/>
                                        <p:tgtEl>
                                          <p:spTgt spid="70"/>
                                        </p:tgtEl>
                                        <p:attrNameLst>
                                          <p:attrName>ppt_x</p:attrName>
                                          <p:attrName>ppt_y</p:attrName>
                                        </p:attrNameLst>
                                      </p:cBhvr>
                                    </p:animMotion>
                                  </p:childTnLst>
                                </p:cTn>
                              </p:par>
                            </p:childTnLst>
                          </p:cTn>
                        </p:par>
                        <p:par>
                          <p:cTn id="44" fill="hold">
                            <p:stCondLst>
                              <p:cond delay="1000"/>
                            </p:stCondLst>
                            <p:childTnLst>
                              <p:par>
                                <p:cTn id="45" presetID="1" presetClass="exit" presetSubtype="0" fill="hold" grpId="2" nodeType="afterEffect">
                                  <p:stCondLst>
                                    <p:cond delay="0"/>
                                  </p:stCondLst>
                                  <p:childTnLst>
                                    <p:set>
                                      <p:cBhvr>
                                        <p:cTn id="46" dur="1" fill="hold">
                                          <p:stCondLst>
                                            <p:cond delay="0"/>
                                          </p:stCondLst>
                                        </p:cTn>
                                        <p:tgtEl>
                                          <p:spTgt spid="60"/>
                                        </p:tgtEl>
                                        <p:attrNameLst>
                                          <p:attrName>style.visibility</p:attrName>
                                        </p:attrNameLst>
                                      </p:cBhvr>
                                      <p:to>
                                        <p:strVal val="hidden"/>
                                      </p:to>
                                    </p:set>
                                  </p:childTnLst>
                                </p:cTn>
                              </p:par>
                              <p:par>
                                <p:cTn id="47" presetID="1" presetClass="exit" presetSubtype="0" fill="hold" grpId="2" nodeType="withEffect">
                                  <p:stCondLst>
                                    <p:cond delay="0"/>
                                  </p:stCondLst>
                                  <p:childTnLst>
                                    <p:set>
                                      <p:cBhvr>
                                        <p:cTn id="48" dur="1" fill="hold">
                                          <p:stCondLst>
                                            <p:cond delay="0"/>
                                          </p:stCondLst>
                                        </p:cTn>
                                        <p:tgtEl>
                                          <p:spTgt spid="7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10"/>
                                  </p:stCondLst>
                                  <p:childTnLst>
                                    <p:set>
                                      <p:cBhvr>
                                        <p:cTn id="52" dur="1" fill="hold">
                                          <p:stCondLst>
                                            <p:cond delay="0"/>
                                          </p:stCondLst>
                                        </p:cTn>
                                        <p:tgtEl>
                                          <p:spTgt spid="56"/>
                                        </p:tgtEl>
                                        <p:attrNameLst>
                                          <p:attrName>style.visibility</p:attrName>
                                        </p:attrNameLst>
                                      </p:cBhvr>
                                      <p:to>
                                        <p:strVal val="hidden"/>
                                      </p:to>
                                    </p:set>
                                  </p:childTnLst>
                                </p:cTn>
                              </p:par>
                              <p:par>
                                <p:cTn id="53" presetID="1" presetClass="exit" presetSubtype="0" fill="hold" grpId="1" nodeType="withEffect">
                                  <p:stCondLst>
                                    <p:cond delay="10"/>
                                  </p:stCondLst>
                                  <p:childTnLst>
                                    <p:set>
                                      <p:cBhvr>
                                        <p:cTn id="54" dur="1" fill="hold">
                                          <p:stCondLst>
                                            <p:cond delay="0"/>
                                          </p:stCondLst>
                                        </p:cTn>
                                        <p:tgtEl>
                                          <p:spTgt spid="57"/>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46"/>
                                        </p:tgtEl>
                                        <p:attrNameLst>
                                          <p:attrName>style.visibility</p:attrName>
                                        </p:attrNameLst>
                                      </p:cBhvr>
                                      <p:to>
                                        <p:strVal val="hidden"/>
                                      </p:to>
                                    </p:set>
                                  </p:childTnLst>
                                </p:cTn>
                              </p:par>
                            </p:childTnLst>
                          </p:cTn>
                        </p:par>
                        <p:par>
                          <p:cTn id="57" fill="hold">
                            <p:stCondLst>
                              <p:cond delay="10"/>
                            </p:stCondLst>
                            <p:childTnLst>
                              <p:par>
                                <p:cTn id="58" presetID="1" presetClass="exit" presetSubtype="0" fill="hold" grpId="1" nodeType="afterEffect">
                                  <p:stCondLst>
                                    <p:cond delay="0"/>
                                  </p:stCondLst>
                                  <p:childTnLst>
                                    <p:set>
                                      <p:cBhvr>
                                        <p:cTn id="59" dur="1" fill="hold">
                                          <p:stCondLst>
                                            <p:cond delay="0"/>
                                          </p:stCondLst>
                                        </p:cTn>
                                        <p:tgtEl>
                                          <p:spTgt spid="44"/>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63"/>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62"/>
                                        </p:tgtEl>
                                        <p:attrNameLst>
                                          <p:attrName>style.visibility</p:attrName>
                                        </p:attrNameLst>
                                      </p:cBhvr>
                                      <p:to>
                                        <p:strVal val="hidden"/>
                                      </p:to>
                                    </p:set>
                                  </p:childTnLst>
                                </p:cTn>
                              </p:par>
                            </p:childTnLst>
                          </p:cTn>
                        </p:par>
                        <p:par>
                          <p:cTn id="64" fill="hold">
                            <p:stCondLst>
                              <p:cond delay="10"/>
                            </p:stCondLst>
                            <p:childTnLst>
                              <p:par>
                                <p:cTn id="65" presetID="1" presetClass="exit" presetSubtype="0" fill="hold" grpId="2" nodeType="afterEffect">
                                  <p:stCondLst>
                                    <p:cond delay="0"/>
                                  </p:stCondLst>
                                  <p:childTnLst>
                                    <p:set>
                                      <p:cBhvr>
                                        <p:cTn id="66" dur="1" fill="hold">
                                          <p:stCondLst>
                                            <p:cond delay="0"/>
                                          </p:stCondLst>
                                        </p:cTn>
                                        <p:tgtEl>
                                          <p:spTgt spid="73"/>
                                        </p:tgtEl>
                                        <p:attrNameLst>
                                          <p:attrName>style.visibility</p:attrName>
                                        </p:attrNameLst>
                                      </p:cBhvr>
                                      <p:to>
                                        <p:strVal val="hidden"/>
                                      </p:to>
                                    </p:set>
                                  </p:childTnLst>
                                </p:cTn>
                              </p:par>
                              <p:par>
                                <p:cTn id="67" presetID="1" presetClass="exit" presetSubtype="0" fill="hold" grpId="2" nodeType="withEffect">
                                  <p:stCondLst>
                                    <p:cond delay="0"/>
                                  </p:stCondLst>
                                  <p:childTnLst>
                                    <p:set>
                                      <p:cBhvr>
                                        <p:cTn id="68" dur="1" fill="hold">
                                          <p:stCondLst>
                                            <p:cond delay="0"/>
                                          </p:stCondLst>
                                        </p:cTn>
                                        <p:tgtEl>
                                          <p:spTgt spid="7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76"/>
                                        </p:tgtEl>
                                        <p:attrNameLst>
                                          <p:attrName>style.visibility</p:attrName>
                                        </p:attrNameLst>
                                      </p:cBhvr>
                                      <p:to>
                                        <p:strVal val="visible"/>
                                      </p:to>
                                    </p:set>
                                  </p:childTnLst>
                                </p:cTn>
                              </p:par>
                            </p:childTnLst>
                          </p:cTn>
                        </p:par>
                        <p:par>
                          <p:cTn id="75" fill="hold">
                            <p:stCondLst>
                              <p:cond delay="0"/>
                            </p:stCondLst>
                            <p:childTnLst>
                              <p:par>
                                <p:cTn id="76" presetID="42" presetClass="path" presetSubtype="0" accel="50000" decel="50000" fill="hold" grpId="1" nodeType="afterEffect">
                                  <p:stCondLst>
                                    <p:cond delay="0"/>
                                  </p:stCondLst>
                                  <p:childTnLst>
                                    <p:animMotion origin="layout" path="M 1.67622E-6 6.01573E-8 L 0.09936 -0.11199 " pathEditMode="relative" rAng="0" ptsTypes="AA">
                                      <p:cBhvr>
                                        <p:cTn id="77" dur="1000" fill="hold"/>
                                        <p:tgtEl>
                                          <p:spTgt spid="81"/>
                                        </p:tgtEl>
                                        <p:attrNameLst>
                                          <p:attrName>ppt_x</p:attrName>
                                          <p:attrName>ppt_y</p:attrName>
                                        </p:attrNameLst>
                                      </p:cBhvr>
                                      <p:rCtr x="4968" y="-5599"/>
                                    </p:animMotion>
                                  </p:childTnLst>
                                </p:cTn>
                              </p:par>
                              <p:par>
                                <p:cTn id="78" presetID="42" presetClass="path" presetSubtype="0" accel="50000" decel="50000" fill="hold" grpId="1" nodeType="withEffect">
                                  <p:stCondLst>
                                    <p:cond delay="0"/>
                                  </p:stCondLst>
                                  <p:childTnLst>
                                    <p:animMotion origin="layout" path="M 0.00086 -0.00093 L 0.10092 0.13442 " pathEditMode="relative" rAng="0" ptsTypes="AA">
                                      <p:cBhvr>
                                        <p:cTn id="79" dur="1000" fill="hold"/>
                                        <p:tgtEl>
                                          <p:spTgt spid="76"/>
                                        </p:tgtEl>
                                        <p:attrNameLst>
                                          <p:attrName>ppt_x</p:attrName>
                                          <p:attrName>ppt_y</p:attrName>
                                        </p:attrNameLst>
                                      </p:cBhvr>
                                      <p:rCtr x="5003" y="6756"/>
                                    </p:animMotion>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67"/>
                                        </p:tgtEl>
                                        <p:attrNameLst>
                                          <p:attrName>style.visibility</p:attrName>
                                        </p:attrNameLst>
                                      </p:cBhvr>
                                      <p:to>
                                        <p:strVal val="visible"/>
                                      </p:to>
                                    </p:set>
                                    <p:animEffect transition="in" filter="wipe(left)">
                                      <p:cBhvr>
                                        <p:cTn id="84" dur="500"/>
                                        <p:tgtEl>
                                          <p:spTgt spid="67"/>
                                        </p:tgtEl>
                                      </p:cBhvr>
                                    </p:animEffect>
                                  </p:childTnLst>
                                </p:cTn>
                              </p:par>
                              <p:par>
                                <p:cTn id="85" presetID="22" presetClass="entr" presetSubtype="8"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animEffect transition="in" filter="wipe(left)">
                                      <p:cBhvr>
                                        <p:cTn id="87" dur="500"/>
                                        <p:tgtEl>
                                          <p:spTgt spid="79"/>
                                        </p:tgtEl>
                                      </p:cBhvr>
                                    </p:animEffect>
                                  </p:childTnLst>
                                </p:cTn>
                              </p:par>
                            </p:childTnLst>
                          </p:cTn>
                        </p:par>
                        <p:par>
                          <p:cTn id="88" fill="hold">
                            <p:stCondLst>
                              <p:cond delay="500"/>
                            </p:stCondLst>
                            <p:childTnLst>
                              <p:par>
                                <p:cTn id="89" presetID="1" presetClass="entr" presetSubtype="0"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78"/>
                                        </p:tgtEl>
                                        <p:attrNameLst>
                                          <p:attrName>style.visibility</p:attrName>
                                        </p:attrNameLst>
                                      </p:cBhvr>
                                      <p:to>
                                        <p:strVal val="visible"/>
                                      </p:to>
                                    </p:set>
                                  </p:childTnLst>
                                </p:cTn>
                              </p:par>
                            </p:childTnLst>
                          </p:cTn>
                        </p:par>
                        <p:par>
                          <p:cTn id="93" fill="hold">
                            <p:stCondLst>
                              <p:cond delay="500"/>
                            </p:stCondLst>
                            <p:childTnLst>
                              <p:par>
                                <p:cTn id="94" presetID="1" presetClass="entr" presetSubtype="0" fill="hold" grpId="0" nodeType="afterEffect">
                                  <p:stCondLst>
                                    <p:cond delay="0"/>
                                  </p:stCondLst>
                                  <p:childTnLst>
                                    <p:set>
                                      <p:cBhvr>
                                        <p:cTn id="95" dur="1" fill="hold">
                                          <p:stCondLst>
                                            <p:cond delay="0"/>
                                          </p:stCondLst>
                                        </p:cTn>
                                        <p:tgtEl>
                                          <p:spTgt spid="77"/>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85"/>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86"/>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90"/>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91"/>
                                        </p:tgtEl>
                                        <p:attrNameLst>
                                          <p:attrName>style.visibility</p:attrName>
                                        </p:attrNameLst>
                                      </p:cBhvr>
                                      <p:to>
                                        <p:strVal val="visible"/>
                                      </p:to>
                                    </p:set>
                                  </p:childTnLst>
                                </p:cTn>
                              </p:par>
                              <p:par>
                                <p:cTn id="108" presetID="0" presetClass="path" presetSubtype="0" accel="50000" fill="hold" grpId="1" nodeType="withEffect">
                                  <p:stCondLst>
                                    <p:cond delay="0"/>
                                  </p:stCondLst>
                                  <p:childTnLst>
                                    <p:animMotion origin="layout" path="M -3.31075E-6 1.97131E-6 C -0.00903 0.03054 -0.01789 0.06108 -0.06253 0.07242 C -0.10752 0.08376 -0.19645 0.06316 -0.26889 0.06825 C -0.34115 0.07334 -0.44016 0.1062 -0.49696 0.1025 C -0.55376 0.09879 -0.58155 0.07242 -0.60934 0.04627 " pathEditMode="relative" rAng="0" ptsTypes="aaaaA">
                                      <p:cBhvr>
                                        <p:cTn id="109" dur="2000" fill="hold"/>
                                        <p:tgtEl>
                                          <p:spTgt spid="91"/>
                                        </p:tgtEl>
                                        <p:attrNameLst>
                                          <p:attrName>ppt_x</p:attrName>
                                          <p:attrName>ppt_y</p:attrName>
                                        </p:attrNameLst>
                                      </p:cBhvr>
                                      <p:rCtr x="-30467" y="5298"/>
                                    </p:animMotion>
                                  </p:childTnLst>
                                </p:cTn>
                              </p:par>
                              <p:par>
                                <p:cTn id="110" presetID="0" presetClass="path" presetSubtype="0" accel="50000" fill="hold" grpId="1" nodeType="withEffect">
                                  <p:stCondLst>
                                    <p:cond delay="0"/>
                                  </p:stCondLst>
                                  <p:childTnLst>
                                    <p:animMotion origin="layout" path="M -3.52614E-7 1.38362E-6 C -0.01094 -0.02291 -0.02171 -0.04512 -0.06601 -0.04604 C -0.11047 -0.04697 -0.20584 -0.00532 -0.26611 -0.00579 C -0.32638 -0.00602 -0.37676 -0.02753 -0.42713 -0.04882 " pathEditMode="relative" rAng="0" ptsTypes="aaaA">
                                      <p:cBhvr>
                                        <p:cTn id="111" dur="2000" fill="hold"/>
                                        <p:tgtEl>
                                          <p:spTgt spid="85"/>
                                        </p:tgtEl>
                                        <p:attrNameLst>
                                          <p:attrName>ppt_x</p:attrName>
                                          <p:attrName>ppt_y</p:attrName>
                                        </p:attrNameLst>
                                      </p:cBhvr>
                                      <p:rCtr x="-21365" y="-2453"/>
                                    </p:animMotion>
                                  </p:childTnLst>
                                </p:cTn>
                              </p:par>
                              <p:par>
                                <p:cTn id="112" presetID="0" presetClass="path" presetSubtype="0" accel="50000" fill="hold" grpId="1" nodeType="withEffect">
                                  <p:stCondLst>
                                    <p:cond delay="0"/>
                                  </p:stCondLst>
                                  <p:childTnLst>
                                    <p:animMotion origin="layout" path="M -2.95119E-6 -1.23091E-6 C -0.0224 0.03309 -0.04429 0.06617 -0.08216 0.07381 C -0.12002 0.08145 -0.15112 0.04419 -0.2272 0.04558 C -0.30345 0.04628 -0.42157 0.06247 -0.53951 0.07913 " pathEditMode="relative" rAng="0" ptsTypes="aaaA">
                                      <p:cBhvr>
                                        <p:cTn id="113" dur="2000" fill="hold"/>
                                        <p:tgtEl>
                                          <p:spTgt spid="86"/>
                                        </p:tgtEl>
                                        <p:attrNameLst>
                                          <p:attrName>ppt_x</p:attrName>
                                          <p:attrName>ppt_y</p:attrName>
                                        </p:attrNameLst>
                                      </p:cBhvr>
                                      <p:rCtr x="-26976" y="4072"/>
                                    </p:animMotion>
                                  </p:childTnLst>
                                </p:cTn>
                              </p:par>
                              <p:par>
                                <p:cTn id="114" presetID="0" presetClass="path" presetSubtype="0" accel="50000" fill="hold" grpId="1" nodeType="withEffect">
                                  <p:stCondLst>
                                    <p:cond delay="0"/>
                                  </p:stCondLst>
                                  <p:childTnLst>
                                    <p:animMotion origin="layout" path="M 0 0 C -0.02536 -0.01874 -0.05072 -0.03748 -0.08615 -0.04836 C -0.12159 -0.05923 -0.16293 -0.06317 -0.21295 -0.06456 C -0.26298 -0.06594 -0.32291 -0.07127 -0.38666 -0.05646 C -0.4504 -0.04165 -0.52284 -0.00879 -0.5951 0.02406 " pathEditMode="relative" ptsTypes="aaaaA">
                                      <p:cBhvr>
                                        <p:cTn id="115" dur="2000" fill="hold"/>
                                        <p:tgtEl>
                                          <p:spTgt spid="90"/>
                                        </p:tgtEl>
                                        <p:attrNameLst>
                                          <p:attrName>ppt_x</p:attrName>
                                          <p:attrName>ppt_y</p:attrName>
                                        </p:attrNameLst>
                                      </p:cBhvr>
                                    </p:animMotion>
                                  </p:childTnLst>
                                </p:cTn>
                              </p:par>
                            </p:childTnLst>
                          </p:cTn>
                        </p:par>
                        <p:par>
                          <p:cTn id="116" fill="hold">
                            <p:stCondLst>
                              <p:cond delay="2000"/>
                            </p:stCondLst>
                            <p:childTnLst>
                              <p:par>
                                <p:cTn id="117" presetID="1" presetClass="exit" presetSubtype="0" fill="hold" grpId="2" nodeType="afterEffect">
                                  <p:stCondLst>
                                    <p:cond delay="0"/>
                                  </p:stCondLst>
                                  <p:childTnLst>
                                    <p:set>
                                      <p:cBhvr>
                                        <p:cTn id="118" dur="1" fill="hold">
                                          <p:stCondLst>
                                            <p:cond delay="0"/>
                                          </p:stCondLst>
                                        </p:cTn>
                                        <p:tgtEl>
                                          <p:spTgt spid="91"/>
                                        </p:tgtEl>
                                        <p:attrNameLst>
                                          <p:attrName>style.visibility</p:attrName>
                                        </p:attrNameLst>
                                      </p:cBhvr>
                                      <p:to>
                                        <p:strVal val="hidden"/>
                                      </p:to>
                                    </p:set>
                                  </p:childTnLst>
                                </p:cTn>
                              </p:par>
                              <p:par>
                                <p:cTn id="119" presetID="1" presetClass="exit" presetSubtype="0" fill="hold" grpId="2" nodeType="withEffect">
                                  <p:stCondLst>
                                    <p:cond delay="0"/>
                                  </p:stCondLst>
                                  <p:childTnLst>
                                    <p:set>
                                      <p:cBhvr>
                                        <p:cTn id="120" dur="1" fill="hold">
                                          <p:stCondLst>
                                            <p:cond delay="0"/>
                                          </p:stCondLst>
                                        </p:cTn>
                                        <p:tgtEl>
                                          <p:spTgt spid="86"/>
                                        </p:tgtEl>
                                        <p:attrNameLst>
                                          <p:attrName>style.visibility</p:attrName>
                                        </p:attrNameLst>
                                      </p:cBhvr>
                                      <p:to>
                                        <p:strVal val="hidden"/>
                                      </p:to>
                                    </p:set>
                                  </p:childTnLst>
                                </p:cTn>
                              </p:par>
                              <p:par>
                                <p:cTn id="121" presetID="1" presetClass="exit" presetSubtype="0" fill="hold" grpId="2" nodeType="withEffect">
                                  <p:stCondLst>
                                    <p:cond delay="0"/>
                                  </p:stCondLst>
                                  <p:childTnLst>
                                    <p:set>
                                      <p:cBhvr>
                                        <p:cTn id="122" dur="1" fill="hold">
                                          <p:stCondLst>
                                            <p:cond delay="0"/>
                                          </p:stCondLst>
                                        </p:cTn>
                                        <p:tgtEl>
                                          <p:spTgt spid="85"/>
                                        </p:tgtEl>
                                        <p:attrNameLst>
                                          <p:attrName>style.visibility</p:attrName>
                                        </p:attrNameLst>
                                      </p:cBhvr>
                                      <p:to>
                                        <p:strVal val="hidden"/>
                                      </p:to>
                                    </p:set>
                                  </p:childTnLst>
                                </p:cTn>
                              </p:par>
                              <p:par>
                                <p:cTn id="123" presetID="1" presetClass="exit" presetSubtype="0" fill="hold" grpId="2" nodeType="withEffect">
                                  <p:stCondLst>
                                    <p:cond delay="0"/>
                                  </p:stCondLst>
                                  <p:childTnLst>
                                    <p:set>
                                      <p:cBhvr>
                                        <p:cTn id="124" dur="1" fill="hold">
                                          <p:stCondLst>
                                            <p:cond delay="0"/>
                                          </p:stCondLst>
                                        </p:cTn>
                                        <p:tgtEl>
                                          <p:spTgt spid="90"/>
                                        </p:tgtEl>
                                        <p:attrNameLst>
                                          <p:attrName>style.visibility</p:attrName>
                                        </p:attrNameLst>
                                      </p:cBhvr>
                                      <p:to>
                                        <p:strVal val="hidden"/>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57" grpId="0" animBg="1"/>
      <p:bldP spid="57" grpId="1" animBg="1"/>
      <p:bldP spid="56" grpId="0" animBg="1"/>
      <p:bldP spid="56" grpId="1" animBg="1"/>
      <p:bldP spid="44" grpId="0" animBg="1"/>
      <p:bldP spid="44" grpId="1" animBg="1"/>
      <p:bldP spid="62" grpId="0" animBg="1"/>
      <p:bldP spid="62" grpId="1" animBg="1"/>
      <p:bldP spid="77" grpId="0" animBg="1"/>
      <p:bldP spid="78" grpId="0" animBg="1"/>
      <p:bldP spid="60" grpId="0" animBg="1"/>
      <p:bldP spid="60" grpId="1" animBg="1"/>
      <p:bldP spid="60" grpId="2" animBg="1"/>
      <p:bldP spid="70" grpId="0" animBg="1"/>
      <p:bldP spid="70" grpId="1" animBg="1"/>
      <p:bldP spid="70" grpId="2" animBg="1"/>
      <p:bldP spid="72" grpId="0" animBg="1"/>
      <p:bldP spid="72" grpId="1" animBg="1"/>
      <p:bldP spid="72" grpId="2" animBg="1"/>
      <p:bldP spid="73" grpId="0" animBg="1"/>
      <p:bldP spid="73" grpId="1" animBg="1"/>
      <p:bldP spid="73" grpId="2" animBg="1"/>
      <p:bldP spid="76" grpId="0" animBg="1"/>
      <p:bldP spid="76" grpId="1" animBg="1"/>
      <p:bldP spid="81" grpId="0" animBg="1"/>
      <p:bldP spid="81" grpId="1" animBg="1"/>
      <p:bldP spid="85" grpId="0" animBg="1"/>
      <p:bldP spid="85" grpId="1" animBg="1"/>
      <p:bldP spid="85" grpId="2" animBg="1"/>
      <p:bldP spid="86" grpId="0" animBg="1"/>
      <p:bldP spid="86" grpId="1" animBg="1"/>
      <p:bldP spid="86" grpId="2" animBg="1"/>
      <p:bldP spid="90" grpId="0" animBg="1"/>
      <p:bldP spid="90" grpId="1" animBg="1"/>
      <p:bldP spid="90" grpId="2" animBg="1"/>
      <p:bldP spid="91" grpId="0" animBg="1"/>
      <p:bldP spid="91" grpId="1" animBg="1"/>
      <p:bldP spid="91" grpId="2" animBg="1"/>
      <p:bldP spid="9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51"/>
          <p:cNvSpPr/>
          <p:nvPr/>
        </p:nvSpPr>
        <p:spPr>
          <a:xfrm>
            <a:off x="5325668" y="2060746"/>
            <a:ext cx="1684732" cy="3710149"/>
          </a:xfrm>
          <a:custGeom>
            <a:avLst/>
            <a:gdLst>
              <a:gd name="connsiteX0" fmla="*/ 1505586 w 1506368"/>
              <a:gd name="connsiteY0" fmla="*/ 1990232 h 4046490"/>
              <a:gd name="connsiteX1" fmla="*/ 787733 w 1506368"/>
              <a:gd name="connsiteY1" fmla="*/ 236903 h 4046490"/>
              <a:gd name="connsiteX2" fmla="*/ 856 w 1506368"/>
              <a:gd name="connsiteY2" fmla="*/ 209292 h 4046490"/>
              <a:gd name="connsiteX3" fmla="*/ 622075 w 1506368"/>
              <a:gd name="connsiteY3" fmla="*/ 2017843 h 4046490"/>
              <a:gd name="connsiteX4" fmla="*/ 856 w 1506368"/>
              <a:gd name="connsiteY4" fmla="*/ 3826395 h 4046490"/>
              <a:gd name="connsiteX5" fmla="*/ 649684 w 1506368"/>
              <a:gd name="connsiteY5" fmla="*/ 3812589 h 4046490"/>
              <a:gd name="connsiteX6" fmla="*/ 1505586 w 1506368"/>
              <a:gd name="connsiteY6" fmla="*/ 1990232 h 4046490"/>
              <a:gd name="connsiteX0" fmla="*/ 1505586 w 1506368"/>
              <a:gd name="connsiteY0" fmla="*/ 1900908 h 3957166"/>
              <a:gd name="connsiteX1" fmla="*/ 787733 w 1506368"/>
              <a:gd name="connsiteY1" fmla="*/ 147579 h 3957166"/>
              <a:gd name="connsiteX2" fmla="*/ 856 w 1506368"/>
              <a:gd name="connsiteY2" fmla="*/ 299442 h 3957166"/>
              <a:gd name="connsiteX3" fmla="*/ 622075 w 1506368"/>
              <a:gd name="connsiteY3" fmla="*/ 1928519 h 3957166"/>
              <a:gd name="connsiteX4" fmla="*/ 856 w 1506368"/>
              <a:gd name="connsiteY4" fmla="*/ 3737071 h 3957166"/>
              <a:gd name="connsiteX5" fmla="*/ 649684 w 1506368"/>
              <a:gd name="connsiteY5" fmla="*/ 3723265 h 3957166"/>
              <a:gd name="connsiteX6" fmla="*/ 1505586 w 1506368"/>
              <a:gd name="connsiteY6" fmla="*/ 1900908 h 3957166"/>
              <a:gd name="connsiteX0" fmla="*/ 1505455 w 1506076"/>
              <a:gd name="connsiteY0" fmla="*/ 1844725 h 3900983"/>
              <a:gd name="connsiteX1" fmla="*/ 773798 w 1506076"/>
              <a:gd name="connsiteY1" fmla="*/ 174230 h 3900983"/>
              <a:gd name="connsiteX2" fmla="*/ 725 w 1506076"/>
              <a:gd name="connsiteY2" fmla="*/ 243259 h 3900983"/>
              <a:gd name="connsiteX3" fmla="*/ 621944 w 1506076"/>
              <a:gd name="connsiteY3" fmla="*/ 1872336 h 3900983"/>
              <a:gd name="connsiteX4" fmla="*/ 725 w 1506076"/>
              <a:gd name="connsiteY4" fmla="*/ 3680888 h 3900983"/>
              <a:gd name="connsiteX5" fmla="*/ 649553 w 1506076"/>
              <a:gd name="connsiteY5" fmla="*/ 3667082 h 3900983"/>
              <a:gd name="connsiteX6" fmla="*/ 1505455 w 1506076"/>
              <a:gd name="connsiteY6" fmla="*/ 1844725 h 3900983"/>
              <a:gd name="connsiteX0" fmla="*/ 1505455 w 1506076"/>
              <a:gd name="connsiteY0" fmla="*/ 1779129 h 3835387"/>
              <a:gd name="connsiteX1" fmla="*/ 773798 w 1506076"/>
              <a:gd name="connsiteY1" fmla="*/ 108634 h 3835387"/>
              <a:gd name="connsiteX2" fmla="*/ 725 w 1506076"/>
              <a:gd name="connsiteY2" fmla="*/ 343332 h 3835387"/>
              <a:gd name="connsiteX3" fmla="*/ 621944 w 1506076"/>
              <a:gd name="connsiteY3" fmla="*/ 1806740 h 3835387"/>
              <a:gd name="connsiteX4" fmla="*/ 725 w 1506076"/>
              <a:gd name="connsiteY4" fmla="*/ 3615292 h 3835387"/>
              <a:gd name="connsiteX5" fmla="*/ 649553 w 1506076"/>
              <a:gd name="connsiteY5" fmla="*/ 3601486 h 3835387"/>
              <a:gd name="connsiteX6" fmla="*/ 1505455 w 1506076"/>
              <a:gd name="connsiteY6" fmla="*/ 1779129 h 3835387"/>
              <a:gd name="connsiteX0" fmla="*/ 1629698 w 1630216"/>
              <a:gd name="connsiteY0" fmla="*/ 1779129 h 3835387"/>
              <a:gd name="connsiteX1" fmla="*/ 773798 w 1630216"/>
              <a:gd name="connsiteY1" fmla="*/ 108634 h 3835387"/>
              <a:gd name="connsiteX2" fmla="*/ 725 w 1630216"/>
              <a:gd name="connsiteY2" fmla="*/ 343332 h 3835387"/>
              <a:gd name="connsiteX3" fmla="*/ 621944 w 1630216"/>
              <a:gd name="connsiteY3" fmla="*/ 1806740 h 3835387"/>
              <a:gd name="connsiteX4" fmla="*/ 725 w 1630216"/>
              <a:gd name="connsiteY4" fmla="*/ 3615292 h 3835387"/>
              <a:gd name="connsiteX5" fmla="*/ 649553 w 1630216"/>
              <a:gd name="connsiteY5" fmla="*/ 3601486 h 3835387"/>
              <a:gd name="connsiteX6" fmla="*/ 1629698 w 1630216"/>
              <a:gd name="connsiteY6" fmla="*/ 1779129 h 3835387"/>
              <a:gd name="connsiteX0" fmla="*/ 1629174 w 1629692"/>
              <a:gd name="connsiteY0" fmla="*/ 1777249 h 3833507"/>
              <a:gd name="connsiteX1" fmla="*/ 773274 w 1629692"/>
              <a:gd name="connsiteY1" fmla="*/ 106754 h 3833507"/>
              <a:gd name="connsiteX2" fmla="*/ 201 w 1629692"/>
              <a:gd name="connsiteY2" fmla="*/ 341452 h 3833507"/>
              <a:gd name="connsiteX3" fmla="*/ 690444 w 1629692"/>
              <a:gd name="connsiteY3" fmla="*/ 1749637 h 3833507"/>
              <a:gd name="connsiteX4" fmla="*/ 201 w 1629692"/>
              <a:gd name="connsiteY4" fmla="*/ 3613412 h 3833507"/>
              <a:gd name="connsiteX5" fmla="*/ 649029 w 1629692"/>
              <a:gd name="connsiteY5" fmla="*/ 3599606 h 3833507"/>
              <a:gd name="connsiteX6" fmla="*/ 1629174 w 1629692"/>
              <a:gd name="connsiteY6" fmla="*/ 1777249 h 3833507"/>
              <a:gd name="connsiteX0" fmla="*/ 1684214 w 1684732"/>
              <a:gd name="connsiteY0" fmla="*/ 1777249 h 3710149"/>
              <a:gd name="connsiteX1" fmla="*/ 828314 w 1684732"/>
              <a:gd name="connsiteY1" fmla="*/ 106754 h 3710149"/>
              <a:gd name="connsiteX2" fmla="*/ 55241 w 1684732"/>
              <a:gd name="connsiteY2" fmla="*/ 341452 h 3710149"/>
              <a:gd name="connsiteX3" fmla="*/ 745484 w 1684732"/>
              <a:gd name="connsiteY3" fmla="*/ 1749637 h 3710149"/>
              <a:gd name="connsiteX4" fmla="*/ 21 w 1684732"/>
              <a:gd name="connsiteY4" fmla="*/ 3323492 h 3710149"/>
              <a:gd name="connsiteX5" fmla="*/ 704069 w 1684732"/>
              <a:gd name="connsiteY5" fmla="*/ 3599606 h 3710149"/>
              <a:gd name="connsiteX6" fmla="*/ 1684214 w 1684732"/>
              <a:gd name="connsiteY6" fmla="*/ 1777249 h 371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4732" h="3710149">
                <a:moveTo>
                  <a:pt x="1684214" y="1777249"/>
                </a:moveTo>
                <a:cubicBezTo>
                  <a:pt x="1704921" y="1195107"/>
                  <a:pt x="1099810" y="346054"/>
                  <a:pt x="828314" y="106754"/>
                </a:cubicBezTo>
                <a:cubicBezTo>
                  <a:pt x="556819" y="-132546"/>
                  <a:pt x="69046" y="67638"/>
                  <a:pt x="55241" y="341452"/>
                </a:cubicBezTo>
                <a:cubicBezTo>
                  <a:pt x="41436" y="615266"/>
                  <a:pt x="754687" y="1252630"/>
                  <a:pt x="745484" y="1749637"/>
                </a:cubicBezTo>
                <a:cubicBezTo>
                  <a:pt x="736281" y="2246644"/>
                  <a:pt x="-4581" y="3024368"/>
                  <a:pt x="21" y="3323492"/>
                </a:cubicBezTo>
                <a:cubicBezTo>
                  <a:pt x="4622" y="3622616"/>
                  <a:pt x="423370" y="3857313"/>
                  <a:pt x="704069" y="3599606"/>
                </a:cubicBezTo>
                <a:cubicBezTo>
                  <a:pt x="984768" y="3341899"/>
                  <a:pt x="1663507" y="2359391"/>
                  <a:pt x="1684214" y="1777249"/>
                </a:cubicBezTo>
                <a:close/>
              </a:path>
            </a:pathLst>
          </a:custGeom>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50" name="Rounded Rectangle 49"/>
          <p:cNvSpPr/>
          <p:nvPr/>
        </p:nvSpPr>
        <p:spPr bwMode="auto">
          <a:xfrm>
            <a:off x="2296340" y="4800600"/>
            <a:ext cx="2362200" cy="990600"/>
          </a:xfrm>
          <a:prstGeom prst="roundRect">
            <a:avLst>
              <a:gd name="adj" fmla="val 50000"/>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49" name="Rounded Rectangle 48"/>
          <p:cNvSpPr/>
          <p:nvPr/>
        </p:nvSpPr>
        <p:spPr bwMode="auto">
          <a:xfrm>
            <a:off x="2296340" y="1981200"/>
            <a:ext cx="2362200" cy="990600"/>
          </a:xfrm>
          <a:prstGeom prst="roundRect">
            <a:avLst>
              <a:gd name="adj" fmla="val 50000"/>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grpSp>
        <p:nvGrpSpPr>
          <p:cNvPr id="25" name="Group 55"/>
          <p:cNvGrpSpPr/>
          <p:nvPr/>
        </p:nvGrpSpPr>
        <p:grpSpPr>
          <a:xfrm>
            <a:off x="3105844" y="1979296"/>
            <a:ext cx="3755425" cy="3851794"/>
            <a:chOff x="2420044" y="1979296"/>
            <a:chExt cx="3755425" cy="3851794"/>
          </a:xfrm>
        </p:grpSpPr>
        <p:sp>
          <p:nvSpPr>
            <p:cNvPr id="55" name="Cross 54"/>
            <p:cNvSpPr/>
            <p:nvPr/>
          </p:nvSpPr>
          <p:spPr bwMode="auto">
            <a:xfrm rot="2844760">
              <a:off x="2371860" y="2027480"/>
              <a:ext cx="3851794" cy="3755425"/>
            </a:xfrm>
            <a:custGeom>
              <a:avLst/>
              <a:gdLst>
                <a:gd name="connsiteX0" fmla="*/ 0 w 3661903"/>
                <a:gd name="connsiteY0" fmla="*/ 1387986 h 3577376"/>
                <a:gd name="connsiteX1" fmla="*/ 1387986 w 3661903"/>
                <a:gd name="connsiteY1" fmla="*/ 1387986 h 3577376"/>
                <a:gd name="connsiteX2" fmla="*/ 1387986 w 3661903"/>
                <a:gd name="connsiteY2" fmla="*/ 0 h 3577376"/>
                <a:gd name="connsiteX3" fmla="*/ 2273917 w 3661903"/>
                <a:gd name="connsiteY3" fmla="*/ 0 h 3577376"/>
                <a:gd name="connsiteX4" fmla="*/ 2273917 w 3661903"/>
                <a:gd name="connsiteY4" fmla="*/ 1387986 h 3577376"/>
                <a:gd name="connsiteX5" fmla="*/ 3661903 w 3661903"/>
                <a:gd name="connsiteY5" fmla="*/ 1387986 h 3577376"/>
                <a:gd name="connsiteX6" fmla="*/ 3661903 w 3661903"/>
                <a:gd name="connsiteY6" fmla="*/ 2189390 h 3577376"/>
                <a:gd name="connsiteX7" fmla="*/ 2273917 w 3661903"/>
                <a:gd name="connsiteY7" fmla="*/ 2189390 h 3577376"/>
                <a:gd name="connsiteX8" fmla="*/ 2273917 w 3661903"/>
                <a:gd name="connsiteY8" fmla="*/ 3577376 h 3577376"/>
                <a:gd name="connsiteX9" fmla="*/ 1387986 w 3661903"/>
                <a:gd name="connsiteY9" fmla="*/ 3577376 h 3577376"/>
                <a:gd name="connsiteX10" fmla="*/ 1387986 w 3661903"/>
                <a:gd name="connsiteY10" fmla="*/ 2189390 h 3577376"/>
                <a:gd name="connsiteX11" fmla="*/ 0 w 3661903"/>
                <a:gd name="connsiteY11" fmla="*/ 2189390 h 3577376"/>
                <a:gd name="connsiteX12" fmla="*/ 0 w 3661903"/>
                <a:gd name="connsiteY12" fmla="*/ 1387986 h 3577376"/>
                <a:gd name="connsiteX0" fmla="*/ 0 w 3661903"/>
                <a:gd name="connsiteY0" fmla="*/ 1387986 h 3577376"/>
                <a:gd name="connsiteX1" fmla="*/ 1387986 w 3661903"/>
                <a:gd name="connsiteY1" fmla="*/ 1387986 h 3577376"/>
                <a:gd name="connsiteX2" fmla="*/ 754440 w 3661903"/>
                <a:gd name="connsiteY2" fmla="*/ 36444 h 3577376"/>
                <a:gd name="connsiteX3" fmla="*/ 2273917 w 3661903"/>
                <a:gd name="connsiteY3" fmla="*/ 0 h 3577376"/>
                <a:gd name="connsiteX4" fmla="*/ 2273917 w 3661903"/>
                <a:gd name="connsiteY4" fmla="*/ 1387986 h 3577376"/>
                <a:gd name="connsiteX5" fmla="*/ 3661903 w 3661903"/>
                <a:gd name="connsiteY5" fmla="*/ 1387986 h 3577376"/>
                <a:gd name="connsiteX6" fmla="*/ 3661903 w 3661903"/>
                <a:gd name="connsiteY6" fmla="*/ 2189390 h 3577376"/>
                <a:gd name="connsiteX7" fmla="*/ 2273917 w 3661903"/>
                <a:gd name="connsiteY7" fmla="*/ 2189390 h 3577376"/>
                <a:gd name="connsiteX8" fmla="*/ 2273917 w 3661903"/>
                <a:gd name="connsiteY8" fmla="*/ 3577376 h 3577376"/>
                <a:gd name="connsiteX9" fmla="*/ 1387986 w 3661903"/>
                <a:gd name="connsiteY9" fmla="*/ 3577376 h 3577376"/>
                <a:gd name="connsiteX10" fmla="*/ 1387986 w 3661903"/>
                <a:gd name="connsiteY10" fmla="*/ 2189390 h 3577376"/>
                <a:gd name="connsiteX11" fmla="*/ 0 w 3661903"/>
                <a:gd name="connsiteY11" fmla="*/ 2189390 h 3577376"/>
                <a:gd name="connsiteX12" fmla="*/ 0 w 3661903"/>
                <a:gd name="connsiteY12" fmla="*/ 1387986 h 3577376"/>
                <a:gd name="connsiteX0" fmla="*/ 0 w 3661903"/>
                <a:gd name="connsiteY0" fmla="*/ 1390554 h 3579944"/>
                <a:gd name="connsiteX1" fmla="*/ 1387986 w 3661903"/>
                <a:gd name="connsiteY1" fmla="*/ 1390554 h 3579944"/>
                <a:gd name="connsiteX2" fmla="*/ 754440 w 3661903"/>
                <a:gd name="connsiteY2" fmla="*/ 39012 h 3579944"/>
                <a:gd name="connsiteX3" fmla="*/ 1638727 w 3661903"/>
                <a:gd name="connsiteY3" fmla="*/ 0 h 3579944"/>
                <a:gd name="connsiteX4" fmla="*/ 2273917 w 3661903"/>
                <a:gd name="connsiteY4" fmla="*/ 1390554 h 3579944"/>
                <a:gd name="connsiteX5" fmla="*/ 3661903 w 3661903"/>
                <a:gd name="connsiteY5" fmla="*/ 1390554 h 3579944"/>
                <a:gd name="connsiteX6" fmla="*/ 3661903 w 3661903"/>
                <a:gd name="connsiteY6" fmla="*/ 2191958 h 3579944"/>
                <a:gd name="connsiteX7" fmla="*/ 2273917 w 3661903"/>
                <a:gd name="connsiteY7" fmla="*/ 2191958 h 3579944"/>
                <a:gd name="connsiteX8" fmla="*/ 2273917 w 3661903"/>
                <a:gd name="connsiteY8" fmla="*/ 3579944 h 3579944"/>
                <a:gd name="connsiteX9" fmla="*/ 1387986 w 3661903"/>
                <a:gd name="connsiteY9" fmla="*/ 3579944 h 3579944"/>
                <a:gd name="connsiteX10" fmla="*/ 1387986 w 3661903"/>
                <a:gd name="connsiteY10" fmla="*/ 2191958 h 3579944"/>
                <a:gd name="connsiteX11" fmla="*/ 0 w 3661903"/>
                <a:gd name="connsiteY11" fmla="*/ 2191958 h 3579944"/>
                <a:gd name="connsiteX12" fmla="*/ 0 w 3661903"/>
                <a:gd name="connsiteY12" fmla="*/ 1390554 h 3579944"/>
                <a:gd name="connsiteX0" fmla="*/ 0 w 3734110"/>
                <a:gd name="connsiteY0" fmla="*/ 1390554 h 3579944"/>
                <a:gd name="connsiteX1" fmla="*/ 1387986 w 3734110"/>
                <a:gd name="connsiteY1" fmla="*/ 1390554 h 3579944"/>
                <a:gd name="connsiteX2" fmla="*/ 754440 w 3734110"/>
                <a:gd name="connsiteY2" fmla="*/ 39012 h 3579944"/>
                <a:gd name="connsiteX3" fmla="*/ 1638727 w 3734110"/>
                <a:gd name="connsiteY3" fmla="*/ 0 h 3579944"/>
                <a:gd name="connsiteX4" fmla="*/ 2273917 w 3734110"/>
                <a:gd name="connsiteY4" fmla="*/ 1390554 h 3579944"/>
                <a:gd name="connsiteX5" fmla="*/ 3661903 w 3734110"/>
                <a:gd name="connsiteY5" fmla="*/ 1390554 h 3579944"/>
                <a:gd name="connsiteX6" fmla="*/ 3734110 w 3734110"/>
                <a:gd name="connsiteY6" fmla="*/ 2745835 h 3579944"/>
                <a:gd name="connsiteX7" fmla="*/ 2273917 w 3734110"/>
                <a:gd name="connsiteY7" fmla="*/ 2191958 h 3579944"/>
                <a:gd name="connsiteX8" fmla="*/ 2273917 w 3734110"/>
                <a:gd name="connsiteY8" fmla="*/ 3579944 h 3579944"/>
                <a:gd name="connsiteX9" fmla="*/ 1387986 w 3734110"/>
                <a:gd name="connsiteY9" fmla="*/ 3579944 h 3579944"/>
                <a:gd name="connsiteX10" fmla="*/ 1387986 w 3734110"/>
                <a:gd name="connsiteY10" fmla="*/ 2191958 h 3579944"/>
                <a:gd name="connsiteX11" fmla="*/ 0 w 3734110"/>
                <a:gd name="connsiteY11" fmla="*/ 2191958 h 3579944"/>
                <a:gd name="connsiteX12" fmla="*/ 0 w 3734110"/>
                <a:gd name="connsiteY12" fmla="*/ 1390554 h 3579944"/>
                <a:gd name="connsiteX0" fmla="*/ 0 w 3840983"/>
                <a:gd name="connsiteY0" fmla="*/ 1390554 h 3579944"/>
                <a:gd name="connsiteX1" fmla="*/ 1387986 w 3840983"/>
                <a:gd name="connsiteY1" fmla="*/ 1390554 h 3579944"/>
                <a:gd name="connsiteX2" fmla="*/ 754440 w 3840983"/>
                <a:gd name="connsiteY2" fmla="*/ 39012 h 3579944"/>
                <a:gd name="connsiteX3" fmla="*/ 1638727 w 3840983"/>
                <a:gd name="connsiteY3" fmla="*/ 0 h 3579944"/>
                <a:gd name="connsiteX4" fmla="*/ 2273917 w 3840983"/>
                <a:gd name="connsiteY4" fmla="*/ 1390554 h 3579944"/>
                <a:gd name="connsiteX5" fmla="*/ 3840983 w 3840983"/>
                <a:gd name="connsiteY5" fmla="*/ 1930162 h 3579944"/>
                <a:gd name="connsiteX6" fmla="*/ 3734110 w 3840983"/>
                <a:gd name="connsiteY6" fmla="*/ 2745835 h 3579944"/>
                <a:gd name="connsiteX7" fmla="*/ 2273917 w 3840983"/>
                <a:gd name="connsiteY7" fmla="*/ 2191958 h 3579944"/>
                <a:gd name="connsiteX8" fmla="*/ 2273917 w 3840983"/>
                <a:gd name="connsiteY8" fmla="*/ 3579944 h 3579944"/>
                <a:gd name="connsiteX9" fmla="*/ 1387986 w 3840983"/>
                <a:gd name="connsiteY9" fmla="*/ 3579944 h 3579944"/>
                <a:gd name="connsiteX10" fmla="*/ 1387986 w 3840983"/>
                <a:gd name="connsiteY10" fmla="*/ 2191958 h 3579944"/>
                <a:gd name="connsiteX11" fmla="*/ 0 w 3840983"/>
                <a:gd name="connsiteY11" fmla="*/ 2191958 h 3579944"/>
                <a:gd name="connsiteX12" fmla="*/ 0 w 3840983"/>
                <a:gd name="connsiteY12" fmla="*/ 1390554 h 3579944"/>
                <a:gd name="connsiteX0" fmla="*/ 0 w 3840983"/>
                <a:gd name="connsiteY0" fmla="*/ 1390554 h 3791847"/>
                <a:gd name="connsiteX1" fmla="*/ 1387986 w 3840983"/>
                <a:gd name="connsiteY1" fmla="*/ 1390554 h 3791847"/>
                <a:gd name="connsiteX2" fmla="*/ 754440 w 3840983"/>
                <a:gd name="connsiteY2" fmla="*/ 39012 h 3791847"/>
                <a:gd name="connsiteX3" fmla="*/ 1638727 w 3840983"/>
                <a:gd name="connsiteY3" fmla="*/ 0 h 3791847"/>
                <a:gd name="connsiteX4" fmla="*/ 2273917 w 3840983"/>
                <a:gd name="connsiteY4" fmla="*/ 1390554 h 3791847"/>
                <a:gd name="connsiteX5" fmla="*/ 3840983 w 3840983"/>
                <a:gd name="connsiteY5" fmla="*/ 1930162 h 3791847"/>
                <a:gd name="connsiteX6" fmla="*/ 3734110 w 3840983"/>
                <a:gd name="connsiteY6" fmla="*/ 2745835 h 3791847"/>
                <a:gd name="connsiteX7" fmla="*/ 2273917 w 3840983"/>
                <a:gd name="connsiteY7" fmla="*/ 2191958 h 3791847"/>
                <a:gd name="connsiteX8" fmla="*/ 2810458 w 3840983"/>
                <a:gd name="connsiteY8" fmla="*/ 3791847 h 3791847"/>
                <a:gd name="connsiteX9" fmla="*/ 1387986 w 3840983"/>
                <a:gd name="connsiteY9" fmla="*/ 3579944 h 3791847"/>
                <a:gd name="connsiteX10" fmla="*/ 1387986 w 3840983"/>
                <a:gd name="connsiteY10" fmla="*/ 2191958 h 3791847"/>
                <a:gd name="connsiteX11" fmla="*/ 0 w 3840983"/>
                <a:gd name="connsiteY11" fmla="*/ 2191958 h 3791847"/>
                <a:gd name="connsiteX12" fmla="*/ 0 w 3840983"/>
                <a:gd name="connsiteY12" fmla="*/ 1390554 h 3791847"/>
                <a:gd name="connsiteX0" fmla="*/ 0 w 3840983"/>
                <a:gd name="connsiteY0" fmla="*/ 1390554 h 3791847"/>
                <a:gd name="connsiteX1" fmla="*/ 1387986 w 3840983"/>
                <a:gd name="connsiteY1" fmla="*/ 1390554 h 3791847"/>
                <a:gd name="connsiteX2" fmla="*/ 754440 w 3840983"/>
                <a:gd name="connsiteY2" fmla="*/ 39012 h 3791847"/>
                <a:gd name="connsiteX3" fmla="*/ 1638727 w 3840983"/>
                <a:gd name="connsiteY3" fmla="*/ 0 h 3791847"/>
                <a:gd name="connsiteX4" fmla="*/ 2273917 w 3840983"/>
                <a:gd name="connsiteY4" fmla="*/ 1390554 h 3791847"/>
                <a:gd name="connsiteX5" fmla="*/ 3840983 w 3840983"/>
                <a:gd name="connsiteY5" fmla="*/ 1930162 h 3791847"/>
                <a:gd name="connsiteX6" fmla="*/ 3734110 w 3840983"/>
                <a:gd name="connsiteY6" fmla="*/ 2745835 h 3791847"/>
                <a:gd name="connsiteX7" fmla="*/ 2273917 w 3840983"/>
                <a:gd name="connsiteY7" fmla="*/ 2191958 h 3791847"/>
                <a:gd name="connsiteX8" fmla="*/ 2810458 w 3840983"/>
                <a:gd name="connsiteY8" fmla="*/ 3791847 h 3791847"/>
                <a:gd name="connsiteX9" fmla="*/ 2028112 w 3840983"/>
                <a:gd name="connsiteY9" fmla="*/ 3699551 h 3791847"/>
                <a:gd name="connsiteX10" fmla="*/ 1387986 w 3840983"/>
                <a:gd name="connsiteY10" fmla="*/ 2191958 h 3791847"/>
                <a:gd name="connsiteX11" fmla="*/ 0 w 3840983"/>
                <a:gd name="connsiteY11" fmla="*/ 2191958 h 3791847"/>
                <a:gd name="connsiteX12" fmla="*/ 0 w 3840983"/>
                <a:gd name="connsiteY12" fmla="*/ 1390554 h 3791847"/>
                <a:gd name="connsiteX0" fmla="*/ 0 w 3909077"/>
                <a:gd name="connsiteY0" fmla="*/ 934209 h 3791847"/>
                <a:gd name="connsiteX1" fmla="*/ 1456080 w 3909077"/>
                <a:gd name="connsiteY1" fmla="*/ 1390554 h 3791847"/>
                <a:gd name="connsiteX2" fmla="*/ 822534 w 3909077"/>
                <a:gd name="connsiteY2" fmla="*/ 39012 h 3791847"/>
                <a:gd name="connsiteX3" fmla="*/ 1706821 w 3909077"/>
                <a:gd name="connsiteY3" fmla="*/ 0 h 3791847"/>
                <a:gd name="connsiteX4" fmla="*/ 2342011 w 3909077"/>
                <a:gd name="connsiteY4" fmla="*/ 1390554 h 3791847"/>
                <a:gd name="connsiteX5" fmla="*/ 3909077 w 3909077"/>
                <a:gd name="connsiteY5" fmla="*/ 1930162 h 3791847"/>
                <a:gd name="connsiteX6" fmla="*/ 3802204 w 3909077"/>
                <a:gd name="connsiteY6" fmla="*/ 2745835 h 3791847"/>
                <a:gd name="connsiteX7" fmla="*/ 2342011 w 3909077"/>
                <a:gd name="connsiteY7" fmla="*/ 2191958 h 3791847"/>
                <a:gd name="connsiteX8" fmla="*/ 2878552 w 3909077"/>
                <a:gd name="connsiteY8" fmla="*/ 3791847 h 3791847"/>
                <a:gd name="connsiteX9" fmla="*/ 2096206 w 3909077"/>
                <a:gd name="connsiteY9" fmla="*/ 3699551 h 3791847"/>
                <a:gd name="connsiteX10" fmla="*/ 1456080 w 3909077"/>
                <a:gd name="connsiteY10" fmla="*/ 2191958 h 3791847"/>
                <a:gd name="connsiteX11" fmla="*/ 68094 w 3909077"/>
                <a:gd name="connsiteY11" fmla="*/ 2191958 h 3791847"/>
                <a:gd name="connsiteX12" fmla="*/ 0 w 3909077"/>
                <a:gd name="connsiteY12" fmla="*/ 934209 h 3791847"/>
                <a:gd name="connsiteX0" fmla="*/ 45066 w 3954143"/>
                <a:gd name="connsiteY0" fmla="*/ 934209 h 3791847"/>
                <a:gd name="connsiteX1" fmla="*/ 1501146 w 3954143"/>
                <a:gd name="connsiteY1" fmla="*/ 1390554 h 3791847"/>
                <a:gd name="connsiteX2" fmla="*/ 867600 w 3954143"/>
                <a:gd name="connsiteY2" fmla="*/ 39012 h 3791847"/>
                <a:gd name="connsiteX3" fmla="*/ 1751887 w 3954143"/>
                <a:gd name="connsiteY3" fmla="*/ 0 h 3791847"/>
                <a:gd name="connsiteX4" fmla="*/ 2387077 w 3954143"/>
                <a:gd name="connsiteY4" fmla="*/ 1390554 h 3791847"/>
                <a:gd name="connsiteX5" fmla="*/ 3954143 w 3954143"/>
                <a:gd name="connsiteY5" fmla="*/ 1930162 h 3791847"/>
                <a:gd name="connsiteX6" fmla="*/ 3847270 w 3954143"/>
                <a:gd name="connsiteY6" fmla="*/ 2745835 h 3791847"/>
                <a:gd name="connsiteX7" fmla="*/ 2387077 w 3954143"/>
                <a:gd name="connsiteY7" fmla="*/ 2191958 h 3791847"/>
                <a:gd name="connsiteX8" fmla="*/ 2923618 w 3954143"/>
                <a:gd name="connsiteY8" fmla="*/ 3791847 h 3791847"/>
                <a:gd name="connsiteX9" fmla="*/ 2141272 w 3954143"/>
                <a:gd name="connsiteY9" fmla="*/ 3699551 h 3791847"/>
                <a:gd name="connsiteX10" fmla="*/ 1501146 w 3954143"/>
                <a:gd name="connsiteY10" fmla="*/ 2191958 h 3791847"/>
                <a:gd name="connsiteX11" fmla="*/ 0 w 3954143"/>
                <a:gd name="connsiteY11" fmla="*/ 1825446 h 3791847"/>
                <a:gd name="connsiteX12" fmla="*/ 45066 w 3954143"/>
                <a:gd name="connsiteY12" fmla="*/ 934209 h 3791847"/>
                <a:gd name="connsiteX0" fmla="*/ 45066 w 3954143"/>
                <a:gd name="connsiteY0" fmla="*/ 934209 h 3699551"/>
                <a:gd name="connsiteX1" fmla="*/ 1501146 w 3954143"/>
                <a:gd name="connsiteY1" fmla="*/ 1390554 h 3699551"/>
                <a:gd name="connsiteX2" fmla="*/ 867600 w 3954143"/>
                <a:gd name="connsiteY2" fmla="*/ 39012 h 3699551"/>
                <a:gd name="connsiteX3" fmla="*/ 1751887 w 3954143"/>
                <a:gd name="connsiteY3" fmla="*/ 0 h 3699551"/>
                <a:gd name="connsiteX4" fmla="*/ 2387077 w 3954143"/>
                <a:gd name="connsiteY4" fmla="*/ 1390554 h 3699551"/>
                <a:gd name="connsiteX5" fmla="*/ 3954143 w 3954143"/>
                <a:gd name="connsiteY5" fmla="*/ 1930162 h 3699551"/>
                <a:gd name="connsiteX6" fmla="*/ 3847270 w 3954143"/>
                <a:gd name="connsiteY6" fmla="*/ 2745835 h 3699551"/>
                <a:gd name="connsiteX7" fmla="*/ 2387077 w 3954143"/>
                <a:gd name="connsiteY7" fmla="*/ 2191958 h 3699551"/>
                <a:gd name="connsiteX8" fmla="*/ 2987368 w 3954143"/>
                <a:gd name="connsiteY8" fmla="*/ 3681688 h 3699551"/>
                <a:gd name="connsiteX9" fmla="*/ 2141272 w 3954143"/>
                <a:gd name="connsiteY9" fmla="*/ 3699551 h 3699551"/>
                <a:gd name="connsiteX10" fmla="*/ 1501146 w 3954143"/>
                <a:gd name="connsiteY10" fmla="*/ 2191958 h 3699551"/>
                <a:gd name="connsiteX11" fmla="*/ 0 w 3954143"/>
                <a:gd name="connsiteY11" fmla="*/ 1825446 h 3699551"/>
                <a:gd name="connsiteX12" fmla="*/ 45066 w 3954143"/>
                <a:gd name="connsiteY12" fmla="*/ 934209 h 3699551"/>
                <a:gd name="connsiteX0" fmla="*/ 45066 w 3954143"/>
                <a:gd name="connsiteY0" fmla="*/ 934209 h 3878153"/>
                <a:gd name="connsiteX1" fmla="*/ 1501146 w 3954143"/>
                <a:gd name="connsiteY1" fmla="*/ 1390554 h 3878153"/>
                <a:gd name="connsiteX2" fmla="*/ 867600 w 3954143"/>
                <a:gd name="connsiteY2" fmla="*/ 39012 h 3878153"/>
                <a:gd name="connsiteX3" fmla="*/ 1751887 w 3954143"/>
                <a:gd name="connsiteY3" fmla="*/ 0 h 3878153"/>
                <a:gd name="connsiteX4" fmla="*/ 2387077 w 3954143"/>
                <a:gd name="connsiteY4" fmla="*/ 1390554 h 3878153"/>
                <a:gd name="connsiteX5" fmla="*/ 3954143 w 3954143"/>
                <a:gd name="connsiteY5" fmla="*/ 1930162 h 3878153"/>
                <a:gd name="connsiteX6" fmla="*/ 3847270 w 3954143"/>
                <a:gd name="connsiteY6" fmla="*/ 2745835 h 3878153"/>
                <a:gd name="connsiteX7" fmla="*/ 2387077 w 3954143"/>
                <a:gd name="connsiteY7" fmla="*/ 2191958 h 3878153"/>
                <a:gd name="connsiteX8" fmla="*/ 2987368 w 3954143"/>
                <a:gd name="connsiteY8" fmla="*/ 3681688 h 3878153"/>
                <a:gd name="connsiteX9" fmla="*/ 2141272 w 3954143"/>
                <a:gd name="connsiteY9" fmla="*/ 3699551 h 3878153"/>
                <a:gd name="connsiteX10" fmla="*/ 1501146 w 3954143"/>
                <a:gd name="connsiteY10" fmla="*/ 2191958 h 3878153"/>
                <a:gd name="connsiteX11" fmla="*/ 0 w 3954143"/>
                <a:gd name="connsiteY11" fmla="*/ 1825446 h 3878153"/>
                <a:gd name="connsiteX12" fmla="*/ 45066 w 3954143"/>
                <a:gd name="connsiteY12" fmla="*/ 934209 h 3878153"/>
                <a:gd name="connsiteX0" fmla="*/ 45066 w 3954143"/>
                <a:gd name="connsiteY0" fmla="*/ 934209 h 3982941"/>
                <a:gd name="connsiteX1" fmla="*/ 1501146 w 3954143"/>
                <a:gd name="connsiteY1" fmla="*/ 1390554 h 3982941"/>
                <a:gd name="connsiteX2" fmla="*/ 867600 w 3954143"/>
                <a:gd name="connsiteY2" fmla="*/ 39012 h 3982941"/>
                <a:gd name="connsiteX3" fmla="*/ 1751887 w 3954143"/>
                <a:gd name="connsiteY3" fmla="*/ 0 h 3982941"/>
                <a:gd name="connsiteX4" fmla="*/ 2387077 w 3954143"/>
                <a:gd name="connsiteY4" fmla="*/ 1390554 h 3982941"/>
                <a:gd name="connsiteX5" fmla="*/ 3954143 w 3954143"/>
                <a:gd name="connsiteY5" fmla="*/ 1930162 h 3982941"/>
                <a:gd name="connsiteX6" fmla="*/ 3847270 w 3954143"/>
                <a:gd name="connsiteY6" fmla="*/ 2745835 h 3982941"/>
                <a:gd name="connsiteX7" fmla="*/ 2387077 w 3954143"/>
                <a:gd name="connsiteY7" fmla="*/ 2191958 h 3982941"/>
                <a:gd name="connsiteX8" fmla="*/ 2987368 w 3954143"/>
                <a:gd name="connsiteY8" fmla="*/ 3681688 h 3982941"/>
                <a:gd name="connsiteX9" fmla="*/ 2141272 w 3954143"/>
                <a:gd name="connsiteY9" fmla="*/ 3699551 h 3982941"/>
                <a:gd name="connsiteX10" fmla="*/ 1501146 w 3954143"/>
                <a:gd name="connsiteY10" fmla="*/ 2191958 h 3982941"/>
                <a:gd name="connsiteX11" fmla="*/ 0 w 3954143"/>
                <a:gd name="connsiteY11" fmla="*/ 1825446 h 3982941"/>
                <a:gd name="connsiteX12" fmla="*/ 45066 w 3954143"/>
                <a:gd name="connsiteY12" fmla="*/ 934209 h 3982941"/>
                <a:gd name="connsiteX0" fmla="*/ 208653 w 4117730"/>
                <a:gd name="connsiteY0" fmla="*/ 934209 h 3982941"/>
                <a:gd name="connsiteX1" fmla="*/ 1664733 w 4117730"/>
                <a:gd name="connsiteY1" fmla="*/ 1390554 h 3982941"/>
                <a:gd name="connsiteX2" fmla="*/ 1031187 w 4117730"/>
                <a:gd name="connsiteY2" fmla="*/ 39012 h 3982941"/>
                <a:gd name="connsiteX3" fmla="*/ 1915474 w 4117730"/>
                <a:gd name="connsiteY3" fmla="*/ 0 h 3982941"/>
                <a:gd name="connsiteX4" fmla="*/ 2550664 w 4117730"/>
                <a:gd name="connsiteY4" fmla="*/ 1390554 h 3982941"/>
                <a:gd name="connsiteX5" fmla="*/ 4117730 w 4117730"/>
                <a:gd name="connsiteY5" fmla="*/ 1930162 h 3982941"/>
                <a:gd name="connsiteX6" fmla="*/ 4010857 w 4117730"/>
                <a:gd name="connsiteY6" fmla="*/ 2745835 h 3982941"/>
                <a:gd name="connsiteX7" fmla="*/ 2550664 w 4117730"/>
                <a:gd name="connsiteY7" fmla="*/ 2191958 h 3982941"/>
                <a:gd name="connsiteX8" fmla="*/ 3150955 w 4117730"/>
                <a:gd name="connsiteY8" fmla="*/ 3681688 h 3982941"/>
                <a:gd name="connsiteX9" fmla="*/ 2304859 w 4117730"/>
                <a:gd name="connsiteY9" fmla="*/ 3699551 h 3982941"/>
                <a:gd name="connsiteX10" fmla="*/ 1664733 w 4117730"/>
                <a:gd name="connsiteY10" fmla="*/ 2191958 h 3982941"/>
                <a:gd name="connsiteX11" fmla="*/ 163587 w 4117730"/>
                <a:gd name="connsiteY11" fmla="*/ 1825446 h 3982941"/>
                <a:gd name="connsiteX12" fmla="*/ 208653 w 4117730"/>
                <a:gd name="connsiteY12" fmla="*/ 934209 h 3982941"/>
                <a:gd name="connsiteX0" fmla="*/ 208653 w 4117730"/>
                <a:gd name="connsiteY0" fmla="*/ 934209 h 3982941"/>
                <a:gd name="connsiteX1" fmla="*/ 1664733 w 4117730"/>
                <a:gd name="connsiteY1" fmla="*/ 1390554 h 3982941"/>
                <a:gd name="connsiteX2" fmla="*/ 1031187 w 4117730"/>
                <a:gd name="connsiteY2" fmla="*/ 39012 h 3982941"/>
                <a:gd name="connsiteX3" fmla="*/ 1915474 w 4117730"/>
                <a:gd name="connsiteY3" fmla="*/ 0 h 3982941"/>
                <a:gd name="connsiteX4" fmla="*/ 2550664 w 4117730"/>
                <a:gd name="connsiteY4" fmla="*/ 1390554 h 3982941"/>
                <a:gd name="connsiteX5" fmla="*/ 4117730 w 4117730"/>
                <a:gd name="connsiteY5" fmla="*/ 1930162 h 3982941"/>
                <a:gd name="connsiteX6" fmla="*/ 4010857 w 4117730"/>
                <a:gd name="connsiteY6" fmla="*/ 2745835 h 3982941"/>
                <a:gd name="connsiteX7" fmla="*/ 2550664 w 4117730"/>
                <a:gd name="connsiteY7" fmla="*/ 2191958 h 3982941"/>
                <a:gd name="connsiteX8" fmla="*/ 3150955 w 4117730"/>
                <a:gd name="connsiteY8" fmla="*/ 3681688 h 3982941"/>
                <a:gd name="connsiteX9" fmla="*/ 2304859 w 4117730"/>
                <a:gd name="connsiteY9" fmla="*/ 3699551 h 3982941"/>
                <a:gd name="connsiteX10" fmla="*/ 1664733 w 4117730"/>
                <a:gd name="connsiteY10" fmla="*/ 2191958 h 3982941"/>
                <a:gd name="connsiteX11" fmla="*/ 163587 w 4117730"/>
                <a:gd name="connsiteY11" fmla="*/ 1825446 h 3982941"/>
                <a:gd name="connsiteX12" fmla="*/ 208653 w 4117730"/>
                <a:gd name="connsiteY12" fmla="*/ 934209 h 3982941"/>
                <a:gd name="connsiteX0" fmla="*/ 208653 w 4117730"/>
                <a:gd name="connsiteY0" fmla="*/ 1171034 h 4219766"/>
                <a:gd name="connsiteX1" fmla="*/ 1664733 w 4117730"/>
                <a:gd name="connsiteY1" fmla="*/ 1627379 h 4219766"/>
                <a:gd name="connsiteX2" fmla="*/ 1031187 w 4117730"/>
                <a:gd name="connsiteY2" fmla="*/ 275837 h 4219766"/>
                <a:gd name="connsiteX3" fmla="*/ 1915474 w 4117730"/>
                <a:gd name="connsiteY3" fmla="*/ 236825 h 4219766"/>
                <a:gd name="connsiteX4" fmla="*/ 2550664 w 4117730"/>
                <a:gd name="connsiteY4" fmla="*/ 1627379 h 4219766"/>
                <a:gd name="connsiteX5" fmla="*/ 4117730 w 4117730"/>
                <a:gd name="connsiteY5" fmla="*/ 2166987 h 4219766"/>
                <a:gd name="connsiteX6" fmla="*/ 4010857 w 4117730"/>
                <a:gd name="connsiteY6" fmla="*/ 2982660 h 4219766"/>
                <a:gd name="connsiteX7" fmla="*/ 2550664 w 4117730"/>
                <a:gd name="connsiteY7" fmla="*/ 2428783 h 4219766"/>
                <a:gd name="connsiteX8" fmla="*/ 3150955 w 4117730"/>
                <a:gd name="connsiteY8" fmla="*/ 3918513 h 4219766"/>
                <a:gd name="connsiteX9" fmla="*/ 2304859 w 4117730"/>
                <a:gd name="connsiteY9" fmla="*/ 3936376 h 4219766"/>
                <a:gd name="connsiteX10" fmla="*/ 1664733 w 4117730"/>
                <a:gd name="connsiteY10" fmla="*/ 2428783 h 4219766"/>
                <a:gd name="connsiteX11" fmla="*/ 163587 w 4117730"/>
                <a:gd name="connsiteY11" fmla="*/ 2062271 h 4219766"/>
                <a:gd name="connsiteX12" fmla="*/ 208653 w 4117730"/>
                <a:gd name="connsiteY12" fmla="*/ 1171034 h 4219766"/>
                <a:gd name="connsiteX0" fmla="*/ 208653 w 4117730"/>
                <a:gd name="connsiteY0" fmla="*/ 1187463 h 4236195"/>
                <a:gd name="connsiteX1" fmla="*/ 1664733 w 4117730"/>
                <a:gd name="connsiteY1" fmla="*/ 1643808 h 4236195"/>
                <a:gd name="connsiteX2" fmla="*/ 1031187 w 4117730"/>
                <a:gd name="connsiteY2" fmla="*/ 292266 h 4236195"/>
                <a:gd name="connsiteX3" fmla="*/ 1915474 w 4117730"/>
                <a:gd name="connsiteY3" fmla="*/ 253254 h 4236195"/>
                <a:gd name="connsiteX4" fmla="*/ 2550664 w 4117730"/>
                <a:gd name="connsiteY4" fmla="*/ 1643808 h 4236195"/>
                <a:gd name="connsiteX5" fmla="*/ 4117730 w 4117730"/>
                <a:gd name="connsiteY5" fmla="*/ 2183416 h 4236195"/>
                <a:gd name="connsiteX6" fmla="*/ 4010857 w 4117730"/>
                <a:gd name="connsiteY6" fmla="*/ 2999089 h 4236195"/>
                <a:gd name="connsiteX7" fmla="*/ 2550664 w 4117730"/>
                <a:gd name="connsiteY7" fmla="*/ 2445212 h 4236195"/>
                <a:gd name="connsiteX8" fmla="*/ 3150955 w 4117730"/>
                <a:gd name="connsiteY8" fmla="*/ 3934942 h 4236195"/>
                <a:gd name="connsiteX9" fmla="*/ 2304859 w 4117730"/>
                <a:gd name="connsiteY9" fmla="*/ 3952805 h 4236195"/>
                <a:gd name="connsiteX10" fmla="*/ 1664733 w 4117730"/>
                <a:gd name="connsiteY10" fmla="*/ 2445212 h 4236195"/>
                <a:gd name="connsiteX11" fmla="*/ 163587 w 4117730"/>
                <a:gd name="connsiteY11" fmla="*/ 2078700 h 4236195"/>
                <a:gd name="connsiteX12" fmla="*/ 208653 w 4117730"/>
                <a:gd name="connsiteY12" fmla="*/ 1187463 h 4236195"/>
                <a:gd name="connsiteX0" fmla="*/ 208653 w 4260490"/>
                <a:gd name="connsiteY0" fmla="*/ 1187463 h 4236195"/>
                <a:gd name="connsiteX1" fmla="*/ 1664733 w 4260490"/>
                <a:gd name="connsiteY1" fmla="*/ 1643808 h 4236195"/>
                <a:gd name="connsiteX2" fmla="*/ 1031187 w 4260490"/>
                <a:gd name="connsiteY2" fmla="*/ 292266 h 4236195"/>
                <a:gd name="connsiteX3" fmla="*/ 1915474 w 4260490"/>
                <a:gd name="connsiteY3" fmla="*/ 253254 h 4236195"/>
                <a:gd name="connsiteX4" fmla="*/ 2550664 w 4260490"/>
                <a:gd name="connsiteY4" fmla="*/ 1643808 h 4236195"/>
                <a:gd name="connsiteX5" fmla="*/ 4117730 w 4260490"/>
                <a:gd name="connsiteY5" fmla="*/ 2183416 h 4236195"/>
                <a:gd name="connsiteX6" fmla="*/ 4010857 w 4260490"/>
                <a:gd name="connsiteY6" fmla="*/ 2999089 h 4236195"/>
                <a:gd name="connsiteX7" fmla="*/ 2550664 w 4260490"/>
                <a:gd name="connsiteY7" fmla="*/ 2445212 h 4236195"/>
                <a:gd name="connsiteX8" fmla="*/ 3150955 w 4260490"/>
                <a:gd name="connsiteY8" fmla="*/ 3934942 h 4236195"/>
                <a:gd name="connsiteX9" fmla="*/ 2304859 w 4260490"/>
                <a:gd name="connsiteY9" fmla="*/ 3952805 h 4236195"/>
                <a:gd name="connsiteX10" fmla="*/ 1664733 w 4260490"/>
                <a:gd name="connsiteY10" fmla="*/ 2445212 h 4236195"/>
                <a:gd name="connsiteX11" fmla="*/ 163587 w 4260490"/>
                <a:gd name="connsiteY11" fmla="*/ 2078700 h 4236195"/>
                <a:gd name="connsiteX12" fmla="*/ 208653 w 4260490"/>
                <a:gd name="connsiteY12" fmla="*/ 1187463 h 4236195"/>
                <a:gd name="connsiteX0" fmla="*/ 208653 w 4338191"/>
                <a:gd name="connsiteY0" fmla="*/ 1187463 h 4236195"/>
                <a:gd name="connsiteX1" fmla="*/ 1664733 w 4338191"/>
                <a:gd name="connsiteY1" fmla="*/ 1643808 h 4236195"/>
                <a:gd name="connsiteX2" fmla="*/ 1031187 w 4338191"/>
                <a:gd name="connsiteY2" fmla="*/ 292266 h 4236195"/>
                <a:gd name="connsiteX3" fmla="*/ 1915474 w 4338191"/>
                <a:gd name="connsiteY3" fmla="*/ 253254 h 4236195"/>
                <a:gd name="connsiteX4" fmla="*/ 2550664 w 4338191"/>
                <a:gd name="connsiteY4" fmla="*/ 1643808 h 4236195"/>
                <a:gd name="connsiteX5" fmla="*/ 4117730 w 4338191"/>
                <a:gd name="connsiteY5" fmla="*/ 2183416 h 4236195"/>
                <a:gd name="connsiteX6" fmla="*/ 4010857 w 4338191"/>
                <a:gd name="connsiteY6" fmla="*/ 2999089 h 4236195"/>
                <a:gd name="connsiteX7" fmla="*/ 2550664 w 4338191"/>
                <a:gd name="connsiteY7" fmla="*/ 2445212 h 4236195"/>
                <a:gd name="connsiteX8" fmla="*/ 3150955 w 4338191"/>
                <a:gd name="connsiteY8" fmla="*/ 3934942 h 4236195"/>
                <a:gd name="connsiteX9" fmla="*/ 2304859 w 4338191"/>
                <a:gd name="connsiteY9" fmla="*/ 3952805 h 4236195"/>
                <a:gd name="connsiteX10" fmla="*/ 1664733 w 4338191"/>
                <a:gd name="connsiteY10" fmla="*/ 2445212 h 4236195"/>
                <a:gd name="connsiteX11" fmla="*/ 163587 w 4338191"/>
                <a:gd name="connsiteY11" fmla="*/ 2078700 h 4236195"/>
                <a:gd name="connsiteX12" fmla="*/ 208653 w 4338191"/>
                <a:gd name="connsiteY12" fmla="*/ 1187463 h 4236195"/>
                <a:gd name="connsiteX0" fmla="*/ 208653 w 4180264"/>
                <a:gd name="connsiteY0" fmla="*/ 1187463 h 4236195"/>
                <a:gd name="connsiteX1" fmla="*/ 1664733 w 4180264"/>
                <a:gd name="connsiteY1" fmla="*/ 1643808 h 4236195"/>
                <a:gd name="connsiteX2" fmla="*/ 1031187 w 4180264"/>
                <a:gd name="connsiteY2" fmla="*/ 292266 h 4236195"/>
                <a:gd name="connsiteX3" fmla="*/ 1915474 w 4180264"/>
                <a:gd name="connsiteY3" fmla="*/ 253254 h 4236195"/>
                <a:gd name="connsiteX4" fmla="*/ 2550664 w 4180264"/>
                <a:gd name="connsiteY4" fmla="*/ 1643808 h 4236195"/>
                <a:gd name="connsiteX5" fmla="*/ 4117730 w 4180264"/>
                <a:gd name="connsiteY5" fmla="*/ 2183416 h 4236195"/>
                <a:gd name="connsiteX6" fmla="*/ 3604808 w 4180264"/>
                <a:gd name="connsiteY6" fmla="*/ 2869627 h 4236195"/>
                <a:gd name="connsiteX7" fmla="*/ 2550664 w 4180264"/>
                <a:gd name="connsiteY7" fmla="*/ 2445212 h 4236195"/>
                <a:gd name="connsiteX8" fmla="*/ 3150955 w 4180264"/>
                <a:gd name="connsiteY8" fmla="*/ 3934942 h 4236195"/>
                <a:gd name="connsiteX9" fmla="*/ 2304859 w 4180264"/>
                <a:gd name="connsiteY9" fmla="*/ 3952805 h 4236195"/>
                <a:gd name="connsiteX10" fmla="*/ 1664733 w 4180264"/>
                <a:gd name="connsiteY10" fmla="*/ 2445212 h 4236195"/>
                <a:gd name="connsiteX11" fmla="*/ 163587 w 4180264"/>
                <a:gd name="connsiteY11" fmla="*/ 2078700 h 4236195"/>
                <a:gd name="connsiteX12" fmla="*/ 208653 w 4180264"/>
                <a:gd name="connsiteY12" fmla="*/ 1187463 h 4236195"/>
                <a:gd name="connsiteX0" fmla="*/ 208653 w 4046922"/>
                <a:gd name="connsiteY0" fmla="*/ 1187463 h 4236195"/>
                <a:gd name="connsiteX1" fmla="*/ 1664733 w 4046922"/>
                <a:gd name="connsiteY1" fmla="*/ 1643808 h 4236195"/>
                <a:gd name="connsiteX2" fmla="*/ 1031187 w 4046922"/>
                <a:gd name="connsiteY2" fmla="*/ 292266 h 4236195"/>
                <a:gd name="connsiteX3" fmla="*/ 1915474 w 4046922"/>
                <a:gd name="connsiteY3" fmla="*/ 253254 h 4236195"/>
                <a:gd name="connsiteX4" fmla="*/ 2550664 w 4046922"/>
                <a:gd name="connsiteY4" fmla="*/ 1643808 h 4236195"/>
                <a:gd name="connsiteX5" fmla="*/ 3997107 w 4046922"/>
                <a:gd name="connsiteY5" fmla="*/ 2335052 h 4236195"/>
                <a:gd name="connsiteX6" fmla="*/ 3604808 w 4046922"/>
                <a:gd name="connsiteY6" fmla="*/ 2869627 h 4236195"/>
                <a:gd name="connsiteX7" fmla="*/ 2550664 w 4046922"/>
                <a:gd name="connsiteY7" fmla="*/ 2445212 h 4236195"/>
                <a:gd name="connsiteX8" fmla="*/ 3150955 w 4046922"/>
                <a:gd name="connsiteY8" fmla="*/ 3934942 h 4236195"/>
                <a:gd name="connsiteX9" fmla="*/ 2304859 w 4046922"/>
                <a:gd name="connsiteY9" fmla="*/ 3952805 h 4236195"/>
                <a:gd name="connsiteX10" fmla="*/ 1664733 w 4046922"/>
                <a:gd name="connsiteY10" fmla="*/ 2445212 h 4236195"/>
                <a:gd name="connsiteX11" fmla="*/ 163587 w 4046922"/>
                <a:gd name="connsiteY11" fmla="*/ 2078700 h 4236195"/>
                <a:gd name="connsiteX12" fmla="*/ 208653 w 4046922"/>
                <a:gd name="connsiteY12" fmla="*/ 1187463 h 4236195"/>
                <a:gd name="connsiteX0" fmla="*/ 208653 w 4075431"/>
                <a:gd name="connsiteY0" fmla="*/ 1187463 h 4236195"/>
                <a:gd name="connsiteX1" fmla="*/ 1664733 w 4075431"/>
                <a:gd name="connsiteY1" fmla="*/ 1643808 h 4236195"/>
                <a:gd name="connsiteX2" fmla="*/ 1031187 w 4075431"/>
                <a:gd name="connsiteY2" fmla="*/ 292266 h 4236195"/>
                <a:gd name="connsiteX3" fmla="*/ 1915474 w 4075431"/>
                <a:gd name="connsiteY3" fmla="*/ 253254 h 4236195"/>
                <a:gd name="connsiteX4" fmla="*/ 2550664 w 4075431"/>
                <a:gd name="connsiteY4" fmla="*/ 1643808 h 4236195"/>
                <a:gd name="connsiteX5" fmla="*/ 3997107 w 4075431"/>
                <a:gd name="connsiteY5" fmla="*/ 2335052 h 4236195"/>
                <a:gd name="connsiteX6" fmla="*/ 3741352 w 4075431"/>
                <a:gd name="connsiteY6" fmla="*/ 2863878 h 4236195"/>
                <a:gd name="connsiteX7" fmla="*/ 2550664 w 4075431"/>
                <a:gd name="connsiteY7" fmla="*/ 2445212 h 4236195"/>
                <a:gd name="connsiteX8" fmla="*/ 3150955 w 4075431"/>
                <a:gd name="connsiteY8" fmla="*/ 3934942 h 4236195"/>
                <a:gd name="connsiteX9" fmla="*/ 2304859 w 4075431"/>
                <a:gd name="connsiteY9" fmla="*/ 3952805 h 4236195"/>
                <a:gd name="connsiteX10" fmla="*/ 1664733 w 4075431"/>
                <a:gd name="connsiteY10" fmla="*/ 2445212 h 4236195"/>
                <a:gd name="connsiteX11" fmla="*/ 163587 w 4075431"/>
                <a:gd name="connsiteY11" fmla="*/ 2078700 h 4236195"/>
                <a:gd name="connsiteX12" fmla="*/ 208653 w 4075431"/>
                <a:gd name="connsiteY12" fmla="*/ 1187463 h 4236195"/>
                <a:gd name="connsiteX0" fmla="*/ 208653 w 4025397"/>
                <a:gd name="connsiteY0" fmla="*/ 1187463 h 4236195"/>
                <a:gd name="connsiteX1" fmla="*/ 1664733 w 4025397"/>
                <a:gd name="connsiteY1" fmla="*/ 1643808 h 4236195"/>
                <a:gd name="connsiteX2" fmla="*/ 1031187 w 4025397"/>
                <a:gd name="connsiteY2" fmla="*/ 292266 h 4236195"/>
                <a:gd name="connsiteX3" fmla="*/ 1915474 w 4025397"/>
                <a:gd name="connsiteY3" fmla="*/ 253254 h 4236195"/>
                <a:gd name="connsiteX4" fmla="*/ 2550664 w 4025397"/>
                <a:gd name="connsiteY4" fmla="*/ 1643808 h 4236195"/>
                <a:gd name="connsiteX5" fmla="*/ 3936120 w 4025397"/>
                <a:gd name="connsiteY5" fmla="*/ 2278996 h 4236195"/>
                <a:gd name="connsiteX6" fmla="*/ 3741352 w 4025397"/>
                <a:gd name="connsiteY6" fmla="*/ 2863878 h 4236195"/>
                <a:gd name="connsiteX7" fmla="*/ 2550664 w 4025397"/>
                <a:gd name="connsiteY7" fmla="*/ 2445212 h 4236195"/>
                <a:gd name="connsiteX8" fmla="*/ 3150955 w 4025397"/>
                <a:gd name="connsiteY8" fmla="*/ 3934942 h 4236195"/>
                <a:gd name="connsiteX9" fmla="*/ 2304859 w 4025397"/>
                <a:gd name="connsiteY9" fmla="*/ 3952805 h 4236195"/>
                <a:gd name="connsiteX10" fmla="*/ 1664733 w 4025397"/>
                <a:gd name="connsiteY10" fmla="*/ 2445212 h 4236195"/>
                <a:gd name="connsiteX11" fmla="*/ 163587 w 4025397"/>
                <a:gd name="connsiteY11" fmla="*/ 2078700 h 4236195"/>
                <a:gd name="connsiteX12" fmla="*/ 208653 w 4025397"/>
                <a:gd name="connsiteY12" fmla="*/ 1187463 h 4236195"/>
                <a:gd name="connsiteX0" fmla="*/ 208653 w 4025397"/>
                <a:gd name="connsiteY0" fmla="*/ 1187463 h 4055216"/>
                <a:gd name="connsiteX1" fmla="*/ 1664733 w 4025397"/>
                <a:gd name="connsiteY1" fmla="*/ 1643808 h 4055216"/>
                <a:gd name="connsiteX2" fmla="*/ 1031187 w 4025397"/>
                <a:gd name="connsiteY2" fmla="*/ 292266 h 4055216"/>
                <a:gd name="connsiteX3" fmla="*/ 1915474 w 4025397"/>
                <a:gd name="connsiteY3" fmla="*/ 253254 h 4055216"/>
                <a:gd name="connsiteX4" fmla="*/ 2550664 w 4025397"/>
                <a:gd name="connsiteY4" fmla="*/ 1643808 h 4055216"/>
                <a:gd name="connsiteX5" fmla="*/ 3936120 w 4025397"/>
                <a:gd name="connsiteY5" fmla="*/ 2278996 h 4055216"/>
                <a:gd name="connsiteX6" fmla="*/ 3741352 w 4025397"/>
                <a:gd name="connsiteY6" fmla="*/ 2863878 h 4055216"/>
                <a:gd name="connsiteX7" fmla="*/ 2550664 w 4025397"/>
                <a:gd name="connsiteY7" fmla="*/ 2445212 h 4055216"/>
                <a:gd name="connsiteX8" fmla="*/ 2957831 w 4025397"/>
                <a:gd name="connsiteY8" fmla="*/ 3757434 h 4055216"/>
                <a:gd name="connsiteX9" fmla="*/ 2304859 w 4025397"/>
                <a:gd name="connsiteY9" fmla="*/ 3952805 h 4055216"/>
                <a:gd name="connsiteX10" fmla="*/ 1664733 w 4025397"/>
                <a:gd name="connsiteY10" fmla="*/ 2445212 h 4055216"/>
                <a:gd name="connsiteX11" fmla="*/ 163587 w 4025397"/>
                <a:gd name="connsiteY11" fmla="*/ 2078700 h 4055216"/>
                <a:gd name="connsiteX12" fmla="*/ 208653 w 4025397"/>
                <a:gd name="connsiteY12" fmla="*/ 1187463 h 4055216"/>
                <a:gd name="connsiteX0" fmla="*/ 208653 w 4025397"/>
                <a:gd name="connsiteY0" fmla="*/ 1187463 h 4024023"/>
                <a:gd name="connsiteX1" fmla="*/ 1664733 w 4025397"/>
                <a:gd name="connsiteY1" fmla="*/ 1643808 h 4024023"/>
                <a:gd name="connsiteX2" fmla="*/ 1031187 w 4025397"/>
                <a:gd name="connsiteY2" fmla="*/ 292266 h 4024023"/>
                <a:gd name="connsiteX3" fmla="*/ 1915474 w 4025397"/>
                <a:gd name="connsiteY3" fmla="*/ 253254 h 4024023"/>
                <a:gd name="connsiteX4" fmla="*/ 2550664 w 4025397"/>
                <a:gd name="connsiteY4" fmla="*/ 1643808 h 4024023"/>
                <a:gd name="connsiteX5" fmla="*/ 3936120 w 4025397"/>
                <a:gd name="connsiteY5" fmla="*/ 2278996 h 4024023"/>
                <a:gd name="connsiteX6" fmla="*/ 3741352 w 4025397"/>
                <a:gd name="connsiteY6" fmla="*/ 2863878 h 4024023"/>
                <a:gd name="connsiteX7" fmla="*/ 2550664 w 4025397"/>
                <a:gd name="connsiteY7" fmla="*/ 2445212 h 4024023"/>
                <a:gd name="connsiteX8" fmla="*/ 2957831 w 4025397"/>
                <a:gd name="connsiteY8" fmla="*/ 3757434 h 4024023"/>
                <a:gd name="connsiteX9" fmla="*/ 2342227 w 4025397"/>
                <a:gd name="connsiteY9" fmla="*/ 3912149 h 4024023"/>
                <a:gd name="connsiteX10" fmla="*/ 1664733 w 4025397"/>
                <a:gd name="connsiteY10" fmla="*/ 2445212 h 4024023"/>
                <a:gd name="connsiteX11" fmla="*/ 163587 w 4025397"/>
                <a:gd name="connsiteY11" fmla="*/ 2078700 h 4024023"/>
                <a:gd name="connsiteX12" fmla="*/ 208653 w 4025397"/>
                <a:gd name="connsiteY12" fmla="*/ 1187463 h 4024023"/>
                <a:gd name="connsiteX0" fmla="*/ 312504 w 3956452"/>
                <a:gd name="connsiteY0" fmla="*/ 1346286 h 4024023"/>
                <a:gd name="connsiteX1" fmla="*/ 1595788 w 3956452"/>
                <a:gd name="connsiteY1" fmla="*/ 1643808 h 4024023"/>
                <a:gd name="connsiteX2" fmla="*/ 962242 w 3956452"/>
                <a:gd name="connsiteY2" fmla="*/ 292266 h 4024023"/>
                <a:gd name="connsiteX3" fmla="*/ 1846529 w 3956452"/>
                <a:gd name="connsiteY3" fmla="*/ 253254 h 4024023"/>
                <a:gd name="connsiteX4" fmla="*/ 2481719 w 3956452"/>
                <a:gd name="connsiteY4" fmla="*/ 1643808 h 4024023"/>
                <a:gd name="connsiteX5" fmla="*/ 3867175 w 3956452"/>
                <a:gd name="connsiteY5" fmla="*/ 2278996 h 4024023"/>
                <a:gd name="connsiteX6" fmla="*/ 3672407 w 3956452"/>
                <a:gd name="connsiteY6" fmla="*/ 2863878 h 4024023"/>
                <a:gd name="connsiteX7" fmla="*/ 2481719 w 3956452"/>
                <a:gd name="connsiteY7" fmla="*/ 2445212 h 4024023"/>
                <a:gd name="connsiteX8" fmla="*/ 2888886 w 3956452"/>
                <a:gd name="connsiteY8" fmla="*/ 3757434 h 4024023"/>
                <a:gd name="connsiteX9" fmla="*/ 2273282 w 3956452"/>
                <a:gd name="connsiteY9" fmla="*/ 3912149 h 4024023"/>
                <a:gd name="connsiteX10" fmla="*/ 1595788 w 3956452"/>
                <a:gd name="connsiteY10" fmla="*/ 2445212 h 4024023"/>
                <a:gd name="connsiteX11" fmla="*/ 94642 w 3956452"/>
                <a:gd name="connsiteY11" fmla="*/ 2078700 h 4024023"/>
                <a:gd name="connsiteX12" fmla="*/ 312504 w 3956452"/>
                <a:gd name="connsiteY12" fmla="*/ 1346286 h 4024023"/>
                <a:gd name="connsiteX0" fmla="*/ 207846 w 3851794"/>
                <a:gd name="connsiteY0" fmla="*/ 1346286 h 4024023"/>
                <a:gd name="connsiteX1" fmla="*/ 1491130 w 3851794"/>
                <a:gd name="connsiteY1" fmla="*/ 1643808 h 4024023"/>
                <a:gd name="connsiteX2" fmla="*/ 857584 w 3851794"/>
                <a:gd name="connsiteY2" fmla="*/ 292266 h 4024023"/>
                <a:gd name="connsiteX3" fmla="*/ 1741871 w 3851794"/>
                <a:gd name="connsiteY3" fmla="*/ 253254 h 4024023"/>
                <a:gd name="connsiteX4" fmla="*/ 2377061 w 3851794"/>
                <a:gd name="connsiteY4" fmla="*/ 1643808 h 4024023"/>
                <a:gd name="connsiteX5" fmla="*/ 3762517 w 3851794"/>
                <a:gd name="connsiteY5" fmla="*/ 2278996 h 4024023"/>
                <a:gd name="connsiteX6" fmla="*/ 3567749 w 3851794"/>
                <a:gd name="connsiteY6" fmla="*/ 2863878 h 4024023"/>
                <a:gd name="connsiteX7" fmla="*/ 2377061 w 3851794"/>
                <a:gd name="connsiteY7" fmla="*/ 2445212 h 4024023"/>
                <a:gd name="connsiteX8" fmla="*/ 2784228 w 3851794"/>
                <a:gd name="connsiteY8" fmla="*/ 3757434 h 4024023"/>
                <a:gd name="connsiteX9" fmla="*/ 2168624 w 3851794"/>
                <a:gd name="connsiteY9" fmla="*/ 3912149 h 4024023"/>
                <a:gd name="connsiteX10" fmla="*/ 1491130 w 3851794"/>
                <a:gd name="connsiteY10" fmla="*/ 2445212 h 4024023"/>
                <a:gd name="connsiteX11" fmla="*/ 130936 w 3851794"/>
                <a:gd name="connsiteY11" fmla="*/ 1945750 h 4024023"/>
                <a:gd name="connsiteX12" fmla="*/ 207846 w 3851794"/>
                <a:gd name="connsiteY12" fmla="*/ 1346286 h 4024023"/>
                <a:gd name="connsiteX0" fmla="*/ 207846 w 3851794"/>
                <a:gd name="connsiteY0" fmla="*/ 1158781 h 3836518"/>
                <a:gd name="connsiteX1" fmla="*/ 1491130 w 3851794"/>
                <a:gd name="connsiteY1" fmla="*/ 1456303 h 3836518"/>
                <a:gd name="connsiteX2" fmla="*/ 1043834 w 3851794"/>
                <a:gd name="connsiteY2" fmla="*/ 350952 h 3836518"/>
                <a:gd name="connsiteX3" fmla="*/ 1741871 w 3851794"/>
                <a:gd name="connsiteY3" fmla="*/ 65749 h 3836518"/>
                <a:gd name="connsiteX4" fmla="*/ 2377061 w 3851794"/>
                <a:gd name="connsiteY4" fmla="*/ 1456303 h 3836518"/>
                <a:gd name="connsiteX5" fmla="*/ 3762517 w 3851794"/>
                <a:gd name="connsiteY5" fmla="*/ 2091491 h 3836518"/>
                <a:gd name="connsiteX6" fmla="*/ 3567749 w 3851794"/>
                <a:gd name="connsiteY6" fmla="*/ 2676373 h 3836518"/>
                <a:gd name="connsiteX7" fmla="*/ 2377061 w 3851794"/>
                <a:gd name="connsiteY7" fmla="*/ 2257707 h 3836518"/>
                <a:gd name="connsiteX8" fmla="*/ 2784228 w 3851794"/>
                <a:gd name="connsiteY8" fmla="*/ 3569929 h 3836518"/>
                <a:gd name="connsiteX9" fmla="*/ 2168624 w 3851794"/>
                <a:gd name="connsiteY9" fmla="*/ 3724644 h 3836518"/>
                <a:gd name="connsiteX10" fmla="*/ 1491130 w 3851794"/>
                <a:gd name="connsiteY10" fmla="*/ 2257707 h 3836518"/>
                <a:gd name="connsiteX11" fmla="*/ 130936 w 3851794"/>
                <a:gd name="connsiteY11" fmla="*/ 1758245 h 3836518"/>
                <a:gd name="connsiteX12" fmla="*/ 207846 w 3851794"/>
                <a:gd name="connsiteY12" fmla="*/ 1158781 h 3836518"/>
                <a:gd name="connsiteX0" fmla="*/ 207846 w 3851794"/>
                <a:gd name="connsiteY0" fmla="*/ 1099866 h 3777603"/>
                <a:gd name="connsiteX1" fmla="*/ 1491130 w 3851794"/>
                <a:gd name="connsiteY1" fmla="*/ 1397388 h 3777603"/>
                <a:gd name="connsiteX2" fmla="*/ 1043834 w 3851794"/>
                <a:gd name="connsiteY2" fmla="*/ 292037 h 3777603"/>
                <a:gd name="connsiteX3" fmla="*/ 1715490 w 3851794"/>
                <a:gd name="connsiteY3" fmla="*/ 76337 h 3777603"/>
                <a:gd name="connsiteX4" fmla="*/ 2377061 w 3851794"/>
                <a:gd name="connsiteY4" fmla="*/ 1397388 h 3777603"/>
                <a:gd name="connsiteX5" fmla="*/ 3762517 w 3851794"/>
                <a:gd name="connsiteY5" fmla="*/ 2032576 h 3777603"/>
                <a:gd name="connsiteX6" fmla="*/ 3567749 w 3851794"/>
                <a:gd name="connsiteY6" fmla="*/ 2617458 h 3777603"/>
                <a:gd name="connsiteX7" fmla="*/ 2377061 w 3851794"/>
                <a:gd name="connsiteY7" fmla="*/ 2198792 h 3777603"/>
                <a:gd name="connsiteX8" fmla="*/ 2784228 w 3851794"/>
                <a:gd name="connsiteY8" fmla="*/ 3511014 h 3777603"/>
                <a:gd name="connsiteX9" fmla="*/ 2168624 w 3851794"/>
                <a:gd name="connsiteY9" fmla="*/ 3665729 h 3777603"/>
                <a:gd name="connsiteX10" fmla="*/ 1491130 w 3851794"/>
                <a:gd name="connsiteY10" fmla="*/ 2198792 h 3777603"/>
                <a:gd name="connsiteX11" fmla="*/ 130936 w 3851794"/>
                <a:gd name="connsiteY11" fmla="*/ 1699330 h 3777603"/>
                <a:gd name="connsiteX12" fmla="*/ 207846 w 3851794"/>
                <a:gd name="connsiteY12" fmla="*/ 1099866 h 3777603"/>
                <a:gd name="connsiteX0" fmla="*/ 207846 w 3851794"/>
                <a:gd name="connsiteY0" fmla="*/ 1109323 h 3787060"/>
                <a:gd name="connsiteX1" fmla="*/ 1491130 w 3851794"/>
                <a:gd name="connsiteY1" fmla="*/ 1406845 h 3787060"/>
                <a:gd name="connsiteX2" fmla="*/ 1110872 w 3851794"/>
                <a:gd name="connsiteY2" fmla="*/ 269359 h 3787060"/>
                <a:gd name="connsiteX3" fmla="*/ 1715490 w 3851794"/>
                <a:gd name="connsiteY3" fmla="*/ 85794 h 3787060"/>
                <a:gd name="connsiteX4" fmla="*/ 2377061 w 3851794"/>
                <a:gd name="connsiteY4" fmla="*/ 1406845 h 3787060"/>
                <a:gd name="connsiteX5" fmla="*/ 3762517 w 3851794"/>
                <a:gd name="connsiteY5" fmla="*/ 2042033 h 3787060"/>
                <a:gd name="connsiteX6" fmla="*/ 3567749 w 3851794"/>
                <a:gd name="connsiteY6" fmla="*/ 2626915 h 3787060"/>
                <a:gd name="connsiteX7" fmla="*/ 2377061 w 3851794"/>
                <a:gd name="connsiteY7" fmla="*/ 2208249 h 3787060"/>
                <a:gd name="connsiteX8" fmla="*/ 2784228 w 3851794"/>
                <a:gd name="connsiteY8" fmla="*/ 3520471 h 3787060"/>
                <a:gd name="connsiteX9" fmla="*/ 2168624 w 3851794"/>
                <a:gd name="connsiteY9" fmla="*/ 3675186 h 3787060"/>
                <a:gd name="connsiteX10" fmla="*/ 1491130 w 3851794"/>
                <a:gd name="connsiteY10" fmla="*/ 2208249 h 3787060"/>
                <a:gd name="connsiteX11" fmla="*/ 130936 w 3851794"/>
                <a:gd name="connsiteY11" fmla="*/ 1708787 h 3787060"/>
                <a:gd name="connsiteX12" fmla="*/ 207846 w 3851794"/>
                <a:gd name="connsiteY12" fmla="*/ 1109323 h 3787060"/>
                <a:gd name="connsiteX0" fmla="*/ 207846 w 3851794"/>
                <a:gd name="connsiteY0" fmla="*/ 1077688 h 3755425"/>
                <a:gd name="connsiteX1" fmla="*/ 1491130 w 3851794"/>
                <a:gd name="connsiteY1" fmla="*/ 1375210 h 3755425"/>
                <a:gd name="connsiteX2" fmla="*/ 1110872 w 3851794"/>
                <a:gd name="connsiteY2" fmla="*/ 237724 h 3755425"/>
                <a:gd name="connsiteX3" fmla="*/ 1678122 w 3851794"/>
                <a:gd name="connsiteY3" fmla="*/ 94814 h 3755425"/>
                <a:gd name="connsiteX4" fmla="*/ 2377061 w 3851794"/>
                <a:gd name="connsiteY4" fmla="*/ 1375210 h 3755425"/>
                <a:gd name="connsiteX5" fmla="*/ 3762517 w 3851794"/>
                <a:gd name="connsiteY5" fmla="*/ 2010398 h 3755425"/>
                <a:gd name="connsiteX6" fmla="*/ 3567749 w 3851794"/>
                <a:gd name="connsiteY6" fmla="*/ 2595280 h 3755425"/>
                <a:gd name="connsiteX7" fmla="*/ 2377061 w 3851794"/>
                <a:gd name="connsiteY7" fmla="*/ 2176614 h 3755425"/>
                <a:gd name="connsiteX8" fmla="*/ 2784228 w 3851794"/>
                <a:gd name="connsiteY8" fmla="*/ 3488836 h 3755425"/>
                <a:gd name="connsiteX9" fmla="*/ 2168624 w 3851794"/>
                <a:gd name="connsiteY9" fmla="*/ 3643551 h 3755425"/>
                <a:gd name="connsiteX10" fmla="*/ 1491130 w 3851794"/>
                <a:gd name="connsiteY10" fmla="*/ 2176614 h 3755425"/>
                <a:gd name="connsiteX11" fmla="*/ 130936 w 3851794"/>
                <a:gd name="connsiteY11" fmla="*/ 1677152 h 3755425"/>
                <a:gd name="connsiteX12" fmla="*/ 207846 w 3851794"/>
                <a:gd name="connsiteY12" fmla="*/ 1077688 h 375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1794" h="3755425">
                  <a:moveTo>
                    <a:pt x="207846" y="1077688"/>
                  </a:moveTo>
                  <a:cubicBezTo>
                    <a:pt x="434545" y="1027364"/>
                    <a:pt x="1354041" y="1524409"/>
                    <a:pt x="1491130" y="1375210"/>
                  </a:cubicBezTo>
                  <a:cubicBezTo>
                    <a:pt x="1342031" y="1006760"/>
                    <a:pt x="1079707" y="451123"/>
                    <a:pt x="1110872" y="237724"/>
                  </a:cubicBezTo>
                  <a:cubicBezTo>
                    <a:pt x="1142037" y="24325"/>
                    <a:pt x="1467091" y="-94767"/>
                    <a:pt x="1678122" y="94814"/>
                  </a:cubicBezTo>
                  <a:cubicBezTo>
                    <a:pt x="1889154" y="284395"/>
                    <a:pt x="2165331" y="911692"/>
                    <a:pt x="2377061" y="1375210"/>
                  </a:cubicBezTo>
                  <a:cubicBezTo>
                    <a:pt x="2744104" y="1696904"/>
                    <a:pt x="3564069" y="1807053"/>
                    <a:pt x="3762517" y="2010398"/>
                  </a:cubicBezTo>
                  <a:cubicBezTo>
                    <a:pt x="3960965" y="2213743"/>
                    <a:pt x="3798658" y="2567577"/>
                    <a:pt x="3567749" y="2595280"/>
                  </a:cubicBezTo>
                  <a:cubicBezTo>
                    <a:pt x="3336840" y="2622983"/>
                    <a:pt x="2728442" y="2318086"/>
                    <a:pt x="2377061" y="2176614"/>
                  </a:cubicBezTo>
                  <a:cubicBezTo>
                    <a:pt x="2233744" y="2332590"/>
                    <a:pt x="2818968" y="3244347"/>
                    <a:pt x="2784228" y="3488836"/>
                  </a:cubicBezTo>
                  <a:cubicBezTo>
                    <a:pt x="2749489" y="3733326"/>
                    <a:pt x="2384140" y="3862255"/>
                    <a:pt x="2168624" y="3643551"/>
                  </a:cubicBezTo>
                  <a:cubicBezTo>
                    <a:pt x="1953108" y="3424847"/>
                    <a:pt x="1704505" y="2679145"/>
                    <a:pt x="1491130" y="2176614"/>
                  </a:cubicBezTo>
                  <a:cubicBezTo>
                    <a:pt x="1134251" y="1864263"/>
                    <a:pt x="344817" y="1860306"/>
                    <a:pt x="130936" y="1677152"/>
                  </a:cubicBezTo>
                  <a:cubicBezTo>
                    <a:pt x="-82945" y="1493998"/>
                    <a:pt x="-18853" y="1128012"/>
                    <a:pt x="207846" y="1077688"/>
                  </a:cubicBezTo>
                  <a:close/>
                </a:path>
              </a:pathLst>
            </a:custGeom>
            <a:solidFill>
              <a:schemeClr val="accent1">
                <a:lumMod val="40000"/>
                <a:lumOff val="60000"/>
              </a:schemeClr>
            </a:solidFill>
            <a:ln>
              <a:solidFill>
                <a:schemeClr val="accent1">
                  <a:lumMod val="75000"/>
                </a:schemeClr>
              </a:solidFill>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53" name="Oval 52"/>
            <p:cNvSpPr/>
            <p:nvPr/>
          </p:nvSpPr>
          <p:spPr bwMode="auto">
            <a:xfrm>
              <a:off x="4010378" y="3533422"/>
              <a:ext cx="685800" cy="685800"/>
            </a:xfrm>
            <a:prstGeom prst="ellipse">
              <a:avLst/>
            </a:prstGeom>
            <a:solidFill>
              <a:schemeClr val="accent1">
                <a:lumMod val="75000"/>
              </a:schemeClr>
            </a:solidFill>
            <a:ln>
              <a:solidFill>
                <a:schemeClr val="accent1">
                  <a:lumMod val="50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grpSp>
      <p:sp>
        <p:nvSpPr>
          <p:cNvPr id="46" name="Oval 45"/>
          <p:cNvSpPr/>
          <p:nvPr/>
        </p:nvSpPr>
        <p:spPr bwMode="auto">
          <a:xfrm>
            <a:off x="2448740" y="4953000"/>
            <a:ext cx="685800" cy="685800"/>
          </a:xfrm>
          <a:prstGeom prst="ellips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47" name="Oval 46"/>
          <p:cNvSpPr/>
          <p:nvPr/>
        </p:nvSpPr>
        <p:spPr bwMode="auto">
          <a:xfrm>
            <a:off x="2448740" y="2133600"/>
            <a:ext cx="685800" cy="685800"/>
          </a:xfrm>
          <a:prstGeom prst="ellips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48" name="Oval 47"/>
          <p:cNvSpPr/>
          <p:nvPr/>
        </p:nvSpPr>
        <p:spPr bwMode="auto">
          <a:xfrm>
            <a:off x="6172201" y="3519311"/>
            <a:ext cx="685800" cy="685800"/>
          </a:xfrm>
          <a:prstGeom prst="ellipse">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2" name="Title 1"/>
          <p:cNvSpPr>
            <a:spLocks noGrp="1"/>
          </p:cNvSpPr>
          <p:nvPr>
            <p:ph type="title"/>
          </p:nvPr>
        </p:nvSpPr>
        <p:spPr/>
        <p:txBody>
          <a:bodyPr/>
          <a:lstStyle/>
          <a:p>
            <a:r>
              <a:rPr lang="en-US" dirty="0" smtClean="0"/>
              <a:t>Ensuring Race-Free Code</a:t>
            </a:r>
            <a:endParaRPr lang="en-US" dirty="0"/>
          </a:p>
        </p:txBody>
      </p:sp>
      <p:sp>
        <p:nvSpPr>
          <p:cNvPr id="3" name="Content Placeholder 2"/>
          <p:cNvSpPr>
            <a:spLocks noGrp="1"/>
          </p:cNvSpPr>
          <p:nvPr>
            <p:ph idx="1"/>
          </p:nvPr>
        </p:nvSpPr>
        <p:spPr>
          <a:xfrm>
            <a:off x="1066800" y="990601"/>
            <a:ext cx="7696200" cy="685800"/>
          </a:xfrm>
        </p:spPr>
        <p:txBody>
          <a:bodyPr/>
          <a:lstStyle/>
          <a:p>
            <a:pPr marL="0" indent="0">
              <a:buNone/>
            </a:pPr>
            <a:r>
              <a:rPr lang="en-US" dirty="0" smtClean="0"/>
              <a:t>How much can computation </a:t>
            </a:r>
            <a:r>
              <a:rPr lang="en-US" b="1" dirty="0" smtClean="0"/>
              <a:t>overlap</a:t>
            </a:r>
            <a:r>
              <a:rPr lang="en-US" dirty="0" smtClean="0"/>
              <a:t>?</a:t>
            </a:r>
            <a:endParaRPr lang="en-US" dirty="0"/>
          </a:p>
        </p:txBody>
      </p:sp>
      <p:cxnSp>
        <p:nvCxnSpPr>
          <p:cNvPr id="4" name="Straight Arrow Connector 3"/>
          <p:cNvCxnSpPr>
            <a:stCxn id="10" idx="6"/>
            <a:endCxn id="11" idx="2"/>
          </p:cNvCxnSpPr>
          <p:nvPr/>
        </p:nvCxnSpPr>
        <p:spPr bwMode="auto">
          <a:xfrm>
            <a:off x="2993626" y="2470757"/>
            <a:ext cx="1093615" cy="1588"/>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5" name="Straight Arrow Connector 4"/>
          <p:cNvCxnSpPr>
            <a:stCxn id="11" idx="6"/>
            <a:endCxn id="12" idx="2"/>
          </p:cNvCxnSpPr>
          <p:nvPr/>
        </p:nvCxnSpPr>
        <p:spPr bwMode="auto">
          <a:xfrm>
            <a:off x="4479727" y="2470757"/>
            <a:ext cx="1093614" cy="1588"/>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6" name="Straight Arrow Connector 5"/>
          <p:cNvCxnSpPr>
            <a:stCxn id="16" idx="7"/>
            <a:endCxn id="11" idx="3"/>
          </p:cNvCxnSpPr>
          <p:nvPr/>
        </p:nvCxnSpPr>
        <p:spPr bwMode="auto">
          <a:xfrm rot="5400000" flipH="1" flipV="1">
            <a:off x="3353026" y="2942757"/>
            <a:ext cx="1124928" cy="458458"/>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7" name="Straight Arrow Connector 6"/>
          <p:cNvCxnSpPr>
            <a:stCxn id="18" idx="1"/>
            <a:endCxn id="12" idx="5"/>
          </p:cNvCxnSpPr>
          <p:nvPr/>
        </p:nvCxnSpPr>
        <p:spPr bwMode="auto">
          <a:xfrm rot="16200000" flipV="1">
            <a:off x="5582177" y="2935694"/>
            <a:ext cx="1124928" cy="472583"/>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8" name="Straight Arrow Connector 7"/>
          <p:cNvCxnSpPr>
            <a:stCxn id="17" idx="7"/>
            <a:endCxn id="12" idx="3"/>
          </p:cNvCxnSpPr>
          <p:nvPr/>
        </p:nvCxnSpPr>
        <p:spPr bwMode="auto">
          <a:xfrm rot="5400000" flipH="1" flipV="1">
            <a:off x="4839126" y="2942758"/>
            <a:ext cx="1124928" cy="458457"/>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9" name="Straight Arrow Connector 8"/>
          <p:cNvCxnSpPr>
            <a:stCxn id="17" idx="1"/>
            <a:endCxn id="11" idx="5"/>
          </p:cNvCxnSpPr>
          <p:nvPr/>
        </p:nvCxnSpPr>
        <p:spPr bwMode="auto">
          <a:xfrm rot="16200000" flipV="1">
            <a:off x="4096077" y="2935694"/>
            <a:ext cx="1124928" cy="472583"/>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sp>
        <p:nvSpPr>
          <p:cNvPr id="10" name="Oval 4"/>
          <p:cNvSpPr/>
          <p:nvPr/>
        </p:nvSpPr>
        <p:spPr bwMode="auto">
          <a:xfrm>
            <a:off x="2601140" y="2274514"/>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1" name="Oval 10"/>
          <p:cNvSpPr/>
          <p:nvPr/>
        </p:nvSpPr>
        <p:spPr bwMode="auto">
          <a:xfrm>
            <a:off x="4087241" y="2274514"/>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2" name="Oval 11"/>
          <p:cNvSpPr/>
          <p:nvPr/>
        </p:nvSpPr>
        <p:spPr bwMode="auto">
          <a:xfrm>
            <a:off x="5573341" y="2274514"/>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3" name="Oval 4"/>
          <p:cNvSpPr/>
          <p:nvPr/>
        </p:nvSpPr>
        <p:spPr bwMode="auto">
          <a:xfrm>
            <a:off x="2601140" y="5093914"/>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4" name="Oval 13"/>
          <p:cNvSpPr/>
          <p:nvPr/>
        </p:nvSpPr>
        <p:spPr bwMode="auto">
          <a:xfrm>
            <a:off x="4087241" y="5093914"/>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5" name="Oval 14"/>
          <p:cNvSpPr/>
          <p:nvPr/>
        </p:nvSpPr>
        <p:spPr bwMode="auto">
          <a:xfrm>
            <a:off x="5573341" y="5093914"/>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6" name="Oval 4"/>
          <p:cNvSpPr/>
          <p:nvPr/>
        </p:nvSpPr>
        <p:spPr bwMode="auto">
          <a:xfrm>
            <a:off x="3351253" y="3676972"/>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7" name="Oval 16"/>
          <p:cNvSpPr/>
          <p:nvPr/>
        </p:nvSpPr>
        <p:spPr bwMode="auto">
          <a:xfrm>
            <a:off x="4837354" y="3676972"/>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sp>
        <p:nvSpPr>
          <p:cNvPr id="18" name="Oval 17"/>
          <p:cNvSpPr/>
          <p:nvPr/>
        </p:nvSpPr>
        <p:spPr bwMode="auto">
          <a:xfrm>
            <a:off x="6323454" y="3676972"/>
            <a:ext cx="392486" cy="392486"/>
          </a:xfrm>
          <a:prstGeom prst="ellipse">
            <a:avLst/>
          </a:prstGeom>
          <a:ln w="38100" cmpd="sng">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Calibri"/>
              <a:ea typeface="ＭＳ Ｐゴシック" pitchFamily="-111" charset="-128"/>
            </a:endParaRPr>
          </a:p>
        </p:txBody>
      </p:sp>
      <p:cxnSp>
        <p:nvCxnSpPr>
          <p:cNvPr id="19" name="Straight Arrow Connector 18"/>
          <p:cNvCxnSpPr>
            <a:stCxn id="13" idx="6"/>
            <a:endCxn id="14" idx="2"/>
          </p:cNvCxnSpPr>
          <p:nvPr/>
        </p:nvCxnSpPr>
        <p:spPr bwMode="auto">
          <a:xfrm>
            <a:off x="2993626" y="5290157"/>
            <a:ext cx="1093615" cy="1588"/>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20" name="Straight Arrow Connector 19"/>
          <p:cNvCxnSpPr>
            <a:stCxn id="14" idx="6"/>
            <a:endCxn id="15" idx="2"/>
          </p:cNvCxnSpPr>
          <p:nvPr/>
        </p:nvCxnSpPr>
        <p:spPr bwMode="auto">
          <a:xfrm>
            <a:off x="4479727" y="5290157"/>
            <a:ext cx="1093614" cy="1588"/>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21" name="Straight Arrow Connector 20"/>
          <p:cNvCxnSpPr>
            <a:stCxn id="14" idx="1"/>
            <a:endCxn id="16" idx="5"/>
          </p:cNvCxnSpPr>
          <p:nvPr/>
        </p:nvCxnSpPr>
        <p:spPr bwMode="auto">
          <a:xfrm rot="16200000" flipV="1">
            <a:off x="3345784" y="4352457"/>
            <a:ext cx="1139412" cy="458458"/>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22" name="Straight Arrow Connector 21"/>
          <p:cNvCxnSpPr>
            <a:stCxn id="15" idx="7"/>
            <a:endCxn id="18" idx="3"/>
          </p:cNvCxnSpPr>
          <p:nvPr/>
        </p:nvCxnSpPr>
        <p:spPr bwMode="auto">
          <a:xfrm rot="5400000" flipH="1" flipV="1">
            <a:off x="5574934" y="4345395"/>
            <a:ext cx="1139412" cy="472583"/>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23" name="Straight Arrow Connector 22"/>
          <p:cNvCxnSpPr>
            <a:stCxn id="15" idx="1"/>
            <a:endCxn id="17" idx="5"/>
          </p:cNvCxnSpPr>
          <p:nvPr/>
        </p:nvCxnSpPr>
        <p:spPr bwMode="auto">
          <a:xfrm rot="16200000" flipV="1">
            <a:off x="4831885" y="4352457"/>
            <a:ext cx="1139412" cy="458457"/>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cxnSp>
        <p:nvCxnSpPr>
          <p:cNvPr id="24" name="Straight Arrow Connector 23"/>
          <p:cNvCxnSpPr>
            <a:stCxn id="14" idx="7"/>
            <a:endCxn id="17" idx="3"/>
          </p:cNvCxnSpPr>
          <p:nvPr/>
        </p:nvCxnSpPr>
        <p:spPr bwMode="auto">
          <a:xfrm rot="5400000" flipH="1" flipV="1">
            <a:off x="4088834" y="4345395"/>
            <a:ext cx="1139412" cy="472583"/>
          </a:xfrm>
          <a:prstGeom prst="straightConnector1">
            <a:avLst/>
          </a:prstGeom>
          <a:ln w="38100" cmpd="sng">
            <a:headEnd type="none"/>
            <a:tailEnd type="none"/>
          </a:ln>
        </p:spPr>
        <p:style>
          <a:lnRef idx="1">
            <a:schemeClr val="dk1"/>
          </a:lnRef>
          <a:fillRef idx="3">
            <a:schemeClr val="dk1"/>
          </a:fillRef>
          <a:effectRef idx="2">
            <a:schemeClr val="dk1"/>
          </a:effectRef>
          <a:fontRef idx="minor">
            <a:schemeClr val="lt1"/>
          </a:fontRef>
        </p:style>
      </p:cxnSp>
      <p:sp>
        <p:nvSpPr>
          <p:cNvPr id="57" name="Explosion 2 56"/>
          <p:cNvSpPr/>
          <p:nvPr/>
        </p:nvSpPr>
        <p:spPr bwMode="auto">
          <a:xfrm>
            <a:off x="4114800" y="2286000"/>
            <a:ext cx="381000" cy="304800"/>
          </a:xfrm>
          <a:prstGeom prst="irregularSeal2">
            <a:avLst/>
          </a:prstGeom>
          <a:gradFill>
            <a:gsLst>
              <a:gs pos="0">
                <a:srgbClr val="FFF200"/>
              </a:gs>
              <a:gs pos="45000">
                <a:srgbClr val="FF7A00"/>
              </a:gs>
              <a:gs pos="70000">
                <a:srgbClr val="FF0300"/>
              </a:gs>
              <a:gs pos="100000">
                <a:srgbClr val="4D0808"/>
              </a:gs>
            </a:gsLst>
            <a:lin ang="60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58" name="Explosion 2 57"/>
          <p:cNvSpPr/>
          <p:nvPr/>
        </p:nvSpPr>
        <p:spPr bwMode="auto">
          <a:xfrm>
            <a:off x="5562600" y="2286000"/>
            <a:ext cx="381000" cy="304800"/>
          </a:xfrm>
          <a:prstGeom prst="irregularSeal2">
            <a:avLst/>
          </a:prstGeom>
          <a:gradFill>
            <a:gsLst>
              <a:gs pos="0">
                <a:srgbClr val="FFF200"/>
              </a:gs>
              <a:gs pos="45000">
                <a:srgbClr val="FF7A00"/>
              </a:gs>
              <a:gs pos="70000">
                <a:srgbClr val="FF0300"/>
              </a:gs>
              <a:gs pos="100000">
                <a:srgbClr val="4D0808"/>
              </a:gs>
            </a:gsLst>
            <a:lin ang="60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59" name="Explosion 2 58"/>
          <p:cNvSpPr/>
          <p:nvPr/>
        </p:nvSpPr>
        <p:spPr bwMode="auto">
          <a:xfrm>
            <a:off x="4114800" y="5105400"/>
            <a:ext cx="381000" cy="304800"/>
          </a:xfrm>
          <a:prstGeom prst="irregularSeal2">
            <a:avLst/>
          </a:prstGeom>
          <a:gradFill>
            <a:gsLst>
              <a:gs pos="0">
                <a:srgbClr val="FFF200"/>
              </a:gs>
              <a:gs pos="45000">
                <a:srgbClr val="FF7A00"/>
              </a:gs>
              <a:gs pos="70000">
                <a:srgbClr val="FF0300"/>
              </a:gs>
              <a:gs pos="100000">
                <a:srgbClr val="4D0808"/>
              </a:gs>
            </a:gsLst>
            <a:lin ang="60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
        <p:nvSpPr>
          <p:cNvPr id="60" name="Explosion 2 59"/>
          <p:cNvSpPr/>
          <p:nvPr/>
        </p:nvSpPr>
        <p:spPr bwMode="auto">
          <a:xfrm>
            <a:off x="5562600" y="5105400"/>
            <a:ext cx="381000" cy="304800"/>
          </a:xfrm>
          <a:prstGeom prst="irregularSeal2">
            <a:avLst/>
          </a:prstGeom>
          <a:gradFill>
            <a:gsLst>
              <a:gs pos="0">
                <a:srgbClr val="FFF200"/>
              </a:gs>
              <a:gs pos="45000">
                <a:srgbClr val="FF7A00"/>
              </a:gs>
              <a:gs pos="70000">
                <a:srgbClr val="FF0300"/>
              </a:gs>
              <a:gs pos="100000">
                <a:srgbClr val="4D0808"/>
              </a:gs>
            </a:gsLst>
            <a:lin ang="60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spTree>
    <p:custDataLst>
      <p:tags r:id="rId1"/>
    </p:custDataLst>
    <p:extLst>
      <p:ext uri="{BB962C8B-B14F-4D97-AF65-F5344CB8AC3E}">
        <p14:creationId xmlns:p14="http://schemas.microsoft.com/office/powerpoint/2010/main" val="1564860610"/>
      </p:ext>
    </p:extLst>
  </p:cSld>
  <p:clrMapOvr>
    <a:masterClrMapping/>
  </p:clrMapOvr>
  <mc:AlternateContent xmlns:mc="http://schemas.openxmlformats.org/markup-compatibility/2006" xmlns:p14="http://schemas.microsoft.com/office/powerpoint/2010/main">
    <mc:Choice Requires="p14">
      <p:transition spd="slow" p14:dur="2000" advTm="32101"/>
    </mc:Choice>
    <mc:Fallback xmlns="">
      <p:transition xmlns:p14="http://schemas.microsoft.com/office/powerpoint/2010/main" spd="slow" advTm="3210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strVal val="#ppt_w*0.70"/>
                                          </p:val>
                                        </p:tav>
                                        <p:tav tm="100000">
                                          <p:val>
                                            <p:strVal val="#ppt_w"/>
                                          </p:val>
                                        </p:tav>
                                      </p:tavLst>
                                    </p:anim>
                                    <p:anim calcmode="lin" valueType="num">
                                      <p:cBhvr>
                                        <p:cTn id="12" dur="500" fill="hold"/>
                                        <p:tgtEl>
                                          <p:spTgt spid="57"/>
                                        </p:tgtEl>
                                        <p:attrNameLst>
                                          <p:attrName>ppt_h</p:attrName>
                                        </p:attrNameLst>
                                      </p:cBhvr>
                                      <p:tavLst>
                                        <p:tav tm="0">
                                          <p:val>
                                            <p:strVal val="#ppt_h"/>
                                          </p:val>
                                        </p:tav>
                                        <p:tav tm="100000">
                                          <p:val>
                                            <p:strVal val="#ppt_h"/>
                                          </p:val>
                                        </p:tav>
                                      </p:tavLst>
                                    </p:anim>
                                    <p:animEffect transition="in" filter="fade">
                                      <p:cBhvr>
                                        <p:cTn id="13" dur="500"/>
                                        <p:tgtEl>
                                          <p:spTgt spid="57"/>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strVal val="#ppt_w*0.70"/>
                                          </p:val>
                                        </p:tav>
                                        <p:tav tm="100000">
                                          <p:val>
                                            <p:strVal val="#ppt_w"/>
                                          </p:val>
                                        </p:tav>
                                      </p:tavLst>
                                    </p:anim>
                                    <p:anim calcmode="lin" valueType="num">
                                      <p:cBhvr>
                                        <p:cTn id="17" dur="500" fill="hold"/>
                                        <p:tgtEl>
                                          <p:spTgt spid="58"/>
                                        </p:tgtEl>
                                        <p:attrNameLst>
                                          <p:attrName>ppt_h</p:attrName>
                                        </p:attrNameLst>
                                      </p:cBhvr>
                                      <p:tavLst>
                                        <p:tav tm="0">
                                          <p:val>
                                            <p:strVal val="#ppt_h"/>
                                          </p:val>
                                        </p:tav>
                                        <p:tav tm="100000">
                                          <p:val>
                                            <p:strVal val="#ppt_h"/>
                                          </p:val>
                                        </p:tav>
                                      </p:tavLst>
                                    </p:anim>
                                    <p:animEffect transition="in" filter="fade">
                                      <p:cBhvr>
                                        <p:cTn id="18" dur="500"/>
                                        <p:tgtEl>
                                          <p:spTgt spid="58"/>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500" fill="hold"/>
                                        <p:tgtEl>
                                          <p:spTgt spid="59"/>
                                        </p:tgtEl>
                                        <p:attrNameLst>
                                          <p:attrName>ppt_w</p:attrName>
                                        </p:attrNameLst>
                                      </p:cBhvr>
                                      <p:tavLst>
                                        <p:tav tm="0">
                                          <p:val>
                                            <p:strVal val="#ppt_w*0.70"/>
                                          </p:val>
                                        </p:tav>
                                        <p:tav tm="100000">
                                          <p:val>
                                            <p:strVal val="#ppt_w"/>
                                          </p:val>
                                        </p:tav>
                                      </p:tavLst>
                                    </p:anim>
                                    <p:anim calcmode="lin" valueType="num">
                                      <p:cBhvr>
                                        <p:cTn id="22" dur="500" fill="hold"/>
                                        <p:tgtEl>
                                          <p:spTgt spid="59"/>
                                        </p:tgtEl>
                                        <p:attrNameLst>
                                          <p:attrName>ppt_h</p:attrName>
                                        </p:attrNameLst>
                                      </p:cBhvr>
                                      <p:tavLst>
                                        <p:tav tm="0">
                                          <p:val>
                                            <p:strVal val="#ppt_h"/>
                                          </p:val>
                                        </p:tav>
                                        <p:tav tm="100000">
                                          <p:val>
                                            <p:strVal val="#ppt_h"/>
                                          </p:val>
                                        </p:tav>
                                      </p:tavLst>
                                    </p:anim>
                                    <p:animEffect transition="in" filter="fade">
                                      <p:cBhvr>
                                        <p:cTn id="23" dur="500"/>
                                        <p:tgtEl>
                                          <p:spTgt spid="59"/>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ppt_w</p:attrName>
                                        </p:attrNameLst>
                                      </p:cBhvr>
                                      <p:tavLst>
                                        <p:tav tm="0">
                                          <p:val>
                                            <p:strVal val="#ppt_w*0.70"/>
                                          </p:val>
                                        </p:tav>
                                        <p:tav tm="100000">
                                          <p:val>
                                            <p:strVal val="#ppt_w"/>
                                          </p:val>
                                        </p:tav>
                                      </p:tavLst>
                                    </p:anim>
                                    <p:anim calcmode="lin" valueType="num">
                                      <p:cBhvr>
                                        <p:cTn id="27" dur="500" fill="hold"/>
                                        <p:tgtEl>
                                          <p:spTgt spid="60"/>
                                        </p:tgtEl>
                                        <p:attrNameLst>
                                          <p:attrName>ppt_h</p:attrName>
                                        </p:attrNameLst>
                                      </p:cBhvr>
                                      <p:tavLst>
                                        <p:tav tm="0">
                                          <p:val>
                                            <p:strVal val="#ppt_h"/>
                                          </p:val>
                                        </p:tav>
                                        <p:tav tm="100000">
                                          <p:val>
                                            <p:strVal val="#ppt_h"/>
                                          </p:val>
                                        </p:tav>
                                      </p:tavLst>
                                    </p:anim>
                                    <p:animEffect transition="in" filter="fade">
                                      <p:cBhvr>
                                        <p:cTn id="2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Consistency?</a:t>
            </a:r>
            <a:endParaRPr lang="en-US" dirty="0"/>
          </a:p>
        </p:txBody>
      </p:sp>
      <p:graphicFrame>
        <p:nvGraphicFramePr>
          <p:cNvPr id="4" name="Diagram 3"/>
          <p:cNvGraphicFramePr/>
          <p:nvPr>
            <p:extLst>
              <p:ext uri="{D42A27DB-BD31-4B8C-83A1-F6EECF244321}">
                <p14:modId xmlns:p14="http://schemas.microsoft.com/office/powerpoint/2010/main" val="2673744412"/>
              </p:ext>
            </p:extLst>
          </p:nvPr>
        </p:nvGraphicFramePr>
        <p:xfrm>
          <a:off x="1143000" y="1219200"/>
          <a:ext cx="6858000" cy="5181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917537059"/>
      </p:ext>
    </p:extLst>
  </p:cSld>
  <p:clrMapOvr>
    <a:masterClrMapping/>
  </p:clrMapOvr>
  <mc:AlternateContent xmlns:mc="http://schemas.openxmlformats.org/markup-compatibility/2006" xmlns:p14="http://schemas.microsoft.com/office/powerpoint/2010/main">
    <mc:Choice Requires="p14">
      <p:transition spd="slow" p14:dur="2000" advTm="35360"/>
    </mc:Choice>
    <mc:Fallback xmlns="">
      <p:transition xmlns:p14="http://schemas.microsoft.com/office/powerpoint/2010/main" spd="slow" advTm="35360"/>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dgm id="{5911F2A4-8491-C049-BF1C-F99FD29E1722}"/>
                                            </p:graphicEl>
                                          </p:spTgt>
                                        </p:tgtEl>
                                        <p:attrNameLst>
                                          <p:attrName>style.visibility</p:attrName>
                                        </p:attrNameLst>
                                      </p:cBhvr>
                                      <p:to>
                                        <p:strVal val="visible"/>
                                      </p:to>
                                    </p:set>
                                    <p:animEffect transition="in" filter="wipe(down)">
                                      <p:cBhvr>
                                        <p:cTn id="7" dur="500"/>
                                        <p:tgtEl>
                                          <p:spTgt spid="4">
                                            <p:graphicEl>
                                              <a:dgm id="{5911F2A4-8491-C049-BF1C-F99FD29E1722}"/>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graphicEl>
                                              <a:dgm id="{E0B5F66C-5288-9D49-B866-4DD2852D061A}"/>
                                            </p:graphicEl>
                                          </p:spTgt>
                                        </p:tgtEl>
                                        <p:attrNameLst>
                                          <p:attrName>style.visibility</p:attrName>
                                        </p:attrNameLst>
                                      </p:cBhvr>
                                      <p:to>
                                        <p:strVal val="visible"/>
                                      </p:to>
                                    </p:set>
                                    <p:animEffect transition="in" filter="wipe(down)">
                                      <p:cBhvr>
                                        <p:cTn id="11" dur="500"/>
                                        <p:tgtEl>
                                          <p:spTgt spid="4">
                                            <p:graphicEl>
                                              <a:dgm id="{E0B5F66C-5288-9D49-B866-4DD2852D061A}"/>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4">
                                            <p:graphicEl>
                                              <a:dgm id="{2B2D7F1E-5B05-8A45-9891-72C4758740A2}"/>
                                            </p:graphicEl>
                                          </p:spTgt>
                                        </p:tgtEl>
                                        <p:attrNameLst>
                                          <p:attrName>style.visibility</p:attrName>
                                        </p:attrNameLst>
                                      </p:cBhvr>
                                      <p:to>
                                        <p:strVal val="visible"/>
                                      </p:to>
                                    </p:set>
                                    <p:animEffect transition="in" filter="wipe(up)">
                                      <p:cBhvr>
                                        <p:cTn id="16" dur="500"/>
                                        <p:tgtEl>
                                          <p:spTgt spid="4">
                                            <p:graphicEl>
                                              <a:dgm id="{2B2D7F1E-5B05-8A45-9891-72C4758740A2}"/>
                                            </p:graphicEl>
                                          </p:spTgt>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4">
                                            <p:graphicEl>
                                              <a:dgm id="{881B9259-28EF-094B-8BC6-5A5F740C8C05}"/>
                                            </p:graphicEl>
                                          </p:spTgt>
                                        </p:tgtEl>
                                        <p:attrNameLst>
                                          <p:attrName>style.visibility</p:attrName>
                                        </p:attrNameLst>
                                      </p:cBhvr>
                                      <p:to>
                                        <p:strVal val="visible"/>
                                      </p:to>
                                    </p:set>
                                    <p:animEffect transition="in" filter="wipe(up)">
                                      <p:cBhvr>
                                        <p:cTn id="20" dur="500"/>
                                        <p:tgtEl>
                                          <p:spTgt spid="4">
                                            <p:graphicEl>
                                              <a:dgm id="{881B9259-28EF-094B-8BC6-5A5F740C8C0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1" y="76200"/>
            <a:ext cx="7896224" cy="762000"/>
          </a:xfrm>
        </p:spPr>
        <p:txBody>
          <a:bodyPr/>
          <a:lstStyle/>
          <a:p>
            <a:r>
              <a:rPr lang="en-US" sz="4000" dirty="0" smtClean="0"/>
              <a:t>Consistency in Collaborative Filtering</a:t>
            </a:r>
            <a:endParaRPr lang="en-US" sz="4000" dirty="0"/>
          </a:p>
        </p:txBody>
      </p:sp>
      <p:graphicFrame>
        <p:nvGraphicFramePr>
          <p:cNvPr id="4" name="Chart 3"/>
          <p:cNvGraphicFramePr>
            <a:graphicFrameLocks/>
          </p:cNvGraphicFramePr>
          <p:nvPr>
            <p:extLst>
              <p:ext uri="{D42A27DB-BD31-4B8C-83A1-F6EECF244321}">
                <p14:modId xmlns:p14="http://schemas.microsoft.com/office/powerpoint/2010/main" val="1449970686"/>
              </p:ext>
            </p:extLst>
          </p:nvPr>
        </p:nvGraphicFramePr>
        <p:xfrm>
          <a:off x="355600" y="1073075"/>
          <a:ext cx="8229600" cy="5530925"/>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p:cNvSpPr txBox="1"/>
          <p:nvPr/>
        </p:nvSpPr>
        <p:spPr>
          <a:xfrm>
            <a:off x="104869" y="6412468"/>
            <a:ext cx="2056973" cy="369332"/>
          </a:xfrm>
          <a:prstGeom prst="rect">
            <a:avLst/>
          </a:prstGeom>
          <a:noFill/>
        </p:spPr>
        <p:txBody>
          <a:bodyPr wrap="none" rtlCol="0">
            <a:spAutoFit/>
          </a:bodyPr>
          <a:lstStyle/>
          <a:p>
            <a:r>
              <a:rPr lang="en-US" dirty="0" smtClean="0">
                <a:solidFill>
                  <a:prstClr val="black"/>
                </a:solidFill>
                <a:latin typeface="Calibri"/>
              </a:rPr>
              <a:t>Netflix data, 8 cores</a:t>
            </a:r>
            <a:endParaRPr lang="en-US" dirty="0">
              <a:solidFill>
                <a:prstClr val="black"/>
              </a:solidFill>
              <a:latin typeface="Calibri"/>
            </a:endParaRPr>
          </a:p>
        </p:txBody>
      </p:sp>
      <p:sp>
        <p:nvSpPr>
          <p:cNvPr id="6" name="TextBox 5"/>
          <p:cNvSpPr txBox="1"/>
          <p:nvPr/>
        </p:nvSpPr>
        <p:spPr>
          <a:xfrm>
            <a:off x="5989740" y="2510188"/>
            <a:ext cx="2013259" cy="369332"/>
          </a:xfrm>
          <a:prstGeom prst="rect">
            <a:avLst/>
          </a:prstGeom>
          <a:solidFill>
            <a:schemeClr val="bg1"/>
          </a:solidFill>
        </p:spPr>
        <p:txBody>
          <a:bodyPr wrap="square" rtlCol="0">
            <a:spAutoFit/>
          </a:bodyPr>
          <a:lstStyle/>
          <a:p>
            <a:r>
              <a:rPr lang="en-US" dirty="0" smtClean="0">
                <a:solidFill>
                  <a:prstClr val="black"/>
                </a:solidFill>
                <a:latin typeface="Calibri"/>
              </a:rPr>
              <a:t>Consistent updates</a:t>
            </a:r>
            <a:endParaRPr lang="en-US" dirty="0">
              <a:solidFill>
                <a:prstClr val="black"/>
              </a:solidFill>
              <a:latin typeface="Calibri"/>
            </a:endParaRPr>
          </a:p>
        </p:txBody>
      </p:sp>
      <p:sp>
        <p:nvSpPr>
          <p:cNvPr id="7" name="TextBox 6"/>
          <p:cNvSpPr txBox="1"/>
          <p:nvPr/>
        </p:nvSpPr>
        <p:spPr>
          <a:xfrm>
            <a:off x="6004770" y="1873890"/>
            <a:ext cx="2224830" cy="369332"/>
          </a:xfrm>
          <a:prstGeom prst="rect">
            <a:avLst/>
          </a:prstGeom>
          <a:solidFill>
            <a:schemeClr val="bg1"/>
          </a:solidFill>
        </p:spPr>
        <p:txBody>
          <a:bodyPr wrap="square" rtlCol="0">
            <a:spAutoFit/>
          </a:bodyPr>
          <a:lstStyle/>
          <a:p>
            <a:r>
              <a:rPr lang="en-US" dirty="0" smtClean="0">
                <a:solidFill>
                  <a:prstClr val="black"/>
                </a:solidFill>
                <a:latin typeface="Calibri"/>
              </a:rPr>
              <a:t>Inconsistent updates</a:t>
            </a:r>
            <a:endParaRPr lang="en-US" dirty="0">
              <a:solidFill>
                <a:prstClr val="black"/>
              </a:solidFill>
              <a:latin typeface="Calibri"/>
            </a:endParaRPr>
          </a:p>
        </p:txBody>
      </p:sp>
      <p:sp>
        <p:nvSpPr>
          <p:cNvPr id="8" name="TextBox 7"/>
          <p:cNvSpPr txBox="1"/>
          <p:nvPr/>
        </p:nvSpPr>
        <p:spPr>
          <a:xfrm>
            <a:off x="228600" y="2964120"/>
            <a:ext cx="8710388" cy="2246769"/>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pPr algn="ctr"/>
            <a:r>
              <a:rPr lang="en-US" sz="4000" dirty="0" err="1" smtClean="0">
                <a:solidFill>
                  <a:prstClr val="white"/>
                </a:solidFill>
                <a:latin typeface="Calibri"/>
              </a:rPr>
              <a:t>GraphLab</a:t>
            </a:r>
            <a:r>
              <a:rPr lang="en-US" sz="4000" dirty="0" smtClean="0">
                <a:solidFill>
                  <a:prstClr val="white"/>
                </a:solidFill>
                <a:latin typeface="Calibri"/>
              </a:rPr>
              <a:t> guarantees consistent updates</a:t>
            </a:r>
          </a:p>
          <a:p>
            <a:pPr algn="ctr"/>
            <a:endParaRPr lang="en-US" sz="3600" dirty="0">
              <a:solidFill>
                <a:prstClr val="white"/>
              </a:solidFill>
              <a:latin typeface="Calibri"/>
            </a:endParaRPr>
          </a:p>
          <a:p>
            <a:pPr algn="ctr"/>
            <a:r>
              <a:rPr lang="en-US" sz="3200" i="1" dirty="0" smtClean="0">
                <a:solidFill>
                  <a:prstClr val="white"/>
                </a:solidFill>
                <a:latin typeface="Calibri"/>
              </a:rPr>
              <a:t>User-tunable consistency levels</a:t>
            </a:r>
          </a:p>
          <a:p>
            <a:pPr algn="ctr"/>
            <a:r>
              <a:rPr lang="en-US" sz="3200" i="1" dirty="0" smtClean="0">
                <a:solidFill>
                  <a:prstClr val="white"/>
                </a:solidFill>
                <a:latin typeface="Calibri"/>
              </a:rPr>
              <a:t>trades off parallelism &amp; consistency</a:t>
            </a:r>
            <a:endParaRPr lang="en-US" sz="2000" i="1" dirty="0">
              <a:solidFill>
                <a:prstClr val="white"/>
              </a:solidFill>
              <a:latin typeface="Calibri"/>
            </a:endParaRPr>
          </a:p>
        </p:txBody>
      </p:sp>
    </p:spTree>
    <p:custDataLst>
      <p:tags r:id="rId1"/>
    </p:custDataLst>
    <p:extLst>
      <p:ext uri="{BB962C8B-B14F-4D97-AF65-F5344CB8AC3E}">
        <p14:creationId xmlns:p14="http://schemas.microsoft.com/office/powerpoint/2010/main" val="2559130039"/>
      </p:ext>
    </p:extLst>
  </p:cSld>
  <p:clrMapOvr>
    <a:masterClrMapping/>
  </p:clrMapOvr>
  <mc:AlternateContent xmlns:mc="http://schemas.openxmlformats.org/markup-compatibility/2006" xmlns:p14="http://schemas.microsoft.com/office/powerpoint/2010/main">
    <mc:Choice Requires="p14">
      <p:transition spd="slow" p14:dur="2000" advTm="39131"/>
    </mc:Choice>
    <mc:Fallback xmlns="">
      <p:transition xmlns:p14="http://schemas.microsoft.com/office/powerpoint/2010/main" spd="slow" advTm="3913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left)">
                                      <p:cBhvr>
                                        <p:cTn id="7" dur="500"/>
                                        <p:tgtEl>
                                          <p:spTgt spid="4">
                                            <p:graphicEl>
                                              <a:chart seriesIdx="0" categoryIdx="-4" bldStep="series"/>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left)">
                                      <p:cBhvr>
                                        <p:cTn id="12" dur="500"/>
                                        <p:tgtEl>
                                          <p:spTgt spid="4">
                                            <p:graphicEl>
                                              <a:chart seriesIdx="1"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mph" presetSubtype="0" grpId="1" nodeType="clickEffect">
                                  <p:stCondLst>
                                    <p:cond delay="0"/>
                                  </p:stCondLst>
                                  <p:childTnLst>
                                    <p:set>
                                      <p:cBhvr rctx="PPT">
                                        <p:cTn id="16" dur="indefinite"/>
                                        <p:tgtEl>
                                          <p:spTgt spid="4">
                                            <p:graphicEl>
                                              <a:chart seriesIdx="-3" categoryIdx="-3" bldStep="gridLegend"/>
                                            </p:graphicEl>
                                          </p:spTgt>
                                        </p:tgtEl>
                                        <p:attrNameLst>
                                          <p:attrName>style.opacity</p:attrName>
                                        </p:attrNameLst>
                                      </p:cBhvr>
                                      <p:to>
                                        <p:strVal val="0.25"/>
                                      </p:to>
                                    </p:set>
                                    <p:animEffect filter="image" prLst="opacity: 0.25">
                                      <p:cBhvr rctx="IE">
                                        <p:cTn id="17" dur="indefinite"/>
                                        <p:tgtEl>
                                          <p:spTgt spid="4">
                                            <p:graphicEl>
                                              <a:chart seriesIdx="-3" categoryIdx="-3" bldStep="gridLegend"/>
                                            </p:graphicEl>
                                          </p:spTgt>
                                        </p:tgtEl>
                                      </p:cBhvr>
                                    </p:animEffect>
                                  </p:childTnLst>
                                </p:cTn>
                              </p:par>
                              <p:par>
                                <p:cTn id="18" presetID="9" presetClass="emph" presetSubtype="0" grpId="1" nodeType="withEffect">
                                  <p:stCondLst>
                                    <p:cond delay="0"/>
                                  </p:stCondLst>
                                  <p:childTnLst>
                                    <p:set>
                                      <p:cBhvr rctx="PPT">
                                        <p:cTn id="19" dur="indefinite"/>
                                        <p:tgtEl>
                                          <p:spTgt spid="4">
                                            <p:graphicEl>
                                              <a:chart seriesIdx="0" categoryIdx="-4" bldStep="series"/>
                                            </p:graphicEl>
                                          </p:spTgt>
                                        </p:tgtEl>
                                        <p:attrNameLst>
                                          <p:attrName>style.opacity</p:attrName>
                                        </p:attrNameLst>
                                      </p:cBhvr>
                                      <p:to>
                                        <p:strVal val="0.25"/>
                                      </p:to>
                                    </p:set>
                                    <p:animEffect filter="image" prLst="opacity: 0.25">
                                      <p:cBhvr rctx="IE">
                                        <p:cTn id="20" dur="indefinite"/>
                                        <p:tgtEl>
                                          <p:spTgt spid="4">
                                            <p:graphicEl>
                                              <a:chart seriesIdx="0" categoryIdx="-4" bldStep="series"/>
                                            </p:graphicEl>
                                          </p:spTgt>
                                        </p:tgtEl>
                                      </p:cBhvr>
                                    </p:animEffect>
                                  </p:childTnLst>
                                </p:cTn>
                              </p:par>
                              <p:par>
                                <p:cTn id="21" presetID="9" presetClass="emph" presetSubtype="0" grpId="1" nodeType="withEffect">
                                  <p:stCondLst>
                                    <p:cond delay="0"/>
                                  </p:stCondLst>
                                  <p:childTnLst>
                                    <p:set>
                                      <p:cBhvr rctx="PPT">
                                        <p:cTn id="22" dur="indefinite"/>
                                        <p:tgtEl>
                                          <p:spTgt spid="4">
                                            <p:graphicEl>
                                              <a:chart seriesIdx="1" categoryIdx="-4" bldStep="series"/>
                                            </p:graphicEl>
                                          </p:spTgt>
                                        </p:tgtEl>
                                        <p:attrNameLst>
                                          <p:attrName>style.opacity</p:attrName>
                                        </p:attrNameLst>
                                      </p:cBhvr>
                                      <p:to>
                                        <p:strVal val="0.25"/>
                                      </p:to>
                                    </p:set>
                                    <p:animEffect filter="image" prLst="opacity: 0.25">
                                      <p:cBhvr rctx="IE">
                                        <p:cTn id="23" dur="indefinite"/>
                                        <p:tgtEl>
                                          <p:spTgt spid="4">
                                            <p:graphicEl>
                                              <a:chart seriesIdx="1" categoryIdx="-4" bldStep="series"/>
                                            </p:graphicEl>
                                          </p:spTgt>
                                        </p:tgtEl>
                                      </p:cBhvr>
                                    </p:animEffect>
                                  </p:childTnLst>
                                </p:cTn>
                              </p:par>
                              <p:par>
                                <p:cTn id="24" presetID="9" presetClass="emph" presetSubtype="0" grpId="0" nodeType="withEffect">
                                  <p:stCondLst>
                                    <p:cond delay="0"/>
                                  </p:stCondLst>
                                  <p:childTnLst>
                                    <p:set>
                                      <p:cBhvr rctx="PPT">
                                        <p:cTn id="25" dur="indefinite"/>
                                        <p:tgtEl>
                                          <p:spTgt spid="3"/>
                                        </p:tgtEl>
                                        <p:attrNameLst>
                                          <p:attrName>style.opacity</p:attrName>
                                        </p:attrNameLst>
                                      </p:cBhvr>
                                      <p:to>
                                        <p:strVal val="0.25"/>
                                      </p:to>
                                    </p:set>
                                    <p:animEffect filter="image" prLst="opacity: 0.25">
                                      <p:cBhvr rctx="IE">
                                        <p:cTn id="26" dur="indefinite"/>
                                        <p:tgtEl>
                                          <p:spTgt spid="3"/>
                                        </p:tgtEl>
                                      </p:cBhvr>
                                    </p:animEffect>
                                  </p:childTnLst>
                                </p:cTn>
                              </p:par>
                              <p:par>
                                <p:cTn id="27" presetID="9" presetClass="emph" presetSubtype="0" grpId="0" nodeType="withEffect">
                                  <p:stCondLst>
                                    <p:cond delay="0"/>
                                  </p:stCondLst>
                                  <p:childTnLst>
                                    <p:set>
                                      <p:cBhvr rctx="PPT">
                                        <p:cTn id="28" dur="indefinite"/>
                                        <p:tgtEl>
                                          <p:spTgt spid="6"/>
                                        </p:tgtEl>
                                        <p:attrNameLst>
                                          <p:attrName>style.opacity</p:attrName>
                                        </p:attrNameLst>
                                      </p:cBhvr>
                                      <p:to>
                                        <p:strVal val="0.25"/>
                                      </p:to>
                                    </p:set>
                                    <p:animEffect filter="image" prLst="opacity: 0.25">
                                      <p:cBhvr rctx="IE">
                                        <p:cTn id="29" dur="indefinite"/>
                                        <p:tgtEl>
                                          <p:spTgt spid="6"/>
                                        </p:tgtEl>
                                      </p:cBhvr>
                                    </p:animEffect>
                                  </p:childTnLst>
                                </p:cTn>
                              </p:par>
                              <p:par>
                                <p:cTn id="30" presetID="9" presetClass="emph" presetSubtype="0" grpId="0" nodeType="withEffect">
                                  <p:stCondLst>
                                    <p:cond delay="0"/>
                                  </p:stCondLst>
                                  <p:childTnLst>
                                    <p:set>
                                      <p:cBhvr rctx="PPT">
                                        <p:cTn id="31" dur="indefinite"/>
                                        <p:tgtEl>
                                          <p:spTgt spid="7"/>
                                        </p:tgtEl>
                                        <p:attrNameLst>
                                          <p:attrName>style.opacity</p:attrName>
                                        </p:attrNameLst>
                                      </p:cBhvr>
                                      <p:to>
                                        <p:strVal val="0.25"/>
                                      </p:to>
                                    </p:set>
                                    <p:animEffect filter="image" prLst="opacity: 0.25">
                                      <p:cBhvr rctx="IE">
                                        <p:cTn id="32" dur="indefinite"/>
                                        <p:tgtEl>
                                          <p:spTgt spid="7"/>
                                        </p:tgtEl>
                                      </p:cBhvr>
                                    </p:animEffect>
                                  </p:childTnLst>
                                </p:cTn>
                              </p:par>
                            </p:childTnLst>
                          </p:cTn>
                        </p:par>
                        <p:par>
                          <p:cTn id="33" fill="hold">
                            <p:stCondLst>
                              <p:cond delay="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p:bldSub>
      </p:bldGraphic>
      <p:bldGraphic spid="4" grpId="1">
        <p:bldSub>
          <a:bldChart bld="series"/>
        </p:bldSub>
      </p:bldGraphic>
      <p:bldP spid="3" grpId="0"/>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0" y="2209800"/>
            <a:ext cx="9144000" cy="1927225"/>
          </a:xfrm>
        </p:spPr>
        <p:txBody>
          <a:bodyPr>
            <a:normAutofit/>
          </a:bodyPr>
          <a:lstStyle/>
          <a:p>
            <a:r>
              <a:rPr lang="en-US" b="1" i="1" dirty="0" smtClean="0"/>
              <a:t>Big graphs</a:t>
            </a:r>
            <a:r>
              <a:rPr lang="en-US" i="1" dirty="0" smtClean="0"/>
              <a:t> present</a:t>
            </a:r>
            <a:br>
              <a:rPr lang="en-US" i="1" dirty="0" smtClean="0"/>
            </a:br>
            <a:r>
              <a:rPr lang="en-US" i="1" dirty="0" smtClean="0"/>
              <a:t>exciting new</a:t>
            </a:r>
            <a:r>
              <a:rPr lang="en-US" i="1" dirty="0"/>
              <a:t> </a:t>
            </a:r>
            <a:r>
              <a:rPr lang="en-US" b="1" i="1" dirty="0" smtClean="0"/>
              <a:t>opportunities</a:t>
            </a:r>
            <a:r>
              <a:rPr lang="en-US" i="1" dirty="0" smtClean="0"/>
              <a:t> ...</a:t>
            </a:r>
            <a:endParaRPr lang="en-US" i="1" dirty="0"/>
          </a:p>
        </p:txBody>
      </p:sp>
      <p:sp>
        <p:nvSpPr>
          <p:cNvPr id="3" name="Slide Number Placeholder 2"/>
          <p:cNvSpPr>
            <a:spLocks noGrp="1"/>
          </p:cNvSpPr>
          <p:nvPr>
            <p:ph type="sldNum" sz="quarter" idx="12"/>
          </p:nvPr>
        </p:nvSpPr>
        <p:spPr/>
        <p:txBody>
          <a:bodyPr/>
          <a:lstStyle/>
          <a:p>
            <a:fld id="{8E078A9D-47DB-49FD-9415-23D209E6C172}" type="slidenum">
              <a:rPr lang="en-US" smtClean="0"/>
              <a:pPr/>
              <a:t>5</a:t>
            </a:fld>
            <a:endParaRPr lang="en-US"/>
          </a:p>
        </p:txBody>
      </p:sp>
    </p:spTree>
    <p:extLst>
      <p:ext uri="{BB962C8B-B14F-4D97-AF65-F5344CB8AC3E}">
        <p14:creationId xmlns:p14="http://schemas.microsoft.com/office/powerpoint/2010/main" val="194143491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GraphLab</a:t>
            </a:r>
            <a:r>
              <a:rPr lang="en-US" dirty="0" smtClean="0"/>
              <a:t> Framework</a:t>
            </a:r>
            <a:endParaRPr lang="en-US" dirty="0"/>
          </a:p>
        </p:txBody>
      </p:sp>
      <p:grpSp>
        <p:nvGrpSpPr>
          <p:cNvPr id="257" name="Group 256"/>
          <p:cNvGrpSpPr/>
          <p:nvPr/>
        </p:nvGrpSpPr>
        <p:grpSpPr>
          <a:xfrm>
            <a:off x="1295400" y="4572000"/>
            <a:ext cx="1981200" cy="1465523"/>
            <a:chOff x="6705600" y="1066800"/>
            <a:chExt cx="1981200" cy="1465523"/>
          </a:xfrm>
        </p:grpSpPr>
        <p:sp>
          <p:nvSpPr>
            <p:cNvPr id="14" name="TextBox 13"/>
            <p:cNvSpPr txBox="1"/>
            <p:nvPr/>
          </p:nvSpPr>
          <p:spPr>
            <a:xfrm>
              <a:off x="6705600" y="1066800"/>
              <a:ext cx="1981200" cy="523220"/>
            </a:xfrm>
            <a:prstGeom prst="rect">
              <a:avLst/>
            </a:prstGeom>
            <a:noFill/>
          </p:spPr>
          <p:txBody>
            <a:bodyPr wrap="square" rtlCol="0">
              <a:spAutoFit/>
            </a:bodyPr>
            <a:lstStyle/>
            <a:p>
              <a:pPr algn="ctr"/>
              <a:r>
                <a:rPr lang="en-US" sz="2800" dirty="0" smtClean="0">
                  <a:solidFill>
                    <a:prstClr val="black"/>
                  </a:solidFill>
                  <a:latin typeface="Calibri"/>
                </a:rPr>
                <a:t>Scheduler</a:t>
              </a:r>
              <a:endParaRPr lang="en-US" sz="2800" dirty="0">
                <a:solidFill>
                  <a:prstClr val="black"/>
                </a:solidFill>
                <a:latin typeface="Calibri"/>
              </a:endParaRPr>
            </a:p>
          </p:txBody>
        </p:sp>
        <p:grpSp>
          <p:nvGrpSpPr>
            <p:cNvPr id="10" name="Group 87"/>
            <p:cNvGrpSpPr/>
            <p:nvPr/>
          </p:nvGrpSpPr>
          <p:grpSpPr>
            <a:xfrm rot="5400000">
              <a:off x="7420638" y="1418562"/>
              <a:ext cx="703523" cy="1524000"/>
              <a:chOff x="220878" y="1582423"/>
              <a:chExt cx="1339072" cy="2900753"/>
            </a:xfrm>
          </p:grpSpPr>
          <p:sp>
            <p:nvSpPr>
              <p:cNvPr id="82" name="Up Arrow 81"/>
              <p:cNvSpPr/>
              <p:nvPr/>
            </p:nvSpPr>
            <p:spPr bwMode="auto">
              <a:xfrm>
                <a:off x="220878" y="1582423"/>
                <a:ext cx="1339072" cy="2900753"/>
              </a:xfrm>
              <a:prstGeom prst="upArrow">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83" name="Oval 82"/>
              <p:cNvSpPr/>
              <p:nvPr/>
            </p:nvSpPr>
            <p:spPr bwMode="auto">
              <a:xfrm>
                <a:off x="766990" y="2311974"/>
                <a:ext cx="276097" cy="27609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84" name="Oval 83"/>
              <p:cNvSpPr/>
              <p:nvPr/>
            </p:nvSpPr>
            <p:spPr bwMode="auto">
              <a:xfrm>
                <a:off x="766990" y="2843494"/>
                <a:ext cx="276097" cy="27609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85" name="Oval 84"/>
              <p:cNvSpPr/>
              <p:nvPr/>
            </p:nvSpPr>
            <p:spPr bwMode="auto">
              <a:xfrm>
                <a:off x="766990" y="3375014"/>
                <a:ext cx="276097" cy="27609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86" name="Oval 85"/>
              <p:cNvSpPr/>
              <p:nvPr/>
            </p:nvSpPr>
            <p:spPr bwMode="auto">
              <a:xfrm>
                <a:off x="766990" y="3906534"/>
                <a:ext cx="276097" cy="27609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grpSp>
        <p:nvGrpSpPr>
          <p:cNvPr id="270" name="Group 269"/>
          <p:cNvGrpSpPr/>
          <p:nvPr/>
        </p:nvGrpSpPr>
        <p:grpSpPr>
          <a:xfrm>
            <a:off x="4648200" y="4495800"/>
            <a:ext cx="3851499" cy="1869662"/>
            <a:chOff x="4495800" y="4267200"/>
            <a:chExt cx="3851499" cy="1869662"/>
          </a:xfrm>
        </p:grpSpPr>
        <p:sp>
          <p:nvSpPr>
            <p:cNvPr id="17" name="TextBox 16"/>
            <p:cNvSpPr txBox="1"/>
            <p:nvPr/>
          </p:nvSpPr>
          <p:spPr>
            <a:xfrm>
              <a:off x="4953000" y="4267200"/>
              <a:ext cx="2942038" cy="523220"/>
            </a:xfrm>
            <a:prstGeom prst="rect">
              <a:avLst/>
            </a:prstGeom>
            <a:noFill/>
          </p:spPr>
          <p:txBody>
            <a:bodyPr wrap="square" rtlCol="0">
              <a:spAutoFit/>
            </a:bodyPr>
            <a:lstStyle/>
            <a:p>
              <a:pPr algn="ctr"/>
              <a:r>
                <a:rPr lang="en-US" sz="2800" dirty="0" smtClean="0">
                  <a:solidFill>
                    <a:prstClr val="black"/>
                  </a:solidFill>
                  <a:latin typeface="Calibri"/>
                </a:rPr>
                <a:t>Consistency Model</a:t>
              </a:r>
              <a:endParaRPr lang="en-US" sz="2800" dirty="0">
                <a:solidFill>
                  <a:prstClr val="black"/>
                </a:solidFill>
                <a:latin typeface="Calibri"/>
              </a:endParaRPr>
            </a:p>
          </p:txBody>
        </p:sp>
        <p:grpSp>
          <p:nvGrpSpPr>
            <p:cNvPr id="18" name="Group 123"/>
            <p:cNvGrpSpPr/>
            <p:nvPr/>
          </p:nvGrpSpPr>
          <p:grpSpPr>
            <a:xfrm>
              <a:off x="4495800" y="4876800"/>
              <a:ext cx="3851499" cy="1260062"/>
              <a:chOff x="2905452" y="3733800"/>
              <a:chExt cx="8384848" cy="2743200"/>
            </a:xfrm>
          </p:grpSpPr>
          <p:sp>
            <p:nvSpPr>
              <p:cNvPr id="90" name="Oval 89"/>
              <p:cNvSpPr/>
              <p:nvPr/>
            </p:nvSpPr>
            <p:spPr>
              <a:xfrm>
                <a:off x="4584700" y="3733800"/>
                <a:ext cx="5029200" cy="2743200"/>
              </a:xfrm>
              <a:prstGeom prst="ellipse">
                <a:avLst/>
              </a:prstGeom>
              <a:ln>
                <a:tailEnd type="none"/>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prstClr val="black"/>
                  </a:solidFill>
                  <a:latin typeface="Calibri"/>
                </a:endParaRPr>
              </a:p>
            </p:txBody>
          </p:sp>
          <p:sp>
            <p:nvSpPr>
              <p:cNvPr id="93" name="Oval 92"/>
              <p:cNvSpPr/>
              <p:nvPr/>
            </p:nvSpPr>
            <p:spPr>
              <a:xfrm>
                <a:off x="5727700" y="4114800"/>
                <a:ext cx="2895600" cy="2133600"/>
              </a:xfrm>
              <a:prstGeom prst="ellipse">
                <a:avLst/>
              </a:prstGeom>
              <a:ln>
                <a:prstDash val="dash"/>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96" name="Oval 95"/>
              <p:cNvSpPr/>
              <p:nvPr/>
            </p:nvSpPr>
            <p:spPr>
              <a:xfrm>
                <a:off x="6594475" y="4457700"/>
                <a:ext cx="1143000" cy="1600200"/>
              </a:xfrm>
              <a:prstGeom prst="ellipse">
                <a:avLst/>
              </a:prstGeom>
              <a:ln>
                <a:prstDash val="sysDot"/>
                <a:tailEnd type="none"/>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prstClr val="white"/>
                  </a:solidFill>
                  <a:latin typeface="Calibri"/>
                </a:endParaRPr>
              </a:p>
            </p:txBody>
          </p:sp>
          <p:sp>
            <p:nvSpPr>
              <p:cNvPr id="98" name="Oval 97"/>
              <p:cNvSpPr/>
              <p:nvPr/>
            </p:nvSpPr>
            <p:spPr>
              <a:xfrm>
                <a:off x="6823075" y="4924425"/>
                <a:ext cx="762000" cy="762000"/>
              </a:xfrm>
              <a:prstGeom prst="ellipse">
                <a:avLst/>
              </a:prstGeom>
              <a:ln>
                <a:tailEnd type="none"/>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dirty="0">
                  <a:solidFill>
                    <a:prstClr val="black"/>
                  </a:solidFill>
                  <a:latin typeface="Calibri"/>
                </a:endParaRPr>
              </a:p>
            </p:txBody>
          </p:sp>
          <p:sp>
            <p:nvSpPr>
              <p:cNvPr id="99" name="Oval 98"/>
              <p:cNvSpPr/>
              <p:nvPr/>
            </p:nvSpPr>
            <p:spPr>
              <a:xfrm>
                <a:off x="8687127" y="4914900"/>
                <a:ext cx="762000" cy="762000"/>
              </a:xfrm>
              <a:prstGeom prst="ellipse">
                <a:avLst/>
              </a:prstGeom>
              <a:ln>
                <a:tailEnd type="none"/>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000" dirty="0">
                  <a:solidFill>
                    <a:prstClr val="black"/>
                  </a:solidFill>
                  <a:latin typeface="Calibri"/>
                </a:endParaRPr>
              </a:p>
            </p:txBody>
          </p:sp>
          <p:sp>
            <p:nvSpPr>
              <p:cNvPr id="100" name="Oval 6"/>
              <p:cNvSpPr/>
              <p:nvPr/>
            </p:nvSpPr>
            <p:spPr>
              <a:xfrm>
                <a:off x="4877127" y="4914900"/>
                <a:ext cx="762000" cy="762000"/>
              </a:xfrm>
              <a:prstGeom prst="ellipse">
                <a:avLst/>
              </a:prstGeom>
              <a:ln>
                <a:tailEnd type="none"/>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000" dirty="0">
                  <a:solidFill>
                    <a:prstClr val="black"/>
                  </a:solidFill>
                  <a:latin typeface="Calibri"/>
                </a:endParaRPr>
              </a:p>
            </p:txBody>
          </p:sp>
          <p:cxnSp>
            <p:nvCxnSpPr>
              <p:cNvPr id="103" name="Curved Connector 102"/>
              <p:cNvCxnSpPr>
                <a:stCxn id="98" idx="2"/>
                <a:endCxn id="100" idx="6"/>
              </p:cNvCxnSpPr>
              <p:nvPr/>
            </p:nvCxnSpPr>
            <p:spPr>
              <a:xfrm rot="10800000">
                <a:off x="5639129" y="5295904"/>
                <a:ext cx="1183948" cy="9525"/>
              </a:xfrm>
              <a:prstGeom prst="curvedConnector3">
                <a:avLst>
                  <a:gd name="adj1" fmla="val 50000"/>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4" name="Cube 103"/>
              <p:cNvSpPr/>
              <p:nvPr/>
            </p:nvSpPr>
            <p:spPr>
              <a:xfrm>
                <a:off x="6116818" y="5096450"/>
                <a:ext cx="371147" cy="381001"/>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sp>
            <p:nvSpPr>
              <p:cNvPr id="107" name="Cube 106"/>
              <p:cNvSpPr/>
              <p:nvPr/>
            </p:nvSpPr>
            <p:spPr>
              <a:xfrm>
                <a:off x="8890327" y="5105400"/>
                <a:ext cx="371148" cy="381000"/>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sp>
            <p:nvSpPr>
              <p:cNvPr id="108" name="Cube 107"/>
              <p:cNvSpPr/>
              <p:nvPr/>
            </p:nvSpPr>
            <p:spPr>
              <a:xfrm>
                <a:off x="7036127" y="5105400"/>
                <a:ext cx="371148" cy="381000"/>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sp>
            <p:nvSpPr>
              <p:cNvPr id="109" name="Cube 108"/>
              <p:cNvSpPr/>
              <p:nvPr/>
            </p:nvSpPr>
            <p:spPr>
              <a:xfrm>
                <a:off x="5080327" y="5105400"/>
                <a:ext cx="371148" cy="381000"/>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cxnSp>
            <p:nvCxnSpPr>
              <p:cNvPr id="110" name="Curved Connector 109"/>
              <p:cNvCxnSpPr>
                <a:stCxn id="99" idx="2"/>
                <a:endCxn id="98" idx="6"/>
              </p:cNvCxnSpPr>
              <p:nvPr/>
            </p:nvCxnSpPr>
            <p:spPr>
              <a:xfrm rot="10800000" flipV="1">
                <a:off x="7585074" y="5295899"/>
                <a:ext cx="1102054" cy="9525"/>
              </a:xfrm>
              <a:prstGeom prst="curvedConnector3">
                <a:avLst>
                  <a:gd name="adj1" fmla="val 50000"/>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11" name="Cube 110"/>
              <p:cNvSpPr/>
              <p:nvPr/>
            </p:nvSpPr>
            <p:spPr>
              <a:xfrm>
                <a:off x="7937827" y="5114925"/>
                <a:ext cx="371147" cy="381001"/>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sp>
            <p:nvSpPr>
              <p:cNvPr id="112" name="Oval 111"/>
              <p:cNvSpPr/>
              <p:nvPr/>
            </p:nvSpPr>
            <p:spPr>
              <a:xfrm>
                <a:off x="10528300" y="4914900"/>
                <a:ext cx="762000" cy="762000"/>
              </a:xfrm>
              <a:prstGeom prst="ellipse">
                <a:avLst/>
              </a:prstGeom>
              <a:ln>
                <a:tailEnd type="none"/>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000" dirty="0">
                  <a:solidFill>
                    <a:prstClr val="black"/>
                  </a:solidFill>
                  <a:latin typeface="Calibri"/>
                </a:endParaRPr>
              </a:p>
            </p:txBody>
          </p:sp>
          <p:sp>
            <p:nvSpPr>
              <p:cNvPr id="115" name="Cube 114"/>
              <p:cNvSpPr/>
              <p:nvPr/>
            </p:nvSpPr>
            <p:spPr>
              <a:xfrm>
                <a:off x="10731500" y="5105400"/>
                <a:ext cx="371148" cy="381000"/>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cxnSp>
            <p:nvCxnSpPr>
              <p:cNvPr id="116" name="Curved Connector 115"/>
              <p:cNvCxnSpPr>
                <a:stCxn id="112" idx="2"/>
                <a:endCxn id="99" idx="6"/>
              </p:cNvCxnSpPr>
              <p:nvPr/>
            </p:nvCxnSpPr>
            <p:spPr>
              <a:xfrm rot="10800000">
                <a:off x="9449127" y="5295902"/>
                <a:ext cx="1079174" cy="3457"/>
              </a:xfrm>
              <a:prstGeom prst="curvedConnector3">
                <a:avLst>
                  <a:gd name="adj1" fmla="val 50000"/>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17" name="Cube 116"/>
              <p:cNvSpPr/>
              <p:nvPr/>
            </p:nvSpPr>
            <p:spPr>
              <a:xfrm>
                <a:off x="9779000" y="5114925"/>
                <a:ext cx="371147" cy="381001"/>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sp>
            <p:nvSpPr>
              <p:cNvPr id="118" name="Oval 117"/>
              <p:cNvSpPr/>
              <p:nvPr/>
            </p:nvSpPr>
            <p:spPr>
              <a:xfrm>
                <a:off x="2905452" y="4924425"/>
                <a:ext cx="762000" cy="762000"/>
              </a:xfrm>
              <a:prstGeom prst="ellipse">
                <a:avLst/>
              </a:prstGeom>
              <a:ln>
                <a:tailEnd type="none"/>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sz="2000" dirty="0">
                  <a:solidFill>
                    <a:prstClr val="black"/>
                  </a:solidFill>
                  <a:latin typeface="Calibri"/>
                </a:endParaRPr>
              </a:p>
            </p:txBody>
          </p:sp>
          <p:cxnSp>
            <p:nvCxnSpPr>
              <p:cNvPr id="120" name="Curved Connector 119"/>
              <p:cNvCxnSpPr>
                <a:stCxn id="100" idx="2"/>
                <a:endCxn id="118" idx="6"/>
              </p:cNvCxnSpPr>
              <p:nvPr/>
            </p:nvCxnSpPr>
            <p:spPr>
              <a:xfrm rot="10800000" flipV="1">
                <a:off x="3667453" y="5295899"/>
                <a:ext cx="1209676" cy="9525"/>
              </a:xfrm>
              <a:prstGeom prst="curvedConnector3">
                <a:avLst>
                  <a:gd name="adj1" fmla="val 50000"/>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21" name="Cube 120"/>
              <p:cNvSpPr/>
              <p:nvPr/>
            </p:nvSpPr>
            <p:spPr>
              <a:xfrm>
                <a:off x="4061153" y="5105398"/>
                <a:ext cx="371147" cy="381001"/>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sp>
            <p:nvSpPr>
              <p:cNvPr id="123" name="Cube 122"/>
              <p:cNvSpPr/>
              <p:nvPr/>
            </p:nvSpPr>
            <p:spPr>
              <a:xfrm>
                <a:off x="3108652" y="5114925"/>
                <a:ext cx="371148" cy="381000"/>
              </a:xfrm>
              <a:prstGeom prst="cube">
                <a:avLst/>
              </a:prstGeom>
              <a:ln>
                <a:tailEnd type="none"/>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sz="1400" dirty="0">
                  <a:solidFill>
                    <a:prstClr val="black"/>
                  </a:solidFill>
                  <a:latin typeface="Calibri"/>
                </a:endParaRPr>
              </a:p>
            </p:txBody>
          </p:sp>
        </p:grpSp>
      </p:grpSp>
      <p:grpSp>
        <p:nvGrpSpPr>
          <p:cNvPr id="5" name="Group 4"/>
          <p:cNvGrpSpPr/>
          <p:nvPr/>
        </p:nvGrpSpPr>
        <p:grpSpPr>
          <a:xfrm>
            <a:off x="609600" y="1219200"/>
            <a:ext cx="3581400" cy="2835405"/>
            <a:chOff x="381000" y="1219200"/>
            <a:chExt cx="3581400" cy="2835405"/>
          </a:xfrm>
        </p:grpSpPr>
        <p:sp>
          <p:nvSpPr>
            <p:cNvPr id="7" name="TextBox 6"/>
            <p:cNvSpPr txBox="1"/>
            <p:nvPr/>
          </p:nvSpPr>
          <p:spPr>
            <a:xfrm>
              <a:off x="381000" y="1219200"/>
              <a:ext cx="3581400" cy="954107"/>
            </a:xfrm>
            <a:prstGeom prst="rect">
              <a:avLst/>
            </a:prstGeom>
            <a:noFill/>
          </p:spPr>
          <p:txBody>
            <a:bodyPr wrap="square" rtlCol="0">
              <a:spAutoFit/>
            </a:bodyPr>
            <a:lstStyle/>
            <a:p>
              <a:pPr algn="ctr"/>
              <a:r>
                <a:rPr lang="en-US" sz="2800" dirty="0" smtClean="0">
                  <a:solidFill>
                    <a:prstClr val="black"/>
                  </a:solidFill>
                  <a:latin typeface="Calibri"/>
                </a:rPr>
                <a:t>Graph Based</a:t>
              </a:r>
            </a:p>
            <a:p>
              <a:pPr algn="ctr"/>
              <a:r>
                <a:rPr lang="en-US" sz="2800" i="1" dirty="0" smtClean="0">
                  <a:solidFill>
                    <a:prstClr val="black"/>
                  </a:solidFill>
                  <a:latin typeface="Calibri"/>
                </a:rPr>
                <a:t>Data Representation</a:t>
              </a:r>
              <a:endParaRPr lang="en-US" sz="2800" i="1" dirty="0">
                <a:solidFill>
                  <a:prstClr val="black"/>
                </a:solidFill>
                <a:latin typeface="Calibri"/>
              </a:endParaRPr>
            </a:p>
          </p:txBody>
        </p:sp>
        <p:grpSp>
          <p:nvGrpSpPr>
            <p:cNvPr id="207" name="Group 206"/>
            <p:cNvGrpSpPr/>
            <p:nvPr/>
          </p:nvGrpSpPr>
          <p:grpSpPr>
            <a:xfrm>
              <a:off x="1143000" y="2362200"/>
              <a:ext cx="2172054" cy="1692405"/>
              <a:chOff x="457200" y="2895600"/>
              <a:chExt cx="4122177" cy="3211886"/>
            </a:xfrm>
          </p:grpSpPr>
          <p:cxnSp>
            <p:nvCxnSpPr>
              <p:cNvPr id="210" name="Straight Arrow Connector 209"/>
              <p:cNvCxnSpPr>
                <a:stCxn id="216" idx="6"/>
                <a:endCxn id="217" idx="2"/>
              </p:cNvCxnSpPr>
              <p:nvPr/>
            </p:nvCxnSpPr>
            <p:spPr bwMode="auto">
              <a:xfrm>
                <a:off x="857063" y="3091843"/>
                <a:ext cx="1093615"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11" name="Straight Arrow Connector 210"/>
              <p:cNvCxnSpPr>
                <a:stCxn id="217" idx="6"/>
                <a:endCxn id="218" idx="2"/>
              </p:cNvCxnSpPr>
              <p:nvPr/>
            </p:nvCxnSpPr>
            <p:spPr bwMode="auto">
              <a:xfrm>
                <a:off x="2343164" y="3091843"/>
                <a:ext cx="1093614"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12" name="Straight Arrow Connector 211"/>
              <p:cNvCxnSpPr>
                <a:stCxn id="222" idx="7"/>
                <a:endCxn id="217" idx="3"/>
              </p:cNvCxnSpPr>
              <p:nvPr/>
            </p:nvCxnSpPr>
            <p:spPr bwMode="auto">
              <a:xfrm rot="5400000" flipH="1" flipV="1">
                <a:off x="1216463" y="3563843"/>
                <a:ext cx="1124928" cy="45845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13" name="Straight Arrow Connector 212"/>
              <p:cNvCxnSpPr>
                <a:stCxn id="224" idx="1"/>
                <a:endCxn id="218" idx="5"/>
              </p:cNvCxnSpPr>
              <p:nvPr/>
            </p:nvCxnSpPr>
            <p:spPr bwMode="auto">
              <a:xfrm rot="16200000" flipV="1">
                <a:off x="3445614" y="3556780"/>
                <a:ext cx="1124928"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14" name="Straight Arrow Connector 213"/>
              <p:cNvCxnSpPr>
                <a:stCxn id="223" idx="7"/>
                <a:endCxn id="218" idx="3"/>
              </p:cNvCxnSpPr>
              <p:nvPr/>
            </p:nvCxnSpPr>
            <p:spPr bwMode="auto">
              <a:xfrm rot="5400000" flipH="1" flipV="1">
                <a:off x="2702563" y="3563844"/>
                <a:ext cx="1124928" cy="458457"/>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15" name="Straight Arrow Connector 214"/>
              <p:cNvCxnSpPr>
                <a:stCxn id="223" idx="1"/>
                <a:endCxn id="217" idx="5"/>
              </p:cNvCxnSpPr>
              <p:nvPr/>
            </p:nvCxnSpPr>
            <p:spPr bwMode="auto">
              <a:xfrm rot="16200000" flipV="1">
                <a:off x="1959514" y="3556780"/>
                <a:ext cx="1124928"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sp>
            <p:nvSpPr>
              <p:cNvPr id="216" name="Oval 4"/>
              <p:cNvSpPr/>
              <p:nvPr/>
            </p:nvSpPr>
            <p:spPr bwMode="auto">
              <a:xfrm>
                <a:off x="464577" y="2895600"/>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17" name="Oval 216"/>
              <p:cNvSpPr/>
              <p:nvPr/>
            </p:nvSpPr>
            <p:spPr bwMode="auto">
              <a:xfrm>
                <a:off x="1950678" y="2895600"/>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18" name="Oval 217"/>
              <p:cNvSpPr/>
              <p:nvPr/>
            </p:nvSpPr>
            <p:spPr bwMode="auto">
              <a:xfrm>
                <a:off x="3436778" y="2895600"/>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19" name="Oval 4"/>
              <p:cNvSpPr/>
              <p:nvPr/>
            </p:nvSpPr>
            <p:spPr bwMode="auto">
              <a:xfrm>
                <a:off x="464577" y="5715000"/>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20" name="Oval 219"/>
              <p:cNvSpPr/>
              <p:nvPr/>
            </p:nvSpPr>
            <p:spPr bwMode="auto">
              <a:xfrm>
                <a:off x="1950678" y="5715000"/>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21" name="Oval 220"/>
              <p:cNvSpPr/>
              <p:nvPr/>
            </p:nvSpPr>
            <p:spPr bwMode="auto">
              <a:xfrm>
                <a:off x="3436778" y="5715000"/>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22" name="Oval 4"/>
              <p:cNvSpPr/>
              <p:nvPr/>
            </p:nvSpPr>
            <p:spPr bwMode="auto">
              <a:xfrm>
                <a:off x="1214690" y="4298058"/>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23" name="Oval 222"/>
              <p:cNvSpPr/>
              <p:nvPr/>
            </p:nvSpPr>
            <p:spPr bwMode="auto">
              <a:xfrm>
                <a:off x="2700791" y="4298058"/>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24" name="Oval 223"/>
              <p:cNvSpPr/>
              <p:nvPr/>
            </p:nvSpPr>
            <p:spPr bwMode="auto">
              <a:xfrm>
                <a:off x="4186891" y="4298058"/>
                <a:ext cx="392486" cy="392486"/>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cxnSp>
            <p:nvCxnSpPr>
              <p:cNvPr id="225" name="Straight Arrow Connector 224"/>
              <p:cNvCxnSpPr>
                <a:stCxn id="219" idx="6"/>
                <a:endCxn id="220" idx="2"/>
              </p:cNvCxnSpPr>
              <p:nvPr/>
            </p:nvCxnSpPr>
            <p:spPr bwMode="auto">
              <a:xfrm>
                <a:off x="857063" y="5911243"/>
                <a:ext cx="1093615"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26" name="Straight Arrow Connector 225"/>
              <p:cNvCxnSpPr>
                <a:stCxn id="220" idx="6"/>
                <a:endCxn id="221" idx="2"/>
              </p:cNvCxnSpPr>
              <p:nvPr/>
            </p:nvCxnSpPr>
            <p:spPr bwMode="auto">
              <a:xfrm>
                <a:off x="2343164" y="5911243"/>
                <a:ext cx="1093614" cy="158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27" name="Straight Arrow Connector 226"/>
              <p:cNvCxnSpPr>
                <a:stCxn id="220" idx="1"/>
                <a:endCxn id="222" idx="5"/>
              </p:cNvCxnSpPr>
              <p:nvPr/>
            </p:nvCxnSpPr>
            <p:spPr bwMode="auto">
              <a:xfrm rot="16200000" flipV="1">
                <a:off x="1209221" y="4973543"/>
                <a:ext cx="1139412" cy="458458"/>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28" name="Straight Arrow Connector 227"/>
              <p:cNvCxnSpPr>
                <a:stCxn id="221" idx="7"/>
                <a:endCxn id="224" idx="3"/>
              </p:cNvCxnSpPr>
              <p:nvPr/>
            </p:nvCxnSpPr>
            <p:spPr bwMode="auto">
              <a:xfrm rot="5400000" flipH="1" flipV="1">
                <a:off x="3438371" y="4966481"/>
                <a:ext cx="1139412"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29" name="Straight Arrow Connector 228"/>
              <p:cNvCxnSpPr>
                <a:stCxn id="221" idx="1"/>
                <a:endCxn id="223" idx="5"/>
              </p:cNvCxnSpPr>
              <p:nvPr/>
            </p:nvCxnSpPr>
            <p:spPr bwMode="auto">
              <a:xfrm rot="16200000" flipV="1">
                <a:off x="2695322" y="4973543"/>
                <a:ext cx="1139412" cy="458457"/>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cxnSp>
            <p:nvCxnSpPr>
              <p:cNvPr id="230" name="Straight Arrow Connector 229"/>
              <p:cNvCxnSpPr>
                <a:stCxn id="220" idx="7"/>
                <a:endCxn id="223" idx="3"/>
              </p:cNvCxnSpPr>
              <p:nvPr/>
            </p:nvCxnSpPr>
            <p:spPr bwMode="auto">
              <a:xfrm rot="5400000" flipH="1" flipV="1">
                <a:off x="1952271" y="4966481"/>
                <a:ext cx="1139412" cy="472583"/>
              </a:xfrm>
              <a:prstGeom prst="straightConnector1">
                <a:avLst/>
              </a:prstGeom>
              <a:ln>
                <a:headEnd type="none"/>
                <a:tailEnd type="none"/>
              </a:ln>
            </p:spPr>
            <p:style>
              <a:lnRef idx="2">
                <a:schemeClr val="accent2"/>
              </a:lnRef>
              <a:fillRef idx="0">
                <a:schemeClr val="accent2"/>
              </a:fillRef>
              <a:effectRef idx="1">
                <a:schemeClr val="accent2"/>
              </a:effectRef>
              <a:fontRef idx="minor">
                <a:schemeClr val="tx1"/>
              </a:fontRef>
            </p:style>
          </p:cxnSp>
          <p:grpSp>
            <p:nvGrpSpPr>
              <p:cNvPr id="231" name="Group 182"/>
              <p:cNvGrpSpPr/>
              <p:nvPr/>
            </p:nvGrpSpPr>
            <p:grpSpPr>
              <a:xfrm>
                <a:off x="457200" y="2971800"/>
                <a:ext cx="4073636" cy="3124200"/>
                <a:chOff x="602223" y="2884114"/>
                <a:chExt cx="4073636" cy="3124200"/>
              </a:xfrm>
            </p:grpSpPr>
            <p:sp>
              <p:nvSpPr>
                <p:cNvPr id="245" name="Cube 244"/>
                <p:cNvSpPr/>
                <p:nvPr/>
              </p:nvSpPr>
              <p:spPr bwMode="auto">
                <a:xfrm>
                  <a:off x="658141" y="2884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6" name="Cube 245"/>
                <p:cNvSpPr/>
                <p:nvPr/>
              </p:nvSpPr>
              <p:spPr bwMode="auto">
                <a:xfrm>
                  <a:off x="3657600" y="2884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7" name="Cube 246"/>
                <p:cNvSpPr/>
                <p:nvPr/>
              </p:nvSpPr>
              <p:spPr bwMode="auto">
                <a:xfrm>
                  <a:off x="2845001"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8" name="Cube 247"/>
                <p:cNvSpPr/>
                <p:nvPr/>
              </p:nvSpPr>
              <p:spPr bwMode="auto">
                <a:xfrm>
                  <a:off x="1371600"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9" name="Cube 248"/>
                <p:cNvSpPr/>
                <p:nvPr/>
              </p:nvSpPr>
              <p:spPr bwMode="auto">
                <a:xfrm>
                  <a:off x="2133600" y="2884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50" name="Cube 249"/>
                <p:cNvSpPr/>
                <p:nvPr/>
              </p:nvSpPr>
              <p:spPr bwMode="auto">
                <a:xfrm>
                  <a:off x="3629941" y="5694206"/>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51" name="Cube 250"/>
                <p:cNvSpPr/>
                <p:nvPr/>
              </p:nvSpPr>
              <p:spPr bwMode="auto">
                <a:xfrm>
                  <a:off x="2140917" y="5656106"/>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52" name="Cube 251"/>
                <p:cNvSpPr/>
                <p:nvPr/>
              </p:nvSpPr>
              <p:spPr bwMode="auto">
                <a:xfrm>
                  <a:off x="602223" y="57035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53" name="Cube 252"/>
                <p:cNvSpPr/>
                <p:nvPr/>
              </p:nvSpPr>
              <p:spPr bwMode="auto">
                <a:xfrm>
                  <a:off x="4343400"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nvGrpSpPr>
              <p:cNvPr id="232" name="Group 192"/>
              <p:cNvGrpSpPr/>
              <p:nvPr/>
            </p:nvGrpSpPr>
            <p:grpSpPr>
              <a:xfrm>
                <a:off x="1214690" y="2935878"/>
                <a:ext cx="3029680" cy="3147054"/>
                <a:chOff x="1359713" y="2848192"/>
                <a:chExt cx="3029680" cy="3147054"/>
              </a:xfrm>
            </p:grpSpPr>
            <p:sp>
              <p:nvSpPr>
                <p:cNvPr id="233" name="Cube 232"/>
                <p:cNvSpPr/>
                <p:nvPr/>
              </p:nvSpPr>
              <p:spPr bwMode="auto">
                <a:xfrm>
                  <a:off x="1359713" y="2864458"/>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4" name="Cube 233"/>
                <p:cNvSpPr/>
                <p:nvPr/>
              </p:nvSpPr>
              <p:spPr bwMode="auto">
                <a:xfrm>
                  <a:off x="2875826" y="2848192"/>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5" name="Cube 234"/>
                <p:cNvSpPr/>
                <p:nvPr/>
              </p:nvSpPr>
              <p:spPr bwMode="auto">
                <a:xfrm>
                  <a:off x="1750686"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6" name="Cube 235"/>
                <p:cNvSpPr/>
                <p:nvPr/>
              </p:nvSpPr>
              <p:spPr bwMode="auto">
                <a:xfrm>
                  <a:off x="2547982"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7" name="Cube 236"/>
                <p:cNvSpPr/>
                <p:nvPr/>
              </p:nvSpPr>
              <p:spPr bwMode="auto">
                <a:xfrm>
                  <a:off x="3282701"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8" name="Cube 237"/>
                <p:cNvSpPr/>
                <p:nvPr/>
              </p:nvSpPr>
              <p:spPr bwMode="auto">
                <a:xfrm>
                  <a:off x="4056934"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9" name="Cube 238"/>
                <p:cNvSpPr/>
                <p:nvPr/>
              </p:nvSpPr>
              <p:spPr bwMode="auto">
                <a:xfrm>
                  <a:off x="1737986" y="49435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0" name="Cube 239"/>
                <p:cNvSpPr/>
                <p:nvPr/>
              </p:nvSpPr>
              <p:spPr bwMode="auto">
                <a:xfrm>
                  <a:off x="2535282" y="49435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1" name="Cube 240"/>
                <p:cNvSpPr/>
                <p:nvPr/>
              </p:nvSpPr>
              <p:spPr bwMode="auto">
                <a:xfrm>
                  <a:off x="3270001" y="49435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2" name="Cube 241"/>
                <p:cNvSpPr/>
                <p:nvPr/>
              </p:nvSpPr>
              <p:spPr bwMode="auto">
                <a:xfrm>
                  <a:off x="4044234" y="4943581"/>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3" name="Cube 242"/>
                <p:cNvSpPr/>
                <p:nvPr/>
              </p:nvSpPr>
              <p:spPr bwMode="auto">
                <a:xfrm>
                  <a:off x="1359713" y="5690446"/>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4" name="Cube 243"/>
                <p:cNvSpPr/>
                <p:nvPr/>
              </p:nvSpPr>
              <p:spPr bwMode="auto">
                <a:xfrm>
                  <a:off x="2875826" y="5674180"/>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grpSp>
      <p:grpSp>
        <p:nvGrpSpPr>
          <p:cNvPr id="3" name="Group 2"/>
          <p:cNvGrpSpPr/>
          <p:nvPr/>
        </p:nvGrpSpPr>
        <p:grpSpPr>
          <a:xfrm>
            <a:off x="5029200" y="1219200"/>
            <a:ext cx="3048000" cy="2826717"/>
            <a:chOff x="5029200" y="1219200"/>
            <a:chExt cx="3048000" cy="2826717"/>
          </a:xfrm>
        </p:grpSpPr>
        <p:grpSp>
          <p:nvGrpSpPr>
            <p:cNvPr id="206" name="Group 205"/>
            <p:cNvGrpSpPr/>
            <p:nvPr/>
          </p:nvGrpSpPr>
          <p:grpSpPr>
            <a:xfrm>
              <a:off x="5413269" y="2209800"/>
              <a:ext cx="2435331" cy="1836117"/>
              <a:chOff x="464577" y="2641600"/>
              <a:chExt cx="4388704" cy="3308862"/>
            </a:xfrm>
          </p:grpSpPr>
          <p:sp>
            <p:nvSpPr>
              <p:cNvPr id="160" name="Freeform 159"/>
              <p:cNvSpPr/>
              <p:nvPr/>
            </p:nvSpPr>
            <p:spPr bwMode="auto">
              <a:xfrm>
                <a:off x="1706269" y="2641600"/>
                <a:ext cx="3147012" cy="2295407"/>
              </a:xfrm>
              <a:custGeom>
                <a:avLst/>
                <a:gdLst>
                  <a:gd name="connsiteX0" fmla="*/ 1930400 w 3149600"/>
                  <a:gd name="connsiteY0" fmla="*/ 159926 h 2455333"/>
                  <a:gd name="connsiteX1" fmla="*/ 237067 w 3149600"/>
                  <a:gd name="connsiteY1" fmla="*/ 193793 h 2455333"/>
                  <a:gd name="connsiteX2" fmla="*/ 508000 w 3149600"/>
                  <a:gd name="connsiteY2" fmla="*/ 1322682 h 2455333"/>
                  <a:gd name="connsiteX3" fmla="*/ 993423 w 3149600"/>
                  <a:gd name="connsiteY3" fmla="*/ 2304815 h 2455333"/>
                  <a:gd name="connsiteX4" fmla="*/ 1569156 w 3149600"/>
                  <a:gd name="connsiteY4" fmla="*/ 2225793 h 2455333"/>
                  <a:gd name="connsiteX5" fmla="*/ 1919111 w 3149600"/>
                  <a:gd name="connsiteY5" fmla="*/ 1175926 h 2455333"/>
                  <a:gd name="connsiteX6" fmla="*/ 2291645 w 3149600"/>
                  <a:gd name="connsiteY6" fmla="*/ 2135482 h 2455333"/>
                  <a:gd name="connsiteX7" fmla="*/ 2889956 w 3149600"/>
                  <a:gd name="connsiteY7" fmla="*/ 2304815 h 2455333"/>
                  <a:gd name="connsiteX8" fmla="*/ 3081867 w 3149600"/>
                  <a:gd name="connsiteY8" fmla="*/ 1841970 h 2455333"/>
                  <a:gd name="connsiteX9" fmla="*/ 2483556 w 3149600"/>
                  <a:gd name="connsiteY9" fmla="*/ 600193 h 2455333"/>
                  <a:gd name="connsiteX10" fmla="*/ 1930400 w 3149600"/>
                  <a:gd name="connsiteY10" fmla="*/ 159926 h 2455333"/>
                  <a:gd name="connsiteX0" fmla="*/ 1969911 w 3155244"/>
                  <a:gd name="connsiteY0" fmla="*/ 96426 h 2468033"/>
                  <a:gd name="connsiteX1" fmla="*/ 242711 w 3155244"/>
                  <a:gd name="connsiteY1" fmla="*/ 206493 h 2468033"/>
                  <a:gd name="connsiteX2" fmla="*/ 513644 w 3155244"/>
                  <a:gd name="connsiteY2" fmla="*/ 1335382 h 2468033"/>
                  <a:gd name="connsiteX3" fmla="*/ 999067 w 3155244"/>
                  <a:gd name="connsiteY3" fmla="*/ 2317515 h 2468033"/>
                  <a:gd name="connsiteX4" fmla="*/ 1574800 w 3155244"/>
                  <a:gd name="connsiteY4" fmla="*/ 2238493 h 2468033"/>
                  <a:gd name="connsiteX5" fmla="*/ 1924755 w 3155244"/>
                  <a:gd name="connsiteY5" fmla="*/ 1188626 h 2468033"/>
                  <a:gd name="connsiteX6" fmla="*/ 2297289 w 3155244"/>
                  <a:gd name="connsiteY6" fmla="*/ 2148182 h 2468033"/>
                  <a:gd name="connsiteX7" fmla="*/ 2895600 w 3155244"/>
                  <a:gd name="connsiteY7" fmla="*/ 2317515 h 2468033"/>
                  <a:gd name="connsiteX8" fmla="*/ 3087511 w 3155244"/>
                  <a:gd name="connsiteY8" fmla="*/ 1854670 h 2468033"/>
                  <a:gd name="connsiteX9" fmla="*/ 2489200 w 3155244"/>
                  <a:gd name="connsiteY9" fmla="*/ 612893 h 2468033"/>
                  <a:gd name="connsiteX10" fmla="*/ 1969911 w 3155244"/>
                  <a:gd name="connsiteY10" fmla="*/ 96426 h 2468033"/>
                  <a:gd name="connsiteX0" fmla="*/ 1969911 w 3165592"/>
                  <a:gd name="connsiteY0" fmla="*/ 96426 h 2468033"/>
                  <a:gd name="connsiteX1" fmla="*/ 242711 w 3165592"/>
                  <a:gd name="connsiteY1" fmla="*/ 206493 h 2468033"/>
                  <a:gd name="connsiteX2" fmla="*/ 513644 w 3165592"/>
                  <a:gd name="connsiteY2" fmla="*/ 1335382 h 2468033"/>
                  <a:gd name="connsiteX3" fmla="*/ 999067 w 3165592"/>
                  <a:gd name="connsiteY3" fmla="*/ 2317515 h 2468033"/>
                  <a:gd name="connsiteX4" fmla="*/ 1574800 w 3165592"/>
                  <a:gd name="connsiteY4" fmla="*/ 2238493 h 2468033"/>
                  <a:gd name="connsiteX5" fmla="*/ 1924755 w 3165592"/>
                  <a:gd name="connsiteY5" fmla="*/ 1188626 h 2468033"/>
                  <a:gd name="connsiteX6" fmla="*/ 2297289 w 3165592"/>
                  <a:gd name="connsiteY6" fmla="*/ 2148182 h 2468033"/>
                  <a:gd name="connsiteX7" fmla="*/ 2895600 w 3165592"/>
                  <a:gd name="connsiteY7" fmla="*/ 2317515 h 2468033"/>
                  <a:gd name="connsiteX8" fmla="*/ 3087511 w 3165592"/>
                  <a:gd name="connsiteY8" fmla="*/ 1854670 h 2468033"/>
                  <a:gd name="connsiteX9" fmla="*/ 2427111 w 3165592"/>
                  <a:gd name="connsiteY9" fmla="*/ 477426 h 2468033"/>
                  <a:gd name="connsiteX10" fmla="*/ 1969911 w 3165592"/>
                  <a:gd name="connsiteY10" fmla="*/ 96426 h 2468033"/>
                  <a:gd name="connsiteX0" fmla="*/ 1881011 w 3152892"/>
                  <a:gd name="connsiteY0" fmla="*/ 96426 h 2468033"/>
                  <a:gd name="connsiteX1" fmla="*/ 230011 w 3152892"/>
                  <a:gd name="connsiteY1" fmla="*/ 206493 h 2468033"/>
                  <a:gd name="connsiteX2" fmla="*/ 500944 w 3152892"/>
                  <a:gd name="connsiteY2" fmla="*/ 1335382 h 2468033"/>
                  <a:gd name="connsiteX3" fmla="*/ 986367 w 3152892"/>
                  <a:gd name="connsiteY3" fmla="*/ 2317515 h 2468033"/>
                  <a:gd name="connsiteX4" fmla="*/ 1562100 w 3152892"/>
                  <a:gd name="connsiteY4" fmla="*/ 2238493 h 2468033"/>
                  <a:gd name="connsiteX5" fmla="*/ 1912055 w 3152892"/>
                  <a:gd name="connsiteY5" fmla="*/ 1188626 h 2468033"/>
                  <a:gd name="connsiteX6" fmla="*/ 2284589 w 3152892"/>
                  <a:gd name="connsiteY6" fmla="*/ 2148182 h 2468033"/>
                  <a:gd name="connsiteX7" fmla="*/ 2882900 w 3152892"/>
                  <a:gd name="connsiteY7" fmla="*/ 2317515 h 2468033"/>
                  <a:gd name="connsiteX8" fmla="*/ 3074811 w 3152892"/>
                  <a:gd name="connsiteY8" fmla="*/ 1854670 h 2468033"/>
                  <a:gd name="connsiteX9" fmla="*/ 2414411 w 3152892"/>
                  <a:gd name="connsiteY9" fmla="*/ 477426 h 2468033"/>
                  <a:gd name="connsiteX10" fmla="*/ 1881011 w 3152892"/>
                  <a:gd name="connsiteY10" fmla="*/ 96426 h 2468033"/>
                  <a:gd name="connsiteX0" fmla="*/ 1690511 w 2962392"/>
                  <a:gd name="connsiteY0" fmla="*/ 83726 h 2455333"/>
                  <a:gd name="connsiteX1" fmla="*/ 547511 w 2962392"/>
                  <a:gd name="connsiteY1" fmla="*/ 159926 h 2455333"/>
                  <a:gd name="connsiteX2" fmla="*/ 39511 w 2962392"/>
                  <a:gd name="connsiteY2" fmla="*/ 193793 h 2455333"/>
                  <a:gd name="connsiteX3" fmla="*/ 310444 w 2962392"/>
                  <a:gd name="connsiteY3" fmla="*/ 1322682 h 2455333"/>
                  <a:gd name="connsiteX4" fmla="*/ 795867 w 2962392"/>
                  <a:gd name="connsiteY4" fmla="*/ 2304815 h 2455333"/>
                  <a:gd name="connsiteX5" fmla="*/ 1371600 w 2962392"/>
                  <a:gd name="connsiteY5" fmla="*/ 2225793 h 2455333"/>
                  <a:gd name="connsiteX6" fmla="*/ 1721555 w 2962392"/>
                  <a:gd name="connsiteY6" fmla="*/ 1175926 h 2455333"/>
                  <a:gd name="connsiteX7" fmla="*/ 2094089 w 2962392"/>
                  <a:gd name="connsiteY7" fmla="*/ 2135482 h 2455333"/>
                  <a:gd name="connsiteX8" fmla="*/ 2692400 w 2962392"/>
                  <a:gd name="connsiteY8" fmla="*/ 2304815 h 2455333"/>
                  <a:gd name="connsiteX9" fmla="*/ 2884311 w 2962392"/>
                  <a:gd name="connsiteY9" fmla="*/ 1841970 h 2455333"/>
                  <a:gd name="connsiteX10" fmla="*/ 2223911 w 2962392"/>
                  <a:gd name="connsiteY10" fmla="*/ 464726 h 2455333"/>
                  <a:gd name="connsiteX11" fmla="*/ 1690511 w 2962392"/>
                  <a:gd name="connsiteY11" fmla="*/ 83726 h 2455333"/>
                  <a:gd name="connsiteX0" fmla="*/ 1690511 w 2962392"/>
                  <a:gd name="connsiteY0" fmla="*/ 83726 h 2455333"/>
                  <a:gd name="connsiteX1" fmla="*/ 547511 w 2962392"/>
                  <a:gd name="connsiteY1" fmla="*/ 159926 h 2455333"/>
                  <a:gd name="connsiteX2" fmla="*/ 39511 w 2962392"/>
                  <a:gd name="connsiteY2" fmla="*/ 193793 h 2455333"/>
                  <a:gd name="connsiteX3" fmla="*/ 310444 w 2962392"/>
                  <a:gd name="connsiteY3" fmla="*/ 1322682 h 2455333"/>
                  <a:gd name="connsiteX4" fmla="*/ 795867 w 2962392"/>
                  <a:gd name="connsiteY4" fmla="*/ 2304815 h 2455333"/>
                  <a:gd name="connsiteX5" fmla="*/ 1371600 w 2962392"/>
                  <a:gd name="connsiteY5" fmla="*/ 2225793 h 2455333"/>
                  <a:gd name="connsiteX6" fmla="*/ 1721555 w 2962392"/>
                  <a:gd name="connsiteY6" fmla="*/ 1175926 h 2455333"/>
                  <a:gd name="connsiteX7" fmla="*/ 2094089 w 2962392"/>
                  <a:gd name="connsiteY7" fmla="*/ 2135482 h 2455333"/>
                  <a:gd name="connsiteX8" fmla="*/ 2692400 w 2962392"/>
                  <a:gd name="connsiteY8" fmla="*/ 2304815 h 2455333"/>
                  <a:gd name="connsiteX9" fmla="*/ 2884311 w 2962392"/>
                  <a:gd name="connsiteY9" fmla="*/ 1841970 h 2455333"/>
                  <a:gd name="connsiteX10" fmla="*/ 2223911 w 2962392"/>
                  <a:gd name="connsiteY10" fmla="*/ 464726 h 2455333"/>
                  <a:gd name="connsiteX11" fmla="*/ 1690511 w 2962392"/>
                  <a:gd name="connsiteY11" fmla="*/ 83726 h 2455333"/>
                  <a:gd name="connsiteX0" fmla="*/ 1792111 w 3063992"/>
                  <a:gd name="connsiteY0" fmla="*/ 50800 h 2422407"/>
                  <a:gd name="connsiteX1" fmla="*/ 649111 w 3063992"/>
                  <a:gd name="connsiteY1" fmla="*/ 127000 h 2422407"/>
                  <a:gd name="connsiteX2" fmla="*/ 39511 w 3063992"/>
                  <a:gd name="connsiteY2" fmla="*/ 279400 h 2422407"/>
                  <a:gd name="connsiteX3" fmla="*/ 412044 w 3063992"/>
                  <a:gd name="connsiteY3" fmla="*/ 1289756 h 2422407"/>
                  <a:gd name="connsiteX4" fmla="*/ 897467 w 3063992"/>
                  <a:gd name="connsiteY4" fmla="*/ 2271889 h 2422407"/>
                  <a:gd name="connsiteX5" fmla="*/ 1473200 w 3063992"/>
                  <a:gd name="connsiteY5" fmla="*/ 2192867 h 2422407"/>
                  <a:gd name="connsiteX6" fmla="*/ 1823155 w 3063992"/>
                  <a:gd name="connsiteY6" fmla="*/ 1143000 h 2422407"/>
                  <a:gd name="connsiteX7" fmla="*/ 2195689 w 3063992"/>
                  <a:gd name="connsiteY7" fmla="*/ 2102556 h 2422407"/>
                  <a:gd name="connsiteX8" fmla="*/ 2794000 w 3063992"/>
                  <a:gd name="connsiteY8" fmla="*/ 2271889 h 2422407"/>
                  <a:gd name="connsiteX9" fmla="*/ 2985911 w 3063992"/>
                  <a:gd name="connsiteY9" fmla="*/ 1809044 h 2422407"/>
                  <a:gd name="connsiteX10" fmla="*/ 2325511 w 3063992"/>
                  <a:gd name="connsiteY10" fmla="*/ 431800 h 2422407"/>
                  <a:gd name="connsiteX11" fmla="*/ 1792111 w 3063992"/>
                  <a:gd name="connsiteY11" fmla="*/ 50800 h 2422407"/>
                  <a:gd name="connsiteX0" fmla="*/ 1715911 w 3063992"/>
                  <a:gd name="connsiteY0" fmla="*/ 50800 h 2422407"/>
                  <a:gd name="connsiteX1" fmla="*/ 649111 w 3063992"/>
                  <a:gd name="connsiteY1" fmla="*/ 127000 h 2422407"/>
                  <a:gd name="connsiteX2" fmla="*/ 39511 w 3063992"/>
                  <a:gd name="connsiteY2" fmla="*/ 279400 h 2422407"/>
                  <a:gd name="connsiteX3" fmla="*/ 412044 w 3063992"/>
                  <a:gd name="connsiteY3" fmla="*/ 1289756 h 2422407"/>
                  <a:gd name="connsiteX4" fmla="*/ 897467 w 3063992"/>
                  <a:gd name="connsiteY4" fmla="*/ 2271889 h 2422407"/>
                  <a:gd name="connsiteX5" fmla="*/ 1473200 w 3063992"/>
                  <a:gd name="connsiteY5" fmla="*/ 2192867 h 2422407"/>
                  <a:gd name="connsiteX6" fmla="*/ 1823155 w 3063992"/>
                  <a:gd name="connsiteY6" fmla="*/ 1143000 h 2422407"/>
                  <a:gd name="connsiteX7" fmla="*/ 2195689 w 3063992"/>
                  <a:gd name="connsiteY7" fmla="*/ 2102556 h 2422407"/>
                  <a:gd name="connsiteX8" fmla="*/ 2794000 w 3063992"/>
                  <a:gd name="connsiteY8" fmla="*/ 2271889 h 2422407"/>
                  <a:gd name="connsiteX9" fmla="*/ 2985911 w 3063992"/>
                  <a:gd name="connsiteY9" fmla="*/ 1809044 h 2422407"/>
                  <a:gd name="connsiteX10" fmla="*/ 2325511 w 3063992"/>
                  <a:gd name="connsiteY10" fmla="*/ 431800 h 2422407"/>
                  <a:gd name="connsiteX11" fmla="*/ 1715911 w 3063992"/>
                  <a:gd name="connsiteY11" fmla="*/ 50800 h 2422407"/>
                  <a:gd name="connsiteX0" fmla="*/ 1779411 w 3127492"/>
                  <a:gd name="connsiteY0" fmla="*/ 38100 h 2409707"/>
                  <a:gd name="connsiteX1" fmla="*/ 1093611 w 3127492"/>
                  <a:gd name="connsiteY1" fmla="*/ 190500 h 2409707"/>
                  <a:gd name="connsiteX2" fmla="*/ 103011 w 3127492"/>
                  <a:gd name="connsiteY2" fmla="*/ 266700 h 2409707"/>
                  <a:gd name="connsiteX3" fmla="*/ 475544 w 3127492"/>
                  <a:gd name="connsiteY3" fmla="*/ 1277056 h 2409707"/>
                  <a:gd name="connsiteX4" fmla="*/ 960967 w 3127492"/>
                  <a:gd name="connsiteY4" fmla="*/ 2259189 h 2409707"/>
                  <a:gd name="connsiteX5" fmla="*/ 1536700 w 3127492"/>
                  <a:gd name="connsiteY5" fmla="*/ 2180167 h 2409707"/>
                  <a:gd name="connsiteX6" fmla="*/ 1886655 w 3127492"/>
                  <a:gd name="connsiteY6" fmla="*/ 1130300 h 2409707"/>
                  <a:gd name="connsiteX7" fmla="*/ 2259189 w 3127492"/>
                  <a:gd name="connsiteY7" fmla="*/ 2089856 h 2409707"/>
                  <a:gd name="connsiteX8" fmla="*/ 2857500 w 3127492"/>
                  <a:gd name="connsiteY8" fmla="*/ 2259189 h 2409707"/>
                  <a:gd name="connsiteX9" fmla="*/ 3049411 w 3127492"/>
                  <a:gd name="connsiteY9" fmla="*/ 1796344 h 2409707"/>
                  <a:gd name="connsiteX10" fmla="*/ 2389011 w 3127492"/>
                  <a:gd name="connsiteY10" fmla="*/ 419100 h 2409707"/>
                  <a:gd name="connsiteX11" fmla="*/ 1779411 w 3127492"/>
                  <a:gd name="connsiteY11" fmla="*/ 38100 h 2409707"/>
                  <a:gd name="connsiteX0" fmla="*/ 1855611 w 3127492"/>
                  <a:gd name="connsiteY0" fmla="*/ 38100 h 2333507"/>
                  <a:gd name="connsiteX1" fmla="*/ 1093611 w 3127492"/>
                  <a:gd name="connsiteY1" fmla="*/ 114300 h 2333507"/>
                  <a:gd name="connsiteX2" fmla="*/ 103011 w 3127492"/>
                  <a:gd name="connsiteY2" fmla="*/ 190500 h 2333507"/>
                  <a:gd name="connsiteX3" fmla="*/ 475544 w 3127492"/>
                  <a:gd name="connsiteY3" fmla="*/ 1200856 h 2333507"/>
                  <a:gd name="connsiteX4" fmla="*/ 960967 w 3127492"/>
                  <a:gd name="connsiteY4" fmla="*/ 2182989 h 2333507"/>
                  <a:gd name="connsiteX5" fmla="*/ 1536700 w 3127492"/>
                  <a:gd name="connsiteY5" fmla="*/ 2103967 h 2333507"/>
                  <a:gd name="connsiteX6" fmla="*/ 1886655 w 3127492"/>
                  <a:gd name="connsiteY6" fmla="*/ 1054100 h 2333507"/>
                  <a:gd name="connsiteX7" fmla="*/ 2259189 w 3127492"/>
                  <a:gd name="connsiteY7" fmla="*/ 2013656 h 2333507"/>
                  <a:gd name="connsiteX8" fmla="*/ 2857500 w 3127492"/>
                  <a:gd name="connsiteY8" fmla="*/ 2182989 h 2333507"/>
                  <a:gd name="connsiteX9" fmla="*/ 3049411 w 3127492"/>
                  <a:gd name="connsiteY9" fmla="*/ 1720144 h 2333507"/>
                  <a:gd name="connsiteX10" fmla="*/ 2389011 w 3127492"/>
                  <a:gd name="connsiteY10" fmla="*/ 342900 h 2333507"/>
                  <a:gd name="connsiteX11" fmla="*/ 1855611 w 3127492"/>
                  <a:gd name="connsiteY11" fmla="*/ 38100 h 2333507"/>
                  <a:gd name="connsiteX0" fmla="*/ 1765300 w 3037181"/>
                  <a:gd name="connsiteY0" fmla="*/ 38100 h 2374900"/>
                  <a:gd name="connsiteX1" fmla="*/ 1003300 w 3037181"/>
                  <a:gd name="connsiteY1" fmla="*/ 114300 h 2374900"/>
                  <a:gd name="connsiteX2" fmla="*/ 12700 w 3037181"/>
                  <a:gd name="connsiteY2" fmla="*/ 190500 h 2374900"/>
                  <a:gd name="connsiteX3" fmla="*/ 1079500 w 3037181"/>
                  <a:gd name="connsiteY3" fmla="*/ 952500 h 2374900"/>
                  <a:gd name="connsiteX4" fmla="*/ 870656 w 3037181"/>
                  <a:gd name="connsiteY4" fmla="*/ 2182989 h 2374900"/>
                  <a:gd name="connsiteX5" fmla="*/ 1446389 w 3037181"/>
                  <a:gd name="connsiteY5" fmla="*/ 2103967 h 2374900"/>
                  <a:gd name="connsiteX6" fmla="*/ 1796344 w 3037181"/>
                  <a:gd name="connsiteY6" fmla="*/ 1054100 h 2374900"/>
                  <a:gd name="connsiteX7" fmla="*/ 2168878 w 3037181"/>
                  <a:gd name="connsiteY7" fmla="*/ 2013656 h 2374900"/>
                  <a:gd name="connsiteX8" fmla="*/ 2767189 w 3037181"/>
                  <a:gd name="connsiteY8" fmla="*/ 2182989 h 2374900"/>
                  <a:gd name="connsiteX9" fmla="*/ 2959100 w 3037181"/>
                  <a:gd name="connsiteY9" fmla="*/ 1720144 h 2374900"/>
                  <a:gd name="connsiteX10" fmla="*/ 2298700 w 3037181"/>
                  <a:gd name="connsiteY10" fmla="*/ 342900 h 2374900"/>
                  <a:gd name="connsiteX11" fmla="*/ 1765300 w 3037181"/>
                  <a:gd name="connsiteY11" fmla="*/ 38100 h 2374900"/>
                  <a:gd name="connsiteX0" fmla="*/ 1765300 w 3037181"/>
                  <a:gd name="connsiteY0" fmla="*/ 38100 h 2239433"/>
                  <a:gd name="connsiteX1" fmla="*/ 1003300 w 3037181"/>
                  <a:gd name="connsiteY1" fmla="*/ 114300 h 2239433"/>
                  <a:gd name="connsiteX2" fmla="*/ 12700 w 3037181"/>
                  <a:gd name="connsiteY2" fmla="*/ 190500 h 2239433"/>
                  <a:gd name="connsiteX3" fmla="*/ 1079500 w 3037181"/>
                  <a:gd name="connsiteY3" fmla="*/ 952500 h 2239433"/>
                  <a:gd name="connsiteX4" fmla="*/ 698500 w 3037181"/>
                  <a:gd name="connsiteY4" fmla="*/ 1866899 h 2239433"/>
                  <a:gd name="connsiteX5" fmla="*/ 1446389 w 3037181"/>
                  <a:gd name="connsiteY5" fmla="*/ 2103967 h 2239433"/>
                  <a:gd name="connsiteX6" fmla="*/ 1796344 w 3037181"/>
                  <a:gd name="connsiteY6" fmla="*/ 1054100 h 2239433"/>
                  <a:gd name="connsiteX7" fmla="*/ 2168878 w 3037181"/>
                  <a:gd name="connsiteY7" fmla="*/ 2013656 h 2239433"/>
                  <a:gd name="connsiteX8" fmla="*/ 2767189 w 3037181"/>
                  <a:gd name="connsiteY8" fmla="*/ 2182989 h 2239433"/>
                  <a:gd name="connsiteX9" fmla="*/ 2959100 w 3037181"/>
                  <a:gd name="connsiteY9" fmla="*/ 1720144 h 2239433"/>
                  <a:gd name="connsiteX10" fmla="*/ 2298700 w 3037181"/>
                  <a:gd name="connsiteY10" fmla="*/ 342900 h 2239433"/>
                  <a:gd name="connsiteX11" fmla="*/ 1765300 w 3037181"/>
                  <a:gd name="connsiteY11" fmla="*/ 38100 h 2239433"/>
                  <a:gd name="connsiteX0" fmla="*/ 1765300 w 3037181"/>
                  <a:gd name="connsiteY0" fmla="*/ 38100 h 2231908"/>
                  <a:gd name="connsiteX1" fmla="*/ 1003300 w 3037181"/>
                  <a:gd name="connsiteY1" fmla="*/ 114300 h 2231908"/>
                  <a:gd name="connsiteX2" fmla="*/ 12700 w 3037181"/>
                  <a:gd name="connsiteY2" fmla="*/ 190500 h 2231908"/>
                  <a:gd name="connsiteX3" fmla="*/ 1079500 w 3037181"/>
                  <a:gd name="connsiteY3" fmla="*/ 952500 h 2231908"/>
                  <a:gd name="connsiteX4" fmla="*/ 698500 w 3037181"/>
                  <a:gd name="connsiteY4" fmla="*/ 1866899 h 2231908"/>
                  <a:gd name="connsiteX5" fmla="*/ 1384300 w 3037181"/>
                  <a:gd name="connsiteY5" fmla="*/ 2095500 h 2231908"/>
                  <a:gd name="connsiteX6" fmla="*/ 1796344 w 3037181"/>
                  <a:gd name="connsiteY6" fmla="*/ 1054100 h 2231908"/>
                  <a:gd name="connsiteX7" fmla="*/ 2168878 w 3037181"/>
                  <a:gd name="connsiteY7" fmla="*/ 2013656 h 2231908"/>
                  <a:gd name="connsiteX8" fmla="*/ 2767189 w 3037181"/>
                  <a:gd name="connsiteY8" fmla="*/ 2182989 h 2231908"/>
                  <a:gd name="connsiteX9" fmla="*/ 2959100 w 3037181"/>
                  <a:gd name="connsiteY9" fmla="*/ 1720144 h 2231908"/>
                  <a:gd name="connsiteX10" fmla="*/ 2298700 w 3037181"/>
                  <a:gd name="connsiteY10" fmla="*/ 342900 h 2231908"/>
                  <a:gd name="connsiteX11" fmla="*/ 1765300 w 3037181"/>
                  <a:gd name="connsiteY11" fmla="*/ 38100 h 2231908"/>
                  <a:gd name="connsiteX0" fmla="*/ 1854200 w 3126081"/>
                  <a:gd name="connsiteY0" fmla="*/ 38100 h 2231908"/>
                  <a:gd name="connsiteX1" fmla="*/ 1092200 w 3126081"/>
                  <a:gd name="connsiteY1" fmla="*/ 114300 h 2231908"/>
                  <a:gd name="connsiteX2" fmla="*/ 101600 w 3126081"/>
                  <a:gd name="connsiteY2" fmla="*/ 190500 h 2231908"/>
                  <a:gd name="connsiteX3" fmla="*/ 177800 w 3126081"/>
                  <a:gd name="connsiteY3" fmla="*/ 647700 h 2231908"/>
                  <a:gd name="connsiteX4" fmla="*/ 1168400 w 3126081"/>
                  <a:gd name="connsiteY4" fmla="*/ 952500 h 2231908"/>
                  <a:gd name="connsiteX5" fmla="*/ 787400 w 3126081"/>
                  <a:gd name="connsiteY5" fmla="*/ 1866899 h 2231908"/>
                  <a:gd name="connsiteX6" fmla="*/ 1473200 w 3126081"/>
                  <a:gd name="connsiteY6" fmla="*/ 2095500 h 2231908"/>
                  <a:gd name="connsiteX7" fmla="*/ 1885244 w 3126081"/>
                  <a:gd name="connsiteY7" fmla="*/ 1054100 h 2231908"/>
                  <a:gd name="connsiteX8" fmla="*/ 2257778 w 3126081"/>
                  <a:gd name="connsiteY8" fmla="*/ 2013656 h 2231908"/>
                  <a:gd name="connsiteX9" fmla="*/ 2856089 w 3126081"/>
                  <a:gd name="connsiteY9" fmla="*/ 2182989 h 2231908"/>
                  <a:gd name="connsiteX10" fmla="*/ 3048000 w 3126081"/>
                  <a:gd name="connsiteY10" fmla="*/ 1720144 h 2231908"/>
                  <a:gd name="connsiteX11" fmla="*/ 2387600 w 3126081"/>
                  <a:gd name="connsiteY11" fmla="*/ 342900 h 2231908"/>
                  <a:gd name="connsiteX12" fmla="*/ 1854200 w 3126081"/>
                  <a:gd name="connsiteY12" fmla="*/ 38100 h 2231908"/>
                  <a:gd name="connsiteX0" fmla="*/ 1854200 w 3126081"/>
                  <a:gd name="connsiteY0" fmla="*/ 38100 h 2231908"/>
                  <a:gd name="connsiteX1" fmla="*/ 1092200 w 3126081"/>
                  <a:gd name="connsiteY1" fmla="*/ 114300 h 2231908"/>
                  <a:gd name="connsiteX2" fmla="*/ 101600 w 3126081"/>
                  <a:gd name="connsiteY2" fmla="*/ 190500 h 2231908"/>
                  <a:gd name="connsiteX3" fmla="*/ 177800 w 3126081"/>
                  <a:gd name="connsiteY3" fmla="*/ 647700 h 2231908"/>
                  <a:gd name="connsiteX4" fmla="*/ 1168400 w 3126081"/>
                  <a:gd name="connsiteY4" fmla="*/ 952500 h 2231908"/>
                  <a:gd name="connsiteX5" fmla="*/ 787400 w 3126081"/>
                  <a:gd name="connsiteY5" fmla="*/ 1866899 h 2231908"/>
                  <a:gd name="connsiteX6" fmla="*/ 1473200 w 3126081"/>
                  <a:gd name="connsiteY6" fmla="*/ 2095500 h 2231908"/>
                  <a:gd name="connsiteX7" fmla="*/ 1885244 w 3126081"/>
                  <a:gd name="connsiteY7" fmla="*/ 1054100 h 2231908"/>
                  <a:gd name="connsiteX8" fmla="*/ 2257778 w 3126081"/>
                  <a:gd name="connsiteY8" fmla="*/ 2013656 h 2231908"/>
                  <a:gd name="connsiteX9" fmla="*/ 2856089 w 3126081"/>
                  <a:gd name="connsiteY9" fmla="*/ 2182989 h 2231908"/>
                  <a:gd name="connsiteX10" fmla="*/ 3048000 w 3126081"/>
                  <a:gd name="connsiteY10" fmla="*/ 1720144 h 2231908"/>
                  <a:gd name="connsiteX11" fmla="*/ 2387600 w 3126081"/>
                  <a:gd name="connsiteY11" fmla="*/ 342900 h 2231908"/>
                  <a:gd name="connsiteX12" fmla="*/ 1854200 w 3126081"/>
                  <a:gd name="connsiteY12" fmla="*/ 38100 h 2231908"/>
                  <a:gd name="connsiteX0" fmla="*/ 1854200 w 3126081"/>
                  <a:gd name="connsiteY0" fmla="*/ 51741 h 2245549"/>
                  <a:gd name="connsiteX1" fmla="*/ 1092200 w 3126081"/>
                  <a:gd name="connsiteY1" fmla="*/ 127941 h 2245549"/>
                  <a:gd name="connsiteX2" fmla="*/ 101600 w 3126081"/>
                  <a:gd name="connsiteY2" fmla="*/ 204141 h 2245549"/>
                  <a:gd name="connsiteX3" fmla="*/ 177800 w 3126081"/>
                  <a:gd name="connsiteY3" fmla="*/ 661341 h 2245549"/>
                  <a:gd name="connsiteX4" fmla="*/ 1168400 w 3126081"/>
                  <a:gd name="connsiteY4" fmla="*/ 966141 h 2245549"/>
                  <a:gd name="connsiteX5" fmla="*/ 787400 w 3126081"/>
                  <a:gd name="connsiteY5" fmla="*/ 1880540 h 2245549"/>
                  <a:gd name="connsiteX6" fmla="*/ 1473200 w 3126081"/>
                  <a:gd name="connsiteY6" fmla="*/ 2109141 h 2245549"/>
                  <a:gd name="connsiteX7" fmla="*/ 1885244 w 3126081"/>
                  <a:gd name="connsiteY7" fmla="*/ 1067741 h 2245549"/>
                  <a:gd name="connsiteX8" fmla="*/ 2257778 w 3126081"/>
                  <a:gd name="connsiteY8" fmla="*/ 2027297 h 2245549"/>
                  <a:gd name="connsiteX9" fmla="*/ 2856089 w 3126081"/>
                  <a:gd name="connsiteY9" fmla="*/ 2196630 h 2245549"/>
                  <a:gd name="connsiteX10" fmla="*/ 3048000 w 3126081"/>
                  <a:gd name="connsiteY10" fmla="*/ 1733785 h 2245549"/>
                  <a:gd name="connsiteX11" fmla="*/ 2387600 w 3126081"/>
                  <a:gd name="connsiteY11" fmla="*/ 280341 h 2245549"/>
                  <a:gd name="connsiteX12" fmla="*/ 1854200 w 3126081"/>
                  <a:gd name="connsiteY12" fmla="*/ 51741 h 2245549"/>
                  <a:gd name="connsiteX0" fmla="*/ 1778000 w 3126081"/>
                  <a:gd name="connsiteY0" fmla="*/ 25400 h 2295407"/>
                  <a:gd name="connsiteX1" fmla="*/ 1092200 w 3126081"/>
                  <a:gd name="connsiteY1" fmla="*/ 177799 h 2295407"/>
                  <a:gd name="connsiteX2" fmla="*/ 101600 w 3126081"/>
                  <a:gd name="connsiteY2" fmla="*/ 253999 h 2295407"/>
                  <a:gd name="connsiteX3" fmla="*/ 177800 w 3126081"/>
                  <a:gd name="connsiteY3" fmla="*/ 711199 h 2295407"/>
                  <a:gd name="connsiteX4" fmla="*/ 1168400 w 3126081"/>
                  <a:gd name="connsiteY4" fmla="*/ 1015999 h 2295407"/>
                  <a:gd name="connsiteX5" fmla="*/ 787400 w 3126081"/>
                  <a:gd name="connsiteY5" fmla="*/ 1930398 h 2295407"/>
                  <a:gd name="connsiteX6" fmla="*/ 1473200 w 3126081"/>
                  <a:gd name="connsiteY6" fmla="*/ 2158999 h 2295407"/>
                  <a:gd name="connsiteX7" fmla="*/ 1885244 w 3126081"/>
                  <a:gd name="connsiteY7" fmla="*/ 1117599 h 2295407"/>
                  <a:gd name="connsiteX8" fmla="*/ 2257778 w 3126081"/>
                  <a:gd name="connsiteY8" fmla="*/ 2077155 h 2295407"/>
                  <a:gd name="connsiteX9" fmla="*/ 2856089 w 3126081"/>
                  <a:gd name="connsiteY9" fmla="*/ 2246488 h 2295407"/>
                  <a:gd name="connsiteX10" fmla="*/ 3048000 w 3126081"/>
                  <a:gd name="connsiteY10" fmla="*/ 1783643 h 2295407"/>
                  <a:gd name="connsiteX11" fmla="*/ 2387600 w 3126081"/>
                  <a:gd name="connsiteY11" fmla="*/ 330199 h 2295407"/>
                  <a:gd name="connsiteX12" fmla="*/ 1778000 w 3126081"/>
                  <a:gd name="connsiteY12" fmla="*/ 25400 h 2295407"/>
                  <a:gd name="connsiteX0" fmla="*/ 1778000 w 3126081"/>
                  <a:gd name="connsiteY0" fmla="*/ 25400 h 2295407"/>
                  <a:gd name="connsiteX1" fmla="*/ 1092200 w 3126081"/>
                  <a:gd name="connsiteY1" fmla="*/ 177799 h 2295407"/>
                  <a:gd name="connsiteX2" fmla="*/ 101600 w 3126081"/>
                  <a:gd name="connsiteY2" fmla="*/ 253999 h 2295407"/>
                  <a:gd name="connsiteX3" fmla="*/ 177800 w 3126081"/>
                  <a:gd name="connsiteY3" fmla="*/ 711199 h 2295407"/>
                  <a:gd name="connsiteX4" fmla="*/ 1168400 w 3126081"/>
                  <a:gd name="connsiteY4" fmla="*/ 1015999 h 2295407"/>
                  <a:gd name="connsiteX5" fmla="*/ 787400 w 3126081"/>
                  <a:gd name="connsiteY5" fmla="*/ 1930398 h 2295407"/>
                  <a:gd name="connsiteX6" fmla="*/ 1473200 w 3126081"/>
                  <a:gd name="connsiteY6" fmla="*/ 2158999 h 2295407"/>
                  <a:gd name="connsiteX7" fmla="*/ 1885244 w 3126081"/>
                  <a:gd name="connsiteY7" fmla="*/ 1117599 h 2295407"/>
                  <a:gd name="connsiteX8" fmla="*/ 2257778 w 3126081"/>
                  <a:gd name="connsiteY8" fmla="*/ 2077155 h 2295407"/>
                  <a:gd name="connsiteX9" fmla="*/ 2856089 w 3126081"/>
                  <a:gd name="connsiteY9" fmla="*/ 2246488 h 2295407"/>
                  <a:gd name="connsiteX10" fmla="*/ 3048000 w 3126081"/>
                  <a:gd name="connsiteY10" fmla="*/ 1783643 h 2295407"/>
                  <a:gd name="connsiteX11" fmla="*/ 2387600 w 3126081"/>
                  <a:gd name="connsiteY11" fmla="*/ 330199 h 2295407"/>
                  <a:gd name="connsiteX12" fmla="*/ 1778000 w 3126081"/>
                  <a:gd name="connsiteY12" fmla="*/ 25400 h 2295407"/>
                  <a:gd name="connsiteX0" fmla="*/ 1798931 w 3147012"/>
                  <a:gd name="connsiteY0" fmla="*/ 25400 h 2295407"/>
                  <a:gd name="connsiteX1" fmla="*/ 1113131 w 3147012"/>
                  <a:gd name="connsiteY1" fmla="*/ 177799 h 2295407"/>
                  <a:gd name="connsiteX2" fmla="*/ 122531 w 3147012"/>
                  <a:gd name="connsiteY2" fmla="*/ 253999 h 2295407"/>
                  <a:gd name="connsiteX3" fmla="*/ 198731 w 3147012"/>
                  <a:gd name="connsiteY3" fmla="*/ 711199 h 2295407"/>
                  <a:gd name="connsiteX4" fmla="*/ 1189331 w 3147012"/>
                  <a:gd name="connsiteY4" fmla="*/ 1015999 h 2295407"/>
                  <a:gd name="connsiteX5" fmla="*/ 808331 w 3147012"/>
                  <a:gd name="connsiteY5" fmla="*/ 1930398 h 2295407"/>
                  <a:gd name="connsiteX6" fmla="*/ 1494131 w 3147012"/>
                  <a:gd name="connsiteY6" fmla="*/ 2158999 h 2295407"/>
                  <a:gd name="connsiteX7" fmla="*/ 1906175 w 3147012"/>
                  <a:gd name="connsiteY7" fmla="*/ 1117599 h 2295407"/>
                  <a:gd name="connsiteX8" fmla="*/ 2278709 w 3147012"/>
                  <a:gd name="connsiteY8" fmla="*/ 2077155 h 2295407"/>
                  <a:gd name="connsiteX9" fmla="*/ 2877020 w 3147012"/>
                  <a:gd name="connsiteY9" fmla="*/ 2246488 h 2295407"/>
                  <a:gd name="connsiteX10" fmla="*/ 3068931 w 3147012"/>
                  <a:gd name="connsiteY10" fmla="*/ 1783643 h 2295407"/>
                  <a:gd name="connsiteX11" fmla="*/ 2408531 w 3147012"/>
                  <a:gd name="connsiteY11" fmla="*/ 330199 h 2295407"/>
                  <a:gd name="connsiteX12" fmla="*/ 1798931 w 3147012"/>
                  <a:gd name="connsiteY12" fmla="*/ 25400 h 229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7012" h="2295407">
                    <a:moveTo>
                      <a:pt x="1798931" y="25400"/>
                    </a:moveTo>
                    <a:cubicBezTo>
                      <a:pt x="1583031" y="0"/>
                      <a:pt x="1467320" y="173566"/>
                      <a:pt x="1113131" y="177799"/>
                    </a:cubicBezTo>
                    <a:cubicBezTo>
                      <a:pt x="837964" y="196143"/>
                      <a:pt x="332081" y="76199"/>
                      <a:pt x="122531" y="253999"/>
                    </a:cubicBezTo>
                    <a:cubicBezTo>
                      <a:pt x="0" y="433210"/>
                      <a:pt x="20931" y="584199"/>
                      <a:pt x="198731" y="711199"/>
                    </a:cubicBezTo>
                    <a:cubicBezTo>
                      <a:pt x="376531" y="838199"/>
                      <a:pt x="1087731" y="812799"/>
                      <a:pt x="1189331" y="1015999"/>
                    </a:cubicBezTo>
                    <a:cubicBezTo>
                      <a:pt x="1290931" y="1219199"/>
                      <a:pt x="757531" y="1739898"/>
                      <a:pt x="808331" y="1930398"/>
                    </a:cubicBezTo>
                    <a:cubicBezTo>
                      <a:pt x="859131" y="2120898"/>
                      <a:pt x="1311157" y="2294465"/>
                      <a:pt x="1494131" y="2158999"/>
                    </a:cubicBezTo>
                    <a:cubicBezTo>
                      <a:pt x="1677105" y="2023533"/>
                      <a:pt x="1775412" y="1131240"/>
                      <a:pt x="1906175" y="1117599"/>
                    </a:cubicBezTo>
                    <a:cubicBezTo>
                      <a:pt x="2036938" y="1103958"/>
                      <a:pt x="2116902" y="1889007"/>
                      <a:pt x="2278709" y="2077155"/>
                    </a:cubicBezTo>
                    <a:cubicBezTo>
                      <a:pt x="2440516" y="2265303"/>
                      <a:pt x="2745316" y="2295407"/>
                      <a:pt x="2877020" y="2246488"/>
                    </a:cubicBezTo>
                    <a:cubicBezTo>
                      <a:pt x="3008724" y="2197569"/>
                      <a:pt x="3147012" y="2103024"/>
                      <a:pt x="3068931" y="1783643"/>
                    </a:cubicBezTo>
                    <a:cubicBezTo>
                      <a:pt x="2990850" y="1464262"/>
                      <a:pt x="2620198" y="623240"/>
                      <a:pt x="2408531" y="330199"/>
                    </a:cubicBezTo>
                    <a:cubicBezTo>
                      <a:pt x="2196864" y="37158"/>
                      <a:pt x="2014831" y="50800"/>
                      <a:pt x="1798931" y="25400"/>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61" name="Oval 160"/>
              <p:cNvSpPr/>
              <p:nvPr/>
            </p:nvSpPr>
            <p:spPr bwMode="auto">
              <a:xfrm>
                <a:off x="3276600" y="2743200"/>
                <a:ext cx="685800" cy="6858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cxnSp>
            <p:nvCxnSpPr>
              <p:cNvPr id="162" name="Straight Arrow Connector 161"/>
              <p:cNvCxnSpPr>
                <a:stCxn id="168" idx="6"/>
                <a:endCxn id="169" idx="2"/>
              </p:cNvCxnSpPr>
              <p:nvPr/>
            </p:nvCxnSpPr>
            <p:spPr bwMode="auto">
              <a:xfrm>
                <a:off x="857063" y="3091843"/>
                <a:ext cx="1093615" cy="158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63" name="Straight Arrow Connector 162"/>
              <p:cNvCxnSpPr>
                <a:stCxn id="169" idx="6"/>
                <a:endCxn id="170" idx="2"/>
              </p:cNvCxnSpPr>
              <p:nvPr/>
            </p:nvCxnSpPr>
            <p:spPr bwMode="auto">
              <a:xfrm>
                <a:off x="2343164" y="3091843"/>
                <a:ext cx="1093614" cy="158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64" name="Straight Arrow Connector 163"/>
              <p:cNvCxnSpPr>
                <a:stCxn id="174" idx="7"/>
                <a:endCxn id="169" idx="3"/>
              </p:cNvCxnSpPr>
              <p:nvPr/>
            </p:nvCxnSpPr>
            <p:spPr bwMode="auto">
              <a:xfrm rot="5400000" flipH="1" flipV="1">
                <a:off x="1216463" y="3563843"/>
                <a:ext cx="1124928" cy="45845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65" name="Straight Arrow Connector 164"/>
              <p:cNvCxnSpPr>
                <a:stCxn id="176" idx="1"/>
                <a:endCxn id="170" idx="5"/>
              </p:cNvCxnSpPr>
              <p:nvPr/>
            </p:nvCxnSpPr>
            <p:spPr bwMode="auto">
              <a:xfrm rot="16200000" flipV="1">
                <a:off x="3445614" y="3556780"/>
                <a:ext cx="1124928" cy="472583"/>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66" name="Straight Arrow Connector 165"/>
              <p:cNvCxnSpPr>
                <a:stCxn id="175" idx="7"/>
                <a:endCxn id="170" idx="3"/>
              </p:cNvCxnSpPr>
              <p:nvPr/>
            </p:nvCxnSpPr>
            <p:spPr bwMode="auto">
              <a:xfrm rot="5400000" flipH="1" flipV="1">
                <a:off x="2702563" y="3563844"/>
                <a:ext cx="1124928" cy="45845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67" name="Straight Arrow Connector 166"/>
              <p:cNvCxnSpPr>
                <a:stCxn id="175" idx="1"/>
                <a:endCxn id="169" idx="5"/>
              </p:cNvCxnSpPr>
              <p:nvPr/>
            </p:nvCxnSpPr>
            <p:spPr bwMode="auto">
              <a:xfrm rot="16200000" flipV="1">
                <a:off x="1959514" y="3556780"/>
                <a:ext cx="1124928" cy="472583"/>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sp>
            <p:nvSpPr>
              <p:cNvPr id="168" name="Oval 4"/>
              <p:cNvSpPr/>
              <p:nvPr/>
            </p:nvSpPr>
            <p:spPr bwMode="auto">
              <a:xfrm>
                <a:off x="464577" y="2895600"/>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69" name="Oval 168"/>
              <p:cNvSpPr/>
              <p:nvPr/>
            </p:nvSpPr>
            <p:spPr bwMode="auto">
              <a:xfrm>
                <a:off x="1950678" y="2895600"/>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0" name="Oval 169"/>
              <p:cNvSpPr/>
              <p:nvPr/>
            </p:nvSpPr>
            <p:spPr bwMode="auto">
              <a:xfrm>
                <a:off x="3436778" y="2895600"/>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1" name="Oval 4"/>
              <p:cNvSpPr/>
              <p:nvPr/>
            </p:nvSpPr>
            <p:spPr bwMode="auto">
              <a:xfrm>
                <a:off x="464577" y="5557976"/>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2" name="Oval 171"/>
              <p:cNvSpPr/>
              <p:nvPr/>
            </p:nvSpPr>
            <p:spPr bwMode="auto">
              <a:xfrm>
                <a:off x="1950677" y="5557976"/>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3" name="Oval 172"/>
              <p:cNvSpPr/>
              <p:nvPr/>
            </p:nvSpPr>
            <p:spPr bwMode="auto">
              <a:xfrm>
                <a:off x="3436778" y="5557976"/>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4" name="Oval 4"/>
              <p:cNvSpPr/>
              <p:nvPr/>
            </p:nvSpPr>
            <p:spPr bwMode="auto">
              <a:xfrm>
                <a:off x="1214690" y="4298058"/>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5" name="Oval 174"/>
              <p:cNvSpPr/>
              <p:nvPr/>
            </p:nvSpPr>
            <p:spPr bwMode="auto">
              <a:xfrm>
                <a:off x="2700791" y="4298058"/>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76" name="Oval 175"/>
              <p:cNvSpPr/>
              <p:nvPr/>
            </p:nvSpPr>
            <p:spPr bwMode="auto">
              <a:xfrm>
                <a:off x="4186891" y="4298058"/>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cxnSp>
            <p:nvCxnSpPr>
              <p:cNvPr id="177" name="Straight Arrow Connector 176"/>
              <p:cNvCxnSpPr>
                <a:stCxn id="171" idx="6"/>
                <a:endCxn id="172" idx="2"/>
              </p:cNvCxnSpPr>
              <p:nvPr/>
            </p:nvCxnSpPr>
            <p:spPr bwMode="auto">
              <a:xfrm>
                <a:off x="857063" y="5754220"/>
                <a:ext cx="1093614" cy="381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78" name="Straight Arrow Connector 177"/>
              <p:cNvCxnSpPr>
                <a:stCxn id="172" idx="6"/>
                <a:endCxn id="173" idx="2"/>
              </p:cNvCxnSpPr>
              <p:nvPr/>
            </p:nvCxnSpPr>
            <p:spPr bwMode="auto">
              <a:xfrm>
                <a:off x="2343164" y="5754220"/>
                <a:ext cx="1093614" cy="381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79" name="Straight Arrow Connector 178"/>
              <p:cNvCxnSpPr>
                <a:stCxn id="172" idx="1"/>
                <a:endCxn id="174" idx="5"/>
              </p:cNvCxnSpPr>
              <p:nvPr/>
            </p:nvCxnSpPr>
            <p:spPr bwMode="auto">
              <a:xfrm rot="16200000" flipV="1">
                <a:off x="1287736" y="4895032"/>
                <a:ext cx="982385" cy="45845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80" name="Straight Arrow Connector 179"/>
              <p:cNvCxnSpPr>
                <a:stCxn id="173" idx="7"/>
                <a:endCxn id="176" idx="3"/>
              </p:cNvCxnSpPr>
              <p:nvPr/>
            </p:nvCxnSpPr>
            <p:spPr bwMode="auto">
              <a:xfrm rot="5400000" flipH="1" flipV="1">
                <a:off x="3516885" y="4887972"/>
                <a:ext cx="982385" cy="47258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81" name="Straight Arrow Connector 180"/>
              <p:cNvCxnSpPr>
                <a:stCxn id="173" idx="1"/>
                <a:endCxn id="175" idx="5"/>
              </p:cNvCxnSpPr>
              <p:nvPr/>
            </p:nvCxnSpPr>
            <p:spPr bwMode="auto">
              <a:xfrm rot="16200000" flipV="1">
                <a:off x="2773837" y="4895032"/>
                <a:ext cx="982385" cy="45845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82" name="Straight Arrow Connector 181"/>
              <p:cNvCxnSpPr>
                <a:stCxn id="172" idx="7"/>
                <a:endCxn id="175" idx="3"/>
              </p:cNvCxnSpPr>
              <p:nvPr/>
            </p:nvCxnSpPr>
            <p:spPr bwMode="auto">
              <a:xfrm rot="5400000" flipH="1" flipV="1">
                <a:off x="2030784" y="4887972"/>
                <a:ext cx="982385" cy="47258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grpSp>
            <p:nvGrpSpPr>
              <p:cNvPr id="183" name="Group 182"/>
              <p:cNvGrpSpPr/>
              <p:nvPr/>
            </p:nvGrpSpPr>
            <p:grpSpPr>
              <a:xfrm>
                <a:off x="1988577" y="2971800"/>
                <a:ext cx="2542259" cy="1676400"/>
                <a:chOff x="2133600" y="2884114"/>
                <a:chExt cx="2542259" cy="1676400"/>
              </a:xfrm>
            </p:grpSpPr>
            <p:sp>
              <p:nvSpPr>
                <p:cNvPr id="185" name="Cube 184"/>
                <p:cNvSpPr/>
                <p:nvPr/>
              </p:nvSpPr>
              <p:spPr bwMode="auto">
                <a:xfrm>
                  <a:off x="3657600" y="2884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86" name="Cube 185"/>
                <p:cNvSpPr/>
                <p:nvPr/>
              </p:nvSpPr>
              <p:spPr bwMode="auto">
                <a:xfrm>
                  <a:off x="2845001"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88" name="Cube 187"/>
                <p:cNvSpPr/>
                <p:nvPr/>
              </p:nvSpPr>
              <p:spPr bwMode="auto">
                <a:xfrm>
                  <a:off x="2133600" y="2884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92" name="Cube 191"/>
                <p:cNvSpPr/>
                <p:nvPr/>
              </p:nvSpPr>
              <p:spPr bwMode="auto">
                <a:xfrm>
                  <a:off x="4343400"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nvGrpSpPr>
              <p:cNvPr id="193" name="Group 192"/>
              <p:cNvGrpSpPr/>
              <p:nvPr/>
            </p:nvGrpSpPr>
            <p:grpSpPr>
              <a:xfrm>
                <a:off x="2730803" y="2935878"/>
                <a:ext cx="1513567" cy="1071452"/>
                <a:chOff x="2875826" y="2848192"/>
                <a:chExt cx="1513567" cy="1071452"/>
              </a:xfrm>
            </p:grpSpPr>
            <p:sp>
              <p:nvSpPr>
                <p:cNvPr id="195" name="Cube 194"/>
                <p:cNvSpPr/>
                <p:nvPr/>
              </p:nvSpPr>
              <p:spPr bwMode="auto">
                <a:xfrm>
                  <a:off x="2875826" y="2848192"/>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98" name="Cube 197"/>
                <p:cNvSpPr/>
                <p:nvPr/>
              </p:nvSpPr>
              <p:spPr bwMode="auto">
                <a:xfrm>
                  <a:off x="3282701"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99" name="Cube 198"/>
                <p:cNvSpPr/>
                <p:nvPr/>
              </p:nvSpPr>
              <p:spPr bwMode="auto">
                <a:xfrm>
                  <a:off x="4056934"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sp>
          <p:nvSpPr>
            <p:cNvPr id="254" name="TextBox 253"/>
            <p:cNvSpPr txBox="1"/>
            <p:nvPr/>
          </p:nvSpPr>
          <p:spPr>
            <a:xfrm>
              <a:off x="5029200" y="1219200"/>
              <a:ext cx="3048000" cy="954107"/>
            </a:xfrm>
            <a:prstGeom prst="rect">
              <a:avLst/>
            </a:prstGeom>
            <a:noFill/>
          </p:spPr>
          <p:txBody>
            <a:bodyPr wrap="square" rtlCol="0">
              <a:spAutoFit/>
            </a:bodyPr>
            <a:lstStyle/>
            <a:p>
              <a:pPr algn="ctr"/>
              <a:r>
                <a:rPr lang="en-US" sz="2800" dirty="0" smtClean="0">
                  <a:solidFill>
                    <a:prstClr val="black"/>
                  </a:solidFill>
                  <a:latin typeface="Calibri"/>
                </a:rPr>
                <a:t>Update Functions</a:t>
              </a:r>
            </a:p>
            <a:p>
              <a:pPr algn="ctr"/>
              <a:r>
                <a:rPr lang="en-US" sz="2800" i="1" dirty="0" smtClean="0">
                  <a:solidFill>
                    <a:prstClr val="black"/>
                  </a:solidFill>
                  <a:latin typeface="Calibri"/>
                </a:rPr>
                <a:t>User Computation</a:t>
              </a:r>
              <a:endParaRPr lang="en-US" sz="2800" i="1" dirty="0">
                <a:solidFill>
                  <a:prstClr val="black"/>
                </a:solidFill>
                <a:latin typeface="Calibri"/>
              </a:endParaRPr>
            </a:p>
          </p:txBody>
        </p:sp>
      </p:grpSp>
    </p:spTree>
    <p:extLst>
      <p:ext uri="{BB962C8B-B14F-4D97-AF65-F5344CB8AC3E}">
        <p14:creationId xmlns:p14="http://schemas.microsoft.com/office/powerpoint/2010/main" val="2151321271"/>
      </p:ext>
    </p:extLst>
  </p:cSld>
  <p:clrMapOvr>
    <a:masterClrMapping/>
  </p:clrMapOvr>
  <mc:AlternateContent xmlns:mc="http://schemas.openxmlformats.org/markup-compatibility/2006" xmlns:p14="http://schemas.microsoft.com/office/powerpoint/2010/main">
    <mc:Choice Requires="p14">
      <p:transition spd="slow" p14:dur="2000" advTm="12759"/>
    </mc:Choice>
    <mc:Fallback xmlns="">
      <p:transition xmlns:p14="http://schemas.microsoft.com/office/powerpoint/2010/main" spd="slow" advTm="12759"/>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698083" y="1143000"/>
            <a:ext cx="2893741" cy="1077218"/>
          </a:xfrm>
          <a:prstGeom prst="rect">
            <a:avLst/>
          </a:prstGeom>
          <a:noFill/>
        </p:spPr>
        <p:txBody>
          <a:bodyPr wrap="none" rtlCol="0">
            <a:spAutoFit/>
          </a:bodyPr>
          <a:lstStyle/>
          <a:p>
            <a:pPr algn="ctr" defTabSz="457200"/>
            <a:r>
              <a:rPr lang="en-US" sz="3200" dirty="0" smtClean="0">
                <a:solidFill>
                  <a:prstClr val="black"/>
                </a:solidFill>
                <a:latin typeface="Calibri"/>
              </a:rPr>
              <a:t>Bayesian Tensor </a:t>
            </a:r>
          </a:p>
          <a:p>
            <a:pPr defTabSz="457200"/>
            <a:r>
              <a:rPr lang="en-US" sz="3200" dirty="0" smtClean="0">
                <a:solidFill>
                  <a:prstClr val="black"/>
                </a:solidFill>
                <a:latin typeface="Calibri"/>
              </a:rPr>
              <a:t>Factorization</a:t>
            </a:r>
            <a:endParaRPr lang="en-US" sz="3200" dirty="0">
              <a:solidFill>
                <a:prstClr val="black"/>
              </a:solidFill>
              <a:latin typeface="Calibri"/>
            </a:endParaRPr>
          </a:p>
        </p:txBody>
      </p:sp>
      <p:sp>
        <p:nvSpPr>
          <p:cNvPr id="9" name="TextBox 8"/>
          <p:cNvSpPr txBox="1"/>
          <p:nvPr/>
        </p:nvSpPr>
        <p:spPr>
          <a:xfrm>
            <a:off x="381000" y="3810000"/>
            <a:ext cx="2747868" cy="584776"/>
          </a:xfrm>
          <a:prstGeom prst="rect">
            <a:avLst/>
          </a:prstGeom>
          <a:noFill/>
        </p:spPr>
        <p:txBody>
          <a:bodyPr wrap="none" rtlCol="0">
            <a:spAutoFit/>
          </a:bodyPr>
          <a:lstStyle/>
          <a:p>
            <a:pPr algn="ctr" defTabSz="457200"/>
            <a:r>
              <a:rPr lang="en-US" sz="3200" dirty="0" smtClean="0">
                <a:solidFill>
                  <a:prstClr val="black"/>
                </a:solidFill>
                <a:latin typeface="Calibri"/>
              </a:rPr>
              <a:t>Gibbs Sampling</a:t>
            </a:r>
          </a:p>
        </p:txBody>
      </p:sp>
      <p:sp>
        <p:nvSpPr>
          <p:cNvPr id="10" name="Rectangle 9"/>
          <p:cNvSpPr/>
          <p:nvPr/>
        </p:nvSpPr>
        <p:spPr>
          <a:xfrm>
            <a:off x="1584801" y="4419600"/>
            <a:ext cx="5273199" cy="584776"/>
          </a:xfrm>
          <a:prstGeom prst="rect">
            <a:avLst/>
          </a:prstGeom>
        </p:spPr>
        <p:txBody>
          <a:bodyPr wrap="none">
            <a:spAutoFit/>
          </a:bodyPr>
          <a:lstStyle/>
          <a:p>
            <a:pPr algn="ctr" defTabSz="457200"/>
            <a:r>
              <a:rPr lang="en-US" sz="3200" dirty="0">
                <a:solidFill>
                  <a:prstClr val="black"/>
                </a:solidFill>
                <a:latin typeface="Calibri"/>
              </a:rPr>
              <a:t>Dynamic Block Gibbs Sampling</a:t>
            </a:r>
          </a:p>
        </p:txBody>
      </p:sp>
      <p:sp>
        <p:nvSpPr>
          <p:cNvPr id="11" name="TextBox 10"/>
          <p:cNvSpPr txBox="1"/>
          <p:nvPr/>
        </p:nvSpPr>
        <p:spPr>
          <a:xfrm>
            <a:off x="6248400" y="5334000"/>
            <a:ext cx="2353729" cy="1077218"/>
          </a:xfrm>
          <a:prstGeom prst="rect">
            <a:avLst/>
          </a:prstGeom>
          <a:noFill/>
        </p:spPr>
        <p:txBody>
          <a:bodyPr wrap="none" rtlCol="0">
            <a:spAutoFit/>
          </a:bodyPr>
          <a:lstStyle/>
          <a:p>
            <a:pPr algn="ctr" defTabSz="457200"/>
            <a:r>
              <a:rPr lang="en-US" sz="3200" dirty="0" smtClean="0">
                <a:solidFill>
                  <a:prstClr val="black"/>
                </a:solidFill>
                <a:latin typeface="Calibri"/>
              </a:rPr>
              <a:t>Matrix</a:t>
            </a:r>
          </a:p>
          <a:p>
            <a:pPr defTabSz="457200"/>
            <a:r>
              <a:rPr lang="en-US" sz="3200" dirty="0" smtClean="0">
                <a:solidFill>
                  <a:prstClr val="black"/>
                </a:solidFill>
                <a:latin typeface="Calibri"/>
              </a:rPr>
              <a:t>Factorization</a:t>
            </a:r>
            <a:endParaRPr lang="en-US" sz="3200" dirty="0">
              <a:solidFill>
                <a:prstClr val="black"/>
              </a:solidFill>
              <a:latin typeface="Calibri"/>
            </a:endParaRPr>
          </a:p>
        </p:txBody>
      </p:sp>
      <p:sp>
        <p:nvSpPr>
          <p:cNvPr id="12" name="Rectangle 11"/>
          <p:cNvSpPr/>
          <p:nvPr/>
        </p:nvSpPr>
        <p:spPr>
          <a:xfrm>
            <a:off x="879455" y="1789185"/>
            <a:ext cx="1091164" cy="584776"/>
          </a:xfrm>
          <a:prstGeom prst="rect">
            <a:avLst/>
          </a:prstGeom>
        </p:spPr>
        <p:txBody>
          <a:bodyPr wrap="none">
            <a:spAutoFit/>
          </a:bodyPr>
          <a:lstStyle/>
          <a:p>
            <a:pPr algn="ctr" defTabSz="457200"/>
            <a:r>
              <a:rPr lang="en-US" sz="3200" dirty="0" smtClean="0">
                <a:solidFill>
                  <a:prstClr val="black"/>
                </a:solidFill>
                <a:latin typeface="Calibri"/>
              </a:rPr>
              <a:t>Lasso</a:t>
            </a:r>
            <a:endParaRPr lang="en-US" sz="3200" dirty="0">
              <a:solidFill>
                <a:prstClr val="black"/>
              </a:solidFill>
              <a:latin typeface="Calibri"/>
            </a:endParaRPr>
          </a:p>
        </p:txBody>
      </p:sp>
      <p:sp>
        <p:nvSpPr>
          <p:cNvPr id="13" name="Rectangle 12"/>
          <p:cNvSpPr/>
          <p:nvPr/>
        </p:nvSpPr>
        <p:spPr>
          <a:xfrm>
            <a:off x="7092047" y="3633281"/>
            <a:ext cx="956913" cy="584776"/>
          </a:xfrm>
          <a:prstGeom prst="rect">
            <a:avLst/>
          </a:prstGeom>
        </p:spPr>
        <p:txBody>
          <a:bodyPr wrap="none">
            <a:spAutoFit/>
          </a:bodyPr>
          <a:lstStyle/>
          <a:p>
            <a:pPr algn="ctr" defTabSz="457200"/>
            <a:r>
              <a:rPr lang="en-US" sz="3200" dirty="0" smtClean="0">
                <a:solidFill>
                  <a:prstClr val="black"/>
                </a:solidFill>
                <a:latin typeface="Calibri"/>
              </a:rPr>
              <a:t>SVM</a:t>
            </a:r>
            <a:endParaRPr lang="en-US" sz="3200" dirty="0">
              <a:solidFill>
                <a:prstClr val="black"/>
              </a:solidFill>
              <a:latin typeface="Calibri"/>
            </a:endParaRPr>
          </a:p>
        </p:txBody>
      </p:sp>
      <p:sp>
        <p:nvSpPr>
          <p:cNvPr id="14" name="TextBox 13"/>
          <p:cNvSpPr txBox="1"/>
          <p:nvPr/>
        </p:nvSpPr>
        <p:spPr>
          <a:xfrm>
            <a:off x="2438400" y="2057400"/>
            <a:ext cx="3256621" cy="584776"/>
          </a:xfrm>
          <a:prstGeom prst="rect">
            <a:avLst/>
          </a:prstGeom>
          <a:noFill/>
        </p:spPr>
        <p:txBody>
          <a:bodyPr wrap="none" rtlCol="0">
            <a:spAutoFit/>
          </a:bodyPr>
          <a:lstStyle/>
          <a:p>
            <a:pPr algn="ctr" defTabSz="457200"/>
            <a:r>
              <a:rPr lang="en-US" sz="3200" dirty="0" smtClean="0">
                <a:solidFill>
                  <a:prstClr val="black"/>
                </a:solidFill>
                <a:latin typeface="Calibri"/>
              </a:rPr>
              <a:t>Belief Propagation</a:t>
            </a:r>
          </a:p>
        </p:txBody>
      </p:sp>
      <p:sp>
        <p:nvSpPr>
          <p:cNvPr id="15" name="TextBox 14"/>
          <p:cNvSpPr txBox="1"/>
          <p:nvPr/>
        </p:nvSpPr>
        <p:spPr>
          <a:xfrm>
            <a:off x="6646085" y="2310824"/>
            <a:ext cx="1812115" cy="584776"/>
          </a:xfrm>
          <a:prstGeom prst="rect">
            <a:avLst/>
          </a:prstGeom>
          <a:noFill/>
        </p:spPr>
        <p:txBody>
          <a:bodyPr wrap="none" rtlCol="0">
            <a:spAutoFit/>
          </a:bodyPr>
          <a:lstStyle/>
          <a:p>
            <a:pPr algn="ctr" defTabSz="457200"/>
            <a:r>
              <a:rPr lang="en-US" sz="3200" dirty="0" smtClean="0">
                <a:solidFill>
                  <a:prstClr val="black"/>
                </a:solidFill>
                <a:latin typeface="Calibri"/>
              </a:rPr>
              <a:t>PageRank</a:t>
            </a:r>
          </a:p>
        </p:txBody>
      </p:sp>
      <p:sp>
        <p:nvSpPr>
          <p:cNvPr id="16" name="TextBox 15"/>
          <p:cNvSpPr txBox="1"/>
          <p:nvPr/>
        </p:nvSpPr>
        <p:spPr>
          <a:xfrm>
            <a:off x="2819400" y="914400"/>
            <a:ext cx="1171114" cy="584776"/>
          </a:xfrm>
          <a:prstGeom prst="rect">
            <a:avLst/>
          </a:prstGeom>
          <a:noFill/>
        </p:spPr>
        <p:txBody>
          <a:bodyPr wrap="none" rtlCol="0">
            <a:spAutoFit/>
          </a:bodyPr>
          <a:lstStyle/>
          <a:p>
            <a:pPr algn="ctr" defTabSz="457200"/>
            <a:r>
              <a:rPr lang="en-US" sz="3200" dirty="0" err="1" smtClean="0">
                <a:solidFill>
                  <a:prstClr val="black"/>
                </a:solidFill>
                <a:latin typeface="Calibri"/>
              </a:rPr>
              <a:t>CoEM</a:t>
            </a:r>
            <a:endParaRPr lang="en-US" sz="3200" dirty="0" smtClean="0">
              <a:solidFill>
                <a:prstClr val="black"/>
              </a:solidFill>
              <a:latin typeface="Calibri"/>
            </a:endParaRPr>
          </a:p>
        </p:txBody>
      </p:sp>
      <p:sp>
        <p:nvSpPr>
          <p:cNvPr id="17" name="Rectangle 16"/>
          <p:cNvSpPr/>
          <p:nvPr/>
        </p:nvSpPr>
        <p:spPr>
          <a:xfrm>
            <a:off x="1191317" y="5182072"/>
            <a:ext cx="1651213" cy="584776"/>
          </a:xfrm>
          <a:prstGeom prst="rect">
            <a:avLst/>
          </a:prstGeom>
        </p:spPr>
        <p:txBody>
          <a:bodyPr wrap="none">
            <a:spAutoFit/>
          </a:bodyPr>
          <a:lstStyle/>
          <a:p>
            <a:pPr algn="ctr" defTabSz="457200"/>
            <a:r>
              <a:rPr lang="en-US" sz="3200" dirty="0" smtClean="0">
                <a:solidFill>
                  <a:prstClr val="black"/>
                </a:solidFill>
                <a:latin typeface="Calibri"/>
              </a:rPr>
              <a:t>K-Means</a:t>
            </a:r>
            <a:endParaRPr lang="en-US" sz="3200" dirty="0">
              <a:solidFill>
                <a:prstClr val="black"/>
              </a:solidFill>
              <a:latin typeface="Calibri"/>
            </a:endParaRPr>
          </a:p>
        </p:txBody>
      </p:sp>
      <p:sp>
        <p:nvSpPr>
          <p:cNvPr id="18" name="TextBox 17"/>
          <p:cNvSpPr txBox="1"/>
          <p:nvPr/>
        </p:nvSpPr>
        <p:spPr>
          <a:xfrm>
            <a:off x="4419600" y="228600"/>
            <a:ext cx="858528" cy="584776"/>
          </a:xfrm>
          <a:prstGeom prst="rect">
            <a:avLst/>
          </a:prstGeom>
          <a:noFill/>
        </p:spPr>
        <p:txBody>
          <a:bodyPr wrap="none" rtlCol="0">
            <a:spAutoFit/>
          </a:bodyPr>
          <a:lstStyle/>
          <a:p>
            <a:pPr algn="ctr" defTabSz="457200"/>
            <a:r>
              <a:rPr lang="en-US" sz="3200" dirty="0" smtClean="0">
                <a:solidFill>
                  <a:prstClr val="black"/>
                </a:solidFill>
                <a:latin typeface="Calibri"/>
              </a:rPr>
              <a:t>SVD</a:t>
            </a:r>
            <a:endParaRPr lang="en-US" sz="3200" dirty="0">
              <a:solidFill>
                <a:prstClr val="black"/>
              </a:solidFill>
              <a:latin typeface="Calibri"/>
            </a:endParaRPr>
          </a:p>
        </p:txBody>
      </p:sp>
      <p:pic>
        <p:nvPicPr>
          <p:cNvPr id="19" name="Picture 2" descr="GraphLab"/>
          <p:cNvPicPr>
            <a:picLocks noChangeAspect="1" noChangeArrowheads="1"/>
          </p:cNvPicPr>
          <p:nvPr/>
        </p:nvPicPr>
        <p:blipFill>
          <a:blip r:embed="rId2" cstate="print"/>
          <a:srcRect/>
          <a:stretch>
            <a:fillRect/>
          </a:stretch>
        </p:blipFill>
        <p:spPr bwMode="auto">
          <a:xfrm>
            <a:off x="3028412" y="2824162"/>
            <a:ext cx="3514725" cy="1209676"/>
          </a:xfrm>
          <a:prstGeom prst="rect">
            <a:avLst/>
          </a:prstGeom>
          <a:noFill/>
        </p:spPr>
      </p:pic>
      <p:sp>
        <p:nvSpPr>
          <p:cNvPr id="20" name="Rectangle 19"/>
          <p:cNvSpPr/>
          <p:nvPr/>
        </p:nvSpPr>
        <p:spPr>
          <a:xfrm>
            <a:off x="1091480" y="2593329"/>
            <a:ext cx="847107" cy="584776"/>
          </a:xfrm>
          <a:prstGeom prst="rect">
            <a:avLst/>
          </a:prstGeom>
        </p:spPr>
        <p:txBody>
          <a:bodyPr wrap="none">
            <a:spAutoFit/>
          </a:bodyPr>
          <a:lstStyle/>
          <a:p>
            <a:pPr algn="ctr" defTabSz="457200"/>
            <a:r>
              <a:rPr lang="en-US" sz="3200" dirty="0" smtClean="0">
                <a:solidFill>
                  <a:prstClr val="black"/>
                </a:solidFill>
                <a:latin typeface="Calibri"/>
              </a:rPr>
              <a:t>LDA</a:t>
            </a:r>
            <a:endParaRPr lang="en-US" sz="3200" dirty="0">
              <a:solidFill>
                <a:prstClr val="black"/>
              </a:solidFill>
              <a:latin typeface="Calibri"/>
            </a:endParaRPr>
          </a:p>
        </p:txBody>
      </p:sp>
      <p:sp>
        <p:nvSpPr>
          <p:cNvPr id="21" name="Rectangle 20"/>
          <p:cNvSpPr/>
          <p:nvPr/>
        </p:nvSpPr>
        <p:spPr>
          <a:xfrm>
            <a:off x="2842047" y="5578667"/>
            <a:ext cx="2936421" cy="584776"/>
          </a:xfrm>
          <a:prstGeom prst="rect">
            <a:avLst/>
          </a:prstGeom>
        </p:spPr>
        <p:txBody>
          <a:bodyPr wrap="none">
            <a:spAutoFit/>
          </a:bodyPr>
          <a:lstStyle/>
          <a:p>
            <a:pPr algn="ctr" defTabSz="457200"/>
            <a:r>
              <a:rPr lang="en-US" sz="3200" b="1" dirty="0" smtClean="0">
                <a:solidFill>
                  <a:prstClr val="black"/>
                </a:solidFill>
                <a:latin typeface="Calibri"/>
              </a:rPr>
              <a:t>…Many others…</a:t>
            </a:r>
            <a:endParaRPr lang="en-US" sz="3200" b="1" dirty="0">
              <a:solidFill>
                <a:prstClr val="black"/>
              </a:solidFill>
              <a:latin typeface="Calibri"/>
            </a:endParaRPr>
          </a:p>
        </p:txBody>
      </p:sp>
      <p:sp>
        <p:nvSpPr>
          <p:cNvPr id="22" name="TextBox 21"/>
          <p:cNvSpPr txBox="1"/>
          <p:nvPr/>
        </p:nvSpPr>
        <p:spPr>
          <a:xfrm>
            <a:off x="312755" y="6096000"/>
            <a:ext cx="2495795" cy="584776"/>
          </a:xfrm>
          <a:prstGeom prst="rect">
            <a:avLst/>
          </a:prstGeom>
          <a:noFill/>
        </p:spPr>
        <p:txBody>
          <a:bodyPr wrap="none" rtlCol="0">
            <a:spAutoFit/>
          </a:bodyPr>
          <a:lstStyle/>
          <a:p>
            <a:pPr algn="ctr" defTabSz="457200"/>
            <a:r>
              <a:rPr lang="en-US" sz="3200" dirty="0" smtClean="0">
                <a:solidFill>
                  <a:prstClr val="black"/>
                </a:solidFill>
                <a:latin typeface="Calibri"/>
              </a:rPr>
              <a:t>Linear Solvers</a:t>
            </a:r>
          </a:p>
        </p:txBody>
      </p:sp>
      <p:sp>
        <p:nvSpPr>
          <p:cNvPr id="23" name="TextBox 22"/>
          <p:cNvSpPr txBox="1"/>
          <p:nvPr/>
        </p:nvSpPr>
        <p:spPr>
          <a:xfrm>
            <a:off x="6166241" y="457200"/>
            <a:ext cx="2718413" cy="584776"/>
          </a:xfrm>
          <a:prstGeom prst="rect">
            <a:avLst/>
          </a:prstGeom>
          <a:noFill/>
        </p:spPr>
        <p:txBody>
          <a:bodyPr wrap="none" rtlCol="0">
            <a:spAutoFit/>
          </a:bodyPr>
          <a:lstStyle/>
          <a:p>
            <a:pPr algn="ctr" defTabSz="457200"/>
            <a:r>
              <a:rPr lang="en-US" sz="3200" dirty="0" smtClean="0">
                <a:solidFill>
                  <a:prstClr val="black"/>
                </a:solidFill>
                <a:latin typeface="Calibri"/>
              </a:rPr>
              <a:t>Splash Sampler</a:t>
            </a:r>
          </a:p>
        </p:txBody>
      </p:sp>
      <p:sp>
        <p:nvSpPr>
          <p:cNvPr id="24" name="TextBox 23"/>
          <p:cNvSpPr txBox="1"/>
          <p:nvPr/>
        </p:nvSpPr>
        <p:spPr>
          <a:xfrm>
            <a:off x="152400" y="152400"/>
            <a:ext cx="3014567" cy="1077218"/>
          </a:xfrm>
          <a:prstGeom prst="rect">
            <a:avLst/>
          </a:prstGeom>
          <a:noFill/>
        </p:spPr>
        <p:txBody>
          <a:bodyPr wrap="none" rtlCol="0">
            <a:spAutoFit/>
          </a:bodyPr>
          <a:lstStyle/>
          <a:p>
            <a:pPr algn="ctr" defTabSz="457200"/>
            <a:r>
              <a:rPr lang="en-US" sz="3200" dirty="0" smtClean="0">
                <a:solidFill>
                  <a:prstClr val="black"/>
                </a:solidFill>
                <a:latin typeface="Calibri"/>
              </a:rPr>
              <a:t>Alternating Least </a:t>
            </a:r>
          </a:p>
          <a:p>
            <a:pPr algn="ctr" defTabSz="457200"/>
            <a:r>
              <a:rPr lang="en-US" sz="3200" dirty="0" smtClean="0">
                <a:solidFill>
                  <a:prstClr val="black"/>
                </a:solidFill>
                <a:latin typeface="Calibri"/>
              </a:rPr>
              <a:t>Squares</a:t>
            </a:r>
          </a:p>
        </p:txBody>
      </p:sp>
    </p:spTree>
    <p:extLst>
      <p:ext uri="{BB962C8B-B14F-4D97-AF65-F5344CB8AC3E}">
        <p14:creationId xmlns:p14="http://schemas.microsoft.com/office/powerpoint/2010/main" val="3208482527"/>
      </p:ext>
    </p:extLst>
  </p:cSld>
  <p:clrMapOvr>
    <a:masterClrMapping/>
  </p:clrMapOvr>
  <mc:AlternateContent xmlns:mc="http://schemas.openxmlformats.org/markup-compatibility/2006" xmlns:p14="http://schemas.microsoft.com/office/powerpoint/2010/main">
    <mc:Choice Requires="p14">
      <p:transition spd="slow" p14:dur="2000" advTm="7236"/>
    </mc:Choice>
    <mc:Fallback xmlns="">
      <p:transition xmlns:p14="http://schemas.microsoft.com/office/powerpoint/2010/main" spd="slow" advTm="7236"/>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GraphLab</a:t>
            </a:r>
            <a:r>
              <a:rPr lang="en-US" dirty="0" smtClean="0"/>
              <a:t> vs. </a:t>
            </a:r>
            <a:r>
              <a:rPr lang="en-US" dirty="0" err="1" smtClean="0"/>
              <a:t>Pregel</a:t>
            </a:r>
            <a:r>
              <a:rPr lang="en-US" dirty="0" smtClean="0"/>
              <a:t> (BSP)</a:t>
            </a:r>
            <a:endParaRPr lang="en-US" dirty="0"/>
          </a:p>
        </p:txBody>
      </p:sp>
      <p:sp>
        <p:nvSpPr>
          <p:cNvPr id="3" name="Content Placeholder 2"/>
          <p:cNvSpPr>
            <a:spLocks noGrp="1"/>
          </p:cNvSpPr>
          <p:nvPr>
            <p:ph idx="1"/>
          </p:nvPr>
        </p:nvSpPr>
        <p:spPr>
          <a:xfrm>
            <a:off x="609600" y="6248401"/>
            <a:ext cx="8305800" cy="609599"/>
          </a:xfrm>
        </p:spPr>
        <p:txBody>
          <a:bodyPr/>
          <a:lstStyle/>
          <a:p>
            <a:r>
              <a:rPr lang="en-US" dirty="0" err="1" smtClean="0"/>
              <a:t>PageRank</a:t>
            </a:r>
            <a:r>
              <a:rPr lang="en-US" dirty="0" smtClean="0"/>
              <a:t> (25M Vertices, 355M Edges)</a:t>
            </a:r>
          </a:p>
        </p:txBody>
      </p:sp>
      <p:grpSp>
        <p:nvGrpSpPr>
          <p:cNvPr id="5" name="Group 17"/>
          <p:cNvGrpSpPr/>
          <p:nvPr/>
        </p:nvGrpSpPr>
        <p:grpSpPr>
          <a:xfrm>
            <a:off x="457200" y="3886200"/>
            <a:ext cx="8305800" cy="2514600"/>
            <a:chOff x="457200" y="4343400"/>
            <a:chExt cx="8305800" cy="2514600"/>
          </a:xfrm>
        </p:grpSpPr>
        <p:graphicFrame>
          <p:nvGraphicFramePr>
            <p:cNvPr id="7" name="Content Placeholder 5"/>
            <p:cNvGraphicFramePr>
              <a:graphicFrameLocks/>
            </p:cNvGraphicFramePr>
            <p:nvPr>
              <p:extLst>
                <p:ext uri="{D42A27DB-BD31-4B8C-83A1-F6EECF244321}">
                  <p14:modId xmlns:p14="http://schemas.microsoft.com/office/powerpoint/2010/main" val="646401398"/>
                </p:ext>
              </p:extLst>
            </p:nvPr>
          </p:nvGraphicFramePr>
          <p:xfrm>
            <a:off x="457200" y="4343400"/>
            <a:ext cx="8305800" cy="2514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895600" y="4415135"/>
              <a:ext cx="3128531" cy="461665"/>
            </a:xfrm>
            <a:prstGeom prst="rect">
              <a:avLst/>
            </a:prstGeom>
            <a:noFill/>
          </p:spPr>
          <p:txBody>
            <a:bodyPr wrap="none" rtlCol="0">
              <a:spAutoFit/>
            </a:bodyPr>
            <a:lstStyle/>
            <a:p>
              <a:r>
                <a:rPr lang="en-US" sz="2400" b="1" dirty="0" smtClean="0">
                  <a:solidFill>
                    <a:srgbClr val="C0504D"/>
                  </a:solidFill>
                </a:rPr>
                <a:t>51% </a:t>
              </a:r>
              <a:r>
                <a:rPr lang="en-US" sz="2400" dirty="0">
                  <a:solidFill>
                    <a:srgbClr val="C0504D"/>
                  </a:solidFill>
                </a:rPr>
                <a:t>u</a:t>
              </a:r>
              <a:r>
                <a:rPr lang="en-US" sz="2400" dirty="0" smtClean="0">
                  <a:solidFill>
                    <a:srgbClr val="C0504D"/>
                  </a:solidFill>
                </a:rPr>
                <a:t>pdated only</a:t>
              </a:r>
              <a:r>
                <a:rPr lang="en-US" sz="2400" b="1" dirty="0" smtClean="0">
                  <a:solidFill>
                    <a:srgbClr val="C0504D"/>
                  </a:solidFill>
                </a:rPr>
                <a:t> once</a:t>
              </a:r>
              <a:endParaRPr lang="en-US" sz="2400" b="1" dirty="0">
                <a:solidFill>
                  <a:srgbClr val="C0504D"/>
                </a:solidFill>
              </a:endParaRPr>
            </a:p>
          </p:txBody>
        </p:sp>
        <p:cxnSp>
          <p:nvCxnSpPr>
            <p:cNvPr id="10" name="Straight Arrow Connector 9"/>
            <p:cNvCxnSpPr>
              <a:stCxn id="4" idx="1"/>
              <a:endCxn id="8" idx="6"/>
            </p:cNvCxnSpPr>
            <p:nvPr/>
          </p:nvCxnSpPr>
          <p:spPr bwMode="auto">
            <a:xfrm flipH="1">
              <a:off x="2409235" y="4645968"/>
              <a:ext cx="486365" cy="40332"/>
            </a:xfrm>
            <a:prstGeom prst="straightConnector1">
              <a:avLst/>
            </a:prstGeom>
            <a:ln>
              <a:headEnd type="none" w="med" len="med"/>
              <a:tailEnd type="arrow"/>
            </a:ln>
          </p:spPr>
          <p:style>
            <a:lnRef idx="2">
              <a:schemeClr val="accent2"/>
            </a:lnRef>
            <a:fillRef idx="0">
              <a:schemeClr val="accent2"/>
            </a:fillRef>
            <a:effectRef idx="1">
              <a:schemeClr val="accent2"/>
            </a:effectRef>
            <a:fontRef idx="minor">
              <a:schemeClr val="tx1"/>
            </a:fontRef>
          </p:style>
        </p:cxnSp>
        <p:sp>
          <p:nvSpPr>
            <p:cNvPr id="8" name="Oval 7"/>
            <p:cNvSpPr/>
            <p:nvPr/>
          </p:nvSpPr>
          <p:spPr bwMode="auto">
            <a:xfrm>
              <a:off x="2180635" y="4572000"/>
              <a:ext cx="228600" cy="228600"/>
            </a:xfrm>
            <a:prstGeom prst="ellipse">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pic>
        <p:nvPicPr>
          <p:cNvPr id="18" name="Picture 17" descr="Picture1.png"/>
          <p:cNvPicPr>
            <a:picLocks noChangeAspect="1"/>
          </p:cNvPicPr>
          <p:nvPr/>
        </p:nvPicPr>
        <p:blipFill>
          <a:blip r:embed="rId4" cstate="print"/>
          <a:stretch>
            <a:fillRect/>
          </a:stretch>
        </p:blipFill>
        <p:spPr>
          <a:xfrm>
            <a:off x="64387" y="1155670"/>
            <a:ext cx="4583813" cy="2889265"/>
          </a:xfrm>
          <a:prstGeom prst="rect">
            <a:avLst/>
          </a:prstGeom>
        </p:spPr>
      </p:pic>
      <p:pic>
        <p:nvPicPr>
          <p:cNvPr id="19" name="Picture 18" descr="Picture2.png"/>
          <p:cNvPicPr>
            <a:picLocks noChangeAspect="1"/>
          </p:cNvPicPr>
          <p:nvPr/>
        </p:nvPicPr>
        <p:blipFill>
          <a:blip r:embed="rId5" cstate="print"/>
          <a:stretch>
            <a:fillRect/>
          </a:stretch>
        </p:blipFill>
        <p:spPr>
          <a:xfrm>
            <a:off x="4495800" y="1225535"/>
            <a:ext cx="4583813" cy="2889265"/>
          </a:xfrm>
          <a:prstGeom prst="rect">
            <a:avLst/>
          </a:prstGeom>
        </p:spPr>
      </p:pic>
    </p:spTree>
    <p:extLst>
      <p:ext uri="{BB962C8B-B14F-4D97-AF65-F5344CB8AC3E}">
        <p14:creationId xmlns:p14="http://schemas.microsoft.com/office/powerpoint/2010/main" val="31079046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7"/>
          <p:cNvGrpSpPr/>
          <p:nvPr/>
        </p:nvGrpSpPr>
        <p:grpSpPr>
          <a:xfrm>
            <a:off x="1043297" y="1323067"/>
            <a:ext cx="6652904" cy="5458733"/>
            <a:chOff x="1043297" y="983010"/>
            <a:chExt cx="6652904" cy="5458733"/>
          </a:xfrm>
        </p:grpSpPr>
        <p:graphicFrame>
          <p:nvGraphicFramePr>
            <p:cNvPr id="19" name="Content Placeholder 4"/>
            <p:cNvGraphicFramePr>
              <a:graphicFrameLocks/>
            </p:cNvGraphicFramePr>
            <p:nvPr/>
          </p:nvGraphicFramePr>
          <p:xfrm>
            <a:off x="1043297" y="983010"/>
            <a:ext cx="6592308" cy="5458733"/>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Group 66"/>
            <p:cNvGrpSpPr/>
            <p:nvPr/>
          </p:nvGrpSpPr>
          <p:grpSpPr>
            <a:xfrm>
              <a:off x="1245672" y="1218717"/>
              <a:ext cx="507104" cy="1524483"/>
              <a:chOff x="3415729" y="3307239"/>
              <a:chExt cx="340762" cy="1029466"/>
            </a:xfrm>
          </p:grpSpPr>
          <p:cxnSp>
            <p:nvCxnSpPr>
              <p:cNvPr id="33" name="Straight Arrow Connector 32"/>
              <p:cNvCxnSpPr/>
              <p:nvPr/>
            </p:nvCxnSpPr>
            <p:spPr bwMode="auto">
              <a:xfrm rot="5400000" flipH="1" flipV="1">
                <a:off x="3285507" y="3776873"/>
                <a:ext cx="940617" cy="1350"/>
              </a:xfrm>
              <a:prstGeom prst="straightConnector1">
                <a:avLst/>
              </a:prstGeom>
              <a:noFill/>
              <a:ln w="38100" cap="flat" cmpd="sng" algn="ctr">
                <a:solidFill>
                  <a:schemeClr val="hlink"/>
                </a:solidFill>
                <a:prstDash val="solid"/>
                <a:round/>
                <a:headEnd type="none" w="med" len="med"/>
                <a:tailEnd type="arrow"/>
              </a:ln>
              <a:effectLst/>
            </p:spPr>
          </p:cxnSp>
          <p:sp>
            <p:nvSpPr>
              <p:cNvPr id="34" name="TextBox 33"/>
              <p:cNvSpPr txBox="1"/>
              <p:nvPr/>
            </p:nvSpPr>
            <p:spPr>
              <a:xfrm rot="16200000">
                <a:off x="3037977" y="3690079"/>
                <a:ext cx="1024378" cy="268873"/>
              </a:xfrm>
              <a:prstGeom prst="rect">
                <a:avLst/>
              </a:prstGeom>
              <a:noFill/>
            </p:spPr>
            <p:txBody>
              <a:bodyPr wrap="square" rtlCol="0">
                <a:spAutoFit/>
              </a:bodyPr>
              <a:lstStyle/>
              <a:p>
                <a:pPr algn="ctr"/>
                <a:r>
                  <a:rPr lang="en-US" sz="2000" dirty="0" smtClean="0">
                    <a:solidFill>
                      <a:prstClr val="black"/>
                    </a:solidFill>
                    <a:latin typeface="Calibri"/>
                  </a:rPr>
                  <a:t>Better</a:t>
                </a:r>
                <a:endParaRPr lang="en-US" sz="2000" dirty="0">
                  <a:solidFill>
                    <a:prstClr val="black"/>
                  </a:solidFill>
                  <a:latin typeface="Calibri"/>
                </a:endParaRPr>
              </a:p>
            </p:txBody>
          </p:sp>
        </p:grpSp>
        <p:grpSp>
          <p:nvGrpSpPr>
            <p:cNvPr id="6" name="Group 6"/>
            <p:cNvGrpSpPr/>
            <p:nvPr/>
          </p:nvGrpSpPr>
          <p:grpSpPr>
            <a:xfrm>
              <a:off x="4000503" y="1904425"/>
              <a:ext cx="2327272" cy="369332"/>
              <a:chOff x="4952573" y="3496688"/>
              <a:chExt cx="1925633" cy="369332"/>
            </a:xfrm>
          </p:grpSpPr>
          <p:sp>
            <p:nvSpPr>
              <p:cNvPr id="31" name="TextBox 4"/>
              <p:cNvSpPr txBox="1"/>
              <p:nvPr/>
            </p:nvSpPr>
            <p:spPr>
              <a:xfrm>
                <a:off x="4952573" y="3496688"/>
                <a:ext cx="1018905" cy="369332"/>
              </a:xfrm>
              <a:prstGeom prst="rect">
                <a:avLst/>
              </a:prstGeom>
              <a:noFill/>
            </p:spPr>
            <p:txBody>
              <a:bodyPr wrap="square" rtlCol="0">
                <a:spAutoFit/>
              </a:bodyPr>
              <a:lstStyle/>
              <a:p>
                <a:r>
                  <a:rPr lang="en-US" b="1" dirty="0" smtClean="0">
                    <a:solidFill>
                      <a:prstClr val="black"/>
                    </a:solidFill>
                    <a:latin typeface="Calibri"/>
                  </a:rPr>
                  <a:t>Optimal</a:t>
                </a:r>
                <a:endParaRPr lang="en-US" b="1" dirty="0">
                  <a:solidFill>
                    <a:prstClr val="black"/>
                  </a:solidFill>
                  <a:latin typeface="Calibri"/>
                </a:endParaRPr>
              </a:p>
            </p:txBody>
          </p:sp>
          <p:cxnSp>
            <p:nvCxnSpPr>
              <p:cNvPr id="32" name="Straight Arrow Connector 5"/>
              <p:cNvCxnSpPr/>
              <p:nvPr/>
            </p:nvCxnSpPr>
            <p:spPr bwMode="auto">
              <a:xfrm>
                <a:off x="5971478" y="3656519"/>
                <a:ext cx="906728" cy="1153"/>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nvGrpSpPr>
            <p:cNvPr id="7" name="Group 6"/>
            <p:cNvGrpSpPr/>
            <p:nvPr/>
          </p:nvGrpSpPr>
          <p:grpSpPr>
            <a:xfrm>
              <a:off x="5410197" y="3048000"/>
              <a:ext cx="2286000" cy="674132"/>
              <a:chOff x="4889525" y="3191888"/>
              <a:chExt cx="1891486" cy="674132"/>
            </a:xfrm>
          </p:grpSpPr>
          <p:sp>
            <p:nvSpPr>
              <p:cNvPr id="29" name="TextBox 28"/>
              <p:cNvSpPr txBox="1"/>
              <p:nvPr/>
            </p:nvSpPr>
            <p:spPr>
              <a:xfrm>
                <a:off x="5204773" y="3496688"/>
                <a:ext cx="1576238" cy="369332"/>
              </a:xfrm>
              <a:prstGeom prst="rect">
                <a:avLst/>
              </a:prstGeom>
              <a:noFill/>
            </p:spPr>
            <p:txBody>
              <a:bodyPr wrap="square" rtlCol="0">
                <a:spAutoFit/>
              </a:bodyPr>
              <a:lstStyle/>
              <a:p>
                <a:r>
                  <a:rPr lang="en-US" b="1" dirty="0" err="1" smtClean="0">
                    <a:solidFill>
                      <a:prstClr val="black"/>
                    </a:solidFill>
                    <a:latin typeface="Calibri"/>
                  </a:rPr>
                  <a:t>GraphLab</a:t>
                </a:r>
                <a:r>
                  <a:rPr lang="en-US" b="1" dirty="0" smtClean="0">
                    <a:solidFill>
                      <a:prstClr val="black"/>
                    </a:solidFill>
                    <a:latin typeface="Calibri"/>
                  </a:rPr>
                  <a:t> </a:t>
                </a:r>
                <a:r>
                  <a:rPr lang="en-US" b="1" dirty="0" err="1" smtClean="0">
                    <a:solidFill>
                      <a:prstClr val="black"/>
                    </a:solidFill>
                    <a:latin typeface="Calibri"/>
                  </a:rPr>
                  <a:t>CoEM</a:t>
                </a:r>
                <a:endParaRPr lang="en-US" b="1" dirty="0">
                  <a:solidFill>
                    <a:prstClr val="black"/>
                  </a:solidFill>
                  <a:latin typeface="Calibri"/>
                </a:endParaRPr>
              </a:p>
            </p:txBody>
          </p:sp>
          <p:cxnSp>
            <p:nvCxnSpPr>
              <p:cNvPr id="30" name="Straight Arrow Connector 29"/>
              <p:cNvCxnSpPr>
                <a:stCxn id="29" idx="1"/>
              </p:cNvCxnSpPr>
              <p:nvPr/>
            </p:nvCxnSpPr>
            <p:spPr bwMode="auto">
              <a:xfrm rot="10800000">
                <a:off x="4889525" y="3191888"/>
                <a:ext cx="315248" cy="489466"/>
              </a:xfrm>
              <a:prstGeom prst="straightConnector1">
                <a:avLst/>
              </a:prstGeom>
              <a:ln>
                <a:headEnd type="none" w="med" len="med"/>
                <a:tailEnd type="arrow"/>
              </a:ln>
            </p:spPr>
            <p:style>
              <a:lnRef idx="2">
                <a:schemeClr val="dk1"/>
              </a:lnRef>
              <a:fillRef idx="0">
                <a:schemeClr val="dk1"/>
              </a:fillRef>
              <a:effectRef idx="1">
                <a:schemeClr val="dk1"/>
              </a:effectRef>
              <a:fontRef idx="minor">
                <a:schemeClr val="tx1"/>
              </a:fontRef>
            </p:style>
          </p:cxnSp>
        </p:grpSp>
      </p:grpSp>
      <p:sp>
        <p:nvSpPr>
          <p:cNvPr id="2" name="Title 1"/>
          <p:cNvSpPr>
            <a:spLocks noGrp="1"/>
          </p:cNvSpPr>
          <p:nvPr>
            <p:ph type="title"/>
          </p:nvPr>
        </p:nvSpPr>
        <p:spPr>
          <a:xfrm>
            <a:off x="1266825" y="-228600"/>
            <a:ext cx="7953375" cy="990600"/>
          </a:xfrm>
        </p:spPr>
        <p:txBody>
          <a:bodyPr>
            <a:normAutofit fontScale="90000"/>
          </a:bodyPr>
          <a:lstStyle/>
          <a:p>
            <a:r>
              <a:rPr lang="en-US" dirty="0" smtClean="0"/>
              <a:t>Never Ending Learner Project (</a:t>
            </a:r>
            <a:r>
              <a:rPr lang="en-US" dirty="0" err="1" smtClean="0"/>
              <a:t>CoEM</a:t>
            </a:r>
            <a:r>
              <a:rPr lang="en-US" dirty="0" smtClean="0"/>
              <a:t>)</a:t>
            </a:r>
            <a:endParaRPr lang="en-US" dirty="0"/>
          </a:p>
        </p:txBody>
      </p:sp>
      <p:sp>
        <p:nvSpPr>
          <p:cNvPr id="5" name="Slide Number Placeholder 3"/>
          <p:cNvSpPr txBox="1">
            <a:spLocks/>
          </p:cNvSpPr>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algn="r" fontAlgn="base">
              <a:spcBef>
                <a:spcPct val="0"/>
              </a:spcBef>
              <a:spcAft>
                <a:spcPct val="0"/>
              </a:spcAft>
              <a:defRPr/>
            </a:pPr>
            <a:fld id="{DB95AC5C-2115-43B4-93C1-A8C975FC4D86}" type="slidenum">
              <a:rPr lang="en-US" sz="1400" smtClean="0">
                <a:solidFill>
                  <a:prstClr val="black"/>
                </a:solidFill>
                <a:latin typeface="Calibri"/>
                <a:ea typeface="ＭＳ Ｐゴシック" pitchFamily="-111" charset="-128"/>
              </a:rPr>
              <a:pPr algn="r" fontAlgn="base">
                <a:spcBef>
                  <a:spcPct val="0"/>
                </a:spcBef>
                <a:spcAft>
                  <a:spcPct val="0"/>
                </a:spcAft>
                <a:defRPr/>
              </a:pPr>
              <a:t>53</a:t>
            </a:fld>
            <a:endParaRPr lang="en-US" sz="1400" dirty="0">
              <a:solidFill>
                <a:prstClr val="black"/>
              </a:solidFill>
              <a:latin typeface="Calibri"/>
              <a:ea typeface="ＭＳ Ｐゴシック" pitchFamily="-111" charset="-128"/>
            </a:endParaRPr>
          </a:p>
        </p:txBody>
      </p:sp>
      <p:sp>
        <p:nvSpPr>
          <p:cNvPr id="27" name="Rectangle 26"/>
          <p:cNvSpPr/>
          <p:nvPr/>
        </p:nvSpPr>
        <p:spPr bwMode="auto">
          <a:xfrm>
            <a:off x="838200" y="1239277"/>
            <a:ext cx="7575318" cy="5341590"/>
          </a:xfrm>
          <a:prstGeom prst="rect">
            <a:avLst/>
          </a:prstGeom>
          <a:solidFill>
            <a:srgbClr val="FFFFFF">
              <a:alpha val="75000"/>
            </a:srgbClr>
          </a:solidFill>
          <a:ln w="38100"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aphicFrame>
        <p:nvGraphicFramePr>
          <p:cNvPr id="21" name="Table 20"/>
          <p:cNvGraphicFramePr>
            <a:graphicFrameLocks noGrp="1"/>
          </p:cNvGraphicFramePr>
          <p:nvPr/>
        </p:nvGraphicFramePr>
        <p:xfrm>
          <a:off x="1066800" y="3227163"/>
          <a:ext cx="7362360" cy="733104"/>
        </p:xfrm>
        <a:graphic>
          <a:graphicData uri="http://schemas.openxmlformats.org/drawingml/2006/table">
            <a:tbl>
              <a:tblPr firstRow="1" bandRow="1">
                <a:tableStyleId>{D7AC3CCA-C797-4891-BE02-D94E43425B78}</a:tableStyleId>
              </a:tblPr>
              <a:tblGrid>
                <a:gridCol w="2454120"/>
                <a:gridCol w="2454120"/>
                <a:gridCol w="2454120"/>
              </a:tblGrid>
              <a:tr h="733104">
                <a:tc>
                  <a:txBody>
                    <a:bodyPr/>
                    <a:lstStyle/>
                    <a:p>
                      <a:r>
                        <a:rPr lang="en-US" sz="2800" b="1" dirty="0" err="1" smtClean="0"/>
                        <a:t>GraphLab</a:t>
                      </a:r>
                      <a:endParaRPr lang="en-US" sz="2800" b="1" dirty="0"/>
                    </a:p>
                  </a:txBody>
                  <a:tcPr/>
                </a:tc>
                <a:tc>
                  <a:txBody>
                    <a:bodyPr/>
                    <a:lstStyle/>
                    <a:p>
                      <a:r>
                        <a:rPr lang="en-US" sz="2800" b="1" dirty="0" smtClean="0"/>
                        <a:t>16 Cores</a:t>
                      </a:r>
                      <a:endParaRPr lang="en-US" sz="2800" b="1" dirty="0"/>
                    </a:p>
                  </a:txBody>
                  <a:tcPr/>
                </a:tc>
                <a:tc>
                  <a:txBody>
                    <a:bodyPr/>
                    <a:lstStyle/>
                    <a:p>
                      <a:r>
                        <a:rPr lang="en-US" sz="2800" b="1" dirty="0" smtClean="0"/>
                        <a:t>30 min</a:t>
                      </a:r>
                      <a:endParaRPr lang="en-US" sz="2800" b="1" dirty="0"/>
                    </a:p>
                  </a:txBody>
                  <a:tcPr/>
                </a:tc>
              </a:tr>
            </a:tbl>
          </a:graphicData>
        </a:graphic>
      </p:graphicFrame>
      <p:sp>
        <p:nvSpPr>
          <p:cNvPr id="25" name="Rectangle 24"/>
          <p:cNvSpPr/>
          <p:nvPr/>
        </p:nvSpPr>
        <p:spPr bwMode="auto">
          <a:xfrm>
            <a:off x="3494790" y="3983478"/>
            <a:ext cx="4921018" cy="522733"/>
          </a:xfrm>
          <a:prstGeom prst="rect">
            <a:avLst/>
          </a:prstGeom>
          <a:solidFill>
            <a:schemeClr val="bg1"/>
          </a:solid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nvGrpSpPr>
          <p:cNvPr id="8" name="Group 23"/>
          <p:cNvGrpSpPr/>
          <p:nvPr/>
        </p:nvGrpSpPr>
        <p:grpSpPr>
          <a:xfrm>
            <a:off x="3507490" y="3983478"/>
            <a:ext cx="4671231" cy="461665"/>
            <a:chOff x="3352800" y="3846288"/>
            <a:chExt cx="4671231" cy="461665"/>
          </a:xfrm>
        </p:grpSpPr>
        <p:sp>
          <p:nvSpPr>
            <p:cNvPr id="22" name="TextBox 21"/>
            <p:cNvSpPr txBox="1"/>
            <p:nvPr/>
          </p:nvSpPr>
          <p:spPr>
            <a:xfrm>
              <a:off x="6100157" y="3846288"/>
              <a:ext cx="1923874" cy="461665"/>
            </a:xfrm>
            <a:prstGeom prst="rect">
              <a:avLst/>
            </a:prstGeom>
            <a:noFill/>
          </p:spPr>
          <p:txBody>
            <a:bodyPr wrap="none" rtlCol="0">
              <a:spAutoFit/>
            </a:bodyPr>
            <a:lstStyle/>
            <a:p>
              <a:r>
                <a:rPr lang="en-US" b="1" dirty="0" smtClean="0">
                  <a:solidFill>
                    <a:srgbClr val="FF0000"/>
                  </a:solidFill>
                  <a:latin typeface="Calibri"/>
                </a:rPr>
                <a:t>15x Faster!</a:t>
              </a:r>
              <a:endParaRPr lang="en-US" b="1" dirty="0">
                <a:solidFill>
                  <a:srgbClr val="FF0000"/>
                </a:solidFill>
                <a:latin typeface="Calibri"/>
              </a:endParaRPr>
            </a:p>
          </p:txBody>
        </p:sp>
        <p:sp>
          <p:nvSpPr>
            <p:cNvPr id="23" name="TextBox 22"/>
            <p:cNvSpPr txBox="1"/>
            <p:nvPr/>
          </p:nvSpPr>
          <p:spPr>
            <a:xfrm>
              <a:off x="3352800" y="3846288"/>
              <a:ext cx="2536421" cy="461665"/>
            </a:xfrm>
            <a:prstGeom prst="rect">
              <a:avLst/>
            </a:prstGeom>
            <a:noFill/>
          </p:spPr>
          <p:txBody>
            <a:bodyPr wrap="none" rtlCol="0">
              <a:spAutoFit/>
            </a:bodyPr>
            <a:lstStyle/>
            <a:p>
              <a:r>
                <a:rPr lang="en-US" b="1" dirty="0" smtClean="0">
                  <a:solidFill>
                    <a:srgbClr val="FF0000"/>
                  </a:solidFill>
                  <a:latin typeface="Calibri"/>
                </a:rPr>
                <a:t>6x fewer CPUs!</a:t>
              </a:r>
              <a:endParaRPr lang="en-US" b="1" dirty="0">
                <a:solidFill>
                  <a:srgbClr val="FF0000"/>
                </a:solidFill>
                <a:latin typeface="Calibri"/>
              </a:endParaRPr>
            </a:p>
          </p:txBody>
        </p:sp>
      </p:grpSp>
      <p:graphicFrame>
        <p:nvGraphicFramePr>
          <p:cNvPr id="26" name="Table 25"/>
          <p:cNvGraphicFramePr>
            <a:graphicFrameLocks noGrp="1"/>
          </p:cNvGraphicFramePr>
          <p:nvPr/>
        </p:nvGraphicFramePr>
        <p:xfrm>
          <a:off x="1066800" y="2484124"/>
          <a:ext cx="7362360" cy="733104"/>
        </p:xfrm>
        <a:graphic>
          <a:graphicData uri="http://schemas.openxmlformats.org/drawingml/2006/table">
            <a:tbl>
              <a:tblPr firstRow="1" bandRow="1">
                <a:tableStyleId>{D7AC3CCA-C797-4891-BE02-D94E43425B78}</a:tableStyleId>
              </a:tblPr>
              <a:tblGrid>
                <a:gridCol w="2454120"/>
                <a:gridCol w="2454120"/>
                <a:gridCol w="2454120"/>
              </a:tblGrid>
              <a:tr h="733104">
                <a:tc>
                  <a:txBody>
                    <a:bodyPr/>
                    <a:lstStyle/>
                    <a:p>
                      <a:r>
                        <a:rPr lang="en-US" sz="2800" b="0" dirty="0" err="1" smtClean="0"/>
                        <a:t>Hadoop</a:t>
                      </a:r>
                      <a:endParaRPr lang="en-US" sz="2800" b="0" dirty="0"/>
                    </a:p>
                  </a:txBody>
                  <a:tcPr/>
                </a:tc>
                <a:tc>
                  <a:txBody>
                    <a:bodyPr/>
                    <a:lstStyle/>
                    <a:p>
                      <a:r>
                        <a:rPr lang="en-US" sz="2800" b="0" dirty="0" smtClean="0"/>
                        <a:t>95</a:t>
                      </a:r>
                      <a:r>
                        <a:rPr lang="en-US" sz="2800" b="0" baseline="0" dirty="0" smtClean="0"/>
                        <a:t> Cores</a:t>
                      </a:r>
                      <a:endParaRPr lang="en-US" sz="2800" b="0" dirty="0"/>
                    </a:p>
                  </a:txBody>
                  <a:tcPr/>
                </a:tc>
                <a:tc>
                  <a:txBody>
                    <a:bodyPr/>
                    <a:lstStyle/>
                    <a:p>
                      <a:r>
                        <a:rPr lang="en-US" sz="2800" b="0" dirty="0" smtClean="0"/>
                        <a:t>7.5 hrs</a:t>
                      </a:r>
                      <a:endParaRPr lang="en-US" sz="2800" b="0" dirty="0"/>
                    </a:p>
                  </a:txBody>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2136529688"/>
              </p:ext>
            </p:extLst>
          </p:nvPr>
        </p:nvGraphicFramePr>
        <p:xfrm>
          <a:off x="1066800" y="3973289"/>
          <a:ext cx="7362360" cy="944879"/>
        </p:xfrm>
        <a:graphic>
          <a:graphicData uri="http://schemas.openxmlformats.org/drawingml/2006/table">
            <a:tbl>
              <a:tblPr firstRow="1" bandRow="1">
                <a:tableStyleId>{D7AC3CCA-C797-4891-BE02-D94E43425B78}</a:tableStyleId>
              </a:tblPr>
              <a:tblGrid>
                <a:gridCol w="2454120"/>
                <a:gridCol w="2454120"/>
                <a:gridCol w="2454120"/>
              </a:tblGrid>
              <a:tr h="733104">
                <a:tc>
                  <a:txBody>
                    <a:bodyPr/>
                    <a:lstStyle/>
                    <a:p>
                      <a:r>
                        <a:rPr lang="en-US" sz="2800" b="1" dirty="0" smtClean="0"/>
                        <a:t>Distributed</a:t>
                      </a:r>
                    </a:p>
                    <a:p>
                      <a:r>
                        <a:rPr lang="en-US" sz="2800" b="1" dirty="0" err="1" smtClean="0"/>
                        <a:t>GraphLab</a:t>
                      </a:r>
                      <a:endParaRPr lang="en-US" sz="2800" b="1" dirty="0"/>
                    </a:p>
                  </a:txBody>
                  <a:tcPr/>
                </a:tc>
                <a:tc>
                  <a:txBody>
                    <a:bodyPr/>
                    <a:lstStyle/>
                    <a:p>
                      <a:r>
                        <a:rPr lang="en-US" sz="2800" b="1" dirty="0" smtClean="0"/>
                        <a:t>32 EC2 machines</a:t>
                      </a:r>
                      <a:endParaRPr lang="en-US" sz="2800" b="1" dirty="0"/>
                    </a:p>
                  </a:txBody>
                  <a:tcPr/>
                </a:tc>
                <a:tc>
                  <a:txBody>
                    <a:bodyPr/>
                    <a:lstStyle/>
                    <a:p>
                      <a:r>
                        <a:rPr lang="en-US" sz="2800" b="1" dirty="0" smtClean="0"/>
                        <a:t>80 </a:t>
                      </a:r>
                      <a:r>
                        <a:rPr lang="en-US" sz="2800" b="1" dirty="0" err="1" smtClean="0"/>
                        <a:t>secs</a:t>
                      </a:r>
                      <a:endParaRPr lang="en-US" sz="2800" b="1" dirty="0"/>
                    </a:p>
                  </a:txBody>
                  <a:tcPr/>
                </a:tc>
              </a:tr>
            </a:tbl>
          </a:graphicData>
        </a:graphic>
      </p:graphicFrame>
      <p:sp>
        <p:nvSpPr>
          <p:cNvPr id="36" name="Rounded Rectangular Callout 35"/>
          <p:cNvSpPr/>
          <p:nvPr/>
        </p:nvSpPr>
        <p:spPr bwMode="auto">
          <a:xfrm>
            <a:off x="3962400" y="5007842"/>
            <a:ext cx="4848190" cy="707158"/>
          </a:xfrm>
          <a:prstGeom prst="wedgeRoundRectCallout">
            <a:avLst>
              <a:gd name="adj1" fmla="val -2460"/>
              <a:gd name="adj2" fmla="val -133740"/>
              <a:gd name="adj3" fmla="val 16667"/>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3200" b="1" dirty="0" smtClean="0">
                <a:solidFill>
                  <a:srgbClr val="FFFFFF"/>
                </a:solidFill>
                <a:latin typeface="Tahoma" pitchFamily="34" charset="0"/>
                <a:ea typeface="ＭＳ Ｐゴシック" pitchFamily="-111" charset="-128"/>
              </a:rPr>
              <a:t>0.3% of </a:t>
            </a:r>
            <a:r>
              <a:rPr lang="en-US" sz="3200" b="1" dirty="0" err="1" smtClean="0">
                <a:solidFill>
                  <a:srgbClr val="FFFFFF"/>
                </a:solidFill>
                <a:latin typeface="Tahoma" pitchFamily="34" charset="0"/>
                <a:ea typeface="ＭＳ Ｐゴシック" pitchFamily="-111" charset="-128"/>
              </a:rPr>
              <a:t>Hadoop</a:t>
            </a:r>
            <a:r>
              <a:rPr lang="en-US" sz="3200" b="1" dirty="0" smtClean="0">
                <a:solidFill>
                  <a:srgbClr val="FFFFFF"/>
                </a:solidFill>
                <a:latin typeface="Tahoma" pitchFamily="34" charset="0"/>
                <a:ea typeface="ＭＳ Ｐゴシック" pitchFamily="-111" charset="-128"/>
              </a:rPr>
              <a:t> time</a:t>
            </a:r>
          </a:p>
        </p:txBody>
      </p:sp>
    </p:spTree>
    <p:extLst>
      <p:ext uri="{BB962C8B-B14F-4D97-AF65-F5344CB8AC3E}">
        <p14:creationId xmlns:p14="http://schemas.microsoft.com/office/powerpoint/2010/main" val="26379905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up)">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3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Cost of the Wrong Abstraction</a:t>
            </a:r>
            <a:endParaRPr lang="en-US" dirty="0"/>
          </a:p>
        </p:txBody>
      </p:sp>
      <p:pic>
        <p:nvPicPr>
          <p:cNvPr id="5" name="Picture 4" descr="alscost.pd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47800" y="1600200"/>
            <a:ext cx="5867400" cy="4527993"/>
          </a:xfrm>
          <a:prstGeom prst="rect">
            <a:avLst/>
          </a:prstGeom>
        </p:spPr>
      </p:pic>
      <p:sp>
        <p:nvSpPr>
          <p:cNvPr id="8" name="Rectangle 7"/>
          <p:cNvSpPr/>
          <p:nvPr/>
        </p:nvSpPr>
        <p:spPr>
          <a:xfrm rot="16200000">
            <a:off x="-114300" y="3314700"/>
            <a:ext cx="2057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prstClr val="white"/>
                </a:solidFill>
                <a:latin typeface="Calibri"/>
              </a:rPr>
              <a:t>Log-Scale!</a:t>
            </a:r>
            <a:endParaRPr lang="en-US" sz="2800" dirty="0">
              <a:solidFill>
                <a:prstClr val="white"/>
              </a:solidFill>
              <a:latin typeface="Calibri"/>
            </a:endParaRPr>
          </a:p>
        </p:txBody>
      </p:sp>
    </p:spTree>
    <p:extLst>
      <p:ext uri="{BB962C8B-B14F-4D97-AF65-F5344CB8AC3E}">
        <p14:creationId xmlns:p14="http://schemas.microsoft.com/office/powerpoint/2010/main" val="53342408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457200"/>
            <a:ext cx="9296400" cy="1676400"/>
          </a:xfrm>
        </p:spPr>
        <p:txBody>
          <a:bodyPr/>
          <a:lstStyle/>
          <a:p>
            <a:r>
              <a:rPr lang="en-US" sz="4000" dirty="0" smtClean="0"/>
              <a:t>GraphLab</a:t>
            </a:r>
            <a:r>
              <a:rPr lang="en-US" sz="4000" dirty="0"/>
              <a:t>1</a:t>
            </a:r>
            <a:r>
              <a:rPr lang="en-US" sz="4000" dirty="0" smtClean="0"/>
              <a:t> provided exciting</a:t>
            </a:r>
            <a:br>
              <a:rPr lang="en-US" sz="4000" dirty="0" smtClean="0"/>
            </a:br>
            <a:r>
              <a:rPr lang="en-US" sz="4000" dirty="0" smtClean="0"/>
              <a:t>scaling performance</a:t>
            </a:r>
            <a:endParaRPr lang="en-US" sz="4000" dirty="0"/>
          </a:p>
        </p:txBody>
      </p:sp>
      <p:sp>
        <p:nvSpPr>
          <p:cNvPr id="5" name="Subtitle 4"/>
          <p:cNvSpPr txBox="1">
            <a:spLocks noGrp="1"/>
          </p:cNvSpPr>
          <p:nvPr>
            <p:ph type="subTitle" idx="1"/>
          </p:nvPr>
        </p:nvSpPr>
        <p:spPr>
          <a:xfrm>
            <a:off x="685800" y="2891135"/>
            <a:ext cx="920144" cy="461665"/>
          </a:xfrm>
          <a:prstGeom prst="rect">
            <a:avLst/>
          </a:prstGeom>
          <a:noFill/>
        </p:spPr>
        <p:txBody>
          <a:bodyPr wrap="none" rtlCol="0">
            <a:spAutoFit/>
          </a:bodyPr>
          <a:lstStyle/>
          <a:p>
            <a:pPr algn="ctr"/>
            <a:r>
              <a:rPr lang="en-US" sz="2400" dirty="0" smtClean="0"/>
              <a:t>But…</a:t>
            </a:r>
            <a:endParaRPr lang="en-US" sz="2400" dirty="0"/>
          </a:p>
        </p:txBody>
      </p:sp>
      <p:sp>
        <p:nvSpPr>
          <p:cNvPr id="6" name="TextBox 5"/>
          <p:cNvSpPr txBox="1"/>
          <p:nvPr/>
        </p:nvSpPr>
        <p:spPr>
          <a:xfrm>
            <a:off x="685800" y="366998"/>
            <a:ext cx="1409160" cy="461665"/>
          </a:xfrm>
          <a:prstGeom prst="rect">
            <a:avLst/>
          </a:prstGeom>
          <a:noFill/>
        </p:spPr>
        <p:txBody>
          <a:bodyPr wrap="none" rtlCol="0">
            <a:spAutoFit/>
          </a:bodyPr>
          <a:lstStyle/>
          <a:p>
            <a:r>
              <a:rPr lang="en-US" sz="2400" dirty="0" smtClean="0">
                <a:solidFill>
                  <a:prstClr val="black"/>
                </a:solidFill>
                <a:latin typeface="Calibri"/>
              </a:rPr>
              <a:t>Thus far…</a:t>
            </a:r>
            <a:endParaRPr lang="en-US" sz="2400" dirty="0">
              <a:solidFill>
                <a:prstClr val="black"/>
              </a:solidFill>
              <a:latin typeface="Calibri"/>
            </a:endParaRPr>
          </a:p>
        </p:txBody>
      </p:sp>
      <p:sp>
        <p:nvSpPr>
          <p:cNvPr id="7" name="Title 2"/>
          <p:cNvSpPr txBox="1">
            <a:spLocks/>
          </p:cNvSpPr>
          <p:nvPr/>
        </p:nvSpPr>
        <p:spPr bwMode="auto">
          <a:xfrm>
            <a:off x="685800" y="3429000"/>
            <a:ext cx="7772400" cy="16764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60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a:lstStyle>
          <a:p>
            <a:r>
              <a:rPr lang="en-US" sz="4000" b="1" dirty="0" smtClean="0">
                <a:solidFill>
                  <a:srgbClr val="1F497D"/>
                </a:solidFill>
                <a:latin typeface="Calibri"/>
              </a:rPr>
              <a:t>We </a:t>
            </a:r>
            <a:r>
              <a:rPr lang="en-US" sz="4000" b="1" dirty="0" err="1" smtClean="0">
                <a:solidFill>
                  <a:srgbClr val="1F497D"/>
                </a:solidFill>
                <a:latin typeface="Calibri"/>
              </a:rPr>
              <a:t>couldn</a:t>
            </a:r>
            <a:r>
              <a:rPr lang="fr-FR" sz="4000" b="1" dirty="0" smtClean="0">
                <a:solidFill>
                  <a:srgbClr val="1F497D"/>
                </a:solidFill>
                <a:latin typeface="Calibri"/>
              </a:rPr>
              <a:t>’</a:t>
            </a:r>
            <a:r>
              <a:rPr lang="en-US" sz="4000" b="1" dirty="0" smtClean="0">
                <a:solidFill>
                  <a:srgbClr val="1F497D"/>
                </a:solidFill>
                <a:latin typeface="Calibri"/>
              </a:rPr>
              <a:t>t scale up to </a:t>
            </a:r>
            <a:endParaRPr lang="en-US" sz="4000" b="1" dirty="0">
              <a:solidFill>
                <a:srgbClr val="1F497D"/>
              </a:solidFill>
              <a:latin typeface="Calibri"/>
            </a:endParaRPr>
          </a:p>
          <a:p>
            <a:r>
              <a:rPr lang="en-US" sz="4000" b="1" dirty="0" err="1" smtClean="0">
                <a:solidFill>
                  <a:srgbClr val="1F497D"/>
                </a:solidFill>
                <a:latin typeface="Calibri"/>
              </a:rPr>
              <a:t>Altavista</a:t>
            </a:r>
            <a:r>
              <a:rPr lang="en-US" sz="4000" b="1" dirty="0" smtClean="0">
                <a:solidFill>
                  <a:srgbClr val="1F497D"/>
                </a:solidFill>
                <a:latin typeface="Calibri"/>
              </a:rPr>
              <a:t> </a:t>
            </a:r>
            <a:r>
              <a:rPr lang="en-US" sz="4000" b="1" dirty="0" err="1">
                <a:solidFill>
                  <a:srgbClr val="1F497D"/>
                </a:solidFill>
                <a:latin typeface="Calibri"/>
              </a:rPr>
              <a:t>Webgraph</a:t>
            </a:r>
            <a:r>
              <a:rPr lang="en-US" sz="4000" b="1" dirty="0">
                <a:solidFill>
                  <a:srgbClr val="1F497D"/>
                </a:solidFill>
                <a:latin typeface="Calibri"/>
              </a:rPr>
              <a:t> 2002</a:t>
            </a:r>
          </a:p>
          <a:p>
            <a:r>
              <a:rPr lang="en-US" sz="4400" b="1" dirty="0">
                <a:solidFill>
                  <a:srgbClr val="1F497D"/>
                </a:solidFill>
                <a:latin typeface="Calibri"/>
              </a:rPr>
              <a:t>1.4B vertices, 6.7B edges</a:t>
            </a:r>
          </a:p>
        </p:txBody>
      </p:sp>
    </p:spTree>
    <p:custDataLst>
      <p:tags r:id="rId1"/>
    </p:custDataLst>
    <p:extLst>
      <p:ext uri="{BB962C8B-B14F-4D97-AF65-F5344CB8AC3E}">
        <p14:creationId xmlns:p14="http://schemas.microsoft.com/office/powerpoint/2010/main" val="2652106243"/>
      </p:ext>
    </p:extLst>
  </p:cSld>
  <p:clrMapOvr>
    <a:masterClrMapping/>
  </p:clrMapOvr>
  <mc:AlternateContent xmlns:mc="http://schemas.openxmlformats.org/markup-compatibility/2006" xmlns:p14="http://schemas.microsoft.com/office/powerpoint/2010/main">
    <mc:Choice Requires="p14">
      <p:transition spd="slow" p14:dur="2000" advTm="38274"/>
    </mc:Choice>
    <mc:Fallback xmlns="">
      <p:transition xmlns:p14="http://schemas.microsoft.com/office/powerpoint/2010/main" spd="slow" advTm="3827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dissolv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000" y="0"/>
            <a:ext cx="6858000" cy="6858000"/>
          </a:xfrm>
          <a:prstGeom prst="rect">
            <a:avLst/>
          </a:prstGeom>
        </p:spPr>
      </p:pic>
      <p:sp>
        <p:nvSpPr>
          <p:cNvPr id="4" name="Title 3"/>
          <p:cNvSpPr>
            <a:spLocks noGrp="1"/>
          </p:cNvSpPr>
          <p:nvPr>
            <p:ph type="ctrTitle"/>
          </p:nvPr>
        </p:nvSpPr>
        <p:spPr>
          <a:xfrm>
            <a:off x="0" y="2514600"/>
            <a:ext cx="9144000" cy="914400"/>
          </a:xfrm>
          <a:noFill/>
        </p:spPr>
        <p:txBody>
          <a:bodyPr>
            <a:noAutofit/>
          </a:bodyPr>
          <a:lstStyle/>
          <a:p>
            <a:pPr lvl="0">
              <a:spcBef>
                <a:spcPct val="20000"/>
              </a:spcBef>
            </a:pPr>
            <a:r>
              <a:rPr lang="en-US" dirty="0" smtClean="0">
                <a:solidFill>
                  <a:schemeClr val="bg1"/>
                </a:solidFill>
              </a:rPr>
              <a:t>Natural Graphs</a:t>
            </a:r>
            <a:endParaRPr lang="en-US" dirty="0">
              <a:solidFill>
                <a:schemeClr val="bg1"/>
              </a:solidFill>
            </a:endParaRPr>
          </a:p>
        </p:txBody>
      </p:sp>
      <p:sp>
        <p:nvSpPr>
          <p:cNvPr id="2" name="Rectangle 1"/>
          <p:cNvSpPr/>
          <p:nvPr/>
        </p:nvSpPr>
        <p:spPr>
          <a:xfrm>
            <a:off x="-58235" y="6627168"/>
            <a:ext cx="1506035" cy="230832"/>
          </a:xfrm>
          <a:prstGeom prst="rect">
            <a:avLst/>
          </a:prstGeom>
        </p:spPr>
        <p:txBody>
          <a:bodyPr wrap="none">
            <a:spAutoFit/>
          </a:bodyPr>
          <a:lstStyle/>
          <a:p>
            <a:r>
              <a:rPr lang="en-US" sz="900" dirty="0" smtClean="0">
                <a:solidFill>
                  <a:srgbClr val="FFFFFF"/>
                </a:solidFill>
                <a:latin typeface="Calibri"/>
              </a:rPr>
              <a:t>[Image from </a:t>
            </a:r>
            <a:r>
              <a:rPr lang="en-US" sz="900" dirty="0" err="1" smtClean="0">
                <a:solidFill>
                  <a:srgbClr val="FFFFFF"/>
                </a:solidFill>
                <a:latin typeface="Calibri"/>
              </a:rPr>
              <a:t>WikiCommons</a:t>
            </a:r>
            <a:r>
              <a:rPr lang="en-US" sz="900" dirty="0" smtClean="0">
                <a:solidFill>
                  <a:srgbClr val="FFFFFF"/>
                </a:solidFill>
                <a:latin typeface="Calibri"/>
              </a:rPr>
              <a:t>]</a:t>
            </a:r>
            <a:endParaRPr lang="en-US" sz="900" dirty="0">
              <a:solidFill>
                <a:srgbClr val="FFFFFF"/>
              </a:solidFill>
              <a:latin typeface="Calibri"/>
            </a:endParaRPr>
          </a:p>
        </p:txBody>
      </p:sp>
    </p:spTree>
    <p:extLst>
      <p:ext uri="{BB962C8B-B14F-4D97-AF65-F5344CB8AC3E}">
        <p14:creationId xmlns:p14="http://schemas.microsoft.com/office/powerpoint/2010/main" val="27743914"/>
      </p:ext>
    </p:extLst>
  </p:cSld>
  <p:clrMapOvr>
    <a:masterClrMapping/>
  </p:clrMapOvr>
  <mc:AlternateContent xmlns:mc="http://schemas.openxmlformats.org/markup-compatibility/2006" xmlns:p14="http://schemas.microsoft.com/office/powerpoint/2010/main">
    <mc:Choice Requires="p14">
      <p:transition spd="slow" p14:dur="2000" advTm="7512"/>
    </mc:Choice>
    <mc:Fallback xmlns="">
      <p:transition xmlns:p14="http://schemas.microsoft.com/office/powerpoint/2010/main" spd="slow" advTm="7512"/>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p:cNvCxnSpPr>
            <a:stCxn id="24" idx="4"/>
            <a:endCxn id="36" idx="0"/>
          </p:cNvCxnSpPr>
          <p:nvPr/>
        </p:nvCxnSpPr>
        <p:spPr>
          <a:xfrm>
            <a:off x="876300" y="25908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3" name="Straight Connector 42"/>
          <p:cNvCxnSpPr>
            <a:stCxn id="25" idx="4"/>
            <a:endCxn id="37" idx="0"/>
          </p:cNvCxnSpPr>
          <p:nvPr/>
        </p:nvCxnSpPr>
        <p:spPr>
          <a:xfrm>
            <a:off x="1739900" y="25908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5" name="Straight Connector 44"/>
          <p:cNvCxnSpPr>
            <a:stCxn id="26" idx="4"/>
            <a:endCxn id="38" idx="0"/>
          </p:cNvCxnSpPr>
          <p:nvPr/>
        </p:nvCxnSpPr>
        <p:spPr>
          <a:xfrm>
            <a:off x="2603500" y="25908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47" name="Straight Connector 46"/>
          <p:cNvCxnSpPr>
            <a:stCxn id="27" idx="4"/>
            <a:endCxn id="39" idx="0"/>
          </p:cNvCxnSpPr>
          <p:nvPr/>
        </p:nvCxnSpPr>
        <p:spPr>
          <a:xfrm>
            <a:off x="3467100" y="25908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29" name="Straight Connector 28"/>
          <p:cNvCxnSpPr>
            <a:stCxn id="24" idx="6"/>
            <a:endCxn id="27" idx="2"/>
          </p:cNvCxnSpPr>
          <p:nvPr/>
        </p:nvCxnSpPr>
        <p:spPr>
          <a:xfrm>
            <a:off x="990600" y="2476500"/>
            <a:ext cx="2362200" cy="0"/>
          </a:xfrm>
          <a:prstGeom prst="line">
            <a:avLst/>
          </a:prstGeom>
        </p:spPr>
        <p:style>
          <a:lnRef idx="2">
            <a:schemeClr val="dk1">
              <a:shade val="50000"/>
            </a:schemeClr>
          </a:lnRef>
          <a:fillRef idx="1">
            <a:schemeClr val="dk1"/>
          </a:fillRef>
          <a:effectRef idx="0">
            <a:schemeClr val="dk1"/>
          </a:effectRef>
          <a:fontRef idx="minor">
            <a:schemeClr val="lt1"/>
          </a:fontRef>
        </p:style>
      </p:cxnSp>
      <p:sp>
        <p:nvSpPr>
          <p:cNvPr id="2" name="Title 1"/>
          <p:cNvSpPr>
            <a:spLocks noGrp="1"/>
          </p:cNvSpPr>
          <p:nvPr>
            <p:ph type="title"/>
          </p:nvPr>
        </p:nvSpPr>
        <p:spPr/>
        <p:txBody>
          <a:bodyPr>
            <a:normAutofit fontScale="90000"/>
          </a:bodyPr>
          <a:lstStyle/>
          <a:p>
            <a:r>
              <a:rPr lang="en-US" sz="3600" dirty="0" smtClean="0"/>
              <a:t>Assumptions of </a:t>
            </a:r>
            <a:r>
              <a:rPr lang="en-US" sz="3600" b="1" dirty="0" smtClean="0"/>
              <a:t>Graph-Parallel </a:t>
            </a:r>
            <a:r>
              <a:rPr lang="en-US" sz="3600" dirty="0" smtClean="0"/>
              <a:t>Abstractions</a:t>
            </a:r>
            <a:endParaRPr lang="en-US" sz="3600" dirty="0"/>
          </a:p>
        </p:txBody>
      </p:sp>
      <p:sp>
        <p:nvSpPr>
          <p:cNvPr id="40" name="Text Placeholder 39"/>
          <p:cNvSpPr>
            <a:spLocks noGrp="1"/>
          </p:cNvSpPr>
          <p:nvPr>
            <p:ph type="body" idx="1"/>
          </p:nvPr>
        </p:nvSpPr>
        <p:spPr>
          <a:xfrm>
            <a:off x="152400" y="1535113"/>
            <a:ext cx="4040188" cy="639762"/>
          </a:xfrm>
        </p:spPr>
        <p:txBody>
          <a:bodyPr>
            <a:normAutofit/>
          </a:bodyPr>
          <a:lstStyle/>
          <a:p>
            <a:pPr algn="ctr"/>
            <a:r>
              <a:rPr lang="en-US" sz="3200" dirty="0" smtClean="0">
                <a:solidFill>
                  <a:schemeClr val="tx2"/>
                </a:solidFill>
              </a:rPr>
              <a:t>Idealized Structure</a:t>
            </a:r>
            <a:endParaRPr lang="en-US" sz="3200" dirty="0">
              <a:solidFill>
                <a:schemeClr val="tx2"/>
              </a:solidFill>
            </a:endParaRPr>
          </a:p>
        </p:txBody>
      </p:sp>
      <p:sp>
        <p:nvSpPr>
          <p:cNvPr id="3" name="Content Placeholder 2"/>
          <p:cNvSpPr>
            <a:spLocks noGrp="1"/>
          </p:cNvSpPr>
          <p:nvPr>
            <p:ph sz="half" idx="2"/>
          </p:nvPr>
        </p:nvSpPr>
        <p:spPr>
          <a:xfrm>
            <a:off x="457200" y="4190999"/>
            <a:ext cx="4040188" cy="1935163"/>
          </a:xfrm>
        </p:spPr>
        <p:txBody>
          <a:bodyPr>
            <a:normAutofit/>
          </a:bodyPr>
          <a:lstStyle/>
          <a:p>
            <a:r>
              <a:rPr lang="en-US" b="1" i="1" dirty="0" smtClean="0"/>
              <a:t>Small</a:t>
            </a:r>
            <a:r>
              <a:rPr lang="en-US" i="1" dirty="0" smtClean="0"/>
              <a:t> </a:t>
            </a:r>
            <a:r>
              <a:rPr lang="en-US" dirty="0" smtClean="0"/>
              <a:t>neighborhoods</a:t>
            </a:r>
          </a:p>
          <a:p>
            <a:pPr lvl="1"/>
            <a:r>
              <a:rPr lang="en-US" dirty="0" smtClean="0"/>
              <a:t>Low degree vertices</a:t>
            </a:r>
          </a:p>
          <a:p>
            <a:r>
              <a:rPr lang="en-US" dirty="0" smtClean="0"/>
              <a:t>Similar degree</a:t>
            </a:r>
          </a:p>
          <a:p>
            <a:r>
              <a:rPr lang="en-US" dirty="0" smtClean="0"/>
              <a:t>Easy to partition</a:t>
            </a:r>
          </a:p>
        </p:txBody>
      </p:sp>
      <p:sp>
        <p:nvSpPr>
          <p:cNvPr id="42" name="Text Placeholder 41"/>
          <p:cNvSpPr>
            <a:spLocks noGrp="1"/>
          </p:cNvSpPr>
          <p:nvPr>
            <p:ph type="body" sz="quarter" idx="3"/>
          </p:nvPr>
        </p:nvSpPr>
        <p:spPr/>
        <p:txBody>
          <a:bodyPr/>
          <a:lstStyle/>
          <a:p>
            <a:pPr algn="ctr"/>
            <a:r>
              <a:rPr lang="en-US" sz="3200" dirty="0" smtClean="0">
                <a:solidFill>
                  <a:schemeClr val="tx2"/>
                </a:solidFill>
              </a:rPr>
              <a:t>Natural Graph</a:t>
            </a:r>
            <a:endParaRPr lang="en-US" sz="3200" dirty="0">
              <a:solidFill>
                <a:schemeClr val="tx2"/>
              </a:solidFill>
            </a:endParaRPr>
          </a:p>
        </p:txBody>
      </p:sp>
      <p:sp>
        <p:nvSpPr>
          <p:cNvPr id="44" name="Content Placeholder 43"/>
          <p:cNvSpPr>
            <a:spLocks noGrp="1"/>
          </p:cNvSpPr>
          <p:nvPr>
            <p:ph sz="quarter" idx="4"/>
          </p:nvPr>
        </p:nvSpPr>
        <p:spPr>
          <a:xfrm>
            <a:off x="4645025" y="4190999"/>
            <a:ext cx="4041775" cy="1935163"/>
          </a:xfrm>
        </p:spPr>
        <p:txBody>
          <a:bodyPr>
            <a:normAutofit lnSpcReduction="10000"/>
          </a:bodyPr>
          <a:lstStyle/>
          <a:p>
            <a:r>
              <a:rPr lang="en-US" b="1" i="1" dirty="0" smtClean="0"/>
              <a:t>Large</a:t>
            </a:r>
            <a:r>
              <a:rPr lang="en-US" dirty="0" smtClean="0"/>
              <a:t> Neighborhoods</a:t>
            </a:r>
          </a:p>
          <a:p>
            <a:pPr lvl="1"/>
            <a:r>
              <a:rPr lang="en-US" dirty="0" smtClean="0"/>
              <a:t>High degree vertices</a:t>
            </a:r>
          </a:p>
          <a:p>
            <a:r>
              <a:rPr lang="en-US" b="1" i="1" dirty="0" smtClean="0"/>
              <a:t>Power-Law </a:t>
            </a:r>
            <a:r>
              <a:rPr lang="en-US" dirty="0" smtClean="0"/>
              <a:t>degree distribution</a:t>
            </a:r>
          </a:p>
          <a:p>
            <a:r>
              <a:rPr lang="en-US" b="1" i="1" dirty="0" smtClean="0"/>
              <a:t>Difficult to partition</a:t>
            </a:r>
          </a:p>
        </p:txBody>
      </p:sp>
      <p:sp>
        <p:nvSpPr>
          <p:cNvPr id="24" name="Oval 23"/>
          <p:cNvSpPr/>
          <p:nvPr/>
        </p:nvSpPr>
        <p:spPr>
          <a:xfrm>
            <a:off x="762000" y="23622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5" name="Oval 24"/>
          <p:cNvSpPr/>
          <p:nvPr/>
        </p:nvSpPr>
        <p:spPr>
          <a:xfrm>
            <a:off x="1625600" y="23622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 name="Oval 25"/>
          <p:cNvSpPr/>
          <p:nvPr/>
        </p:nvSpPr>
        <p:spPr>
          <a:xfrm>
            <a:off x="2489200" y="23622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7" name="Oval 26"/>
          <p:cNvSpPr/>
          <p:nvPr/>
        </p:nvSpPr>
        <p:spPr>
          <a:xfrm>
            <a:off x="3352800" y="23622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cxnSp>
        <p:nvCxnSpPr>
          <p:cNvPr id="30" name="Straight Connector 29"/>
          <p:cNvCxnSpPr>
            <a:stCxn id="31" idx="6"/>
            <a:endCxn id="34" idx="2"/>
          </p:cNvCxnSpPr>
          <p:nvPr/>
        </p:nvCxnSpPr>
        <p:spPr>
          <a:xfrm>
            <a:off x="990600" y="3009900"/>
            <a:ext cx="2362200" cy="0"/>
          </a:xfrm>
          <a:prstGeom prst="line">
            <a:avLst/>
          </a:prstGeom>
        </p:spPr>
        <p:style>
          <a:lnRef idx="2">
            <a:schemeClr val="dk1">
              <a:shade val="50000"/>
            </a:schemeClr>
          </a:lnRef>
          <a:fillRef idx="1">
            <a:schemeClr val="dk1"/>
          </a:fillRef>
          <a:effectRef idx="0">
            <a:schemeClr val="dk1"/>
          </a:effectRef>
          <a:fontRef idx="minor">
            <a:schemeClr val="lt1"/>
          </a:fontRef>
        </p:style>
      </p:cxnSp>
      <p:sp>
        <p:nvSpPr>
          <p:cNvPr id="31" name="Oval 30"/>
          <p:cNvSpPr/>
          <p:nvPr/>
        </p:nvSpPr>
        <p:spPr>
          <a:xfrm>
            <a:off x="762000" y="2895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2" name="Oval 31"/>
          <p:cNvSpPr/>
          <p:nvPr/>
        </p:nvSpPr>
        <p:spPr>
          <a:xfrm>
            <a:off x="1625600" y="2895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3" name="Oval 32"/>
          <p:cNvSpPr/>
          <p:nvPr/>
        </p:nvSpPr>
        <p:spPr>
          <a:xfrm>
            <a:off x="2489200" y="2895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4" name="Oval 33"/>
          <p:cNvSpPr/>
          <p:nvPr/>
        </p:nvSpPr>
        <p:spPr>
          <a:xfrm>
            <a:off x="3352800" y="2895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cxnSp>
        <p:nvCxnSpPr>
          <p:cNvPr id="35" name="Straight Connector 34"/>
          <p:cNvCxnSpPr>
            <a:stCxn id="36" idx="6"/>
            <a:endCxn id="39" idx="2"/>
          </p:cNvCxnSpPr>
          <p:nvPr/>
        </p:nvCxnSpPr>
        <p:spPr>
          <a:xfrm>
            <a:off x="990600" y="3543300"/>
            <a:ext cx="2362200" cy="0"/>
          </a:xfrm>
          <a:prstGeom prst="line">
            <a:avLst/>
          </a:prstGeom>
        </p:spPr>
        <p:style>
          <a:lnRef idx="2">
            <a:schemeClr val="dk1">
              <a:shade val="50000"/>
            </a:schemeClr>
          </a:lnRef>
          <a:fillRef idx="1">
            <a:schemeClr val="dk1"/>
          </a:fillRef>
          <a:effectRef idx="0">
            <a:schemeClr val="dk1"/>
          </a:effectRef>
          <a:fontRef idx="minor">
            <a:schemeClr val="lt1"/>
          </a:fontRef>
        </p:style>
      </p:cxnSp>
      <p:sp>
        <p:nvSpPr>
          <p:cNvPr id="36" name="Oval 35"/>
          <p:cNvSpPr/>
          <p:nvPr/>
        </p:nvSpPr>
        <p:spPr>
          <a:xfrm>
            <a:off x="762000" y="3429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7" name="Oval 36"/>
          <p:cNvSpPr/>
          <p:nvPr/>
        </p:nvSpPr>
        <p:spPr>
          <a:xfrm>
            <a:off x="1625600" y="3429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8" name="Oval 37"/>
          <p:cNvSpPr/>
          <p:nvPr/>
        </p:nvSpPr>
        <p:spPr>
          <a:xfrm>
            <a:off x="2489200" y="3429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9" name="Oval 38"/>
          <p:cNvSpPr/>
          <p:nvPr/>
        </p:nvSpPr>
        <p:spPr>
          <a:xfrm>
            <a:off x="3352800" y="3429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57</a:t>
            </a:fld>
            <a:endParaRPr lang="en-US">
              <a:solidFill>
                <a:prstClr val="black">
                  <a:tint val="75000"/>
                </a:prstClr>
              </a:solidFill>
              <a:latin typeface="Calibri"/>
            </a:endParaRPr>
          </a:p>
        </p:txBody>
      </p:sp>
      <p:grpSp>
        <p:nvGrpSpPr>
          <p:cNvPr id="28" name="Group 27"/>
          <p:cNvGrpSpPr/>
          <p:nvPr/>
        </p:nvGrpSpPr>
        <p:grpSpPr>
          <a:xfrm>
            <a:off x="4724400" y="2424358"/>
            <a:ext cx="4114800" cy="1104989"/>
            <a:chOff x="4724400" y="2424358"/>
            <a:chExt cx="4114800" cy="1104989"/>
          </a:xfrm>
        </p:grpSpPr>
        <p:pic>
          <p:nvPicPr>
            <p:cNvPr id="46" name="Picture 45"/>
            <p:cNvPicPr>
              <a:picLocks noChangeAspect="1"/>
            </p:cNvPicPr>
            <p:nvPr/>
          </p:nvPicPr>
          <p:blipFill>
            <a:blip r:embed="rId2"/>
            <a:stretch>
              <a:fillRect/>
            </a:stretch>
          </p:blipFill>
          <p:spPr>
            <a:xfrm>
              <a:off x="4724400" y="2519652"/>
              <a:ext cx="914400" cy="914400"/>
            </a:xfrm>
            <a:prstGeom prst="rect">
              <a:avLst/>
            </a:prstGeom>
          </p:spPr>
        </p:pic>
        <p:pic>
          <p:nvPicPr>
            <p:cNvPr id="48" name="Picture 47"/>
            <p:cNvPicPr>
              <a:picLocks noChangeAspect="1"/>
            </p:cNvPicPr>
            <p:nvPr/>
          </p:nvPicPr>
          <p:blipFill rotWithShape="1">
            <a:blip r:embed="rId3"/>
            <a:srcRect l="17369" t="15965" r="15965" b="17369"/>
            <a:stretch/>
          </p:blipFill>
          <p:spPr>
            <a:xfrm>
              <a:off x="5715000" y="2468852"/>
              <a:ext cx="1016000" cy="1016000"/>
            </a:xfrm>
            <a:prstGeom prst="rect">
              <a:avLst/>
            </a:prstGeom>
          </p:spPr>
        </p:pic>
        <p:pic>
          <p:nvPicPr>
            <p:cNvPr id="49" name="Picture 48"/>
            <p:cNvPicPr>
              <a:picLocks noChangeAspect="1"/>
            </p:cNvPicPr>
            <p:nvPr/>
          </p:nvPicPr>
          <p:blipFill>
            <a:blip r:embed="rId4"/>
            <a:stretch>
              <a:fillRect/>
            </a:stretch>
          </p:blipFill>
          <p:spPr>
            <a:xfrm>
              <a:off x="7785100" y="2449802"/>
              <a:ext cx="1054100" cy="1054100"/>
            </a:xfrm>
            <a:prstGeom prst="rect">
              <a:avLst/>
            </a:prstGeom>
          </p:spPr>
        </p:pic>
        <p:pic>
          <p:nvPicPr>
            <p:cNvPr id="50" name="Picture 49"/>
            <p:cNvPicPr>
              <a:picLocks noChangeAspect="1"/>
            </p:cNvPicPr>
            <p:nvPr/>
          </p:nvPicPr>
          <p:blipFill>
            <a:blip r:embed="rId5"/>
            <a:stretch>
              <a:fillRect/>
            </a:stretch>
          </p:blipFill>
          <p:spPr>
            <a:xfrm rot="19800000">
              <a:off x="6599723" y="2424358"/>
              <a:ext cx="1154310" cy="1104989"/>
            </a:xfrm>
            <a:prstGeom prst="rect">
              <a:avLst/>
            </a:prstGeom>
          </p:spPr>
        </p:pic>
      </p:grpSp>
      <p:pic>
        <p:nvPicPr>
          <p:cNvPr id="4" name="Picture 3"/>
          <p:cNvPicPr>
            <a:picLocks/>
          </p:cNvPicPr>
          <p:nvPr/>
        </p:nvPicPr>
        <p:blipFill>
          <a:blip r:embed="rId6" cstate="email">
            <a:extLst>
              <a:ext uri="{28A0092B-C50C-407E-A947-70E740481C1C}">
                <a14:useLocalDpi xmlns:a14="http://schemas.microsoft.com/office/drawing/2010/main"/>
              </a:ext>
            </a:extLst>
          </a:blip>
          <a:stretch>
            <a:fillRect/>
          </a:stretch>
        </p:blipFill>
        <p:spPr>
          <a:xfrm>
            <a:off x="4648200" y="2090305"/>
            <a:ext cx="4191000" cy="2111086"/>
          </a:xfrm>
          <a:prstGeom prst="rect">
            <a:avLst/>
          </a:prstGeom>
        </p:spPr>
      </p:pic>
    </p:spTree>
    <p:extLst>
      <p:ext uri="{BB962C8B-B14F-4D97-AF65-F5344CB8AC3E}">
        <p14:creationId xmlns:p14="http://schemas.microsoft.com/office/powerpoint/2010/main" val="1343348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4">
                                            <p:txEl>
                                              <p:pRg st="0" end="0"/>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uild="p"/>
      <p:bldP spid="44"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76200"/>
            <a:ext cx="7391400" cy="838200"/>
          </a:xfrm>
        </p:spPr>
        <p:txBody>
          <a:bodyPr>
            <a:normAutofit/>
          </a:bodyPr>
          <a:lstStyle/>
          <a:p>
            <a:r>
              <a:rPr lang="en-US" dirty="0" smtClean="0"/>
              <a:t>Natural Graphs </a:t>
            </a:r>
            <a:r>
              <a:rPr lang="en-US" dirty="0" smtClean="0">
                <a:sym typeface="Wingdings" pitchFamily="2" charset="2"/>
              </a:rPr>
              <a:t> Power Law</a:t>
            </a:r>
            <a:endParaRPr lang="en-US" dirty="0"/>
          </a:p>
        </p:txBody>
      </p:sp>
      <p:sp>
        <p:nvSpPr>
          <p:cNvPr id="5" name="TextBox 4"/>
          <p:cNvSpPr txBox="1"/>
          <p:nvPr/>
        </p:nvSpPr>
        <p:spPr>
          <a:xfrm>
            <a:off x="-874195" y="1438909"/>
            <a:ext cx="184666" cy="369332"/>
          </a:xfrm>
          <a:prstGeom prst="rect">
            <a:avLst/>
          </a:prstGeom>
          <a:noFill/>
        </p:spPr>
        <p:txBody>
          <a:bodyPr wrap="none" rtlCol="0">
            <a:spAutoFit/>
          </a:bodyPr>
          <a:lstStyle/>
          <a:p>
            <a:endParaRPr lang="en-US" dirty="0">
              <a:solidFill>
                <a:prstClr val="black"/>
              </a:solidFill>
              <a:latin typeface="Calibri"/>
            </a:endParaRPr>
          </a:p>
        </p:txBody>
      </p:sp>
      <p:pic>
        <p:nvPicPr>
          <p:cNvPr id="14" name="Picture 13" descr="yahoodeg.pdf"/>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3400" y="738355"/>
            <a:ext cx="7696200" cy="5357645"/>
          </a:xfrm>
          <a:prstGeom prst="rect">
            <a:avLst/>
          </a:prstGeom>
        </p:spPr>
      </p:pic>
      <p:sp>
        <p:nvSpPr>
          <p:cNvPr id="18" name="TextBox 17"/>
          <p:cNvSpPr txBox="1"/>
          <p:nvPr/>
        </p:nvSpPr>
        <p:spPr>
          <a:xfrm>
            <a:off x="4038600" y="1563160"/>
            <a:ext cx="3269727" cy="1384995"/>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800" b="1" dirty="0" smtClean="0">
                <a:solidFill>
                  <a:prstClr val="black"/>
                </a:solidFill>
                <a:latin typeface="Calibri"/>
              </a:rPr>
              <a:t>Top 1% of vertices is adjacent to</a:t>
            </a:r>
          </a:p>
          <a:p>
            <a:pPr algn="ctr"/>
            <a:r>
              <a:rPr lang="en-US" sz="2800" b="1" dirty="0" smtClean="0">
                <a:solidFill>
                  <a:prstClr val="black"/>
                </a:solidFill>
                <a:latin typeface="Calibri"/>
              </a:rPr>
              <a:t>53% of the edges!</a:t>
            </a:r>
            <a:endParaRPr lang="en-US" sz="2800" b="1" dirty="0">
              <a:solidFill>
                <a:prstClr val="black"/>
              </a:solidFill>
              <a:latin typeface="Calibri"/>
            </a:endParaRPr>
          </a:p>
        </p:txBody>
      </p:sp>
      <p:sp>
        <p:nvSpPr>
          <p:cNvPr id="19" name="Oval 18"/>
          <p:cNvSpPr/>
          <p:nvPr/>
        </p:nvSpPr>
        <p:spPr bwMode="auto">
          <a:xfrm>
            <a:off x="5715000" y="5005555"/>
            <a:ext cx="1752600" cy="908204"/>
          </a:xfrm>
          <a:prstGeom prst="ellipse">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Calibri"/>
            </a:endParaRPr>
          </a:p>
        </p:txBody>
      </p:sp>
      <p:cxnSp>
        <p:nvCxnSpPr>
          <p:cNvPr id="20" name="Straight Arrow Connector 19"/>
          <p:cNvCxnSpPr>
            <a:stCxn id="18" idx="2"/>
            <a:endCxn id="19" idx="0"/>
          </p:cNvCxnSpPr>
          <p:nvPr/>
        </p:nvCxnSpPr>
        <p:spPr bwMode="auto">
          <a:xfrm>
            <a:off x="5673464" y="2948155"/>
            <a:ext cx="917836" cy="2057400"/>
          </a:xfrm>
          <a:prstGeom prst="straightConnector1">
            <a:avLst/>
          </a:prstGeom>
          <a:ln>
            <a:headEnd type="none" w="med" len="med"/>
            <a:tailEnd type="arrow"/>
          </a:ln>
        </p:spPr>
        <p:style>
          <a:lnRef idx="2">
            <a:schemeClr val="accent2"/>
          </a:lnRef>
          <a:fillRef idx="1">
            <a:schemeClr val="lt1"/>
          </a:fillRef>
          <a:effectRef idx="0">
            <a:schemeClr val="accent2"/>
          </a:effectRef>
          <a:fontRef idx="minor">
            <a:schemeClr val="dk1"/>
          </a:fontRef>
        </p:style>
      </p:cxnSp>
      <p:sp>
        <p:nvSpPr>
          <p:cNvPr id="21" name="TextBox 20"/>
          <p:cNvSpPr txBox="1"/>
          <p:nvPr/>
        </p:nvSpPr>
        <p:spPr>
          <a:xfrm>
            <a:off x="1905000" y="6248400"/>
            <a:ext cx="6629400" cy="707886"/>
          </a:xfrm>
          <a:prstGeom prst="rect">
            <a:avLst/>
          </a:prstGeom>
          <a:noFill/>
        </p:spPr>
        <p:txBody>
          <a:bodyPr wrap="square" rtlCol="0">
            <a:spAutoFit/>
          </a:bodyPr>
          <a:lstStyle/>
          <a:p>
            <a:r>
              <a:rPr lang="en-US" sz="2000" b="1" dirty="0" err="1" smtClean="0">
                <a:solidFill>
                  <a:prstClr val="black"/>
                </a:solidFill>
                <a:latin typeface="Calibri"/>
              </a:rPr>
              <a:t>Altavista</a:t>
            </a:r>
            <a:r>
              <a:rPr lang="en-US" sz="2000" b="1" dirty="0" smtClean="0">
                <a:solidFill>
                  <a:prstClr val="black"/>
                </a:solidFill>
                <a:latin typeface="Calibri"/>
              </a:rPr>
              <a:t> Web Graph: 1.4B Vertices, </a:t>
            </a:r>
            <a:r>
              <a:rPr lang="en-US" sz="2000" b="1" dirty="0">
                <a:solidFill>
                  <a:prstClr val="black"/>
                </a:solidFill>
                <a:latin typeface="Calibri"/>
              </a:rPr>
              <a:t>6.7B </a:t>
            </a:r>
            <a:r>
              <a:rPr lang="en-US" sz="2000" b="1" dirty="0" smtClean="0">
                <a:solidFill>
                  <a:prstClr val="black"/>
                </a:solidFill>
                <a:latin typeface="Calibri"/>
              </a:rPr>
              <a:t>Edges</a:t>
            </a:r>
            <a:endParaRPr lang="en-US" sz="2000" b="1" dirty="0">
              <a:solidFill>
                <a:prstClr val="black"/>
              </a:solidFill>
              <a:latin typeface="Calibri"/>
            </a:endParaRPr>
          </a:p>
          <a:p>
            <a:endParaRPr lang="en-US" sz="2000" b="1" dirty="0">
              <a:solidFill>
                <a:prstClr val="black"/>
              </a:solidFill>
              <a:latin typeface="Calibri"/>
            </a:endParaRPr>
          </a:p>
        </p:txBody>
      </p:sp>
      <p:cxnSp>
        <p:nvCxnSpPr>
          <p:cNvPr id="12" name="Straight Connector 11"/>
          <p:cNvCxnSpPr/>
          <p:nvPr/>
        </p:nvCxnSpPr>
        <p:spPr>
          <a:xfrm>
            <a:off x="2057400" y="1981200"/>
            <a:ext cx="2438400" cy="2819400"/>
          </a:xfrm>
          <a:prstGeom prst="line">
            <a:avLst/>
          </a:prstGeom>
        </p:spPr>
        <p:style>
          <a:lnRef idx="3">
            <a:schemeClr val="accent2"/>
          </a:lnRef>
          <a:fillRef idx="0">
            <a:schemeClr val="accent2"/>
          </a:fillRef>
          <a:effectRef idx="2">
            <a:schemeClr val="accent2"/>
          </a:effectRef>
          <a:fontRef idx="minor">
            <a:schemeClr val="tx1"/>
          </a:fontRef>
        </p:style>
      </p:cxnSp>
      <p:sp>
        <p:nvSpPr>
          <p:cNvPr id="13" name="TextBox 12"/>
          <p:cNvSpPr txBox="1"/>
          <p:nvPr/>
        </p:nvSpPr>
        <p:spPr>
          <a:xfrm rot="2870751">
            <a:off x="1961211" y="1828387"/>
            <a:ext cx="2272302" cy="954107"/>
          </a:xfrm>
          <a:prstGeom prst="rect">
            <a:avLst/>
          </a:prstGeom>
          <a:noFill/>
        </p:spPr>
        <p:txBody>
          <a:bodyPr wrap="none" rtlCol="0">
            <a:spAutoFit/>
          </a:bodyPr>
          <a:lstStyle/>
          <a:p>
            <a:r>
              <a:rPr lang="en-US" sz="2800" dirty="0" smtClean="0">
                <a:solidFill>
                  <a:prstClr val="black"/>
                </a:solidFill>
                <a:latin typeface="Calibri"/>
              </a:rPr>
              <a:t>“Power Law”</a:t>
            </a:r>
          </a:p>
          <a:p>
            <a:r>
              <a:rPr lang="en-US" sz="2800" dirty="0" smtClean="0">
                <a:solidFill>
                  <a:prstClr val="black"/>
                </a:solidFill>
                <a:latin typeface="Calibri"/>
              </a:rPr>
              <a:t>-Slope  = </a:t>
            </a:r>
            <a:r>
              <a:rPr lang="el-GR" sz="2800" dirty="0" smtClean="0">
                <a:solidFill>
                  <a:prstClr val="black"/>
                </a:solidFill>
                <a:latin typeface="Calibri"/>
              </a:rPr>
              <a:t>α</a:t>
            </a:r>
            <a:r>
              <a:rPr lang="en-US" sz="2800" dirty="0" smtClean="0">
                <a:solidFill>
                  <a:prstClr val="black"/>
                </a:solidFill>
                <a:latin typeface="Calibri"/>
              </a:rPr>
              <a:t> </a:t>
            </a:r>
            <a:r>
              <a:rPr lang="en-US" sz="2800" i="1" dirty="0" smtClean="0">
                <a:solidFill>
                  <a:prstClr val="black"/>
                </a:solidFill>
                <a:latin typeface="Times" pitchFamily="18" charset="0"/>
                <a:cs typeface="Times" pitchFamily="18" charset="0"/>
              </a:rPr>
              <a:t>≈ 2</a:t>
            </a:r>
            <a:r>
              <a:rPr lang="en-US" sz="2800" dirty="0" smtClean="0">
                <a:solidFill>
                  <a:prstClr val="black"/>
                </a:solidFill>
                <a:latin typeface="Calibri"/>
              </a:rPr>
              <a:t> </a:t>
            </a:r>
            <a:endParaRPr lang="en-US" sz="2800" dirty="0">
              <a:solidFill>
                <a:prstClr val="black"/>
              </a:solidFill>
              <a:latin typeface="Calibri"/>
            </a:endParaRPr>
          </a:p>
        </p:txBody>
      </p:sp>
    </p:spTree>
    <p:extLst>
      <p:ext uri="{BB962C8B-B14F-4D97-AF65-F5344CB8AC3E}">
        <p14:creationId xmlns:p14="http://schemas.microsoft.com/office/powerpoint/2010/main" val="528050924"/>
      </p:ext>
    </p:extLst>
  </p:cSld>
  <p:clrMapOvr>
    <a:masterClrMapping/>
  </p:clrMapOvr>
  <p:transition xmlns:p14="http://schemas.microsoft.com/office/powerpoint/2010/main" advTm="15463"/>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High Degree Vertices are Common</a:t>
            </a:r>
            <a:endParaRPr lang="en-US" sz="4000" dirty="0"/>
          </a:p>
        </p:txBody>
      </p:sp>
      <p:pic>
        <p:nvPicPr>
          <p:cNvPr id="623620" name="Picture 4" descr="http://www.mpiweb.org/Libraries/Magazine/Social-Network-Stock-Photo.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38200" y="1504950"/>
            <a:ext cx="2667000" cy="2000250"/>
          </a:xfrm>
          <a:prstGeom prst="rect">
            <a:avLst/>
          </a:prstGeom>
          <a:noFill/>
        </p:spPr>
      </p:pic>
      <p:grpSp>
        <p:nvGrpSpPr>
          <p:cNvPr id="8" name="Group 7"/>
          <p:cNvGrpSpPr/>
          <p:nvPr/>
        </p:nvGrpSpPr>
        <p:grpSpPr>
          <a:xfrm>
            <a:off x="4343400" y="1482433"/>
            <a:ext cx="3200400" cy="1946567"/>
            <a:chOff x="4343400" y="1482433"/>
            <a:chExt cx="3200400" cy="1946567"/>
          </a:xfrm>
        </p:grpSpPr>
        <p:sp>
          <p:nvSpPr>
            <p:cNvPr id="14" name="Cube 13"/>
            <p:cNvSpPr/>
            <p:nvPr/>
          </p:nvSpPr>
          <p:spPr bwMode="auto">
            <a:xfrm>
              <a:off x="4800600" y="1482433"/>
              <a:ext cx="1619311" cy="1505521"/>
            </a:xfrm>
            <a:prstGeom prst="cube">
              <a:avLst>
                <a:gd name="adj" fmla="val 0"/>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3200" dirty="0" smtClean="0">
                <a:solidFill>
                  <a:srgbClr val="000000"/>
                </a:solidFill>
                <a:latin typeface="Calibri"/>
                <a:ea typeface="ＭＳ Ｐゴシック" pitchFamily="-111" charset="-128"/>
              </a:endParaRPr>
            </a:p>
          </p:txBody>
        </p:sp>
        <p:sp>
          <p:nvSpPr>
            <p:cNvPr id="15" name="Rectangle 14"/>
            <p:cNvSpPr/>
            <p:nvPr/>
          </p:nvSpPr>
          <p:spPr bwMode="auto">
            <a:xfrm>
              <a:off x="4800600" y="3078134"/>
              <a:ext cx="1619311" cy="33175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16" name="Rectangle 15"/>
            <p:cNvSpPr/>
            <p:nvPr/>
          </p:nvSpPr>
          <p:spPr bwMode="auto">
            <a:xfrm rot="16200000">
              <a:off x="3800556" y="2054104"/>
              <a:ext cx="1488981" cy="365071"/>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17" name="TextBox 16"/>
            <p:cNvSpPr txBox="1"/>
            <p:nvPr/>
          </p:nvSpPr>
          <p:spPr>
            <a:xfrm rot="16200000">
              <a:off x="4124355" y="1800136"/>
              <a:ext cx="838200" cy="400110"/>
            </a:xfrm>
            <a:prstGeom prst="rect">
              <a:avLst/>
            </a:prstGeom>
            <a:noFill/>
          </p:spPr>
          <p:txBody>
            <a:bodyPr wrap="square" rtlCol="0">
              <a:spAutoFit/>
            </a:bodyPr>
            <a:lstStyle/>
            <a:p>
              <a:r>
                <a:rPr lang="en-US" sz="2000" dirty="0" smtClean="0">
                  <a:solidFill>
                    <a:srgbClr val="000000"/>
                  </a:solidFill>
                  <a:latin typeface="Calibri"/>
                </a:rPr>
                <a:t>Users</a:t>
              </a:r>
              <a:endParaRPr lang="en-US" sz="2000" dirty="0">
                <a:solidFill>
                  <a:srgbClr val="000000"/>
                </a:solidFill>
                <a:latin typeface="Calibri"/>
              </a:endParaRPr>
            </a:p>
          </p:txBody>
        </p:sp>
        <p:sp>
          <p:nvSpPr>
            <p:cNvPr id="18" name="TextBox 17"/>
            <p:cNvSpPr txBox="1"/>
            <p:nvPr/>
          </p:nvSpPr>
          <p:spPr>
            <a:xfrm>
              <a:off x="4991065" y="3028890"/>
              <a:ext cx="952535" cy="400110"/>
            </a:xfrm>
            <a:prstGeom prst="rect">
              <a:avLst/>
            </a:prstGeom>
            <a:noFill/>
          </p:spPr>
          <p:txBody>
            <a:bodyPr wrap="square" rtlCol="0">
              <a:spAutoFit/>
            </a:bodyPr>
            <a:lstStyle/>
            <a:p>
              <a:r>
                <a:rPr lang="en-US" sz="2000" dirty="0" smtClean="0">
                  <a:solidFill>
                    <a:srgbClr val="000000"/>
                  </a:solidFill>
                  <a:latin typeface="Calibri"/>
                </a:rPr>
                <a:t>Movies</a:t>
              </a:r>
              <a:endParaRPr lang="en-US" sz="2000" dirty="0">
                <a:solidFill>
                  <a:srgbClr val="000000"/>
                </a:solidFill>
                <a:latin typeface="Calibri"/>
              </a:endParaRPr>
            </a:p>
          </p:txBody>
        </p:sp>
        <p:sp>
          <p:nvSpPr>
            <p:cNvPr id="23" name="Rectangle 22"/>
            <p:cNvSpPr/>
            <p:nvPr/>
          </p:nvSpPr>
          <p:spPr bwMode="auto">
            <a:xfrm>
              <a:off x="4800600" y="2508242"/>
              <a:ext cx="1619311" cy="6344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4" name="Rectangle 23"/>
            <p:cNvSpPr/>
            <p:nvPr/>
          </p:nvSpPr>
          <p:spPr bwMode="auto">
            <a:xfrm>
              <a:off x="6134965" y="1482434"/>
              <a:ext cx="56989" cy="1505520"/>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5" name="Rectangle 24"/>
            <p:cNvSpPr/>
            <p:nvPr/>
          </p:nvSpPr>
          <p:spPr bwMode="auto">
            <a:xfrm>
              <a:off x="6134965" y="3078133"/>
              <a:ext cx="45719" cy="331757"/>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6" name="Rectangle 25"/>
            <p:cNvSpPr/>
            <p:nvPr/>
          </p:nvSpPr>
          <p:spPr bwMode="auto">
            <a:xfrm>
              <a:off x="4363296" y="2508241"/>
              <a:ext cx="366792" cy="56989"/>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133" name="Rectangle 132"/>
            <p:cNvSpPr/>
            <p:nvPr/>
          </p:nvSpPr>
          <p:spPr>
            <a:xfrm>
              <a:off x="4800600" y="1733490"/>
              <a:ext cx="1323183" cy="584775"/>
            </a:xfrm>
            <a:prstGeom prst="rect">
              <a:avLst/>
            </a:prstGeom>
          </p:spPr>
          <p:txBody>
            <a:bodyPr wrap="none">
              <a:spAutoFit/>
            </a:bodyPr>
            <a:lstStyle/>
            <a:p>
              <a:pPr algn="ctr"/>
              <a:r>
                <a:rPr lang="en-US" sz="3200" b="1" dirty="0" smtClean="0">
                  <a:solidFill>
                    <a:prstClr val="white"/>
                  </a:solidFill>
                  <a:latin typeface="Calibri"/>
                  <a:ea typeface="ＭＳ Ｐゴシック" pitchFamily="-111" charset="-128"/>
                </a:rPr>
                <a:t>Netflix</a:t>
              </a:r>
            </a:p>
          </p:txBody>
        </p:sp>
        <p:cxnSp>
          <p:nvCxnSpPr>
            <p:cNvPr id="155" name="Straight Connector 154"/>
            <p:cNvCxnSpPr>
              <a:stCxn id="136" idx="3"/>
              <a:endCxn id="146" idx="1"/>
            </p:cNvCxnSpPr>
            <p:nvPr/>
          </p:nvCxnSpPr>
          <p:spPr bwMode="auto">
            <a:xfrm>
              <a:off x="6858000" y="1537547"/>
              <a:ext cx="457200" cy="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6" name="Straight Connector 155"/>
            <p:cNvCxnSpPr>
              <a:stCxn id="137" idx="3"/>
              <a:endCxn id="146" idx="1"/>
            </p:cNvCxnSpPr>
            <p:nvPr/>
          </p:nvCxnSpPr>
          <p:spPr bwMode="auto">
            <a:xfrm flipV="1">
              <a:off x="6858000" y="1537547"/>
              <a:ext cx="457200" cy="206829"/>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59" name="Straight Connector 158"/>
            <p:cNvCxnSpPr>
              <a:endCxn id="148" idx="1"/>
            </p:cNvCxnSpPr>
            <p:nvPr/>
          </p:nvCxnSpPr>
          <p:spPr bwMode="auto">
            <a:xfrm>
              <a:off x="6858000" y="1787919"/>
              <a:ext cx="457200" cy="21771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62" name="Straight Connector 161"/>
            <p:cNvCxnSpPr>
              <a:stCxn id="137" idx="3"/>
              <a:endCxn id="152" idx="1"/>
            </p:cNvCxnSpPr>
            <p:nvPr/>
          </p:nvCxnSpPr>
          <p:spPr bwMode="auto">
            <a:xfrm>
              <a:off x="6858000" y="1744376"/>
              <a:ext cx="457200" cy="9144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65" name="Straight Connector 164"/>
            <p:cNvCxnSpPr>
              <a:stCxn id="138" idx="3"/>
              <a:endCxn id="152" idx="1"/>
            </p:cNvCxnSpPr>
            <p:nvPr/>
          </p:nvCxnSpPr>
          <p:spPr bwMode="auto">
            <a:xfrm>
              <a:off x="6858000" y="1951205"/>
              <a:ext cx="457200" cy="707571"/>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68" name="Straight Connector 167"/>
            <p:cNvCxnSpPr>
              <a:stCxn id="139" idx="3"/>
              <a:endCxn id="152" idx="1"/>
            </p:cNvCxnSpPr>
            <p:nvPr/>
          </p:nvCxnSpPr>
          <p:spPr bwMode="auto">
            <a:xfrm>
              <a:off x="6858000" y="2158034"/>
              <a:ext cx="457200" cy="500742"/>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71" name="Straight Connector 170"/>
            <p:cNvCxnSpPr>
              <a:stCxn id="141" idx="3"/>
              <a:endCxn id="152" idx="1"/>
            </p:cNvCxnSpPr>
            <p:nvPr/>
          </p:nvCxnSpPr>
          <p:spPr bwMode="auto">
            <a:xfrm>
              <a:off x="6858000" y="2571692"/>
              <a:ext cx="457200" cy="87084"/>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74" name="Straight Connector 173"/>
            <p:cNvCxnSpPr>
              <a:stCxn id="142" idx="3"/>
              <a:endCxn id="152" idx="1"/>
            </p:cNvCxnSpPr>
            <p:nvPr/>
          </p:nvCxnSpPr>
          <p:spPr bwMode="auto">
            <a:xfrm flipV="1">
              <a:off x="6858000" y="2658776"/>
              <a:ext cx="457200" cy="11974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77" name="Straight Connector 176"/>
            <p:cNvCxnSpPr>
              <a:stCxn id="143" idx="3"/>
              <a:endCxn id="152" idx="1"/>
            </p:cNvCxnSpPr>
            <p:nvPr/>
          </p:nvCxnSpPr>
          <p:spPr bwMode="auto">
            <a:xfrm flipV="1">
              <a:off x="6858000" y="2658776"/>
              <a:ext cx="457200" cy="326571"/>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80" name="Straight Connector 179"/>
            <p:cNvCxnSpPr>
              <a:stCxn id="142" idx="3"/>
              <a:endCxn id="153" idx="1"/>
            </p:cNvCxnSpPr>
            <p:nvPr/>
          </p:nvCxnSpPr>
          <p:spPr bwMode="auto">
            <a:xfrm>
              <a:off x="6858000" y="2778521"/>
              <a:ext cx="457200" cy="2068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86" name="Straight Connector 185"/>
            <p:cNvCxnSpPr>
              <a:stCxn id="139" idx="3"/>
              <a:endCxn id="148" idx="1"/>
            </p:cNvCxnSpPr>
            <p:nvPr/>
          </p:nvCxnSpPr>
          <p:spPr bwMode="auto">
            <a:xfrm flipV="1">
              <a:off x="6858000" y="2005634"/>
              <a:ext cx="457200" cy="1524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90" name="Straight Connector 189"/>
            <p:cNvCxnSpPr>
              <a:stCxn id="138" idx="3"/>
              <a:endCxn id="149" idx="1"/>
            </p:cNvCxnSpPr>
            <p:nvPr/>
          </p:nvCxnSpPr>
          <p:spPr bwMode="auto">
            <a:xfrm>
              <a:off x="6858000" y="1951205"/>
              <a:ext cx="457200" cy="283029"/>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99" name="Straight Connector 198"/>
            <p:cNvCxnSpPr>
              <a:stCxn id="140" idx="3"/>
              <a:endCxn id="152" idx="1"/>
            </p:cNvCxnSpPr>
            <p:nvPr/>
          </p:nvCxnSpPr>
          <p:spPr bwMode="auto">
            <a:xfrm>
              <a:off x="6858000" y="2364863"/>
              <a:ext cx="457200" cy="293913"/>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06" name="Straight Connector 205"/>
            <p:cNvCxnSpPr>
              <a:stCxn id="141" idx="3"/>
              <a:endCxn id="147" idx="1"/>
            </p:cNvCxnSpPr>
            <p:nvPr/>
          </p:nvCxnSpPr>
          <p:spPr bwMode="auto">
            <a:xfrm flipV="1">
              <a:off x="6858000" y="1777034"/>
              <a:ext cx="457200" cy="794658"/>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36" name="Rectangle 135"/>
            <p:cNvSpPr/>
            <p:nvPr/>
          </p:nvSpPr>
          <p:spPr bwMode="auto">
            <a:xfrm>
              <a:off x="6629400" y="1504890"/>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37" name="Rectangle 136"/>
            <p:cNvSpPr/>
            <p:nvPr/>
          </p:nvSpPr>
          <p:spPr bwMode="auto">
            <a:xfrm>
              <a:off x="6629400" y="1711719"/>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38" name="Rectangle 137"/>
            <p:cNvSpPr/>
            <p:nvPr/>
          </p:nvSpPr>
          <p:spPr bwMode="auto">
            <a:xfrm>
              <a:off x="6629400" y="1918548"/>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39" name="Rectangle 138"/>
            <p:cNvSpPr/>
            <p:nvPr/>
          </p:nvSpPr>
          <p:spPr bwMode="auto">
            <a:xfrm>
              <a:off x="6629400" y="2125377"/>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0" name="Rectangle 139"/>
            <p:cNvSpPr/>
            <p:nvPr/>
          </p:nvSpPr>
          <p:spPr bwMode="auto">
            <a:xfrm>
              <a:off x="6629400" y="2332206"/>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1" name="Rectangle 140"/>
            <p:cNvSpPr/>
            <p:nvPr/>
          </p:nvSpPr>
          <p:spPr bwMode="auto">
            <a:xfrm>
              <a:off x="6629400" y="2539035"/>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2" name="Rectangle 141"/>
            <p:cNvSpPr/>
            <p:nvPr/>
          </p:nvSpPr>
          <p:spPr bwMode="auto">
            <a:xfrm>
              <a:off x="6629400" y="2745864"/>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3" name="Rectangle 142"/>
            <p:cNvSpPr/>
            <p:nvPr/>
          </p:nvSpPr>
          <p:spPr bwMode="auto">
            <a:xfrm>
              <a:off x="6629400" y="2952690"/>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6" name="Rectangle 145"/>
            <p:cNvSpPr/>
            <p:nvPr/>
          </p:nvSpPr>
          <p:spPr bwMode="auto">
            <a:xfrm>
              <a:off x="7315200" y="1504890"/>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7" name="Rectangle 146"/>
            <p:cNvSpPr/>
            <p:nvPr/>
          </p:nvSpPr>
          <p:spPr bwMode="auto">
            <a:xfrm>
              <a:off x="7315200" y="1744377"/>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8" name="Rectangle 147"/>
            <p:cNvSpPr/>
            <p:nvPr/>
          </p:nvSpPr>
          <p:spPr bwMode="auto">
            <a:xfrm>
              <a:off x="7315200" y="1972977"/>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49" name="Rectangle 148"/>
            <p:cNvSpPr/>
            <p:nvPr/>
          </p:nvSpPr>
          <p:spPr bwMode="auto">
            <a:xfrm>
              <a:off x="7315200" y="2201577"/>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51" name="Rectangle 150"/>
            <p:cNvSpPr/>
            <p:nvPr/>
          </p:nvSpPr>
          <p:spPr bwMode="auto">
            <a:xfrm>
              <a:off x="7315200" y="2419290"/>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52" name="Rectangle 151"/>
            <p:cNvSpPr/>
            <p:nvPr/>
          </p:nvSpPr>
          <p:spPr bwMode="auto">
            <a:xfrm>
              <a:off x="7315200" y="2626119"/>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53" name="Rectangle 152"/>
            <p:cNvSpPr/>
            <p:nvPr/>
          </p:nvSpPr>
          <p:spPr bwMode="auto">
            <a:xfrm>
              <a:off x="7315200" y="2952690"/>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sp>
        <p:nvSpPr>
          <p:cNvPr id="215" name="TextBox 214"/>
          <p:cNvSpPr txBox="1"/>
          <p:nvPr/>
        </p:nvSpPr>
        <p:spPr>
          <a:xfrm>
            <a:off x="1143000" y="1062335"/>
            <a:ext cx="2086084" cy="461665"/>
          </a:xfrm>
          <a:prstGeom prst="rect">
            <a:avLst/>
          </a:prstGeom>
          <a:noFill/>
        </p:spPr>
        <p:txBody>
          <a:bodyPr wrap="none" rtlCol="0">
            <a:spAutoFit/>
          </a:bodyPr>
          <a:lstStyle/>
          <a:p>
            <a:r>
              <a:rPr lang="en-US" sz="2400" dirty="0" smtClean="0">
                <a:solidFill>
                  <a:prstClr val="black"/>
                </a:solidFill>
                <a:latin typeface="Calibri"/>
              </a:rPr>
              <a:t>“Social” People</a:t>
            </a:r>
            <a:endParaRPr lang="en-US" sz="2400" dirty="0">
              <a:solidFill>
                <a:prstClr val="black"/>
              </a:solidFill>
              <a:latin typeface="Calibri"/>
            </a:endParaRPr>
          </a:p>
        </p:txBody>
      </p:sp>
      <p:pic>
        <p:nvPicPr>
          <p:cNvPr id="623622" name="Picture 6" descr="https://encrypted-tbn2.google.com/images?q=tbn:ANd9GcQX8qJd25c76CHxxj3dVbPZg6Epqsuu9Vo7fHPqYEcyfQAeaWG7WQ"/>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752600" y="1905000"/>
            <a:ext cx="990600" cy="1066800"/>
          </a:xfrm>
          <a:prstGeom prst="ellipse">
            <a:avLst/>
          </a:prstGeom>
          <a:noFill/>
          <a:scene3d>
            <a:camera prst="isometricTopUp">
              <a:rot lat="18501104" lon="20905661" rev="21202"/>
            </a:camera>
            <a:lightRig rig="threePt" dir="t"/>
          </a:scene3d>
        </p:spPr>
      </p:pic>
      <p:grpSp>
        <p:nvGrpSpPr>
          <p:cNvPr id="532" name="Group 531"/>
          <p:cNvGrpSpPr/>
          <p:nvPr/>
        </p:nvGrpSpPr>
        <p:grpSpPr>
          <a:xfrm>
            <a:off x="5176341" y="990600"/>
            <a:ext cx="3358059" cy="1905000"/>
            <a:chOff x="5176341" y="990600"/>
            <a:chExt cx="3358059" cy="1905000"/>
          </a:xfrm>
        </p:grpSpPr>
        <p:sp>
          <p:nvSpPr>
            <p:cNvPr id="135" name="TextBox 134"/>
            <p:cNvSpPr txBox="1"/>
            <p:nvPr/>
          </p:nvSpPr>
          <p:spPr>
            <a:xfrm>
              <a:off x="5176341" y="990600"/>
              <a:ext cx="2124812" cy="461665"/>
            </a:xfrm>
            <a:prstGeom prst="rect">
              <a:avLst/>
            </a:prstGeom>
            <a:noFill/>
          </p:spPr>
          <p:txBody>
            <a:bodyPr wrap="none" rtlCol="0">
              <a:spAutoFit/>
            </a:bodyPr>
            <a:lstStyle/>
            <a:p>
              <a:r>
                <a:rPr lang="en-US" sz="2400" dirty="0" smtClean="0">
                  <a:solidFill>
                    <a:prstClr val="black"/>
                  </a:solidFill>
                  <a:latin typeface="Calibri"/>
                </a:rPr>
                <a:t>Popular Movies</a:t>
              </a:r>
              <a:endParaRPr lang="en-US" sz="2400" dirty="0">
                <a:solidFill>
                  <a:prstClr val="black"/>
                </a:solidFill>
                <a:latin typeface="Calibri"/>
              </a:endParaRPr>
            </a:p>
          </p:txBody>
        </p:sp>
        <p:pic>
          <p:nvPicPr>
            <p:cNvPr id="623624" name="Picture 8" descr="Harry Potter Wand &amp; Glasses Kit"/>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43800" y="2490501"/>
              <a:ext cx="990600" cy="405099"/>
            </a:xfrm>
            <a:prstGeom prst="rect">
              <a:avLst/>
            </a:prstGeom>
            <a:noFill/>
          </p:spPr>
        </p:pic>
      </p:grpSp>
      <p:cxnSp>
        <p:nvCxnSpPr>
          <p:cNvPr id="439" name="Straight Arrow Connector 438"/>
          <p:cNvCxnSpPr/>
          <p:nvPr/>
        </p:nvCxnSpPr>
        <p:spPr bwMode="auto">
          <a:xfrm flipH="1">
            <a:off x="2514601" y="4419600"/>
            <a:ext cx="1447799" cy="5334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42" name="Straight Connector 441"/>
          <p:cNvCxnSpPr>
            <a:endCxn id="330" idx="2"/>
          </p:cNvCxnSpPr>
          <p:nvPr/>
        </p:nvCxnSpPr>
        <p:spPr bwMode="auto">
          <a:xfrm flipH="1">
            <a:off x="2057400" y="4419600"/>
            <a:ext cx="1905000" cy="266700"/>
          </a:xfrm>
          <a:prstGeom prst="line">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nvGrpSpPr>
          <p:cNvPr id="327" name="Group 326"/>
          <p:cNvGrpSpPr/>
          <p:nvPr/>
        </p:nvGrpSpPr>
        <p:grpSpPr>
          <a:xfrm>
            <a:off x="1524000" y="4267200"/>
            <a:ext cx="914400" cy="1600200"/>
            <a:chOff x="685800" y="4648200"/>
            <a:chExt cx="914400" cy="1600200"/>
          </a:xfrm>
        </p:grpSpPr>
        <p:sp>
          <p:nvSpPr>
            <p:cNvPr id="221" name="Rectangle 220"/>
            <p:cNvSpPr/>
            <p:nvPr/>
          </p:nvSpPr>
          <p:spPr bwMode="auto">
            <a:xfrm>
              <a:off x="685800" y="4648200"/>
              <a:ext cx="914400" cy="1600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23" name="Oval 222"/>
            <p:cNvSpPr/>
            <p:nvPr/>
          </p:nvSpPr>
          <p:spPr bwMode="auto">
            <a:xfrm>
              <a:off x="914400" y="472440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l-GR" sz="2800" dirty="0" smtClean="0">
                  <a:solidFill>
                    <a:prstClr val="black"/>
                  </a:solidFill>
                  <a:latin typeface="Times" pitchFamily="18" charset="0"/>
                  <a:cs typeface="Times" pitchFamily="18" charset="0"/>
                </a:rPr>
                <a:t>θ</a:t>
              </a:r>
              <a:endParaRPr lang="en-US" sz="2800" dirty="0" smtClean="0">
                <a:solidFill>
                  <a:prstClr val="black"/>
                </a:solidFill>
                <a:latin typeface="Times" pitchFamily="18" charset="0"/>
                <a:cs typeface="Times" pitchFamily="18" charset="0"/>
              </a:endParaRPr>
            </a:p>
          </p:txBody>
        </p:sp>
        <p:grpSp>
          <p:nvGrpSpPr>
            <p:cNvPr id="243" name="Group 242"/>
            <p:cNvGrpSpPr/>
            <p:nvPr/>
          </p:nvGrpSpPr>
          <p:grpSpPr>
            <a:xfrm>
              <a:off x="762000" y="5181600"/>
              <a:ext cx="792480" cy="1013460"/>
              <a:chOff x="685800" y="5181600"/>
              <a:chExt cx="792480" cy="1013460"/>
            </a:xfrm>
          </p:grpSpPr>
          <p:grpSp>
            <p:nvGrpSpPr>
              <p:cNvPr id="226" name="Group 225"/>
              <p:cNvGrpSpPr/>
              <p:nvPr/>
            </p:nvGrpSpPr>
            <p:grpSpPr>
              <a:xfrm>
                <a:off x="685800" y="5181600"/>
                <a:ext cx="457200" cy="838200"/>
                <a:chOff x="3352800" y="4876800"/>
                <a:chExt cx="457200" cy="838200"/>
              </a:xfrm>
            </p:grpSpPr>
            <p:sp>
              <p:nvSpPr>
                <p:cNvPr id="222" name="Rectangle 221"/>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24" name="Oval 223"/>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225" name="Oval 224"/>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231" name="Group 230"/>
              <p:cNvGrpSpPr/>
              <p:nvPr/>
            </p:nvGrpSpPr>
            <p:grpSpPr>
              <a:xfrm>
                <a:off x="792480" y="5234940"/>
                <a:ext cx="457200" cy="838200"/>
                <a:chOff x="3352800" y="4876800"/>
                <a:chExt cx="457200" cy="838200"/>
              </a:xfrm>
            </p:grpSpPr>
            <p:sp>
              <p:nvSpPr>
                <p:cNvPr id="232" name="Rectangle 231"/>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33" name="Oval 232"/>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234" name="Oval 233"/>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235" name="Group 234"/>
              <p:cNvGrpSpPr/>
              <p:nvPr/>
            </p:nvGrpSpPr>
            <p:grpSpPr>
              <a:xfrm>
                <a:off x="906780" y="5303520"/>
                <a:ext cx="457200" cy="838200"/>
                <a:chOff x="3352800" y="4876800"/>
                <a:chExt cx="457200" cy="838200"/>
              </a:xfrm>
            </p:grpSpPr>
            <p:sp>
              <p:nvSpPr>
                <p:cNvPr id="236" name="Rectangle 235"/>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37" name="Oval 236"/>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238" name="Oval 237"/>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239" name="Group 238"/>
              <p:cNvGrpSpPr/>
              <p:nvPr/>
            </p:nvGrpSpPr>
            <p:grpSpPr>
              <a:xfrm>
                <a:off x="1021080" y="5356860"/>
                <a:ext cx="457200" cy="838200"/>
                <a:chOff x="3352800" y="4876800"/>
                <a:chExt cx="457200" cy="838200"/>
              </a:xfrm>
            </p:grpSpPr>
            <p:sp>
              <p:nvSpPr>
                <p:cNvPr id="240" name="Rectangle 239"/>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41" name="Oval 240"/>
                <p:cNvSpPr/>
                <p:nvPr/>
              </p:nvSpPr>
              <p:spPr bwMode="auto">
                <a:xfrm>
                  <a:off x="3390122" y="493014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242" name="Oval 241"/>
                <p:cNvSpPr/>
                <p:nvPr/>
              </p:nvSpPr>
              <p:spPr bwMode="auto">
                <a:xfrm>
                  <a:off x="3428222" y="5463540"/>
                  <a:ext cx="304800" cy="2286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45720" numCol="1" rtlCol="0" anchor="ctr" anchorCtr="0" compatLnSpc="1">
                  <a:prstTxWarp prst="textNoShape">
                    <a:avLst/>
                  </a:prstTxWarp>
                </a:bodyPr>
                <a:lstStyle/>
                <a:p>
                  <a:pPr algn="ctr" fontAlgn="base">
                    <a:spcBef>
                      <a:spcPct val="0"/>
                    </a:spcBef>
                    <a:spcAft>
                      <a:spcPct val="0"/>
                    </a:spcAft>
                  </a:pPr>
                  <a:r>
                    <a:rPr lang="en-US" sz="2000" dirty="0" smtClean="0">
                      <a:solidFill>
                        <a:prstClr val="white"/>
                      </a:solidFill>
                      <a:latin typeface="Times" pitchFamily="18" charset="0"/>
                      <a:cs typeface="Times" pitchFamily="18" charset="0"/>
                    </a:rPr>
                    <a:t>w</a:t>
                  </a:r>
                </a:p>
              </p:txBody>
            </p:sp>
          </p:grpSp>
        </p:grpSp>
        <p:cxnSp>
          <p:nvCxnSpPr>
            <p:cNvPr id="245" name="Straight Arrow Connector 244"/>
            <p:cNvCxnSpPr>
              <a:stCxn id="241" idx="4"/>
              <a:endCxn id="242" idx="0"/>
            </p:cNvCxnSpPr>
            <p:nvPr/>
          </p:nvCxnSpPr>
          <p:spPr bwMode="auto">
            <a:xfrm>
              <a:off x="1325102" y="5791200"/>
              <a:ext cx="0" cy="15240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48" name="Straight Arrow Connector 247"/>
            <p:cNvCxnSpPr>
              <a:stCxn id="223" idx="4"/>
              <a:endCxn id="224" idx="0"/>
            </p:cNvCxnSpPr>
            <p:nvPr/>
          </p:nvCxnSpPr>
          <p:spPr bwMode="auto">
            <a:xfrm flipH="1">
              <a:off x="989822" y="5105400"/>
              <a:ext cx="115078" cy="12285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250" name="Straight Arrow Connector 249"/>
            <p:cNvCxnSpPr>
              <a:stCxn id="223" idx="4"/>
              <a:endCxn id="233" idx="0"/>
            </p:cNvCxnSpPr>
            <p:nvPr/>
          </p:nvCxnSpPr>
          <p:spPr bwMode="auto">
            <a:xfrm flipH="1">
              <a:off x="1096502" y="5105400"/>
              <a:ext cx="8398" cy="17619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252" name="Straight Arrow Connector 251"/>
            <p:cNvCxnSpPr>
              <a:stCxn id="223" idx="4"/>
              <a:endCxn id="237" idx="0"/>
            </p:cNvCxnSpPr>
            <p:nvPr/>
          </p:nvCxnSpPr>
          <p:spPr bwMode="auto">
            <a:xfrm>
              <a:off x="1104900" y="5105400"/>
              <a:ext cx="105902" cy="24477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254" name="Straight Arrow Connector 253"/>
            <p:cNvCxnSpPr>
              <a:stCxn id="223" idx="4"/>
              <a:endCxn id="241" idx="0"/>
            </p:cNvCxnSpPr>
            <p:nvPr/>
          </p:nvCxnSpPr>
          <p:spPr bwMode="auto">
            <a:xfrm>
              <a:off x="1104900" y="5105400"/>
              <a:ext cx="220202" cy="3048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grpSp>
        <p:nvGrpSpPr>
          <p:cNvPr id="328" name="Group 327"/>
          <p:cNvGrpSpPr/>
          <p:nvPr/>
        </p:nvGrpSpPr>
        <p:grpSpPr>
          <a:xfrm>
            <a:off x="1828800" y="4419600"/>
            <a:ext cx="914400" cy="1600200"/>
            <a:chOff x="685800" y="4648200"/>
            <a:chExt cx="914400" cy="1600200"/>
          </a:xfrm>
        </p:grpSpPr>
        <p:sp>
          <p:nvSpPr>
            <p:cNvPr id="329" name="Rectangle 328"/>
            <p:cNvSpPr/>
            <p:nvPr/>
          </p:nvSpPr>
          <p:spPr bwMode="auto">
            <a:xfrm>
              <a:off x="685800" y="4648200"/>
              <a:ext cx="914400" cy="1600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30" name="Oval 329"/>
            <p:cNvSpPr/>
            <p:nvPr/>
          </p:nvSpPr>
          <p:spPr bwMode="auto">
            <a:xfrm>
              <a:off x="914400" y="472440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l-GR" sz="2800" dirty="0" smtClean="0">
                  <a:solidFill>
                    <a:prstClr val="black"/>
                  </a:solidFill>
                  <a:latin typeface="Times" pitchFamily="18" charset="0"/>
                  <a:cs typeface="Times" pitchFamily="18" charset="0"/>
                </a:rPr>
                <a:t>θ</a:t>
              </a:r>
              <a:endParaRPr lang="en-US" sz="2800" dirty="0" smtClean="0">
                <a:solidFill>
                  <a:prstClr val="black"/>
                </a:solidFill>
                <a:latin typeface="Times" pitchFamily="18" charset="0"/>
                <a:cs typeface="Times" pitchFamily="18" charset="0"/>
              </a:endParaRPr>
            </a:p>
          </p:txBody>
        </p:sp>
        <p:grpSp>
          <p:nvGrpSpPr>
            <p:cNvPr id="331" name="Group 330"/>
            <p:cNvGrpSpPr/>
            <p:nvPr/>
          </p:nvGrpSpPr>
          <p:grpSpPr>
            <a:xfrm>
              <a:off x="762000" y="5181600"/>
              <a:ext cx="792480" cy="1013460"/>
              <a:chOff x="685800" y="5181600"/>
              <a:chExt cx="792480" cy="1013460"/>
            </a:xfrm>
          </p:grpSpPr>
          <p:grpSp>
            <p:nvGrpSpPr>
              <p:cNvPr id="337" name="Group 336"/>
              <p:cNvGrpSpPr/>
              <p:nvPr/>
            </p:nvGrpSpPr>
            <p:grpSpPr>
              <a:xfrm>
                <a:off x="685800" y="5181600"/>
                <a:ext cx="457200" cy="838200"/>
                <a:chOff x="3352800" y="4876800"/>
                <a:chExt cx="457200" cy="838200"/>
              </a:xfrm>
            </p:grpSpPr>
            <p:sp>
              <p:nvSpPr>
                <p:cNvPr id="350" name="Rectangle 349"/>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51" name="Oval 350"/>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52" name="Oval 351"/>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38" name="Group 337"/>
              <p:cNvGrpSpPr/>
              <p:nvPr/>
            </p:nvGrpSpPr>
            <p:grpSpPr>
              <a:xfrm>
                <a:off x="792480" y="5234940"/>
                <a:ext cx="457200" cy="838200"/>
                <a:chOff x="3352800" y="4876800"/>
                <a:chExt cx="457200" cy="838200"/>
              </a:xfrm>
            </p:grpSpPr>
            <p:sp>
              <p:nvSpPr>
                <p:cNvPr id="347" name="Rectangle 346"/>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48" name="Oval 347"/>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49" name="Oval 348"/>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39" name="Group 338"/>
              <p:cNvGrpSpPr/>
              <p:nvPr/>
            </p:nvGrpSpPr>
            <p:grpSpPr>
              <a:xfrm>
                <a:off x="906780" y="5303520"/>
                <a:ext cx="457200" cy="838200"/>
                <a:chOff x="3352800" y="4876800"/>
                <a:chExt cx="457200" cy="838200"/>
              </a:xfrm>
            </p:grpSpPr>
            <p:sp>
              <p:nvSpPr>
                <p:cNvPr id="344" name="Rectangle 343"/>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45" name="Oval 344"/>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46" name="Oval 345"/>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40" name="Group 339"/>
              <p:cNvGrpSpPr/>
              <p:nvPr/>
            </p:nvGrpSpPr>
            <p:grpSpPr>
              <a:xfrm>
                <a:off x="1021080" y="5356860"/>
                <a:ext cx="457200" cy="838200"/>
                <a:chOff x="3352800" y="4876800"/>
                <a:chExt cx="457200" cy="838200"/>
              </a:xfrm>
            </p:grpSpPr>
            <p:sp>
              <p:nvSpPr>
                <p:cNvPr id="341" name="Rectangle 340"/>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42" name="Oval 341"/>
                <p:cNvSpPr/>
                <p:nvPr/>
              </p:nvSpPr>
              <p:spPr bwMode="auto">
                <a:xfrm>
                  <a:off x="3390122" y="493014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43" name="Oval 342"/>
                <p:cNvSpPr/>
                <p:nvPr/>
              </p:nvSpPr>
              <p:spPr bwMode="auto">
                <a:xfrm>
                  <a:off x="3428222" y="5463540"/>
                  <a:ext cx="304800" cy="2286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45720" numCol="1" rtlCol="0" anchor="ctr" anchorCtr="0" compatLnSpc="1">
                  <a:prstTxWarp prst="textNoShape">
                    <a:avLst/>
                  </a:prstTxWarp>
                </a:bodyPr>
                <a:lstStyle/>
                <a:p>
                  <a:pPr algn="ctr" fontAlgn="base">
                    <a:spcBef>
                      <a:spcPct val="0"/>
                    </a:spcBef>
                    <a:spcAft>
                      <a:spcPct val="0"/>
                    </a:spcAft>
                  </a:pPr>
                  <a:r>
                    <a:rPr lang="en-US" sz="2000" dirty="0" smtClean="0">
                      <a:solidFill>
                        <a:prstClr val="white"/>
                      </a:solidFill>
                      <a:latin typeface="Times" pitchFamily="18" charset="0"/>
                      <a:cs typeface="Times" pitchFamily="18" charset="0"/>
                    </a:rPr>
                    <a:t>w</a:t>
                  </a:r>
                </a:p>
              </p:txBody>
            </p:sp>
          </p:grpSp>
        </p:grpSp>
        <p:cxnSp>
          <p:nvCxnSpPr>
            <p:cNvPr id="332" name="Straight Arrow Connector 331"/>
            <p:cNvCxnSpPr>
              <a:stCxn id="342" idx="4"/>
              <a:endCxn id="343" idx="0"/>
            </p:cNvCxnSpPr>
            <p:nvPr/>
          </p:nvCxnSpPr>
          <p:spPr bwMode="auto">
            <a:xfrm>
              <a:off x="1325102" y="5791200"/>
              <a:ext cx="0" cy="15240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33" name="Straight Arrow Connector 332"/>
            <p:cNvCxnSpPr>
              <a:stCxn id="330" idx="4"/>
              <a:endCxn id="351" idx="0"/>
            </p:cNvCxnSpPr>
            <p:nvPr/>
          </p:nvCxnSpPr>
          <p:spPr bwMode="auto">
            <a:xfrm flipH="1">
              <a:off x="989822" y="5105400"/>
              <a:ext cx="115078" cy="12285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34" name="Straight Arrow Connector 333"/>
            <p:cNvCxnSpPr>
              <a:stCxn id="330" idx="4"/>
              <a:endCxn id="348" idx="0"/>
            </p:cNvCxnSpPr>
            <p:nvPr/>
          </p:nvCxnSpPr>
          <p:spPr bwMode="auto">
            <a:xfrm flipH="1">
              <a:off x="1096502" y="5105400"/>
              <a:ext cx="8398" cy="17619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35" name="Straight Arrow Connector 334"/>
            <p:cNvCxnSpPr>
              <a:stCxn id="330" idx="4"/>
              <a:endCxn id="345" idx="0"/>
            </p:cNvCxnSpPr>
            <p:nvPr/>
          </p:nvCxnSpPr>
          <p:spPr bwMode="auto">
            <a:xfrm>
              <a:off x="1104900" y="5105400"/>
              <a:ext cx="105902" cy="24477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36" name="Straight Arrow Connector 335"/>
            <p:cNvCxnSpPr>
              <a:stCxn id="330" idx="4"/>
              <a:endCxn id="342" idx="0"/>
            </p:cNvCxnSpPr>
            <p:nvPr/>
          </p:nvCxnSpPr>
          <p:spPr bwMode="auto">
            <a:xfrm>
              <a:off x="1104900" y="5105400"/>
              <a:ext cx="220202" cy="3048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cxnSp>
        <p:nvCxnSpPr>
          <p:cNvPr id="435" name="Straight Arrow Connector 434"/>
          <p:cNvCxnSpPr/>
          <p:nvPr/>
        </p:nvCxnSpPr>
        <p:spPr bwMode="auto">
          <a:xfrm flipH="1">
            <a:off x="2209800" y="4419600"/>
            <a:ext cx="1752600" cy="5334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37" name="Straight Arrow Connector 436"/>
          <p:cNvCxnSpPr/>
          <p:nvPr/>
        </p:nvCxnSpPr>
        <p:spPr bwMode="auto">
          <a:xfrm flipH="1">
            <a:off x="2286000" y="4419600"/>
            <a:ext cx="1676400" cy="3810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nvGrpSpPr>
          <p:cNvPr id="353" name="Group 352"/>
          <p:cNvGrpSpPr/>
          <p:nvPr/>
        </p:nvGrpSpPr>
        <p:grpSpPr>
          <a:xfrm>
            <a:off x="2133600" y="4648200"/>
            <a:ext cx="914400" cy="1600200"/>
            <a:chOff x="685800" y="4648200"/>
            <a:chExt cx="914400" cy="1600200"/>
          </a:xfrm>
        </p:grpSpPr>
        <p:sp>
          <p:nvSpPr>
            <p:cNvPr id="354" name="Rectangle 353"/>
            <p:cNvSpPr/>
            <p:nvPr/>
          </p:nvSpPr>
          <p:spPr bwMode="auto">
            <a:xfrm>
              <a:off x="685800" y="4648200"/>
              <a:ext cx="914400" cy="1600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55" name="Oval 354"/>
            <p:cNvSpPr/>
            <p:nvPr/>
          </p:nvSpPr>
          <p:spPr bwMode="auto">
            <a:xfrm>
              <a:off x="914400" y="472440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l-GR" sz="2800" dirty="0" smtClean="0">
                  <a:solidFill>
                    <a:prstClr val="black"/>
                  </a:solidFill>
                  <a:latin typeface="Times" pitchFamily="18" charset="0"/>
                  <a:cs typeface="Times" pitchFamily="18" charset="0"/>
                </a:rPr>
                <a:t>θ</a:t>
              </a:r>
              <a:endParaRPr lang="en-US" sz="2800" dirty="0" smtClean="0">
                <a:solidFill>
                  <a:prstClr val="black"/>
                </a:solidFill>
                <a:latin typeface="Times" pitchFamily="18" charset="0"/>
                <a:cs typeface="Times" pitchFamily="18" charset="0"/>
              </a:endParaRPr>
            </a:p>
          </p:txBody>
        </p:sp>
        <p:grpSp>
          <p:nvGrpSpPr>
            <p:cNvPr id="356" name="Group 355"/>
            <p:cNvGrpSpPr/>
            <p:nvPr/>
          </p:nvGrpSpPr>
          <p:grpSpPr>
            <a:xfrm>
              <a:off x="762000" y="5181600"/>
              <a:ext cx="792480" cy="1013460"/>
              <a:chOff x="685800" y="5181600"/>
              <a:chExt cx="792480" cy="1013460"/>
            </a:xfrm>
          </p:grpSpPr>
          <p:grpSp>
            <p:nvGrpSpPr>
              <p:cNvPr id="362" name="Group 361"/>
              <p:cNvGrpSpPr/>
              <p:nvPr/>
            </p:nvGrpSpPr>
            <p:grpSpPr>
              <a:xfrm>
                <a:off x="685800" y="5181600"/>
                <a:ext cx="457200" cy="838200"/>
                <a:chOff x="3352800" y="4876800"/>
                <a:chExt cx="457200" cy="838200"/>
              </a:xfrm>
            </p:grpSpPr>
            <p:sp>
              <p:nvSpPr>
                <p:cNvPr id="375" name="Rectangle 374"/>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76" name="Oval 375"/>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77" name="Oval 376"/>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63" name="Group 362"/>
              <p:cNvGrpSpPr/>
              <p:nvPr/>
            </p:nvGrpSpPr>
            <p:grpSpPr>
              <a:xfrm>
                <a:off x="792480" y="5234940"/>
                <a:ext cx="457200" cy="838200"/>
                <a:chOff x="3352800" y="4876800"/>
                <a:chExt cx="457200" cy="838200"/>
              </a:xfrm>
            </p:grpSpPr>
            <p:sp>
              <p:nvSpPr>
                <p:cNvPr id="372" name="Rectangle 371"/>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73" name="Oval 372"/>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74" name="Oval 373"/>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64" name="Group 363"/>
              <p:cNvGrpSpPr/>
              <p:nvPr/>
            </p:nvGrpSpPr>
            <p:grpSpPr>
              <a:xfrm>
                <a:off x="906780" y="5303520"/>
                <a:ext cx="457200" cy="838200"/>
                <a:chOff x="3352800" y="4876800"/>
                <a:chExt cx="457200" cy="838200"/>
              </a:xfrm>
            </p:grpSpPr>
            <p:sp>
              <p:nvSpPr>
                <p:cNvPr id="369" name="Rectangle 368"/>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70" name="Oval 369"/>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71" name="Oval 370"/>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65" name="Group 364"/>
              <p:cNvGrpSpPr/>
              <p:nvPr/>
            </p:nvGrpSpPr>
            <p:grpSpPr>
              <a:xfrm>
                <a:off x="1021080" y="5356860"/>
                <a:ext cx="457200" cy="838200"/>
                <a:chOff x="3352800" y="4876800"/>
                <a:chExt cx="457200" cy="838200"/>
              </a:xfrm>
            </p:grpSpPr>
            <p:sp>
              <p:nvSpPr>
                <p:cNvPr id="366" name="Rectangle 365"/>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67" name="Oval 366"/>
                <p:cNvSpPr/>
                <p:nvPr/>
              </p:nvSpPr>
              <p:spPr bwMode="auto">
                <a:xfrm>
                  <a:off x="3390122" y="493014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68" name="Oval 367"/>
                <p:cNvSpPr/>
                <p:nvPr/>
              </p:nvSpPr>
              <p:spPr bwMode="auto">
                <a:xfrm>
                  <a:off x="3428222" y="5463540"/>
                  <a:ext cx="304800" cy="2286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45720" numCol="1" rtlCol="0" anchor="ctr" anchorCtr="0" compatLnSpc="1">
                  <a:prstTxWarp prst="textNoShape">
                    <a:avLst/>
                  </a:prstTxWarp>
                </a:bodyPr>
                <a:lstStyle/>
                <a:p>
                  <a:pPr algn="ctr" fontAlgn="base">
                    <a:spcBef>
                      <a:spcPct val="0"/>
                    </a:spcBef>
                    <a:spcAft>
                      <a:spcPct val="0"/>
                    </a:spcAft>
                  </a:pPr>
                  <a:r>
                    <a:rPr lang="en-US" sz="2000" dirty="0" smtClean="0">
                      <a:solidFill>
                        <a:prstClr val="white"/>
                      </a:solidFill>
                      <a:latin typeface="Times" pitchFamily="18" charset="0"/>
                      <a:cs typeface="Times" pitchFamily="18" charset="0"/>
                    </a:rPr>
                    <a:t>w</a:t>
                  </a:r>
                </a:p>
              </p:txBody>
            </p:sp>
          </p:grpSp>
        </p:grpSp>
        <p:cxnSp>
          <p:nvCxnSpPr>
            <p:cNvPr id="357" name="Straight Arrow Connector 356"/>
            <p:cNvCxnSpPr>
              <a:stCxn id="367" idx="4"/>
              <a:endCxn id="368" idx="0"/>
            </p:cNvCxnSpPr>
            <p:nvPr/>
          </p:nvCxnSpPr>
          <p:spPr bwMode="auto">
            <a:xfrm>
              <a:off x="1325102" y="5791200"/>
              <a:ext cx="0" cy="15240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58" name="Straight Arrow Connector 357"/>
            <p:cNvCxnSpPr>
              <a:stCxn id="355" idx="4"/>
              <a:endCxn id="376" idx="0"/>
            </p:cNvCxnSpPr>
            <p:nvPr/>
          </p:nvCxnSpPr>
          <p:spPr bwMode="auto">
            <a:xfrm flipH="1">
              <a:off x="989822" y="5105400"/>
              <a:ext cx="115078" cy="12285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59" name="Straight Arrow Connector 358"/>
            <p:cNvCxnSpPr>
              <a:stCxn id="355" idx="4"/>
              <a:endCxn id="373" idx="0"/>
            </p:cNvCxnSpPr>
            <p:nvPr/>
          </p:nvCxnSpPr>
          <p:spPr bwMode="auto">
            <a:xfrm flipH="1">
              <a:off x="1096502" y="5105400"/>
              <a:ext cx="8398" cy="17619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60" name="Straight Arrow Connector 359"/>
            <p:cNvCxnSpPr>
              <a:stCxn id="355" idx="4"/>
              <a:endCxn id="370" idx="0"/>
            </p:cNvCxnSpPr>
            <p:nvPr/>
          </p:nvCxnSpPr>
          <p:spPr bwMode="auto">
            <a:xfrm>
              <a:off x="1104900" y="5105400"/>
              <a:ext cx="105902" cy="24477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61" name="Straight Arrow Connector 360"/>
            <p:cNvCxnSpPr>
              <a:stCxn id="355" idx="4"/>
              <a:endCxn id="367" idx="0"/>
            </p:cNvCxnSpPr>
            <p:nvPr/>
          </p:nvCxnSpPr>
          <p:spPr bwMode="auto">
            <a:xfrm>
              <a:off x="1104900" y="5105400"/>
              <a:ext cx="220202" cy="3048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cxnSp>
        <p:nvCxnSpPr>
          <p:cNvPr id="404" name="Straight Arrow Connector 403"/>
          <p:cNvCxnSpPr>
            <a:endCxn id="223" idx="2"/>
          </p:cNvCxnSpPr>
          <p:nvPr/>
        </p:nvCxnSpPr>
        <p:spPr bwMode="auto">
          <a:xfrm flipV="1">
            <a:off x="914400" y="4533900"/>
            <a:ext cx="838200" cy="1143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06" name="Straight Arrow Connector 405"/>
          <p:cNvCxnSpPr>
            <a:endCxn id="330" idx="2"/>
          </p:cNvCxnSpPr>
          <p:nvPr/>
        </p:nvCxnSpPr>
        <p:spPr bwMode="auto">
          <a:xfrm>
            <a:off x="914400" y="4648200"/>
            <a:ext cx="1143000" cy="381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08" name="Straight Arrow Connector 407"/>
          <p:cNvCxnSpPr>
            <a:endCxn id="355" idx="2"/>
          </p:cNvCxnSpPr>
          <p:nvPr/>
        </p:nvCxnSpPr>
        <p:spPr bwMode="auto">
          <a:xfrm>
            <a:off x="914400" y="4648200"/>
            <a:ext cx="1447800" cy="2667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33" name="Straight Arrow Connector 432"/>
          <p:cNvCxnSpPr>
            <a:endCxn id="380" idx="3"/>
          </p:cNvCxnSpPr>
          <p:nvPr/>
        </p:nvCxnSpPr>
        <p:spPr bwMode="auto">
          <a:xfrm flipH="1">
            <a:off x="2722796" y="4419600"/>
            <a:ext cx="1239604" cy="782404"/>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31" name="Straight Arrow Connector 430"/>
          <p:cNvCxnSpPr/>
          <p:nvPr/>
        </p:nvCxnSpPr>
        <p:spPr bwMode="auto">
          <a:xfrm flipH="1">
            <a:off x="2743201" y="4419600"/>
            <a:ext cx="1219199" cy="10668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29" name="Straight Arrow Connector 428"/>
          <p:cNvCxnSpPr/>
          <p:nvPr/>
        </p:nvCxnSpPr>
        <p:spPr bwMode="auto">
          <a:xfrm flipH="1">
            <a:off x="2819401" y="4419600"/>
            <a:ext cx="1142999" cy="11430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nvGrpSpPr>
          <p:cNvPr id="378" name="Group 377"/>
          <p:cNvGrpSpPr/>
          <p:nvPr/>
        </p:nvGrpSpPr>
        <p:grpSpPr>
          <a:xfrm>
            <a:off x="2438400" y="4800600"/>
            <a:ext cx="914400" cy="1600200"/>
            <a:chOff x="685800" y="4648200"/>
            <a:chExt cx="914400" cy="1600200"/>
          </a:xfrm>
        </p:grpSpPr>
        <p:sp>
          <p:nvSpPr>
            <p:cNvPr id="379" name="Rectangle 378"/>
            <p:cNvSpPr/>
            <p:nvPr/>
          </p:nvSpPr>
          <p:spPr bwMode="auto">
            <a:xfrm>
              <a:off x="685800" y="4648200"/>
              <a:ext cx="914400" cy="1600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80" name="Oval 379"/>
            <p:cNvSpPr/>
            <p:nvPr/>
          </p:nvSpPr>
          <p:spPr bwMode="auto">
            <a:xfrm>
              <a:off x="914400" y="472440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l-GR" sz="2800" dirty="0" smtClean="0">
                  <a:solidFill>
                    <a:prstClr val="black"/>
                  </a:solidFill>
                  <a:latin typeface="Times" pitchFamily="18" charset="0"/>
                  <a:cs typeface="Times" pitchFamily="18" charset="0"/>
                </a:rPr>
                <a:t>θ</a:t>
              </a:r>
              <a:endParaRPr lang="en-US" sz="2800" dirty="0" smtClean="0">
                <a:solidFill>
                  <a:prstClr val="black"/>
                </a:solidFill>
                <a:latin typeface="Times" pitchFamily="18" charset="0"/>
                <a:cs typeface="Times" pitchFamily="18" charset="0"/>
              </a:endParaRPr>
            </a:p>
          </p:txBody>
        </p:sp>
        <p:grpSp>
          <p:nvGrpSpPr>
            <p:cNvPr id="381" name="Group 380"/>
            <p:cNvGrpSpPr/>
            <p:nvPr/>
          </p:nvGrpSpPr>
          <p:grpSpPr>
            <a:xfrm>
              <a:off x="762000" y="5181600"/>
              <a:ext cx="792480" cy="1013460"/>
              <a:chOff x="685800" y="5181600"/>
              <a:chExt cx="792480" cy="1013460"/>
            </a:xfrm>
          </p:grpSpPr>
          <p:grpSp>
            <p:nvGrpSpPr>
              <p:cNvPr id="387" name="Group 386"/>
              <p:cNvGrpSpPr/>
              <p:nvPr/>
            </p:nvGrpSpPr>
            <p:grpSpPr>
              <a:xfrm>
                <a:off x="685800" y="5181600"/>
                <a:ext cx="457200" cy="838200"/>
                <a:chOff x="3352800" y="4876800"/>
                <a:chExt cx="457200" cy="838200"/>
              </a:xfrm>
            </p:grpSpPr>
            <p:sp>
              <p:nvSpPr>
                <p:cNvPr id="400" name="Rectangle 399"/>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01" name="Oval 400"/>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402" name="Oval 401"/>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88" name="Group 387"/>
              <p:cNvGrpSpPr/>
              <p:nvPr/>
            </p:nvGrpSpPr>
            <p:grpSpPr>
              <a:xfrm>
                <a:off x="792480" y="5234940"/>
                <a:ext cx="457200" cy="838200"/>
                <a:chOff x="3352800" y="4876800"/>
                <a:chExt cx="457200" cy="838200"/>
              </a:xfrm>
            </p:grpSpPr>
            <p:sp>
              <p:nvSpPr>
                <p:cNvPr id="397" name="Rectangle 396"/>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98" name="Oval 397"/>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99" name="Oval 398"/>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89" name="Group 388"/>
              <p:cNvGrpSpPr/>
              <p:nvPr/>
            </p:nvGrpSpPr>
            <p:grpSpPr>
              <a:xfrm>
                <a:off x="906780" y="5303520"/>
                <a:ext cx="457200" cy="838200"/>
                <a:chOff x="3352800" y="4876800"/>
                <a:chExt cx="457200" cy="838200"/>
              </a:xfrm>
            </p:grpSpPr>
            <p:sp>
              <p:nvSpPr>
                <p:cNvPr id="394" name="Rectangle 393"/>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95" name="Oval 394"/>
                <p:cNvSpPr/>
                <p:nvPr/>
              </p:nvSpPr>
              <p:spPr bwMode="auto">
                <a:xfrm>
                  <a:off x="3390122" y="4923453"/>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96" name="Oval 395"/>
                <p:cNvSpPr/>
                <p:nvPr/>
              </p:nvSpPr>
              <p:spPr bwMode="auto">
                <a:xfrm>
                  <a:off x="3434443" y="5344885"/>
                  <a:ext cx="304800" cy="3048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white"/>
                      </a:solidFill>
                      <a:latin typeface="Times" pitchFamily="18" charset="0"/>
                      <a:cs typeface="Times" pitchFamily="18" charset="0"/>
                    </a:rPr>
                    <a:t>w</a:t>
                  </a:r>
                </a:p>
              </p:txBody>
            </p:sp>
          </p:grpSp>
          <p:grpSp>
            <p:nvGrpSpPr>
              <p:cNvPr id="390" name="Group 389"/>
              <p:cNvGrpSpPr/>
              <p:nvPr/>
            </p:nvGrpSpPr>
            <p:grpSpPr>
              <a:xfrm>
                <a:off x="1021080" y="5356860"/>
                <a:ext cx="457200" cy="838200"/>
                <a:chOff x="3352800" y="4876800"/>
                <a:chExt cx="457200" cy="838200"/>
              </a:xfrm>
            </p:grpSpPr>
            <p:sp>
              <p:nvSpPr>
                <p:cNvPr id="391" name="Rectangle 390"/>
                <p:cNvSpPr/>
                <p:nvPr/>
              </p:nvSpPr>
              <p:spPr bwMode="auto">
                <a:xfrm>
                  <a:off x="3352800" y="4876800"/>
                  <a:ext cx="457200" cy="8382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392" name="Oval 391"/>
                <p:cNvSpPr/>
                <p:nvPr/>
              </p:nvSpPr>
              <p:spPr bwMode="auto">
                <a:xfrm>
                  <a:off x="3390122" y="4930140"/>
                  <a:ext cx="381000" cy="381000"/>
                </a:xfrm>
                <a:prstGeom prst="ellipse">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400" dirty="0" smtClean="0">
                      <a:solidFill>
                        <a:prstClr val="black"/>
                      </a:solidFill>
                      <a:latin typeface="Times" pitchFamily="18" charset="0"/>
                      <a:cs typeface="Times" pitchFamily="18" charset="0"/>
                    </a:rPr>
                    <a:t>Z</a:t>
                  </a:r>
                </a:p>
              </p:txBody>
            </p:sp>
            <p:sp>
              <p:nvSpPr>
                <p:cNvPr id="393" name="Oval 392"/>
                <p:cNvSpPr/>
                <p:nvPr/>
              </p:nvSpPr>
              <p:spPr bwMode="auto">
                <a:xfrm>
                  <a:off x="3428222" y="5463540"/>
                  <a:ext cx="304800" cy="2286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0" tIns="0" rIns="0" bIns="45720" numCol="1" rtlCol="0" anchor="ctr" anchorCtr="0" compatLnSpc="1">
                  <a:prstTxWarp prst="textNoShape">
                    <a:avLst/>
                  </a:prstTxWarp>
                </a:bodyPr>
                <a:lstStyle/>
                <a:p>
                  <a:pPr algn="ctr" fontAlgn="base">
                    <a:spcBef>
                      <a:spcPct val="0"/>
                    </a:spcBef>
                    <a:spcAft>
                      <a:spcPct val="0"/>
                    </a:spcAft>
                  </a:pPr>
                  <a:r>
                    <a:rPr lang="en-US" sz="2000" dirty="0" smtClean="0">
                      <a:solidFill>
                        <a:prstClr val="white"/>
                      </a:solidFill>
                      <a:latin typeface="Times" pitchFamily="18" charset="0"/>
                      <a:cs typeface="Times" pitchFamily="18" charset="0"/>
                    </a:rPr>
                    <a:t>w</a:t>
                  </a:r>
                </a:p>
              </p:txBody>
            </p:sp>
          </p:grpSp>
        </p:grpSp>
        <p:cxnSp>
          <p:nvCxnSpPr>
            <p:cNvPr id="382" name="Straight Arrow Connector 381"/>
            <p:cNvCxnSpPr>
              <a:stCxn id="392" idx="4"/>
              <a:endCxn id="393" idx="0"/>
            </p:cNvCxnSpPr>
            <p:nvPr/>
          </p:nvCxnSpPr>
          <p:spPr bwMode="auto">
            <a:xfrm>
              <a:off x="1325102" y="5791200"/>
              <a:ext cx="0" cy="152400"/>
            </a:xfrm>
            <a:prstGeom prst="straightConnector1">
              <a:avLst/>
            </a:prstGeom>
            <a:ln>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83" name="Straight Arrow Connector 382"/>
            <p:cNvCxnSpPr>
              <a:stCxn id="380" idx="4"/>
              <a:endCxn id="401" idx="0"/>
            </p:cNvCxnSpPr>
            <p:nvPr/>
          </p:nvCxnSpPr>
          <p:spPr bwMode="auto">
            <a:xfrm flipH="1">
              <a:off x="989822" y="5105400"/>
              <a:ext cx="115078" cy="12285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84" name="Straight Arrow Connector 383"/>
            <p:cNvCxnSpPr>
              <a:stCxn id="380" idx="4"/>
              <a:endCxn id="398" idx="0"/>
            </p:cNvCxnSpPr>
            <p:nvPr/>
          </p:nvCxnSpPr>
          <p:spPr bwMode="auto">
            <a:xfrm flipH="1">
              <a:off x="1096502" y="5105400"/>
              <a:ext cx="8398" cy="17619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85" name="Straight Arrow Connector 384"/>
            <p:cNvCxnSpPr>
              <a:stCxn id="380" idx="4"/>
              <a:endCxn id="395" idx="0"/>
            </p:cNvCxnSpPr>
            <p:nvPr/>
          </p:nvCxnSpPr>
          <p:spPr bwMode="auto">
            <a:xfrm>
              <a:off x="1104900" y="5105400"/>
              <a:ext cx="105902" cy="24477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386" name="Straight Arrow Connector 385"/>
            <p:cNvCxnSpPr>
              <a:stCxn id="380" idx="4"/>
              <a:endCxn id="392" idx="0"/>
            </p:cNvCxnSpPr>
            <p:nvPr/>
          </p:nvCxnSpPr>
          <p:spPr bwMode="auto">
            <a:xfrm>
              <a:off x="1104900" y="5105400"/>
              <a:ext cx="220202" cy="3048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grpSp>
      <p:cxnSp>
        <p:nvCxnSpPr>
          <p:cNvPr id="418" name="Straight Arrow Connector 417"/>
          <p:cNvCxnSpPr>
            <a:endCxn id="392" idx="0"/>
          </p:cNvCxnSpPr>
          <p:nvPr/>
        </p:nvCxnSpPr>
        <p:spPr bwMode="auto">
          <a:xfrm flipH="1">
            <a:off x="3077702" y="4419600"/>
            <a:ext cx="884698" cy="11430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25" name="Straight Arrow Connector 424"/>
          <p:cNvCxnSpPr>
            <a:endCxn id="398" idx="0"/>
          </p:cNvCxnSpPr>
          <p:nvPr/>
        </p:nvCxnSpPr>
        <p:spPr bwMode="auto">
          <a:xfrm flipH="1">
            <a:off x="2849102" y="4419600"/>
            <a:ext cx="1113298" cy="101439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23" name="Straight Arrow Connector 422"/>
          <p:cNvCxnSpPr>
            <a:endCxn id="395" idx="0"/>
          </p:cNvCxnSpPr>
          <p:nvPr/>
        </p:nvCxnSpPr>
        <p:spPr bwMode="auto">
          <a:xfrm flipH="1">
            <a:off x="2963402" y="4419600"/>
            <a:ext cx="998998" cy="108297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27" name="Straight Arrow Connector 426"/>
          <p:cNvCxnSpPr>
            <a:endCxn id="401" idx="0"/>
          </p:cNvCxnSpPr>
          <p:nvPr/>
        </p:nvCxnSpPr>
        <p:spPr bwMode="auto">
          <a:xfrm flipH="1">
            <a:off x="2742422" y="4419600"/>
            <a:ext cx="1219978" cy="961053"/>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410" name="Straight Arrow Connector 409"/>
          <p:cNvCxnSpPr>
            <a:endCxn id="380" idx="2"/>
          </p:cNvCxnSpPr>
          <p:nvPr/>
        </p:nvCxnSpPr>
        <p:spPr bwMode="auto">
          <a:xfrm>
            <a:off x="914400" y="4648200"/>
            <a:ext cx="1752600" cy="419100"/>
          </a:xfrm>
          <a:prstGeom prst="straightConnector1">
            <a:avLst/>
          </a:prstGeom>
          <a:ln>
            <a:headEnd type="none" w="med" len="med"/>
            <a:tailEnd type="triangle" w="med" len="med"/>
          </a:ln>
        </p:spPr>
        <p:style>
          <a:lnRef idx="2">
            <a:schemeClr val="dk1"/>
          </a:lnRef>
          <a:fillRef idx="0">
            <a:schemeClr val="dk1"/>
          </a:fillRef>
          <a:effectRef idx="1">
            <a:schemeClr val="dk1"/>
          </a:effectRef>
          <a:fontRef idx="minor">
            <a:schemeClr val="tx1"/>
          </a:fontRef>
        </p:style>
      </p:cxnSp>
      <p:sp>
        <p:nvSpPr>
          <p:cNvPr id="525" name="Oval 524"/>
          <p:cNvSpPr/>
          <p:nvPr/>
        </p:nvSpPr>
        <p:spPr bwMode="auto">
          <a:xfrm>
            <a:off x="3581400" y="4267200"/>
            <a:ext cx="457200" cy="4572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800" dirty="0" smtClean="0">
                <a:solidFill>
                  <a:prstClr val="black"/>
                </a:solidFill>
                <a:latin typeface="Times" pitchFamily="18" charset="0"/>
                <a:cs typeface="Times" pitchFamily="18" charset="0"/>
              </a:rPr>
              <a:t>B</a:t>
            </a:r>
          </a:p>
        </p:txBody>
      </p:sp>
      <p:sp>
        <p:nvSpPr>
          <p:cNvPr id="526" name="Oval 525"/>
          <p:cNvSpPr/>
          <p:nvPr/>
        </p:nvSpPr>
        <p:spPr bwMode="auto">
          <a:xfrm>
            <a:off x="838200" y="4419600"/>
            <a:ext cx="457200" cy="4572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l-GR" sz="2800" dirty="0" smtClean="0">
                <a:solidFill>
                  <a:prstClr val="black"/>
                </a:solidFill>
                <a:latin typeface="Times" pitchFamily="18" charset="0"/>
                <a:cs typeface="Times" pitchFamily="18" charset="0"/>
              </a:rPr>
              <a:t>α</a:t>
            </a:r>
            <a:endParaRPr lang="en-US" sz="2800" dirty="0" smtClean="0">
              <a:solidFill>
                <a:prstClr val="black"/>
              </a:solidFill>
              <a:latin typeface="Times" pitchFamily="18" charset="0"/>
              <a:cs typeface="Times" pitchFamily="18" charset="0"/>
            </a:endParaRPr>
          </a:p>
        </p:txBody>
      </p:sp>
      <p:sp>
        <p:nvSpPr>
          <p:cNvPr id="528" name="TextBox 527"/>
          <p:cNvSpPr txBox="1"/>
          <p:nvPr/>
        </p:nvSpPr>
        <p:spPr>
          <a:xfrm>
            <a:off x="1295400" y="3657600"/>
            <a:ext cx="2429768" cy="461665"/>
          </a:xfrm>
          <a:prstGeom prst="rect">
            <a:avLst/>
          </a:prstGeom>
          <a:noFill/>
        </p:spPr>
        <p:txBody>
          <a:bodyPr wrap="none" rtlCol="0">
            <a:spAutoFit/>
          </a:bodyPr>
          <a:lstStyle/>
          <a:p>
            <a:r>
              <a:rPr lang="en-US" sz="2400" dirty="0" smtClean="0">
                <a:solidFill>
                  <a:prstClr val="black"/>
                </a:solidFill>
                <a:latin typeface="Calibri"/>
              </a:rPr>
              <a:t>Hyper Parameters</a:t>
            </a:r>
            <a:endParaRPr lang="en-US" sz="2400" dirty="0">
              <a:solidFill>
                <a:prstClr val="black"/>
              </a:solidFill>
              <a:latin typeface="Calibri"/>
            </a:endParaRPr>
          </a:p>
        </p:txBody>
      </p:sp>
      <p:grpSp>
        <p:nvGrpSpPr>
          <p:cNvPr id="7" name="Group 6"/>
          <p:cNvGrpSpPr/>
          <p:nvPr/>
        </p:nvGrpSpPr>
        <p:grpSpPr>
          <a:xfrm>
            <a:off x="4724400" y="4191000"/>
            <a:ext cx="3200400" cy="1946567"/>
            <a:chOff x="4724400" y="4191000"/>
            <a:chExt cx="3200400" cy="1946567"/>
          </a:xfrm>
        </p:grpSpPr>
        <p:sp>
          <p:nvSpPr>
            <p:cNvPr id="264" name="Cube 263"/>
            <p:cNvSpPr/>
            <p:nvPr/>
          </p:nvSpPr>
          <p:spPr bwMode="auto">
            <a:xfrm>
              <a:off x="5181600" y="4191000"/>
              <a:ext cx="1619311" cy="1505521"/>
            </a:xfrm>
            <a:prstGeom prst="cube">
              <a:avLst>
                <a:gd name="adj" fmla="val 0"/>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3200" dirty="0" smtClean="0">
                <a:solidFill>
                  <a:srgbClr val="000000"/>
                </a:solidFill>
                <a:latin typeface="Calibri"/>
                <a:ea typeface="ＭＳ Ｐゴシック" pitchFamily="-111" charset="-128"/>
              </a:endParaRPr>
            </a:p>
          </p:txBody>
        </p:sp>
        <p:sp>
          <p:nvSpPr>
            <p:cNvPr id="265" name="Rectangle 264"/>
            <p:cNvSpPr/>
            <p:nvPr/>
          </p:nvSpPr>
          <p:spPr bwMode="auto">
            <a:xfrm>
              <a:off x="5181600" y="5786701"/>
              <a:ext cx="1619311" cy="33175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66" name="Rectangle 265"/>
            <p:cNvSpPr/>
            <p:nvPr/>
          </p:nvSpPr>
          <p:spPr bwMode="auto">
            <a:xfrm rot="16200000">
              <a:off x="4181556" y="4762671"/>
              <a:ext cx="1488981" cy="365071"/>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67" name="TextBox 266"/>
            <p:cNvSpPr txBox="1"/>
            <p:nvPr/>
          </p:nvSpPr>
          <p:spPr>
            <a:xfrm rot="16200000">
              <a:off x="4505355" y="4508703"/>
              <a:ext cx="838200" cy="400110"/>
            </a:xfrm>
            <a:prstGeom prst="rect">
              <a:avLst/>
            </a:prstGeom>
            <a:noFill/>
          </p:spPr>
          <p:txBody>
            <a:bodyPr wrap="square" rtlCol="0">
              <a:spAutoFit/>
            </a:bodyPr>
            <a:lstStyle/>
            <a:p>
              <a:r>
                <a:rPr lang="en-US" sz="2000" dirty="0" smtClean="0">
                  <a:solidFill>
                    <a:srgbClr val="000000"/>
                  </a:solidFill>
                  <a:latin typeface="Calibri"/>
                </a:rPr>
                <a:t>Docs</a:t>
              </a:r>
              <a:endParaRPr lang="en-US" sz="2000" dirty="0">
                <a:solidFill>
                  <a:srgbClr val="000000"/>
                </a:solidFill>
                <a:latin typeface="Calibri"/>
              </a:endParaRPr>
            </a:p>
          </p:txBody>
        </p:sp>
        <p:sp>
          <p:nvSpPr>
            <p:cNvPr id="268" name="TextBox 267"/>
            <p:cNvSpPr txBox="1"/>
            <p:nvPr/>
          </p:nvSpPr>
          <p:spPr>
            <a:xfrm>
              <a:off x="5372065" y="5737457"/>
              <a:ext cx="952535" cy="400110"/>
            </a:xfrm>
            <a:prstGeom prst="rect">
              <a:avLst/>
            </a:prstGeom>
            <a:noFill/>
          </p:spPr>
          <p:txBody>
            <a:bodyPr wrap="square" rtlCol="0">
              <a:spAutoFit/>
            </a:bodyPr>
            <a:lstStyle/>
            <a:p>
              <a:r>
                <a:rPr lang="en-US" sz="2000" dirty="0" smtClean="0">
                  <a:solidFill>
                    <a:srgbClr val="000000"/>
                  </a:solidFill>
                  <a:latin typeface="Calibri"/>
                </a:rPr>
                <a:t>Words</a:t>
              </a:r>
              <a:endParaRPr lang="en-US" sz="2000" dirty="0">
                <a:solidFill>
                  <a:srgbClr val="000000"/>
                </a:solidFill>
                <a:latin typeface="Calibri"/>
              </a:endParaRPr>
            </a:p>
          </p:txBody>
        </p:sp>
        <p:sp>
          <p:nvSpPr>
            <p:cNvPr id="269" name="Rectangle 268"/>
            <p:cNvSpPr/>
            <p:nvPr/>
          </p:nvSpPr>
          <p:spPr bwMode="auto">
            <a:xfrm>
              <a:off x="5181600" y="5216809"/>
              <a:ext cx="1619311" cy="63448"/>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70" name="Rectangle 269"/>
            <p:cNvSpPr/>
            <p:nvPr/>
          </p:nvSpPr>
          <p:spPr bwMode="auto">
            <a:xfrm>
              <a:off x="6515965" y="4191001"/>
              <a:ext cx="56989" cy="1505520"/>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71" name="Rectangle 270"/>
            <p:cNvSpPr/>
            <p:nvPr/>
          </p:nvSpPr>
          <p:spPr bwMode="auto">
            <a:xfrm>
              <a:off x="6515965" y="5786700"/>
              <a:ext cx="45719" cy="331757"/>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272" name="Rectangle 271"/>
            <p:cNvSpPr/>
            <p:nvPr/>
          </p:nvSpPr>
          <p:spPr bwMode="auto">
            <a:xfrm>
              <a:off x="4744296" y="5216808"/>
              <a:ext cx="366792" cy="56989"/>
            </a:xfrm>
            <a:prstGeom prst="rect">
              <a:avLst/>
            </a:prstGeom>
            <a:solidFill>
              <a:schemeClr val="bg1"/>
            </a:solidFill>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a:endParaRPr lang="en-US" sz="2000" smtClean="0">
                <a:solidFill>
                  <a:srgbClr val="000000"/>
                </a:solidFill>
                <a:latin typeface="Calibri"/>
                <a:ea typeface="ＭＳ Ｐゴシック" pitchFamily="-111" charset="-128"/>
              </a:endParaRPr>
            </a:p>
          </p:txBody>
        </p:sp>
        <p:sp>
          <p:nvSpPr>
            <p:cNvPr id="458" name="Rectangle 457"/>
            <p:cNvSpPr/>
            <p:nvPr/>
          </p:nvSpPr>
          <p:spPr>
            <a:xfrm>
              <a:off x="5410422" y="4442057"/>
              <a:ext cx="865541" cy="584776"/>
            </a:xfrm>
            <a:prstGeom prst="rect">
              <a:avLst/>
            </a:prstGeom>
          </p:spPr>
          <p:txBody>
            <a:bodyPr wrap="none">
              <a:spAutoFit/>
            </a:bodyPr>
            <a:lstStyle/>
            <a:p>
              <a:pPr algn="ctr"/>
              <a:r>
                <a:rPr lang="en-US" sz="3200" b="1" dirty="0" smtClean="0">
                  <a:solidFill>
                    <a:prstClr val="black"/>
                  </a:solidFill>
                  <a:latin typeface="Calibri"/>
                  <a:ea typeface="ＭＳ Ｐゴシック" pitchFamily="-111" charset="-128"/>
                </a:rPr>
                <a:t>LDA</a:t>
              </a:r>
              <a:endParaRPr lang="en-US" sz="3200" b="1" dirty="0" smtClean="0">
                <a:solidFill>
                  <a:prstClr val="white"/>
                </a:solidFill>
                <a:latin typeface="Calibri"/>
                <a:ea typeface="ＭＳ Ｐゴシック" pitchFamily="-111" charset="-128"/>
              </a:endParaRPr>
            </a:p>
          </p:txBody>
        </p:sp>
        <p:cxnSp>
          <p:nvCxnSpPr>
            <p:cNvPr id="459" name="Straight Connector 458"/>
            <p:cNvCxnSpPr>
              <a:stCxn id="473" idx="3"/>
              <a:endCxn id="481" idx="1"/>
            </p:cNvCxnSpPr>
            <p:nvPr/>
          </p:nvCxnSpPr>
          <p:spPr bwMode="auto">
            <a:xfrm>
              <a:off x="7239000" y="4246114"/>
              <a:ext cx="457200" cy="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0" name="Straight Connector 459"/>
            <p:cNvCxnSpPr>
              <a:stCxn id="474" idx="3"/>
              <a:endCxn id="481" idx="1"/>
            </p:cNvCxnSpPr>
            <p:nvPr/>
          </p:nvCxnSpPr>
          <p:spPr bwMode="auto">
            <a:xfrm flipV="1">
              <a:off x="7239000" y="4246114"/>
              <a:ext cx="457200" cy="206829"/>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1" name="Straight Connector 460"/>
            <p:cNvCxnSpPr>
              <a:endCxn id="483" idx="1"/>
            </p:cNvCxnSpPr>
            <p:nvPr/>
          </p:nvCxnSpPr>
          <p:spPr bwMode="auto">
            <a:xfrm>
              <a:off x="7239000" y="4496486"/>
              <a:ext cx="457200" cy="21771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2" name="Straight Connector 461"/>
            <p:cNvCxnSpPr>
              <a:stCxn id="474" idx="3"/>
              <a:endCxn id="486" idx="1"/>
            </p:cNvCxnSpPr>
            <p:nvPr/>
          </p:nvCxnSpPr>
          <p:spPr bwMode="auto">
            <a:xfrm>
              <a:off x="7239000" y="4452943"/>
              <a:ext cx="457200" cy="9144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3" name="Straight Connector 462"/>
            <p:cNvCxnSpPr>
              <a:stCxn id="475" idx="3"/>
              <a:endCxn id="486" idx="1"/>
            </p:cNvCxnSpPr>
            <p:nvPr/>
          </p:nvCxnSpPr>
          <p:spPr bwMode="auto">
            <a:xfrm>
              <a:off x="7239000" y="4659772"/>
              <a:ext cx="457200" cy="707571"/>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4" name="Straight Connector 463"/>
            <p:cNvCxnSpPr>
              <a:stCxn id="476" idx="3"/>
              <a:endCxn id="486" idx="1"/>
            </p:cNvCxnSpPr>
            <p:nvPr/>
          </p:nvCxnSpPr>
          <p:spPr bwMode="auto">
            <a:xfrm>
              <a:off x="7239000" y="4866601"/>
              <a:ext cx="457200" cy="500742"/>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5" name="Straight Connector 464"/>
            <p:cNvCxnSpPr>
              <a:stCxn id="478" idx="3"/>
              <a:endCxn id="486" idx="1"/>
            </p:cNvCxnSpPr>
            <p:nvPr/>
          </p:nvCxnSpPr>
          <p:spPr bwMode="auto">
            <a:xfrm>
              <a:off x="7239000" y="5280259"/>
              <a:ext cx="457200" cy="87084"/>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6" name="Straight Connector 465"/>
            <p:cNvCxnSpPr>
              <a:stCxn id="479" idx="3"/>
              <a:endCxn id="486" idx="1"/>
            </p:cNvCxnSpPr>
            <p:nvPr/>
          </p:nvCxnSpPr>
          <p:spPr bwMode="auto">
            <a:xfrm flipV="1">
              <a:off x="7239000" y="5367343"/>
              <a:ext cx="457200" cy="11974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7" name="Straight Connector 466"/>
            <p:cNvCxnSpPr>
              <a:stCxn id="480" idx="3"/>
              <a:endCxn id="486" idx="1"/>
            </p:cNvCxnSpPr>
            <p:nvPr/>
          </p:nvCxnSpPr>
          <p:spPr bwMode="auto">
            <a:xfrm flipV="1">
              <a:off x="7239000" y="5367343"/>
              <a:ext cx="457200" cy="326571"/>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8" name="Straight Connector 467"/>
            <p:cNvCxnSpPr>
              <a:stCxn id="479" idx="3"/>
              <a:endCxn id="487" idx="1"/>
            </p:cNvCxnSpPr>
            <p:nvPr/>
          </p:nvCxnSpPr>
          <p:spPr bwMode="auto">
            <a:xfrm>
              <a:off x="7239000" y="5487088"/>
              <a:ext cx="457200" cy="206826"/>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69" name="Straight Connector 468"/>
            <p:cNvCxnSpPr>
              <a:stCxn id="476" idx="3"/>
              <a:endCxn id="483" idx="1"/>
            </p:cNvCxnSpPr>
            <p:nvPr/>
          </p:nvCxnSpPr>
          <p:spPr bwMode="auto">
            <a:xfrm flipV="1">
              <a:off x="7239000" y="4714201"/>
              <a:ext cx="457200" cy="152400"/>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70" name="Straight Connector 469"/>
            <p:cNvCxnSpPr>
              <a:stCxn id="475" idx="3"/>
              <a:endCxn id="484" idx="1"/>
            </p:cNvCxnSpPr>
            <p:nvPr/>
          </p:nvCxnSpPr>
          <p:spPr bwMode="auto">
            <a:xfrm>
              <a:off x="7239000" y="4659772"/>
              <a:ext cx="457200" cy="283029"/>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71" name="Straight Connector 470"/>
            <p:cNvCxnSpPr>
              <a:stCxn id="477" idx="3"/>
              <a:endCxn id="486" idx="1"/>
            </p:cNvCxnSpPr>
            <p:nvPr/>
          </p:nvCxnSpPr>
          <p:spPr bwMode="auto">
            <a:xfrm>
              <a:off x="7239000" y="5073430"/>
              <a:ext cx="457200" cy="293913"/>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472" name="Straight Connector 471"/>
            <p:cNvCxnSpPr>
              <a:stCxn id="478" idx="3"/>
              <a:endCxn id="482" idx="1"/>
            </p:cNvCxnSpPr>
            <p:nvPr/>
          </p:nvCxnSpPr>
          <p:spPr bwMode="auto">
            <a:xfrm flipV="1">
              <a:off x="7239000" y="4485601"/>
              <a:ext cx="457200" cy="794658"/>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73" name="Rectangle 472"/>
            <p:cNvSpPr/>
            <p:nvPr/>
          </p:nvSpPr>
          <p:spPr bwMode="auto">
            <a:xfrm>
              <a:off x="7010400" y="4213457"/>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74" name="Rectangle 473"/>
            <p:cNvSpPr/>
            <p:nvPr/>
          </p:nvSpPr>
          <p:spPr bwMode="auto">
            <a:xfrm>
              <a:off x="7010400" y="4420286"/>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75" name="Rectangle 474"/>
            <p:cNvSpPr/>
            <p:nvPr/>
          </p:nvSpPr>
          <p:spPr bwMode="auto">
            <a:xfrm>
              <a:off x="7010400" y="4627115"/>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76" name="Rectangle 475"/>
            <p:cNvSpPr/>
            <p:nvPr/>
          </p:nvSpPr>
          <p:spPr bwMode="auto">
            <a:xfrm>
              <a:off x="7010400" y="4833944"/>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77" name="Rectangle 476"/>
            <p:cNvSpPr/>
            <p:nvPr/>
          </p:nvSpPr>
          <p:spPr bwMode="auto">
            <a:xfrm>
              <a:off x="7010400" y="5040773"/>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78" name="Rectangle 477"/>
            <p:cNvSpPr/>
            <p:nvPr/>
          </p:nvSpPr>
          <p:spPr bwMode="auto">
            <a:xfrm>
              <a:off x="7010400" y="5247602"/>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79" name="Rectangle 478"/>
            <p:cNvSpPr/>
            <p:nvPr/>
          </p:nvSpPr>
          <p:spPr bwMode="auto">
            <a:xfrm>
              <a:off x="7010400" y="5454431"/>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0" name="Rectangle 479"/>
            <p:cNvSpPr/>
            <p:nvPr/>
          </p:nvSpPr>
          <p:spPr bwMode="auto">
            <a:xfrm>
              <a:off x="7010400" y="5661257"/>
              <a:ext cx="228600" cy="6531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1" name="Rectangle 480"/>
            <p:cNvSpPr/>
            <p:nvPr/>
          </p:nvSpPr>
          <p:spPr bwMode="auto">
            <a:xfrm>
              <a:off x="7696200" y="4213457"/>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2" name="Rectangle 481"/>
            <p:cNvSpPr/>
            <p:nvPr/>
          </p:nvSpPr>
          <p:spPr bwMode="auto">
            <a:xfrm>
              <a:off x="7696200" y="4452944"/>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3" name="Rectangle 482"/>
            <p:cNvSpPr/>
            <p:nvPr/>
          </p:nvSpPr>
          <p:spPr bwMode="auto">
            <a:xfrm>
              <a:off x="7696200" y="4681544"/>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4" name="Rectangle 483"/>
            <p:cNvSpPr/>
            <p:nvPr/>
          </p:nvSpPr>
          <p:spPr bwMode="auto">
            <a:xfrm>
              <a:off x="7696200" y="4910144"/>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5" name="Rectangle 484"/>
            <p:cNvSpPr/>
            <p:nvPr/>
          </p:nvSpPr>
          <p:spPr bwMode="auto">
            <a:xfrm>
              <a:off x="7696200" y="5127857"/>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486" name="Rectangle 485"/>
            <p:cNvSpPr/>
            <p:nvPr/>
          </p:nvSpPr>
          <p:spPr bwMode="auto">
            <a:xfrm>
              <a:off x="7696200" y="5334686"/>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dirty="0" smtClean="0">
                <a:solidFill>
                  <a:prstClr val="black"/>
                </a:solidFill>
                <a:latin typeface="Tahoma" pitchFamily="-64" charset="0"/>
              </a:endParaRPr>
            </a:p>
          </p:txBody>
        </p:sp>
        <p:sp>
          <p:nvSpPr>
            <p:cNvPr id="487" name="Rectangle 486"/>
            <p:cNvSpPr/>
            <p:nvPr/>
          </p:nvSpPr>
          <p:spPr bwMode="auto">
            <a:xfrm>
              <a:off x="7696200" y="5661257"/>
              <a:ext cx="228600" cy="6531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492" name="Group 491"/>
          <p:cNvGrpSpPr/>
          <p:nvPr/>
        </p:nvGrpSpPr>
        <p:grpSpPr>
          <a:xfrm>
            <a:off x="5557341" y="3699167"/>
            <a:ext cx="3200826" cy="1836997"/>
            <a:chOff x="5557341" y="3699167"/>
            <a:chExt cx="3200826" cy="1836997"/>
          </a:xfrm>
        </p:grpSpPr>
        <p:sp>
          <p:nvSpPr>
            <p:cNvPr id="489" name="TextBox 488"/>
            <p:cNvSpPr txBox="1"/>
            <p:nvPr/>
          </p:nvSpPr>
          <p:spPr>
            <a:xfrm>
              <a:off x="5557341" y="3699167"/>
              <a:ext cx="2201693" cy="461665"/>
            </a:xfrm>
            <a:prstGeom prst="rect">
              <a:avLst/>
            </a:prstGeom>
            <a:noFill/>
          </p:spPr>
          <p:txBody>
            <a:bodyPr wrap="none" rtlCol="0">
              <a:spAutoFit/>
            </a:bodyPr>
            <a:lstStyle/>
            <a:p>
              <a:r>
                <a:rPr lang="en-US" sz="2400" dirty="0" smtClean="0">
                  <a:solidFill>
                    <a:prstClr val="black"/>
                  </a:solidFill>
                  <a:latin typeface="Calibri"/>
                </a:rPr>
                <a:t>Common Words</a:t>
              </a:r>
              <a:endParaRPr lang="en-US" sz="2400" dirty="0">
                <a:solidFill>
                  <a:prstClr val="black"/>
                </a:solidFill>
                <a:latin typeface="Calibri"/>
              </a:endParaRPr>
            </a:p>
          </p:txBody>
        </p:sp>
        <p:sp>
          <p:nvSpPr>
            <p:cNvPr id="491" name="TextBox 490"/>
            <p:cNvSpPr txBox="1"/>
            <p:nvPr/>
          </p:nvSpPr>
          <p:spPr>
            <a:xfrm>
              <a:off x="7893853" y="5166832"/>
              <a:ext cx="864314" cy="369332"/>
            </a:xfrm>
            <a:prstGeom prst="rect">
              <a:avLst/>
            </a:prstGeom>
            <a:noFill/>
          </p:spPr>
          <p:txBody>
            <a:bodyPr wrap="none" rtlCol="0">
              <a:spAutoFit/>
            </a:bodyPr>
            <a:lstStyle/>
            <a:p>
              <a:r>
                <a:rPr lang="en-US" dirty="0" smtClean="0">
                  <a:solidFill>
                    <a:prstClr val="black"/>
                  </a:solidFill>
                  <a:latin typeface="Calibri"/>
                </a:rPr>
                <a:t>Obama</a:t>
              </a:r>
              <a:endParaRPr lang="en-US" dirty="0">
                <a:solidFill>
                  <a:prstClr val="black"/>
                </a:solidFill>
                <a:latin typeface="Calibri"/>
              </a:endParaRPr>
            </a:p>
          </p:txBody>
        </p:sp>
      </p:grpSp>
    </p:spTree>
    <p:custDataLst>
      <p:tags r:id="rId1"/>
    </p:custDataLst>
    <p:extLst>
      <p:ext uri="{BB962C8B-B14F-4D97-AF65-F5344CB8AC3E}">
        <p14:creationId xmlns:p14="http://schemas.microsoft.com/office/powerpoint/2010/main" val="3427048458"/>
      </p:ext>
    </p:extLst>
  </p:cSld>
  <p:clrMapOvr>
    <a:masterClrMapping/>
  </p:clrMapOvr>
  <mc:AlternateContent xmlns:mc="http://schemas.openxmlformats.org/markup-compatibility/2006" xmlns:p14="http://schemas.microsoft.com/office/powerpoint/2010/main">
    <mc:Choice Requires="p14">
      <p:transition spd="slow" p14:dur="2000" advTm="27377"/>
    </mc:Choice>
    <mc:Fallback xmlns="">
      <p:transition xmlns:p14="http://schemas.microsoft.com/office/powerpoint/2010/main" spd="slow" advTm="2737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36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7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4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3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3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0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0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3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3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2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18"/>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2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2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2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1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2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2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4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p:bldP spid="525" grpId="0" animBg="1"/>
      <p:bldP spid="526" grpId="0" animBg="1"/>
      <p:bldP spid="5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048000" y="4800600"/>
            <a:ext cx="990600" cy="838200"/>
            <a:chOff x="4800600" y="4343400"/>
            <a:chExt cx="990600" cy="838200"/>
          </a:xfrm>
        </p:grpSpPr>
        <p:sp>
          <p:nvSpPr>
            <p:cNvPr id="13" name="Cloud Callout 12"/>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14"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18" name="Group 17"/>
          <p:cNvGrpSpPr/>
          <p:nvPr/>
        </p:nvGrpSpPr>
        <p:grpSpPr>
          <a:xfrm>
            <a:off x="1143000" y="4495800"/>
            <a:ext cx="990600" cy="838200"/>
            <a:chOff x="4800600" y="4343400"/>
            <a:chExt cx="990600" cy="838200"/>
          </a:xfrm>
        </p:grpSpPr>
        <p:sp>
          <p:nvSpPr>
            <p:cNvPr id="19" name="Cloud Callout 18"/>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20"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21" name="Group 20"/>
          <p:cNvGrpSpPr/>
          <p:nvPr/>
        </p:nvGrpSpPr>
        <p:grpSpPr>
          <a:xfrm>
            <a:off x="838200" y="1295400"/>
            <a:ext cx="990600" cy="838200"/>
            <a:chOff x="4800600" y="4343400"/>
            <a:chExt cx="990600" cy="838200"/>
          </a:xfrm>
        </p:grpSpPr>
        <p:sp>
          <p:nvSpPr>
            <p:cNvPr id="22" name="Cloud Callout 21"/>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23"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24" name="Group 23"/>
          <p:cNvGrpSpPr/>
          <p:nvPr/>
        </p:nvGrpSpPr>
        <p:grpSpPr>
          <a:xfrm>
            <a:off x="3429000" y="914400"/>
            <a:ext cx="990600" cy="838200"/>
            <a:chOff x="4800600" y="4343400"/>
            <a:chExt cx="990600" cy="838200"/>
          </a:xfrm>
        </p:grpSpPr>
        <p:sp>
          <p:nvSpPr>
            <p:cNvPr id="25" name="Cloud Callout 24"/>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26"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27" name="Group 26"/>
          <p:cNvGrpSpPr/>
          <p:nvPr/>
        </p:nvGrpSpPr>
        <p:grpSpPr>
          <a:xfrm>
            <a:off x="5715000" y="914400"/>
            <a:ext cx="990600" cy="838200"/>
            <a:chOff x="4800600" y="4343400"/>
            <a:chExt cx="990600" cy="838200"/>
          </a:xfrm>
        </p:grpSpPr>
        <p:sp>
          <p:nvSpPr>
            <p:cNvPr id="28" name="Cloud Callout 27"/>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29"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30" name="Group 29"/>
          <p:cNvGrpSpPr/>
          <p:nvPr/>
        </p:nvGrpSpPr>
        <p:grpSpPr>
          <a:xfrm>
            <a:off x="7315200" y="1676400"/>
            <a:ext cx="990600" cy="838200"/>
            <a:chOff x="4800600" y="4343400"/>
            <a:chExt cx="990600" cy="838200"/>
          </a:xfrm>
        </p:grpSpPr>
        <p:sp>
          <p:nvSpPr>
            <p:cNvPr id="31" name="Cloud Callout 30"/>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32"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33" name="Group 32"/>
          <p:cNvGrpSpPr/>
          <p:nvPr/>
        </p:nvGrpSpPr>
        <p:grpSpPr>
          <a:xfrm>
            <a:off x="7772400" y="533400"/>
            <a:ext cx="990600" cy="838200"/>
            <a:chOff x="4800600" y="4343400"/>
            <a:chExt cx="990600" cy="838200"/>
          </a:xfrm>
        </p:grpSpPr>
        <p:sp>
          <p:nvSpPr>
            <p:cNvPr id="34" name="Cloud Callout 33"/>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35"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37" name="Group 36"/>
          <p:cNvGrpSpPr/>
          <p:nvPr/>
        </p:nvGrpSpPr>
        <p:grpSpPr>
          <a:xfrm>
            <a:off x="4953000" y="3352800"/>
            <a:ext cx="990600" cy="838200"/>
            <a:chOff x="4800600" y="4343400"/>
            <a:chExt cx="990600" cy="838200"/>
          </a:xfrm>
        </p:grpSpPr>
        <p:sp>
          <p:nvSpPr>
            <p:cNvPr id="38" name="Cloud Callout 37"/>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39"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40" name="Group 39"/>
          <p:cNvGrpSpPr/>
          <p:nvPr/>
        </p:nvGrpSpPr>
        <p:grpSpPr>
          <a:xfrm>
            <a:off x="7924800" y="2895600"/>
            <a:ext cx="990600" cy="838200"/>
            <a:chOff x="4800600" y="4343400"/>
            <a:chExt cx="990600" cy="838200"/>
          </a:xfrm>
        </p:grpSpPr>
        <p:sp>
          <p:nvSpPr>
            <p:cNvPr id="41" name="Cloud Callout 40"/>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42"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43" name="Group 42"/>
          <p:cNvGrpSpPr/>
          <p:nvPr/>
        </p:nvGrpSpPr>
        <p:grpSpPr>
          <a:xfrm>
            <a:off x="6781800" y="4648200"/>
            <a:ext cx="990600" cy="838200"/>
            <a:chOff x="4800600" y="4343400"/>
            <a:chExt cx="990600" cy="838200"/>
          </a:xfrm>
        </p:grpSpPr>
        <p:sp>
          <p:nvSpPr>
            <p:cNvPr id="44" name="Cloud Callout 43"/>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45"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46" name="Group 45"/>
          <p:cNvGrpSpPr/>
          <p:nvPr/>
        </p:nvGrpSpPr>
        <p:grpSpPr>
          <a:xfrm>
            <a:off x="609600" y="2819400"/>
            <a:ext cx="990600" cy="838200"/>
            <a:chOff x="4800600" y="4343400"/>
            <a:chExt cx="990600" cy="838200"/>
          </a:xfrm>
        </p:grpSpPr>
        <p:sp>
          <p:nvSpPr>
            <p:cNvPr id="47" name="Cloud Callout 46"/>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48"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49" name="Group 48"/>
          <p:cNvGrpSpPr/>
          <p:nvPr/>
        </p:nvGrpSpPr>
        <p:grpSpPr>
          <a:xfrm>
            <a:off x="2362200" y="152400"/>
            <a:ext cx="990600" cy="838200"/>
            <a:chOff x="4800600" y="4343400"/>
            <a:chExt cx="990600" cy="838200"/>
          </a:xfrm>
        </p:grpSpPr>
        <p:sp>
          <p:nvSpPr>
            <p:cNvPr id="50" name="Cloud Callout 49"/>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51"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52" name="Group 51"/>
          <p:cNvGrpSpPr/>
          <p:nvPr/>
        </p:nvGrpSpPr>
        <p:grpSpPr>
          <a:xfrm>
            <a:off x="457200" y="5867400"/>
            <a:ext cx="990600" cy="838200"/>
            <a:chOff x="4800600" y="4343400"/>
            <a:chExt cx="990600" cy="838200"/>
          </a:xfrm>
        </p:grpSpPr>
        <p:sp>
          <p:nvSpPr>
            <p:cNvPr id="53" name="Cloud Callout 52"/>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54"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55" name="Group 54"/>
          <p:cNvGrpSpPr/>
          <p:nvPr/>
        </p:nvGrpSpPr>
        <p:grpSpPr>
          <a:xfrm>
            <a:off x="1752600" y="5638800"/>
            <a:ext cx="990600" cy="838200"/>
            <a:chOff x="4800600" y="4343400"/>
            <a:chExt cx="990600" cy="838200"/>
          </a:xfrm>
        </p:grpSpPr>
        <p:sp>
          <p:nvSpPr>
            <p:cNvPr id="56" name="Cloud Callout 55"/>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57"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58" name="Group 57"/>
          <p:cNvGrpSpPr/>
          <p:nvPr/>
        </p:nvGrpSpPr>
        <p:grpSpPr>
          <a:xfrm>
            <a:off x="6096000" y="5715000"/>
            <a:ext cx="990600" cy="838200"/>
            <a:chOff x="4800600" y="4343400"/>
            <a:chExt cx="990600" cy="838200"/>
          </a:xfrm>
        </p:grpSpPr>
        <p:sp>
          <p:nvSpPr>
            <p:cNvPr id="59" name="Cloud Callout 58"/>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60"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61" name="Group 60"/>
          <p:cNvGrpSpPr/>
          <p:nvPr/>
        </p:nvGrpSpPr>
        <p:grpSpPr>
          <a:xfrm>
            <a:off x="7696200" y="5410200"/>
            <a:ext cx="990600" cy="838200"/>
            <a:chOff x="4800600" y="4343400"/>
            <a:chExt cx="990600" cy="838200"/>
          </a:xfrm>
        </p:grpSpPr>
        <p:sp>
          <p:nvSpPr>
            <p:cNvPr id="62" name="Cloud Callout 61"/>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63"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64" name="Group 63"/>
          <p:cNvGrpSpPr/>
          <p:nvPr/>
        </p:nvGrpSpPr>
        <p:grpSpPr>
          <a:xfrm>
            <a:off x="533400" y="304800"/>
            <a:ext cx="990600" cy="838200"/>
            <a:chOff x="4800600" y="4343400"/>
            <a:chExt cx="990600" cy="838200"/>
          </a:xfrm>
        </p:grpSpPr>
        <p:sp>
          <p:nvSpPr>
            <p:cNvPr id="65" name="Cloud Callout 64"/>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66"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67" name="Group 66"/>
          <p:cNvGrpSpPr/>
          <p:nvPr/>
        </p:nvGrpSpPr>
        <p:grpSpPr>
          <a:xfrm>
            <a:off x="4800600" y="152400"/>
            <a:ext cx="990600" cy="838200"/>
            <a:chOff x="4800600" y="4343400"/>
            <a:chExt cx="990600" cy="838200"/>
          </a:xfrm>
        </p:grpSpPr>
        <p:sp>
          <p:nvSpPr>
            <p:cNvPr id="68" name="Cloud Callout 67"/>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69"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70" name="Group 69"/>
          <p:cNvGrpSpPr/>
          <p:nvPr/>
        </p:nvGrpSpPr>
        <p:grpSpPr>
          <a:xfrm>
            <a:off x="6858000" y="152400"/>
            <a:ext cx="990600" cy="838200"/>
            <a:chOff x="4800600" y="4343400"/>
            <a:chExt cx="990600" cy="838200"/>
          </a:xfrm>
        </p:grpSpPr>
        <p:sp>
          <p:nvSpPr>
            <p:cNvPr id="71" name="Cloud Callout 70"/>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72"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grpSp>
        <p:nvGrpSpPr>
          <p:cNvPr id="73" name="Group 72"/>
          <p:cNvGrpSpPr/>
          <p:nvPr/>
        </p:nvGrpSpPr>
        <p:grpSpPr>
          <a:xfrm>
            <a:off x="4038600" y="5486400"/>
            <a:ext cx="990600" cy="838200"/>
            <a:chOff x="4800600" y="4343400"/>
            <a:chExt cx="990600" cy="838200"/>
          </a:xfrm>
        </p:grpSpPr>
        <p:sp>
          <p:nvSpPr>
            <p:cNvPr id="74" name="Cloud Callout 73"/>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75"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cxnSp>
        <p:nvCxnSpPr>
          <p:cNvPr id="77" name="Straight Connector 76"/>
          <p:cNvCxnSpPr/>
          <p:nvPr/>
        </p:nvCxnSpPr>
        <p:spPr>
          <a:xfrm rot="16200000" flipH="1">
            <a:off x="800100" y="1181100"/>
            <a:ext cx="381000" cy="304800"/>
          </a:xfrm>
          <a:prstGeom prst="line">
            <a:avLst/>
          </a:prstGeom>
        </p:spPr>
        <p:style>
          <a:lnRef idx="2">
            <a:schemeClr val="dk1"/>
          </a:lnRef>
          <a:fillRef idx="0">
            <a:schemeClr val="dk1"/>
          </a:fillRef>
          <a:effectRef idx="1">
            <a:schemeClr val="dk1"/>
          </a:effectRef>
          <a:fontRef idx="minor">
            <a:schemeClr val="tx1"/>
          </a:fontRef>
        </p:style>
      </p:cxnSp>
      <p:cxnSp>
        <p:nvCxnSpPr>
          <p:cNvPr id="79" name="Straight Connector 78"/>
          <p:cNvCxnSpPr/>
          <p:nvPr/>
        </p:nvCxnSpPr>
        <p:spPr>
          <a:xfrm flipV="1">
            <a:off x="1143000" y="685800"/>
            <a:ext cx="1219200" cy="152400"/>
          </a:xfrm>
          <a:prstGeom prst="line">
            <a:avLst/>
          </a:prstGeom>
        </p:spPr>
        <p:style>
          <a:lnRef idx="2">
            <a:schemeClr val="dk1"/>
          </a:lnRef>
          <a:fillRef idx="0">
            <a:schemeClr val="dk1"/>
          </a:fillRef>
          <a:effectRef idx="1">
            <a:schemeClr val="dk1"/>
          </a:effectRef>
          <a:fontRef idx="minor">
            <a:schemeClr val="tx1"/>
          </a:fontRef>
        </p:style>
      </p:cxnSp>
      <p:cxnSp>
        <p:nvCxnSpPr>
          <p:cNvPr id="81" name="Straight Connector 80"/>
          <p:cNvCxnSpPr/>
          <p:nvPr/>
        </p:nvCxnSpPr>
        <p:spPr>
          <a:xfrm rot="5400000">
            <a:off x="1638300" y="800100"/>
            <a:ext cx="838200" cy="1219200"/>
          </a:xfrm>
          <a:prstGeom prst="line">
            <a:avLst/>
          </a:prstGeom>
        </p:spPr>
        <p:style>
          <a:lnRef idx="2">
            <a:schemeClr val="dk1"/>
          </a:lnRef>
          <a:fillRef idx="0">
            <a:schemeClr val="dk1"/>
          </a:fillRef>
          <a:effectRef idx="1">
            <a:schemeClr val="dk1"/>
          </a:effectRef>
          <a:fontRef idx="minor">
            <a:schemeClr val="tx1"/>
          </a:fontRef>
        </p:style>
      </p:cxnSp>
      <p:cxnSp>
        <p:nvCxnSpPr>
          <p:cNvPr id="83" name="Straight Connector 82"/>
          <p:cNvCxnSpPr/>
          <p:nvPr/>
        </p:nvCxnSpPr>
        <p:spPr>
          <a:xfrm rot="5400000">
            <a:off x="571500" y="2476500"/>
            <a:ext cx="914400" cy="228600"/>
          </a:xfrm>
          <a:prstGeom prst="line">
            <a:avLst/>
          </a:prstGeom>
        </p:spPr>
        <p:style>
          <a:lnRef idx="2">
            <a:schemeClr val="dk1"/>
          </a:lnRef>
          <a:fillRef idx="0">
            <a:schemeClr val="dk1"/>
          </a:fillRef>
          <a:effectRef idx="1">
            <a:schemeClr val="dk1"/>
          </a:effectRef>
          <a:fontRef idx="minor">
            <a:schemeClr val="tx1"/>
          </a:fontRef>
        </p:style>
      </p:cxnSp>
      <p:cxnSp>
        <p:nvCxnSpPr>
          <p:cNvPr id="85" name="Straight Connector 84"/>
          <p:cNvCxnSpPr>
            <a:endCxn id="1026" idx="0"/>
          </p:cNvCxnSpPr>
          <p:nvPr/>
        </p:nvCxnSpPr>
        <p:spPr>
          <a:xfrm>
            <a:off x="1447800" y="1828800"/>
            <a:ext cx="1000125" cy="1276350"/>
          </a:xfrm>
          <a:prstGeom prst="line">
            <a:avLst/>
          </a:prstGeom>
        </p:spPr>
        <p:style>
          <a:lnRef idx="2">
            <a:schemeClr val="dk1"/>
          </a:lnRef>
          <a:fillRef idx="0">
            <a:schemeClr val="dk1"/>
          </a:fillRef>
          <a:effectRef idx="1">
            <a:schemeClr val="dk1"/>
          </a:effectRef>
          <a:fontRef idx="minor">
            <a:schemeClr val="tx1"/>
          </a:fontRef>
        </p:style>
      </p:cxnSp>
      <p:cxnSp>
        <p:nvCxnSpPr>
          <p:cNvPr id="87" name="Straight Connector 86"/>
          <p:cNvCxnSpPr>
            <a:endCxn id="1026" idx="1"/>
          </p:cNvCxnSpPr>
          <p:nvPr/>
        </p:nvCxnSpPr>
        <p:spPr>
          <a:xfrm>
            <a:off x="1219200" y="3352800"/>
            <a:ext cx="685800" cy="295275"/>
          </a:xfrm>
          <a:prstGeom prst="line">
            <a:avLst/>
          </a:prstGeom>
        </p:spPr>
        <p:style>
          <a:lnRef idx="2">
            <a:schemeClr val="dk1"/>
          </a:lnRef>
          <a:fillRef idx="0">
            <a:schemeClr val="dk1"/>
          </a:fillRef>
          <a:effectRef idx="1">
            <a:schemeClr val="dk1"/>
          </a:effectRef>
          <a:fontRef idx="minor">
            <a:schemeClr val="tx1"/>
          </a:fontRef>
        </p:style>
      </p:cxnSp>
      <p:cxnSp>
        <p:nvCxnSpPr>
          <p:cNvPr id="89" name="Straight Connector 88"/>
          <p:cNvCxnSpPr/>
          <p:nvPr/>
        </p:nvCxnSpPr>
        <p:spPr>
          <a:xfrm rot="16200000" flipH="1">
            <a:off x="2819400" y="838200"/>
            <a:ext cx="457200" cy="762000"/>
          </a:xfrm>
          <a:prstGeom prst="line">
            <a:avLst/>
          </a:prstGeom>
        </p:spPr>
        <p:style>
          <a:lnRef idx="2">
            <a:schemeClr val="dk1"/>
          </a:lnRef>
          <a:fillRef idx="0">
            <a:schemeClr val="dk1"/>
          </a:fillRef>
          <a:effectRef idx="1">
            <a:schemeClr val="dk1"/>
          </a:effectRef>
          <a:fontRef idx="minor">
            <a:schemeClr val="tx1"/>
          </a:fontRef>
        </p:style>
      </p:cxnSp>
      <p:cxnSp>
        <p:nvCxnSpPr>
          <p:cNvPr id="91" name="Straight Connector 90"/>
          <p:cNvCxnSpPr>
            <a:endCxn id="1026" idx="0"/>
          </p:cNvCxnSpPr>
          <p:nvPr/>
        </p:nvCxnSpPr>
        <p:spPr>
          <a:xfrm rot="10800000" flipV="1">
            <a:off x="2447926" y="1447800"/>
            <a:ext cx="981075" cy="1657350"/>
          </a:xfrm>
          <a:prstGeom prst="line">
            <a:avLst/>
          </a:prstGeom>
        </p:spPr>
        <p:style>
          <a:lnRef idx="2">
            <a:schemeClr val="dk1"/>
          </a:lnRef>
          <a:fillRef idx="0">
            <a:schemeClr val="dk1"/>
          </a:fillRef>
          <a:effectRef idx="1">
            <a:schemeClr val="dk1"/>
          </a:effectRef>
          <a:fontRef idx="minor">
            <a:schemeClr val="tx1"/>
          </a:fontRef>
        </p:style>
      </p:cxnSp>
      <p:cxnSp>
        <p:nvCxnSpPr>
          <p:cNvPr id="93" name="Straight Connector 92"/>
          <p:cNvCxnSpPr/>
          <p:nvPr/>
        </p:nvCxnSpPr>
        <p:spPr>
          <a:xfrm rot="16200000" flipH="1">
            <a:off x="3276600" y="2209800"/>
            <a:ext cx="1295400" cy="381000"/>
          </a:xfrm>
          <a:prstGeom prst="line">
            <a:avLst/>
          </a:prstGeom>
        </p:spPr>
        <p:style>
          <a:lnRef idx="2">
            <a:schemeClr val="dk1"/>
          </a:lnRef>
          <a:fillRef idx="0">
            <a:schemeClr val="dk1"/>
          </a:fillRef>
          <a:effectRef idx="1">
            <a:schemeClr val="dk1"/>
          </a:effectRef>
          <a:fontRef idx="minor">
            <a:schemeClr val="tx1"/>
          </a:fontRef>
        </p:style>
      </p:cxnSp>
      <p:cxnSp>
        <p:nvCxnSpPr>
          <p:cNvPr id="95" name="Straight Connector 94"/>
          <p:cNvCxnSpPr>
            <a:stCxn id="1026" idx="3"/>
          </p:cNvCxnSpPr>
          <p:nvPr/>
        </p:nvCxnSpPr>
        <p:spPr>
          <a:xfrm flipV="1">
            <a:off x="2990850" y="3352800"/>
            <a:ext cx="819150" cy="295275"/>
          </a:xfrm>
          <a:prstGeom prst="line">
            <a:avLst/>
          </a:prstGeom>
        </p:spPr>
        <p:style>
          <a:lnRef idx="2">
            <a:schemeClr val="dk1"/>
          </a:lnRef>
          <a:fillRef idx="0">
            <a:schemeClr val="dk1"/>
          </a:fillRef>
          <a:effectRef idx="1">
            <a:schemeClr val="dk1"/>
          </a:effectRef>
          <a:fontRef idx="minor">
            <a:schemeClr val="tx1"/>
          </a:fontRef>
        </p:style>
      </p:cxnSp>
      <p:cxnSp>
        <p:nvCxnSpPr>
          <p:cNvPr id="97" name="Straight Connector 96"/>
          <p:cNvCxnSpPr/>
          <p:nvPr/>
        </p:nvCxnSpPr>
        <p:spPr>
          <a:xfrm>
            <a:off x="2971800" y="685800"/>
            <a:ext cx="1828800" cy="0"/>
          </a:xfrm>
          <a:prstGeom prst="line">
            <a:avLst/>
          </a:prstGeom>
        </p:spPr>
        <p:style>
          <a:lnRef idx="2">
            <a:schemeClr val="dk1"/>
          </a:lnRef>
          <a:fillRef idx="0">
            <a:schemeClr val="dk1"/>
          </a:fillRef>
          <a:effectRef idx="1">
            <a:schemeClr val="dk1"/>
          </a:effectRef>
          <a:fontRef idx="minor">
            <a:schemeClr val="tx1"/>
          </a:fontRef>
        </p:style>
      </p:cxnSp>
      <p:cxnSp>
        <p:nvCxnSpPr>
          <p:cNvPr id="99" name="Straight Connector 98"/>
          <p:cNvCxnSpPr/>
          <p:nvPr/>
        </p:nvCxnSpPr>
        <p:spPr>
          <a:xfrm flipV="1">
            <a:off x="4038600" y="990600"/>
            <a:ext cx="1066800" cy="457200"/>
          </a:xfrm>
          <a:prstGeom prst="line">
            <a:avLst/>
          </a:prstGeom>
        </p:spPr>
        <p:style>
          <a:lnRef idx="2">
            <a:schemeClr val="dk1"/>
          </a:lnRef>
          <a:fillRef idx="0">
            <a:schemeClr val="dk1"/>
          </a:fillRef>
          <a:effectRef idx="1">
            <a:schemeClr val="dk1"/>
          </a:effectRef>
          <a:fontRef idx="minor">
            <a:schemeClr val="tx1"/>
          </a:fontRef>
        </p:style>
      </p:cxnSp>
      <p:cxnSp>
        <p:nvCxnSpPr>
          <p:cNvPr id="101" name="Straight Connector 100"/>
          <p:cNvCxnSpPr/>
          <p:nvPr/>
        </p:nvCxnSpPr>
        <p:spPr>
          <a:xfrm rot="16200000" flipH="1">
            <a:off x="5181600" y="914400"/>
            <a:ext cx="457200" cy="609600"/>
          </a:xfrm>
          <a:prstGeom prst="line">
            <a:avLst/>
          </a:prstGeom>
        </p:spPr>
        <p:style>
          <a:lnRef idx="2">
            <a:schemeClr val="dk1"/>
          </a:lnRef>
          <a:fillRef idx="0">
            <a:schemeClr val="dk1"/>
          </a:fillRef>
          <a:effectRef idx="1">
            <a:schemeClr val="dk1"/>
          </a:effectRef>
          <a:fontRef idx="minor">
            <a:schemeClr val="tx1"/>
          </a:fontRef>
        </p:style>
      </p:cxnSp>
      <p:cxnSp>
        <p:nvCxnSpPr>
          <p:cNvPr id="103" name="Straight Connector 102"/>
          <p:cNvCxnSpPr/>
          <p:nvPr/>
        </p:nvCxnSpPr>
        <p:spPr>
          <a:xfrm flipV="1">
            <a:off x="4419600" y="1752600"/>
            <a:ext cx="1600200" cy="1600200"/>
          </a:xfrm>
          <a:prstGeom prst="line">
            <a:avLst/>
          </a:prstGeom>
        </p:spPr>
        <p:style>
          <a:lnRef idx="2">
            <a:schemeClr val="dk1"/>
          </a:lnRef>
          <a:fillRef idx="0">
            <a:schemeClr val="dk1"/>
          </a:fillRef>
          <a:effectRef idx="1">
            <a:schemeClr val="dk1"/>
          </a:effectRef>
          <a:fontRef idx="minor">
            <a:schemeClr val="tx1"/>
          </a:fontRef>
        </p:style>
      </p:cxnSp>
      <p:cxnSp>
        <p:nvCxnSpPr>
          <p:cNvPr id="105" name="Straight Connector 104"/>
          <p:cNvCxnSpPr/>
          <p:nvPr/>
        </p:nvCxnSpPr>
        <p:spPr>
          <a:xfrm rot="16200000" flipH="1">
            <a:off x="647700" y="3924300"/>
            <a:ext cx="1066800" cy="533400"/>
          </a:xfrm>
          <a:prstGeom prst="line">
            <a:avLst/>
          </a:prstGeom>
        </p:spPr>
        <p:style>
          <a:lnRef idx="2">
            <a:schemeClr val="dk1"/>
          </a:lnRef>
          <a:fillRef idx="0">
            <a:schemeClr val="dk1"/>
          </a:fillRef>
          <a:effectRef idx="1">
            <a:schemeClr val="dk1"/>
          </a:effectRef>
          <a:fontRef idx="minor">
            <a:schemeClr val="tx1"/>
          </a:fontRef>
        </p:style>
      </p:cxnSp>
      <p:cxnSp>
        <p:nvCxnSpPr>
          <p:cNvPr id="107" name="Straight Connector 106"/>
          <p:cNvCxnSpPr>
            <a:stCxn id="1026" idx="2"/>
          </p:cNvCxnSpPr>
          <p:nvPr/>
        </p:nvCxnSpPr>
        <p:spPr>
          <a:xfrm rot="5400000">
            <a:off x="1681163" y="3957638"/>
            <a:ext cx="533400" cy="1000125"/>
          </a:xfrm>
          <a:prstGeom prst="line">
            <a:avLst/>
          </a:prstGeom>
        </p:spPr>
        <p:style>
          <a:lnRef idx="2">
            <a:schemeClr val="dk1"/>
          </a:lnRef>
          <a:fillRef idx="0">
            <a:schemeClr val="dk1"/>
          </a:fillRef>
          <a:effectRef idx="1">
            <a:schemeClr val="dk1"/>
          </a:effectRef>
          <a:fontRef idx="minor">
            <a:schemeClr val="tx1"/>
          </a:fontRef>
        </p:style>
      </p:cxnSp>
      <p:cxnSp>
        <p:nvCxnSpPr>
          <p:cNvPr id="109" name="Straight Connector 108"/>
          <p:cNvCxnSpPr/>
          <p:nvPr/>
        </p:nvCxnSpPr>
        <p:spPr>
          <a:xfrm>
            <a:off x="4419600" y="3352800"/>
            <a:ext cx="533400" cy="533400"/>
          </a:xfrm>
          <a:prstGeom prst="line">
            <a:avLst/>
          </a:prstGeom>
        </p:spPr>
        <p:style>
          <a:lnRef idx="2">
            <a:schemeClr val="dk1"/>
          </a:lnRef>
          <a:fillRef idx="0">
            <a:schemeClr val="dk1"/>
          </a:fillRef>
          <a:effectRef idx="1">
            <a:schemeClr val="dk1"/>
          </a:effectRef>
          <a:fontRef idx="minor">
            <a:schemeClr val="tx1"/>
          </a:fontRef>
        </p:style>
      </p:cxnSp>
      <p:cxnSp>
        <p:nvCxnSpPr>
          <p:cNvPr id="111" name="Straight Connector 110"/>
          <p:cNvCxnSpPr/>
          <p:nvPr/>
        </p:nvCxnSpPr>
        <p:spPr>
          <a:xfrm rot="5400000">
            <a:off x="3048000" y="3962400"/>
            <a:ext cx="1371600" cy="762000"/>
          </a:xfrm>
          <a:prstGeom prst="line">
            <a:avLst/>
          </a:prstGeom>
        </p:spPr>
        <p:style>
          <a:lnRef idx="2">
            <a:schemeClr val="dk1"/>
          </a:lnRef>
          <a:fillRef idx="0">
            <a:schemeClr val="dk1"/>
          </a:fillRef>
          <a:effectRef idx="1">
            <a:schemeClr val="dk1"/>
          </a:effectRef>
          <a:fontRef idx="minor">
            <a:schemeClr val="tx1"/>
          </a:fontRef>
        </p:style>
      </p:cxnSp>
      <p:cxnSp>
        <p:nvCxnSpPr>
          <p:cNvPr id="113" name="Straight Connector 112"/>
          <p:cNvCxnSpPr>
            <a:stCxn id="1026" idx="2"/>
          </p:cNvCxnSpPr>
          <p:nvPr/>
        </p:nvCxnSpPr>
        <p:spPr>
          <a:xfrm rot="16200000" flipH="1">
            <a:off x="2481262" y="4157662"/>
            <a:ext cx="838200" cy="904875"/>
          </a:xfrm>
          <a:prstGeom prst="line">
            <a:avLst/>
          </a:prstGeom>
        </p:spPr>
        <p:style>
          <a:lnRef idx="2">
            <a:schemeClr val="dk1"/>
          </a:lnRef>
          <a:fillRef idx="0">
            <a:schemeClr val="dk1"/>
          </a:fillRef>
          <a:effectRef idx="1">
            <a:schemeClr val="dk1"/>
          </a:effectRef>
          <a:fontRef idx="minor">
            <a:schemeClr val="tx1"/>
          </a:fontRef>
        </p:style>
      </p:cxnSp>
      <p:cxnSp>
        <p:nvCxnSpPr>
          <p:cNvPr id="115" name="Straight Connector 114"/>
          <p:cNvCxnSpPr/>
          <p:nvPr/>
        </p:nvCxnSpPr>
        <p:spPr>
          <a:xfrm>
            <a:off x="1752600" y="5029200"/>
            <a:ext cx="304800" cy="838200"/>
          </a:xfrm>
          <a:prstGeom prst="line">
            <a:avLst/>
          </a:prstGeom>
        </p:spPr>
        <p:style>
          <a:lnRef idx="2">
            <a:schemeClr val="dk1"/>
          </a:lnRef>
          <a:fillRef idx="0">
            <a:schemeClr val="dk1"/>
          </a:fillRef>
          <a:effectRef idx="1">
            <a:schemeClr val="dk1"/>
          </a:effectRef>
          <a:fontRef idx="minor">
            <a:schemeClr val="tx1"/>
          </a:fontRef>
        </p:style>
      </p:cxnSp>
      <p:cxnSp>
        <p:nvCxnSpPr>
          <p:cNvPr id="117" name="Straight Connector 116"/>
          <p:cNvCxnSpPr/>
          <p:nvPr/>
        </p:nvCxnSpPr>
        <p:spPr>
          <a:xfrm rot="5400000">
            <a:off x="2590800" y="5410200"/>
            <a:ext cx="533400" cy="990600"/>
          </a:xfrm>
          <a:prstGeom prst="line">
            <a:avLst/>
          </a:prstGeom>
        </p:spPr>
        <p:style>
          <a:lnRef idx="2">
            <a:schemeClr val="dk1"/>
          </a:lnRef>
          <a:fillRef idx="0">
            <a:schemeClr val="dk1"/>
          </a:fillRef>
          <a:effectRef idx="1">
            <a:schemeClr val="dk1"/>
          </a:effectRef>
          <a:fontRef idx="minor">
            <a:schemeClr val="tx1"/>
          </a:fontRef>
        </p:style>
      </p:cxnSp>
      <p:cxnSp>
        <p:nvCxnSpPr>
          <p:cNvPr id="119" name="Straight Connector 118"/>
          <p:cNvCxnSpPr/>
          <p:nvPr/>
        </p:nvCxnSpPr>
        <p:spPr>
          <a:xfrm rot="5400000">
            <a:off x="723900" y="5372100"/>
            <a:ext cx="762000" cy="685800"/>
          </a:xfrm>
          <a:prstGeom prst="line">
            <a:avLst/>
          </a:prstGeom>
        </p:spPr>
        <p:style>
          <a:lnRef idx="2">
            <a:schemeClr val="dk1"/>
          </a:lnRef>
          <a:fillRef idx="0">
            <a:schemeClr val="dk1"/>
          </a:fillRef>
          <a:effectRef idx="1">
            <a:schemeClr val="dk1"/>
          </a:effectRef>
          <a:fontRef idx="minor">
            <a:schemeClr val="tx1"/>
          </a:fontRef>
        </p:style>
      </p:cxnSp>
      <p:cxnSp>
        <p:nvCxnSpPr>
          <p:cNvPr id="123" name="Straight Connector 122"/>
          <p:cNvCxnSpPr/>
          <p:nvPr/>
        </p:nvCxnSpPr>
        <p:spPr>
          <a:xfrm>
            <a:off x="3657600" y="5334000"/>
            <a:ext cx="381000" cy="685800"/>
          </a:xfrm>
          <a:prstGeom prst="line">
            <a:avLst/>
          </a:prstGeom>
        </p:spPr>
        <p:style>
          <a:lnRef idx="2">
            <a:schemeClr val="dk1"/>
          </a:lnRef>
          <a:fillRef idx="0">
            <a:schemeClr val="dk1"/>
          </a:fillRef>
          <a:effectRef idx="1">
            <a:schemeClr val="dk1"/>
          </a:effectRef>
          <a:fontRef idx="minor">
            <a:schemeClr val="tx1"/>
          </a:fontRef>
        </p:style>
      </p:cxnSp>
      <p:cxnSp>
        <p:nvCxnSpPr>
          <p:cNvPr id="125" name="Straight Connector 124"/>
          <p:cNvCxnSpPr/>
          <p:nvPr/>
        </p:nvCxnSpPr>
        <p:spPr>
          <a:xfrm flipV="1">
            <a:off x="4648200" y="5334000"/>
            <a:ext cx="457200" cy="685800"/>
          </a:xfrm>
          <a:prstGeom prst="line">
            <a:avLst/>
          </a:prstGeom>
        </p:spPr>
        <p:style>
          <a:lnRef idx="2">
            <a:schemeClr val="dk1"/>
          </a:lnRef>
          <a:fillRef idx="0">
            <a:schemeClr val="dk1"/>
          </a:fillRef>
          <a:effectRef idx="1">
            <a:schemeClr val="dk1"/>
          </a:effectRef>
          <a:fontRef idx="minor">
            <a:schemeClr val="tx1"/>
          </a:fontRef>
        </p:style>
      </p:cxnSp>
      <p:cxnSp>
        <p:nvCxnSpPr>
          <p:cNvPr id="127" name="Straight Connector 126"/>
          <p:cNvCxnSpPr/>
          <p:nvPr/>
        </p:nvCxnSpPr>
        <p:spPr>
          <a:xfrm rot="5400000" flipH="1" flipV="1">
            <a:off x="4914900" y="4381500"/>
            <a:ext cx="533400" cy="152400"/>
          </a:xfrm>
          <a:prstGeom prst="line">
            <a:avLst/>
          </a:prstGeom>
        </p:spPr>
        <p:style>
          <a:lnRef idx="2">
            <a:schemeClr val="dk1"/>
          </a:lnRef>
          <a:fillRef idx="0">
            <a:schemeClr val="dk1"/>
          </a:fillRef>
          <a:effectRef idx="1">
            <a:schemeClr val="dk1"/>
          </a:effectRef>
          <a:fontRef idx="minor">
            <a:schemeClr val="tx1"/>
          </a:fontRef>
        </p:style>
      </p:cxnSp>
      <p:cxnSp>
        <p:nvCxnSpPr>
          <p:cNvPr id="129" name="Straight Connector 128"/>
          <p:cNvCxnSpPr>
            <a:endCxn id="6" idx="1"/>
          </p:cNvCxnSpPr>
          <p:nvPr/>
        </p:nvCxnSpPr>
        <p:spPr>
          <a:xfrm flipV="1">
            <a:off x="5562600" y="3571875"/>
            <a:ext cx="590550" cy="314325"/>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Connector 130"/>
          <p:cNvCxnSpPr>
            <a:stCxn id="6" idx="2"/>
          </p:cNvCxnSpPr>
          <p:nvPr/>
        </p:nvCxnSpPr>
        <p:spPr>
          <a:xfrm rot="16200000" flipH="1">
            <a:off x="6510337" y="4300537"/>
            <a:ext cx="762000" cy="390525"/>
          </a:xfrm>
          <a:prstGeom prst="line">
            <a:avLst/>
          </a:prstGeom>
        </p:spPr>
        <p:style>
          <a:lnRef idx="2">
            <a:schemeClr val="dk1"/>
          </a:lnRef>
          <a:fillRef idx="0">
            <a:schemeClr val="dk1"/>
          </a:fillRef>
          <a:effectRef idx="1">
            <a:schemeClr val="dk1"/>
          </a:effectRef>
          <a:fontRef idx="minor">
            <a:schemeClr val="tx1"/>
          </a:fontRef>
        </p:style>
      </p:cxnSp>
      <p:cxnSp>
        <p:nvCxnSpPr>
          <p:cNvPr id="135" name="Straight Connector 134"/>
          <p:cNvCxnSpPr/>
          <p:nvPr/>
        </p:nvCxnSpPr>
        <p:spPr>
          <a:xfrm rot="10800000">
            <a:off x="5410200" y="685800"/>
            <a:ext cx="1447800" cy="0"/>
          </a:xfrm>
          <a:prstGeom prst="line">
            <a:avLst/>
          </a:prstGeom>
        </p:spPr>
        <p:style>
          <a:lnRef idx="2">
            <a:schemeClr val="dk1"/>
          </a:lnRef>
          <a:fillRef idx="0">
            <a:schemeClr val="dk1"/>
          </a:fillRef>
          <a:effectRef idx="1">
            <a:schemeClr val="dk1"/>
          </a:effectRef>
          <a:fontRef idx="minor">
            <a:schemeClr val="tx1"/>
          </a:fontRef>
        </p:style>
      </p:cxnSp>
      <p:cxnSp>
        <p:nvCxnSpPr>
          <p:cNvPr id="139" name="Straight Connector 138"/>
          <p:cNvCxnSpPr/>
          <p:nvPr/>
        </p:nvCxnSpPr>
        <p:spPr>
          <a:xfrm rot="5400000" flipH="1" flipV="1">
            <a:off x="7581900" y="1409700"/>
            <a:ext cx="533400" cy="457200"/>
          </a:xfrm>
          <a:prstGeom prst="line">
            <a:avLst/>
          </a:prstGeom>
        </p:spPr>
        <p:style>
          <a:lnRef idx="2">
            <a:schemeClr val="dk1"/>
          </a:lnRef>
          <a:fillRef idx="0">
            <a:schemeClr val="dk1"/>
          </a:fillRef>
          <a:effectRef idx="1">
            <a:schemeClr val="dk1"/>
          </a:effectRef>
          <a:fontRef idx="minor">
            <a:schemeClr val="tx1"/>
          </a:fontRef>
        </p:style>
      </p:cxnSp>
      <p:cxnSp>
        <p:nvCxnSpPr>
          <p:cNvPr id="141" name="Straight Connector 140"/>
          <p:cNvCxnSpPr/>
          <p:nvPr/>
        </p:nvCxnSpPr>
        <p:spPr>
          <a:xfrm>
            <a:off x="7467600" y="685800"/>
            <a:ext cx="304800" cy="381000"/>
          </a:xfrm>
          <a:prstGeom prst="line">
            <a:avLst/>
          </a:prstGeom>
        </p:spPr>
        <p:style>
          <a:lnRef idx="2">
            <a:schemeClr val="dk1"/>
          </a:lnRef>
          <a:fillRef idx="0">
            <a:schemeClr val="dk1"/>
          </a:fillRef>
          <a:effectRef idx="1">
            <a:schemeClr val="dk1"/>
          </a:effectRef>
          <a:fontRef idx="minor">
            <a:schemeClr val="tx1"/>
          </a:fontRef>
        </p:style>
      </p:cxnSp>
      <p:cxnSp>
        <p:nvCxnSpPr>
          <p:cNvPr id="143" name="Straight Connector 142"/>
          <p:cNvCxnSpPr/>
          <p:nvPr/>
        </p:nvCxnSpPr>
        <p:spPr>
          <a:xfrm>
            <a:off x="6324600" y="1447800"/>
            <a:ext cx="990600" cy="762000"/>
          </a:xfrm>
          <a:prstGeom prst="line">
            <a:avLst/>
          </a:prstGeom>
        </p:spPr>
        <p:style>
          <a:lnRef idx="2">
            <a:schemeClr val="dk1"/>
          </a:lnRef>
          <a:fillRef idx="0">
            <a:schemeClr val="dk1"/>
          </a:fillRef>
          <a:effectRef idx="1">
            <a:schemeClr val="dk1"/>
          </a:effectRef>
          <a:fontRef idx="minor">
            <a:schemeClr val="tx1"/>
          </a:fontRef>
        </p:style>
      </p:cxnSp>
      <p:cxnSp>
        <p:nvCxnSpPr>
          <p:cNvPr id="145" name="Straight Connector 144"/>
          <p:cNvCxnSpPr>
            <a:endCxn id="6" idx="0"/>
          </p:cNvCxnSpPr>
          <p:nvPr/>
        </p:nvCxnSpPr>
        <p:spPr>
          <a:xfrm rot="5400000">
            <a:off x="6900863" y="2309813"/>
            <a:ext cx="514350" cy="923925"/>
          </a:xfrm>
          <a:prstGeom prst="line">
            <a:avLst/>
          </a:prstGeom>
        </p:spPr>
        <p:style>
          <a:lnRef idx="2">
            <a:schemeClr val="dk1"/>
          </a:lnRef>
          <a:fillRef idx="0">
            <a:schemeClr val="dk1"/>
          </a:fillRef>
          <a:effectRef idx="1">
            <a:schemeClr val="dk1"/>
          </a:effectRef>
          <a:fontRef idx="minor">
            <a:schemeClr val="tx1"/>
          </a:fontRef>
        </p:style>
      </p:cxnSp>
      <p:cxnSp>
        <p:nvCxnSpPr>
          <p:cNvPr id="147" name="Straight Connector 146"/>
          <p:cNvCxnSpPr/>
          <p:nvPr/>
        </p:nvCxnSpPr>
        <p:spPr>
          <a:xfrm rot="16200000" flipH="1">
            <a:off x="7620000" y="2514600"/>
            <a:ext cx="609600" cy="609600"/>
          </a:xfrm>
          <a:prstGeom prst="line">
            <a:avLst/>
          </a:prstGeom>
        </p:spPr>
        <p:style>
          <a:lnRef idx="2">
            <a:schemeClr val="dk1"/>
          </a:lnRef>
          <a:fillRef idx="0">
            <a:schemeClr val="dk1"/>
          </a:fillRef>
          <a:effectRef idx="1">
            <a:schemeClr val="dk1"/>
          </a:effectRef>
          <a:fontRef idx="minor">
            <a:schemeClr val="tx1"/>
          </a:fontRef>
        </p:style>
      </p:cxnSp>
      <p:cxnSp>
        <p:nvCxnSpPr>
          <p:cNvPr id="149" name="Straight Connector 148"/>
          <p:cNvCxnSpPr/>
          <p:nvPr/>
        </p:nvCxnSpPr>
        <p:spPr>
          <a:xfrm rot="5400000" flipH="1" flipV="1">
            <a:off x="7086600" y="3733800"/>
            <a:ext cx="1143000" cy="1143000"/>
          </a:xfrm>
          <a:prstGeom prst="line">
            <a:avLst/>
          </a:prstGeom>
        </p:spPr>
        <p:style>
          <a:lnRef idx="2">
            <a:schemeClr val="dk1"/>
          </a:lnRef>
          <a:fillRef idx="0">
            <a:schemeClr val="dk1"/>
          </a:fillRef>
          <a:effectRef idx="1">
            <a:schemeClr val="dk1"/>
          </a:effectRef>
          <a:fontRef idx="minor">
            <a:schemeClr val="tx1"/>
          </a:fontRef>
        </p:style>
      </p:cxnSp>
      <p:cxnSp>
        <p:nvCxnSpPr>
          <p:cNvPr id="151" name="Straight Connector 150"/>
          <p:cNvCxnSpPr/>
          <p:nvPr/>
        </p:nvCxnSpPr>
        <p:spPr>
          <a:xfrm>
            <a:off x="5410200" y="5029200"/>
            <a:ext cx="990600" cy="914400"/>
          </a:xfrm>
          <a:prstGeom prst="line">
            <a:avLst/>
          </a:prstGeom>
        </p:spPr>
        <p:style>
          <a:lnRef idx="2">
            <a:schemeClr val="dk1"/>
          </a:lnRef>
          <a:fillRef idx="0">
            <a:schemeClr val="dk1"/>
          </a:fillRef>
          <a:effectRef idx="1">
            <a:schemeClr val="dk1"/>
          </a:effectRef>
          <a:fontRef idx="minor">
            <a:schemeClr val="tx1"/>
          </a:fontRef>
        </p:style>
      </p:cxnSp>
      <p:cxnSp>
        <p:nvCxnSpPr>
          <p:cNvPr id="153" name="Straight Connector 152"/>
          <p:cNvCxnSpPr/>
          <p:nvPr/>
        </p:nvCxnSpPr>
        <p:spPr>
          <a:xfrm rot="5400000">
            <a:off x="6515100" y="5372100"/>
            <a:ext cx="457200" cy="685800"/>
          </a:xfrm>
          <a:prstGeom prst="line">
            <a:avLst/>
          </a:prstGeom>
        </p:spPr>
        <p:style>
          <a:lnRef idx="2">
            <a:schemeClr val="dk1"/>
          </a:lnRef>
          <a:fillRef idx="0">
            <a:schemeClr val="dk1"/>
          </a:fillRef>
          <a:effectRef idx="1">
            <a:schemeClr val="dk1"/>
          </a:effectRef>
          <a:fontRef idx="minor">
            <a:schemeClr val="tx1"/>
          </a:fontRef>
        </p:style>
      </p:cxnSp>
      <p:cxnSp>
        <p:nvCxnSpPr>
          <p:cNvPr id="155" name="Straight Connector 154"/>
          <p:cNvCxnSpPr/>
          <p:nvPr/>
        </p:nvCxnSpPr>
        <p:spPr>
          <a:xfrm>
            <a:off x="7391400" y="5181600"/>
            <a:ext cx="609600" cy="457200"/>
          </a:xfrm>
          <a:prstGeom prst="line">
            <a:avLst/>
          </a:prstGeom>
        </p:spPr>
        <p:style>
          <a:lnRef idx="2">
            <a:schemeClr val="dk1"/>
          </a:lnRef>
          <a:fillRef idx="0">
            <a:schemeClr val="dk1"/>
          </a:fillRef>
          <a:effectRef idx="1">
            <a:schemeClr val="dk1"/>
          </a:effectRef>
          <a:fontRef idx="minor">
            <a:schemeClr val="tx1"/>
          </a:fontRef>
        </p:style>
      </p:cxnSp>
      <p:cxnSp>
        <p:nvCxnSpPr>
          <p:cNvPr id="157" name="Straight Connector 156"/>
          <p:cNvCxnSpPr/>
          <p:nvPr/>
        </p:nvCxnSpPr>
        <p:spPr>
          <a:xfrm rot="5400000">
            <a:off x="7162800" y="4572000"/>
            <a:ext cx="1905000" cy="228600"/>
          </a:xfrm>
          <a:prstGeom prst="line">
            <a:avLst/>
          </a:prstGeom>
        </p:spPr>
        <p:style>
          <a:lnRef idx="2">
            <a:schemeClr val="dk1"/>
          </a:lnRef>
          <a:fillRef idx="0">
            <a:schemeClr val="dk1"/>
          </a:fillRef>
          <a:effectRef idx="1">
            <a:schemeClr val="dk1"/>
          </a:effectRef>
          <a:fontRef idx="minor">
            <a:schemeClr val="tx1"/>
          </a:fontRef>
        </p:style>
      </p:cxnSp>
      <p:pic>
        <p:nvPicPr>
          <p:cNvPr id="1026"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1905000" y="3105150"/>
            <a:ext cx="1085850" cy="1085850"/>
          </a:xfrm>
          <a:prstGeom prst="rect">
            <a:avLst/>
          </a:prstGeom>
          <a:noFill/>
        </p:spPr>
      </p:pic>
      <p:pic>
        <p:nvPicPr>
          <p:cNvPr id="6"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6153150" y="3028950"/>
            <a:ext cx="1085850" cy="1085850"/>
          </a:xfrm>
          <a:prstGeom prst="rect">
            <a:avLst/>
          </a:prstGeom>
          <a:noFill/>
        </p:spPr>
      </p:pic>
      <p:sp>
        <p:nvSpPr>
          <p:cNvPr id="7" name="Cloud Callout 6"/>
          <p:cNvSpPr/>
          <p:nvPr/>
        </p:nvSpPr>
        <p:spPr>
          <a:xfrm>
            <a:off x="2209800" y="2362200"/>
            <a:ext cx="1524000" cy="685800"/>
          </a:xfrm>
          <a:prstGeom prst="cloudCallout">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000" dirty="0" smtClean="0"/>
              <a:t>Cameras</a:t>
            </a:r>
            <a:endParaRPr lang="en-US" sz="2000" dirty="0"/>
          </a:p>
        </p:txBody>
      </p:sp>
      <p:sp>
        <p:nvSpPr>
          <p:cNvPr id="8" name="Cloud Callout 7"/>
          <p:cNvSpPr/>
          <p:nvPr/>
        </p:nvSpPr>
        <p:spPr>
          <a:xfrm>
            <a:off x="5257800" y="2286000"/>
            <a:ext cx="1524000" cy="685800"/>
          </a:xfrm>
          <a:prstGeom prst="cloudCallout">
            <a:avLst>
              <a:gd name="adj1" fmla="val 33794"/>
              <a:gd name="adj2" fmla="val 62500"/>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000" dirty="0" smtClean="0"/>
              <a:t>Cooking</a:t>
            </a:r>
            <a:endParaRPr lang="en-US" sz="2000" dirty="0"/>
          </a:p>
        </p:txBody>
      </p:sp>
      <p:grpSp>
        <p:nvGrpSpPr>
          <p:cNvPr id="11" name="Group 10"/>
          <p:cNvGrpSpPr/>
          <p:nvPr/>
        </p:nvGrpSpPr>
        <p:grpSpPr>
          <a:xfrm>
            <a:off x="4800600" y="4495800"/>
            <a:ext cx="990600" cy="838200"/>
            <a:chOff x="4800600" y="4343400"/>
            <a:chExt cx="990600" cy="838200"/>
          </a:xfrm>
        </p:grpSpPr>
        <p:sp>
          <p:nvSpPr>
            <p:cNvPr id="10" name="Cloud Callout 9"/>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9"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sp>
        <p:nvSpPr>
          <p:cNvPr id="110" name="Slide Number Placeholder 109"/>
          <p:cNvSpPr>
            <a:spLocks noGrp="1"/>
          </p:cNvSpPr>
          <p:nvPr>
            <p:ph type="sldNum" sz="quarter" idx="12"/>
          </p:nvPr>
        </p:nvSpPr>
        <p:spPr/>
        <p:txBody>
          <a:bodyPr/>
          <a:lstStyle/>
          <a:p>
            <a:fld id="{8E078A9D-47DB-49FD-9415-23D209E6C172}" type="slidenum">
              <a:rPr lang="en-US" smtClean="0"/>
              <a:pPr/>
              <a:t>6</a:t>
            </a:fld>
            <a:endParaRPr lang="en-US"/>
          </a:p>
        </p:txBody>
      </p:sp>
      <p:grpSp>
        <p:nvGrpSpPr>
          <p:cNvPr id="15" name="Group 14"/>
          <p:cNvGrpSpPr/>
          <p:nvPr/>
        </p:nvGrpSpPr>
        <p:grpSpPr>
          <a:xfrm>
            <a:off x="3810000" y="2819400"/>
            <a:ext cx="990600" cy="838200"/>
            <a:chOff x="4800600" y="4343400"/>
            <a:chExt cx="990600" cy="838200"/>
          </a:xfrm>
        </p:grpSpPr>
        <p:sp>
          <p:nvSpPr>
            <p:cNvPr id="16" name="Cloud Callout 15"/>
            <p:cNvSpPr/>
            <p:nvPr/>
          </p:nvSpPr>
          <p:spPr>
            <a:xfrm>
              <a:off x="5257800" y="4343400"/>
              <a:ext cx="533400" cy="381000"/>
            </a:xfrm>
            <a:prstGeom prst="cloudCallout">
              <a:avLst>
                <a:gd name="adj1" fmla="val -59212"/>
                <a:gd name="adj2" fmla="val 41008"/>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endParaRPr lang="en-US" sz="2000" dirty="0"/>
            </a:p>
          </p:txBody>
        </p:sp>
        <p:pic>
          <p:nvPicPr>
            <p:cNvPr id="17" name="Picture 2" descr="C:\Users\jegonzal\AppData\Local\Microsoft\Windows\Temporary Internet Files\Content.IE5\JIWITE16\MC900433938[1].png"/>
            <p:cNvPicPr>
              <a:picLocks noChangeAspect="1" noChangeArrowheads="1"/>
            </p:cNvPicPr>
            <p:nvPr/>
          </p:nvPicPr>
          <p:blipFill>
            <a:blip r:embed="rId3" cstate="print"/>
            <a:srcRect/>
            <a:stretch>
              <a:fillRect/>
            </a:stretch>
          </p:blipFill>
          <p:spPr bwMode="auto">
            <a:xfrm>
              <a:off x="4800600" y="4572000"/>
              <a:ext cx="609600" cy="609600"/>
            </a:xfrm>
            <a:prstGeom prst="rect">
              <a:avLst/>
            </a:prstGeom>
            <a:noFill/>
          </p:spPr>
        </p:pic>
      </p:grpSp>
      <p:sp>
        <p:nvSpPr>
          <p:cNvPr id="122" name="Freeform 121"/>
          <p:cNvSpPr/>
          <p:nvPr/>
        </p:nvSpPr>
        <p:spPr>
          <a:xfrm>
            <a:off x="2841674" y="3276600"/>
            <a:ext cx="3390314" cy="744415"/>
          </a:xfrm>
          <a:custGeom>
            <a:avLst/>
            <a:gdLst>
              <a:gd name="connsiteX0" fmla="*/ 0 w 3390314"/>
              <a:gd name="connsiteY0" fmla="*/ 572086 h 851095"/>
              <a:gd name="connsiteX1" fmla="*/ 1392701 w 3390314"/>
              <a:gd name="connsiteY1" fmla="*/ 37514 h 851095"/>
              <a:gd name="connsiteX2" fmla="*/ 2321169 w 3390314"/>
              <a:gd name="connsiteY2" fmla="*/ 797169 h 851095"/>
              <a:gd name="connsiteX3" fmla="*/ 3390314 w 3390314"/>
              <a:gd name="connsiteY3" fmla="*/ 361071 h 851095"/>
            </a:gdLst>
            <a:ahLst/>
            <a:cxnLst>
              <a:cxn ang="0">
                <a:pos x="connsiteX0" y="connsiteY0"/>
              </a:cxn>
              <a:cxn ang="0">
                <a:pos x="connsiteX1" y="connsiteY1"/>
              </a:cxn>
              <a:cxn ang="0">
                <a:pos x="connsiteX2" y="connsiteY2"/>
              </a:cxn>
              <a:cxn ang="0">
                <a:pos x="connsiteX3" y="connsiteY3"/>
              </a:cxn>
            </a:cxnLst>
            <a:rect l="l" t="t" r="r" b="b"/>
            <a:pathLst>
              <a:path w="3390314" h="851095">
                <a:moveTo>
                  <a:pt x="0" y="572086"/>
                </a:moveTo>
                <a:cubicBezTo>
                  <a:pt x="502920" y="286043"/>
                  <a:pt x="1005840" y="0"/>
                  <a:pt x="1392701" y="37514"/>
                </a:cubicBezTo>
                <a:cubicBezTo>
                  <a:pt x="1779562" y="75028"/>
                  <a:pt x="1988234" y="743243"/>
                  <a:pt x="2321169" y="797169"/>
                </a:cubicBezTo>
                <a:cubicBezTo>
                  <a:pt x="2654104" y="851095"/>
                  <a:pt x="3022209" y="606083"/>
                  <a:pt x="3390314" y="361071"/>
                </a:cubicBezTo>
              </a:path>
            </a:pathLst>
          </a:custGeom>
          <a:ln w="127000"/>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114" name="TextBox 113"/>
          <p:cNvSpPr txBox="1"/>
          <p:nvPr/>
        </p:nvSpPr>
        <p:spPr>
          <a:xfrm>
            <a:off x="1676400" y="4191000"/>
            <a:ext cx="1459054"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dirty="0" smtClean="0"/>
              <a:t>Shopper 1</a:t>
            </a:r>
            <a:endParaRPr lang="en-US" sz="2400" dirty="0"/>
          </a:p>
        </p:txBody>
      </p:sp>
      <p:sp>
        <p:nvSpPr>
          <p:cNvPr id="116" name="TextBox 115"/>
          <p:cNvSpPr txBox="1"/>
          <p:nvPr/>
        </p:nvSpPr>
        <p:spPr>
          <a:xfrm>
            <a:off x="5943600" y="4114800"/>
            <a:ext cx="1459054"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dirty="0" smtClean="0"/>
              <a:t>Shopper 2</a:t>
            </a:r>
            <a:endParaRPr lang="en-US" sz="2400" dirty="0"/>
          </a:p>
        </p:txBody>
      </p:sp>
    </p:spTree>
    <p:extLst>
      <p:ext uri="{BB962C8B-B14F-4D97-AF65-F5344CB8AC3E}">
        <p14:creationId xmlns:p14="http://schemas.microsoft.com/office/powerpoint/2010/main" val="2115165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par>
                                <p:cTn id="10" presetID="53" presetClass="entr" presetSubtype="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0"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 calcmode="lin" valueType="num">
                                      <p:cBhvr>
                                        <p:cTn id="17" dur="500" fill="hold"/>
                                        <p:tgtEl>
                                          <p:spTgt spid="67"/>
                                        </p:tgtEl>
                                        <p:attrNameLst>
                                          <p:attrName>ppt_w</p:attrName>
                                        </p:attrNameLst>
                                      </p:cBhvr>
                                      <p:tavLst>
                                        <p:tav tm="0">
                                          <p:val>
                                            <p:fltVal val="0"/>
                                          </p:val>
                                        </p:tav>
                                        <p:tav tm="100000">
                                          <p:val>
                                            <p:strVal val="#ppt_w"/>
                                          </p:val>
                                        </p:tav>
                                      </p:tavLst>
                                    </p:anim>
                                    <p:anim calcmode="lin" valueType="num">
                                      <p:cBhvr>
                                        <p:cTn id="18" dur="500" fill="hold"/>
                                        <p:tgtEl>
                                          <p:spTgt spid="67"/>
                                        </p:tgtEl>
                                        <p:attrNameLst>
                                          <p:attrName>ppt_h</p:attrName>
                                        </p:attrNameLst>
                                      </p:cBhvr>
                                      <p:tavLst>
                                        <p:tav tm="0">
                                          <p:val>
                                            <p:fltVal val="0"/>
                                          </p:val>
                                        </p:tav>
                                        <p:tav tm="100000">
                                          <p:val>
                                            <p:strVal val="#ppt_h"/>
                                          </p:val>
                                        </p:tav>
                                      </p:tavLst>
                                    </p:anim>
                                    <p:animEffect transition="in" filter="fade">
                                      <p:cBhvr>
                                        <p:cTn id="19" dur="500"/>
                                        <p:tgtEl>
                                          <p:spTgt spid="67"/>
                                        </p:tgtEl>
                                      </p:cBhvr>
                                    </p:animEffect>
                                  </p:childTnLst>
                                </p:cTn>
                              </p:par>
                              <p:par>
                                <p:cTn id="20" presetID="53" presetClass="entr" presetSubtype="0" fill="hold" nodeType="with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p:cTn id="22" dur="500" fill="hold"/>
                                        <p:tgtEl>
                                          <p:spTgt spid="70"/>
                                        </p:tgtEl>
                                        <p:attrNameLst>
                                          <p:attrName>ppt_w</p:attrName>
                                        </p:attrNameLst>
                                      </p:cBhvr>
                                      <p:tavLst>
                                        <p:tav tm="0">
                                          <p:val>
                                            <p:fltVal val="0"/>
                                          </p:val>
                                        </p:tav>
                                        <p:tav tm="100000">
                                          <p:val>
                                            <p:strVal val="#ppt_w"/>
                                          </p:val>
                                        </p:tav>
                                      </p:tavLst>
                                    </p:anim>
                                    <p:anim calcmode="lin" valueType="num">
                                      <p:cBhvr>
                                        <p:cTn id="23" dur="500" fill="hold"/>
                                        <p:tgtEl>
                                          <p:spTgt spid="70"/>
                                        </p:tgtEl>
                                        <p:attrNameLst>
                                          <p:attrName>ppt_h</p:attrName>
                                        </p:attrNameLst>
                                      </p:cBhvr>
                                      <p:tavLst>
                                        <p:tav tm="0">
                                          <p:val>
                                            <p:fltVal val="0"/>
                                          </p:val>
                                        </p:tav>
                                        <p:tav tm="100000">
                                          <p:val>
                                            <p:strVal val="#ppt_h"/>
                                          </p:val>
                                        </p:tav>
                                      </p:tavLst>
                                    </p:anim>
                                    <p:animEffect transition="in" filter="fade">
                                      <p:cBhvr>
                                        <p:cTn id="24" dur="500"/>
                                        <p:tgtEl>
                                          <p:spTgt spid="70"/>
                                        </p:tgtEl>
                                      </p:cBhvr>
                                    </p:animEffect>
                                  </p:childTnLst>
                                </p:cTn>
                              </p:par>
                              <p:par>
                                <p:cTn id="25" presetID="53"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0"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Effect transition="in" filter="fade">
                                      <p:cBhvr>
                                        <p:cTn id="54" dur="500"/>
                                        <p:tgtEl>
                                          <p:spTgt spid="46"/>
                                        </p:tgtEl>
                                      </p:cBhvr>
                                    </p:animEffect>
                                  </p:childTnLst>
                                </p:cTn>
                              </p:par>
                              <p:par>
                                <p:cTn id="55" presetID="53"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0"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par>
                                <p:cTn id="65" presetID="53"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par>
                                <p:cTn id="70" presetID="53" presetClass="entr" presetSubtype="0"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par>
                                <p:cTn id="75" presetID="53" presetClass="entr" presetSubtype="0" fill="hold"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Effect transition="in" filter="fade">
                                      <p:cBhvr>
                                        <p:cTn id="79" dur="500"/>
                                        <p:tgtEl>
                                          <p:spTgt spid="43"/>
                                        </p:tgtEl>
                                      </p:cBhvr>
                                    </p:animEffect>
                                  </p:childTnLst>
                                </p:cTn>
                              </p:par>
                              <p:par>
                                <p:cTn id="80" presetID="53" presetClass="entr" presetSubtype="0" fill="hold" nodeType="with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Effect transition="in" filter="fade">
                                      <p:cBhvr>
                                        <p:cTn id="84" dur="500"/>
                                        <p:tgtEl>
                                          <p:spTgt spid="61"/>
                                        </p:tgtEl>
                                      </p:cBhvr>
                                    </p:animEffect>
                                  </p:childTnLst>
                                </p:cTn>
                              </p:par>
                              <p:par>
                                <p:cTn id="85" presetID="53" presetClass="entr" presetSubtype="0"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p:cTn id="87" dur="500" fill="hold"/>
                                        <p:tgtEl>
                                          <p:spTgt spid="58"/>
                                        </p:tgtEl>
                                        <p:attrNameLst>
                                          <p:attrName>ppt_w</p:attrName>
                                        </p:attrNameLst>
                                      </p:cBhvr>
                                      <p:tavLst>
                                        <p:tav tm="0">
                                          <p:val>
                                            <p:fltVal val="0"/>
                                          </p:val>
                                        </p:tav>
                                        <p:tav tm="100000">
                                          <p:val>
                                            <p:strVal val="#ppt_w"/>
                                          </p:val>
                                        </p:tav>
                                      </p:tavLst>
                                    </p:anim>
                                    <p:anim calcmode="lin" valueType="num">
                                      <p:cBhvr>
                                        <p:cTn id="88" dur="500" fill="hold"/>
                                        <p:tgtEl>
                                          <p:spTgt spid="58"/>
                                        </p:tgtEl>
                                        <p:attrNameLst>
                                          <p:attrName>ppt_h</p:attrName>
                                        </p:attrNameLst>
                                      </p:cBhvr>
                                      <p:tavLst>
                                        <p:tav tm="0">
                                          <p:val>
                                            <p:fltVal val="0"/>
                                          </p:val>
                                        </p:tav>
                                        <p:tav tm="100000">
                                          <p:val>
                                            <p:strVal val="#ppt_h"/>
                                          </p:val>
                                        </p:tav>
                                      </p:tavLst>
                                    </p:anim>
                                    <p:animEffect transition="in" filter="fade">
                                      <p:cBhvr>
                                        <p:cTn id="89" dur="500"/>
                                        <p:tgtEl>
                                          <p:spTgt spid="58"/>
                                        </p:tgtEl>
                                      </p:cBhvr>
                                    </p:animEffect>
                                  </p:childTnLst>
                                </p:cTn>
                              </p:par>
                              <p:par>
                                <p:cTn id="90" presetID="53" presetClass="entr" presetSubtype="0" fill="hold" nodeType="with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0" fill="hold"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0" fill="hold" nodeType="withEffect">
                                  <p:stCondLst>
                                    <p:cond delay="0"/>
                                  </p:stCondLst>
                                  <p:childTnLst>
                                    <p:set>
                                      <p:cBhvr>
                                        <p:cTn id="101" dur="1" fill="hold">
                                          <p:stCondLst>
                                            <p:cond delay="0"/>
                                          </p:stCondLst>
                                        </p:cTn>
                                        <p:tgtEl>
                                          <p:spTgt spid="55"/>
                                        </p:tgtEl>
                                        <p:attrNameLst>
                                          <p:attrName>style.visibility</p:attrName>
                                        </p:attrNameLst>
                                      </p:cBhvr>
                                      <p:to>
                                        <p:strVal val="visible"/>
                                      </p:to>
                                    </p:set>
                                    <p:anim calcmode="lin" valueType="num">
                                      <p:cBhvr>
                                        <p:cTn id="102" dur="500" fill="hold"/>
                                        <p:tgtEl>
                                          <p:spTgt spid="55"/>
                                        </p:tgtEl>
                                        <p:attrNameLst>
                                          <p:attrName>ppt_w</p:attrName>
                                        </p:attrNameLst>
                                      </p:cBhvr>
                                      <p:tavLst>
                                        <p:tav tm="0">
                                          <p:val>
                                            <p:fltVal val="0"/>
                                          </p:val>
                                        </p:tav>
                                        <p:tav tm="100000">
                                          <p:val>
                                            <p:strVal val="#ppt_w"/>
                                          </p:val>
                                        </p:tav>
                                      </p:tavLst>
                                    </p:anim>
                                    <p:anim calcmode="lin" valueType="num">
                                      <p:cBhvr>
                                        <p:cTn id="103" dur="500" fill="hold"/>
                                        <p:tgtEl>
                                          <p:spTgt spid="55"/>
                                        </p:tgtEl>
                                        <p:attrNameLst>
                                          <p:attrName>ppt_h</p:attrName>
                                        </p:attrNameLst>
                                      </p:cBhvr>
                                      <p:tavLst>
                                        <p:tav tm="0">
                                          <p:val>
                                            <p:fltVal val="0"/>
                                          </p:val>
                                        </p:tav>
                                        <p:tav tm="100000">
                                          <p:val>
                                            <p:strVal val="#ppt_h"/>
                                          </p:val>
                                        </p:tav>
                                      </p:tavLst>
                                    </p:anim>
                                    <p:animEffect transition="in" filter="fade">
                                      <p:cBhvr>
                                        <p:cTn id="104" dur="500"/>
                                        <p:tgtEl>
                                          <p:spTgt spid="55"/>
                                        </p:tgtEl>
                                      </p:cBhvr>
                                    </p:animEffect>
                                  </p:childTnLst>
                                </p:cTn>
                              </p:par>
                              <p:par>
                                <p:cTn id="105" presetID="53" presetClass="entr" presetSubtype="0" fill="hold" nodeType="withEffect">
                                  <p:stCondLst>
                                    <p:cond delay="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0" fill="hold" nodeType="withEffect">
                                  <p:stCondLst>
                                    <p:cond delay="0"/>
                                  </p:stCondLst>
                                  <p:childTnLst>
                                    <p:set>
                                      <p:cBhvr>
                                        <p:cTn id="111" dur="1" fill="hold">
                                          <p:stCondLst>
                                            <p:cond delay="0"/>
                                          </p:stCondLst>
                                        </p:cTn>
                                        <p:tgtEl>
                                          <p:spTgt spid="18"/>
                                        </p:tgtEl>
                                        <p:attrNameLst>
                                          <p:attrName>style.visibility</p:attrName>
                                        </p:attrNameLst>
                                      </p:cBhvr>
                                      <p:to>
                                        <p:strVal val="visible"/>
                                      </p:to>
                                    </p:set>
                                    <p:anim calcmode="lin" valueType="num">
                                      <p:cBhvr>
                                        <p:cTn id="112" dur="500" fill="hold"/>
                                        <p:tgtEl>
                                          <p:spTgt spid="18"/>
                                        </p:tgtEl>
                                        <p:attrNameLst>
                                          <p:attrName>ppt_w</p:attrName>
                                        </p:attrNameLst>
                                      </p:cBhvr>
                                      <p:tavLst>
                                        <p:tav tm="0">
                                          <p:val>
                                            <p:fltVal val="0"/>
                                          </p:val>
                                        </p:tav>
                                        <p:tav tm="100000">
                                          <p:val>
                                            <p:strVal val="#ppt_w"/>
                                          </p:val>
                                        </p:tav>
                                      </p:tavLst>
                                    </p:anim>
                                    <p:anim calcmode="lin" valueType="num">
                                      <p:cBhvr>
                                        <p:cTn id="113" dur="500" fill="hold"/>
                                        <p:tgtEl>
                                          <p:spTgt spid="18"/>
                                        </p:tgtEl>
                                        <p:attrNameLst>
                                          <p:attrName>ppt_h</p:attrName>
                                        </p:attrNameLst>
                                      </p:cBhvr>
                                      <p:tavLst>
                                        <p:tav tm="0">
                                          <p:val>
                                            <p:fltVal val="0"/>
                                          </p:val>
                                        </p:tav>
                                        <p:tav tm="100000">
                                          <p:val>
                                            <p:strVal val="#ppt_h"/>
                                          </p:val>
                                        </p:tav>
                                      </p:tavLst>
                                    </p:anim>
                                    <p:animEffect transition="in" filter="fade">
                                      <p:cBhvr>
                                        <p:cTn id="114" dur="500"/>
                                        <p:tgtEl>
                                          <p:spTgt spid="1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nodeType="clickEffect">
                                  <p:stCondLst>
                                    <p:cond delay="0"/>
                                  </p:stCondLst>
                                  <p:childTnLst>
                                    <p:set>
                                      <p:cBhvr>
                                        <p:cTn id="118" dur="1" fill="hold">
                                          <p:stCondLst>
                                            <p:cond delay="0"/>
                                          </p:stCondLst>
                                        </p:cTn>
                                        <p:tgtEl>
                                          <p:spTgt spid="79"/>
                                        </p:tgtEl>
                                        <p:attrNameLst>
                                          <p:attrName>style.visibility</p:attrName>
                                        </p:attrNameLst>
                                      </p:cBhvr>
                                      <p:to>
                                        <p:strVal val="visible"/>
                                      </p:to>
                                    </p:set>
                                    <p:animEffect transition="in" filter="wipe(down)">
                                      <p:cBhvr>
                                        <p:cTn id="119" dur="500"/>
                                        <p:tgtEl>
                                          <p:spTgt spid="79"/>
                                        </p:tgtEl>
                                      </p:cBhvr>
                                    </p:animEffect>
                                  </p:childTnLst>
                                </p:cTn>
                              </p:par>
                              <p:par>
                                <p:cTn id="120" presetID="22" presetClass="entr" presetSubtype="4" fill="hold" nodeType="withEffect">
                                  <p:stCondLst>
                                    <p:cond delay="0"/>
                                  </p:stCondLst>
                                  <p:childTnLst>
                                    <p:set>
                                      <p:cBhvr>
                                        <p:cTn id="121" dur="1" fill="hold">
                                          <p:stCondLst>
                                            <p:cond delay="0"/>
                                          </p:stCondLst>
                                        </p:cTn>
                                        <p:tgtEl>
                                          <p:spTgt spid="97"/>
                                        </p:tgtEl>
                                        <p:attrNameLst>
                                          <p:attrName>style.visibility</p:attrName>
                                        </p:attrNameLst>
                                      </p:cBhvr>
                                      <p:to>
                                        <p:strVal val="visible"/>
                                      </p:to>
                                    </p:set>
                                    <p:animEffect transition="in" filter="wipe(down)">
                                      <p:cBhvr>
                                        <p:cTn id="122" dur="500"/>
                                        <p:tgtEl>
                                          <p:spTgt spid="97"/>
                                        </p:tgtEl>
                                      </p:cBhvr>
                                    </p:animEffect>
                                  </p:childTnLst>
                                </p:cTn>
                              </p:par>
                              <p:par>
                                <p:cTn id="123" presetID="22" presetClass="entr" presetSubtype="4" fill="hold" nodeType="withEffect">
                                  <p:stCondLst>
                                    <p:cond delay="0"/>
                                  </p:stCondLst>
                                  <p:childTnLst>
                                    <p:set>
                                      <p:cBhvr>
                                        <p:cTn id="124" dur="1" fill="hold">
                                          <p:stCondLst>
                                            <p:cond delay="0"/>
                                          </p:stCondLst>
                                        </p:cTn>
                                        <p:tgtEl>
                                          <p:spTgt spid="135"/>
                                        </p:tgtEl>
                                        <p:attrNameLst>
                                          <p:attrName>style.visibility</p:attrName>
                                        </p:attrNameLst>
                                      </p:cBhvr>
                                      <p:to>
                                        <p:strVal val="visible"/>
                                      </p:to>
                                    </p:set>
                                    <p:animEffect transition="in" filter="wipe(down)">
                                      <p:cBhvr>
                                        <p:cTn id="125" dur="500"/>
                                        <p:tgtEl>
                                          <p:spTgt spid="135"/>
                                        </p:tgtEl>
                                      </p:cBhvr>
                                    </p:animEffect>
                                  </p:childTnLst>
                                </p:cTn>
                              </p:par>
                              <p:par>
                                <p:cTn id="126" presetID="22" presetClass="entr" presetSubtype="4" fill="hold" nodeType="withEffect">
                                  <p:stCondLst>
                                    <p:cond delay="0"/>
                                  </p:stCondLst>
                                  <p:childTnLst>
                                    <p:set>
                                      <p:cBhvr>
                                        <p:cTn id="127" dur="1" fill="hold">
                                          <p:stCondLst>
                                            <p:cond delay="0"/>
                                          </p:stCondLst>
                                        </p:cTn>
                                        <p:tgtEl>
                                          <p:spTgt spid="141"/>
                                        </p:tgtEl>
                                        <p:attrNameLst>
                                          <p:attrName>style.visibility</p:attrName>
                                        </p:attrNameLst>
                                      </p:cBhvr>
                                      <p:to>
                                        <p:strVal val="visible"/>
                                      </p:to>
                                    </p:set>
                                    <p:animEffect transition="in" filter="wipe(down)">
                                      <p:cBhvr>
                                        <p:cTn id="128" dur="500"/>
                                        <p:tgtEl>
                                          <p:spTgt spid="141"/>
                                        </p:tgtEl>
                                      </p:cBhvr>
                                    </p:animEffect>
                                  </p:childTnLst>
                                </p:cTn>
                              </p:par>
                              <p:par>
                                <p:cTn id="129" presetID="22" presetClass="entr" presetSubtype="4" fill="hold" nodeType="withEffect">
                                  <p:stCondLst>
                                    <p:cond delay="0"/>
                                  </p:stCondLst>
                                  <p:childTnLst>
                                    <p:set>
                                      <p:cBhvr>
                                        <p:cTn id="130" dur="1" fill="hold">
                                          <p:stCondLst>
                                            <p:cond delay="0"/>
                                          </p:stCondLst>
                                        </p:cTn>
                                        <p:tgtEl>
                                          <p:spTgt spid="143"/>
                                        </p:tgtEl>
                                        <p:attrNameLst>
                                          <p:attrName>style.visibility</p:attrName>
                                        </p:attrNameLst>
                                      </p:cBhvr>
                                      <p:to>
                                        <p:strVal val="visible"/>
                                      </p:to>
                                    </p:set>
                                    <p:animEffect transition="in" filter="wipe(down)">
                                      <p:cBhvr>
                                        <p:cTn id="131" dur="500"/>
                                        <p:tgtEl>
                                          <p:spTgt spid="143"/>
                                        </p:tgtEl>
                                      </p:cBhvr>
                                    </p:animEffect>
                                  </p:childTnLst>
                                </p:cTn>
                              </p:par>
                              <p:par>
                                <p:cTn id="132" presetID="22" presetClass="entr" presetSubtype="4" fill="hold" nodeType="withEffect">
                                  <p:stCondLst>
                                    <p:cond delay="0"/>
                                  </p:stCondLst>
                                  <p:childTnLst>
                                    <p:set>
                                      <p:cBhvr>
                                        <p:cTn id="133" dur="1" fill="hold">
                                          <p:stCondLst>
                                            <p:cond delay="0"/>
                                          </p:stCondLst>
                                        </p:cTn>
                                        <p:tgtEl>
                                          <p:spTgt spid="139"/>
                                        </p:tgtEl>
                                        <p:attrNameLst>
                                          <p:attrName>style.visibility</p:attrName>
                                        </p:attrNameLst>
                                      </p:cBhvr>
                                      <p:to>
                                        <p:strVal val="visible"/>
                                      </p:to>
                                    </p:set>
                                    <p:animEffect transition="in" filter="wipe(down)">
                                      <p:cBhvr>
                                        <p:cTn id="134" dur="500"/>
                                        <p:tgtEl>
                                          <p:spTgt spid="139"/>
                                        </p:tgtEl>
                                      </p:cBhvr>
                                    </p:animEffect>
                                  </p:childTnLst>
                                </p:cTn>
                              </p:par>
                              <p:par>
                                <p:cTn id="135" presetID="22" presetClass="entr" presetSubtype="4" fill="hold" nodeType="withEffect">
                                  <p:stCondLst>
                                    <p:cond delay="0"/>
                                  </p:stCondLst>
                                  <p:childTnLst>
                                    <p:set>
                                      <p:cBhvr>
                                        <p:cTn id="136" dur="1" fill="hold">
                                          <p:stCondLst>
                                            <p:cond delay="0"/>
                                          </p:stCondLst>
                                        </p:cTn>
                                        <p:tgtEl>
                                          <p:spTgt spid="101"/>
                                        </p:tgtEl>
                                        <p:attrNameLst>
                                          <p:attrName>style.visibility</p:attrName>
                                        </p:attrNameLst>
                                      </p:cBhvr>
                                      <p:to>
                                        <p:strVal val="visible"/>
                                      </p:to>
                                    </p:set>
                                    <p:animEffect transition="in" filter="wipe(down)">
                                      <p:cBhvr>
                                        <p:cTn id="137" dur="500"/>
                                        <p:tgtEl>
                                          <p:spTgt spid="101"/>
                                        </p:tgtEl>
                                      </p:cBhvr>
                                    </p:animEffect>
                                  </p:childTnLst>
                                </p:cTn>
                              </p:par>
                              <p:par>
                                <p:cTn id="138" presetID="22" presetClass="entr" presetSubtype="4" fill="hold" nodeType="withEffect">
                                  <p:stCondLst>
                                    <p:cond delay="0"/>
                                  </p:stCondLst>
                                  <p:childTnLst>
                                    <p:set>
                                      <p:cBhvr>
                                        <p:cTn id="139" dur="1" fill="hold">
                                          <p:stCondLst>
                                            <p:cond delay="0"/>
                                          </p:stCondLst>
                                        </p:cTn>
                                        <p:tgtEl>
                                          <p:spTgt spid="99"/>
                                        </p:tgtEl>
                                        <p:attrNameLst>
                                          <p:attrName>style.visibility</p:attrName>
                                        </p:attrNameLst>
                                      </p:cBhvr>
                                      <p:to>
                                        <p:strVal val="visible"/>
                                      </p:to>
                                    </p:set>
                                    <p:animEffect transition="in" filter="wipe(down)">
                                      <p:cBhvr>
                                        <p:cTn id="140" dur="500"/>
                                        <p:tgtEl>
                                          <p:spTgt spid="99"/>
                                        </p:tgtEl>
                                      </p:cBhvr>
                                    </p:animEffect>
                                  </p:childTnLst>
                                </p:cTn>
                              </p:par>
                              <p:par>
                                <p:cTn id="141" presetID="22" presetClass="entr" presetSubtype="4" fill="hold"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wipe(down)">
                                      <p:cBhvr>
                                        <p:cTn id="143" dur="500"/>
                                        <p:tgtEl>
                                          <p:spTgt spid="91"/>
                                        </p:tgtEl>
                                      </p:cBhvr>
                                    </p:animEffect>
                                  </p:childTnLst>
                                </p:cTn>
                              </p:par>
                              <p:par>
                                <p:cTn id="144" presetID="22" presetClass="entr" presetSubtype="4" fill="hold" nodeType="withEffect">
                                  <p:stCondLst>
                                    <p:cond delay="0"/>
                                  </p:stCondLst>
                                  <p:childTnLst>
                                    <p:set>
                                      <p:cBhvr>
                                        <p:cTn id="145" dur="1" fill="hold">
                                          <p:stCondLst>
                                            <p:cond delay="0"/>
                                          </p:stCondLst>
                                        </p:cTn>
                                        <p:tgtEl>
                                          <p:spTgt spid="81"/>
                                        </p:tgtEl>
                                        <p:attrNameLst>
                                          <p:attrName>style.visibility</p:attrName>
                                        </p:attrNameLst>
                                      </p:cBhvr>
                                      <p:to>
                                        <p:strVal val="visible"/>
                                      </p:to>
                                    </p:set>
                                    <p:animEffect transition="in" filter="wipe(down)">
                                      <p:cBhvr>
                                        <p:cTn id="146" dur="500"/>
                                        <p:tgtEl>
                                          <p:spTgt spid="81"/>
                                        </p:tgtEl>
                                      </p:cBhvr>
                                    </p:animEffect>
                                  </p:childTnLst>
                                </p:cTn>
                              </p:par>
                              <p:par>
                                <p:cTn id="147" presetID="22" presetClass="entr" presetSubtype="4" fill="hold" nodeType="withEffect">
                                  <p:stCondLst>
                                    <p:cond delay="0"/>
                                  </p:stCondLst>
                                  <p:childTnLst>
                                    <p:set>
                                      <p:cBhvr>
                                        <p:cTn id="148" dur="1" fill="hold">
                                          <p:stCondLst>
                                            <p:cond delay="0"/>
                                          </p:stCondLst>
                                        </p:cTn>
                                        <p:tgtEl>
                                          <p:spTgt spid="77"/>
                                        </p:tgtEl>
                                        <p:attrNameLst>
                                          <p:attrName>style.visibility</p:attrName>
                                        </p:attrNameLst>
                                      </p:cBhvr>
                                      <p:to>
                                        <p:strVal val="visible"/>
                                      </p:to>
                                    </p:set>
                                    <p:animEffect transition="in" filter="wipe(down)">
                                      <p:cBhvr>
                                        <p:cTn id="149" dur="500"/>
                                        <p:tgtEl>
                                          <p:spTgt spid="77"/>
                                        </p:tgtEl>
                                      </p:cBhvr>
                                    </p:animEffect>
                                  </p:childTnLst>
                                </p:cTn>
                              </p:par>
                              <p:par>
                                <p:cTn id="150" presetID="22" presetClass="entr" presetSubtype="4" fill="hold" nodeType="withEffect">
                                  <p:stCondLst>
                                    <p:cond delay="0"/>
                                  </p:stCondLst>
                                  <p:childTnLst>
                                    <p:set>
                                      <p:cBhvr>
                                        <p:cTn id="151" dur="1" fill="hold">
                                          <p:stCondLst>
                                            <p:cond delay="0"/>
                                          </p:stCondLst>
                                        </p:cTn>
                                        <p:tgtEl>
                                          <p:spTgt spid="83"/>
                                        </p:tgtEl>
                                        <p:attrNameLst>
                                          <p:attrName>style.visibility</p:attrName>
                                        </p:attrNameLst>
                                      </p:cBhvr>
                                      <p:to>
                                        <p:strVal val="visible"/>
                                      </p:to>
                                    </p:set>
                                    <p:animEffect transition="in" filter="wipe(down)">
                                      <p:cBhvr>
                                        <p:cTn id="152" dur="500"/>
                                        <p:tgtEl>
                                          <p:spTgt spid="83"/>
                                        </p:tgtEl>
                                      </p:cBhvr>
                                    </p:animEffect>
                                  </p:childTnLst>
                                </p:cTn>
                              </p:par>
                              <p:par>
                                <p:cTn id="153" presetID="22" presetClass="entr" presetSubtype="4" fill="hold" nodeType="withEffect">
                                  <p:stCondLst>
                                    <p:cond delay="0"/>
                                  </p:stCondLst>
                                  <p:childTnLst>
                                    <p:set>
                                      <p:cBhvr>
                                        <p:cTn id="154" dur="1" fill="hold">
                                          <p:stCondLst>
                                            <p:cond delay="0"/>
                                          </p:stCondLst>
                                        </p:cTn>
                                        <p:tgtEl>
                                          <p:spTgt spid="93"/>
                                        </p:tgtEl>
                                        <p:attrNameLst>
                                          <p:attrName>style.visibility</p:attrName>
                                        </p:attrNameLst>
                                      </p:cBhvr>
                                      <p:to>
                                        <p:strVal val="visible"/>
                                      </p:to>
                                    </p:set>
                                    <p:animEffect transition="in" filter="wipe(down)">
                                      <p:cBhvr>
                                        <p:cTn id="155" dur="500"/>
                                        <p:tgtEl>
                                          <p:spTgt spid="93"/>
                                        </p:tgtEl>
                                      </p:cBhvr>
                                    </p:animEffect>
                                  </p:childTnLst>
                                </p:cTn>
                              </p:par>
                              <p:par>
                                <p:cTn id="156" presetID="22" presetClass="entr" presetSubtype="4" fill="hold" nodeType="withEffect">
                                  <p:stCondLst>
                                    <p:cond delay="0"/>
                                  </p:stCondLst>
                                  <p:childTnLst>
                                    <p:set>
                                      <p:cBhvr>
                                        <p:cTn id="157" dur="1" fill="hold">
                                          <p:stCondLst>
                                            <p:cond delay="0"/>
                                          </p:stCondLst>
                                        </p:cTn>
                                        <p:tgtEl>
                                          <p:spTgt spid="103"/>
                                        </p:tgtEl>
                                        <p:attrNameLst>
                                          <p:attrName>style.visibility</p:attrName>
                                        </p:attrNameLst>
                                      </p:cBhvr>
                                      <p:to>
                                        <p:strVal val="visible"/>
                                      </p:to>
                                    </p:set>
                                    <p:animEffect transition="in" filter="wipe(down)">
                                      <p:cBhvr>
                                        <p:cTn id="158" dur="500"/>
                                        <p:tgtEl>
                                          <p:spTgt spid="103"/>
                                        </p:tgtEl>
                                      </p:cBhvr>
                                    </p:animEffect>
                                  </p:childTnLst>
                                </p:cTn>
                              </p:par>
                              <p:par>
                                <p:cTn id="159" presetID="22" presetClass="entr" presetSubtype="4" fill="hold" nodeType="withEffect">
                                  <p:stCondLst>
                                    <p:cond delay="0"/>
                                  </p:stCondLst>
                                  <p:childTnLst>
                                    <p:set>
                                      <p:cBhvr>
                                        <p:cTn id="160" dur="1" fill="hold">
                                          <p:stCondLst>
                                            <p:cond delay="0"/>
                                          </p:stCondLst>
                                        </p:cTn>
                                        <p:tgtEl>
                                          <p:spTgt spid="145"/>
                                        </p:tgtEl>
                                        <p:attrNameLst>
                                          <p:attrName>style.visibility</p:attrName>
                                        </p:attrNameLst>
                                      </p:cBhvr>
                                      <p:to>
                                        <p:strVal val="visible"/>
                                      </p:to>
                                    </p:set>
                                    <p:animEffect transition="in" filter="wipe(down)">
                                      <p:cBhvr>
                                        <p:cTn id="161" dur="500"/>
                                        <p:tgtEl>
                                          <p:spTgt spid="145"/>
                                        </p:tgtEl>
                                      </p:cBhvr>
                                    </p:animEffect>
                                  </p:childTnLst>
                                </p:cTn>
                              </p:par>
                              <p:par>
                                <p:cTn id="162" presetID="22" presetClass="entr" presetSubtype="4" fill="hold" nodeType="withEffect">
                                  <p:stCondLst>
                                    <p:cond delay="0"/>
                                  </p:stCondLst>
                                  <p:childTnLst>
                                    <p:set>
                                      <p:cBhvr>
                                        <p:cTn id="163" dur="1" fill="hold">
                                          <p:stCondLst>
                                            <p:cond delay="0"/>
                                          </p:stCondLst>
                                        </p:cTn>
                                        <p:tgtEl>
                                          <p:spTgt spid="147"/>
                                        </p:tgtEl>
                                        <p:attrNameLst>
                                          <p:attrName>style.visibility</p:attrName>
                                        </p:attrNameLst>
                                      </p:cBhvr>
                                      <p:to>
                                        <p:strVal val="visible"/>
                                      </p:to>
                                    </p:set>
                                    <p:animEffect transition="in" filter="wipe(down)">
                                      <p:cBhvr>
                                        <p:cTn id="164" dur="500"/>
                                        <p:tgtEl>
                                          <p:spTgt spid="147"/>
                                        </p:tgtEl>
                                      </p:cBhvr>
                                    </p:animEffect>
                                  </p:childTnLst>
                                </p:cTn>
                              </p:par>
                              <p:par>
                                <p:cTn id="165" presetID="22" presetClass="entr" presetSubtype="4" fill="hold" nodeType="withEffect">
                                  <p:stCondLst>
                                    <p:cond delay="0"/>
                                  </p:stCondLst>
                                  <p:childTnLst>
                                    <p:set>
                                      <p:cBhvr>
                                        <p:cTn id="166" dur="1" fill="hold">
                                          <p:stCondLst>
                                            <p:cond delay="0"/>
                                          </p:stCondLst>
                                        </p:cTn>
                                        <p:tgtEl>
                                          <p:spTgt spid="149"/>
                                        </p:tgtEl>
                                        <p:attrNameLst>
                                          <p:attrName>style.visibility</p:attrName>
                                        </p:attrNameLst>
                                      </p:cBhvr>
                                      <p:to>
                                        <p:strVal val="visible"/>
                                      </p:to>
                                    </p:set>
                                    <p:animEffect transition="in" filter="wipe(down)">
                                      <p:cBhvr>
                                        <p:cTn id="167" dur="500"/>
                                        <p:tgtEl>
                                          <p:spTgt spid="149"/>
                                        </p:tgtEl>
                                      </p:cBhvr>
                                    </p:animEffect>
                                  </p:childTnLst>
                                </p:cTn>
                              </p:par>
                              <p:par>
                                <p:cTn id="168" presetID="22" presetClass="entr" presetSubtype="4" fill="hold" nodeType="withEffect">
                                  <p:stCondLst>
                                    <p:cond delay="0"/>
                                  </p:stCondLst>
                                  <p:childTnLst>
                                    <p:set>
                                      <p:cBhvr>
                                        <p:cTn id="169" dur="1" fill="hold">
                                          <p:stCondLst>
                                            <p:cond delay="0"/>
                                          </p:stCondLst>
                                        </p:cTn>
                                        <p:tgtEl>
                                          <p:spTgt spid="131"/>
                                        </p:tgtEl>
                                        <p:attrNameLst>
                                          <p:attrName>style.visibility</p:attrName>
                                        </p:attrNameLst>
                                      </p:cBhvr>
                                      <p:to>
                                        <p:strVal val="visible"/>
                                      </p:to>
                                    </p:set>
                                    <p:animEffect transition="in" filter="wipe(down)">
                                      <p:cBhvr>
                                        <p:cTn id="170" dur="500"/>
                                        <p:tgtEl>
                                          <p:spTgt spid="131"/>
                                        </p:tgtEl>
                                      </p:cBhvr>
                                    </p:animEffect>
                                  </p:childTnLst>
                                </p:cTn>
                              </p:par>
                              <p:par>
                                <p:cTn id="171" presetID="22" presetClass="entr" presetSubtype="4" fill="hold" nodeType="withEffect">
                                  <p:stCondLst>
                                    <p:cond delay="0"/>
                                  </p:stCondLst>
                                  <p:childTnLst>
                                    <p:set>
                                      <p:cBhvr>
                                        <p:cTn id="172" dur="1" fill="hold">
                                          <p:stCondLst>
                                            <p:cond delay="0"/>
                                          </p:stCondLst>
                                        </p:cTn>
                                        <p:tgtEl>
                                          <p:spTgt spid="153"/>
                                        </p:tgtEl>
                                        <p:attrNameLst>
                                          <p:attrName>style.visibility</p:attrName>
                                        </p:attrNameLst>
                                      </p:cBhvr>
                                      <p:to>
                                        <p:strVal val="visible"/>
                                      </p:to>
                                    </p:set>
                                    <p:animEffect transition="in" filter="wipe(down)">
                                      <p:cBhvr>
                                        <p:cTn id="173" dur="500"/>
                                        <p:tgtEl>
                                          <p:spTgt spid="153"/>
                                        </p:tgtEl>
                                      </p:cBhvr>
                                    </p:animEffect>
                                  </p:childTnLst>
                                </p:cTn>
                              </p:par>
                              <p:par>
                                <p:cTn id="174" presetID="22" presetClass="entr" presetSubtype="4" fill="hold" nodeType="withEffect">
                                  <p:stCondLst>
                                    <p:cond delay="0"/>
                                  </p:stCondLst>
                                  <p:childTnLst>
                                    <p:set>
                                      <p:cBhvr>
                                        <p:cTn id="175" dur="1" fill="hold">
                                          <p:stCondLst>
                                            <p:cond delay="0"/>
                                          </p:stCondLst>
                                        </p:cTn>
                                        <p:tgtEl>
                                          <p:spTgt spid="151"/>
                                        </p:tgtEl>
                                        <p:attrNameLst>
                                          <p:attrName>style.visibility</p:attrName>
                                        </p:attrNameLst>
                                      </p:cBhvr>
                                      <p:to>
                                        <p:strVal val="visible"/>
                                      </p:to>
                                    </p:set>
                                    <p:animEffect transition="in" filter="wipe(down)">
                                      <p:cBhvr>
                                        <p:cTn id="176" dur="500"/>
                                        <p:tgtEl>
                                          <p:spTgt spid="151"/>
                                        </p:tgtEl>
                                      </p:cBhvr>
                                    </p:animEffect>
                                  </p:childTnLst>
                                </p:cTn>
                              </p:par>
                              <p:par>
                                <p:cTn id="177" presetID="22" presetClass="entr" presetSubtype="4" fill="hold" nodeType="withEffect">
                                  <p:stCondLst>
                                    <p:cond delay="0"/>
                                  </p:stCondLst>
                                  <p:childTnLst>
                                    <p:set>
                                      <p:cBhvr>
                                        <p:cTn id="178" dur="1" fill="hold">
                                          <p:stCondLst>
                                            <p:cond delay="0"/>
                                          </p:stCondLst>
                                        </p:cTn>
                                        <p:tgtEl>
                                          <p:spTgt spid="127"/>
                                        </p:tgtEl>
                                        <p:attrNameLst>
                                          <p:attrName>style.visibility</p:attrName>
                                        </p:attrNameLst>
                                      </p:cBhvr>
                                      <p:to>
                                        <p:strVal val="visible"/>
                                      </p:to>
                                    </p:set>
                                    <p:animEffect transition="in" filter="wipe(down)">
                                      <p:cBhvr>
                                        <p:cTn id="179" dur="500"/>
                                        <p:tgtEl>
                                          <p:spTgt spid="127"/>
                                        </p:tgtEl>
                                      </p:cBhvr>
                                    </p:animEffect>
                                  </p:childTnLst>
                                </p:cTn>
                              </p:par>
                              <p:par>
                                <p:cTn id="180" presetID="22" presetClass="entr" presetSubtype="4" fill="hold" nodeType="withEffect">
                                  <p:stCondLst>
                                    <p:cond delay="0"/>
                                  </p:stCondLst>
                                  <p:childTnLst>
                                    <p:set>
                                      <p:cBhvr>
                                        <p:cTn id="181" dur="1" fill="hold">
                                          <p:stCondLst>
                                            <p:cond delay="0"/>
                                          </p:stCondLst>
                                        </p:cTn>
                                        <p:tgtEl>
                                          <p:spTgt spid="129"/>
                                        </p:tgtEl>
                                        <p:attrNameLst>
                                          <p:attrName>style.visibility</p:attrName>
                                        </p:attrNameLst>
                                      </p:cBhvr>
                                      <p:to>
                                        <p:strVal val="visible"/>
                                      </p:to>
                                    </p:set>
                                    <p:animEffect transition="in" filter="wipe(down)">
                                      <p:cBhvr>
                                        <p:cTn id="182" dur="500"/>
                                        <p:tgtEl>
                                          <p:spTgt spid="129"/>
                                        </p:tgtEl>
                                      </p:cBhvr>
                                    </p:animEffect>
                                  </p:childTnLst>
                                </p:cTn>
                              </p:par>
                              <p:par>
                                <p:cTn id="183" presetID="22" presetClass="entr" presetSubtype="4" fill="hold" nodeType="withEffect">
                                  <p:stCondLst>
                                    <p:cond delay="0"/>
                                  </p:stCondLst>
                                  <p:childTnLst>
                                    <p:set>
                                      <p:cBhvr>
                                        <p:cTn id="184" dur="1" fill="hold">
                                          <p:stCondLst>
                                            <p:cond delay="0"/>
                                          </p:stCondLst>
                                        </p:cTn>
                                        <p:tgtEl>
                                          <p:spTgt spid="111"/>
                                        </p:tgtEl>
                                        <p:attrNameLst>
                                          <p:attrName>style.visibility</p:attrName>
                                        </p:attrNameLst>
                                      </p:cBhvr>
                                      <p:to>
                                        <p:strVal val="visible"/>
                                      </p:to>
                                    </p:set>
                                    <p:animEffect transition="in" filter="wipe(down)">
                                      <p:cBhvr>
                                        <p:cTn id="185" dur="500"/>
                                        <p:tgtEl>
                                          <p:spTgt spid="111"/>
                                        </p:tgtEl>
                                      </p:cBhvr>
                                    </p:animEffect>
                                  </p:childTnLst>
                                </p:cTn>
                              </p:par>
                              <p:par>
                                <p:cTn id="186" presetID="22" presetClass="entr" presetSubtype="4" fill="hold" nodeType="withEffect">
                                  <p:stCondLst>
                                    <p:cond delay="0"/>
                                  </p:stCondLst>
                                  <p:childTnLst>
                                    <p:set>
                                      <p:cBhvr>
                                        <p:cTn id="187" dur="1" fill="hold">
                                          <p:stCondLst>
                                            <p:cond delay="0"/>
                                          </p:stCondLst>
                                        </p:cTn>
                                        <p:tgtEl>
                                          <p:spTgt spid="95"/>
                                        </p:tgtEl>
                                        <p:attrNameLst>
                                          <p:attrName>style.visibility</p:attrName>
                                        </p:attrNameLst>
                                      </p:cBhvr>
                                      <p:to>
                                        <p:strVal val="visible"/>
                                      </p:to>
                                    </p:set>
                                    <p:animEffect transition="in" filter="wipe(down)">
                                      <p:cBhvr>
                                        <p:cTn id="188" dur="500"/>
                                        <p:tgtEl>
                                          <p:spTgt spid="95"/>
                                        </p:tgtEl>
                                      </p:cBhvr>
                                    </p:animEffect>
                                  </p:childTnLst>
                                </p:cTn>
                              </p:par>
                              <p:par>
                                <p:cTn id="189" presetID="22" presetClass="entr" presetSubtype="4" fill="hold" nodeType="withEffect">
                                  <p:stCondLst>
                                    <p:cond delay="0"/>
                                  </p:stCondLst>
                                  <p:childTnLst>
                                    <p:set>
                                      <p:cBhvr>
                                        <p:cTn id="190" dur="1" fill="hold">
                                          <p:stCondLst>
                                            <p:cond delay="0"/>
                                          </p:stCondLst>
                                        </p:cTn>
                                        <p:tgtEl>
                                          <p:spTgt spid="113"/>
                                        </p:tgtEl>
                                        <p:attrNameLst>
                                          <p:attrName>style.visibility</p:attrName>
                                        </p:attrNameLst>
                                      </p:cBhvr>
                                      <p:to>
                                        <p:strVal val="visible"/>
                                      </p:to>
                                    </p:set>
                                    <p:animEffect transition="in" filter="wipe(down)">
                                      <p:cBhvr>
                                        <p:cTn id="191" dur="500"/>
                                        <p:tgtEl>
                                          <p:spTgt spid="113"/>
                                        </p:tgtEl>
                                      </p:cBhvr>
                                    </p:animEffect>
                                  </p:childTnLst>
                                </p:cTn>
                              </p:par>
                              <p:par>
                                <p:cTn id="192" presetID="22" presetClass="entr" presetSubtype="4" fill="hold" nodeType="withEffect">
                                  <p:stCondLst>
                                    <p:cond delay="0"/>
                                  </p:stCondLst>
                                  <p:childTnLst>
                                    <p:set>
                                      <p:cBhvr>
                                        <p:cTn id="193" dur="1" fill="hold">
                                          <p:stCondLst>
                                            <p:cond delay="0"/>
                                          </p:stCondLst>
                                        </p:cTn>
                                        <p:tgtEl>
                                          <p:spTgt spid="107"/>
                                        </p:tgtEl>
                                        <p:attrNameLst>
                                          <p:attrName>style.visibility</p:attrName>
                                        </p:attrNameLst>
                                      </p:cBhvr>
                                      <p:to>
                                        <p:strVal val="visible"/>
                                      </p:to>
                                    </p:set>
                                    <p:animEffect transition="in" filter="wipe(down)">
                                      <p:cBhvr>
                                        <p:cTn id="194" dur="500"/>
                                        <p:tgtEl>
                                          <p:spTgt spid="107"/>
                                        </p:tgtEl>
                                      </p:cBhvr>
                                    </p:animEffect>
                                  </p:childTnLst>
                                </p:cTn>
                              </p:par>
                              <p:par>
                                <p:cTn id="195" presetID="22" presetClass="entr" presetSubtype="4" fill="hold" nodeType="withEffect">
                                  <p:stCondLst>
                                    <p:cond delay="0"/>
                                  </p:stCondLst>
                                  <p:childTnLst>
                                    <p:set>
                                      <p:cBhvr>
                                        <p:cTn id="196" dur="1" fill="hold">
                                          <p:stCondLst>
                                            <p:cond delay="0"/>
                                          </p:stCondLst>
                                        </p:cTn>
                                        <p:tgtEl>
                                          <p:spTgt spid="87"/>
                                        </p:tgtEl>
                                        <p:attrNameLst>
                                          <p:attrName>style.visibility</p:attrName>
                                        </p:attrNameLst>
                                      </p:cBhvr>
                                      <p:to>
                                        <p:strVal val="visible"/>
                                      </p:to>
                                    </p:set>
                                    <p:animEffect transition="in" filter="wipe(down)">
                                      <p:cBhvr>
                                        <p:cTn id="197" dur="500"/>
                                        <p:tgtEl>
                                          <p:spTgt spid="87"/>
                                        </p:tgtEl>
                                      </p:cBhvr>
                                    </p:animEffect>
                                  </p:childTnLst>
                                </p:cTn>
                              </p:par>
                              <p:par>
                                <p:cTn id="198" presetID="22" presetClass="entr" presetSubtype="4" fill="hold" nodeType="withEffect">
                                  <p:stCondLst>
                                    <p:cond delay="0"/>
                                  </p:stCondLst>
                                  <p:childTnLst>
                                    <p:set>
                                      <p:cBhvr>
                                        <p:cTn id="199" dur="1" fill="hold">
                                          <p:stCondLst>
                                            <p:cond delay="0"/>
                                          </p:stCondLst>
                                        </p:cTn>
                                        <p:tgtEl>
                                          <p:spTgt spid="105"/>
                                        </p:tgtEl>
                                        <p:attrNameLst>
                                          <p:attrName>style.visibility</p:attrName>
                                        </p:attrNameLst>
                                      </p:cBhvr>
                                      <p:to>
                                        <p:strVal val="visible"/>
                                      </p:to>
                                    </p:set>
                                    <p:animEffect transition="in" filter="wipe(down)">
                                      <p:cBhvr>
                                        <p:cTn id="200" dur="500"/>
                                        <p:tgtEl>
                                          <p:spTgt spid="105"/>
                                        </p:tgtEl>
                                      </p:cBhvr>
                                    </p:animEffect>
                                  </p:childTnLst>
                                </p:cTn>
                              </p:par>
                              <p:par>
                                <p:cTn id="201" presetID="22" presetClass="entr" presetSubtype="4" fill="hold" nodeType="withEffect">
                                  <p:stCondLst>
                                    <p:cond delay="0"/>
                                  </p:stCondLst>
                                  <p:childTnLst>
                                    <p:set>
                                      <p:cBhvr>
                                        <p:cTn id="202" dur="1" fill="hold">
                                          <p:stCondLst>
                                            <p:cond delay="0"/>
                                          </p:stCondLst>
                                        </p:cTn>
                                        <p:tgtEl>
                                          <p:spTgt spid="115"/>
                                        </p:tgtEl>
                                        <p:attrNameLst>
                                          <p:attrName>style.visibility</p:attrName>
                                        </p:attrNameLst>
                                      </p:cBhvr>
                                      <p:to>
                                        <p:strVal val="visible"/>
                                      </p:to>
                                    </p:set>
                                    <p:animEffect transition="in" filter="wipe(down)">
                                      <p:cBhvr>
                                        <p:cTn id="203" dur="500"/>
                                        <p:tgtEl>
                                          <p:spTgt spid="115"/>
                                        </p:tgtEl>
                                      </p:cBhvr>
                                    </p:animEffect>
                                  </p:childTnLst>
                                </p:cTn>
                              </p:par>
                              <p:par>
                                <p:cTn id="204" presetID="22" presetClass="entr" presetSubtype="4" fill="hold" nodeType="withEffect">
                                  <p:stCondLst>
                                    <p:cond delay="0"/>
                                  </p:stCondLst>
                                  <p:childTnLst>
                                    <p:set>
                                      <p:cBhvr>
                                        <p:cTn id="205" dur="1" fill="hold">
                                          <p:stCondLst>
                                            <p:cond delay="0"/>
                                          </p:stCondLst>
                                        </p:cTn>
                                        <p:tgtEl>
                                          <p:spTgt spid="119"/>
                                        </p:tgtEl>
                                        <p:attrNameLst>
                                          <p:attrName>style.visibility</p:attrName>
                                        </p:attrNameLst>
                                      </p:cBhvr>
                                      <p:to>
                                        <p:strVal val="visible"/>
                                      </p:to>
                                    </p:set>
                                    <p:animEffect transition="in" filter="wipe(down)">
                                      <p:cBhvr>
                                        <p:cTn id="206" dur="500"/>
                                        <p:tgtEl>
                                          <p:spTgt spid="119"/>
                                        </p:tgtEl>
                                      </p:cBhvr>
                                    </p:animEffect>
                                  </p:childTnLst>
                                </p:cTn>
                              </p:par>
                              <p:par>
                                <p:cTn id="207" presetID="22" presetClass="entr" presetSubtype="4" fill="hold" nodeType="withEffect">
                                  <p:stCondLst>
                                    <p:cond delay="0"/>
                                  </p:stCondLst>
                                  <p:childTnLst>
                                    <p:set>
                                      <p:cBhvr>
                                        <p:cTn id="208" dur="1" fill="hold">
                                          <p:stCondLst>
                                            <p:cond delay="0"/>
                                          </p:stCondLst>
                                        </p:cTn>
                                        <p:tgtEl>
                                          <p:spTgt spid="117"/>
                                        </p:tgtEl>
                                        <p:attrNameLst>
                                          <p:attrName>style.visibility</p:attrName>
                                        </p:attrNameLst>
                                      </p:cBhvr>
                                      <p:to>
                                        <p:strVal val="visible"/>
                                      </p:to>
                                    </p:set>
                                    <p:animEffect transition="in" filter="wipe(down)">
                                      <p:cBhvr>
                                        <p:cTn id="209" dur="500"/>
                                        <p:tgtEl>
                                          <p:spTgt spid="117"/>
                                        </p:tgtEl>
                                      </p:cBhvr>
                                    </p:animEffect>
                                  </p:childTnLst>
                                </p:cTn>
                              </p:par>
                              <p:par>
                                <p:cTn id="210" presetID="22" presetClass="entr" presetSubtype="4" fill="hold" nodeType="withEffect">
                                  <p:stCondLst>
                                    <p:cond delay="0"/>
                                  </p:stCondLst>
                                  <p:childTnLst>
                                    <p:set>
                                      <p:cBhvr>
                                        <p:cTn id="211" dur="1" fill="hold">
                                          <p:stCondLst>
                                            <p:cond delay="0"/>
                                          </p:stCondLst>
                                        </p:cTn>
                                        <p:tgtEl>
                                          <p:spTgt spid="123"/>
                                        </p:tgtEl>
                                        <p:attrNameLst>
                                          <p:attrName>style.visibility</p:attrName>
                                        </p:attrNameLst>
                                      </p:cBhvr>
                                      <p:to>
                                        <p:strVal val="visible"/>
                                      </p:to>
                                    </p:set>
                                    <p:animEffect transition="in" filter="wipe(down)">
                                      <p:cBhvr>
                                        <p:cTn id="212" dur="500"/>
                                        <p:tgtEl>
                                          <p:spTgt spid="123"/>
                                        </p:tgtEl>
                                      </p:cBhvr>
                                    </p:animEffect>
                                  </p:childTnLst>
                                </p:cTn>
                              </p:par>
                              <p:par>
                                <p:cTn id="213" presetID="22" presetClass="entr" presetSubtype="4" fill="hold" nodeType="withEffect">
                                  <p:stCondLst>
                                    <p:cond delay="0"/>
                                  </p:stCondLst>
                                  <p:childTnLst>
                                    <p:set>
                                      <p:cBhvr>
                                        <p:cTn id="214" dur="1" fill="hold">
                                          <p:stCondLst>
                                            <p:cond delay="0"/>
                                          </p:stCondLst>
                                        </p:cTn>
                                        <p:tgtEl>
                                          <p:spTgt spid="125"/>
                                        </p:tgtEl>
                                        <p:attrNameLst>
                                          <p:attrName>style.visibility</p:attrName>
                                        </p:attrNameLst>
                                      </p:cBhvr>
                                      <p:to>
                                        <p:strVal val="visible"/>
                                      </p:to>
                                    </p:set>
                                    <p:animEffect transition="in" filter="wipe(down)">
                                      <p:cBhvr>
                                        <p:cTn id="215" dur="500"/>
                                        <p:tgtEl>
                                          <p:spTgt spid="125"/>
                                        </p:tgtEl>
                                      </p:cBhvr>
                                    </p:animEffect>
                                  </p:childTnLst>
                                </p:cTn>
                              </p:par>
                              <p:par>
                                <p:cTn id="216" presetID="22" presetClass="entr" presetSubtype="4" fill="hold" nodeType="withEffect">
                                  <p:stCondLst>
                                    <p:cond delay="0"/>
                                  </p:stCondLst>
                                  <p:childTnLst>
                                    <p:set>
                                      <p:cBhvr>
                                        <p:cTn id="217" dur="1" fill="hold">
                                          <p:stCondLst>
                                            <p:cond delay="0"/>
                                          </p:stCondLst>
                                        </p:cTn>
                                        <p:tgtEl>
                                          <p:spTgt spid="155"/>
                                        </p:tgtEl>
                                        <p:attrNameLst>
                                          <p:attrName>style.visibility</p:attrName>
                                        </p:attrNameLst>
                                      </p:cBhvr>
                                      <p:to>
                                        <p:strVal val="visible"/>
                                      </p:to>
                                    </p:set>
                                    <p:animEffect transition="in" filter="wipe(down)">
                                      <p:cBhvr>
                                        <p:cTn id="218" dur="500"/>
                                        <p:tgtEl>
                                          <p:spTgt spid="155"/>
                                        </p:tgtEl>
                                      </p:cBhvr>
                                    </p:animEffect>
                                  </p:childTnLst>
                                </p:cTn>
                              </p:par>
                              <p:par>
                                <p:cTn id="219" presetID="22" presetClass="entr" presetSubtype="4" fill="hold" nodeType="withEffect">
                                  <p:stCondLst>
                                    <p:cond delay="0"/>
                                  </p:stCondLst>
                                  <p:childTnLst>
                                    <p:set>
                                      <p:cBhvr>
                                        <p:cTn id="220" dur="1" fill="hold">
                                          <p:stCondLst>
                                            <p:cond delay="0"/>
                                          </p:stCondLst>
                                        </p:cTn>
                                        <p:tgtEl>
                                          <p:spTgt spid="157"/>
                                        </p:tgtEl>
                                        <p:attrNameLst>
                                          <p:attrName>style.visibility</p:attrName>
                                        </p:attrNameLst>
                                      </p:cBhvr>
                                      <p:to>
                                        <p:strVal val="visible"/>
                                      </p:to>
                                    </p:set>
                                    <p:animEffect transition="in" filter="wipe(down)">
                                      <p:cBhvr>
                                        <p:cTn id="221" dur="500"/>
                                        <p:tgtEl>
                                          <p:spTgt spid="157"/>
                                        </p:tgtEl>
                                      </p:cBhvr>
                                    </p:animEffect>
                                  </p:childTnLst>
                                </p:cTn>
                              </p:par>
                              <p:par>
                                <p:cTn id="222" presetID="22" presetClass="entr" presetSubtype="4" fill="hold" nodeType="withEffect">
                                  <p:stCondLst>
                                    <p:cond delay="0"/>
                                  </p:stCondLst>
                                  <p:childTnLst>
                                    <p:set>
                                      <p:cBhvr>
                                        <p:cTn id="223" dur="1" fill="hold">
                                          <p:stCondLst>
                                            <p:cond delay="0"/>
                                          </p:stCondLst>
                                        </p:cTn>
                                        <p:tgtEl>
                                          <p:spTgt spid="89"/>
                                        </p:tgtEl>
                                        <p:attrNameLst>
                                          <p:attrName>style.visibility</p:attrName>
                                        </p:attrNameLst>
                                      </p:cBhvr>
                                      <p:to>
                                        <p:strVal val="visible"/>
                                      </p:to>
                                    </p:set>
                                    <p:animEffect transition="in" filter="wipe(down)">
                                      <p:cBhvr>
                                        <p:cTn id="224" dur="500"/>
                                        <p:tgtEl>
                                          <p:spTgt spid="89"/>
                                        </p:tgtEl>
                                      </p:cBhvr>
                                    </p:animEffect>
                                  </p:childTnLst>
                                </p:cTn>
                              </p:par>
                              <p:par>
                                <p:cTn id="225" presetID="22" presetClass="entr" presetSubtype="4" fill="hold" nodeType="withEffect">
                                  <p:stCondLst>
                                    <p:cond delay="0"/>
                                  </p:stCondLst>
                                  <p:childTnLst>
                                    <p:set>
                                      <p:cBhvr>
                                        <p:cTn id="226" dur="1" fill="hold">
                                          <p:stCondLst>
                                            <p:cond delay="0"/>
                                          </p:stCondLst>
                                        </p:cTn>
                                        <p:tgtEl>
                                          <p:spTgt spid="85"/>
                                        </p:tgtEl>
                                        <p:attrNameLst>
                                          <p:attrName>style.visibility</p:attrName>
                                        </p:attrNameLst>
                                      </p:cBhvr>
                                      <p:to>
                                        <p:strVal val="visible"/>
                                      </p:to>
                                    </p:set>
                                    <p:animEffect transition="in" filter="wipe(down)">
                                      <p:cBhvr>
                                        <p:cTn id="227" dur="500"/>
                                        <p:tgtEl>
                                          <p:spTgt spid="85"/>
                                        </p:tgtEl>
                                      </p:cBhvr>
                                    </p:animEffect>
                                  </p:childTnLst>
                                </p:cTn>
                              </p:par>
                              <p:par>
                                <p:cTn id="228" presetID="22" presetClass="entr" presetSubtype="4" fill="hold" nodeType="withEffect">
                                  <p:stCondLst>
                                    <p:cond delay="0"/>
                                  </p:stCondLst>
                                  <p:childTnLst>
                                    <p:set>
                                      <p:cBhvr>
                                        <p:cTn id="229" dur="1" fill="hold">
                                          <p:stCondLst>
                                            <p:cond delay="0"/>
                                          </p:stCondLst>
                                        </p:cTn>
                                        <p:tgtEl>
                                          <p:spTgt spid="109"/>
                                        </p:tgtEl>
                                        <p:attrNameLst>
                                          <p:attrName>style.visibility</p:attrName>
                                        </p:attrNameLst>
                                      </p:cBhvr>
                                      <p:to>
                                        <p:strVal val="visible"/>
                                      </p:to>
                                    </p:set>
                                    <p:animEffect transition="in" filter="wipe(down)">
                                      <p:cBhvr>
                                        <p:cTn id="230" dur="500"/>
                                        <p:tgtEl>
                                          <p:spTgt spid="109"/>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8" fill="hold" grpId="0" nodeType="clickEffect">
                                  <p:stCondLst>
                                    <p:cond delay="0"/>
                                  </p:stCondLst>
                                  <p:childTnLst>
                                    <p:set>
                                      <p:cBhvr>
                                        <p:cTn id="234" dur="1" fill="hold">
                                          <p:stCondLst>
                                            <p:cond delay="0"/>
                                          </p:stCondLst>
                                        </p:cTn>
                                        <p:tgtEl>
                                          <p:spTgt spid="122"/>
                                        </p:tgtEl>
                                        <p:attrNameLst>
                                          <p:attrName>style.visibility</p:attrName>
                                        </p:attrNameLst>
                                      </p:cBhvr>
                                      <p:to>
                                        <p:strVal val="visible"/>
                                      </p:to>
                                    </p:set>
                                    <p:animEffect transition="in" filter="wipe(left)">
                                      <p:cBhvr>
                                        <p:cTn id="235"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9" name="Group 178"/>
          <p:cNvGrpSpPr/>
          <p:nvPr/>
        </p:nvGrpSpPr>
        <p:grpSpPr>
          <a:xfrm>
            <a:off x="2889280" y="1447800"/>
            <a:ext cx="1890061" cy="2715399"/>
            <a:chOff x="2889280" y="1752600"/>
            <a:chExt cx="1890061" cy="2715399"/>
          </a:xfrm>
        </p:grpSpPr>
        <p:grpSp>
          <p:nvGrpSpPr>
            <p:cNvPr id="175" name="Group 174"/>
            <p:cNvGrpSpPr/>
            <p:nvPr/>
          </p:nvGrpSpPr>
          <p:grpSpPr>
            <a:xfrm>
              <a:off x="2889280" y="1752600"/>
              <a:ext cx="1890061" cy="1611416"/>
              <a:chOff x="2889280" y="1752600"/>
              <a:chExt cx="1890061" cy="1611416"/>
            </a:xfrm>
          </p:grpSpPr>
          <p:sp>
            <p:nvSpPr>
              <p:cNvPr id="4" name="Oval 114"/>
              <p:cNvSpPr/>
              <p:nvPr/>
            </p:nvSpPr>
            <p:spPr>
              <a:xfrm>
                <a:off x="2889280" y="1752600"/>
                <a:ext cx="1890061" cy="1611416"/>
              </a:xfrm>
              <a:custGeom>
                <a:avLst/>
                <a:gdLst>
                  <a:gd name="connsiteX0" fmla="*/ 0 w 1957294"/>
                  <a:gd name="connsiteY0" fmla="*/ 824283 h 1648565"/>
                  <a:gd name="connsiteX1" fmla="*/ 978647 w 1957294"/>
                  <a:gd name="connsiteY1" fmla="*/ 0 h 1648565"/>
                  <a:gd name="connsiteX2" fmla="*/ 1957294 w 1957294"/>
                  <a:gd name="connsiteY2" fmla="*/ 824283 h 1648565"/>
                  <a:gd name="connsiteX3" fmla="*/ 978647 w 1957294"/>
                  <a:gd name="connsiteY3" fmla="*/ 1648566 h 1648565"/>
                  <a:gd name="connsiteX4" fmla="*/ 0 w 1957294"/>
                  <a:gd name="connsiteY4" fmla="*/ 824283 h 1648565"/>
                  <a:gd name="connsiteX0" fmla="*/ 0 w 1983425"/>
                  <a:gd name="connsiteY0" fmla="*/ 856857 h 1681140"/>
                  <a:gd name="connsiteX1" fmla="*/ 978647 w 1983425"/>
                  <a:gd name="connsiteY1" fmla="*/ 32574 h 1681140"/>
                  <a:gd name="connsiteX2" fmla="*/ 1643529 w 1983425"/>
                  <a:gd name="connsiteY2" fmla="*/ 232493 h 1681140"/>
                  <a:gd name="connsiteX3" fmla="*/ 1957294 w 1983425"/>
                  <a:gd name="connsiteY3" fmla="*/ 856857 h 1681140"/>
                  <a:gd name="connsiteX4" fmla="*/ 978647 w 1983425"/>
                  <a:gd name="connsiteY4" fmla="*/ 1681140 h 1681140"/>
                  <a:gd name="connsiteX5" fmla="*/ 0 w 1983425"/>
                  <a:gd name="connsiteY5" fmla="*/ 856857 h 1681140"/>
                  <a:gd name="connsiteX0" fmla="*/ 22049 w 2005474"/>
                  <a:gd name="connsiteY0" fmla="*/ 824998 h 1649281"/>
                  <a:gd name="connsiteX1" fmla="*/ 373166 w 2005474"/>
                  <a:gd name="connsiteY1" fmla="*/ 252927 h 1649281"/>
                  <a:gd name="connsiteX2" fmla="*/ 1000696 w 2005474"/>
                  <a:gd name="connsiteY2" fmla="*/ 715 h 1649281"/>
                  <a:gd name="connsiteX3" fmla="*/ 1665578 w 2005474"/>
                  <a:gd name="connsiteY3" fmla="*/ 200634 h 1649281"/>
                  <a:gd name="connsiteX4" fmla="*/ 1979343 w 2005474"/>
                  <a:gd name="connsiteY4" fmla="*/ 824998 h 1649281"/>
                  <a:gd name="connsiteX5" fmla="*/ 1000696 w 2005474"/>
                  <a:gd name="connsiteY5" fmla="*/ 1649281 h 1649281"/>
                  <a:gd name="connsiteX6" fmla="*/ 22049 w 2005474"/>
                  <a:gd name="connsiteY6" fmla="*/ 824998 h 1649281"/>
                  <a:gd name="connsiteX0" fmla="*/ 61 w 1983486"/>
                  <a:gd name="connsiteY0" fmla="*/ 824998 h 1674201"/>
                  <a:gd name="connsiteX1" fmla="*/ 351178 w 1983486"/>
                  <a:gd name="connsiteY1" fmla="*/ 252927 h 1674201"/>
                  <a:gd name="connsiteX2" fmla="*/ 978708 w 1983486"/>
                  <a:gd name="connsiteY2" fmla="*/ 715 h 1674201"/>
                  <a:gd name="connsiteX3" fmla="*/ 1643590 w 1983486"/>
                  <a:gd name="connsiteY3" fmla="*/ 200634 h 1674201"/>
                  <a:gd name="connsiteX4" fmla="*/ 1957355 w 1983486"/>
                  <a:gd name="connsiteY4" fmla="*/ 824998 h 1674201"/>
                  <a:gd name="connsiteX5" fmla="*/ 978708 w 1983486"/>
                  <a:gd name="connsiteY5" fmla="*/ 1649281 h 1674201"/>
                  <a:gd name="connsiteX6" fmla="*/ 328767 w 1983486"/>
                  <a:gd name="connsiteY6" fmla="*/ 1403397 h 1674201"/>
                  <a:gd name="connsiteX7" fmla="*/ 61 w 1983486"/>
                  <a:gd name="connsiteY7" fmla="*/ 824998 h 1674201"/>
                  <a:gd name="connsiteX0" fmla="*/ 61 w 1959522"/>
                  <a:gd name="connsiteY0" fmla="*/ 824998 h 1649328"/>
                  <a:gd name="connsiteX1" fmla="*/ 351178 w 1959522"/>
                  <a:gd name="connsiteY1" fmla="*/ 252927 h 1649328"/>
                  <a:gd name="connsiteX2" fmla="*/ 978708 w 1959522"/>
                  <a:gd name="connsiteY2" fmla="*/ 715 h 1649328"/>
                  <a:gd name="connsiteX3" fmla="*/ 1643590 w 1959522"/>
                  <a:gd name="connsiteY3" fmla="*/ 200634 h 1649328"/>
                  <a:gd name="connsiteX4" fmla="*/ 1957355 w 1959522"/>
                  <a:gd name="connsiteY4" fmla="*/ 824998 h 1649328"/>
                  <a:gd name="connsiteX5" fmla="*/ 1606237 w 1959522"/>
                  <a:gd name="connsiteY5" fmla="*/ 1418339 h 1649328"/>
                  <a:gd name="connsiteX6" fmla="*/ 978708 w 1959522"/>
                  <a:gd name="connsiteY6" fmla="*/ 1649281 h 1649328"/>
                  <a:gd name="connsiteX7" fmla="*/ 328767 w 1959522"/>
                  <a:gd name="connsiteY7" fmla="*/ 1403397 h 1649328"/>
                  <a:gd name="connsiteX8" fmla="*/ 61 w 1959522"/>
                  <a:gd name="connsiteY8" fmla="*/ 824998 h 1649328"/>
                  <a:gd name="connsiteX0" fmla="*/ 61 w 1958869"/>
                  <a:gd name="connsiteY0" fmla="*/ 824998 h 1649311"/>
                  <a:gd name="connsiteX1" fmla="*/ 351178 w 1958869"/>
                  <a:gd name="connsiteY1" fmla="*/ 252927 h 1649311"/>
                  <a:gd name="connsiteX2" fmla="*/ 978708 w 1958869"/>
                  <a:gd name="connsiteY2" fmla="*/ 715 h 1649311"/>
                  <a:gd name="connsiteX3" fmla="*/ 1643590 w 1958869"/>
                  <a:gd name="connsiteY3" fmla="*/ 200634 h 1649311"/>
                  <a:gd name="connsiteX4" fmla="*/ 1957355 w 1958869"/>
                  <a:gd name="connsiteY4" fmla="*/ 824998 h 1649311"/>
                  <a:gd name="connsiteX5" fmla="*/ 1471767 w 1958869"/>
                  <a:gd name="connsiteY5" fmla="*/ 992515 h 1649311"/>
                  <a:gd name="connsiteX6" fmla="*/ 1606237 w 1958869"/>
                  <a:gd name="connsiteY6" fmla="*/ 1418339 h 1649311"/>
                  <a:gd name="connsiteX7" fmla="*/ 978708 w 1958869"/>
                  <a:gd name="connsiteY7" fmla="*/ 1649281 h 1649311"/>
                  <a:gd name="connsiteX8" fmla="*/ 328767 w 1958869"/>
                  <a:gd name="connsiteY8" fmla="*/ 1403397 h 1649311"/>
                  <a:gd name="connsiteX9" fmla="*/ 61 w 1958869"/>
                  <a:gd name="connsiteY9" fmla="*/ 824998 h 1649311"/>
                  <a:gd name="connsiteX0" fmla="*/ 61 w 1958869"/>
                  <a:gd name="connsiteY0" fmla="*/ 824998 h 1653105"/>
                  <a:gd name="connsiteX1" fmla="*/ 351178 w 1958869"/>
                  <a:gd name="connsiteY1" fmla="*/ 252927 h 1653105"/>
                  <a:gd name="connsiteX2" fmla="*/ 978708 w 1958869"/>
                  <a:gd name="connsiteY2" fmla="*/ 715 h 1653105"/>
                  <a:gd name="connsiteX3" fmla="*/ 1643590 w 1958869"/>
                  <a:gd name="connsiteY3" fmla="*/ 200634 h 1653105"/>
                  <a:gd name="connsiteX4" fmla="*/ 1957355 w 1958869"/>
                  <a:gd name="connsiteY4" fmla="*/ 824998 h 1653105"/>
                  <a:gd name="connsiteX5" fmla="*/ 1471767 w 1958869"/>
                  <a:gd name="connsiteY5" fmla="*/ 992515 h 1653105"/>
                  <a:gd name="connsiteX6" fmla="*/ 1606237 w 1958869"/>
                  <a:gd name="connsiteY6" fmla="*/ 1418339 h 1653105"/>
                  <a:gd name="connsiteX7" fmla="*/ 1172944 w 1958869"/>
                  <a:gd name="connsiteY7" fmla="*/ 1231575 h 1653105"/>
                  <a:gd name="connsiteX8" fmla="*/ 978708 w 1958869"/>
                  <a:gd name="connsiteY8" fmla="*/ 1649281 h 1653105"/>
                  <a:gd name="connsiteX9" fmla="*/ 328767 w 1958869"/>
                  <a:gd name="connsiteY9" fmla="*/ 1403397 h 1653105"/>
                  <a:gd name="connsiteX10" fmla="*/ 61 w 1958869"/>
                  <a:gd name="connsiteY10" fmla="*/ 824998 h 1653105"/>
                  <a:gd name="connsiteX0" fmla="*/ 61 w 1958869"/>
                  <a:gd name="connsiteY0" fmla="*/ 824998 h 1649425"/>
                  <a:gd name="connsiteX1" fmla="*/ 351178 w 1958869"/>
                  <a:gd name="connsiteY1" fmla="*/ 252927 h 1649425"/>
                  <a:gd name="connsiteX2" fmla="*/ 978708 w 1958869"/>
                  <a:gd name="connsiteY2" fmla="*/ 715 h 1649425"/>
                  <a:gd name="connsiteX3" fmla="*/ 1643590 w 1958869"/>
                  <a:gd name="connsiteY3" fmla="*/ 200634 h 1649425"/>
                  <a:gd name="connsiteX4" fmla="*/ 1957355 w 1958869"/>
                  <a:gd name="connsiteY4" fmla="*/ 824998 h 1649425"/>
                  <a:gd name="connsiteX5" fmla="*/ 1471767 w 1958869"/>
                  <a:gd name="connsiteY5" fmla="*/ 992515 h 1649425"/>
                  <a:gd name="connsiteX6" fmla="*/ 1606237 w 1958869"/>
                  <a:gd name="connsiteY6" fmla="*/ 1418339 h 1649425"/>
                  <a:gd name="connsiteX7" fmla="*/ 1172944 w 1958869"/>
                  <a:gd name="connsiteY7" fmla="*/ 1231575 h 1649425"/>
                  <a:gd name="connsiteX8" fmla="*/ 978708 w 1958869"/>
                  <a:gd name="connsiteY8" fmla="*/ 1649281 h 1649425"/>
                  <a:gd name="connsiteX9" fmla="*/ 814356 w 1958869"/>
                  <a:gd name="connsiteY9" fmla="*/ 1179281 h 1649425"/>
                  <a:gd name="connsiteX10" fmla="*/ 328767 w 1958869"/>
                  <a:gd name="connsiteY10" fmla="*/ 1403397 h 1649425"/>
                  <a:gd name="connsiteX11" fmla="*/ 61 w 1958869"/>
                  <a:gd name="connsiteY11" fmla="*/ 824998 h 1649425"/>
                  <a:gd name="connsiteX0" fmla="*/ 1821 w 1960629"/>
                  <a:gd name="connsiteY0" fmla="*/ 824998 h 1649425"/>
                  <a:gd name="connsiteX1" fmla="*/ 352938 w 1960629"/>
                  <a:gd name="connsiteY1" fmla="*/ 252927 h 1649425"/>
                  <a:gd name="connsiteX2" fmla="*/ 980468 w 1960629"/>
                  <a:gd name="connsiteY2" fmla="*/ 715 h 1649425"/>
                  <a:gd name="connsiteX3" fmla="*/ 1645350 w 1960629"/>
                  <a:gd name="connsiteY3" fmla="*/ 200634 h 1649425"/>
                  <a:gd name="connsiteX4" fmla="*/ 1959115 w 1960629"/>
                  <a:gd name="connsiteY4" fmla="*/ 824998 h 1649425"/>
                  <a:gd name="connsiteX5" fmla="*/ 1473527 w 1960629"/>
                  <a:gd name="connsiteY5" fmla="*/ 992515 h 1649425"/>
                  <a:gd name="connsiteX6" fmla="*/ 1607997 w 1960629"/>
                  <a:gd name="connsiteY6" fmla="*/ 1418339 h 1649425"/>
                  <a:gd name="connsiteX7" fmla="*/ 1174704 w 1960629"/>
                  <a:gd name="connsiteY7" fmla="*/ 1231575 h 1649425"/>
                  <a:gd name="connsiteX8" fmla="*/ 980468 w 1960629"/>
                  <a:gd name="connsiteY8" fmla="*/ 1649281 h 1649425"/>
                  <a:gd name="connsiteX9" fmla="*/ 816116 w 1960629"/>
                  <a:gd name="connsiteY9" fmla="*/ 1179281 h 1649425"/>
                  <a:gd name="connsiteX10" fmla="*/ 330527 w 1960629"/>
                  <a:gd name="connsiteY10" fmla="*/ 1403397 h 1649425"/>
                  <a:gd name="connsiteX11" fmla="*/ 494881 w 1960629"/>
                  <a:gd name="connsiteY11" fmla="*/ 992516 h 1649425"/>
                  <a:gd name="connsiteX12" fmla="*/ 1821 w 1960629"/>
                  <a:gd name="connsiteY12" fmla="*/ 824998 h 1649425"/>
                  <a:gd name="connsiteX0" fmla="*/ 3 w 1958811"/>
                  <a:gd name="connsiteY0" fmla="*/ 824998 h 1649425"/>
                  <a:gd name="connsiteX1" fmla="*/ 485592 w 1958811"/>
                  <a:gd name="connsiteY1" fmla="*/ 663810 h 1649425"/>
                  <a:gd name="connsiteX2" fmla="*/ 351120 w 1958811"/>
                  <a:gd name="connsiteY2" fmla="*/ 252927 h 1649425"/>
                  <a:gd name="connsiteX3" fmla="*/ 978650 w 1958811"/>
                  <a:gd name="connsiteY3" fmla="*/ 715 h 1649425"/>
                  <a:gd name="connsiteX4" fmla="*/ 1643532 w 1958811"/>
                  <a:gd name="connsiteY4" fmla="*/ 200634 h 1649425"/>
                  <a:gd name="connsiteX5" fmla="*/ 1957297 w 1958811"/>
                  <a:gd name="connsiteY5" fmla="*/ 824998 h 1649425"/>
                  <a:gd name="connsiteX6" fmla="*/ 1471709 w 1958811"/>
                  <a:gd name="connsiteY6" fmla="*/ 992515 h 1649425"/>
                  <a:gd name="connsiteX7" fmla="*/ 1606179 w 1958811"/>
                  <a:gd name="connsiteY7" fmla="*/ 1418339 h 1649425"/>
                  <a:gd name="connsiteX8" fmla="*/ 1172886 w 1958811"/>
                  <a:gd name="connsiteY8" fmla="*/ 1231575 h 1649425"/>
                  <a:gd name="connsiteX9" fmla="*/ 978650 w 1958811"/>
                  <a:gd name="connsiteY9" fmla="*/ 1649281 h 1649425"/>
                  <a:gd name="connsiteX10" fmla="*/ 814298 w 1958811"/>
                  <a:gd name="connsiteY10" fmla="*/ 1179281 h 1649425"/>
                  <a:gd name="connsiteX11" fmla="*/ 328709 w 1958811"/>
                  <a:gd name="connsiteY11" fmla="*/ 1403397 h 1649425"/>
                  <a:gd name="connsiteX12" fmla="*/ 493063 w 1958811"/>
                  <a:gd name="connsiteY12" fmla="*/ 992516 h 1649425"/>
                  <a:gd name="connsiteX13" fmla="*/ 3 w 1958811"/>
                  <a:gd name="connsiteY13" fmla="*/ 824998 h 1649425"/>
                  <a:gd name="connsiteX0" fmla="*/ 3 w 1958811"/>
                  <a:gd name="connsiteY0" fmla="*/ 835454 h 1659881"/>
                  <a:gd name="connsiteX1" fmla="*/ 485592 w 1958811"/>
                  <a:gd name="connsiteY1" fmla="*/ 674266 h 1659881"/>
                  <a:gd name="connsiteX2" fmla="*/ 351120 w 1958811"/>
                  <a:gd name="connsiteY2" fmla="*/ 263383 h 1659881"/>
                  <a:gd name="connsiteX3" fmla="*/ 814298 w 1958811"/>
                  <a:gd name="connsiteY3" fmla="*/ 494972 h 1659881"/>
                  <a:gd name="connsiteX4" fmla="*/ 978650 w 1958811"/>
                  <a:gd name="connsiteY4" fmla="*/ 11171 h 1659881"/>
                  <a:gd name="connsiteX5" fmla="*/ 1643532 w 1958811"/>
                  <a:gd name="connsiteY5" fmla="*/ 211090 h 1659881"/>
                  <a:gd name="connsiteX6" fmla="*/ 1957297 w 1958811"/>
                  <a:gd name="connsiteY6" fmla="*/ 835454 h 1659881"/>
                  <a:gd name="connsiteX7" fmla="*/ 1471709 w 1958811"/>
                  <a:gd name="connsiteY7" fmla="*/ 1002971 h 1659881"/>
                  <a:gd name="connsiteX8" fmla="*/ 1606179 w 1958811"/>
                  <a:gd name="connsiteY8" fmla="*/ 1428795 h 1659881"/>
                  <a:gd name="connsiteX9" fmla="*/ 1172886 w 1958811"/>
                  <a:gd name="connsiteY9" fmla="*/ 1242031 h 1659881"/>
                  <a:gd name="connsiteX10" fmla="*/ 978650 w 1958811"/>
                  <a:gd name="connsiteY10" fmla="*/ 1659737 h 1659881"/>
                  <a:gd name="connsiteX11" fmla="*/ 814298 w 1958811"/>
                  <a:gd name="connsiteY11" fmla="*/ 1189737 h 1659881"/>
                  <a:gd name="connsiteX12" fmla="*/ 328709 w 1958811"/>
                  <a:gd name="connsiteY12" fmla="*/ 1413853 h 1659881"/>
                  <a:gd name="connsiteX13" fmla="*/ 493063 w 1958811"/>
                  <a:gd name="connsiteY13" fmla="*/ 1002972 h 1659881"/>
                  <a:gd name="connsiteX14" fmla="*/ 3 w 1958811"/>
                  <a:gd name="connsiteY14" fmla="*/ 835454 h 1659881"/>
                  <a:gd name="connsiteX0" fmla="*/ 3 w 1958811"/>
                  <a:gd name="connsiteY0" fmla="*/ 824327 h 1648754"/>
                  <a:gd name="connsiteX1" fmla="*/ 485592 w 1958811"/>
                  <a:gd name="connsiteY1" fmla="*/ 663139 h 1648754"/>
                  <a:gd name="connsiteX2" fmla="*/ 351120 w 1958811"/>
                  <a:gd name="connsiteY2" fmla="*/ 252256 h 1648754"/>
                  <a:gd name="connsiteX3" fmla="*/ 814298 w 1958811"/>
                  <a:gd name="connsiteY3" fmla="*/ 483845 h 1648754"/>
                  <a:gd name="connsiteX4" fmla="*/ 978650 w 1958811"/>
                  <a:gd name="connsiteY4" fmla="*/ 44 h 1648754"/>
                  <a:gd name="connsiteX5" fmla="*/ 1180357 w 1958811"/>
                  <a:gd name="connsiteY5" fmla="*/ 453963 h 1648754"/>
                  <a:gd name="connsiteX6" fmla="*/ 1643532 w 1958811"/>
                  <a:gd name="connsiteY6" fmla="*/ 199963 h 1648754"/>
                  <a:gd name="connsiteX7" fmla="*/ 1957297 w 1958811"/>
                  <a:gd name="connsiteY7" fmla="*/ 824327 h 1648754"/>
                  <a:gd name="connsiteX8" fmla="*/ 1471709 w 1958811"/>
                  <a:gd name="connsiteY8" fmla="*/ 991844 h 1648754"/>
                  <a:gd name="connsiteX9" fmla="*/ 1606179 w 1958811"/>
                  <a:gd name="connsiteY9" fmla="*/ 1417668 h 1648754"/>
                  <a:gd name="connsiteX10" fmla="*/ 1172886 w 1958811"/>
                  <a:gd name="connsiteY10" fmla="*/ 1230904 h 1648754"/>
                  <a:gd name="connsiteX11" fmla="*/ 978650 w 1958811"/>
                  <a:gd name="connsiteY11" fmla="*/ 1648610 h 1648754"/>
                  <a:gd name="connsiteX12" fmla="*/ 814298 w 1958811"/>
                  <a:gd name="connsiteY12" fmla="*/ 1178610 h 1648754"/>
                  <a:gd name="connsiteX13" fmla="*/ 328709 w 1958811"/>
                  <a:gd name="connsiteY13" fmla="*/ 1402726 h 1648754"/>
                  <a:gd name="connsiteX14" fmla="*/ 493063 w 1958811"/>
                  <a:gd name="connsiteY14" fmla="*/ 991845 h 1648754"/>
                  <a:gd name="connsiteX15" fmla="*/ 3 w 1958811"/>
                  <a:gd name="connsiteY15"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43532 w 1962531"/>
                  <a:gd name="connsiteY6" fmla="*/ 199963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43532 w 1962531"/>
                  <a:gd name="connsiteY6" fmla="*/ 199963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43532 w 1962531"/>
                  <a:gd name="connsiteY6" fmla="*/ 199963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36061 w 1962531"/>
                  <a:gd name="connsiteY6" fmla="*/ 244787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36061 w 1962531"/>
                  <a:gd name="connsiteY6" fmla="*/ 244787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36061 w 1962531"/>
                  <a:gd name="connsiteY6" fmla="*/ 244787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62531"/>
                  <a:gd name="connsiteY0" fmla="*/ 824327 h 1648754"/>
                  <a:gd name="connsiteX1" fmla="*/ 485592 w 1962531"/>
                  <a:gd name="connsiteY1" fmla="*/ 663139 h 1648754"/>
                  <a:gd name="connsiteX2" fmla="*/ 351120 w 1962531"/>
                  <a:gd name="connsiteY2" fmla="*/ 252256 h 1648754"/>
                  <a:gd name="connsiteX3" fmla="*/ 814298 w 1962531"/>
                  <a:gd name="connsiteY3" fmla="*/ 483845 h 1648754"/>
                  <a:gd name="connsiteX4" fmla="*/ 978650 w 1962531"/>
                  <a:gd name="connsiteY4" fmla="*/ 44 h 1648754"/>
                  <a:gd name="connsiteX5" fmla="*/ 1180357 w 1962531"/>
                  <a:gd name="connsiteY5" fmla="*/ 453963 h 1648754"/>
                  <a:gd name="connsiteX6" fmla="*/ 1636061 w 1962531"/>
                  <a:gd name="connsiteY6" fmla="*/ 244787 h 1648754"/>
                  <a:gd name="connsiteX7" fmla="*/ 1494121 w 1962531"/>
                  <a:gd name="connsiteY7" fmla="*/ 648197 h 1648754"/>
                  <a:gd name="connsiteX8" fmla="*/ 1957297 w 1962531"/>
                  <a:gd name="connsiteY8" fmla="*/ 824327 h 1648754"/>
                  <a:gd name="connsiteX9" fmla="*/ 1471709 w 1962531"/>
                  <a:gd name="connsiteY9" fmla="*/ 991844 h 1648754"/>
                  <a:gd name="connsiteX10" fmla="*/ 1606179 w 1962531"/>
                  <a:gd name="connsiteY10" fmla="*/ 1417668 h 1648754"/>
                  <a:gd name="connsiteX11" fmla="*/ 1172886 w 1962531"/>
                  <a:gd name="connsiteY11" fmla="*/ 1230904 h 1648754"/>
                  <a:gd name="connsiteX12" fmla="*/ 978650 w 1962531"/>
                  <a:gd name="connsiteY12" fmla="*/ 1648610 h 1648754"/>
                  <a:gd name="connsiteX13" fmla="*/ 814298 w 1962531"/>
                  <a:gd name="connsiteY13" fmla="*/ 1178610 h 1648754"/>
                  <a:gd name="connsiteX14" fmla="*/ 328709 w 1962531"/>
                  <a:gd name="connsiteY14" fmla="*/ 1402726 h 1648754"/>
                  <a:gd name="connsiteX15" fmla="*/ 493063 w 1962531"/>
                  <a:gd name="connsiteY15" fmla="*/ 991845 h 1648754"/>
                  <a:gd name="connsiteX16" fmla="*/ 3 w 1962531"/>
                  <a:gd name="connsiteY16" fmla="*/ 824327 h 1648754"/>
                  <a:gd name="connsiteX0" fmla="*/ 3 w 1957297"/>
                  <a:gd name="connsiteY0" fmla="*/ 824327 h 1648754"/>
                  <a:gd name="connsiteX1" fmla="*/ 485592 w 1957297"/>
                  <a:gd name="connsiteY1" fmla="*/ 663139 h 1648754"/>
                  <a:gd name="connsiteX2" fmla="*/ 351120 w 1957297"/>
                  <a:gd name="connsiteY2" fmla="*/ 252256 h 1648754"/>
                  <a:gd name="connsiteX3" fmla="*/ 814298 w 1957297"/>
                  <a:gd name="connsiteY3" fmla="*/ 483845 h 1648754"/>
                  <a:gd name="connsiteX4" fmla="*/ 978650 w 1957297"/>
                  <a:gd name="connsiteY4" fmla="*/ 44 h 1648754"/>
                  <a:gd name="connsiteX5" fmla="*/ 1180357 w 1957297"/>
                  <a:gd name="connsiteY5" fmla="*/ 453963 h 1648754"/>
                  <a:gd name="connsiteX6" fmla="*/ 1636061 w 1957297"/>
                  <a:gd name="connsiteY6" fmla="*/ 244787 h 1648754"/>
                  <a:gd name="connsiteX7" fmla="*/ 1494121 w 1957297"/>
                  <a:gd name="connsiteY7" fmla="*/ 648197 h 1648754"/>
                  <a:gd name="connsiteX8" fmla="*/ 1957297 w 1957297"/>
                  <a:gd name="connsiteY8" fmla="*/ 824327 h 1648754"/>
                  <a:gd name="connsiteX9" fmla="*/ 1471709 w 1957297"/>
                  <a:gd name="connsiteY9" fmla="*/ 991844 h 1648754"/>
                  <a:gd name="connsiteX10" fmla="*/ 1606179 w 1957297"/>
                  <a:gd name="connsiteY10" fmla="*/ 1417668 h 1648754"/>
                  <a:gd name="connsiteX11" fmla="*/ 1172886 w 1957297"/>
                  <a:gd name="connsiteY11" fmla="*/ 1230904 h 1648754"/>
                  <a:gd name="connsiteX12" fmla="*/ 978650 w 1957297"/>
                  <a:gd name="connsiteY12" fmla="*/ 1648610 h 1648754"/>
                  <a:gd name="connsiteX13" fmla="*/ 814298 w 1957297"/>
                  <a:gd name="connsiteY13" fmla="*/ 1178610 h 1648754"/>
                  <a:gd name="connsiteX14" fmla="*/ 328709 w 1957297"/>
                  <a:gd name="connsiteY14" fmla="*/ 1402726 h 1648754"/>
                  <a:gd name="connsiteX15" fmla="*/ 493063 w 1957297"/>
                  <a:gd name="connsiteY15" fmla="*/ 991845 h 1648754"/>
                  <a:gd name="connsiteX16" fmla="*/ 3 w 1957297"/>
                  <a:gd name="connsiteY16" fmla="*/ 824327 h 1648754"/>
                  <a:gd name="connsiteX0" fmla="*/ 3 w 1957297"/>
                  <a:gd name="connsiteY0" fmla="*/ 824327 h 1648754"/>
                  <a:gd name="connsiteX1" fmla="*/ 485592 w 1957297"/>
                  <a:gd name="connsiteY1" fmla="*/ 663139 h 1648754"/>
                  <a:gd name="connsiteX2" fmla="*/ 351120 w 1957297"/>
                  <a:gd name="connsiteY2" fmla="*/ 252256 h 1648754"/>
                  <a:gd name="connsiteX3" fmla="*/ 814298 w 1957297"/>
                  <a:gd name="connsiteY3" fmla="*/ 483845 h 1648754"/>
                  <a:gd name="connsiteX4" fmla="*/ 978650 w 1957297"/>
                  <a:gd name="connsiteY4" fmla="*/ 44 h 1648754"/>
                  <a:gd name="connsiteX5" fmla="*/ 1180357 w 1957297"/>
                  <a:gd name="connsiteY5" fmla="*/ 453963 h 1648754"/>
                  <a:gd name="connsiteX6" fmla="*/ 1636061 w 1957297"/>
                  <a:gd name="connsiteY6" fmla="*/ 244787 h 1648754"/>
                  <a:gd name="connsiteX7" fmla="*/ 1494121 w 1957297"/>
                  <a:gd name="connsiteY7" fmla="*/ 648197 h 1648754"/>
                  <a:gd name="connsiteX8" fmla="*/ 1957297 w 1957297"/>
                  <a:gd name="connsiteY8" fmla="*/ 824327 h 1648754"/>
                  <a:gd name="connsiteX9" fmla="*/ 1471709 w 1957297"/>
                  <a:gd name="connsiteY9" fmla="*/ 991844 h 1648754"/>
                  <a:gd name="connsiteX10" fmla="*/ 1606179 w 1957297"/>
                  <a:gd name="connsiteY10" fmla="*/ 1417668 h 1648754"/>
                  <a:gd name="connsiteX11" fmla="*/ 1172886 w 1957297"/>
                  <a:gd name="connsiteY11" fmla="*/ 1230904 h 1648754"/>
                  <a:gd name="connsiteX12" fmla="*/ 978650 w 1957297"/>
                  <a:gd name="connsiteY12" fmla="*/ 1648610 h 1648754"/>
                  <a:gd name="connsiteX13" fmla="*/ 814298 w 1957297"/>
                  <a:gd name="connsiteY13" fmla="*/ 1178610 h 1648754"/>
                  <a:gd name="connsiteX14" fmla="*/ 328709 w 1957297"/>
                  <a:gd name="connsiteY14" fmla="*/ 1402726 h 1648754"/>
                  <a:gd name="connsiteX15" fmla="*/ 493063 w 1957297"/>
                  <a:gd name="connsiteY15" fmla="*/ 991845 h 1648754"/>
                  <a:gd name="connsiteX16" fmla="*/ 3 w 1957297"/>
                  <a:gd name="connsiteY16" fmla="*/ 824327 h 1648754"/>
                  <a:gd name="connsiteX0" fmla="*/ 3 w 1957297"/>
                  <a:gd name="connsiteY0" fmla="*/ 824327 h 1648754"/>
                  <a:gd name="connsiteX1" fmla="*/ 485592 w 1957297"/>
                  <a:gd name="connsiteY1" fmla="*/ 663139 h 1648754"/>
                  <a:gd name="connsiteX2" fmla="*/ 351120 w 1957297"/>
                  <a:gd name="connsiteY2" fmla="*/ 252256 h 1648754"/>
                  <a:gd name="connsiteX3" fmla="*/ 814298 w 1957297"/>
                  <a:gd name="connsiteY3" fmla="*/ 483845 h 1648754"/>
                  <a:gd name="connsiteX4" fmla="*/ 978650 w 1957297"/>
                  <a:gd name="connsiteY4" fmla="*/ 44 h 1648754"/>
                  <a:gd name="connsiteX5" fmla="*/ 1180357 w 1957297"/>
                  <a:gd name="connsiteY5" fmla="*/ 453963 h 1648754"/>
                  <a:gd name="connsiteX6" fmla="*/ 1636061 w 1957297"/>
                  <a:gd name="connsiteY6" fmla="*/ 244787 h 1648754"/>
                  <a:gd name="connsiteX7" fmla="*/ 1494121 w 1957297"/>
                  <a:gd name="connsiteY7" fmla="*/ 648197 h 1648754"/>
                  <a:gd name="connsiteX8" fmla="*/ 1957297 w 1957297"/>
                  <a:gd name="connsiteY8" fmla="*/ 824327 h 1648754"/>
                  <a:gd name="connsiteX9" fmla="*/ 1471709 w 1957297"/>
                  <a:gd name="connsiteY9" fmla="*/ 991844 h 1648754"/>
                  <a:gd name="connsiteX10" fmla="*/ 1606179 w 1957297"/>
                  <a:gd name="connsiteY10" fmla="*/ 1417668 h 1648754"/>
                  <a:gd name="connsiteX11" fmla="*/ 1172886 w 1957297"/>
                  <a:gd name="connsiteY11" fmla="*/ 1230904 h 1648754"/>
                  <a:gd name="connsiteX12" fmla="*/ 978650 w 1957297"/>
                  <a:gd name="connsiteY12" fmla="*/ 1648610 h 1648754"/>
                  <a:gd name="connsiteX13" fmla="*/ 814298 w 1957297"/>
                  <a:gd name="connsiteY13" fmla="*/ 1178610 h 1648754"/>
                  <a:gd name="connsiteX14" fmla="*/ 328709 w 1957297"/>
                  <a:gd name="connsiteY14" fmla="*/ 1402726 h 1648754"/>
                  <a:gd name="connsiteX15" fmla="*/ 493063 w 1957297"/>
                  <a:gd name="connsiteY15" fmla="*/ 991845 h 1648754"/>
                  <a:gd name="connsiteX16" fmla="*/ 3 w 1957297"/>
                  <a:gd name="connsiteY16" fmla="*/ 824327 h 1648754"/>
                  <a:gd name="connsiteX0" fmla="*/ 3 w 1957297"/>
                  <a:gd name="connsiteY0" fmla="*/ 824327 h 1648754"/>
                  <a:gd name="connsiteX1" fmla="*/ 485592 w 1957297"/>
                  <a:gd name="connsiteY1" fmla="*/ 663139 h 1648754"/>
                  <a:gd name="connsiteX2" fmla="*/ 351120 w 1957297"/>
                  <a:gd name="connsiteY2" fmla="*/ 252256 h 1648754"/>
                  <a:gd name="connsiteX3" fmla="*/ 814298 w 1957297"/>
                  <a:gd name="connsiteY3" fmla="*/ 483845 h 1648754"/>
                  <a:gd name="connsiteX4" fmla="*/ 978650 w 1957297"/>
                  <a:gd name="connsiteY4" fmla="*/ 44 h 1648754"/>
                  <a:gd name="connsiteX5" fmla="*/ 1180357 w 1957297"/>
                  <a:gd name="connsiteY5" fmla="*/ 453963 h 1648754"/>
                  <a:gd name="connsiteX6" fmla="*/ 1636061 w 1957297"/>
                  <a:gd name="connsiteY6" fmla="*/ 244787 h 1648754"/>
                  <a:gd name="connsiteX7" fmla="*/ 1494121 w 1957297"/>
                  <a:gd name="connsiteY7" fmla="*/ 648197 h 1648754"/>
                  <a:gd name="connsiteX8" fmla="*/ 1957297 w 1957297"/>
                  <a:gd name="connsiteY8" fmla="*/ 824327 h 1648754"/>
                  <a:gd name="connsiteX9" fmla="*/ 1471709 w 1957297"/>
                  <a:gd name="connsiteY9" fmla="*/ 991844 h 1648754"/>
                  <a:gd name="connsiteX10" fmla="*/ 1606179 w 1957297"/>
                  <a:gd name="connsiteY10" fmla="*/ 1417668 h 1648754"/>
                  <a:gd name="connsiteX11" fmla="*/ 1172886 w 1957297"/>
                  <a:gd name="connsiteY11" fmla="*/ 1230904 h 1648754"/>
                  <a:gd name="connsiteX12" fmla="*/ 978650 w 1957297"/>
                  <a:gd name="connsiteY12" fmla="*/ 1648610 h 1648754"/>
                  <a:gd name="connsiteX13" fmla="*/ 814298 w 1957297"/>
                  <a:gd name="connsiteY13" fmla="*/ 1178610 h 1648754"/>
                  <a:gd name="connsiteX14" fmla="*/ 328709 w 1957297"/>
                  <a:gd name="connsiteY14" fmla="*/ 1402726 h 1648754"/>
                  <a:gd name="connsiteX15" fmla="*/ 493063 w 1957297"/>
                  <a:gd name="connsiteY15" fmla="*/ 991845 h 1648754"/>
                  <a:gd name="connsiteX16" fmla="*/ 3 w 1957297"/>
                  <a:gd name="connsiteY16" fmla="*/ 824327 h 1648754"/>
                  <a:gd name="connsiteX0" fmla="*/ 3 w 1957297"/>
                  <a:gd name="connsiteY0" fmla="*/ 824327 h 1648754"/>
                  <a:gd name="connsiteX1" fmla="*/ 485592 w 1957297"/>
                  <a:gd name="connsiteY1" fmla="*/ 663139 h 1648754"/>
                  <a:gd name="connsiteX2" fmla="*/ 351120 w 1957297"/>
                  <a:gd name="connsiteY2" fmla="*/ 252256 h 1648754"/>
                  <a:gd name="connsiteX3" fmla="*/ 814298 w 1957297"/>
                  <a:gd name="connsiteY3" fmla="*/ 483845 h 1648754"/>
                  <a:gd name="connsiteX4" fmla="*/ 978650 w 1957297"/>
                  <a:gd name="connsiteY4" fmla="*/ 44 h 1648754"/>
                  <a:gd name="connsiteX5" fmla="*/ 1180357 w 1957297"/>
                  <a:gd name="connsiteY5" fmla="*/ 453963 h 1648754"/>
                  <a:gd name="connsiteX6" fmla="*/ 1636061 w 1957297"/>
                  <a:gd name="connsiteY6" fmla="*/ 244787 h 1648754"/>
                  <a:gd name="connsiteX7" fmla="*/ 1494121 w 1957297"/>
                  <a:gd name="connsiteY7" fmla="*/ 648197 h 1648754"/>
                  <a:gd name="connsiteX8" fmla="*/ 1957297 w 1957297"/>
                  <a:gd name="connsiteY8" fmla="*/ 824327 h 1648754"/>
                  <a:gd name="connsiteX9" fmla="*/ 1471709 w 1957297"/>
                  <a:gd name="connsiteY9" fmla="*/ 991844 h 1648754"/>
                  <a:gd name="connsiteX10" fmla="*/ 1606179 w 1957297"/>
                  <a:gd name="connsiteY10" fmla="*/ 1417668 h 1648754"/>
                  <a:gd name="connsiteX11" fmla="*/ 1172886 w 1957297"/>
                  <a:gd name="connsiteY11" fmla="*/ 1230904 h 1648754"/>
                  <a:gd name="connsiteX12" fmla="*/ 978650 w 1957297"/>
                  <a:gd name="connsiteY12" fmla="*/ 1648610 h 1648754"/>
                  <a:gd name="connsiteX13" fmla="*/ 814298 w 1957297"/>
                  <a:gd name="connsiteY13" fmla="*/ 1178610 h 1648754"/>
                  <a:gd name="connsiteX14" fmla="*/ 328709 w 1957297"/>
                  <a:gd name="connsiteY14" fmla="*/ 1402726 h 1648754"/>
                  <a:gd name="connsiteX15" fmla="*/ 493063 w 1957297"/>
                  <a:gd name="connsiteY15" fmla="*/ 991845 h 1648754"/>
                  <a:gd name="connsiteX16" fmla="*/ 3 w 1957297"/>
                  <a:gd name="connsiteY16" fmla="*/ 824327 h 1648754"/>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28709 w 1957297"/>
                  <a:gd name="connsiteY14" fmla="*/ 1402726 h 1611416"/>
                  <a:gd name="connsiteX15" fmla="*/ 493063 w 1957297"/>
                  <a:gd name="connsiteY15" fmla="*/ 991845 h 1611416"/>
                  <a:gd name="connsiteX16" fmla="*/ 3 w 1957297"/>
                  <a:gd name="connsiteY16" fmla="*/ 824327 h 1611416"/>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28709 w 1957297"/>
                  <a:gd name="connsiteY14" fmla="*/ 1402726 h 1611416"/>
                  <a:gd name="connsiteX15" fmla="*/ 493063 w 1957297"/>
                  <a:gd name="connsiteY15" fmla="*/ 991845 h 1611416"/>
                  <a:gd name="connsiteX16" fmla="*/ 3 w 1957297"/>
                  <a:gd name="connsiteY16" fmla="*/ 824327 h 1611416"/>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28709 w 1957297"/>
                  <a:gd name="connsiteY14" fmla="*/ 1402726 h 1611416"/>
                  <a:gd name="connsiteX15" fmla="*/ 493063 w 1957297"/>
                  <a:gd name="connsiteY15" fmla="*/ 991845 h 1611416"/>
                  <a:gd name="connsiteX16" fmla="*/ 3 w 1957297"/>
                  <a:gd name="connsiteY16" fmla="*/ 824327 h 1611416"/>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73532 w 1957297"/>
                  <a:gd name="connsiteY14" fmla="*/ 1410196 h 1611416"/>
                  <a:gd name="connsiteX15" fmla="*/ 493063 w 1957297"/>
                  <a:gd name="connsiteY15" fmla="*/ 991845 h 1611416"/>
                  <a:gd name="connsiteX16" fmla="*/ 3 w 1957297"/>
                  <a:gd name="connsiteY16" fmla="*/ 824327 h 1611416"/>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73532 w 1957297"/>
                  <a:gd name="connsiteY14" fmla="*/ 1410196 h 1611416"/>
                  <a:gd name="connsiteX15" fmla="*/ 493063 w 1957297"/>
                  <a:gd name="connsiteY15" fmla="*/ 991845 h 1611416"/>
                  <a:gd name="connsiteX16" fmla="*/ 3 w 1957297"/>
                  <a:gd name="connsiteY16" fmla="*/ 824327 h 1611416"/>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73532 w 1957297"/>
                  <a:gd name="connsiteY14" fmla="*/ 1410196 h 1611416"/>
                  <a:gd name="connsiteX15" fmla="*/ 493063 w 1957297"/>
                  <a:gd name="connsiteY15" fmla="*/ 991845 h 1611416"/>
                  <a:gd name="connsiteX16" fmla="*/ 3 w 1957297"/>
                  <a:gd name="connsiteY16" fmla="*/ 824327 h 1611416"/>
                  <a:gd name="connsiteX0" fmla="*/ 3 w 1957297"/>
                  <a:gd name="connsiteY0" fmla="*/ 824327 h 1611416"/>
                  <a:gd name="connsiteX1" fmla="*/ 485592 w 1957297"/>
                  <a:gd name="connsiteY1" fmla="*/ 663139 h 1611416"/>
                  <a:gd name="connsiteX2" fmla="*/ 351120 w 1957297"/>
                  <a:gd name="connsiteY2" fmla="*/ 252256 h 1611416"/>
                  <a:gd name="connsiteX3" fmla="*/ 814298 w 1957297"/>
                  <a:gd name="connsiteY3" fmla="*/ 483845 h 1611416"/>
                  <a:gd name="connsiteX4" fmla="*/ 978650 w 1957297"/>
                  <a:gd name="connsiteY4" fmla="*/ 44 h 1611416"/>
                  <a:gd name="connsiteX5" fmla="*/ 1180357 w 1957297"/>
                  <a:gd name="connsiteY5" fmla="*/ 453963 h 1611416"/>
                  <a:gd name="connsiteX6" fmla="*/ 1636061 w 1957297"/>
                  <a:gd name="connsiteY6" fmla="*/ 244787 h 1611416"/>
                  <a:gd name="connsiteX7" fmla="*/ 1494121 w 1957297"/>
                  <a:gd name="connsiteY7" fmla="*/ 648197 h 1611416"/>
                  <a:gd name="connsiteX8" fmla="*/ 1957297 w 1957297"/>
                  <a:gd name="connsiteY8" fmla="*/ 824327 h 1611416"/>
                  <a:gd name="connsiteX9" fmla="*/ 1471709 w 1957297"/>
                  <a:gd name="connsiteY9" fmla="*/ 991844 h 1611416"/>
                  <a:gd name="connsiteX10" fmla="*/ 1606179 w 1957297"/>
                  <a:gd name="connsiteY10" fmla="*/ 1417668 h 1611416"/>
                  <a:gd name="connsiteX11" fmla="*/ 1172886 w 1957297"/>
                  <a:gd name="connsiteY11" fmla="*/ 1230904 h 1611416"/>
                  <a:gd name="connsiteX12" fmla="*/ 963709 w 1957297"/>
                  <a:gd name="connsiteY12" fmla="*/ 1611257 h 1611416"/>
                  <a:gd name="connsiteX13" fmla="*/ 814298 w 1957297"/>
                  <a:gd name="connsiteY13" fmla="*/ 1178610 h 1611416"/>
                  <a:gd name="connsiteX14" fmla="*/ 373532 w 1957297"/>
                  <a:gd name="connsiteY14" fmla="*/ 1410196 h 1611416"/>
                  <a:gd name="connsiteX15" fmla="*/ 493063 w 1957297"/>
                  <a:gd name="connsiteY15" fmla="*/ 991845 h 1611416"/>
                  <a:gd name="connsiteX16" fmla="*/ 3 w 1957297"/>
                  <a:gd name="connsiteY16" fmla="*/ 824327 h 1611416"/>
                  <a:gd name="connsiteX0" fmla="*/ 3 w 1919944"/>
                  <a:gd name="connsiteY0" fmla="*/ 824327 h 1611416"/>
                  <a:gd name="connsiteX1" fmla="*/ 448239 w 1919944"/>
                  <a:gd name="connsiteY1" fmla="*/ 663139 h 1611416"/>
                  <a:gd name="connsiteX2" fmla="*/ 313767 w 1919944"/>
                  <a:gd name="connsiteY2" fmla="*/ 252256 h 1611416"/>
                  <a:gd name="connsiteX3" fmla="*/ 776945 w 1919944"/>
                  <a:gd name="connsiteY3" fmla="*/ 483845 h 1611416"/>
                  <a:gd name="connsiteX4" fmla="*/ 941297 w 1919944"/>
                  <a:gd name="connsiteY4" fmla="*/ 44 h 1611416"/>
                  <a:gd name="connsiteX5" fmla="*/ 1143004 w 1919944"/>
                  <a:gd name="connsiteY5" fmla="*/ 453963 h 1611416"/>
                  <a:gd name="connsiteX6" fmla="*/ 1598708 w 1919944"/>
                  <a:gd name="connsiteY6" fmla="*/ 244787 h 1611416"/>
                  <a:gd name="connsiteX7" fmla="*/ 1456768 w 1919944"/>
                  <a:gd name="connsiteY7" fmla="*/ 648197 h 1611416"/>
                  <a:gd name="connsiteX8" fmla="*/ 1919944 w 1919944"/>
                  <a:gd name="connsiteY8" fmla="*/ 824327 h 1611416"/>
                  <a:gd name="connsiteX9" fmla="*/ 1434356 w 1919944"/>
                  <a:gd name="connsiteY9" fmla="*/ 991844 h 1611416"/>
                  <a:gd name="connsiteX10" fmla="*/ 1568826 w 1919944"/>
                  <a:gd name="connsiteY10" fmla="*/ 1417668 h 1611416"/>
                  <a:gd name="connsiteX11" fmla="*/ 1135533 w 1919944"/>
                  <a:gd name="connsiteY11" fmla="*/ 1230904 h 1611416"/>
                  <a:gd name="connsiteX12" fmla="*/ 926356 w 1919944"/>
                  <a:gd name="connsiteY12" fmla="*/ 1611257 h 1611416"/>
                  <a:gd name="connsiteX13" fmla="*/ 776945 w 1919944"/>
                  <a:gd name="connsiteY13" fmla="*/ 1178610 h 1611416"/>
                  <a:gd name="connsiteX14" fmla="*/ 336179 w 1919944"/>
                  <a:gd name="connsiteY14" fmla="*/ 1410196 h 1611416"/>
                  <a:gd name="connsiteX15" fmla="*/ 455710 w 1919944"/>
                  <a:gd name="connsiteY15" fmla="*/ 991845 h 1611416"/>
                  <a:gd name="connsiteX16" fmla="*/ 3 w 1919944"/>
                  <a:gd name="connsiteY16" fmla="*/ 824327 h 1611416"/>
                  <a:gd name="connsiteX0" fmla="*/ 3 w 1919944"/>
                  <a:gd name="connsiteY0" fmla="*/ 824327 h 1611416"/>
                  <a:gd name="connsiteX1" fmla="*/ 448239 w 1919944"/>
                  <a:gd name="connsiteY1" fmla="*/ 663139 h 1611416"/>
                  <a:gd name="connsiteX2" fmla="*/ 313767 w 1919944"/>
                  <a:gd name="connsiteY2" fmla="*/ 252256 h 1611416"/>
                  <a:gd name="connsiteX3" fmla="*/ 776945 w 1919944"/>
                  <a:gd name="connsiteY3" fmla="*/ 483845 h 1611416"/>
                  <a:gd name="connsiteX4" fmla="*/ 941297 w 1919944"/>
                  <a:gd name="connsiteY4" fmla="*/ 44 h 1611416"/>
                  <a:gd name="connsiteX5" fmla="*/ 1143004 w 1919944"/>
                  <a:gd name="connsiteY5" fmla="*/ 453963 h 1611416"/>
                  <a:gd name="connsiteX6" fmla="*/ 1598708 w 1919944"/>
                  <a:gd name="connsiteY6" fmla="*/ 244787 h 1611416"/>
                  <a:gd name="connsiteX7" fmla="*/ 1456768 w 1919944"/>
                  <a:gd name="connsiteY7" fmla="*/ 648197 h 1611416"/>
                  <a:gd name="connsiteX8" fmla="*/ 1919944 w 1919944"/>
                  <a:gd name="connsiteY8" fmla="*/ 824327 h 1611416"/>
                  <a:gd name="connsiteX9" fmla="*/ 1434356 w 1919944"/>
                  <a:gd name="connsiteY9" fmla="*/ 991844 h 1611416"/>
                  <a:gd name="connsiteX10" fmla="*/ 1568826 w 1919944"/>
                  <a:gd name="connsiteY10" fmla="*/ 1417668 h 1611416"/>
                  <a:gd name="connsiteX11" fmla="*/ 1135533 w 1919944"/>
                  <a:gd name="connsiteY11" fmla="*/ 1230904 h 1611416"/>
                  <a:gd name="connsiteX12" fmla="*/ 926356 w 1919944"/>
                  <a:gd name="connsiteY12" fmla="*/ 1611257 h 1611416"/>
                  <a:gd name="connsiteX13" fmla="*/ 776945 w 1919944"/>
                  <a:gd name="connsiteY13" fmla="*/ 1178610 h 1611416"/>
                  <a:gd name="connsiteX14" fmla="*/ 336179 w 1919944"/>
                  <a:gd name="connsiteY14" fmla="*/ 1410196 h 1611416"/>
                  <a:gd name="connsiteX15" fmla="*/ 455710 w 1919944"/>
                  <a:gd name="connsiteY15" fmla="*/ 991845 h 1611416"/>
                  <a:gd name="connsiteX16" fmla="*/ 3 w 1919944"/>
                  <a:gd name="connsiteY16" fmla="*/ 824327 h 1611416"/>
                  <a:gd name="connsiteX0" fmla="*/ 3 w 1919944"/>
                  <a:gd name="connsiteY0" fmla="*/ 824327 h 1611416"/>
                  <a:gd name="connsiteX1" fmla="*/ 448239 w 1919944"/>
                  <a:gd name="connsiteY1" fmla="*/ 663139 h 1611416"/>
                  <a:gd name="connsiteX2" fmla="*/ 313767 w 1919944"/>
                  <a:gd name="connsiteY2" fmla="*/ 252256 h 1611416"/>
                  <a:gd name="connsiteX3" fmla="*/ 776945 w 1919944"/>
                  <a:gd name="connsiteY3" fmla="*/ 483845 h 1611416"/>
                  <a:gd name="connsiteX4" fmla="*/ 941297 w 1919944"/>
                  <a:gd name="connsiteY4" fmla="*/ 44 h 1611416"/>
                  <a:gd name="connsiteX5" fmla="*/ 1143004 w 1919944"/>
                  <a:gd name="connsiteY5" fmla="*/ 453963 h 1611416"/>
                  <a:gd name="connsiteX6" fmla="*/ 1598708 w 1919944"/>
                  <a:gd name="connsiteY6" fmla="*/ 244787 h 1611416"/>
                  <a:gd name="connsiteX7" fmla="*/ 1456768 w 1919944"/>
                  <a:gd name="connsiteY7" fmla="*/ 648197 h 1611416"/>
                  <a:gd name="connsiteX8" fmla="*/ 1919944 w 1919944"/>
                  <a:gd name="connsiteY8" fmla="*/ 824327 h 1611416"/>
                  <a:gd name="connsiteX9" fmla="*/ 1434356 w 1919944"/>
                  <a:gd name="connsiteY9" fmla="*/ 991844 h 1611416"/>
                  <a:gd name="connsiteX10" fmla="*/ 1568826 w 1919944"/>
                  <a:gd name="connsiteY10" fmla="*/ 1417668 h 1611416"/>
                  <a:gd name="connsiteX11" fmla="*/ 1135533 w 1919944"/>
                  <a:gd name="connsiteY11" fmla="*/ 1230904 h 1611416"/>
                  <a:gd name="connsiteX12" fmla="*/ 926356 w 1919944"/>
                  <a:gd name="connsiteY12" fmla="*/ 1611257 h 1611416"/>
                  <a:gd name="connsiteX13" fmla="*/ 776945 w 1919944"/>
                  <a:gd name="connsiteY13" fmla="*/ 1178610 h 1611416"/>
                  <a:gd name="connsiteX14" fmla="*/ 336179 w 1919944"/>
                  <a:gd name="connsiteY14" fmla="*/ 1410196 h 1611416"/>
                  <a:gd name="connsiteX15" fmla="*/ 455710 w 1919944"/>
                  <a:gd name="connsiteY15" fmla="*/ 991845 h 1611416"/>
                  <a:gd name="connsiteX16" fmla="*/ 3 w 1919944"/>
                  <a:gd name="connsiteY16" fmla="*/ 824327 h 1611416"/>
                  <a:gd name="connsiteX0" fmla="*/ 3 w 1919944"/>
                  <a:gd name="connsiteY0" fmla="*/ 824327 h 1611416"/>
                  <a:gd name="connsiteX1" fmla="*/ 448239 w 1919944"/>
                  <a:gd name="connsiteY1" fmla="*/ 663139 h 1611416"/>
                  <a:gd name="connsiteX2" fmla="*/ 351119 w 1919944"/>
                  <a:gd name="connsiteY2" fmla="*/ 237315 h 1611416"/>
                  <a:gd name="connsiteX3" fmla="*/ 776945 w 1919944"/>
                  <a:gd name="connsiteY3" fmla="*/ 483845 h 1611416"/>
                  <a:gd name="connsiteX4" fmla="*/ 941297 w 1919944"/>
                  <a:gd name="connsiteY4" fmla="*/ 44 h 1611416"/>
                  <a:gd name="connsiteX5" fmla="*/ 1143004 w 1919944"/>
                  <a:gd name="connsiteY5" fmla="*/ 453963 h 1611416"/>
                  <a:gd name="connsiteX6" fmla="*/ 1598708 w 1919944"/>
                  <a:gd name="connsiteY6" fmla="*/ 244787 h 1611416"/>
                  <a:gd name="connsiteX7" fmla="*/ 1456768 w 1919944"/>
                  <a:gd name="connsiteY7" fmla="*/ 648197 h 1611416"/>
                  <a:gd name="connsiteX8" fmla="*/ 1919944 w 1919944"/>
                  <a:gd name="connsiteY8" fmla="*/ 824327 h 1611416"/>
                  <a:gd name="connsiteX9" fmla="*/ 1434356 w 1919944"/>
                  <a:gd name="connsiteY9" fmla="*/ 991844 h 1611416"/>
                  <a:gd name="connsiteX10" fmla="*/ 1568826 w 1919944"/>
                  <a:gd name="connsiteY10" fmla="*/ 1417668 h 1611416"/>
                  <a:gd name="connsiteX11" fmla="*/ 1135533 w 1919944"/>
                  <a:gd name="connsiteY11" fmla="*/ 1230904 h 1611416"/>
                  <a:gd name="connsiteX12" fmla="*/ 926356 w 1919944"/>
                  <a:gd name="connsiteY12" fmla="*/ 1611257 h 1611416"/>
                  <a:gd name="connsiteX13" fmla="*/ 776945 w 1919944"/>
                  <a:gd name="connsiteY13" fmla="*/ 1178610 h 1611416"/>
                  <a:gd name="connsiteX14" fmla="*/ 336179 w 1919944"/>
                  <a:gd name="connsiteY14" fmla="*/ 1410196 h 1611416"/>
                  <a:gd name="connsiteX15" fmla="*/ 455710 w 1919944"/>
                  <a:gd name="connsiteY15" fmla="*/ 991845 h 1611416"/>
                  <a:gd name="connsiteX16" fmla="*/ 3 w 1919944"/>
                  <a:gd name="connsiteY16" fmla="*/ 824327 h 1611416"/>
                  <a:gd name="connsiteX0" fmla="*/ 3 w 1919944"/>
                  <a:gd name="connsiteY0" fmla="*/ 824327 h 1611416"/>
                  <a:gd name="connsiteX1" fmla="*/ 448239 w 1919944"/>
                  <a:gd name="connsiteY1" fmla="*/ 663139 h 1611416"/>
                  <a:gd name="connsiteX2" fmla="*/ 351119 w 1919944"/>
                  <a:gd name="connsiteY2" fmla="*/ 237315 h 1611416"/>
                  <a:gd name="connsiteX3" fmla="*/ 776945 w 1919944"/>
                  <a:gd name="connsiteY3" fmla="*/ 483845 h 1611416"/>
                  <a:gd name="connsiteX4" fmla="*/ 941297 w 1919944"/>
                  <a:gd name="connsiteY4" fmla="*/ 44 h 1611416"/>
                  <a:gd name="connsiteX5" fmla="*/ 1143004 w 1919944"/>
                  <a:gd name="connsiteY5" fmla="*/ 453963 h 1611416"/>
                  <a:gd name="connsiteX6" fmla="*/ 1598708 w 1919944"/>
                  <a:gd name="connsiteY6" fmla="*/ 244787 h 1611416"/>
                  <a:gd name="connsiteX7" fmla="*/ 1456768 w 1919944"/>
                  <a:gd name="connsiteY7" fmla="*/ 648197 h 1611416"/>
                  <a:gd name="connsiteX8" fmla="*/ 1919944 w 1919944"/>
                  <a:gd name="connsiteY8" fmla="*/ 824327 h 1611416"/>
                  <a:gd name="connsiteX9" fmla="*/ 1434356 w 1919944"/>
                  <a:gd name="connsiteY9" fmla="*/ 991844 h 1611416"/>
                  <a:gd name="connsiteX10" fmla="*/ 1568826 w 1919944"/>
                  <a:gd name="connsiteY10" fmla="*/ 1417668 h 1611416"/>
                  <a:gd name="connsiteX11" fmla="*/ 1135533 w 1919944"/>
                  <a:gd name="connsiteY11" fmla="*/ 1230904 h 1611416"/>
                  <a:gd name="connsiteX12" fmla="*/ 926356 w 1919944"/>
                  <a:gd name="connsiteY12" fmla="*/ 1611257 h 1611416"/>
                  <a:gd name="connsiteX13" fmla="*/ 776945 w 1919944"/>
                  <a:gd name="connsiteY13" fmla="*/ 1178610 h 1611416"/>
                  <a:gd name="connsiteX14" fmla="*/ 336179 w 1919944"/>
                  <a:gd name="connsiteY14" fmla="*/ 1410196 h 1611416"/>
                  <a:gd name="connsiteX15" fmla="*/ 455710 w 1919944"/>
                  <a:gd name="connsiteY15" fmla="*/ 991845 h 1611416"/>
                  <a:gd name="connsiteX16" fmla="*/ 3 w 1919944"/>
                  <a:gd name="connsiteY16" fmla="*/ 824327 h 1611416"/>
                  <a:gd name="connsiteX0" fmla="*/ 3 w 1890061"/>
                  <a:gd name="connsiteY0" fmla="*/ 824327 h 1611416"/>
                  <a:gd name="connsiteX1" fmla="*/ 448239 w 1890061"/>
                  <a:gd name="connsiteY1" fmla="*/ 663139 h 1611416"/>
                  <a:gd name="connsiteX2" fmla="*/ 351119 w 1890061"/>
                  <a:gd name="connsiteY2" fmla="*/ 237315 h 1611416"/>
                  <a:gd name="connsiteX3" fmla="*/ 776945 w 1890061"/>
                  <a:gd name="connsiteY3" fmla="*/ 483845 h 1611416"/>
                  <a:gd name="connsiteX4" fmla="*/ 941297 w 1890061"/>
                  <a:gd name="connsiteY4" fmla="*/ 44 h 1611416"/>
                  <a:gd name="connsiteX5" fmla="*/ 1143004 w 1890061"/>
                  <a:gd name="connsiteY5" fmla="*/ 453963 h 1611416"/>
                  <a:gd name="connsiteX6" fmla="*/ 1598708 w 1890061"/>
                  <a:gd name="connsiteY6" fmla="*/ 244787 h 1611416"/>
                  <a:gd name="connsiteX7" fmla="*/ 1456768 w 1890061"/>
                  <a:gd name="connsiteY7" fmla="*/ 648197 h 1611416"/>
                  <a:gd name="connsiteX8" fmla="*/ 1890061 w 1890061"/>
                  <a:gd name="connsiteY8" fmla="*/ 824327 h 1611416"/>
                  <a:gd name="connsiteX9" fmla="*/ 1434356 w 1890061"/>
                  <a:gd name="connsiteY9" fmla="*/ 991844 h 1611416"/>
                  <a:gd name="connsiteX10" fmla="*/ 1568826 w 1890061"/>
                  <a:gd name="connsiteY10" fmla="*/ 1417668 h 1611416"/>
                  <a:gd name="connsiteX11" fmla="*/ 1135533 w 1890061"/>
                  <a:gd name="connsiteY11" fmla="*/ 1230904 h 1611416"/>
                  <a:gd name="connsiteX12" fmla="*/ 926356 w 1890061"/>
                  <a:gd name="connsiteY12" fmla="*/ 1611257 h 1611416"/>
                  <a:gd name="connsiteX13" fmla="*/ 776945 w 1890061"/>
                  <a:gd name="connsiteY13" fmla="*/ 1178610 h 1611416"/>
                  <a:gd name="connsiteX14" fmla="*/ 336179 w 1890061"/>
                  <a:gd name="connsiteY14" fmla="*/ 1410196 h 1611416"/>
                  <a:gd name="connsiteX15" fmla="*/ 455710 w 1890061"/>
                  <a:gd name="connsiteY15" fmla="*/ 991845 h 1611416"/>
                  <a:gd name="connsiteX16" fmla="*/ 3 w 1890061"/>
                  <a:gd name="connsiteY16" fmla="*/ 824327 h 1611416"/>
                  <a:gd name="connsiteX0" fmla="*/ 3 w 1890061"/>
                  <a:gd name="connsiteY0" fmla="*/ 824327 h 1611416"/>
                  <a:gd name="connsiteX1" fmla="*/ 448239 w 1890061"/>
                  <a:gd name="connsiteY1" fmla="*/ 663139 h 1611416"/>
                  <a:gd name="connsiteX2" fmla="*/ 351119 w 1890061"/>
                  <a:gd name="connsiteY2" fmla="*/ 237315 h 1611416"/>
                  <a:gd name="connsiteX3" fmla="*/ 776945 w 1890061"/>
                  <a:gd name="connsiteY3" fmla="*/ 483845 h 1611416"/>
                  <a:gd name="connsiteX4" fmla="*/ 941297 w 1890061"/>
                  <a:gd name="connsiteY4" fmla="*/ 44 h 1611416"/>
                  <a:gd name="connsiteX5" fmla="*/ 1143004 w 1890061"/>
                  <a:gd name="connsiteY5" fmla="*/ 453963 h 1611416"/>
                  <a:gd name="connsiteX6" fmla="*/ 1598708 w 1890061"/>
                  <a:gd name="connsiteY6" fmla="*/ 244787 h 1611416"/>
                  <a:gd name="connsiteX7" fmla="*/ 1456768 w 1890061"/>
                  <a:gd name="connsiteY7" fmla="*/ 648197 h 1611416"/>
                  <a:gd name="connsiteX8" fmla="*/ 1890061 w 1890061"/>
                  <a:gd name="connsiteY8" fmla="*/ 824327 h 1611416"/>
                  <a:gd name="connsiteX9" fmla="*/ 1434356 w 1890061"/>
                  <a:gd name="connsiteY9" fmla="*/ 991844 h 1611416"/>
                  <a:gd name="connsiteX10" fmla="*/ 1568826 w 1890061"/>
                  <a:gd name="connsiteY10" fmla="*/ 1417668 h 1611416"/>
                  <a:gd name="connsiteX11" fmla="*/ 1135533 w 1890061"/>
                  <a:gd name="connsiteY11" fmla="*/ 1230904 h 1611416"/>
                  <a:gd name="connsiteX12" fmla="*/ 926356 w 1890061"/>
                  <a:gd name="connsiteY12" fmla="*/ 1611257 h 1611416"/>
                  <a:gd name="connsiteX13" fmla="*/ 776945 w 1890061"/>
                  <a:gd name="connsiteY13" fmla="*/ 1178610 h 1611416"/>
                  <a:gd name="connsiteX14" fmla="*/ 336179 w 1890061"/>
                  <a:gd name="connsiteY14" fmla="*/ 1410196 h 1611416"/>
                  <a:gd name="connsiteX15" fmla="*/ 455710 w 1890061"/>
                  <a:gd name="connsiteY15" fmla="*/ 991845 h 1611416"/>
                  <a:gd name="connsiteX16" fmla="*/ 3 w 1890061"/>
                  <a:gd name="connsiteY16" fmla="*/ 824327 h 1611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90061" h="1611416">
                    <a:moveTo>
                      <a:pt x="3" y="824327"/>
                    </a:moveTo>
                    <a:cubicBezTo>
                      <a:pt x="-1242" y="523013"/>
                      <a:pt x="389720" y="758484"/>
                      <a:pt x="448239" y="663139"/>
                    </a:cubicBezTo>
                    <a:cubicBezTo>
                      <a:pt x="506758" y="567794"/>
                      <a:pt x="144433" y="415363"/>
                      <a:pt x="351119" y="237315"/>
                    </a:cubicBezTo>
                    <a:cubicBezTo>
                      <a:pt x="557805" y="59267"/>
                      <a:pt x="672357" y="525880"/>
                      <a:pt x="776945" y="483845"/>
                    </a:cubicBezTo>
                    <a:cubicBezTo>
                      <a:pt x="881533" y="441810"/>
                      <a:pt x="678581" y="5024"/>
                      <a:pt x="941297" y="44"/>
                    </a:cubicBezTo>
                    <a:cubicBezTo>
                      <a:pt x="1204013" y="-4936"/>
                      <a:pt x="1032190" y="420643"/>
                      <a:pt x="1143004" y="453963"/>
                    </a:cubicBezTo>
                    <a:cubicBezTo>
                      <a:pt x="1253818" y="487283"/>
                      <a:pt x="1378325" y="26895"/>
                      <a:pt x="1598708" y="244787"/>
                    </a:cubicBezTo>
                    <a:cubicBezTo>
                      <a:pt x="1819091" y="462679"/>
                      <a:pt x="1404474" y="544136"/>
                      <a:pt x="1456768" y="648197"/>
                    </a:cubicBezTo>
                    <a:cubicBezTo>
                      <a:pt x="1509062" y="752258"/>
                      <a:pt x="1890061" y="504337"/>
                      <a:pt x="1890061" y="824327"/>
                    </a:cubicBezTo>
                    <a:cubicBezTo>
                      <a:pt x="1890061" y="1144317"/>
                      <a:pt x="1492876" y="892954"/>
                      <a:pt x="1434356" y="991844"/>
                    </a:cubicBezTo>
                    <a:cubicBezTo>
                      <a:pt x="1375836" y="1090734"/>
                      <a:pt x="1750611" y="1204757"/>
                      <a:pt x="1568826" y="1417668"/>
                    </a:cubicBezTo>
                    <a:cubicBezTo>
                      <a:pt x="1387041" y="1630579"/>
                      <a:pt x="1240121" y="1192414"/>
                      <a:pt x="1135533" y="1230904"/>
                    </a:cubicBezTo>
                    <a:cubicBezTo>
                      <a:pt x="1030945" y="1269394"/>
                      <a:pt x="1217710" y="1619973"/>
                      <a:pt x="926356" y="1611257"/>
                    </a:cubicBezTo>
                    <a:cubicBezTo>
                      <a:pt x="635002" y="1602541"/>
                      <a:pt x="885268" y="1219591"/>
                      <a:pt x="776945" y="1178610"/>
                    </a:cubicBezTo>
                    <a:cubicBezTo>
                      <a:pt x="668622" y="1137629"/>
                      <a:pt x="514228" y="1594470"/>
                      <a:pt x="336179" y="1410196"/>
                    </a:cubicBezTo>
                    <a:cubicBezTo>
                      <a:pt x="158130" y="1225922"/>
                      <a:pt x="510494" y="1088245"/>
                      <a:pt x="455710" y="991845"/>
                    </a:cubicBezTo>
                    <a:cubicBezTo>
                      <a:pt x="400926" y="895445"/>
                      <a:pt x="1248" y="1125641"/>
                      <a:pt x="3" y="824327"/>
                    </a:cubicBezTo>
                    <a:close/>
                  </a:path>
                </a:pathLst>
              </a:cu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prstClr val="black"/>
                  </a:solidFill>
                  <a:latin typeface="Calibri"/>
                </a:endParaRPr>
              </a:p>
            </p:txBody>
          </p:sp>
          <p:sp>
            <p:nvSpPr>
              <p:cNvPr id="5" name="Oval 4"/>
              <p:cNvSpPr/>
              <p:nvPr/>
            </p:nvSpPr>
            <p:spPr>
              <a:xfrm>
                <a:off x="3628872" y="2375839"/>
                <a:ext cx="393091" cy="393091"/>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grpSp>
            <p:nvGrpSpPr>
              <p:cNvPr id="7" name="Group 17"/>
              <p:cNvGrpSpPr/>
              <p:nvPr/>
            </p:nvGrpSpPr>
            <p:grpSpPr>
              <a:xfrm>
                <a:off x="2942914" y="1836201"/>
                <a:ext cx="1769669" cy="1464869"/>
                <a:chOff x="548131" y="3676332"/>
                <a:chExt cx="1769669" cy="1464869"/>
              </a:xfrm>
            </p:grpSpPr>
            <p:cxnSp>
              <p:nvCxnSpPr>
                <p:cNvPr id="19" name="Straight Connector 18"/>
                <p:cNvCxnSpPr>
                  <a:stCxn id="31" idx="5"/>
                  <a:endCxn id="27" idx="1"/>
                </p:cNvCxnSpPr>
                <p:nvPr/>
              </p:nvCxnSpPr>
              <p:spPr>
                <a:xfrm>
                  <a:off x="1031885" y="4054023"/>
                  <a:ext cx="322717" cy="286406"/>
                </a:xfrm>
                <a:prstGeom prst="line">
                  <a:avLst/>
                </a:prstGeom>
              </p:spPr>
              <p:style>
                <a:lnRef idx="3">
                  <a:schemeClr val="dk1"/>
                </a:lnRef>
                <a:fillRef idx="0">
                  <a:schemeClr val="dk1"/>
                </a:fillRef>
                <a:effectRef idx="2">
                  <a:schemeClr val="dk1"/>
                </a:effectRef>
                <a:fontRef idx="minor">
                  <a:schemeClr val="tx1"/>
                </a:fontRef>
              </p:style>
            </p:cxnSp>
            <p:cxnSp>
              <p:nvCxnSpPr>
                <p:cNvPr id="20" name="Straight Connector 19"/>
                <p:cNvCxnSpPr>
                  <a:stCxn id="27" idx="7"/>
                  <a:endCxn id="35" idx="3"/>
                </p:cNvCxnSpPr>
                <p:nvPr/>
              </p:nvCxnSpPr>
              <p:spPr>
                <a:xfrm flipV="1">
                  <a:off x="1511329" y="4054023"/>
                  <a:ext cx="360177" cy="286406"/>
                </a:xfrm>
                <a:prstGeom prst="line">
                  <a:avLst/>
                </a:prstGeom>
              </p:spPr>
              <p:style>
                <a:lnRef idx="3">
                  <a:schemeClr val="dk1"/>
                </a:lnRef>
                <a:fillRef idx="0">
                  <a:schemeClr val="dk1"/>
                </a:fillRef>
                <a:effectRef idx="2">
                  <a:schemeClr val="dk1"/>
                </a:effectRef>
                <a:fontRef idx="minor">
                  <a:schemeClr val="tx1"/>
                </a:fontRef>
              </p:style>
            </p:cxnSp>
            <p:cxnSp>
              <p:nvCxnSpPr>
                <p:cNvPr id="21" name="Straight Connector 20"/>
                <p:cNvCxnSpPr>
                  <a:stCxn id="28" idx="4"/>
                  <a:endCxn id="27" idx="0"/>
                </p:cNvCxnSpPr>
                <p:nvPr/>
              </p:nvCxnSpPr>
              <p:spPr>
                <a:xfrm flipH="1">
                  <a:off x="1432966" y="3897977"/>
                  <a:ext cx="1332" cy="409993"/>
                </a:xfrm>
                <a:prstGeom prst="line">
                  <a:avLst/>
                </a:prstGeom>
              </p:spPr>
              <p:style>
                <a:lnRef idx="3">
                  <a:schemeClr val="dk1"/>
                </a:lnRef>
                <a:fillRef idx="0">
                  <a:schemeClr val="dk1"/>
                </a:fillRef>
                <a:effectRef idx="2">
                  <a:schemeClr val="dk1"/>
                </a:effectRef>
                <a:fontRef idx="minor">
                  <a:schemeClr val="tx1"/>
                </a:fontRef>
              </p:style>
            </p:cxnSp>
            <p:cxnSp>
              <p:nvCxnSpPr>
                <p:cNvPr id="22" name="Straight Connector 21"/>
                <p:cNvCxnSpPr>
                  <a:stCxn id="27" idx="6"/>
                  <a:endCxn id="34" idx="2"/>
                </p:cNvCxnSpPr>
                <p:nvPr/>
              </p:nvCxnSpPr>
              <p:spPr>
                <a:xfrm>
                  <a:off x="1543788"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23" name="Straight Connector 22"/>
                <p:cNvCxnSpPr>
                  <a:stCxn id="30" idx="6"/>
                  <a:endCxn id="27" idx="2"/>
                </p:cNvCxnSpPr>
                <p:nvPr/>
              </p:nvCxnSpPr>
              <p:spPr>
                <a:xfrm>
                  <a:off x="769776"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p:cNvCxnSpPr>
                  <a:stCxn id="27" idx="4"/>
                  <a:endCxn id="29" idx="0"/>
                </p:cNvCxnSpPr>
                <p:nvPr/>
              </p:nvCxnSpPr>
              <p:spPr>
                <a:xfrm>
                  <a:off x="1432966" y="4529615"/>
                  <a:ext cx="1332" cy="389941"/>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p:cNvCxnSpPr>
                  <a:stCxn id="27" idx="3"/>
                  <a:endCxn id="32" idx="7"/>
                </p:cNvCxnSpPr>
                <p:nvPr/>
              </p:nvCxnSpPr>
              <p:spPr>
                <a:xfrm flipH="1">
                  <a:off x="1031885" y="4497156"/>
                  <a:ext cx="322717" cy="286427"/>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p:cNvCxnSpPr>
                  <a:stCxn id="27" idx="5"/>
                  <a:endCxn id="33" idx="1"/>
                </p:cNvCxnSpPr>
                <p:nvPr/>
              </p:nvCxnSpPr>
              <p:spPr>
                <a:xfrm>
                  <a:off x="1511329" y="4497156"/>
                  <a:ext cx="360177" cy="313163"/>
                </a:xfrm>
                <a:prstGeom prst="line">
                  <a:avLst/>
                </a:prstGeom>
              </p:spPr>
              <p:style>
                <a:lnRef idx="3">
                  <a:schemeClr val="dk1"/>
                </a:lnRef>
                <a:fillRef idx="0">
                  <a:schemeClr val="dk1"/>
                </a:fillRef>
                <a:effectRef idx="2">
                  <a:schemeClr val="dk1"/>
                </a:effectRef>
                <a:fontRef idx="minor">
                  <a:schemeClr val="tx1"/>
                </a:fontRef>
              </p:style>
            </p:cxnSp>
            <p:sp>
              <p:nvSpPr>
                <p:cNvPr id="27" name="Oval 26"/>
                <p:cNvSpPr/>
                <p:nvPr/>
              </p:nvSpPr>
              <p:spPr>
                <a:xfrm>
                  <a:off x="1322143"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8" name="Oval 27"/>
                <p:cNvSpPr/>
                <p:nvPr/>
              </p:nvSpPr>
              <p:spPr>
                <a:xfrm>
                  <a:off x="1323475" y="3676332"/>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9" name="Oval 28"/>
                <p:cNvSpPr/>
                <p:nvPr/>
              </p:nvSpPr>
              <p:spPr>
                <a:xfrm>
                  <a:off x="1323475" y="4919556"/>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0" name="Oval 29"/>
                <p:cNvSpPr/>
                <p:nvPr/>
              </p:nvSpPr>
              <p:spPr>
                <a:xfrm>
                  <a:off x="548131"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 name="Oval 30"/>
                <p:cNvSpPr/>
                <p:nvPr/>
              </p:nvSpPr>
              <p:spPr>
                <a:xfrm>
                  <a:off x="842699"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2" name="Oval 31"/>
                <p:cNvSpPr/>
                <p:nvPr/>
              </p:nvSpPr>
              <p:spPr>
                <a:xfrm>
                  <a:off x="842699" y="4751124"/>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3" name="Oval 32"/>
                <p:cNvSpPr/>
                <p:nvPr/>
              </p:nvSpPr>
              <p:spPr>
                <a:xfrm>
                  <a:off x="1839047" y="477786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4" name="Oval 33"/>
                <p:cNvSpPr/>
                <p:nvPr/>
              </p:nvSpPr>
              <p:spPr>
                <a:xfrm>
                  <a:off x="2096155"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5" name="Oval 34"/>
                <p:cNvSpPr/>
                <p:nvPr/>
              </p:nvSpPr>
              <p:spPr>
                <a:xfrm>
                  <a:off x="1839047"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sp>
          <p:nvSpPr>
            <p:cNvPr id="105" name="TextBox 104"/>
            <p:cNvSpPr txBox="1"/>
            <p:nvPr/>
          </p:nvSpPr>
          <p:spPr>
            <a:xfrm>
              <a:off x="2954264" y="3544669"/>
              <a:ext cx="1749325" cy="923330"/>
            </a:xfrm>
            <a:prstGeom prst="rect">
              <a:avLst/>
            </a:prstGeom>
            <a:noFill/>
          </p:spPr>
          <p:txBody>
            <a:bodyPr wrap="none" rtlCol="0">
              <a:spAutoFit/>
            </a:bodyPr>
            <a:lstStyle/>
            <a:p>
              <a:pPr algn="ctr"/>
              <a:r>
                <a:rPr lang="en-US" dirty="0" smtClean="0">
                  <a:solidFill>
                    <a:prstClr val="black"/>
                  </a:solidFill>
                  <a:latin typeface="Calibri"/>
                </a:rPr>
                <a:t>Touches a large</a:t>
              </a:r>
            </a:p>
            <a:p>
              <a:pPr algn="ctr"/>
              <a:r>
                <a:rPr lang="en-US" dirty="0" smtClean="0">
                  <a:solidFill>
                    <a:prstClr val="black"/>
                  </a:solidFill>
                  <a:latin typeface="Calibri"/>
                </a:rPr>
                <a:t>fraction of graph</a:t>
              </a:r>
            </a:p>
            <a:p>
              <a:pPr algn="ctr"/>
              <a:r>
                <a:rPr lang="en-US" dirty="0" smtClean="0">
                  <a:solidFill>
                    <a:prstClr val="black"/>
                  </a:solidFill>
                  <a:latin typeface="Calibri"/>
                </a:rPr>
                <a:t>(</a:t>
              </a:r>
              <a:r>
                <a:rPr lang="en-US" dirty="0" err="1" smtClean="0">
                  <a:solidFill>
                    <a:prstClr val="black"/>
                  </a:solidFill>
                  <a:latin typeface="Calibri"/>
                </a:rPr>
                <a:t>GraphLab</a:t>
              </a:r>
              <a:r>
                <a:rPr lang="en-US" dirty="0" smtClean="0">
                  <a:solidFill>
                    <a:prstClr val="black"/>
                  </a:solidFill>
                  <a:latin typeface="Calibri"/>
                </a:rPr>
                <a:t> 1)</a:t>
              </a:r>
              <a:endParaRPr lang="en-US" dirty="0">
                <a:solidFill>
                  <a:prstClr val="black"/>
                </a:solidFill>
                <a:latin typeface="Calibri"/>
              </a:endParaRPr>
            </a:p>
          </p:txBody>
        </p:sp>
      </p:grpSp>
      <p:grpSp>
        <p:nvGrpSpPr>
          <p:cNvPr id="177" name="Group 176"/>
          <p:cNvGrpSpPr/>
          <p:nvPr/>
        </p:nvGrpSpPr>
        <p:grpSpPr>
          <a:xfrm>
            <a:off x="7086600" y="1501588"/>
            <a:ext cx="1754832" cy="2384612"/>
            <a:chOff x="7086600" y="1806388"/>
            <a:chExt cx="1754832" cy="2384612"/>
          </a:xfrm>
        </p:grpSpPr>
        <p:grpSp>
          <p:nvGrpSpPr>
            <p:cNvPr id="173" name="Group 172"/>
            <p:cNvGrpSpPr/>
            <p:nvPr/>
          </p:nvGrpSpPr>
          <p:grpSpPr>
            <a:xfrm>
              <a:off x="7086600" y="1806388"/>
              <a:ext cx="1752600" cy="1546412"/>
              <a:chOff x="7086600" y="1806388"/>
              <a:chExt cx="1752600" cy="1546412"/>
            </a:xfrm>
          </p:grpSpPr>
          <p:grpSp>
            <p:nvGrpSpPr>
              <p:cNvPr id="36" name="Group 54"/>
              <p:cNvGrpSpPr/>
              <p:nvPr/>
            </p:nvGrpSpPr>
            <p:grpSpPr>
              <a:xfrm>
                <a:off x="7239000" y="1981200"/>
                <a:ext cx="1447800" cy="1198437"/>
                <a:chOff x="548131" y="3676332"/>
                <a:chExt cx="1769669" cy="1464869"/>
              </a:xfrm>
            </p:grpSpPr>
            <p:cxnSp>
              <p:nvCxnSpPr>
                <p:cNvPr id="56" name="Straight Connector 55"/>
                <p:cNvCxnSpPr>
                  <a:stCxn id="68" idx="5"/>
                  <a:endCxn id="64" idx="1"/>
                </p:cNvCxnSpPr>
                <p:nvPr/>
              </p:nvCxnSpPr>
              <p:spPr>
                <a:xfrm>
                  <a:off x="1031885" y="4054023"/>
                  <a:ext cx="322717" cy="286406"/>
                </a:xfrm>
                <a:prstGeom prst="line">
                  <a:avLst/>
                </a:prstGeom>
              </p:spPr>
              <p:style>
                <a:lnRef idx="3">
                  <a:schemeClr val="dk1"/>
                </a:lnRef>
                <a:fillRef idx="0">
                  <a:schemeClr val="dk1"/>
                </a:fillRef>
                <a:effectRef idx="2">
                  <a:schemeClr val="dk1"/>
                </a:effectRef>
                <a:fontRef idx="minor">
                  <a:schemeClr val="tx1"/>
                </a:fontRef>
              </p:style>
            </p:cxnSp>
            <p:cxnSp>
              <p:nvCxnSpPr>
                <p:cNvPr id="57" name="Straight Connector 56"/>
                <p:cNvCxnSpPr>
                  <a:stCxn id="64" idx="7"/>
                  <a:endCxn id="72" idx="3"/>
                </p:cNvCxnSpPr>
                <p:nvPr/>
              </p:nvCxnSpPr>
              <p:spPr>
                <a:xfrm flipV="1">
                  <a:off x="1511329" y="4054023"/>
                  <a:ext cx="360177" cy="286406"/>
                </a:xfrm>
                <a:prstGeom prst="line">
                  <a:avLst/>
                </a:prstGeom>
              </p:spPr>
              <p:style>
                <a:lnRef idx="3">
                  <a:schemeClr val="dk1"/>
                </a:lnRef>
                <a:fillRef idx="0">
                  <a:schemeClr val="dk1"/>
                </a:fillRef>
                <a:effectRef idx="2">
                  <a:schemeClr val="dk1"/>
                </a:effectRef>
                <a:fontRef idx="minor">
                  <a:schemeClr val="tx1"/>
                </a:fontRef>
              </p:style>
            </p:cxnSp>
            <p:cxnSp>
              <p:nvCxnSpPr>
                <p:cNvPr id="58" name="Straight Connector 57"/>
                <p:cNvCxnSpPr>
                  <a:stCxn id="65" idx="4"/>
                  <a:endCxn id="64" idx="0"/>
                </p:cNvCxnSpPr>
                <p:nvPr/>
              </p:nvCxnSpPr>
              <p:spPr>
                <a:xfrm flipH="1">
                  <a:off x="1432966" y="3897977"/>
                  <a:ext cx="1332" cy="409993"/>
                </a:xfrm>
                <a:prstGeom prst="line">
                  <a:avLst/>
                </a:prstGeom>
              </p:spPr>
              <p:style>
                <a:lnRef idx="3">
                  <a:schemeClr val="dk1"/>
                </a:lnRef>
                <a:fillRef idx="0">
                  <a:schemeClr val="dk1"/>
                </a:fillRef>
                <a:effectRef idx="2">
                  <a:schemeClr val="dk1"/>
                </a:effectRef>
                <a:fontRef idx="minor">
                  <a:schemeClr val="tx1"/>
                </a:fontRef>
              </p:style>
            </p:cxnSp>
            <p:cxnSp>
              <p:nvCxnSpPr>
                <p:cNvPr id="59" name="Straight Connector 58"/>
                <p:cNvCxnSpPr>
                  <a:stCxn id="64" idx="6"/>
                  <a:endCxn id="71" idx="2"/>
                </p:cNvCxnSpPr>
                <p:nvPr/>
              </p:nvCxnSpPr>
              <p:spPr>
                <a:xfrm>
                  <a:off x="1543788"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60" name="Straight Connector 59"/>
                <p:cNvCxnSpPr>
                  <a:stCxn id="67" idx="6"/>
                  <a:endCxn id="64" idx="2"/>
                </p:cNvCxnSpPr>
                <p:nvPr/>
              </p:nvCxnSpPr>
              <p:spPr>
                <a:xfrm>
                  <a:off x="769776"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61" name="Straight Connector 60"/>
                <p:cNvCxnSpPr>
                  <a:stCxn id="64" idx="4"/>
                  <a:endCxn id="66" idx="0"/>
                </p:cNvCxnSpPr>
                <p:nvPr/>
              </p:nvCxnSpPr>
              <p:spPr>
                <a:xfrm>
                  <a:off x="1432966" y="4529615"/>
                  <a:ext cx="1332" cy="389941"/>
                </a:xfrm>
                <a:prstGeom prst="line">
                  <a:avLst/>
                </a:prstGeom>
              </p:spPr>
              <p:style>
                <a:lnRef idx="3">
                  <a:schemeClr val="dk1"/>
                </a:lnRef>
                <a:fillRef idx="0">
                  <a:schemeClr val="dk1"/>
                </a:fillRef>
                <a:effectRef idx="2">
                  <a:schemeClr val="dk1"/>
                </a:effectRef>
                <a:fontRef idx="minor">
                  <a:schemeClr val="tx1"/>
                </a:fontRef>
              </p:style>
            </p:cxnSp>
            <p:cxnSp>
              <p:nvCxnSpPr>
                <p:cNvPr id="62" name="Straight Connector 61"/>
                <p:cNvCxnSpPr>
                  <a:stCxn id="64" idx="3"/>
                  <a:endCxn id="69" idx="7"/>
                </p:cNvCxnSpPr>
                <p:nvPr/>
              </p:nvCxnSpPr>
              <p:spPr>
                <a:xfrm flipH="1">
                  <a:off x="1031885" y="4497156"/>
                  <a:ext cx="322717" cy="286427"/>
                </a:xfrm>
                <a:prstGeom prst="line">
                  <a:avLst/>
                </a:prstGeom>
              </p:spPr>
              <p:style>
                <a:lnRef idx="3">
                  <a:schemeClr val="dk1"/>
                </a:lnRef>
                <a:fillRef idx="0">
                  <a:schemeClr val="dk1"/>
                </a:fillRef>
                <a:effectRef idx="2">
                  <a:schemeClr val="dk1"/>
                </a:effectRef>
                <a:fontRef idx="minor">
                  <a:schemeClr val="tx1"/>
                </a:fontRef>
              </p:style>
            </p:cxnSp>
            <p:cxnSp>
              <p:nvCxnSpPr>
                <p:cNvPr id="63" name="Straight Connector 62"/>
                <p:cNvCxnSpPr>
                  <a:stCxn id="64" idx="5"/>
                  <a:endCxn id="70" idx="1"/>
                </p:cNvCxnSpPr>
                <p:nvPr/>
              </p:nvCxnSpPr>
              <p:spPr>
                <a:xfrm>
                  <a:off x="1511329" y="4497156"/>
                  <a:ext cx="360177" cy="313163"/>
                </a:xfrm>
                <a:prstGeom prst="line">
                  <a:avLst/>
                </a:prstGeom>
              </p:spPr>
              <p:style>
                <a:lnRef idx="3">
                  <a:schemeClr val="dk1"/>
                </a:lnRef>
                <a:fillRef idx="0">
                  <a:schemeClr val="dk1"/>
                </a:fillRef>
                <a:effectRef idx="2">
                  <a:schemeClr val="dk1"/>
                </a:effectRef>
                <a:fontRef idx="minor">
                  <a:schemeClr val="tx1"/>
                </a:fontRef>
              </p:style>
            </p:cxnSp>
            <p:sp>
              <p:nvSpPr>
                <p:cNvPr id="64" name="Oval 63"/>
                <p:cNvSpPr/>
                <p:nvPr/>
              </p:nvSpPr>
              <p:spPr>
                <a:xfrm>
                  <a:off x="1322143"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5" name="Oval 64"/>
                <p:cNvSpPr/>
                <p:nvPr/>
              </p:nvSpPr>
              <p:spPr>
                <a:xfrm>
                  <a:off x="1323475" y="3676332"/>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6" name="Oval 65"/>
                <p:cNvSpPr/>
                <p:nvPr/>
              </p:nvSpPr>
              <p:spPr>
                <a:xfrm>
                  <a:off x="1323475" y="4919556"/>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7" name="Oval 66"/>
                <p:cNvSpPr/>
                <p:nvPr/>
              </p:nvSpPr>
              <p:spPr>
                <a:xfrm>
                  <a:off x="548131"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8" name="Oval 67"/>
                <p:cNvSpPr/>
                <p:nvPr/>
              </p:nvSpPr>
              <p:spPr>
                <a:xfrm>
                  <a:off x="842699"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9" name="Oval 68"/>
                <p:cNvSpPr/>
                <p:nvPr/>
              </p:nvSpPr>
              <p:spPr>
                <a:xfrm>
                  <a:off x="842699" y="4751124"/>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0" name="Oval 69"/>
                <p:cNvSpPr/>
                <p:nvPr/>
              </p:nvSpPr>
              <p:spPr>
                <a:xfrm>
                  <a:off x="1839047" y="477786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1" name="Oval 70"/>
                <p:cNvSpPr/>
                <p:nvPr/>
              </p:nvSpPr>
              <p:spPr>
                <a:xfrm>
                  <a:off x="2096155"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2" name="Oval 71"/>
                <p:cNvSpPr/>
                <p:nvPr/>
              </p:nvSpPr>
              <p:spPr>
                <a:xfrm>
                  <a:off x="1839047"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107" name="Arc 106"/>
              <p:cNvSpPr/>
              <p:nvPr/>
            </p:nvSpPr>
            <p:spPr bwMode="auto">
              <a:xfrm>
                <a:off x="7086600" y="1806388"/>
                <a:ext cx="1752600" cy="1546412"/>
              </a:xfrm>
              <a:prstGeom prst="arc">
                <a:avLst>
                  <a:gd name="adj1" fmla="val 14916020"/>
                  <a:gd name="adj2" fmla="val 9925469"/>
                </a:avLst>
              </a:prstGeom>
              <a:noFill/>
              <a:ln w="38100" cap="flat" cmpd="sng" algn="ctr">
                <a:solidFill>
                  <a:srgbClr val="FF0000"/>
                </a:solidFill>
                <a:prstDash val="solid"/>
                <a:round/>
                <a:headEnd type="none" w="med" len="med"/>
                <a:tailEnd type="stealth"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sp>
          <p:nvSpPr>
            <p:cNvPr id="108" name="TextBox 107"/>
            <p:cNvSpPr txBox="1"/>
            <p:nvPr/>
          </p:nvSpPr>
          <p:spPr>
            <a:xfrm>
              <a:off x="7182003" y="3544669"/>
              <a:ext cx="1659429" cy="646331"/>
            </a:xfrm>
            <a:prstGeom prst="rect">
              <a:avLst/>
            </a:prstGeom>
            <a:noFill/>
          </p:spPr>
          <p:txBody>
            <a:bodyPr wrap="none" rtlCol="0">
              <a:spAutoFit/>
            </a:bodyPr>
            <a:lstStyle/>
            <a:p>
              <a:pPr algn="ctr"/>
              <a:r>
                <a:rPr lang="en-US" dirty="0" smtClean="0">
                  <a:solidFill>
                    <a:prstClr val="black"/>
                  </a:solidFill>
                  <a:latin typeface="Calibri"/>
                </a:rPr>
                <a:t>Sequential</a:t>
              </a:r>
            </a:p>
            <a:p>
              <a:pPr algn="ctr"/>
              <a:r>
                <a:rPr lang="en-US" dirty="0" smtClean="0">
                  <a:solidFill>
                    <a:prstClr val="black"/>
                  </a:solidFill>
                  <a:latin typeface="Calibri"/>
                </a:rPr>
                <a:t>Vertex-Updates</a:t>
              </a:r>
            </a:p>
          </p:txBody>
        </p:sp>
      </p:grpSp>
      <p:grpSp>
        <p:nvGrpSpPr>
          <p:cNvPr id="178" name="Group 177"/>
          <p:cNvGrpSpPr/>
          <p:nvPr/>
        </p:nvGrpSpPr>
        <p:grpSpPr>
          <a:xfrm>
            <a:off x="5048136" y="1524000"/>
            <a:ext cx="1769669" cy="2639199"/>
            <a:chOff x="5048136" y="1828800"/>
            <a:chExt cx="1769669" cy="2639199"/>
          </a:xfrm>
        </p:grpSpPr>
        <p:sp>
          <p:nvSpPr>
            <p:cNvPr id="52" name="TextBox 51"/>
            <p:cNvSpPr txBox="1"/>
            <p:nvPr/>
          </p:nvSpPr>
          <p:spPr>
            <a:xfrm>
              <a:off x="5125277" y="3544669"/>
              <a:ext cx="1617752" cy="923330"/>
            </a:xfrm>
            <a:prstGeom prst="rect">
              <a:avLst/>
            </a:prstGeom>
            <a:noFill/>
          </p:spPr>
          <p:txBody>
            <a:bodyPr wrap="none" rtlCol="0">
              <a:spAutoFit/>
            </a:bodyPr>
            <a:lstStyle/>
            <a:p>
              <a:pPr algn="ctr"/>
              <a:r>
                <a:rPr lang="en-US" dirty="0" smtClean="0">
                  <a:solidFill>
                    <a:prstClr val="black"/>
                  </a:solidFill>
                  <a:latin typeface="Calibri"/>
                </a:rPr>
                <a:t>Produces many</a:t>
              </a:r>
            </a:p>
            <a:p>
              <a:pPr algn="ctr"/>
              <a:r>
                <a:rPr lang="en-US" dirty="0" smtClean="0">
                  <a:solidFill>
                    <a:prstClr val="black"/>
                  </a:solidFill>
                  <a:latin typeface="Calibri"/>
                </a:rPr>
                <a:t>messages</a:t>
              </a:r>
            </a:p>
            <a:p>
              <a:pPr algn="ctr"/>
              <a:r>
                <a:rPr lang="en-US" dirty="0" smtClean="0">
                  <a:solidFill>
                    <a:prstClr val="black"/>
                  </a:solidFill>
                  <a:latin typeface="Calibri"/>
                </a:rPr>
                <a:t>(</a:t>
              </a:r>
              <a:r>
                <a:rPr lang="en-US" dirty="0" err="1" smtClean="0">
                  <a:solidFill>
                    <a:prstClr val="black"/>
                  </a:solidFill>
                  <a:latin typeface="Calibri"/>
                </a:rPr>
                <a:t>Pregel</a:t>
              </a:r>
              <a:r>
                <a:rPr lang="en-US" dirty="0" smtClean="0">
                  <a:solidFill>
                    <a:prstClr val="black"/>
                  </a:solidFill>
                  <a:latin typeface="Calibri"/>
                </a:rPr>
                <a:t>)</a:t>
              </a:r>
            </a:p>
          </p:txBody>
        </p:sp>
        <p:grpSp>
          <p:nvGrpSpPr>
            <p:cNvPr id="174" name="Group 173"/>
            <p:cNvGrpSpPr/>
            <p:nvPr/>
          </p:nvGrpSpPr>
          <p:grpSpPr>
            <a:xfrm>
              <a:off x="5048136" y="1828800"/>
              <a:ext cx="1769669" cy="1464869"/>
              <a:chOff x="5048136" y="1828800"/>
              <a:chExt cx="1769669" cy="1464869"/>
            </a:xfrm>
          </p:grpSpPr>
          <p:sp>
            <p:nvSpPr>
              <p:cNvPr id="50" name="Oval 49"/>
              <p:cNvSpPr/>
              <p:nvPr/>
            </p:nvSpPr>
            <p:spPr>
              <a:xfrm>
                <a:off x="5734094" y="2368438"/>
                <a:ext cx="393091" cy="393091"/>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grpSp>
            <p:nvGrpSpPr>
              <p:cNvPr id="51" name="Group 17"/>
              <p:cNvGrpSpPr/>
              <p:nvPr/>
            </p:nvGrpSpPr>
            <p:grpSpPr>
              <a:xfrm>
                <a:off x="5048136" y="1828800"/>
                <a:ext cx="1769669" cy="1464869"/>
                <a:chOff x="548131" y="3676332"/>
                <a:chExt cx="1769669" cy="1464869"/>
              </a:xfrm>
            </p:grpSpPr>
            <p:cxnSp>
              <p:nvCxnSpPr>
                <p:cNvPr id="53" name="Straight Connector 52"/>
                <p:cNvCxnSpPr>
                  <a:stCxn id="82" idx="5"/>
                  <a:endCxn id="78" idx="1"/>
                </p:cNvCxnSpPr>
                <p:nvPr/>
              </p:nvCxnSpPr>
              <p:spPr>
                <a:xfrm>
                  <a:off x="1031885" y="4054023"/>
                  <a:ext cx="322717" cy="286406"/>
                </a:xfrm>
                <a:prstGeom prst="line">
                  <a:avLst/>
                </a:prstGeom>
              </p:spPr>
              <p:style>
                <a:lnRef idx="3">
                  <a:schemeClr val="dk1"/>
                </a:lnRef>
                <a:fillRef idx="0">
                  <a:schemeClr val="dk1"/>
                </a:fillRef>
                <a:effectRef idx="2">
                  <a:schemeClr val="dk1"/>
                </a:effectRef>
                <a:fontRef idx="minor">
                  <a:schemeClr val="tx1"/>
                </a:fontRef>
              </p:style>
            </p:cxnSp>
            <p:cxnSp>
              <p:nvCxnSpPr>
                <p:cNvPr id="54" name="Straight Connector 53"/>
                <p:cNvCxnSpPr>
                  <a:stCxn id="78" idx="7"/>
                  <a:endCxn id="86" idx="3"/>
                </p:cNvCxnSpPr>
                <p:nvPr/>
              </p:nvCxnSpPr>
              <p:spPr>
                <a:xfrm flipV="1">
                  <a:off x="1511329" y="4054023"/>
                  <a:ext cx="360177" cy="286406"/>
                </a:xfrm>
                <a:prstGeom prst="line">
                  <a:avLst/>
                </a:prstGeom>
              </p:spPr>
              <p:style>
                <a:lnRef idx="3">
                  <a:schemeClr val="dk1"/>
                </a:lnRef>
                <a:fillRef idx="0">
                  <a:schemeClr val="dk1"/>
                </a:fillRef>
                <a:effectRef idx="2">
                  <a:schemeClr val="dk1"/>
                </a:effectRef>
                <a:fontRef idx="minor">
                  <a:schemeClr val="tx1"/>
                </a:fontRef>
              </p:style>
            </p:cxnSp>
            <p:cxnSp>
              <p:nvCxnSpPr>
                <p:cNvPr id="55" name="Straight Connector 54"/>
                <p:cNvCxnSpPr>
                  <a:stCxn id="79" idx="4"/>
                  <a:endCxn id="78" idx="0"/>
                </p:cNvCxnSpPr>
                <p:nvPr/>
              </p:nvCxnSpPr>
              <p:spPr>
                <a:xfrm flipH="1">
                  <a:off x="1432966" y="3897977"/>
                  <a:ext cx="1332" cy="409993"/>
                </a:xfrm>
                <a:prstGeom prst="line">
                  <a:avLst/>
                </a:prstGeom>
              </p:spPr>
              <p:style>
                <a:lnRef idx="3">
                  <a:schemeClr val="dk1"/>
                </a:lnRef>
                <a:fillRef idx="0">
                  <a:schemeClr val="dk1"/>
                </a:fillRef>
                <a:effectRef idx="2">
                  <a:schemeClr val="dk1"/>
                </a:effectRef>
                <a:fontRef idx="minor">
                  <a:schemeClr val="tx1"/>
                </a:fontRef>
              </p:style>
            </p:cxnSp>
            <p:cxnSp>
              <p:nvCxnSpPr>
                <p:cNvPr id="73" name="Straight Connector 72"/>
                <p:cNvCxnSpPr>
                  <a:stCxn id="78" idx="6"/>
                  <a:endCxn id="85" idx="2"/>
                </p:cNvCxnSpPr>
                <p:nvPr/>
              </p:nvCxnSpPr>
              <p:spPr>
                <a:xfrm>
                  <a:off x="1543788"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74" name="Straight Connector 73"/>
                <p:cNvCxnSpPr>
                  <a:stCxn id="81" idx="6"/>
                  <a:endCxn id="78" idx="2"/>
                </p:cNvCxnSpPr>
                <p:nvPr/>
              </p:nvCxnSpPr>
              <p:spPr>
                <a:xfrm>
                  <a:off x="769776"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75" name="Straight Connector 74"/>
                <p:cNvCxnSpPr>
                  <a:stCxn id="78" idx="4"/>
                  <a:endCxn id="80" idx="0"/>
                </p:cNvCxnSpPr>
                <p:nvPr/>
              </p:nvCxnSpPr>
              <p:spPr>
                <a:xfrm>
                  <a:off x="1432966" y="4529615"/>
                  <a:ext cx="1332" cy="389941"/>
                </a:xfrm>
                <a:prstGeom prst="line">
                  <a:avLst/>
                </a:prstGeom>
              </p:spPr>
              <p:style>
                <a:lnRef idx="3">
                  <a:schemeClr val="dk1"/>
                </a:lnRef>
                <a:fillRef idx="0">
                  <a:schemeClr val="dk1"/>
                </a:fillRef>
                <a:effectRef idx="2">
                  <a:schemeClr val="dk1"/>
                </a:effectRef>
                <a:fontRef idx="minor">
                  <a:schemeClr val="tx1"/>
                </a:fontRef>
              </p:style>
            </p:cxnSp>
            <p:cxnSp>
              <p:nvCxnSpPr>
                <p:cNvPr id="76" name="Straight Connector 75"/>
                <p:cNvCxnSpPr>
                  <a:stCxn id="78" idx="3"/>
                  <a:endCxn id="83" idx="7"/>
                </p:cNvCxnSpPr>
                <p:nvPr/>
              </p:nvCxnSpPr>
              <p:spPr>
                <a:xfrm flipH="1">
                  <a:off x="1031885" y="4497156"/>
                  <a:ext cx="322717" cy="286427"/>
                </a:xfrm>
                <a:prstGeom prst="line">
                  <a:avLst/>
                </a:prstGeom>
              </p:spPr>
              <p:style>
                <a:lnRef idx="3">
                  <a:schemeClr val="dk1"/>
                </a:lnRef>
                <a:fillRef idx="0">
                  <a:schemeClr val="dk1"/>
                </a:fillRef>
                <a:effectRef idx="2">
                  <a:schemeClr val="dk1"/>
                </a:effectRef>
                <a:fontRef idx="minor">
                  <a:schemeClr val="tx1"/>
                </a:fontRef>
              </p:style>
            </p:cxnSp>
            <p:cxnSp>
              <p:nvCxnSpPr>
                <p:cNvPr id="77" name="Straight Connector 76"/>
                <p:cNvCxnSpPr>
                  <a:stCxn id="78" idx="5"/>
                  <a:endCxn id="84" idx="1"/>
                </p:cNvCxnSpPr>
                <p:nvPr/>
              </p:nvCxnSpPr>
              <p:spPr>
                <a:xfrm>
                  <a:off x="1511329" y="4497156"/>
                  <a:ext cx="360177" cy="313163"/>
                </a:xfrm>
                <a:prstGeom prst="line">
                  <a:avLst/>
                </a:prstGeom>
              </p:spPr>
              <p:style>
                <a:lnRef idx="3">
                  <a:schemeClr val="dk1"/>
                </a:lnRef>
                <a:fillRef idx="0">
                  <a:schemeClr val="dk1"/>
                </a:fillRef>
                <a:effectRef idx="2">
                  <a:schemeClr val="dk1"/>
                </a:effectRef>
                <a:fontRef idx="minor">
                  <a:schemeClr val="tx1"/>
                </a:fontRef>
              </p:style>
            </p:cxnSp>
            <p:sp>
              <p:nvSpPr>
                <p:cNvPr id="78" name="Oval 77"/>
                <p:cNvSpPr/>
                <p:nvPr/>
              </p:nvSpPr>
              <p:spPr>
                <a:xfrm>
                  <a:off x="1322143"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9" name="Oval 78"/>
                <p:cNvSpPr/>
                <p:nvPr/>
              </p:nvSpPr>
              <p:spPr>
                <a:xfrm>
                  <a:off x="1323475" y="3676332"/>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0" name="Oval 79"/>
                <p:cNvSpPr/>
                <p:nvPr/>
              </p:nvSpPr>
              <p:spPr>
                <a:xfrm>
                  <a:off x="1323475" y="4919556"/>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1" name="Oval 80"/>
                <p:cNvSpPr/>
                <p:nvPr/>
              </p:nvSpPr>
              <p:spPr>
                <a:xfrm>
                  <a:off x="548131"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2" name="Oval 81"/>
                <p:cNvSpPr/>
                <p:nvPr/>
              </p:nvSpPr>
              <p:spPr>
                <a:xfrm>
                  <a:off x="842699"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3" name="Oval 82"/>
                <p:cNvSpPr/>
                <p:nvPr/>
              </p:nvSpPr>
              <p:spPr>
                <a:xfrm>
                  <a:off x="842699" y="4751124"/>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4" name="Oval 83"/>
                <p:cNvSpPr/>
                <p:nvPr/>
              </p:nvSpPr>
              <p:spPr>
                <a:xfrm>
                  <a:off x="1839047" y="477786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5" name="Oval 84"/>
                <p:cNvSpPr/>
                <p:nvPr/>
              </p:nvSpPr>
              <p:spPr>
                <a:xfrm>
                  <a:off x="2096155"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6" name="Oval 85"/>
                <p:cNvSpPr/>
                <p:nvPr/>
              </p:nvSpPr>
              <p:spPr>
                <a:xfrm>
                  <a:off x="1839047"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90" name="Group 52"/>
              <p:cNvGrpSpPr/>
              <p:nvPr/>
            </p:nvGrpSpPr>
            <p:grpSpPr>
              <a:xfrm>
                <a:off x="6213702" y="2446763"/>
                <a:ext cx="381000" cy="86591"/>
                <a:chOff x="838200" y="4800600"/>
                <a:chExt cx="838200" cy="190500"/>
              </a:xfrm>
            </p:grpSpPr>
            <p:cxnSp>
              <p:nvCxnSpPr>
                <p:cNvPr id="102" name="Straight Arrow Connector 101"/>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03" name="Group 132"/>
                <p:cNvGrpSpPr/>
                <p:nvPr/>
              </p:nvGrpSpPr>
              <p:grpSpPr>
                <a:xfrm>
                  <a:off x="838200" y="4800600"/>
                  <a:ext cx="381000" cy="190500"/>
                  <a:chOff x="762000" y="2971800"/>
                  <a:chExt cx="838200" cy="381000"/>
                </a:xfrm>
              </p:grpSpPr>
              <p:sp>
                <p:nvSpPr>
                  <p:cNvPr id="104" name="Rectangle 103"/>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06" name="Isosceles Triangle 105"/>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09" name="Group 52"/>
              <p:cNvGrpSpPr/>
              <p:nvPr/>
            </p:nvGrpSpPr>
            <p:grpSpPr>
              <a:xfrm rot="19293823">
                <a:off x="5999468" y="2174805"/>
                <a:ext cx="381000" cy="86591"/>
                <a:chOff x="838200" y="4800600"/>
                <a:chExt cx="838200" cy="190500"/>
              </a:xfrm>
            </p:grpSpPr>
            <p:cxnSp>
              <p:nvCxnSpPr>
                <p:cNvPr id="110" name="Straight Arrow Connector 109"/>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11" name="Group 132"/>
                <p:cNvGrpSpPr/>
                <p:nvPr/>
              </p:nvGrpSpPr>
              <p:grpSpPr>
                <a:xfrm>
                  <a:off x="838200" y="4800600"/>
                  <a:ext cx="381000" cy="190500"/>
                  <a:chOff x="762000" y="2971800"/>
                  <a:chExt cx="838200" cy="381000"/>
                </a:xfrm>
              </p:grpSpPr>
              <p:sp>
                <p:nvSpPr>
                  <p:cNvPr id="112" name="Rectangle 111"/>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3" name="Isosceles Triangle 112"/>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14" name="Group 52"/>
              <p:cNvGrpSpPr/>
              <p:nvPr/>
            </p:nvGrpSpPr>
            <p:grpSpPr>
              <a:xfrm rot="16200000">
                <a:off x="5609298" y="2136767"/>
                <a:ext cx="381000" cy="86591"/>
                <a:chOff x="838200" y="4800600"/>
                <a:chExt cx="838200" cy="190500"/>
              </a:xfrm>
            </p:grpSpPr>
            <p:cxnSp>
              <p:nvCxnSpPr>
                <p:cNvPr id="115" name="Straight Arrow Connector 114"/>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16" name="Group 132"/>
                <p:cNvGrpSpPr/>
                <p:nvPr/>
              </p:nvGrpSpPr>
              <p:grpSpPr>
                <a:xfrm>
                  <a:off x="838200" y="4800600"/>
                  <a:ext cx="381000" cy="190500"/>
                  <a:chOff x="762000" y="2971800"/>
                  <a:chExt cx="838200" cy="381000"/>
                </a:xfrm>
              </p:grpSpPr>
              <p:sp>
                <p:nvSpPr>
                  <p:cNvPr id="117" name="Rectangle 116"/>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18" name="Isosceles Triangle 117"/>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19" name="Group 52"/>
              <p:cNvGrpSpPr/>
              <p:nvPr/>
            </p:nvGrpSpPr>
            <p:grpSpPr>
              <a:xfrm rot="13119278" flipV="1">
                <a:off x="5350321" y="2340185"/>
                <a:ext cx="381000" cy="86591"/>
                <a:chOff x="838200" y="4800600"/>
                <a:chExt cx="838200" cy="190500"/>
              </a:xfrm>
            </p:grpSpPr>
            <p:cxnSp>
              <p:nvCxnSpPr>
                <p:cNvPr id="120" name="Straight Arrow Connector 119"/>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21" name="Group 132"/>
                <p:cNvGrpSpPr/>
                <p:nvPr/>
              </p:nvGrpSpPr>
              <p:grpSpPr>
                <a:xfrm>
                  <a:off x="838200" y="4800600"/>
                  <a:ext cx="381000" cy="190500"/>
                  <a:chOff x="762000" y="2971800"/>
                  <a:chExt cx="838200" cy="381000"/>
                </a:xfrm>
              </p:grpSpPr>
              <p:sp>
                <p:nvSpPr>
                  <p:cNvPr id="122" name="Rectangle 121"/>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3" name="Isosceles Triangle 122"/>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24" name="Group 52"/>
              <p:cNvGrpSpPr/>
              <p:nvPr/>
            </p:nvGrpSpPr>
            <p:grpSpPr>
              <a:xfrm rot="10800000" flipV="1">
                <a:off x="5290158" y="2646102"/>
                <a:ext cx="381000" cy="86591"/>
                <a:chOff x="838200" y="4800600"/>
                <a:chExt cx="838200" cy="190500"/>
              </a:xfrm>
            </p:grpSpPr>
            <p:cxnSp>
              <p:nvCxnSpPr>
                <p:cNvPr id="125" name="Straight Arrow Connector 124"/>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26" name="Group 132"/>
                <p:cNvGrpSpPr/>
                <p:nvPr/>
              </p:nvGrpSpPr>
              <p:grpSpPr>
                <a:xfrm>
                  <a:off x="838200" y="4800600"/>
                  <a:ext cx="381000" cy="190500"/>
                  <a:chOff x="762000" y="2971800"/>
                  <a:chExt cx="838200" cy="381000"/>
                </a:xfrm>
              </p:grpSpPr>
              <p:sp>
                <p:nvSpPr>
                  <p:cNvPr id="127" name="Rectangle 126"/>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28" name="Isosceles Triangle 127"/>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29" name="Group 52"/>
              <p:cNvGrpSpPr/>
              <p:nvPr/>
            </p:nvGrpSpPr>
            <p:grpSpPr>
              <a:xfrm rot="8446622" flipV="1">
                <a:off x="5543445" y="2858724"/>
                <a:ext cx="381000" cy="86591"/>
                <a:chOff x="838200" y="4800600"/>
                <a:chExt cx="838200" cy="190500"/>
              </a:xfrm>
            </p:grpSpPr>
            <p:cxnSp>
              <p:nvCxnSpPr>
                <p:cNvPr id="130" name="Straight Arrow Connector 129"/>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31" name="Group 132"/>
                <p:cNvGrpSpPr/>
                <p:nvPr/>
              </p:nvGrpSpPr>
              <p:grpSpPr>
                <a:xfrm>
                  <a:off x="838200" y="4800600"/>
                  <a:ext cx="381000" cy="190500"/>
                  <a:chOff x="762000" y="2971800"/>
                  <a:chExt cx="838200" cy="381000"/>
                </a:xfrm>
              </p:grpSpPr>
              <p:sp>
                <p:nvSpPr>
                  <p:cNvPr id="132" name="Rectangle 131"/>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3" name="Isosceles Triangle 132"/>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34" name="Group 52"/>
              <p:cNvGrpSpPr/>
              <p:nvPr/>
            </p:nvGrpSpPr>
            <p:grpSpPr>
              <a:xfrm rot="5400000" flipV="1">
                <a:off x="5837898" y="2898768"/>
                <a:ext cx="381000" cy="86591"/>
                <a:chOff x="838200" y="4800600"/>
                <a:chExt cx="838200" cy="190500"/>
              </a:xfrm>
            </p:grpSpPr>
            <p:cxnSp>
              <p:nvCxnSpPr>
                <p:cNvPr id="135" name="Straight Arrow Connector 134"/>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36" name="Group 132"/>
                <p:cNvGrpSpPr/>
                <p:nvPr/>
              </p:nvGrpSpPr>
              <p:grpSpPr>
                <a:xfrm>
                  <a:off x="838200" y="4800600"/>
                  <a:ext cx="381000" cy="190500"/>
                  <a:chOff x="762000" y="2971800"/>
                  <a:chExt cx="838200" cy="381000"/>
                </a:xfrm>
              </p:grpSpPr>
              <p:sp>
                <p:nvSpPr>
                  <p:cNvPr id="137" name="Rectangle 136"/>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38" name="Isosceles Triangle 137"/>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nvGrpSpPr>
              <p:cNvPr id="144" name="Group 52"/>
              <p:cNvGrpSpPr/>
              <p:nvPr/>
            </p:nvGrpSpPr>
            <p:grpSpPr>
              <a:xfrm rot="2700000">
                <a:off x="6112319" y="2721186"/>
                <a:ext cx="381000" cy="86591"/>
                <a:chOff x="838200" y="4800600"/>
                <a:chExt cx="838200" cy="190500"/>
              </a:xfrm>
            </p:grpSpPr>
            <p:cxnSp>
              <p:nvCxnSpPr>
                <p:cNvPr id="145" name="Straight Arrow Connector 144"/>
                <p:cNvCxnSpPr/>
                <p:nvPr/>
              </p:nvCxnSpPr>
              <p:spPr bwMode="auto">
                <a:xfrm>
                  <a:off x="1219200" y="4876800"/>
                  <a:ext cx="457200" cy="1588"/>
                </a:xfrm>
                <a:prstGeom prst="straightConnector1">
                  <a:avLst/>
                </a:prstGeom>
                <a:ln w="12700">
                  <a:headEnd type="none" w="med" len="med"/>
                  <a:tailEnd type="arrow"/>
                </a:ln>
                <a:effectLst/>
              </p:spPr>
              <p:style>
                <a:lnRef idx="3">
                  <a:schemeClr val="dk1"/>
                </a:lnRef>
                <a:fillRef idx="0">
                  <a:schemeClr val="dk1"/>
                </a:fillRef>
                <a:effectRef idx="2">
                  <a:schemeClr val="dk1"/>
                </a:effectRef>
                <a:fontRef idx="minor">
                  <a:schemeClr val="tx1"/>
                </a:fontRef>
              </p:style>
            </p:cxnSp>
            <p:grpSp>
              <p:nvGrpSpPr>
                <p:cNvPr id="146" name="Group 132"/>
                <p:cNvGrpSpPr/>
                <p:nvPr/>
              </p:nvGrpSpPr>
              <p:grpSpPr>
                <a:xfrm>
                  <a:off x="838200" y="4800600"/>
                  <a:ext cx="381000" cy="190500"/>
                  <a:chOff x="762000" y="2971800"/>
                  <a:chExt cx="838200" cy="381000"/>
                </a:xfrm>
              </p:grpSpPr>
              <p:sp>
                <p:nvSpPr>
                  <p:cNvPr id="147" name="Rectangle 146"/>
                  <p:cNvSpPr/>
                  <p:nvPr/>
                </p:nvSpPr>
                <p:spPr bwMode="auto">
                  <a:xfrm>
                    <a:off x="762000" y="2971800"/>
                    <a:ext cx="838200" cy="381000"/>
                  </a:xfrm>
                  <a:prstGeom prst="rect">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sp>
                <p:nvSpPr>
                  <p:cNvPr id="148" name="Isosceles Triangle 147"/>
                  <p:cNvSpPr/>
                  <p:nvPr/>
                </p:nvSpPr>
                <p:spPr bwMode="auto">
                  <a:xfrm rot="10800000">
                    <a:off x="762000" y="2971800"/>
                    <a:ext cx="838200" cy="152400"/>
                  </a:xfrm>
                  <a:prstGeom prst="triangl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a:solidFill>
                        <a:prstClr val="black"/>
                      </a:solidFill>
                      <a:latin typeface="Tahoma" pitchFamily="-64" charset="0"/>
                    </a:endParaRPr>
                  </a:p>
                </p:txBody>
              </p:sp>
            </p:grpSp>
          </p:grpSp>
        </p:grpSp>
      </p:grpSp>
      <p:grpSp>
        <p:nvGrpSpPr>
          <p:cNvPr id="180" name="Group 179"/>
          <p:cNvGrpSpPr/>
          <p:nvPr/>
        </p:nvGrpSpPr>
        <p:grpSpPr>
          <a:xfrm>
            <a:off x="505967" y="1531401"/>
            <a:ext cx="1934184" cy="2631798"/>
            <a:chOff x="505967" y="1836201"/>
            <a:chExt cx="1934184" cy="2631798"/>
          </a:xfrm>
        </p:grpSpPr>
        <p:grpSp>
          <p:nvGrpSpPr>
            <p:cNvPr id="153" name="Group 17"/>
            <p:cNvGrpSpPr/>
            <p:nvPr/>
          </p:nvGrpSpPr>
          <p:grpSpPr>
            <a:xfrm>
              <a:off x="587034" y="1836201"/>
              <a:ext cx="1769669" cy="1464869"/>
              <a:chOff x="548131" y="3676332"/>
              <a:chExt cx="1769669" cy="1464869"/>
            </a:xfrm>
          </p:grpSpPr>
          <p:cxnSp>
            <p:nvCxnSpPr>
              <p:cNvPr id="155" name="Straight Connector 154"/>
              <p:cNvCxnSpPr>
                <a:stCxn id="167" idx="5"/>
                <a:endCxn id="163" idx="1"/>
              </p:cNvCxnSpPr>
              <p:nvPr/>
            </p:nvCxnSpPr>
            <p:spPr>
              <a:xfrm>
                <a:off x="1031885" y="4054023"/>
                <a:ext cx="322717" cy="286406"/>
              </a:xfrm>
              <a:prstGeom prst="line">
                <a:avLst/>
              </a:prstGeom>
            </p:spPr>
            <p:style>
              <a:lnRef idx="3">
                <a:schemeClr val="dk1"/>
              </a:lnRef>
              <a:fillRef idx="0">
                <a:schemeClr val="dk1"/>
              </a:fillRef>
              <a:effectRef idx="2">
                <a:schemeClr val="dk1"/>
              </a:effectRef>
              <a:fontRef idx="minor">
                <a:schemeClr val="tx1"/>
              </a:fontRef>
            </p:style>
          </p:cxnSp>
          <p:cxnSp>
            <p:nvCxnSpPr>
              <p:cNvPr id="156" name="Straight Connector 155"/>
              <p:cNvCxnSpPr>
                <a:stCxn id="163" idx="7"/>
                <a:endCxn id="171" idx="3"/>
              </p:cNvCxnSpPr>
              <p:nvPr/>
            </p:nvCxnSpPr>
            <p:spPr>
              <a:xfrm flipV="1">
                <a:off x="1511329" y="4054023"/>
                <a:ext cx="360177" cy="286406"/>
              </a:xfrm>
              <a:prstGeom prst="line">
                <a:avLst/>
              </a:prstGeom>
            </p:spPr>
            <p:style>
              <a:lnRef idx="3">
                <a:schemeClr val="dk1"/>
              </a:lnRef>
              <a:fillRef idx="0">
                <a:schemeClr val="dk1"/>
              </a:fillRef>
              <a:effectRef idx="2">
                <a:schemeClr val="dk1"/>
              </a:effectRef>
              <a:fontRef idx="minor">
                <a:schemeClr val="tx1"/>
              </a:fontRef>
            </p:style>
          </p:cxnSp>
          <p:cxnSp>
            <p:nvCxnSpPr>
              <p:cNvPr id="157" name="Straight Connector 156"/>
              <p:cNvCxnSpPr>
                <a:stCxn id="164" idx="4"/>
                <a:endCxn id="163" idx="0"/>
              </p:cNvCxnSpPr>
              <p:nvPr/>
            </p:nvCxnSpPr>
            <p:spPr>
              <a:xfrm flipH="1">
                <a:off x="1432966" y="3897977"/>
                <a:ext cx="1332" cy="409993"/>
              </a:xfrm>
              <a:prstGeom prst="line">
                <a:avLst/>
              </a:prstGeom>
            </p:spPr>
            <p:style>
              <a:lnRef idx="3">
                <a:schemeClr val="dk1"/>
              </a:lnRef>
              <a:fillRef idx="0">
                <a:schemeClr val="dk1"/>
              </a:fillRef>
              <a:effectRef idx="2">
                <a:schemeClr val="dk1"/>
              </a:effectRef>
              <a:fontRef idx="minor">
                <a:schemeClr val="tx1"/>
              </a:fontRef>
            </p:style>
          </p:cxnSp>
          <p:cxnSp>
            <p:nvCxnSpPr>
              <p:cNvPr id="158" name="Straight Connector 157"/>
              <p:cNvCxnSpPr>
                <a:stCxn id="163" idx="6"/>
                <a:endCxn id="170" idx="2"/>
              </p:cNvCxnSpPr>
              <p:nvPr/>
            </p:nvCxnSpPr>
            <p:spPr>
              <a:xfrm>
                <a:off x="1543788"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159" name="Straight Connector 158"/>
              <p:cNvCxnSpPr>
                <a:stCxn id="166" idx="6"/>
                <a:endCxn id="163" idx="2"/>
              </p:cNvCxnSpPr>
              <p:nvPr/>
            </p:nvCxnSpPr>
            <p:spPr>
              <a:xfrm>
                <a:off x="769776"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160" name="Straight Connector 159"/>
              <p:cNvCxnSpPr>
                <a:stCxn id="163" idx="4"/>
                <a:endCxn id="165" idx="0"/>
              </p:cNvCxnSpPr>
              <p:nvPr/>
            </p:nvCxnSpPr>
            <p:spPr>
              <a:xfrm>
                <a:off x="1432966" y="4529615"/>
                <a:ext cx="1332" cy="389941"/>
              </a:xfrm>
              <a:prstGeom prst="line">
                <a:avLst/>
              </a:prstGeom>
            </p:spPr>
            <p:style>
              <a:lnRef idx="3">
                <a:schemeClr val="dk1"/>
              </a:lnRef>
              <a:fillRef idx="0">
                <a:schemeClr val="dk1"/>
              </a:fillRef>
              <a:effectRef idx="2">
                <a:schemeClr val="dk1"/>
              </a:effectRef>
              <a:fontRef idx="minor">
                <a:schemeClr val="tx1"/>
              </a:fontRef>
            </p:style>
          </p:cxnSp>
          <p:cxnSp>
            <p:nvCxnSpPr>
              <p:cNvPr id="161" name="Straight Connector 160"/>
              <p:cNvCxnSpPr>
                <a:stCxn id="163" idx="3"/>
                <a:endCxn id="168" idx="7"/>
              </p:cNvCxnSpPr>
              <p:nvPr/>
            </p:nvCxnSpPr>
            <p:spPr>
              <a:xfrm flipH="1">
                <a:off x="1031885" y="4497156"/>
                <a:ext cx="322717" cy="286427"/>
              </a:xfrm>
              <a:prstGeom prst="line">
                <a:avLst/>
              </a:prstGeom>
            </p:spPr>
            <p:style>
              <a:lnRef idx="3">
                <a:schemeClr val="dk1"/>
              </a:lnRef>
              <a:fillRef idx="0">
                <a:schemeClr val="dk1"/>
              </a:fillRef>
              <a:effectRef idx="2">
                <a:schemeClr val="dk1"/>
              </a:effectRef>
              <a:fontRef idx="minor">
                <a:schemeClr val="tx1"/>
              </a:fontRef>
            </p:style>
          </p:cxnSp>
          <p:cxnSp>
            <p:nvCxnSpPr>
              <p:cNvPr id="162" name="Straight Connector 161"/>
              <p:cNvCxnSpPr>
                <a:stCxn id="163" idx="5"/>
                <a:endCxn id="169" idx="1"/>
              </p:cNvCxnSpPr>
              <p:nvPr/>
            </p:nvCxnSpPr>
            <p:spPr>
              <a:xfrm>
                <a:off x="1511329" y="4497156"/>
                <a:ext cx="360177" cy="313163"/>
              </a:xfrm>
              <a:prstGeom prst="line">
                <a:avLst/>
              </a:prstGeom>
            </p:spPr>
            <p:style>
              <a:lnRef idx="3">
                <a:schemeClr val="dk1"/>
              </a:lnRef>
              <a:fillRef idx="0">
                <a:schemeClr val="dk1"/>
              </a:fillRef>
              <a:effectRef idx="2">
                <a:schemeClr val="dk1"/>
              </a:effectRef>
              <a:fontRef idx="minor">
                <a:schemeClr val="tx1"/>
              </a:fontRef>
            </p:style>
          </p:cxnSp>
          <p:sp>
            <p:nvSpPr>
              <p:cNvPr id="163" name="Oval 162"/>
              <p:cNvSpPr/>
              <p:nvPr/>
            </p:nvSpPr>
            <p:spPr>
              <a:xfrm>
                <a:off x="1322143" y="4307970"/>
                <a:ext cx="221645" cy="22164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latin typeface="Calibri"/>
                </a:endParaRPr>
              </a:p>
            </p:txBody>
          </p:sp>
          <p:sp>
            <p:nvSpPr>
              <p:cNvPr id="164" name="Oval 163"/>
              <p:cNvSpPr/>
              <p:nvPr/>
            </p:nvSpPr>
            <p:spPr>
              <a:xfrm>
                <a:off x="1323475" y="3676332"/>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65" name="Oval 164"/>
              <p:cNvSpPr/>
              <p:nvPr/>
            </p:nvSpPr>
            <p:spPr>
              <a:xfrm>
                <a:off x="1323475" y="4919556"/>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66" name="Oval 165"/>
              <p:cNvSpPr/>
              <p:nvPr/>
            </p:nvSpPr>
            <p:spPr>
              <a:xfrm>
                <a:off x="548131" y="4307970"/>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67" name="Oval 166"/>
              <p:cNvSpPr/>
              <p:nvPr/>
            </p:nvSpPr>
            <p:spPr>
              <a:xfrm>
                <a:off x="842699" y="3864837"/>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68" name="Oval 167"/>
              <p:cNvSpPr/>
              <p:nvPr/>
            </p:nvSpPr>
            <p:spPr>
              <a:xfrm>
                <a:off x="842699" y="4751124"/>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69" name="Oval 168"/>
              <p:cNvSpPr/>
              <p:nvPr/>
            </p:nvSpPr>
            <p:spPr>
              <a:xfrm>
                <a:off x="1839047" y="4777860"/>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70" name="Oval 169"/>
              <p:cNvSpPr/>
              <p:nvPr/>
            </p:nvSpPr>
            <p:spPr>
              <a:xfrm>
                <a:off x="2096155" y="4307970"/>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71" name="Oval 170"/>
              <p:cNvSpPr/>
              <p:nvPr/>
            </p:nvSpPr>
            <p:spPr>
              <a:xfrm>
                <a:off x="1839047" y="3864837"/>
                <a:ext cx="221645" cy="221645"/>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154" name="TextBox 153"/>
            <p:cNvSpPr txBox="1"/>
            <p:nvPr/>
          </p:nvSpPr>
          <p:spPr>
            <a:xfrm>
              <a:off x="505967" y="3544669"/>
              <a:ext cx="1934184" cy="923330"/>
            </a:xfrm>
            <a:prstGeom prst="rect">
              <a:avLst/>
            </a:prstGeom>
            <a:noFill/>
          </p:spPr>
          <p:txBody>
            <a:bodyPr wrap="none" rtlCol="0">
              <a:spAutoFit/>
            </a:bodyPr>
            <a:lstStyle/>
            <a:p>
              <a:pPr algn="ctr"/>
              <a:r>
                <a:rPr lang="en-US" dirty="0" smtClean="0">
                  <a:solidFill>
                    <a:prstClr val="black"/>
                  </a:solidFill>
                  <a:latin typeface="Calibri"/>
                </a:rPr>
                <a:t>Edge information</a:t>
              </a:r>
              <a:br>
                <a:rPr lang="en-US" dirty="0" smtClean="0">
                  <a:solidFill>
                    <a:prstClr val="black"/>
                  </a:solidFill>
                  <a:latin typeface="Calibri"/>
                </a:rPr>
              </a:br>
              <a:r>
                <a:rPr lang="en-US" dirty="0" smtClean="0">
                  <a:solidFill>
                    <a:prstClr val="black"/>
                  </a:solidFill>
                  <a:latin typeface="Calibri"/>
                </a:rPr>
                <a:t>too large for single</a:t>
              </a:r>
              <a:br>
                <a:rPr lang="en-US" dirty="0" smtClean="0">
                  <a:solidFill>
                    <a:prstClr val="black"/>
                  </a:solidFill>
                  <a:latin typeface="Calibri"/>
                </a:rPr>
              </a:br>
              <a:r>
                <a:rPr lang="en-US" dirty="0" smtClean="0">
                  <a:solidFill>
                    <a:prstClr val="black"/>
                  </a:solidFill>
                  <a:latin typeface="Calibri"/>
                </a:rPr>
                <a:t>machine</a:t>
              </a:r>
            </a:p>
          </p:txBody>
        </p:sp>
      </p:grpSp>
      <p:grpSp>
        <p:nvGrpSpPr>
          <p:cNvPr id="226" name="Group 225"/>
          <p:cNvGrpSpPr/>
          <p:nvPr/>
        </p:nvGrpSpPr>
        <p:grpSpPr>
          <a:xfrm>
            <a:off x="499222" y="4495800"/>
            <a:ext cx="3550559" cy="2017931"/>
            <a:chOff x="735066" y="4495800"/>
            <a:chExt cx="3550559" cy="2017931"/>
          </a:xfrm>
        </p:grpSpPr>
        <p:grpSp>
          <p:nvGrpSpPr>
            <p:cNvPr id="225" name="Group 224"/>
            <p:cNvGrpSpPr/>
            <p:nvPr/>
          </p:nvGrpSpPr>
          <p:grpSpPr>
            <a:xfrm>
              <a:off x="1692263" y="4495800"/>
              <a:ext cx="1606362" cy="1369154"/>
              <a:chOff x="914400" y="4267200"/>
              <a:chExt cx="2053371" cy="1750154"/>
            </a:xfrm>
          </p:grpSpPr>
          <p:grpSp>
            <p:nvGrpSpPr>
              <p:cNvPr id="182" name="Group 35"/>
              <p:cNvGrpSpPr/>
              <p:nvPr/>
            </p:nvGrpSpPr>
            <p:grpSpPr>
              <a:xfrm>
                <a:off x="1028610" y="4435393"/>
                <a:ext cx="1769669" cy="1464869"/>
                <a:chOff x="548131" y="3676332"/>
                <a:chExt cx="1769669" cy="1464869"/>
              </a:xfrm>
            </p:grpSpPr>
            <p:cxnSp>
              <p:nvCxnSpPr>
                <p:cNvPr id="208" name="Straight Connector 207"/>
                <p:cNvCxnSpPr>
                  <a:stCxn id="220" idx="5"/>
                  <a:endCxn id="216" idx="1"/>
                </p:cNvCxnSpPr>
                <p:nvPr/>
              </p:nvCxnSpPr>
              <p:spPr>
                <a:xfrm>
                  <a:off x="1031885" y="4054023"/>
                  <a:ext cx="322717" cy="286406"/>
                </a:xfrm>
                <a:prstGeom prst="line">
                  <a:avLst/>
                </a:prstGeom>
              </p:spPr>
              <p:style>
                <a:lnRef idx="3">
                  <a:schemeClr val="dk1"/>
                </a:lnRef>
                <a:fillRef idx="0">
                  <a:schemeClr val="dk1"/>
                </a:fillRef>
                <a:effectRef idx="2">
                  <a:schemeClr val="dk1"/>
                </a:effectRef>
                <a:fontRef idx="minor">
                  <a:schemeClr val="tx1"/>
                </a:fontRef>
              </p:style>
            </p:cxnSp>
            <p:cxnSp>
              <p:nvCxnSpPr>
                <p:cNvPr id="209" name="Straight Connector 208"/>
                <p:cNvCxnSpPr>
                  <a:stCxn id="216" idx="7"/>
                  <a:endCxn id="224" idx="3"/>
                </p:cNvCxnSpPr>
                <p:nvPr/>
              </p:nvCxnSpPr>
              <p:spPr>
                <a:xfrm flipV="1">
                  <a:off x="1511329" y="4054023"/>
                  <a:ext cx="360177" cy="286406"/>
                </a:xfrm>
                <a:prstGeom prst="line">
                  <a:avLst/>
                </a:prstGeom>
              </p:spPr>
              <p:style>
                <a:lnRef idx="3">
                  <a:schemeClr val="dk1"/>
                </a:lnRef>
                <a:fillRef idx="0">
                  <a:schemeClr val="dk1"/>
                </a:fillRef>
                <a:effectRef idx="2">
                  <a:schemeClr val="dk1"/>
                </a:effectRef>
                <a:fontRef idx="minor">
                  <a:schemeClr val="tx1"/>
                </a:fontRef>
              </p:style>
            </p:cxnSp>
            <p:cxnSp>
              <p:nvCxnSpPr>
                <p:cNvPr id="210" name="Straight Connector 209"/>
                <p:cNvCxnSpPr>
                  <a:stCxn id="217" idx="4"/>
                  <a:endCxn id="216" idx="0"/>
                </p:cNvCxnSpPr>
                <p:nvPr/>
              </p:nvCxnSpPr>
              <p:spPr>
                <a:xfrm flipH="1">
                  <a:off x="1432966" y="3897977"/>
                  <a:ext cx="1332" cy="409993"/>
                </a:xfrm>
                <a:prstGeom prst="line">
                  <a:avLst/>
                </a:prstGeom>
              </p:spPr>
              <p:style>
                <a:lnRef idx="3">
                  <a:schemeClr val="dk1"/>
                </a:lnRef>
                <a:fillRef idx="0">
                  <a:schemeClr val="dk1"/>
                </a:fillRef>
                <a:effectRef idx="2">
                  <a:schemeClr val="dk1"/>
                </a:effectRef>
                <a:fontRef idx="minor">
                  <a:schemeClr val="tx1"/>
                </a:fontRef>
              </p:style>
            </p:cxnSp>
            <p:cxnSp>
              <p:nvCxnSpPr>
                <p:cNvPr id="211" name="Straight Connector 210"/>
                <p:cNvCxnSpPr>
                  <a:stCxn id="216" idx="6"/>
                  <a:endCxn id="223" idx="2"/>
                </p:cNvCxnSpPr>
                <p:nvPr/>
              </p:nvCxnSpPr>
              <p:spPr>
                <a:xfrm>
                  <a:off x="1543788"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212" name="Straight Connector 211"/>
                <p:cNvCxnSpPr>
                  <a:stCxn id="219" idx="6"/>
                  <a:endCxn id="216" idx="2"/>
                </p:cNvCxnSpPr>
                <p:nvPr/>
              </p:nvCxnSpPr>
              <p:spPr>
                <a:xfrm>
                  <a:off x="769776" y="4418793"/>
                  <a:ext cx="552367" cy="0"/>
                </a:xfrm>
                <a:prstGeom prst="line">
                  <a:avLst/>
                </a:prstGeom>
              </p:spPr>
              <p:style>
                <a:lnRef idx="3">
                  <a:schemeClr val="dk1"/>
                </a:lnRef>
                <a:fillRef idx="0">
                  <a:schemeClr val="dk1"/>
                </a:fillRef>
                <a:effectRef idx="2">
                  <a:schemeClr val="dk1"/>
                </a:effectRef>
                <a:fontRef idx="minor">
                  <a:schemeClr val="tx1"/>
                </a:fontRef>
              </p:style>
            </p:cxnSp>
            <p:cxnSp>
              <p:nvCxnSpPr>
                <p:cNvPr id="213" name="Straight Connector 212"/>
                <p:cNvCxnSpPr>
                  <a:stCxn id="216" idx="4"/>
                  <a:endCxn id="218" idx="0"/>
                </p:cNvCxnSpPr>
                <p:nvPr/>
              </p:nvCxnSpPr>
              <p:spPr>
                <a:xfrm>
                  <a:off x="1432966" y="4529615"/>
                  <a:ext cx="1332" cy="389941"/>
                </a:xfrm>
                <a:prstGeom prst="line">
                  <a:avLst/>
                </a:prstGeom>
              </p:spPr>
              <p:style>
                <a:lnRef idx="3">
                  <a:schemeClr val="dk1"/>
                </a:lnRef>
                <a:fillRef idx="0">
                  <a:schemeClr val="dk1"/>
                </a:fillRef>
                <a:effectRef idx="2">
                  <a:schemeClr val="dk1"/>
                </a:effectRef>
                <a:fontRef idx="minor">
                  <a:schemeClr val="tx1"/>
                </a:fontRef>
              </p:style>
            </p:cxnSp>
            <p:cxnSp>
              <p:nvCxnSpPr>
                <p:cNvPr id="214" name="Straight Connector 213"/>
                <p:cNvCxnSpPr>
                  <a:stCxn id="216" idx="3"/>
                  <a:endCxn id="221" idx="7"/>
                </p:cNvCxnSpPr>
                <p:nvPr/>
              </p:nvCxnSpPr>
              <p:spPr>
                <a:xfrm flipH="1">
                  <a:off x="1031885" y="4497156"/>
                  <a:ext cx="322717" cy="286427"/>
                </a:xfrm>
                <a:prstGeom prst="line">
                  <a:avLst/>
                </a:prstGeom>
              </p:spPr>
              <p:style>
                <a:lnRef idx="3">
                  <a:schemeClr val="dk1"/>
                </a:lnRef>
                <a:fillRef idx="0">
                  <a:schemeClr val="dk1"/>
                </a:fillRef>
                <a:effectRef idx="2">
                  <a:schemeClr val="dk1"/>
                </a:effectRef>
                <a:fontRef idx="minor">
                  <a:schemeClr val="tx1"/>
                </a:fontRef>
              </p:style>
            </p:cxnSp>
            <p:cxnSp>
              <p:nvCxnSpPr>
                <p:cNvPr id="215" name="Straight Connector 214"/>
                <p:cNvCxnSpPr>
                  <a:stCxn id="216" idx="5"/>
                  <a:endCxn id="222" idx="1"/>
                </p:cNvCxnSpPr>
                <p:nvPr/>
              </p:nvCxnSpPr>
              <p:spPr>
                <a:xfrm>
                  <a:off x="1511329" y="4497156"/>
                  <a:ext cx="360177" cy="313163"/>
                </a:xfrm>
                <a:prstGeom prst="line">
                  <a:avLst/>
                </a:prstGeom>
              </p:spPr>
              <p:style>
                <a:lnRef idx="3">
                  <a:schemeClr val="dk1"/>
                </a:lnRef>
                <a:fillRef idx="0">
                  <a:schemeClr val="dk1"/>
                </a:fillRef>
                <a:effectRef idx="2">
                  <a:schemeClr val="dk1"/>
                </a:effectRef>
                <a:fontRef idx="minor">
                  <a:schemeClr val="tx1"/>
                </a:fontRef>
              </p:style>
            </p:cxnSp>
            <p:sp>
              <p:nvSpPr>
                <p:cNvPr id="216" name="Oval 215"/>
                <p:cNvSpPr/>
                <p:nvPr/>
              </p:nvSpPr>
              <p:spPr>
                <a:xfrm>
                  <a:off x="1322143"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17" name="Oval 216"/>
                <p:cNvSpPr/>
                <p:nvPr/>
              </p:nvSpPr>
              <p:spPr>
                <a:xfrm>
                  <a:off x="1323475" y="3676332"/>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18" name="Oval 217"/>
                <p:cNvSpPr/>
                <p:nvPr/>
              </p:nvSpPr>
              <p:spPr>
                <a:xfrm>
                  <a:off x="1323475" y="4919556"/>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19" name="Oval 218"/>
                <p:cNvSpPr/>
                <p:nvPr/>
              </p:nvSpPr>
              <p:spPr>
                <a:xfrm>
                  <a:off x="548131"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20" name="Oval 219"/>
                <p:cNvSpPr/>
                <p:nvPr/>
              </p:nvSpPr>
              <p:spPr>
                <a:xfrm>
                  <a:off x="842699"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21" name="Oval 220"/>
                <p:cNvSpPr/>
                <p:nvPr/>
              </p:nvSpPr>
              <p:spPr>
                <a:xfrm>
                  <a:off x="842699" y="4751124"/>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22" name="Oval 221"/>
                <p:cNvSpPr/>
                <p:nvPr/>
              </p:nvSpPr>
              <p:spPr>
                <a:xfrm>
                  <a:off x="1839047" y="477786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23" name="Oval 222"/>
                <p:cNvSpPr/>
                <p:nvPr/>
              </p:nvSpPr>
              <p:spPr>
                <a:xfrm>
                  <a:off x="2096155"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24" name="Oval 223"/>
                <p:cNvSpPr/>
                <p:nvPr/>
              </p:nvSpPr>
              <p:spPr>
                <a:xfrm>
                  <a:off x="1839047" y="3864837"/>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183" name="Group 80"/>
              <p:cNvGrpSpPr/>
              <p:nvPr/>
            </p:nvGrpSpPr>
            <p:grpSpPr>
              <a:xfrm>
                <a:off x="1208968" y="4466101"/>
                <a:ext cx="228419" cy="285524"/>
                <a:chOff x="5715000" y="5181600"/>
                <a:chExt cx="533400" cy="1005840"/>
              </a:xfrm>
            </p:grpSpPr>
            <p:sp>
              <p:nvSpPr>
                <p:cNvPr id="206" name="Oval 205"/>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7" name="Rectangle 206"/>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84" name="Group 83"/>
              <p:cNvGrpSpPr/>
              <p:nvPr/>
            </p:nvGrpSpPr>
            <p:grpSpPr>
              <a:xfrm>
                <a:off x="1795848" y="4267200"/>
                <a:ext cx="228419" cy="285524"/>
                <a:chOff x="5715000" y="5181600"/>
                <a:chExt cx="533400" cy="1005840"/>
              </a:xfrm>
            </p:grpSpPr>
            <p:sp>
              <p:nvSpPr>
                <p:cNvPr id="204" name="Oval 203"/>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5" name="Rectangle 204"/>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85" name="Group 86"/>
              <p:cNvGrpSpPr/>
              <p:nvPr/>
            </p:nvGrpSpPr>
            <p:grpSpPr>
              <a:xfrm>
                <a:off x="2426961" y="4465458"/>
                <a:ext cx="228419" cy="285524"/>
                <a:chOff x="5715000" y="5181600"/>
                <a:chExt cx="533400" cy="1005840"/>
              </a:xfrm>
            </p:grpSpPr>
            <p:sp>
              <p:nvSpPr>
                <p:cNvPr id="202" name="Oval 201"/>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3" name="Rectangle 202"/>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86" name="Group 89"/>
              <p:cNvGrpSpPr/>
              <p:nvPr/>
            </p:nvGrpSpPr>
            <p:grpSpPr>
              <a:xfrm>
                <a:off x="2739352" y="5003152"/>
                <a:ext cx="228419" cy="285524"/>
                <a:chOff x="5715000" y="5181600"/>
                <a:chExt cx="533400" cy="1005840"/>
              </a:xfrm>
            </p:grpSpPr>
            <p:sp>
              <p:nvSpPr>
                <p:cNvPr id="200" name="Oval 199"/>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1" name="Rectangle 200"/>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87" name="Group 92"/>
              <p:cNvGrpSpPr/>
              <p:nvPr/>
            </p:nvGrpSpPr>
            <p:grpSpPr>
              <a:xfrm>
                <a:off x="2462424" y="5510185"/>
                <a:ext cx="228419" cy="285524"/>
                <a:chOff x="5715000" y="5181600"/>
                <a:chExt cx="533400" cy="1005840"/>
              </a:xfrm>
            </p:grpSpPr>
            <p:sp>
              <p:nvSpPr>
                <p:cNvPr id="198" name="Oval 197"/>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99" name="Rectangle 198"/>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88" name="Group 95"/>
              <p:cNvGrpSpPr/>
              <p:nvPr/>
            </p:nvGrpSpPr>
            <p:grpSpPr>
              <a:xfrm>
                <a:off x="1806286" y="5731830"/>
                <a:ext cx="228419" cy="285524"/>
                <a:chOff x="5715000" y="5181600"/>
                <a:chExt cx="533400" cy="1005840"/>
              </a:xfrm>
            </p:grpSpPr>
            <p:sp>
              <p:nvSpPr>
                <p:cNvPr id="196" name="Oval 195"/>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97" name="Rectangle 196"/>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89" name="Group 98"/>
              <p:cNvGrpSpPr/>
              <p:nvPr/>
            </p:nvGrpSpPr>
            <p:grpSpPr>
              <a:xfrm>
                <a:off x="1183588" y="5542644"/>
                <a:ext cx="228419" cy="285524"/>
                <a:chOff x="5715000" y="5181600"/>
                <a:chExt cx="533400" cy="1005840"/>
              </a:xfrm>
            </p:grpSpPr>
            <p:sp>
              <p:nvSpPr>
                <p:cNvPr id="194" name="Oval 193"/>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95" name="Rectangle 194"/>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nvGrpSpPr>
              <p:cNvPr id="190" name="Group 101"/>
              <p:cNvGrpSpPr/>
              <p:nvPr/>
            </p:nvGrpSpPr>
            <p:grpSpPr>
              <a:xfrm>
                <a:off x="914400" y="5019658"/>
                <a:ext cx="228419" cy="285524"/>
                <a:chOff x="5715000" y="5181600"/>
                <a:chExt cx="533400" cy="1005840"/>
              </a:xfrm>
            </p:grpSpPr>
            <p:sp>
              <p:nvSpPr>
                <p:cNvPr id="192" name="Oval 191"/>
                <p:cNvSpPr/>
                <p:nvPr/>
              </p:nvSpPr>
              <p:spPr bwMode="auto">
                <a:xfrm>
                  <a:off x="5774267" y="5181600"/>
                  <a:ext cx="414867" cy="914400"/>
                </a:xfrm>
                <a:prstGeom prst="ellipse">
                  <a:avLst/>
                </a:prstGeom>
                <a:noFill/>
                <a:ln w="57150"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193" name="Rectangle 192"/>
                <p:cNvSpPr/>
                <p:nvPr/>
              </p:nvSpPr>
              <p:spPr bwMode="auto">
                <a:xfrm>
                  <a:off x="5715000" y="5730240"/>
                  <a:ext cx="533400" cy="457200"/>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grpSp>
        </p:grpSp>
        <p:sp>
          <p:nvSpPr>
            <p:cNvPr id="191" name="TextBox 190"/>
            <p:cNvSpPr txBox="1"/>
            <p:nvPr/>
          </p:nvSpPr>
          <p:spPr>
            <a:xfrm>
              <a:off x="735066" y="5867400"/>
              <a:ext cx="3550559" cy="646331"/>
            </a:xfrm>
            <a:prstGeom prst="rect">
              <a:avLst/>
            </a:prstGeom>
            <a:noFill/>
          </p:spPr>
          <p:txBody>
            <a:bodyPr wrap="none" rtlCol="0">
              <a:spAutoFit/>
            </a:bodyPr>
            <a:lstStyle/>
            <a:p>
              <a:pPr algn="ctr"/>
              <a:r>
                <a:rPr lang="en-US" dirty="0" smtClean="0">
                  <a:solidFill>
                    <a:prstClr val="black"/>
                  </a:solidFill>
                  <a:latin typeface="Calibri"/>
                </a:rPr>
                <a:t>Asynchronous consistency</a:t>
              </a:r>
              <a:br>
                <a:rPr lang="en-US" dirty="0" smtClean="0">
                  <a:solidFill>
                    <a:prstClr val="black"/>
                  </a:solidFill>
                  <a:latin typeface="Calibri"/>
                </a:rPr>
              </a:br>
              <a:r>
                <a:rPr lang="en-US" dirty="0" smtClean="0">
                  <a:solidFill>
                    <a:prstClr val="black"/>
                  </a:solidFill>
                  <a:latin typeface="Calibri"/>
                </a:rPr>
                <a:t>requires heavy locking (</a:t>
              </a:r>
              <a:r>
                <a:rPr lang="en-US" dirty="0" err="1" smtClean="0">
                  <a:solidFill>
                    <a:prstClr val="black"/>
                  </a:solidFill>
                  <a:latin typeface="Calibri"/>
                </a:rPr>
                <a:t>GraphLab</a:t>
              </a:r>
              <a:r>
                <a:rPr lang="en-US" dirty="0" smtClean="0">
                  <a:solidFill>
                    <a:prstClr val="black"/>
                  </a:solidFill>
                  <a:latin typeface="Calibri"/>
                </a:rPr>
                <a:t> 1)</a:t>
              </a:r>
              <a:endParaRPr lang="en-US" dirty="0">
                <a:solidFill>
                  <a:prstClr val="black"/>
                </a:solidFill>
                <a:latin typeface="Calibri"/>
              </a:endParaRPr>
            </a:p>
          </p:txBody>
        </p:sp>
      </p:grpSp>
      <p:grpSp>
        <p:nvGrpSpPr>
          <p:cNvPr id="363" name="Group 362"/>
          <p:cNvGrpSpPr/>
          <p:nvPr/>
        </p:nvGrpSpPr>
        <p:grpSpPr>
          <a:xfrm>
            <a:off x="4567243" y="4495800"/>
            <a:ext cx="3738557" cy="2017931"/>
            <a:chOff x="4262443" y="4495800"/>
            <a:chExt cx="3738557" cy="2017931"/>
          </a:xfrm>
        </p:grpSpPr>
        <p:sp>
          <p:nvSpPr>
            <p:cNvPr id="229" name="TextBox 228"/>
            <p:cNvSpPr txBox="1"/>
            <p:nvPr/>
          </p:nvSpPr>
          <p:spPr>
            <a:xfrm>
              <a:off x="4262443" y="5867400"/>
              <a:ext cx="3577967" cy="646331"/>
            </a:xfrm>
            <a:prstGeom prst="rect">
              <a:avLst/>
            </a:prstGeom>
            <a:noFill/>
          </p:spPr>
          <p:txBody>
            <a:bodyPr wrap="none" rtlCol="0">
              <a:spAutoFit/>
            </a:bodyPr>
            <a:lstStyle/>
            <a:p>
              <a:pPr algn="ctr"/>
              <a:r>
                <a:rPr lang="en-US" dirty="0" smtClean="0">
                  <a:solidFill>
                    <a:prstClr val="black"/>
                  </a:solidFill>
                  <a:latin typeface="Calibri"/>
                </a:rPr>
                <a:t>Synchronous consistency is prone to</a:t>
              </a:r>
              <a:br>
                <a:rPr lang="en-US" dirty="0" smtClean="0">
                  <a:solidFill>
                    <a:prstClr val="black"/>
                  </a:solidFill>
                  <a:latin typeface="Calibri"/>
                </a:rPr>
              </a:br>
              <a:r>
                <a:rPr lang="en-US" dirty="0" smtClean="0">
                  <a:solidFill>
                    <a:prstClr val="black"/>
                  </a:solidFill>
                  <a:latin typeface="Calibri"/>
                </a:rPr>
                <a:t>stragglers (</a:t>
              </a:r>
              <a:r>
                <a:rPr lang="en-US" dirty="0" err="1" smtClean="0">
                  <a:solidFill>
                    <a:prstClr val="black"/>
                  </a:solidFill>
                  <a:latin typeface="Calibri"/>
                </a:rPr>
                <a:t>Pregel</a:t>
              </a:r>
              <a:r>
                <a:rPr lang="en-US" dirty="0" smtClean="0">
                  <a:solidFill>
                    <a:prstClr val="black"/>
                  </a:solidFill>
                  <a:latin typeface="Calibri"/>
                </a:rPr>
                <a:t>)</a:t>
              </a:r>
              <a:endParaRPr lang="en-US" dirty="0">
                <a:solidFill>
                  <a:prstClr val="black"/>
                </a:solidFill>
                <a:latin typeface="Calibri"/>
              </a:endParaRPr>
            </a:p>
          </p:txBody>
        </p:sp>
        <p:grpSp>
          <p:nvGrpSpPr>
            <p:cNvPr id="362" name="Group 361"/>
            <p:cNvGrpSpPr/>
            <p:nvPr/>
          </p:nvGrpSpPr>
          <p:grpSpPr>
            <a:xfrm>
              <a:off x="4267200" y="4495800"/>
              <a:ext cx="3733800" cy="1295400"/>
              <a:chOff x="4267200" y="4495800"/>
              <a:chExt cx="3733800" cy="1295400"/>
            </a:xfrm>
          </p:grpSpPr>
          <p:grpSp>
            <p:nvGrpSpPr>
              <p:cNvPr id="275" name="Group 274"/>
              <p:cNvGrpSpPr/>
              <p:nvPr/>
            </p:nvGrpSpPr>
            <p:grpSpPr>
              <a:xfrm>
                <a:off x="4267200" y="5407226"/>
                <a:ext cx="463869" cy="383974"/>
                <a:chOff x="5791200" y="5181600"/>
                <a:chExt cx="463869" cy="383974"/>
              </a:xfrm>
            </p:grpSpPr>
            <p:cxnSp>
              <p:nvCxnSpPr>
                <p:cNvPr id="255" name="Straight Connector 254"/>
                <p:cNvCxnSpPr>
                  <a:stCxn id="267" idx="5"/>
                  <a:endCxn id="263" idx="1"/>
                </p:cNvCxnSpPr>
                <p:nvPr/>
              </p:nvCxnSpPr>
              <p:spPr>
                <a:xfrm>
                  <a:off x="5918003" y="5280601"/>
                  <a:ext cx="84591" cy="75073"/>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56" name="Straight Connector 255"/>
                <p:cNvCxnSpPr>
                  <a:stCxn id="263" idx="7"/>
                  <a:endCxn id="271" idx="3"/>
                </p:cNvCxnSpPr>
                <p:nvPr/>
              </p:nvCxnSpPr>
              <p:spPr>
                <a:xfrm flipV="1">
                  <a:off x="6043675" y="5280601"/>
                  <a:ext cx="94410" cy="75073"/>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57" name="Straight Connector 256"/>
                <p:cNvCxnSpPr>
                  <a:stCxn id="264" idx="4"/>
                  <a:endCxn id="263" idx="0"/>
                </p:cNvCxnSpPr>
                <p:nvPr/>
              </p:nvCxnSpPr>
              <p:spPr>
                <a:xfrm flipH="1">
                  <a:off x="6023135" y="5239698"/>
                  <a:ext cx="349" cy="107468"/>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58" name="Straight Connector 257"/>
                <p:cNvCxnSpPr>
                  <a:stCxn id="263" idx="6"/>
                  <a:endCxn id="270" idx="2"/>
                </p:cNvCxnSpPr>
                <p:nvPr/>
              </p:nvCxnSpPr>
              <p:spPr>
                <a:xfrm>
                  <a:off x="6052184" y="5376215"/>
                  <a:ext cx="144787" cy="0"/>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59" name="Straight Connector 258"/>
                <p:cNvCxnSpPr>
                  <a:stCxn id="266" idx="6"/>
                  <a:endCxn id="263" idx="2"/>
                </p:cNvCxnSpPr>
                <p:nvPr/>
              </p:nvCxnSpPr>
              <p:spPr>
                <a:xfrm>
                  <a:off x="5849298" y="5376215"/>
                  <a:ext cx="144787" cy="0"/>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60" name="Straight Connector 259"/>
                <p:cNvCxnSpPr>
                  <a:stCxn id="263" idx="4"/>
                  <a:endCxn id="265" idx="0"/>
                </p:cNvCxnSpPr>
                <p:nvPr/>
              </p:nvCxnSpPr>
              <p:spPr>
                <a:xfrm>
                  <a:off x="6023135" y="5405264"/>
                  <a:ext cx="349" cy="102212"/>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61" name="Straight Connector 260"/>
                <p:cNvCxnSpPr>
                  <a:stCxn id="263" idx="3"/>
                  <a:endCxn id="268" idx="7"/>
                </p:cNvCxnSpPr>
                <p:nvPr/>
              </p:nvCxnSpPr>
              <p:spPr>
                <a:xfrm flipH="1">
                  <a:off x="5918003" y="5396756"/>
                  <a:ext cx="84591" cy="75079"/>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262" name="Straight Connector 261"/>
                <p:cNvCxnSpPr>
                  <a:stCxn id="263" idx="5"/>
                  <a:endCxn id="269" idx="1"/>
                </p:cNvCxnSpPr>
                <p:nvPr/>
              </p:nvCxnSpPr>
              <p:spPr>
                <a:xfrm>
                  <a:off x="6043675" y="5396756"/>
                  <a:ext cx="94410" cy="82087"/>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63" name="Oval 262"/>
                <p:cNvSpPr/>
                <p:nvPr/>
              </p:nvSpPr>
              <p:spPr>
                <a:xfrm>
                  <a:off x="5994085" y="534716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4" name="Oval 263"/>
                <p:cNvSpPr/>
                <p:nvPr/>
              </p:nvSpPr>
              <p:spPr>
                <a:xfrm>
                  <a:off x="5994435" y="51816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5" name="Oval 264"/>
                <p:cNvSpPr/>
                <p:nvPr/>
              </p:nvSpPr>
              <p:spPr>
                <a:xfrm>
                  <a:off x="5994435" y="550747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6" name="Oval 265"/>
                <p:cNvSpPr/>
                <p:nvPr/>
              </p:nvSpPr>
              <p:spPr>
                <a:xfrm>
                  <a:off x="5791200" y="534716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7" name="Oval 266"/>
                <p:cNvSpPr/>
                <p:nvPr/>
              </p:nvSpPr>
              <p:spPr>
                <a:xfrm>
                  <a:off x="5868413" y="5231011"/>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8" name="Oval 267"/>
                <p:cNvSpPr/>
                <p:nvPr/>
              </p:nvSpPr>
              <p:spPr>
                <a:xfrm>
                  <a:off x="5868413" y="546332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9" name="Oval 268"/>
                <p:cNvSpPr/>
                <p:nvPr/>
              </p:nvSpPr>
              <p:spPr>
                <a:xfrm>
                  <a:off x="6129577" y="5470334"/>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70" name="Oval 269"/>
                <p:cNvSpPr/>
                <p:nvPr/>
              </p:nvSpPr>
              <p:spPr>
                <a:xfrm>
                  <a:off x="6196971" y="534716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71" name="Oval 270"/>
                <p:cNvSpPr/>
                <p:nvPr/>
              </p:nvSpPr>
              <p:spPr>
                <a:xfrm>
                  <a:off x="6129577" y="5231011"/>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76" name="Group 275"/>
              <p:cNvGrpSpPr/>
              <p:nvPr/>
            </p:nvGrpSpPr>
            <p:grpSpPr>
              <a:xfrm>
                <a:off x="4343400" y="4983480"/>
                <a:ext cx="260984" cy="58098"/>
                <a:chOff x="5911216" y="4953000"/>
                <a:chExt cx="260984" cy="58098"/>
              </a:xfrm>
            </p:grpSpPr>
            <p:cxnSp>
              <p:nvCxnSpPr>
                <p:cNvPr id="272" name="Straight Connector 271"/>
                <p:cNvCxnSpPr>
                  <a:stCxn id="273" idx="6"/>
                  <a:endCxn id="274"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73" name="Oval 272"/>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74" name="Oval 273"/>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77" name="Group 276"/>
              <p:cNvGrpSpPr/>
              <p:nvPr/>
            </p:nvGrpSpPr>
            <p:grpSpPr>
              <a:xfrm>
                <a:off x="4343400" y="4846320"/>
                <a:ext cx="260984" cy="58098"/>
                <a:chOff x="5911216" y="4953000"/>
                <a:chExt cx="260984" cy="58098"/>
              </a:xfrm>
            </p:grpSpPr>
            <p:cxnSp>
              <p:nvCxnSpPr>
                <p:cNvPr id="278" name="Straight Connector 277"/>
                <p:cNvCxnSpPr>
                  <a:stCxn id="279" idx="6"/>
                  <a:endCxn id="280"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79" name="Oval 278"/>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80" name="Oval 279"/>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81" name="Group 280"/>
              <p:cNvGrpSpPr/>
              <p:nvPr/>
            </p:nvGrpSpPr>
            <p:grpSpPr>
              <a:xfrm>
                <a:off x="4343400" y="4709160"/>
                <a:ext cx="260984" cy="58098"/>
                <a:chOff x="5911216" y="4953000"/>
                <a:chExt cx="260984" cy="58098"/>
              </a:xfrm>
            </p:grpSpPr>
            <p:cxnSp>
              <p:nvCxnSpPr>
                <p:cNvPr id="282" name="Straight Connector 281"/>
                <p:cNvCxnSpPr>
                  <a:stCxn id="283" idx="6"/>
                  <a:endCxn id="284"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83" name="Oval 282"/>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84" name="Oval 283"/>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85" name="Group 284"/>
              <p:cNvGrpSpPr/>
              <p:nvPr/>
            </p:nvGrpSpPr>
            <p:grpSpPr>
              <a:xfrm>
                <a:off x="4343400" y="4572000"/>
                <a:ext cx="260984" cy="58098"/>
                <a:chOff x="5911216" y="4953000"/>
                <a:chExt cx="260984" cy="58098"/>
              </a:xfrm>
            </p:grpSpPr>
            <p:cxnSp>
              <p:nvCxnSpPr>
                <p:cNvPr id="286" name="Straight Connector 285"/>
                <p:cNvCxnSpPr>
                  <a:stCxn id="287" idx="6"/>
                  <a:endCxn id="288"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87" name="Oval 286"/>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88" name="Oval 287"/>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89" name="Group 288"/>
              <p:cNvGrpSpPr/>
              <p:nvPr/>
            </p:nvGrpSpPr>
            <p:grpSpPr>
              <a:xfrm>
                <a:off x="4343400" y="5120640"/>
                <a:ext cx="260984" cy="58098"/>
                <a:chOff x="5911216" y="4953000"/>
                <a:chExt cx="260984" cy="58098"/>
              </a:xfrm>
            </p:grpSpPr>
            <p:cxnSp>
              <p:nvCxnSpPr>
                <p:cNvPr id="290" name="Straight Connector 289"/>
                <p:cNvCxnSpPr>
                  <a:stCxn id="291" idx="6"/>
                  <a:endCxn id="292"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91" name="Oval 290"/>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92" name="Oval 291"/>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93" name="Group 292"/>
              <p:cNvGrpSpPr/>
              <p:nvPr/>
            </p:nvGrpSpPr>
            <p:grpSpPr>
              <a:xfrm>
                <a:off x="4343400" y="5257800"/>
                <a:ext cx="260984" cy="58098"/>
                <a:chOff x="5911216" y="4953000"/>
                <a:chExt cx="260984" cy="58098"/>
              </a:xfrm>
            </p:grpSpPr>
            <p:cxnSp>
              <p:nvCxnSpPr>
                <p:cNvPr id="294" name="Straight Connector 293"/>
                <p:cNvCxnSpPr>
                  <a:stCxn id="295" idx="6"/>
                  <a:endCxn id="296"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295" name="Oval 294"/>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96" name="Oval 295"/>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cxnSp>
            <p:nvCxnSpPr>
              <p:cNvPr id="298" name="Straight Arrow Connector 297"/>
              <p:cNvCxnSpPr/>
              <p:nvPr/>
            </p:nvCxnSpPr>
            <p:spPr>
              <a:xfrm>
                <a:off x="4724400" y="4585063"/>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9" name="Straight Arrow Connector 298"/>
              <p:cNvCxnSpPr/>
              <p:nvPr/>
            </p:nvCxnSpPr>
            <p:spPr>
              <a:xfrm>
                <a:off x="4768735" y="5612476"/>
                <a:ext cx="125106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3" name="Straight Connector 302"/>
              <p:cNvCxnSpPr/>
              <p:nvPr/>
            </p:nvCxnSpPr>
            <p:spPr>
              <a:xfrm>
                <a:off x="6096000" y="4495800"/>
                <a:ext cx="0" cy="1295400"/>
              </a:xfrm>
              <a:prstGeom prst="line">
                <a:avLst/>
              </a:prstGeom>
              <a:ln>
                <a:prstDash val="sysDash"/>
              </a:ln>
            </p:spPr>
            <p:style>
              <a:lnRef idx="2">
                <a:schemeClr val="accent2"/>
              </a:lnRef>
              <a:fillRef idx="0">
                <a:schemeClr val="accent2"/>
              </a:fillRef>
              <a:effectRef idx="1">
                <a:schemeClr val="accent2"/>
              </a:effectRef>
              <a:fontRef idx="minor">
                <a:schemeClr val="tx1"/>
              </a:fontRef>
            </p:style>
          </p:cxnSp>
          <p:grpSp>
            <p:nvGrpSpPr>
              <p:cNvPr id="304" name="Group 303"/>
              <p:cNvGrpSpPr/>
              <p:nvPr/>
            </p:nvGrpSpPr>
            <p:grpSpPr>
              <a:xfrm>
                <a:off x="6172200" y="5407226"/>
                <a:ext cx="463869" cy="383974"/>
                <a:chOff x="5791200" y="5181600"/>
                <a:chExt cx="463869" cy="383974"/>
              </a:xfrm>
            </p:grpSpPr>
            <p:cxnSp>
              <p:nvCxnSpPr>
                <p:cNvPr id="305" name="Straight Connector 304"/>
                <p:cNvCxnSpPr>
                  <a:stCxn id="317" idx="5"/>
                  <a:endCxn id="313" idx="1"/>
                </p:cNvCxnSpPr>
                <p:nvPr/>
              </p:nvCxnSpPr>
              <p:spPr>
                <a:xfrm>
                  <a:off x="5918003" y="5280601"/>
                  <a:ext cx="84591" cy="75073"/>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06" name="Straight Connector 305"/>
                <p:cNvCxnSpPr>
                  <a:stCxn id="313" idx="7"/>
                  <a:endCxn id="321" idx="3"/>
                </p:cNvCxnSpPr>
                <p:nvPr/>
              </p:nvCxnSpPr>
              <p:spPr>
                <a:xfrm flipV="1">
                  <a:off x="6043675" y="5280601"/>
                  <a:ext cx="94410" cy="75073"/>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07" name="Straight Connector 306"/>
                <p:cNvCxnSpPr>
                  <a:stCxn id="314" idx="4"/>
                  <a:endCxn id="313" idx="0"/>
                </p:cNvCxnSpPr>
                <p:nvPr/>
              </p:nvCxnSpPr>
              <p:spPr>
                <a:xfrm flipH="1">
                  <a:off x="6023135" y="5239698"/>
                  <a:ext cx="349" cy="107468"/>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08" name="Straight Connector 307"/>
                <p:cNvCxnSpPr>
                  <a:stCxn id="313" idx="6"/>
                  <a:endCxn id="320" idx="2"/>
                </p:cNvCxnSpPr>
                <p:nvPr/>
              </p:nvCxnSpPr>
              <p:spPr>
                <a:xfrm>
                  <a:off x="6052184" y="5376215"/>
                  <a:ext cx="144787" cy="0"/>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09" name="Straight Connector 308"/>
                <p:cNvCxnSpPr>
                  <a:stCxn id="316" idx="6"/>
                  <a:endCxn id="313" idx="2"/>
                </p:cNvCxnSpPr>
                <p:nvPr/>
              </p:nvCxnSpPr>
              <p:spPr>
                <a:xfrm>
                  <a:off x="5849298" y="5376215"/>
                  <a:ext cx="144787" cy="0"/>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10" name="Straight Connector 309"/>
                <p:cNvCxnSpPr>
                  <a:stCxn id="313" idx="4"/>
                  <a:endCxn id="315" idx="0"/>
                </p:cNvCxnSpPr>
                <p:nvPr/>
              </p:nvCxnSpPr>
              <p:spPr>
                <a:xfrm>
                  <a:off x="6023135" y="5405264"/>
                  <a:ext cx="349" cy="102212"/>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11" name="Straight Connector 310"/>
                <p:cNvCxnSpPr>
                  <a:stCxn id="313" idx="3"/>
                  <a:endCxn id="318" idx="7"/>
                </p:cNvCxnSpPr>
                <p:nvPr/>
              </p:nvCxnSpPr>
              <p:spPr>
                <a:xfrm flipH="1">
                  <a:off x="5918003" y="5396756"/>
                  <a:ext cx="84591" cy="75079"/>
                </a:xfrm>
                <a:prstGeom prst="line">
                  <a:avLst/>
                </a:prstGeom>
                <a:ln w="19050"/>
                <a:effectLst/>
              </p:spPr>
              <p:style>
                <a:lnRef idx="3">
                  <a:schemeClr val="dk1"/>
                </a:lnRef>
                <a:fillRef idx="0">
                  <a:schemeClr val="dk1"/>
                </a:fillRef>
                <a:effectRef idx="2">
                  <a:schemeClr val="dk1"/>
                </a:effectRef>
                <a:fontRef idx="minor">
                  <a:schemeClr val="tx1"/>
                </a:fontRef>
              </p:style>
            </p:cxnSp>
            <p:cxnSp>
              <p:nvCxnSpPr>
                <p:cNvPr id="312" name="Straight Connector 311"/>
                <p:cNvCxnSpPr>
                  <a:stCxn id="313" idx="5"/>
                  <a:endCxn id="319" idx="1"/>
                </p:cNvCxnSpPr>
                <p:nvPr/>
              </p:nvCxnSpPr>
              <p:spPr>
                <a:xfrm>
                  <a:off x="6043675" y="5396756"/>
                  <a:ext cx="94410" cy="82087"/>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13" name="Oval 312"/>
                <p:cNvSpPr/>
                <p:nvPr/>
              </p:nvSpPr>
              <p:spPr>
                <a:xfrm>
                  <a:off x="5994085" y="534716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4" name="Oval 313"/>
                <p:cNvSpPr/>
                <p:nvPr/>
              </p:nvSpPr>
              <p:spPr>
                <a:xfrm>
                  <a:off x="5994435" y="51816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5" name="Oval 314"/>
                <p:cNvSpPr/>
                <p:nvPr/>
              </p:nvSpPr>
              <p:spPr>
                <a:xfrm>
                  <a:off x="5994435" y="550747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6" name="Oval 315"/>
                <p:cNvSpPr/>
                <p:nvPr/>
              </p:nvSpPr>
              <p:spPr>
                <a:xfrm>
                  <a:off x="5791200" y="534716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7" name="Oval 316"/>
                <p:cNvSpPr/>
                <p:nvPr/>
              </p:nvSpPr>
              <p:spPr>
                <a:xfrm>
                  <a:off x="5868413" y="5231011"/>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8" name="Oval 317"/>
                <p:cNvSpPr/>
                <p:nvPr/>
              </p:nvSpPr>
              <p:spPr>
                <a:xfrm>
                  <a:off x="5868413" y="546332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9" name="Oval 318"/>
                <p:cNvSpPr/>
                <p:nvPr/>
              </p:nvSpPr>
              <p:spPr>
                <a:xfrm>
                  <a:off x="6129577" y="5470334"/>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20" name="Oval 319"/>
                <p:cNvSpPr/>
                <p:nvPr/>
              </p:nvSpPr>
              <p:spPr>
                <a:xfrm>
                  <a:off x="6196971" y="5347166"/>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21" name="Oval 320"/>
                <p:cNvSpPr/>
                <p:nvPr/>
              </p:nvSpPr>
              <p:spPr>
                <a:xfrm>
                  <a:off x="6129577" y="5231011"/>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22" name="Group 321"/>
              <p:cNvGrpSpPr/>
              <p:nvPr/>
            </p:nvGrpSpPr>
            <p:grpSpPr>
              <a:xfrm>
                <a:off x="6248400" y="4983480"/>
                <a:ext cx="260984" cy="58098"/>
                <a:chOff x="5911216" y="4953000"/>
                <a:chExt cx="260984" cy="58098"/>
              </a:xfrm>
            </p:grpSpPr>
            <p:cxnSp>
              <p:nvCxnSpPr>
                <p:cNvPr id="323" name="Straight Connector 322"/>
                <p:cNvCxnSpPr>
                  <a:stCxn id="324" idx="6"/>
                  <a:endCxn id="325"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24" name="Oval 323"/>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25" name="Oval 324"/>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26" name="Group 325"/>
              <p:cNvGrpSpPr/>
              <p:nvPr/>
            </p:nvGrpSpPr>
            <p:grpSpPr>
              <a:xfrm>
                <a:off x="6248400" y="4846320"/>
                <a:ext cx="260984" cy="58098"/>
                <a:chOff x="5911216" y="4953000"/>
                <a:chExt cx="260984" cy="58098"/>
              </a:xfrm>
            </p:grpSpPr>
            <p:cxnSp>
              <p:nvCxnSpPr>
                <p:cNvPr id="327" name="Straight Connector 326"/>
                <p:cNvCxnSpPr>
                  <a:stCxn id="328" idx="6"/>
                  <a:endCxn id="329"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28" name="Oval 327"/>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29" name="Oval 328"/>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30" name="Group 329"/>
              <p:cNvGrpSpPr/>
              <p:nvPr/>
            </p:nvGrpSpPr>
            <p:grpSpPr>
              <a:xfrm>
                <a:off x="6248400" y="4709160"/>
                <a:ext cx="260984" cy="58098"/>
                <a:chOff x="5911216" y="4953000"/>
                <a:chExt cx="260984" cy="58098"/>
              </a:xfrm>
            </p:grpSpPr>
            <p:cxnSp>
              <p:nvCxnSpPr>
                <p:cNvPr id="331" name="Straight Connector 330"/>
                <p:cNvCxnSpPr>
                  <a:stCxn id="332" idx="6"/>
                  <a:endCxn id="333"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32" name="Oval 331"/>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33" name="Oval 332"/>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34" name="Group 333"/>
              <p:cNvGrpSpPr/>
              <p:nvPr/>
            </p:nvGrpSpPr>
            <p:grpSpPr>
              <a:xfrm>
                <a:off x="6248400" y="4572000"/>
                <a:ext cx="260984" cy="58098"/>
                <a:chOff x="5911216" y="4953000"/>
                <a:chExt cx="260984" cy="58098"/>
              </a:xfrm>
            </p:grpSpPr>
            <p:cxnSp>
              <p:nvCxnSpPr>
                <p:cNvPr id="335" name="Straight Connector 334"/>
                <p:cNvCxnSpPr>
                  <a:stCxn id="336" idx="6"/>
                  <a:endCxn id="337"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36" name="Oval 335"/>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37" name="Oval 336"/>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38" name="Group 337"/>
              <p:cNvGrpSpPr/>
              <p:nvPr/>
            </p:nvGrpSpPr>
            <p:grpSpPr>
              <a:xfrm>
                <a:off x="6248400" y="5120640"/>
                <a:ext cx="260984" cy="58098"/>
                <a:chOff x="5911216" y="4953000"/>
                <a:chExt cx="260984" cy="58098"/>
              </a:xfrm>
            </p:grpSpPr>
            <p:cxnSp>
              <p:nvCxnSpPr>
                <p:cNvPr id="339" name="Straight Connector 338"/>
                <p:cNvCxnSpPr>
                  <a:stCxn id="340" idx="6"/>
                  <a:endCxn id="341"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40" name="Oval 339"/>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41" name="Oval 340"/>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42" name="Group 341"/>
              <p:cNvGrpSpPr/>
              <p:nvPr/>
            </p:nvGrpSpPr>
            <p:grpSpPr>
              <a:xfrm>
                <a:off x="6248400" y="5257800"/>
                <a:ext cx="260984" cy="58098"/>
                <a:chOff x="5911216" y="4953000"/>
                <a:chExt cx="260984" cy="58098"/>
              </a:xfrm>
            </p:grpSpPr>
            <p:cxnSp>
              <p:nvCxnSpPr>
                <p:cNvPr id="343" name="Straight Connector 342"/>
                <p:cNvCxnSpPr>
                  <a:stCxn id="344" idx="6"/>
                  <a:endCxn id="345" idx="2"/>
                </p:cNvCxnSpPr>
                <p:nvPr/>
              </p:nvCxnSpPr>
              <p:spPr>
                <a:xfrm>
                  <a:off x="5969315" y="4982049"/>
                  <a:ext cx="144787" cy="0"/>
                </a:xfrm>
                <a:prstGeom prst="line">
                  <a:avLst/>
                </a:prstGeom>
                <a:ln w="19050"/>
                <a:effectLst/>
              </p:spPr>
              <p:style>
                <a:lnRef idx="3">
                  <a:schemeClr val="dk1"/>
                </a:lnRef>
                <a:fillRef idx="0">
                  <a:schemeClr val="dk1"/>
                </a:fillRef>
                <a:effectRef idx="2">
                  <a:schemeClr val="dk1"/>
                </a:effectRef>
                <a:fontRef idx="minor">
                  <a:schemeClr val="tx1"/>
                </a:fontRef>
              </p:style>
            </p:cxnSp>
            <p:sp>
              <p:nvSpPr>
                <p:cNvPr id="344" name="Oval 343"/>
                <p:cNvSpPr/>
                <p:nvPr/>
              </p:nvSpPr>
              <p:spPr>
                <a:xfrm>
                  <a:off x="5911216"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45" name="Oval 344"/>
                <p:cNvSpPr/>
                <p:nvPr/>
              </p:nvSpPr>
              <p:spPr>
                <a:xfrm>
                  <a:off x="6114102" y="4953000"/>
                  <a:ext cx="58098" cy="58098"/>
                </a:xfrm>
                <a:prstGeom prst="ellipse">
                  <a:avLst/>
                </a:prstGeom>
                <a:ln w="19050"/>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cxnSp>
            <p:nvCxnSpPr>
              <p:cNvPr id="347" name="Straight Arrow Connector 346"/>
              <p:cNvCxnSpPr/>
              <p:nvPr/>
            </p:nvCxnSpPr>
            <p:spPr>
              <a:xfrm>
                <a:off x="6673735" y="5612476"/>
                <a:ext cx="125106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8" name="Straight Connector 347"/>
              <p:cNvCxnSpPr/>
              <p:nvPr/>
            </p:nvCxnSpPr>
            <p:spPr>
              <a:xfrm>
                <a:off x="8001000" y="4495800"/>
                <a:ext cx="0" cy="1295400"/>
              </a:xfrm>
              <a:prstGeom prst="line">
                <a:avLst/>
              </a:prstGeom>
              <a:ln>
                <a:prstDash val="sysDash"/>
              </a:ln>
            </p:spPr>
            <p:style>
              <a:lnRef idx="2">
                <a:schemeClr val="accent2"/>
              </a:lnRef>
              <a:fillRef idx="0">
                <a:schemeClr val="accent2"/>
              </a:fillRef>
              <a:effectRef idx="1">
                <a:schemeClr val="accent2"/>
              </a:effectRef>
              <a:fontRef idx="minor">
                <a:schemeClr val="tx1"/>
              </a:fontRef>
            </p:style>
          </p:cxnSp>
          <p:cxnSp>
            <p:nvCxnSpPr>
              <p:cNvPr id="351" name="Straight Arrow Connector 350"/>
              <p:cNvCxnSpPr/>
              <p:nvPr/>
            </p:nvCxnSpPr>
            <p:spPr>
              <a:xfrm>
                <a:off x="4724400" y="4722223"/>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2" name="Straight Arrow Connector 351"/>
              <p:cNvCxnSpPr/>
              <p:nvPr/>
            </p:nvCxnSpPr>
            <p:spPr>
              <a:xfrm>
                <a:off x="4724400" y="4859383"/>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3" name="Straight Arrow Connector 352"/>
              <p:cNvCxnSpPr/>
              <p:nvPr/>
            </p:nvCxnSpPr>
            <p:spPr>
              <a:xfrm>
                <a:off x="4724400" y="4996543"/>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4" name="Straight Arrow Connector 353"/>
              <p:cNvCxnSpPr/>
              <p:nvPr/>
            </p:nvCxnSpPr>
            <p:spPr>
              <a:xfrm>
                <a:off x="4724400" y="5133703"/>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5" name="Straight Arrow Connector 354"/>
              <p:cNvCxnSpPr/>
              <p:nvPr/>
            </p:nvCxnSpPr>
            <p:spPr>
              <a:xfrm>
                <a:off x="4724400" y="5270863"/>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6" name="Straight Arrow Connector 355"/>
              <p:cNvCxnSpPr/>
              <p:nvPr/>
            </p:nvCxnSpPr>
            <p:spPr>
              <a:xfrm>
                <a:off x="6647906" y="4594860"/>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7" name="Straight Arrow Connector 356"/>
              <p:cNvCxnSpPr/>
              <p:nvPr/>
            </p:nvCxnSpPr>
            <p:spPr>
              <a:xfrm>
                <a:off x="6647906" y="4732020"/>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8" name="Straight Arrow Connector 357"/>
              <p:cNvCxnSpPr/>
              <p:nvPr/>
            </p:nvCxnSpPr>
            <p:spPr>
              <a:xfrm>
                <a:off x="6647906" y="4869180"/>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59" name="Straight Arrow Connector 358"/>
              <p:cNvCxnSpPr/>
              <p:nvPr/>
            </p:nvCxnSpPr>
            <p:spPr>
              <a:xfrm>
                <a:off x="6647906" y="5006340"/>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0" name="Straight Arrow Connector 359"/>
              <p:cNvCxnSpPr/>
              <p:nvPr/>
            </p:nvCxnSpPr>
            <p:spPr>
              <a:xfrm>
                <a:off x="6647906" y="5143500"/>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1" name="Straight Arrow Connector 360"/>
              <p:cNvCxnSpPr/>
              <p:nvPr/>
            </p:nvCxnSpPr>
            <p:spPr>
              <a:xfrm>
                <a:off x="6647906" y="5280660"/>
                <a:ext cx="3048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sp>
        <p:nvSpPr>
          <p:cNvPr id="297" name="Title 1"/>
          <p:cNvSpPr txBox="1">
            <a:spLocks/>
          </p:cNvSpPr>
          <p:nvPr/>
        </p:nvSpPr>
        <p:spPr bwMode="auto">
          <a:xfrm>
            <a:off x="1219200" y="228600"/>
            <a:ext cx="8305800" cy="914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a:lstStyle>
          <a:p>
            <a:r>
              <a:rPr lang="en-US" sz="3600" smtClean="0">
                <a:solidFill>
                  <a:srgbClr val="1F497D"/>
                </a:solidFill>
                <a:latin typeface="Calibri"/>
              </a:rPr>
              <a:t>Problem: </a:t>
            </a:r>
            <a:br>
              <a:rPr lang="en-US" sz="3600" smtClean="0">
                <a:solidFill>
                  <a:srgbClr val="1F497D"/>
                </a:solidFill>
                <a:latin typeface="Calibri"/>
              </a:rPr>
            </a:br>
            <a:r>
              <a:rPr lang="en-US" sz="3600" b="1" smtClean="0">
                <a:solidFill>
                  <a:srgbClr val="1F497D"/>
                </a:solidFill>
                <a:latin typeface="Calibri"/>
              </a:rPr>
              <a:t>High Degree Vertices Limit Parallelism</a:t>
            </a:r>
            <a:endParaRPr lang="en-US" sz="3600" b="1" dirty="0">
              <a:solidFill>
                <a:srgbClr val="1F497D"/>
              </a:solidFill>
              <a:latin typeface="Calibri"/>
            </a:endParaRPr>
          </a:p>
        </p:txBody>
      </p:sp>
    </p:spTree>
    <p:extLst>
      <p:ext uri="{BB962C8B-B14F-4D97-AF65-F5344CB8AC3E}">
        <p14:creationId xmlns:p14="http://schemas.microsoft.com/office/powerpoint/2010/main" val="36321351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a:xfrm>
            <a:off x="1219200" y="838200"/>
            <a:ext cx="8077200" cy="762000"/>
          </a:xfrm>
        </p:spPr>
        <p:txBody>
          <a:bodyPr/>
          <a:lstStyle/>
          <a:p>
            <a:r>
              <a:rPr lang="en-US" sz="3600" dirty="0"/>
              <a:t>Problem: </a:t>
            </a:r>
            <a:br>
              <a:rPr lang="en-US" sz="3600" dirty="0"/>
            </a:br>
            <a:r>
              <a:rPr lang="en-US" sz="3600" b="1" dirty="0"/>
              <a:t>High Degree Vertices </a:t>
            </a:r>
            <a:r>
              <a:rPr lang="en-US" sz="3600" b="1" dirty="0" smtClean="0">
                <a:latin typeface="Wingdings"/>
                <a:ea typeface="Wingdings"/>
                <a:cs typeface="Wingdings"/>
                <a:sym typeface="Wingdings"/>
              </a:rPr>
              <a:t></a:t>
            </a:r>
            <a:r>
              <a:rPr lang="en-US" sz="3600" b="1" dirty="0">
                <a:sym typeface="Wingdings"/>
              </a:rPr>
              <a:t> </a:t>
            </a:r>
            <a:r>
              <a:rPr lang="en-US" sz="3600" b="1" dirty="0" smtClean="0"/>
              <a:t>High Communication for Distributed Updates</a:t>
            </a:r>
            <a:endParaRPr lang="en-US" sz="3600" dirty="0"/>
          </a:p>
        </p:txBody>
      </p:sp>
      <p:grpSp>
        <p:nvGrpSpPr>
          <p:cNvPr id="102" name="Group 101"/>
          <p:cNvGrpSpPr/>
          <p:nvPr/>
        </p:nvGrpSpPr>
        <p:grpSpPr>
          <a:xfrm>
            <a:off x="3349786" y="2524621"/>
            <a:ext cx="1255520" cy="1607340"/>
            <a:chOff x="3348545" y="2078572"/>
            <a:chExt cx="1255520" cy="1607340"/>
          </a:xfrm>
        </p:grpSpPr>
        <p:cxnSp>
          <p:nvCxnSpPr>
            <p:cNvPr id="53" name="Straight Connector 52"/>
            <p:cNvCxnSpPr>
              <a:stCxn id="66" idx="5"/>
              <a:endCxn id="62" idx="1"/>
            </p:cNvCxnSpPr>
            <p:nvPr/>
          </p:nvCxnSpPr>
          <p:spPr>
            <a:xfrm>
              <a:off x="3957742" y="2316816"/>
              <a:ext cx="406401" cy="360674"/>
            </a:xfrm>
            <a:prstGeom prst="line">
              <a:avLst/>
            </a:prstGeom>
          </p:spPr>
          <p:style>
            <a:lnRef idx="3">
              <a:schemeClr val="dk1"/>
            </a:lnRef>
            <a:fillRef idx="0">
              <a:schemeClr val="dk1"/>
            </a:fillRef>
            <a:effectRef idx="2">
              <a:schemeClr val="dk1"/>
            </a:effectRef>
            <a:fontRef idx="minor">
              <a:schemeClr val="tx1"/>
            </a:fontRef>
          </p:style>
        </p:cxnSp>
        <p:cxnSp>
          <p:nvCxnSpPr>
            <p:cNvPr id="57" name="Straight Connector 56"/>
            <p:cNvCxnSpPr>
              <a:stCxn id="65" idx="6"/>
              <a:endCxn id="62" idx="2"/>
            </p:cNvCxnSpPr>
            <p:nvPr/>
          </p:nvCxnSpPr>
          <p:spPr>
            <a:xfrm>
              <a:off x="3627665" y="2776175"/>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58" name="Straight Connector 57"/>
            <p:cNvCxnSpPr>
              <a:stCxn id="62" idx="4"/>
              <a:endCxn id="64" idx="0"/>
            </p:cNvCxnSpPr>
            <p:nvPr/>
          </p:nvCxnSpPr>
          <p:spPr>
            <a:xfrm>
              <a:off x="4462828" y="2915734"/>
              <a:ext cx="1677" cy="491057"/>
            </a:xfrm>
            <a:prstGeom prst="line">
              <a:avLst/>
            </a:prstGeom>
          </p:spPr>
          <p:style>
            <a:lnRef idx="3">
              <a:schemeClr val="dk1"/>
            </a:lnRef>
            <a:fillRef idx="0">
              <a:schemeClr val="dk1"/>
            </a:fillRef>
            <a:effectRef idx="2">
              <a:schemeClr val="dk1"/>
            </a:effectRef>
            <a:fontRef idx="minor">
              <a:schemeClr val="tx1"/>
            </a:fontRef>
          </p:style>
        </p:cxnSp>
        <p:cxnSp>
          <p:nvCxnSpPr>
            <p:cNvPr id="59" name="Straight Connector 58"/>
            <p:cNvCxnSpPr>
              <a:stCxn id="62" idx="3"/>
              <a:endCxn id="67" idx="7"/>
            </p:cNvCxnSpPr>
            <p:nvPr/>
          </p:nvCxnSpPr>
          <p:spPr>
            <a:xfrm flipH="1">
              <a:off x="3957742" y="2874858"/>
              <a:ext cx="406401" cy="360701"/>
            </a:xfrm>
            <a:prstGeom prst="line">
              <a:avLst/>
            </a:prstGeom>
          </p:spPr>
          <p:style>
            <a:lnRef idx="3">
              <a:schemeClr val="dk1"/>
            </a:lnRef>
            <a:fillRef idx="0">
              <a:schemeClr val="dk1"/>
            </a:fillRef>
            <a:effectRef idx="2">
              <a:schemeClr val="dk1"/>
            </a:effectRef>
            <a:fontRef idx="minor">
              <a:schemeClr val="tx1"/>
            </a:fontRef>
          </p:style>
        </p:cxnSp>
        <p:sp>
          <p:nvSpPr>
            <p:cNvPr id="62" name="Oval 61"/>
            <p:cNvSpPr/>
            <p:nvPr/>
          </p:nvSpPr>
          <p:spPr>
            <a:xfrm>
              <a:off x="4323267" y="2636614"/>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sp>
          <p:nvSpPr>
            <p:cNvPr id="64" name="Oval 63"/>
            <p:cNvSpPr/>
            <p:nvPr/>
          </p:nvSpPr>
          <p:spPr>
            <a:xfrm>
              <a:off x="4324945" y="340679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5" name="Oval 64"/>
            <p:cNvSpPr/>
            <p:nvPr/>
          </p:nvSpPr>
          <p:spPr>
            <a:xfrm>
              <a:off x="3348545" y="2636614"/>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6" name="Oval 65"/>
            <p:cNvSpPr/>
            <p:nvPr/>
          </p:nvSpPr>
          <p:spPr>
            <a:xfrm>
              <a:off x="3719498" y="207857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7" name="Oval 66"/>
            <p:cNvSpPr/>
            <p:nvPr/>
          </p:nvSpPr>
          <p:spPr>
            <a:xfrm>
              <a:off x="3719498" y="319468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101" name="Group 100"/>
          <p:cNvGrpSpPr/>
          <p:nvPr/>
        </p:nvGrpSpPr>
        <p:grpSpPr>
          <a:xfrm>
            <a:off x="4310435" y="2286583"/>
            <a:ext cx="1252165" cy="1666287"/>
            <a:chOff x="4361474" y="1829382"/>
            <a:chExt cx="1252165" cy="1666287"/>
          </a:xfrm>
        </p:grpSpPr>
        <p:cxnSp>
          <p:nvCxnSpPr>
            <p:cNvPr id="82" name="Straight Connector 81"/>
            <p:cNvCxnSpPr>
              <a:endCxn id="97" idx="3"/>
            </p:cNvCxnSpPr>
            <p:nvPr/>
          </p:nvCxnSpPr>
          <p:spPr>
            <a:xfrm flipV="1">
              <a:off x="4598041" y="2305013"/>
              <a:ext cx="453575" cy="360674"/>
            </a:xfrm>
            <a:prstGeom prst="line">
              <a:avLst/>
            </a:prstGeom>
          </p:spPr>
          <p:style>
            <a:lnRef idx="3">
              <a:schemeClr val="dk1"/>
            </a:lnRef>
            <a:fillRef idx="0">
              <a:schemeClr val="dk1"/>
            </a:fillRef>
            <a:effectRef idx="2">
              <a:schemeClr val="dk1"/>
            </a:effectRef>
            <a:fontRef idx="minor">
              <a:schemeClr val="tx1"/>
            </a:fontRef>
          </p:style>
        </p:cxnSp>
        <p:cxnSp>
          <p:nvCxnSpPr>
            <p:cNvPr id="83" name="Straight Connector 82"/>
            <p:cNvCxnSpPr>
              <a:stCxn id="90" idx="4"/>
            </p:cNvCxnSpPr>
            <p:nvPr/>
          </p:nvCxnSpPr>
          <p:spPr>
            <a:xfrm flipH="1">
              <a:off x="4499357" y="2108502"/>
              <a:ext cx="1677" cy="516309"/>
            </a:xfrm>
            <a:prstGeom prst="line">
              <a:avLst/>
            </a:prstGeom>
          </p:spPr>
          <p:style>
            <a:lnRef idx="3">
              <a:schemeClr val="dk1"/>
            </a:lnRef>
            <a:fillRef idx="0">
              <a:schemeClr val="dk1"/>
            </a:fillRef>
            <a:effectRef idx="2">
              <a:schemeClr val="dk1"/>
            </a:effectRef>
            <a:fontRef idx="minor">
              <a:schemeClr val="tx1"/>
            </a:fontRef>
          </p:style>
        </p:cxnSp>
        <p:cxnSp>
          <p:nvCxnSpPr>
            <p:cNvPr id="84" name="Straight Connector 83"/>
            <p:cNvCxnSpPr>
              <a:endCxn id="96" idx="2"/>
            </p:cNvCxnSpPr>
            <p:nvPr/>
          </p:nvCxnSpPr>
          <p:spPr>
            <a:xfrm>
              <a:off x="4638917" y="2764372"/>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88" name="Straight Connector 87"/>
            <p:cNvCxnSpPr>
              <a:endCxn id="95" idx="1"/>
            </p:cNvCxnSpPr>
            <p:nvPr/>
          </p:nvCxnSpPr>
          <p:spPr>
            <a:xfrm>
              <a:off x="4598041" y="2863055"/>
              <a:ext cx="453575" cy="394370"/>
            </a:xfrm>
            <a:prstGeom prst="line">
              <a:avLst/>
            </a:prstGeom>
          </p:spPr>
          <p:style>
            <a:lnRef idx="3">
              <a:schemeClr val="dk1"/>
            </a:lnRef>
            <a:fillRef idx="0">
              <a:schemeClr val="dk1"/>
            </a:fillRef>
            <a:effectRef idx="2">
              <a:schemeClr val="dk1"/>
            </a:effectRef>
            <a:fontRef idx="minor">
              <a:schemeClr val="tx1"/>
            </a:fontRef>
          </p:style>
        </p:cxnSp>
        <p:sp>
          <p:nvSpPr>
            <p:cNvPr id="90" name="Oval 89"/>
            <p:cNvSpPr/>
            <p:nvPr/>
          </p:nvSpPr>
          <p:spPr>
            <a:xfrm>
              <a:off x="4361474" y="182938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5" name="Oval 94"/>
            <p:cNvSpPr/>
            <p:nvPr/>
          </p:nvSpPr>
          <p:spPr>
            <a:xfrm>
              <a:off x="5010740" y="3216549"/>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6" name="Oval 95"/>
            <p:cNvSpPr/>
            <p:nvPr/>
          </p:nvSpPr>
          <p:spPr>
            <a:xfrm>
              <a:off x="5334519" y="262481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7" name="Oval 96"/>
            <p:cNvSpPr/>
            <p:nvPr/>
          </p:nvSpPr>
          <p:spPr>
            <a:xfrm>
              <a:off x="5010740" y="2066769"/>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10" name="Group 9"/>
          <p:cNvGrpSpPr/>
          <p:nvPr/>
        </p:nvGrpSpPr>
        <p:grpSpPr>
          <a:xfrm>
            <a:off x="685800" y="2133600"/>
            <a:ext cx="7543800" cy="3495020"/>
            <a:chOff x="685800" y="2133600"/>
            <a:chExt cx="7543800" cy="3495020"/>
          </a:xfrm>
        </p:grpSpPr>
        <p:sp>
          <p:nvSpPr>
            <p:cNvPr id="7" name="Freeform 6"/>
            <p:cNvSpPr/>
            <p:nvPr/>
          </p:nvSpPr>
          <p:spPr>
            <a:xfrm>
              <a:off x="4495800" y="2133600"/>
              <a:ext cx="89269" cy="2572417"/>
            </a:xfrm>
            <a:custGeom>
              <a:avLst/>
              <a:gdLst>
                <a:gd name="connsiteX0" fmla="*/ 269473 w 627348"/>
                <a:gd name="connsiteY0" fmla="*/ 0 h 3704980"/>
                <a:gd name="connsiteX1" fmla="*/ 607385 w 627348"/>
                <a:gd name="connsiteY1" fmla="*/ 535941 h 3704980"/>
                <a:gd name="connsiteX2" fmla="*/ 525820 w 627348"/>
                <a:gd name="connsiteY2" fmla="*/ 1071881 h 3704980"/>
                <a:gd name="connsiteX3" fmla="*/ 13127 w 627348"/>
                <a:gd name="connsiteY3" fmla="*/ 1875792 h 3704980"/>
                <a:gd name="connsiteX4" fmla="*/ 385995 w 627348"/>
                <a:gd name="connsiteY4" fmla="*/ 2959324 h 3704980"/>
                <a:gd name="connsiteX5" fmla="*/ 1475 w 627348"/>
                <a:gd name="connsiteY5" fmla="*/ 3704980 h 370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348" h="3704980">
                  <a:moveTo>
                    <a:pt x="269473" y="0"/>
                  </a:moveTo>
                  <a:cubicBezTo>
                    <a:pt x="417067" y="178647"/>
                    <a:pt x="564661" y="357294"/>
                    <a:pt x="607385" y="535941"/>
                  </a:cubicBezTo>
                  <a:cubicBezTo>
                    <a:pt x="650109" y="714588"/>
                    <a:pt x="624863" y="848573"/>
                    <a:pt x="525820" y="1071881"/>
                  </a:cubicBezTo>
                  <a:cubicBezTo>
                    <a:pt x="426777" y="1295189"/>
                    <a:pt x="36431" y="1561218"/>
                    <a:pt x="13127" y="1875792"/>
                  </a:cubicBezTo>
                  <a:cubicBezTo>
                    <a:pt x="-10177" y="2190366"/>
                    <a:pt x="387937" y="2654459"/>
                    <a:pt x="385995" y="2959324"/>
                  </a:cubicBezTo>
                  <a:cubicBezTo>
                    <a:pt x="384053" y="3264189"/>
                    <a:pt x="-27655" y="3503031"/>
                    <a:pt x="1475" y="3704980"/>
                  </a:cubicBezTo>
                </a:path>
              </a:pathLst>
            </a:custGeom>
            <a:ln>
              <a:solidFill>
                <a:schemeClr val="tx2"/>
              </a:solidFill>
            </a:ln>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8" name="TextBox 7"/>
            <p:cNvSpPr txBox="1"/>
            <p:nvPr/>
          </p:nvSpPr>
          <p:spPr>
            <a:xfrm>
              <a:off x="685800" y="5105400"/>
              <a:ext cx="1717037" cy="523220"/>
            </a:xfrm>
            <a:prstGeom prst="rect">
              <a:avLst/>
            </a:prstGeom>
            <a:noFill/>
          </p:spPr>
          <p:txBody>
            <a:bodyPr wrap="none" rtlCol="0">
              <a:spAutoFit/>
            </a:bodyPr>
            <a:lstStyle/>
            <a:p>
              <a:r>
                <a:rPr lang="en-US" sz="2800" dirty="0" smtClean="0">
                  <a:solidFill>
                    <a:prstClr val="black"/>
                  </a:solidFill>
                  <a:latin typeface="Calibri"/>
                </a:rPr>
                <a:t>Machine 1</a:t>
              </a:r>
              <a:endParaRPr lang="en-US" sz="2800" dirty="0">
                <a:solidFill>
                  <a:prstClr val="black"/>
                </a:solidFill>
                <a:latin typeface="Calibri"/>
              </a:endParaRPr>
            </a:p>
          </p:txBody>
        </p:sp>
        <p:sp>
          <p:nvSpPr>
            <p:cNvPr id="9" name="TextBox 8"/>
            <p:cNvSpPr txBox="1"/>
            <p:nvPr/>
          </p:nvSpPr>
          <p:spPr>
            <a:xfrm>
              <a:off x="6512563" y="5105400"/>
              <a:ext cx="1717037" cy="523220"/>
            </a:xfrm>
            <a:prstGeom prst="rect">
              <a:avLst/>
            </a:prstGeom>
            <a:noFill/>
          </p:spPr>
          <p:txBody>
            <a:bodyPr wrap="none" rtlCol="0">
              <a:spAutoFit/>
            </a:bodyPr>
            <a:lstStyle/>
            <a:p>
              <a:r>
                <a:rPr lang="en-US" sz="2800" dirty="0" smtClean="0">
                  <a:solidFill>
                    <a:prstClr val="black"/>
                  </a:solidFill>
                  <a:latin typeface="Calibri"/>
                </a:rPr>
                <a:t>Machine 2</a:t>
              </a:r>
              <a:endParaRPr lang="en-US" sz="2800" dirty="0">
                <a:solidFill>
                  <a:prstClr val="black"/>
                </a:solidFill>
                <a:latin typeface="Calibri"/>
              </a:endParaRPr>
            </a:p>
          </p:txBody>
        </p:sp>
      </p:grpSp>
      <p:grpSp>
        <p:nvGrpSpPr>
          <p:cNvPr id="51" name="Group 50"/>
          <p:cNvGrpSpPr/>
          <p:nvPr/>
        </p:nvGrpSpPr>
        <p:grpSpPr>
          <a:xfrm>
            <a:off x="4310435" y="2286000"/>
            <a:ext cx="1252165" cy="1666287"/>
            <a:chOff x="4361474" y="1829382"/>
            <a:chExt cx="1252165" cy="1666287"/>
          </a:xfrm>
        </p:grpSpPr>
        <p:sp>
          <p:nvSpPr>
            <p:cNvPr id="60" name="Oval 59"/>
            <p:cNvSpPr/>
            <p:nvPr/>
          </p:nvSpPr>
          <p:spPr>
            <a:xfrm>
              <a:off x="4361474" y="182938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3" name="Oval 62"/>
            <p:cNvSpPr/>
            <p:nvPr/>
          </p:nvSpPr>
          <p:spPr>
            <a:xfrm>
              <a:off x="5010740" y="3216549"/>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8" name="Oval 67"/>
            <p:cNvSpPr/>
            <p:nvPr/>
          </p:nvSpPr>
          <p:spPr>
            <a:xfrm>
              <a:off x="5334519" y="262481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9" name="Oval 68"/>
            <p:cNvSpPr/>
            <p:nvPr/>
          </p:nvSpPr>
          <p:spPr>
            <a:xfrm>
              <a:off x="5010740" y="2066769"/>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11" name="Left Arrow 10"/>
          <p:cNvSpPr/>
          <p:nvPr/>
        </p:nvSpPr>
        <p:spPr bwMode="auto">
          <a:xfrm>
            <a:off x="2819400" y="2590800"/>
            <a:ext cx="3200400" cy="1600200"/>
          </a:xfrm>
          <a:prstGeom prst="leftArrow">
            <a:avLst>
              <a:gd name="adj1" fmla="val 71843"/>
              <a:gd name="adj2" fmla="val 50000"/>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r>
              <a:rPr lang="en-US" sz="2000" dirty="0" smtClean="0">
                <a:solidFill>
                  <a:prstClr val="white"/>
                </a:solidFill>
                <a:latin typeface="Tahoma" pitchFamily="-64" charset="0"/>
              </a:rPr>
              <a:t>Data</a:t>
            </a:r>
            <a:r>
              <a:rPr lang="en-US" sz="2000" dirty="0">
                <a:solidFill>
                  <a:prstClr val="white"/>
                </a:solidFill>
                <a:latin typeface="Tahoma" pitchFamily="-64" charset="0"/>
              </a:rPr>
              <a:t> </a:t>
            </a:r>
            <a:r>
              <a:rPr lang="en-US" sz="2000" dirty="0" smtClean="0">
                <a:solidFill>
                  <a:prstClr val="white"/>
                </a:solidFill>
                <a:latin typeface="Tahoma" pitchFamily="-64" charset="0"/>
              </a:rPr>
              <a:t>transmitted</a:t>
            </a:r>
          </a:p>
          <a:p>
            <a:pPr algn="ctr" fontAlgn="base">
              <a:spcBef>
                <a:spcPct val="0"/>
              </a:spcBef>
              <a:spcAft>
                <a:spcPct val="0"/>
              </a:spcAft>
            </a:pPr>
            <a:r>
              <a:rPr lang="en-US" sz="2000" dirty="0" smtClean="0">
                <a:solidFill>
                  <a:prstClr val="white"/>
                </a:solidFill>
                <a:latin typeface="Tahoma" pitchFamily="-64" charset="0"/>
              </a:rPr>
              <a:t>across network</a:t>
            </a:r>
          </a:p>
          <a:p>
            <a:pPr algn="ctr" fontAlgn="base">
              <a:spcBef>
                <a:spcPct val="0"/>
              </a:spcBef>
              <a:spcAft>
                <a:spcPct val="0"/>
              </a:spcAft>
            </a:pPr>
            <a:r>
              <a:rPr lang="en-US" sz="2000" b="1" dirty="0" smtClean="0">
                <a:solidFill>
                  <a:prstClr val="white"/>
                </a:solidFill>
                <a:latin typeface="Tahoma" pitchFamily="-64" charset="0"/>
              </a:rPr>
              <a:t>O(# cut edges)</a:t>
            </a:r>
          </a:p>
        </p:txBody>
      </p:sp>
      <p:sp>
        <p:nvSpPr>
          <p:cNvPr id="32" name="TextBox 31"/>
          <p:cNvSpPr txBox="1"/>
          <p:nvPr/>
        </p:nvSpPr>
        <p:spPr>
          <a:xfrm>
            <a:off x="152400" y="4505742"/>
            <a:ext cx="8833093" cy="2123658"/>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sz="2800" dirty="0">
                <a:solidFill>
                  <a:prstClr val="white"/>
                </a:solidFill>
                <a:latin typeface="Calibri"/>
              </a:rPr>
              <a:t>Natural graphs do not have low-cost balanced cuts </a:t>
            </a:r>
            <a:endParaRPr lang="en-US" sz="2800" dirty="0" smtClean="0">
              <a:solidFill>
                <a:prstClr val="white"/>
              </a:solidFill>
              <a:latin typeface="Calibri"/>
            </a:endParaRPr>
          </a:p>
          <a:p>
            <a:r>
              <a:rPr lang="en-US" sz="2000" i="1" dirty="0" smtClean="0">
                <a:solidFill>
                  <a:prstClr val="white"/>
                </a:solidFill>
                <a:latin typeface="Calibri"/>
              </a:rPr>
              <a:t>					[</a:t>
            </a:r>
            <a:r>
              <a:rPr lang="en-US" sz="2000" i="1" dirty="0" err="1">
                <a:solidFill>
                  <a:prstClr val="white"/>
                </a:solidFill>
                <a:latin typeface="Calibri"/>
              </a:rPr>
              <a:t>Leskovec</a:t>
            </a:r>
            <a:r>
              <a:rPr lang="en-US" sz="2000" i="1" dirty="0">
                <a:solidFill>
                  <a:prstClr val="white"/>
                </a:solidFill>
                <a:latin typeface="Calibri"/>
              </a:rPr>
              <a:t> et al. 08, Lang 04]</a:t>
            </a:r>
          </a:p>
          <a:p>
            <a:endParaRPr lang="en-US" sz="1600" dirty="0">
              <a:solidFill>
                <a:prstClr val="white"/>
              </a:solidFill>
              <a:latin typeface="Calibri"/>
            </a:endParaRPr>
          </a:p>
          <a:p>
            <a:r>
              <a:rPr lang="en-US" sz="2800" dirty="0">
                <a:solidFill>
                  <a:prstClr val="white"/>
                </a:solidFill>
                <a:latin typeface="Calibri"/>
              </a:rPr>
              <a:t>Popular </a:t>
            </a:r>
            <a:r>
              <a:rPr lang="en-US" sz="2800" dirty="0" smtClean="0">
                <a:solidFill>
                  <a:prstClr val="white"/>
                </a:solidFill>
                <a:latin typeface="Calibri"/>
              </a:rPr>
              <a:t>partitioning </a:t>
            </a:r>
            <a:r>
              <a:rPr lang="en-US" sz="2800" dirty="0">
                <a:solidFill>
                  <a:prstClr val="white"/>
                </a:solidFill>
                <a:latin typeface="Calibri"/>
              </a:rPr>
              <a:t>tools (Metis, Chaco,…) perform poorly </a:t>
            </a:r>
            <a:endParaRPr lang="en-US" sz="2800" dirty="0" smtClean="0">
              <a:solidFill>
                <a:prstClr val="white"/>
              </a:solidFill>
              <a:latin typeface="Calibri"/>
            </a:endParaRPr>
          </a:p>
          <a:p>
            <a:r>
              <a:rPr lang="en-US" sz="2000" i="1" dirty="0" smtClean="0">
                <a:solidFill>
                  <a:prstClr val="white"/>
                </a:solidFill>
                <a:latin typeface="Calibri"/>
              </a:rPr>
              <a:t>						               [</a:t>
            </a:r>
            <a:r>
              <a:rPr lang="en-US" sz="2000" i="1" dirty="0" err="1">
                <a:solidFill>
                  <a:prstClr val="white"/>
                </a:solidFill>
                <a:latin typeface="Calibri"/>
              </a:rPr>
              <a:t>Abou-Rjeili</a:t>
            </a:r>
            <a:r>
              <a:rPr lang="en-US" sz="2000" i="1" dirty="0">
                <a:solidFill>
                  <a:prstClr val="white"/>
                </a:solidFill>
                <a:latin typeface="Calibri"/>
              </a:rPr>
              <a:t> et al. 06]</a:t>
            </a:r>
          </a:p>
          <a:p>
            <a:pPr lvl="1"/>
            <a:r>
              <a:rPr lang="en-US" sz="2000" i="1" dirty="0">
                <a:solidFill>
                  <a:prstClr val="white"/>
                </a:solidFill>
                <a:latin typeface="Calibri"/>
              </a:rPr>
              <a:t>Extremely slow and require substantial memory</a:t>
            </a:r>
          </a:p>
        </p:txBody>
      </p:sp>
    </p:spTree>
    <p:custDataLst>
      <p:tags r:id="rId1"/>
    </p:custDataLst>
    <p:extLst>
      <p:ext uri="{BB962C8B-B14F-4D97-AF65-F5344CB8AC3E}">
        <p14:creationId xmlns:p14="http://schemas.microsoft.com/office/powerpoint/2010/main" val="875723739"/>
      </p:ext>
    </p:extLst>
  </p:cSld>
  <p:clrMapOvr>
    <a:masterClrMapping/>
  </p:clrMapOvr>
  <mc:AlternateContent xmlns:mc="http://schemas.openxmlformats.org/markup-compatibility/2006" xmlns:p14="http://schemas.microsoft.com/office/powerpoint/2010/main">
    <mc:Choice Requires="p14">
      <p:transition spd="slow" p14:dur="2000" advTm="21049"/>
    </mc:Choice>
    <mc:Fallback xmlns="">
      <p:transition xmlns:p14="http://schemas.microsoft.com/office/powerpoint/2010/main" spd="slow" advTm="21049"/>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4.88025E-6 1.51515E-6 L -0.24314 0.0037 " pathEditMode="relative" rAng="0" ptsTypes="AA">
                                      <p:cBhvr>
                                        <p:cTn id="6" dur="2000" fill="hold"/>
                                        <p:tgtEl>
                                          <p:spTgt spid="102"/>
                                        </p:tgtEl>
                                        <p:attrNameLst>
                                          <p:attrName>ppt_x</p:attrName>
                                          <p:attrName>ppt_y</p:attrName>
                                        </p:attrNameLst>
                                      </p:cBhvr>
                                      <p:rCtr x="-12166" y="185"/>
                                    </p:animMotion>
                                  </p:childTnLst>
                                </p:cTn>
                              </p:par>
                              <p:par>
                                <p:cTn id="7" presetID="63" presetClass="path" presetSubtype="0" accel="50000" decel="50000" fill="hold" nodeType="withEffect">
                                  <p:stCondLst>
                                    <p:cond delay="0"/>
                                  </p:stCondLst>
                                  <p:childTnLst>
                                    <p:animMotion origin="layout" path="M 4.16667E-6 2.22222E-6 L 0.17135 2.22222E-6 " pathEditMode="relative" rAng="0" ptsTypes="AA">
                                      <p:cBhvr>
                                        <p:cTn id="8" dur="2000" fill="hold"/>
                                        <p:tgtEl>
                                          <p:spTgt spid="101"/>
                                        </p:tgtEl>
                                        <p:attrNameLst>
                                          <p:attrName>ppt_x</p:attrName>
                                          <p:attrName>ppt_y</p:attrName>
                                        </p:attrNameLst>
                                      </p:cBhvr>
                                      <p:rCtr x="86" y="0"/>
                                    </p:animMotion>
                                  </p:childTnLst>
                                </p:cTn>
                              </p:par>
                              <p:par>
                                <p:cTn id="9" presetID="63" presetClass="path" presetSubtype="0" accel="50000" decel="50000" fill="hold" nodeType="withEffect">
                                  <p:stCondLst>
                                    <p:cond delay="0"/>
                                  </p:stCondLst>
                                  <p:childTnLst>
                                    <p:animMotion origin="layout" path="M 4.16667E-6 2.22222E-6 L 0.17135 2.22222E-6 " pathEditMode="relative" rAng="0" ptsTypes="AA">
                                      <p:cBhvr>
                                        <p:cTn id="10" dur="2000" fill="hold"/>
                                        <p:tgtEl>
                                          <p:spTgt spid="51"/>
                                        </p:tgtEl>
                                        <p:attrNameLst>
                                          <p:attrName>ppt_x</p:attrName>
                                          <p:attrName>ppt_y</p:attrName>
                                        </p:attrNameLst>
                                      </p:cBhvr>
                                      <p:rCtr x="86" y="0"/>
                                    </p:animMotion>
                                  </p:childTnLst>
                                </p:cTn>
                              </p:par>
                            </p:childTnLst>
                          </p:cTn>
                        </p:par>
                        <p:par>
                          <p:cTn id="11" fill="hold">
                            <p:stCondLst>
                              <p:cond delay="2000"/>
                            </p:stCondLst>
                            <p:childTnLst>
                              <p:par>
                                <p:cTn id="12" presetID="1" presetClass="exit" presetSubtype="0" fill="hold" nodeType="afterEffect">
                                  <p:stCondLst>
                                    <p:cond delay="0"/>
                                  </p:stCondLst>
                                  <p:childTnLst>
                                    <p:set>
                                      <p:cBhvr>
                                        <p:cTn id="13" dur="1" fill="hold">
                                          <p:stCondLst>
                                            <p:cond delay="0"/>
                                          </p:stCondLst>
                                        </p:cTn>
                                        <p:tgtEl>
                                          <p:spTgt spid="101"/>
                                        </p:tgtEl>
                                        <p:attrNameLst>
                                          <p:attrName>style.visibility</p:attrName>
                                        </p:attrNameLst>
                                      </p:cBhvr>
                                      <p:to>
                                        <p:strVal val="hidden"/>
                                      </p:to>
                                    </p:set>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2"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Random Partitioning</a:t>
            </a:r>
            <a:endParaRPr lang="en-US" dirty="0"/>
          </a:p>
        </p:txBody>
      </p:sp>
      <p:sp>
        <p:nvSpPr>
          <p:cNvPr id="3" name="Content Placeholder 2"/>
          <p:cNvSpPr>
            <a:spLocks noGrp="1"/>
          </p:cNvSpPr>
          <p:nvPr>
            <p:ph idx="1"/>
          </p:nvPr>
        </p:nvSpPr>
        <p:spPr>
          <a:xfrm>
            <a:off x="609600" y="838200"/>
            <a:ext cx="8229600" cy="1295400"/>
          </a:xfrm>
        </p:spPr>
        <p:txBody>
          <a:bodyPr/>
          <a:lstStyle/>
          <a:p>
            <a:r>
              <a:rPr lang="en-US" dirty="0" smtClean="0"/>
              <a:t>Both GraphLab1 and </a:t>
            </a:r>
            <a:r>
              <a:rPr lang="en-US" dirty="0" err="1" smtClean="0"/>
              <a:t>Pregel</a:t>
            </a:r>
            <a:r>
              <a:rPr lang="en-US" dirty="0" smtClean="0"/>
              <a:t> proposed</a:t>
            </a:r>
            <a:r>
              <a:rPr lang="en-US" sz="2400" dirty="0" smtClean="0"/>
              <a:t> </a:t>
            </a:r>
            <a:r>
              <a:rPr lang="en-US" dirty="0" smtClean="0">
                <a:sym typeface="Wingdings"/>
              </a:rPr>
              <a:t>Random (hashed) partitioning for Natural Graphs</a:t>
            </a:r>
            <a:endParaRPr lang="en-US" dirty="0"/>
          </a:p>
        </p:txBody>
      </p:sp>
      <p:sp>
        <p:nvSpPr>
          <p:cNvPr id="6" name="Rectangle 5"/>
          <p:cNvSpPr/>
          <p:nvPr/>
        </p:nvSpPr>
        <p:spPr>
          <a:xfrm>
            <a:off x="3810000" y="2743200"/>
            <a:ext cx="2209800" cy="2667000"/>
          </a:xfrm>
          <a:prstGeom prst="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en-US" sz="3200" dirty="0" smtClean="0">
                <a:solidFill>
                  <a:prstClr val="black"/>
                </a:solidFill>
                <a:latin typeface="Calibri"/>
              </a:rPr>
              <a:t>Machine 1</a:t>
            </a:r>
            <a:endParaRPr lang="en-US" sz="3200" dirty="0">
              <a:solidFill>
                <a:prstClr val="black"/>
              </a:solidFill>
              <a:latin typeface="Calibri"/>
            </a:endParaRPr>
          </a:p>
        </p:txBody>
      </p:sp>
      <p:sp>
        <p:nvSpPr>
          <p:cNvPr id="12" name="Rectangle 11"/>
          <p:cNvSpPr/>
          <p:nvPr/>
        </p:nvSpPr>
        <p:spPr>
          <a:xfrm>
            <a:off x="6248400" y="2743200"/>
            <a:ext cx="2209800" cy="2667000"/>
          </a:xfrm>
          <a:prstGeom prst="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en-US" sz="3200" dirty="0" smtClean="0">
                <a:solidFill>
                  <a:prstClr val="black"/>
                </a:solidFill>
                <a:latin typeface="Calibri"/>
              </a:rPr>
              <a:t>Machine 2</a:t>
            </a:r>
            <a:endParaRPr lang="en-US" sz="3200" dirty="0">
              <a:solidFill>
                <a:prstClr val="black"/>
              </a:solidFill>
              <a:latin typeface="Calibri"/>
            </a:endParaRPr>
          </a:p>
        </p:txBody>
      </p:sp>
      <p:grpSp>
        <p:nvGrpSpPr>
          <p:cNvPr id="32" name="Group 31"/>
          <p:cNvGrpSpPr/>
          <p:nvPr/>
        </p:nvGrpSpPr>
        <p:grpSpPr>
          <a:xfrm>
            <a:off x="533400" y="3276600"/>
            <a:ext cx="2819400" cy="1295400"/>
            <a:chOff x="533400" y="3657600"/>
            <a:chExt cx="2819400" cy="1295400"/>
          </a:xfrm>
        </p:grpSpPr>
        <p:cxnSp>
          <p:nvCxnSpPr>
            <p:cNvPr id="13" name="Straight Connector 12"/>
            <p:cNvCxnSpPr>
              <a:stCxn id="18" idx="4"/>
              <a:endCxn id="28" idx="0"/>
            </p:cNvCxnSpPr>
            <p:nvPr/>
          </p:nvCxnSpPr>
          <p:spPr>
            <a:xfrm>
              <a:off x="647700" y="38862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4" name="Straight Connector 13"/>
            <p:cNvCxnSpPr>
              <a:stCxn id="19" idx="4"/>
              <a:endCxn id="29" idx="0"/>
            </p:cNvCxnSpPr>
            <p:nvPr/>
          </p:nvCxnSpPr>
          <p:spPr>
            <a:xfrm>
              <a:off x="1511300" y="38862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5" name="Straight Connector 14"/>
            <p:cNvCxnSpPr>
              <a:stCxn id="20" idx="4"/>
              <a:endCxn id="30" idx="0"/>
            </p:cNvCxnSpPr>
            <p:nvPr/>
          </p:nvCxnSpPr>
          <p:spPr>
            <a:xfrm>
              <a:off x="2374900" y="38862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6" name="Straight Connector 15"/>
            <p:cNvCxnSpPr>
              <a:stCxn id="21" idx="4"/>
              <a:endCxn id="31" idx="0"/>
            </p:cNvCxnSpPr>
            <p:nvPr/>
          </p:nvCxnSpPr>
          <p:spPr>
            <a:xfrm>
              <a:off x="3238500" y="3886200"/>
              <a:ext cx="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7" name="Straight Connector 16"/>
            <p:cNvCxnSpPr>
              <a:stCxn id="18" idx="6"/>
              <a:endCxn id="21" idx="2"/>
            </p:cNvCxnSpPr>
            <p:nvPr/>
          </p:nvCxnSpPr>
          <p:spPr>
            <a:xfrm>
              <a:off x="762000" y="3771900"/>
              <a:ext cx="2362200" cy="0"/>
            </a:xfrm>
            <a:prstGeom prst="line">
              <a:avLst/>
            </a:prstGeom>
          </p:spPr>
          <p:style>
            <a:lnRef idx="2">
              <a:schemeClr val="dk1">
                <a:shade val="50000"/>
              </a:schemeClr>
            </a:lnRef>
            <a:fillRef idx="1">
              <a:schemeClr val="dk1"/>
            </a:fillRef>
            <a:effectRef idx="0">
              <a:schemeClr val="dk1"/>
            </a:effectRef>
            <a:fontRef idx="minor">
              <a:schemeClr val="lt1"/>
            </a:fontRef>
          </p:style>
        </p:cxnSp>
        <p:sp>
          <p:nvSpPr>
            <p:cNvPr id="18" name="Oval 17"/>
            <p:cNvSpPr/>
            <p:nvPr/>
          </p:nvSpPr>
          <p:spPr>
            <a:xfrm>
              <a:off x="533400" y="3657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9" name="Oval 18"/>
            <p:cNvSpPr/>
            <p:nvPr/>
          </p:nvSpPr>
          <p:spPr>
            <a:xfrm>
              <a:off x="1397000" y="3657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0" name="Oval 19"/>
            <p:cNvSpPr/>
            <p:nvPr/>
          </p:nvSpPr>
          <p:spPr>
            <a:xfrm>
              <a:off x="2260600" y="3657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1" name="Oval 20"/>
            <p:cNvSpPr/>
            <p:nvPr/>
          </p:nvSpPr>
          <p:spPr>
            <a:xfrm>
              <a:off x="3124200" y="3657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cxnSp>
          <p:nvCxnSpPr>
            <p:cNvPr id="22" name="Straight Connector 21"/>
            <p:cNvCxnSpPr>
              <a:stCxn id="23" idx="6"/>
              <a:endCxn id="26" idx="2"/>
            </p:cNvCxnSpPr>
            <p:nvPr/>
          </p:nvCxnSpPr>
          <p:spPr>
            <a:xfrm>
              <a:off x="762000" y="4305300"/>
              <a:ext cx="2362200" cy="0"/>
            </a:xfrm>
            <a:prstGeom prst="line">
              <a:avLst/>
            </a:prstGeom>
          </p:spPr>
          <p:style>
            <a:lnRef idx="2">
              <a:schemeClr val="dk1">
                <a:shade val="50000"/>
              </a:schemeClr>
            </a:lnRef>
            <a:fillRef idx="1">
              <a:schemeClr val="dk1"/>
            </a:fillRef>
            <a:effectRef idx="0">
              <a:schemeClr val="dk1"/>
            </a:effectRef>
            <a:fontRef idx="minor">
              <a:schemeClr val="lt1"/>
            </a:fontRef>
          </p:style>
        </p:cxnSp>
        <p:sp>
          <p:nvSpPr>
            <p:cNvPr id="23" name="Oval 22"/>
            <p:cNvSpPr/>
            <p:nvPr/>
          </p:nvSpPr>
          <p:spPr>
            <a:xfrm>
              <a:off x="533400" y="4191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4" name="Oval 23"/>
            <p:cNvSpPr/>
            <p:nvPr/>
          </p:nvSpPr>
          <p:spPr>
            <a:xfrm>
              <a:off x="1397000" y="4191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5" name="Oval 24"/>
            <p:cNvSpPr/>
            <p:nvPr/>
          </p:nvSpPr>
          <p:spPr>
            <a:xfrm>
              <a:off x="2260600" y="4191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6" name="Oval 25"/>
            <p:cNvSpPr/>
            <p:nvPr/>
          </p:nvSpPr>
          <p:spPr>
            <a:xfrm>
              <a:off x="3124200" y="4191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cxnSp>
          <p:nvCxnSpPr>
            <p:cNvPr id="27" name="Straight Connector 26"/>
            <p:cNvCxnSpPr>
              <a:stCxn id="28" idx="6"/>
              <a:endCxn id="31" idx="2"/>
            </p:cNvCxnSpPr>
            <p:nvPr/>
          </p:nvCxnSpPr>
          <p:spPr>
            <a:xfrm>
              <a:off x="762000" y="4838700"/>
              <a:ext cx="2362200" cy="0"/>
            </a:xfrm>
            <a:prstGeom prst="line">
              <a:avLst/>
            </a:prstGeom>
          </p:spPr>
          <p:style>
            <a:lnRef idx="2">
              <a:schemeClr val="dk1">
                <a:shade val="50000"/>
              </a:schemeClr>
            </a:lnRef>
            <a:fillRef idx="1">
              <a:schemeClr val="dk1"/>
            </a:fillRef>
            <a:effectRef idx="0">
              <a:schemeClr val="dk1"/>
            </a:effectRef>
            <a:fontRef idx="minor">
              <a:schemeClr val="lt1"/>
            </a:fontRef>
          </p:style>
        </p:cxnSp>
        <p:sp>
          <p:nvSpPr>
            <p:cNvPr id="28" name="Oval 27"/>
            <p:cNvSpPr/>
            <p:nvPr/>
          </p:nvSpPr>
          <p:spPr>
            <a:xfrm>
              <a:off x="533400" y="4724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9" name="Oval 28"/>
            <p:cNvSpPr/>
            <p:nvPr/>
          </p:nvSpPr>
          <p:spPr>
            <a:xfrm>
              <a:off x="1397000" y="4724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0" name="Oval 29"/>
            <p:cNvSpPr/>
            <p:nvPr/>
          </p:nvSpPr>
          <p:spPr>
            <a:xfrm>
              <a:off x="2260600" y="4724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1" name="Oval 30"/>
            <p:cNvSpPr/>
            <p:nvPr/>
          </p:nvSpPr>
          <p:spPr>
            <a:xfrm>
              <a:off x="3124200" y="4724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59" name="Oval 58"/>
          <p:cNvSpPr/>
          <p:nvPr/>
        </p:nvSpPr>
        <p:spPr>
          <a:xfrm>
            <a:off x="533400" y="3276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0" name="Oval 59"/>
          <p:cNvSpPr/>
          <p:nvPr/>
        </p:nvSpPr>
        <p:spPr>
          <a:xfrm>
            <a:off x="1397000" y="3276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1" name="Oval 60"/>
          <p:cNvSpPr/>
          <p:nvPr/>
        </p:nvSpPr>
        <p:spPr>
          <a:xfrm>
            <a:off x="2260600" y="3276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2" name="Oval 61"/>
          <p:cNvSpPr/>
          <p:nvPr/>
        </p:nvSpPr>
        <p:spPr>
          <a:xfrm>
            <a:off x="3124200" y="32766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4" name="Oval 63"/>
          <p:cNvSpPr/>
          <p:nvPr/>
        </p:nvSpPr>
        <p:spPr>
          <a:xfrm>
            <a:off x="533400" y="3810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5" name="Oval 64"/>
          <p:cNvSpPr/>
          <p:nvPr/>
        </p:nvSpPr>
        <p:spPr>
          <a:xfrm>
            <a:off x="1397000" y="3810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6" name="Oval 65"/>
          <p:cNvSpPr/>
          <p:nvPr/>
        </p:nvSpPr>
        <p:spPr>
          <a:xfrm>
            <a:off x="2260600" y="3810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7" name="Oval 66"/>
          <p:cNvSpPr/>
          <p:nvPr/>
        </p:nvSpPr>
        <p:spPr>
          <a:xfrm>
            <a:off x="3124200" y="38100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69" name="Oval 68"/>
          <p:cNvSpPr/>
          <p:nvPr/>
        </p:nvSpPr>
        <p:spPr>
          <a:xfrm>
            <a:off x="533400" y="4343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0" name="Oval 69"/>
          <p:cNvSpPr/>
          <p:nvPr/>
        </p:nvSpPr>
        <p:spPr>
          <a:xfrm>
            <a:off x="1397000" y="4343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1" name="Oval 70"/>
          <p:cNvSpPr/>
          <p:nvPr/>
        </p:nvSpPr>
        <p:spPr>
          <a:xfrm>
            <a:off x="2260600" y="4343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72" name="Oval 71"/>
          <p:cNvSpPr/>
          <p:nvPr/>
        </p:nvSpPr>
        <p:spPr>
          <a:xfrm>
            <a:off x="3124200" y="4343400"/>
            <a:ext cx="228600" cy="2286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nvGrpSpPr>
          <p:cNvPr id="127" name="Group 126"/>
          <p:cNvGrpSpPr/>
          <p:nvPr/>
        </p:nvGrpSpPr>
        <p:grpSpPr>
          <a:xfrm>
            <a:off x="4648200" y="3124200"/>
            <a:ext cx="2895600" cy="1333500"/>
            <a:chOff x="4648200" y="3505200"/>
            <a:chExt cx="2895600" cy="1333500"/>
          </a:xfrm>
        </p:grpSpPr>
        <p:cxnSp>
          <p:nvCxnSpPr>
            <p:cNvPr id="73" name="Straight Connector 72"/>
            <p:cNvCxnSpPr/>
            <p:nvPr/>
          </p:nvCxnSpPr>
          <p:spPr>
            <a:xfrm>
              <a:off x="4800600" y="3505200"/>
              <a:ext cx="2133600" cy="5334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5" name="Straight Connector 74"/>
            <p:cNvCxnSpPr/>
            <p:nvPr/>
          </p:nvCxnSpPr>
          <p:spPr>
            <a:xfrm flipV="1">
              <a:off x="4724400" y="3505200"/>
              <a:ext cx="2209800" cy="5334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78" name="Straight Connector 77"/>
            <p:cNvCxnSpPr/>
            <p:nvPr/>
          </p:nvCxnSpPr>
          <p:spPr>
            <a:xfrm flipH="1" flipV="1">
              <a:off x="4724400" y="4038600"/>
              <a:ext cx="2743200" cy="76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81" name="Straight Connector 80"/>
            <p:cNvCxnSpPr/>
            <p:nvPr/>
          </p:nvCxnSpPr>
          <p:spPr>
            <a:xfrm flipV="1">
              <a:off x="4724400" y="4114800"/>
              <a:ext cx="2743200" cy="3810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84" name="Straight Connector 83"/>
            <p:cNvCxnSpPr/>
            <p:nvPr/>
          </p:nvCxnSpPr>
          <p:spPr>
            <a:xfrm flipV="1">
              <a:off x="4724400" y="4724400"/>
              <a:ext cx="2209800" cy="1143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87" name="Straight Connector 86"/>
            <p:cNvCxnSpPr/>
            <p:nvPr/>
          </p:nvCxnSpPr>
          <p:spPr>
            <a:xfrm flipV="1">
              <a:off x="4724400" y="4343400"/>
              <a:ext cx="2286000" cy="4953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90" name="Straight Connector 89"/>
            <p:cNvCxnSpPr/>
            <p:nvPr/>
          </p:nvCxnSpPr>
          <p:spPr>
            <a:xfrm flipV="1">
              <a:off x="7010400" y="3505200"/>
              <a:ext cx="53340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93" name="Straight Connector 92"/>
            <p:cNvCxnSpPr/>
            <p:nvPr/>
          </p:nvCxnSpPr>
          <p:spPr>
            <a:xfrm flipH="1" flipV="1">
              <a:off x="4724400" y="3505200"/>
              <a:ext cx="533400" cy="5334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96" name="Straight Connector 95"/>
            <p:cNvCxnSpPr/>
            <p:nvPr/>
          </p:nvCxnSpPr>
          <p:spPr>
            <a:xfrm flipV="1">
              <a:off x="4648200" y="4038600"/>
              <a:ext cx="609600" cy="7620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99" name="Straight Connector 98"/>
            <p:cNvCxnSpPr/>
            <p:nvPr/>
          </p:nvCxnSpPr>
          <p:spPr>
            <a:xfrm>
              <a:off x="5181600" y="4038600"/>
              <a:ext cx="167640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08" name="Straight Connector 107"/>
            <p:cNvCxnSpPr/>
            <p:nvPr/>
          </p:nvCxnSpPr>
          <p:spPr>
            <a:xfrm>
              <a:off x="4724400" y="4495800"/>
              <a:ext cx="2209800" cy="2286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11" name="Straight Connector 110"/>
            <p:cNvCxnSpPr/>
            <p:nvPr/>
          </p:nvCxnSpPr>
          <p:spPr>
            <a:xfrm flipV="1">
              <a:off x="4648200" y="3505200"/>
              <a:ext cx="2286000" cy="12954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14" name="Straight Connector 113"/>
            <p:cNvCxnSpPr/>
            <p:nvPr/>
          </p:nvCxnSpPr>
          <p:spPr>
            <a:xfrm>
              <a:off x="6934200" y="3505200"/>
              <a:ext cx="60960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17" name="Straight Connector 116"/>
            <p:cNvCxnSpPr/>
            <p:nvPr/>
          </p:nvCxnSpPr>
          <p:spPr>
            <a:xfrm flipH="1">
              <a:off x="5257800" y="3505200"/>
              <a:ext cx="1676400" cy="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21" name="Straight Connector 120"/>
            <p:cNvCxnSpPr/>
            <p:nvPr/>
          </p:nvCxnSpPr>
          <p:spPr>
            <a:xfrm flipH="1" flipV="1">
              <a:off x="5334000" y="3505200"/>
              <a:ext cx="1676400" cy="838200"/>
            </a:xfrm>
            <a:prstGeom prst="line">
              <a:avLst/>
            </a:prstGeom>
          </p:spPr>
          <p:style>
            <a:lnRef idx="2">
              <a:schemeClr val="dk1">
                <a:shade val="50000"/>
              </a:schemeClr>
            </a:lnRef>
            <a:fillRef idx="1">
              <a:schemeClr val="dk1"/>
            </a:fillRef>
            <a:effectRef idx="0">
              <a:schemeClr val="dk1"/>
            </a:effectRef>
            <a:fontRef idx="minor">
              <a:schemeClr val="lt1"/>
            </a:fontRef>
          </p:style>
        </p:cxnSp>
        <p:cxnSp>
          <p:nvCxnSpPr>
            <p:cNvPr id="124" name="Straight Connector 123"/>
            <p:cNvCxnSpPr/>
            <p:nvPr/>
          </p:nvCxnSpPr>
          <p:spPr>
            <a:xfrm flipH="1" flipV="1">
              <a:off x="4724400" y="3505200"/>
              <a:ext cx="2209800" cy="1219200"/>
            </a:xfrm>
            <a:prstGeom prst="line">
              <a:avLst/>
            </a:prstGeom>
          </p:spPr>
          <p:style>
            <a:lnRef idx="2">
              <a:schemeClr val="dk1">
                <a:shade val="50000"/>
              </a:schemeClr>
            </a:lnRef>
            <a:fillRef idx="1">
              <a:schemeClr val="dk1"/>
            </a:fillRef>
            <a:effectRef idx="0">
              <a:schemeClr val="dk1"/>
            </a:effectRef>
            <a:fontRef idx="minor">
              <a:schemeClr val="lt1"/>
            </a:fontRef>
          </p:style>
        </p:cxnSp>
      </p:grpSp>
      <p:grpSp>
        <p:nvGrpSpPr>
          <p:cNvPr id="131" name="Group 130"/>
          <p:cNvGrpSpPr/>
          <p:nvPr/>
        </p:nvGrpSpPr>
        <p:grpSpPr>
          <a:xfrm>
            <a:off x="1066800" y="2438400"/>
            <a:ext cx="7236327" cy="3581400"/>
            <a:chOff x="1066800" y="2971800"/>
            <a:chExt cx="7236327" cy="3581400"/>
          </a:xfrm>
        </p:grpSpPr>
        <p:sp>
          <p:nvSpPr>
            <p:cNvPr id="132" name="Rectangle 131"/>
            <p:cNvSpPr/>
            <p:nvPr/>
          </p:nvSpPr>
          <p:spPr>
            <a:xfrm>
              <a:off x="1066800" y="3048000"/>
              <a:ext cx="7086600" cy="3505200"/>
            </a:xfrm>
            <a:prstGeom prst="rect">
              <a:avLst/>
            </a:prstGeom>
            <a:solidFill>
              <a:schemeClr val="bg1"/>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latin typeface="Calibri"/>
              </a:endParaRPr>
            </a:p>
          </p:txBody>
        </p:sp>
        <p:grpSp>
          <p:nvGrpSpPr>
            <p:cNvPr id="133" name="Group 5"/>
            <p:cNvGrpSpPr/>
            <p:nvPr/>
          </p:nvGrpSpPr>
          <p:grpSpPr>
            <a:xfrm>
              <a:off x="1143000" y="2971800"/>
              <a:ext cx="7160127" cy="3539430"/>
              <a:chOff x="925989" y="2650542"/>
              <a:chExt cx="7160127" cy="3539430"/>
            </a:xfrm>
          </p:grpSpPr>
          <p:pic>
            <p:nvPicPr>
              <p:cNvPr id="134" name="Picture 3"/>
              <p:cNvPicPr>
                <a:picLocks noChangeAspect="1"/>
              </p:cNvPicPr>
              <p:nvPr/>
            </p:nvPicPr>
            <p:blipFill>
              <a:blip r:embed="rId2" cstate="print"/>
              <a:stretch>
                <a:fillRect/>
              </a:stretch>
            </p:blipFill>
            <p:spPr>
              <a:xfrm>
                <a:off x="925989" y="2726742"/>
                <a:ext cx="7160127" cy="2226258"/>
              </a:xfrm>
              <a:prstGeom prst="rect">
                <a:avLst/>
              </a:prstGeom>
            </p:spPr>
          </p:pic>
          <p:sp>
            <p:nvSpPr>
              <p:cNvPr id="135" name="TextBox 134"/>
              <p:cNvSpPr txBox="1"/>
              <p:nvPr/>
            </p:nvSpPr>
            <p:spPr>
              <a:xfrm>
                <a:off x="1371600" y="2650542"/>
                <a:ext cx="6136816" cy="3539430"/>
              </a:xfrm>
              <a:prstGeom prst="rect">
                <a:avLst/>
              </a:prstGeom>
              <a:noFill/>
            </p:spPr>
            <p:txBody>
              <a:bodyPr wrap="none" rtlCol="0">
                <a:spAutoFit/>
              </a:bodyPr>
              <a:lstStyle/>
              <a:p>
                <a:r>
                  <a:rPr lang="en-US" sz="3200" b="1" dirty="0" smtClean="0">
                    <a:solidFill>
                      <a:prstClr val="black"/>
                    </a:solidFill>
                    <a:latin typeface="Calibri"/>
                  </a:rPr>
                  <a:t>For </a:t>
                </a:r>
                <a:r>
                  <a:rPr lang="en-US" sz="3200" b="1" i="1" dirty="0" smtClean="0">
                    <a:solidFill>
                      <a:prstClr val="black"/>
                    </a:solidFill>
                    <a:latin typeface="Calibri"/>
                  </a:rPr>
                  <a:t>p</a:t>
                </a:r>
                <a:r>
                  <a:rPr lang="en-US" sz="3200" b="1" dirty="0" smtClean="0">
                    <a:solidFill>
                      <a:prstClr val="black"/>
                    </a:solidFill>
                    <a:latin typeface="Calibri"/>
                  </a:rPr>
                  <a:t> Machines:</a:t>
                </a:r>
              </a:p>
              <a:p>
                <a:endParaRPr lang="en-US" sz="3200" b="1" dirty="0">
                  <a:solidFill>
                    <a:prstClr val="black"/>
                  </a:solidFill>
                  <a:latin typeface="Calibri"/>
                </a:endParaRPr>
              </a:p>
              <a:p>
                <a:endParaRPr lang="en-US" sz="3200" b="1" dirty="0" smtClean="0">
                  <a:solidFill>
                    <a:prstClr val="black"/>
                  </a:solidFill>
                  <a:latin typeface="Calibri"/>
                </a:endParaRPr>
              </a:p>
              <a:p>
                <a:endParaRPr lang="en-US" sz="3200" b="1" dirty="0" smtClean="0">
                  <a:solidFill>
                    <a:prstClr val="black"/>
                  </a:solidFill>
                  <a:latin typeface="Calibri"/>
                </a:endParaRPr>
              </a:p>
              <a:p>
                <a:endParaRPr lang="en-US" sz="3200" b="1" dirty="0" smtClean="0">
                  <a:solidFill>
                    <a:prstClr val="black"/>
                  </a:solidFill>
                  <a:latin typeface="Calibri"/>
                </a:endParaRPr>
              </a:p>
              <a:p>
                <a:r>
                  <a:rPr lang="en-US" sz="3200" b="1" dirty="0" smtClean="0">
                    <a:solidFill>
                      <a:prstClr val="black"/>
                    </a:solidFill>
                    <a:latin typeface="Calibri"/>
                  </a:rPr>
                  <a:t>10 Machines </a:t>
                </a:r>
                <a:r>
                  <a:rPr lang="en-US" sz="3200" b="1" dirty="0" smtClean="0">
                    <a:solidFill>
                      <a:prstClr val="black"/>
                    </a:solidFill>
                    <a:latin typeface="Calibri"/>
                    <a:sym typeface="Wingdings"/>
                  </a:rPr>
                  <a:t> 90% of edges cut</a:t>
                </a:r>
              </a:p>
              <a:p>
                <a:r>
                  <a:rPr lang="en-US" sz="3200" b="1" dirty="0" smtClean="0">
                    <a:solidFill>
                      <a:prstClr val="black"/>
                    </a:solidFill>
                    <a:latin typeface="Calibri"/>
                    <a:sym typeface="Wingdings"/>
                  </a:rPr>
                  <a:t>100 Machines  99% of edges cut!</a:t>
                </a:r>
                <a:endParaRPr lang="en-US" sz="3200" b="1" dirty="0">
                  <a:solidFill>
                    <a:prstClr val="black"/>
                  </a:solidFill>
                  <a:latin typeface="Calibri"/>
                </a:endParaRPr>
              </a:p>
            </p:txBody>
          </p:sp>
        </p:grpSp>
      </p:grpSp>
    </p:spTree>
    <p:extLst>
      <p:ext uri="{BB962C8B-B14F-4D97-AF65-F5344CB8AC3E}">
        <p14:creationId xmlns:p14="http://schemas.microsoft.com/office/powerpoint/2010/main" val="23142271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52 0.0007 C 0.0382 -0.0451 0.07605 -0.09066 0.15122 -0.09806 C 0.22639 -0.10546 0.39271 -0.05597 0.45122 -0.0444 " pathEditMode="relative" ptsTypes="aaA">
                                      <p:cBhvr>
                                        <p:cTn id="6" dur="2000" fill="hold"/>
                                        <p:tgtEl>
                                          <p:spTgt spid="59"/>
                                        </p:tgtEl>
                                        <p:attrNameLst>
                                          <p:attrName>ppt_x</p:attrName>
                                          <p:attrName>ppt_y</p:attrName>
                                        </p:attrNameLst>
                                      </p:cBhvr>
                                    </p:animMotion>
                                  </p:childTnLst>
                                </p:cTn>
                              </p:par>
                              <p:par>
                                <p:cTn id="7" presetID="0" presetClass="path" presetSubtype="0" accel="50000" decel="50000" fill="hold" grpId="0" nodeType="withEffect">
                                  <p:stCondLst>
                                    <p:cond delay="200"/>
                                  </p:stCondLst>
                                  <p:childTnLst>
                                    <p:animMotion origin="layout" path="M -2.22222E-6 -1.68363E-6 C 0.09688 0.03215 0.19375 0.0643 0.29358 0.05713 C 0.3934 0.04996 0.49601 0.00324 0.59878 -0.04324 " pathEditMode="relative" ptsTypes="aaA">
                                      <p:cBhvr>
                                        <p:cTn id="8" dur="1700" fill="hold"/>
                                        <p:tgtEl>
                                          <p:spTgt spid="60"/>
                                        </p:tgtEl>
                                        <p:attrNameLst>
                                          <p:attrName>ppt_x</p:attrName>
                                          <p:attrName>ppt_y</p:attrName>
                                        </p:attrNameLst>
                                      </p:cBhvr>
                                    </p:animMotion>
                                  </p:childTnLst>
                                </p:cTn>
                              </p:par>
                              <p:par>
                                <p:cTn id="9" presetID="0" presetClass="path" presetSubtype="0" accel="50000" decel="50000" fill="hold" grpId="0" nodeType="withEffect">
                                  <p:stCondLst>
                                    <p:cond delay="0"/>
                                  </p:stCondLst>
                                  <p:childTnLst>
                                    <p:animMotion origin="layout" path="M -2.22222E-6 5.3469E-6 C 0.03038 -0.04463 0.06077 -0.08926 0.10261 -0.08302 C 0.14445 -0.07677 0.19757 -0.01942 0.2507 0.03816 " pathEditMode="relative" ptsTypes="aaA">
                                      <p:cBhvr>
                                        <p:cTn id="10" dur="2000" fill="hold"/>
                                        <p:tgtEl>
                                          <p:spTgt spid="61"/>
                                        </p:tgtEl>
                                        <p:attrNameLst>
                                          <p:attrName>ppt_x</p:attrName>
                                          <p:attrName>ppt_y</p:attrName>
                                        </p:attrNameLst>
                                      </p:cBhvr>
                                    </p:animMotion>
                                  </p:childTnLst>
                                </p:cTn>
                              </p:par>
                              <p:par>
                                <p:cTn id="11" presetID="0" presetClass="path" presetSubtype="0" accel="50000" decel="50000" fill="hold" grpId="0" nodeType="withEffect">
                                  <p:stCondLst>
                                    <p:cond delay="600"/>
                                  </p:stCondLst>
                                  <p:childTnLst>
                                    <p:animMotion origin="layout" path="M -7.22222E-6 -2.81221E-6 C 0.03749 0.07285 0.07517 0.1457 0.14288 0.15056 C 0.21058 0.15542 0.3085 0.09228 0.40659 0.02937 " pathEditMode="relative" ptsTypes="aaA">
                                      <p:cBhvr>
                                        <p:cTn id="12" dur="2000" fill="hold"/>
                                        <p:tgtEl>
                                          <p:spTgt spid="62"/>
                                        </p:tgtEl>
                                        <p:attrNameLst>
                                          <p:attrName>ppt_x</p:attrName>
                                          <p:attrName>ppt_y</p:attrName>
                                        </p:attrNameLst>
                                      </p:cBhvr>
                                    </p:animMotion>
                                  </p:childTnLst>
                                </p:cTn>
                              </p:par>
                              <p:par>
                                <p:cTn id="13" presetID="0" presetClass="path" presetSubtype="0" accel="50000" decel="50000" fill="hold" grpId="0" nodeType="withEffect">
                                  <p:stCondLst>
                                    <p:cond delay="0"/>
                                  </p:stCondLst>
                                  <p:childTnLst>
                                    <p:animMotion origin="layout" path="M 0.00243 0.00462 C -0.00086 0.0777 -0.00416 0.15101 0.05191 0.14315 C 0.10782 0.13529 0.27379 -0.02313 0.33889 -0.04209 C 0.404 -0.06106 0.42327 -0.01619 0.44271 0.02891 " pathEditMode="relative" rAng="0" ptsTypes="aaaA">
                                      <p:cBhvr>
                                        <p:cTn id="14" dur="1100" fill="hold"/>
                                        <p:tgtEl>
                                          <p:spTgt spid="64"/>
                                        </p:tgtEl>
                                        <p:attrNameLst>
                                          <p:attrName>ppt_x</p:attrName>
                                          <p:attrName>ppt_y</p:attrName>
                                        </p:attrNameLst>
                                      </p:cBhvr>
                                      <p:rCtr x="21700" y="4000"/>
                                    </p:animMotion>
                                  </p:childTnLst>
                                </p:cTn>
                              </p:par>
                              <p:par>
                                <p:cTn id="15" presetID="0" presetClass="path" presetSubtype="0" accel="50000" decel="50000" fill="hold" grpId="0" nodeType="withEffect">
                                  <p:stCondLst>
                                    <p:cond delay="1100"/>
                                  </p:stCondLst>
                                  <p:childTnLst>
                                    <p:animMotion origin="layout" path="M -2.22222E-6 -3.9408E-6 C 0.00903 0.04926 0.01806 0.09875 0.05469 0.11772 C 0.09132 0.13668 0.12813 0.13298 0.21962 0.11425 C 0.31111 0.09551 0.45747 0.05019 0.60399 0.00509 " pathEditMode="relative" ptsTypes="aaaA">
                                      <p:cBhvr>
                                        <p:cTn id="16" dur="1500" fill="hold"/>
                                        <p:tgtEl>
                                          <p:spTgt spid="65"/>
                                        </p:tgtEl>
                                        <p:attrNameLst>
                                          <p:attrName>ppt_x</p:attrName>
                                          <p:attrName>ppt_y</p:attrName>
                                        </p:attrNameLst>
                                      </p:cBhvr>
                                    </p:animMotion>
                                  </p:childTnLst>
                                </p:cTn>
                              </p:par>
                              <p:par>
                                <p:cTn id="17" presetID="0" presetClass="path" presetSubtype="0" accel="50000" decel="50000" fill="hold" grpId="0" nodeType="withEffect">
                                  <p:stCondLst>
                                    <p:cond delay="800"/>
                                  </p:stCondLst>
                                  <p:childTnLst>
                                    <p:animMotion origin="layout" path="M 1.11111E-6 -6.91027E-6 C -0.03889 -0.04302 -0.07778 -0.08604 -0.05729 -0.10731 C -0.0368 -0.12859 0.08195 -0.16074 0.12327 -0.12813 C 0.16458 -0.09552 0.16892 0.05411 0.1908 0.08834 C 0.21267 0.12257 0.23351 0.10013 0.25452 0.07793 " pathEditMode="relative" ptsTypes="aaaaA">
                                      <p:cBhvr>
                                        <p:cTn id="18" dur="1900" fill="hold"/>
                                        <p:tgtEl>
                                          <p:spTgt spid="66"/>
                                        </p:tgtEl>
                                        <p:attrNameLst>
                                          <p:attrName>ppt_x</p:attrName>
                                          <p:attrName>ppt_y</p:attrName>
                                        </p:attrNameLst>
                                      </p:cBhvr>
                                    </p:animMotion>
                                  </p:childTnLst>
                                </p:cTn>
                              </p:par>
                              <p:par>
                                <p:cTn id="19" presetID="0" presetClass="path" presetSubtype="0" accel="50000" decel="50000" fill="hold" grpId="0" nodeType="withEffect">
                                  <p:stCondLst>
                                    <p:cond delay="0"/>
                                  </p:stCondLst>
                                  <p:childTnLst>
                                    <p:animMotion origin="layout" path="M -1.94444E-6 -4.79186E-6 C 0.01996 -0.0555 0.03993 -0.11101 0.09601 -0.08811 C 0.15208 -0.06522 0.28385 0.11101 0.33628 0.13668 C 0.38871 0.16235 0.39948 0.11402 0.41042 0.06591 " pathEditMode="relative" ptsTypes="aaaA">
                                      <p:cBhvr>
                                        <p:cTn id="20" dur="1700" fill="hold"/>
                                        <p:tgtEl>
                                          <p:spTgt spid="67"/>
                                        </p:tgtEl>
                                        <p:attrNameLst>
                                          <p:attrName>ppt_x</p:attrName>
                                          <p:attrName>ppt_y</p:attrName>
                                        </p:attrNameLst>
                                      </p:cBhvr>
                                    </p:animMotion>
                                  </p:childTnLst>
                                </p:cTn>
                              </p:par>
                              <p:par>
                                <p:cTn id="21" presetID="0" presetClass="path" presetSubtype="0" accel="50000" decel="50000" fill="hold" grpId="0" nodeType="withEffect">
                                  <p:stCondLst>
                                    <p:cond delay="600"/>
                                  </p:stCondLst>
                                  <p:childTnLst>
                                    <p:animMotion origin="layout" path="M 3.33333E-6 4.79186E-6 C 0.0224 0.06545 0.04497 0.13113 0.07674 0.14338 C 0.10851 0.15564 0.12778 0.09019 0.19097 0.07423 C 0.25399 0.05828 0.40278 0.09366 0.4559 0.04833 C 0.50903 0.003 0.50903 -0.09713 0.5092 -0.19727 " pathEditMode="relative" ptsTypes="aaaaA">
                                      <p:cBhvr>
                                        <p:cTn id="22" dur="1400" fill="hold"/>
                                        <p:tgtEl>
                                          <p:spTgt spid="69"/>
                                        </p:tgtEl>
                                        <p:attrNameLst>
                                          <p:attrName>ppt_x</p:attrName>
                                          <p:attrName>ppt_y</p:attrName>
                                        </p:attrNameLst>
                                      </p:cBhvr>
                                    </p:animMotion>
                                  </p:childTnLst>
                                </p:cTn>
                              </p:par>
                              <p:par>
                                <p:cTn id="23" presetID="0" presetClass="path" presetSubtype="0" accel="50000" decel="50000" fill="hold" grpId="0" nodeType="withEffect">
                                  <p:stCondLst>
                                    <p:cond delay="500"/>
                                  </p:stCondLst>
                                  <p:childTnLst>
                                    <p:animMotion origin="layout" path="M -6.94444E-6 4.79186E-6 C 0.03802 -0.02405 0.07604 -0.04787 0.13506 -0.04163 C 0.19409 -0.03539 0.27013 0.02474 0.35451 0.03793 C 0.43871 0.05111 0.59131 0.07724 0.64149 0.03793 C 0.69166 -0.00139 0.67378 -0.09945 0.6559 -0.19727 " pathEditMode="relative" ptsTypes="aaaaA">
                                      <p:cBhvr>
                                        <p:cTn id="24" dur="2000" fill="hold"/>
                                        <p:tgtEl>
                                          <p:spTgt spid="70"/>
                                        </p:tgtEl>
                                        <p:attrNameLst>
                                          <p:attrName>ppt_x</p:attrName>
                                          <p:attrName>ppt_y</p:attrName>
                                        </p:attrNameLst>
                                      </p:cBhvr>
                                    </p:animMotion>
                                  </p:childTnLst>
                                </p:cTn>
                              </p:par>
                              <p:par>
                                <p:cTn id="25" presetID="0" presetClass="path" presetSubtype="0" accel="50000" decel="50000" fill="hold" grpId="0" nodeType="withEffect">
                                  <p:stCondLst>
                                    <p:cond delay="700"/>
                                  </p:stCondLst>
                                  <p:childTnLst>
                                    <p:animMotion origin="layout" path="M 5.83333E-6 2.81221E-6 C 5.83333E-6 2.81221E-6 0.15973 -0.05805 0.31945 -0.1161 " pathEditMode="relative" ptsTypes="aA">
                                      <p:cBhvr>
                                        <p:cTn id="26" dur="1300" fill="hold"/>
                                        <p:tgtEl>
                                          <p:spTgt spid="71"/>
                                        </p:tgtEl>
                                        <p:attrNameLst>
                                          <p:attrName>ppt_x</p:attrName>
                                          <p:attrName>ppt_y</p:attrName>
                                        </p:attrNameLst>
                                      </p:cBhvr>
                                    </p:animMotion>
                                  </p:childTnLst>
                                </p:cTn>
                              </p:par>
                              <p:par>
                                <p:cTn id="27" presetID="0" presetClass="path" presetSubtype="0" accel="50000" decel="50000" fill="hold" grpId="0" nodeType="withEffect">
                                  <p:stCondLst>
                                    <p:cond delay="0"/>
                                  </p:stCondLst>
                                  <p:childTnLst>
                                    <p:animMotion origin="layout" path="M -6.11111E-6 3.9408E-6 C 0.03732 -0.06429 0.07482 -0.12859 0.11683 -0.15056 C 0.15885 -0.17253 0.20347 -0.16767 0.2519 -0.13136 C 0.30034 -0.09505 0.37222 0.06383 0.40781 0.06753 C 0.4434 0.07123 0.45416 -0.01896 0.46492 -0.10893 " pathEditMode="relative" ptsTypes="aaaaA">
                                      <p:cBhvr>
                                        <p:cTn id="28" dur="2000" fill="hold"/>
                                        <p:tgtEl>
                                          <p:spTgt spid="72"/>
                                        </p:tgtEl>
                                        <p:attrNameLst>
                                          <p:attrName>ppt_x</p:attrName>
                                          <p:attrName>ppt_y</p:attrName>
                                        </p:attrNameLst>
                                      </p:cBhvr>
                                    </p:animMotion>
                                  </p:childTnLst>
                                </p:cTn>
                              </p:par>
                            </p:childTnLst>
                          </p:cTn>
                        </p:par>
                        <p:par>
                          <p:cTn id="29" fill="hold">
                            <p:stCondLst>
                              <p:cond delay="2700"/>
                            </p:stCondLst>
                            <p:childTnLst>
                              <p:par>
                                <p:cTn id="30" presetID="1" presetClass="entr" presetSubtype="0" fill="hold" nodeType="afterEffect">
                                  <p:stCondLst>
                                    <p:cond delay="0"/>
                                  </p:stCondLst>
                                  <p:childTnLst>
                                    <p:set>
                                      <p:cBhvr>
                                        <p:cTn id="31" dur="1" fill="hold">
                                          <p:stCondLst>
                                            <p:cond delay="0"/>
                                          </p:stCondLst>
                                        </p:cTn>
                                        <p:tgtEl>
                                          <p:spTgt spid="12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4" grpId="0" animBg="1"/>
      <p:bldP spid="65" grpId="0" animBg="1"/>
      <p:bldP spid="66" grpId="0" animBg="1"/>
      <p:bldP spid="67" grpId="0" animBg="1"/>
      <p:bldP spid="69" grpId="0" animBg="1"/>
      <p:bldP spid="70" grpId="0" animBg="1"/>
      <p:bldP spid="71" grpId="0" animBg="1"/>
      <p:bldP spid="7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 Summary</a:t>
            </a:r>
            <a:endParaRPr lang="en-US" b="1" dirty="0"/>
          </a:p>
        </p:txBody>
      </p:sp>
      <p:sp>
        <p:nvSpPr>
          <p:cNvPr id="3" name="Content Placeholder 2"/>
          <p:cNvSpPr>
            <a:spLocks noGrp="1"/>
          </p:cNvSpPr>
          <p:nvPr>
            <p:ph idx="1"/>
          </p:nvPr>
        </p:nvSpPr>
        <p:spPr>
          <a:xfrm>
            <a:off x="457200" y="1447800"/>
            <a:ext cx="8305800" cy="4684713"/>
          </a:xfrm>
        </p:spPr>
        <p:txBody>
          <a:bodyPr>
            <a:normAutofit/>
          </a:bodyPr>
          <a:lstStyle/>
          <a:p>
            <a:pPr marL="0" indent="0" algn="ctr">
              <a:buNone/>
            </a:pPr>
            <a:r>
              <a:rPr lang="en-US" sz="4000" b="1" dirty="0" smtClean="0"/>
              <a:t>GraphLab1 and </a:t>
            </a:r>
            <a:r>
              <a:rPr lang="en-US" sz="4000" b="1" dirty="0" err="1" smtClean="0"/>
              <a:t>Pregel</a:t>
            </a:r>
            <a:r>
              <a:rPr lang="en-US" sz="4000" b="1" dirty="0" smtClean="0"/>
              <a:t> are not well suited for natural graphs</a:t>
            </a:r>
          </a:p>
          <a:p>
            <a:endParaRPr lang="en-US" sz="2000" b="1" dirty="0" smtClean="0"/>
          </a:p>
          <a:p>
            <a:endParaRPr lang="en-US" sz="4000" b="1" dirty="0"/>
          </a:p>
          <a:p>
            <a:r>
              <a:rPr lang="en-US" sz="3200" dirty="0" smtClean="0"/>
              <a:t>Poor performance on high-degree vertices</a:t>
            </a:r>
          </a:p>
          <a:p>
            <a:r>
              <a:rPr lang="en-US" sz="3200" dirty="0" smtClean="0"/>
              <a:t>Low Quality Partitioning</a:t>
            </a:r>
            <a:endParaRPr lang="en-US" sz="3200" dirty="0"/>
          </a:p>
        </p:txBody>
      </p:sp>
    </p:spTree>
    <p:extLst>
      <p:ext uri="{BB962C8B-B14F-4D97-AF65-F5344CB8AC3E}">
        <p14:creationId xmlns:p14="http://schemas.microsoft.com/office/powerpoint/2010/main" val="44346232"/>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2514600"/>
            <a:ext cx="8229600" cy="3276600"/>
          </a:xfrm>
        </p:spPr>
        <p:txBody>
          <a:bodyPr>
            <a:normAutofit/>
          </a:bodyPr>
          <a:lstStyle/>
          <a:p>
            <a:r>
              <a:rPr lang="en-US" dirty="0" smtClean="0"/>
              <a:t>Distribute a single vertex-update</a:t>
            </a:r>
          </a:p>
          <a:p>
            <a:pPr lvl="1"/>
            <a:r>
              <a:rPr lang="en-US" dirty="0" smtClean="0"/>
              <a:t>Move computation to data</a:t>
            </a:r>
          </a:p>
          <a:p>
            <a:pPr lvl="1"/>
            <a:r>
              <a:rPr lang="en-US" dirty="0" smtClean="0"/>
              <a:t>Parallelize high-degree vertices</a:t>
            </a:r>
          </a:p>
          <a:p>
            <a:endParaRPr lang="en-US" dirty="0" smtClean="0"/>
          </a:p>
          <a:p>
            <a:r>
              <a:rPr lang="en-US" dirty="0" smtClean="0"/>
              <a:t>Vertex Partitioning</a:t>
            </a:r>
          </a:p>
          <a:p>
            <a:pPr lvl="1"/>
            <a:r>
              <a:rPr lang="en-US" dirty="0" smtClean="0"/>
              <a:t>Simple online approach, effectively partitions large power-law graphs</a:t>
            </a:r>
          </a:p>
        </p:txBody>
      </p:sp>
      <p:grpSp>
        <p:nvGrpSpPr>
          <p:cNvPr id="2" name="Group 1"/>
          <p:cNvGrpSpPr/>
          <p:nvPr/>
        </p:nvGrpSpPr>
        <p:grpSpPr>
          <a:xfrm>
            <a:off x="2133600" y="152400"/>
            <a:ext cx="4838700" cy="1760041"/>
            <a:chOff x="2133600" y="152400"/>
            <a:chExt cx="4838700" cy="1760041"/>
          </a:xfrm>
        </p:grpSpPr>
        <p:sp>
          <p:nvSpPr>
            <p:cNvPr id="8" name="TextBox 7"/>
            <p:cNvSpPr txBox="1"/>
            <p:nvPr/>
          </p:nvSpPr>
          <p:spPr>
            <a:xfrm>
              <a:off x="6019800" y="1143000"/>
              <a:ext cx="470652" cy="769441"/>
            </a:xfrm>
            <a:prstGeom prst="rect">
              <a:avLst/>
            </a:prstGeom>
            <a:noFill/>
          </p:spPr>
          <p:txBody>
            <a:bodyPr wrap="none" rtlCol="0">
              <a:spAutoFit/>
            </a:bodyPr>
            <a:lstStyle/>
            <a:p>
              <a:r>
                <a:rPr lang="en-US" sz="4400"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60007" dist="200025" dir="15000000" sy="30000" kx="-1800000" algn="bl" rotWithShape="0">
                      <a:prstClr val="black">
                        <a:alpha val="32000"/>
                      </a:prstClr>
                    </a:outerShdw>
                  </a:effectLst>
                  <a:latin typeface="Calibri"/>
                  <a:cs typeface="Arial Rounded MT Bold"/>
                </a:rPr>
                <a:t>2</a:t>
              </a:r>
              <a:endParaRPr lang="en-US" sz="4400"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60007" dist="200025" dir="15000000" sy="30000" kx="-1800000" algn="bl" rotWithShape="0">
                    <a:prstClr val="black">
                      <a:alpha val="32000"/>
                    </a:prstClr>
                  </a:outerShdw>
                </a:effectLst>
                <a:latin typeface="Calibri"/>
                <a:cs typeface="Arial Rounded MT Bold"/>
              </a:endParaRPr>
            </a:p>
          </p:txBody>
        </p:sp>
        <p:pic>
          <p:nvPicPr>
            <p:cNvPr id="9" name="Picture 8"/>
            <p:cNvPicPr>
              <a:picLocks noChangeAspect="1"/>
            </p:cNvPicPr>
            <p:nvPr/>
          </p:nvPicPr>
          <p:blipFill>
            <a:blip r:embed="rId2"/>
            <a:stretch>
              <a:fillRect/>
            </a:stretch>
          </p:blipFill>
          <p:spPr>
            <a:xfrm>
              <a:off x="2133600" y="152400"/>
              <a:ext cx="4838700" cy="1651000"/>
            </a:xfrm>
            <a:prstGeom prst="rect">
              <a:avLst/>
            </a:prstGeom>
          </p:spPr>
        </p:pic>
      </p:grpSp>
    </p:spTree>
    <p:extLst>
      <p:ext uri="{BB962C8B-B14F-4D97-AF65-F5344CB8AC3E}">
        <p14:creationId xmlns:p14="http://schemas.microsoft.com/office/powerpoint/2010/main" val="1648231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Factorized Vertex Updates</a:t>
            </a:r>
            <a:endParaRPr lang="en-US" dirty="0"/>
          </a:p>
        </p:txBody>
      </p:sp>
      <p:grpSp>
        <p:nvGrpSpPr>
          <p:cNvPr id="6" name="Group 5"/>
          <p:cNvGrpSpPr/>
          <p:nvPr/>
        </p:nvGrpSpPr>
        <p:grpSpPr>
          <a:xfrm flipH="1">
            <a:off x="3817061" y="838200"/>
            <a:ext cx="1135938" cy="1033000"/>
            <a:chOff x="1214690" y="2641600"/>
            <a:chExt cx="3638591" cy="3308862"/>
          </a:xfrm>
        </p:grpSpPr>
        <p:sp>
          <p:nvSpPr>
            <p:cNvPr id="8" name="Freeform 7"/>
            <p:cNvSpPr/>
            <p:nvPr/>
          </p:nvSpPr>
          <p:spPr bwMode="auto">
            <a:xfrm>
              <a:off x="1706269" y="2641600"/>
              <a:ext cx="3147012" cy="2295407"/>
            </a:xfrm>
            <a:custGeom>
              <a:avLst/>
              <a:gdLst>
                <a:gd name="connsiteX0" fmla="*/ 1930400 w 3149600"/>
                <a:gd name="connsiteY0" fmla="*/ 159926 h 2455333"/>
                <a:gd name="connsiteX1" fmla="*/ 237067 w 3149600"/>
                <a:gd name="connsiteY1" fmla="*/ 193793 h 2455333"/>
                <a:gd name="connsiteX2" fmla="*/ 508000 w 3149600"/>
                <a:gd name="connsiteY2" fmla="*/ 1322682 h 2455333"/>
                <a:gd name="connsiteX3" fmla="*/ 993423 w 3149600"/>
                <a:gd name="connsiteY3" fmla="*/ 2304815 h 2455333"/>
                <a:gd name="connsiteX4" fmla="*/ 1569156 w 3149600"/>
                <a:gd name="connsiteY4" fmla="*/ 2225793 h 2455333"/>
                <a:gd name="connsiteX5" fmla="*/ 1919111 w 3149600"/>
                <a:gd name="connsiteY5" fmla="*/ 1175926 h 2455333"/>
                <a:gd name="connsiteX6" fmla="*/ 2291645 w 3149600"/>
                <a:gd name="connsiteY6" fmla="*/ 2135482 h 2455333"/>
                <a:gd name="connsiteX7" fmla="*/ 2889956 w 3149600"/>
                <a:gd name="connsiteY7" fmla="*/ 2304815 h 2455333"/>
                <a:gd name="connsiteX8" fmla="*/ 3081867 w 3149600"/>
                <a:gd name="connsiteY8" fmla="*/ 1841970 h 2455333"/>
                <a:gd name="connsiteX9" fmla="*/ 2483556 w 3149600"/>
                <a:gd name="connsiteY9" fmla="*/ 600193 h 2455333"/>
                <a:gd name="connsiteX10" fmla="*/ 1930400 w 3149600"/>
                <a:gd name="connsiteY10" fmla="*/ 159926 h 2455333"/>
                <a:gd name="connsiteX0" fmla="*/ 1969911 w 3155244"/>
                <a:gd name="connsiteY0" fmla="*/ 96426 h 2468033"/>
                <a:gd name="connsiteX1" fmla="*/ 242711 w 3155244"/>
                <a:gd name="connsiteY1" fmla="*/ 206493 h 2468033"/>
                <a:gd name="connsiteX2" fmla="*/ 513644 w 3155244"/>
                <a:gd name="connsiteY2" fmla="*/ 1335382 h 2468033"/>
                <a:gd name="connsiteX3" fmla="*/ 999067 w 3155244"/>
                <a:gd name="connsiteY3" fmla="*/ 2317515 h 2468033"/>
                <a:gd name="connsiteX4" fmla="*/ 1574800 w 3155244"/>
                <a:gd name="connsiteY4" fmla="*/ 2238493 h 2468033"/>
                <a:gd name="connsiteX5" fmla="*/ 1924755 w 3155244"/>
                <a:gd name="connsiteY5" fmla="*/ 1188626 h 2468033"/>
                <a:gd name="connsiteX6" fmla="*/ 2297289 w 3155244"/>
                <a:gd name="connsiteY6" fmla="*/ 2148182 h 2468033"/>
                <a:gd name="connsiteX7" fmla="*/ 2895600 w 3155244"/>
                <a:gd name="connsiteY7" fmla="*/ 2317515 h 2468033"/>
                <a:gd name="connsiteX8" fmla="*/ 3087511 w 3155244"/>
                <a:gd name="connsiteY8" fmla="*/ 1854670 h 2468033"/>
                <a:gd name="connsiteX9" fmla="*/ 2489200 w 3155244"/>
                <a:gd name="connsiteY9" fmla="*/ 612893 h 2468033"/>
                <a:gd name="connsiteX10" fmla="*/ 1969911 w 3155244"/>
                <a:gd name="connsiteY10" fmla="*/ 96426 h 2468033"/>
                <a:gd name="connsiteX0" fmla="*/ 1969911 w 3165592"/>
                <a:gd name="connsiteY0" fmla="*/ 96426 h 2468033"/>
                <a:gd name="connsiteX1" fmla="*/ 242711 w 3165592"/>
                <a:gd name="connsiteY1" fmla="*/ 206493 h 2468033"/>
                <a:gd name="connsiteX2" fmla="*/ 513644 w 3165592"/>
                <a:gd name="connsiteY2" fmla="*/ 1335382 h 2468033"/>
                <a:gd name="connsiteX3" fmla="*/ 999067 w 3165592"/>
                <a:gd name="connsiteY3" fmla="*/ 2317515 h 2468033"/>
                <a:gd name="connsiteX4" fmla="*/ 1574800 w 3165592"/>
                <a:gd name="connsiteY4" fmla="*/ 2238493 h 2468033"/>
                <a:gd name="connsiteX5" fmla="*/ 1924755 w 3165592"/>
                <a:gd name="connsiteY5" fmla="*/ 1188626 h 2468033"/>
                <a:gd name="connsiteX6" fmla="*/ 2297289 w 3165592"/>
                <a:gd name="connsiteY6" fmla="*/ 2148182 h 2468033"/>
                <a:gd name="connsiteX7" fmla="*/ 2895600 w 3165592"/>
                <a:gd name="connsiteY7" fmla="*/ 2317515 h 2468033"/>
                <a:gd name="connsiteX8" fmla="*/ 3087511 w 3165592"/>
                <a:gd name="connsiteY8" fmla="*/ 1854670 h 2468033"/>
                <a:gd name="connsiteX9" fmla="*/ 2427111 w 3165592"/>
                <a:gd name="connsiteY9" fmla="*/ 477426 h 2468033"/>
                <a:gd name="connsiteX10" fmla="*/ 1969911 w 3165592"/>
                <a:gd name="connsiteY10" fmla="*/ 96426 h 2468033"/>
                <a:gd name="connsiteX0" fmla="*/ 1881011 w 3152892"/>
                <a:gd name="connsiteY0" fmla="*/ 96426 h 2468033"/>
                <a:gd name="connsiteX1" fmla="*/ 230011 w 3152892"/>
                <a:gd name="connsiteY1" fmla="*/ 206493 h 2468033"/>
                <a:gd name="connsiteX2" fmla="*/ 500944 w 3152892"/>
                <a:gd name="connsiteY2" fmla="*/ 1335382 h 2468033"/>
                <a:gd name="connsiteX3" fmla="*/ 986367 w 3152892"/>
                <a:gd name="connsiteY3" fmla="*/ 2317515 h 2468033"/>
                <a:gd name="connsiteX4" fmla="*/ 1562100 w 3152892"/>
                <a:gd name="connsiteY4" fmla="*/ 2238493 h 2468033"/>
                <a:gd name="connsiteX5" fmla="*/ 1912055 w 3152892"/>
                <a:gd name="connsiteY5" fmla="*/ 1188626 h 2468033"/>
                <a:gd name="connsiteX6" fmla="*/ 2284589 w 3152892"/>
                <a:gd name="connsiteY6" fmla="*/ 2148182 h 2468033"/>
                <a:gd name="connsiteX7" fmla="*/ 2882900 w 3152892"/>
                <a:gd name="connsiteY7" fmla="*/ 2317515 h 2468033"/>
                <a:gd name="connsiteX8" fmla="*/ 3074811 w 3152892"/>
                <a:gd name="connsiteY8" fmla="*/ 1854670 h 2468033"/>
                <a:gd name="connsiteX9" fmla="*/ 2414411 w 3152892"/>
                <a:gd name="connsiteY9" fmla="*/ 477426 h 2468033"/>
                <a:gd name="connsiteX10" fmla="*/ 1881011 w 3152892"/>
                <a:gd name="connsiteY10" fmla="*/ 96426 h 2468033"/>
                <a:gd name="connsiteX0" fmla="*/ 1690511 w 2962392"/>
                <a:gd name="connsiteY0" fmla="*/ 83726 h 2455333"/>
                <a:gd name="connsiteX1" fmla="*/ 547511 w 2962392"/>
                <a:gd name="connsiteY1" fmla="*/ 159926 h 2455333"/>
                <a:gd name="connsiteX2" fmla="*/ 39511 w 2962392"/>
                <a:gd name="connsiteY2" fmla="*/ 193793 h 2455333"/>
                <a:gd name="connsiteX3" fmla="*/ 310444 w 2962392"/>
                <a:gd name="connsiteY3" fmla="*/ 1322682 h 2455333"/>
                <a:gd name="connsiteX4" fmla="*/ 795867 w 2962392"/>
                <a:gd name="connsiteY4" fmla="*/ 2304815 h 2455333"/>
                <a:gd name="connsiteX5" fmla="*/ 1371600 w 2962392"/>
                <a:gd name="connsiteY5" fmla="*/ 2225793 h 2455333"/>
                <a:gd name="connsiteX6" fmla="*/ 1721555 w 2962392"/>
                <a:gd name="connsiteY6" fmla="*/ 1175926 h 2455333"/>
                <a:gd name="connsiteX7" fmla="*/ 2094089 w 2962392"/>
                <a:gd name="connsiteY7" fmla="*/ 2135482 h 2455333"/>
                <a:gd name="connsiteX8" fmla="*/ 2692400 w 2962392"/>
                <a:gd name="connsiteY8" fmla="*/ 2304815 h 2455333"/>
                <a:gd name="connsiteX9" fmla="*/ 2884311 w 2962392"/>
                <a:gd name="connsiteY9" fmla="*/ 1841970 h 2455333"/>
                <a:gd name="connsiteX10" fmla="*/ 2223911 w 2962392"/>
                <a:gd name="connsiteY10" fmla="*/ 464726 h 2455333"/>
                <a:gd name="connsiteX11" fmla="*/ 1690511 w 2962392"/>
                <a:gd name="connsiteY11" fmla="*/ 83726 h 2455333"/>
                <a:gd name="connsiteX0" fmla="*/ 1690511 w 2962392"/>
                <a:gd name="connsiteY0" fmla="*/ 83726 h 2455333"/>
                <a:gd name="connsiteX1" fmla="*/ 547511 w 2962392"/>
                <a:gd name="connsiteY1" fmla="*/ 159926 h 2455333"/>
                <a:gd name="connsiteX2" fmla="*/ 39511 w 2962392"/>
                <a:gd name="connsiteY2" fmla="*/ 193793 h 2455333"/>
                <a:gd name="connsiteX3" fmla="*/ 310444 w 2962392"/>
                <a:gd name="connsiteY3" fmla="*/ 1322682 h 2455333"/>
                <a:gd name="connsiteX4" fmla="*/ 795867 w 2962392"/>
                <a:gd name="connsiteY4" fmla="*/ 2304815 h 2455333"/>
                <a:gd name="connsiteX5" fmla="*/ 1371600 w 2962392"/>
                <a:gd name="connsiteY5" fmla="*/ 2225793 h 2455333"/>
                <a:gd name="connsiteX6" fmla="*/ 1721555 w 2962392"/>
                <a:gd name="connsiteY6" fmla="*/ 1175926 h 2455333"/>
                <a:gd name="connsiteX7" fmla="*/ 2094089 w 2962392"/>
                <a:gd name="connsiteY7" fmla="*/ 2135482 h 2455333"/>
                <a:gd name="connsiteX8" fmla="*/ 2692400 w 2962392"/>
                <a:gd name="connsiteY8" fmla="*/ 2304815 h 2455333"/>
                <a:gd name="connsiteX9" fmla="*/ 2884311 w 2962392"/>
                <a:gd name="connsiteY9" fmla="*/ 1841970 h 2455333"/>
                <a:gd name="connsiteX10" fmla="*/ 2223911 w 2962392"/>
                <a:gd name="connsiteY10" fmla="*/ 464726 h 2455333"/>
                <a:gd name="connsiteX11" fmla="*/ 1690511 w 2962392"/>
                <a:gd name="connsiteY11" fmla="*/ 83726 h 2455333"/>
                <a:gd name="connsiteX0" fmla="*/ 1792111 w 3063992"/>
                <a:gd name="connsiteY0" fmla="*/ 50800 h 2422407"/>
                <a:gd name="connsiteX1" fmla="*/ 649111 w 3063992"/>
                <a:gd name="connsiteY1" fmla="*/ 127000 h 2422407"/>
                <a:gd name="connsiteX2" fmla="*/ 39511 w 3063992"/>
                <a:gd name="connsiteY2" fmla="*/ 279400 h 2422407"/>
                <a:gd name="connsiteX3" fmla="*/ 412044 w 3063992"/>
                <a:gd name="connsiteY3" fmla="*/ 1289756 h 2422407"/>
                <a:gd name="connsiteX4" fmla="*/ 897467 w 3063992"/>
                <a:gd name="connsiteY4" fmla="*/ 2271889 h 2422407"/>
                <a:gd name="connsiteX5" fmla="*/ 1473200 w 3063992"/>
                <a:gd name="connsiteY5" fmla="*/ 2192867 h 2422407"/>
                <a:gd name="connsiteX6" fmla="*/ 1823155 w 3063992"/>
                <a:gd name="connsiteY6" fmla="*/ 1143000 h 2422407"/>
                <a:gd name="connsiteX7" fmla="*/ 2195689 w 3063992"/>
                <a:gd name="connsiteY7" fmla="*/ 2102556 h 2422407"/>
                <a:gd name="connsiteX8" fmla="*/ 2794000 w 3063992"/>
                <a:gd name="connsiteY8" fmla="*/ 2271889 h 2422407"/>
                <a:gd name="connsiteX9" fmla="*/ 2985911 w 3063992"/>
                <a:gd name="connsiteY9" fmla="*/ 1809044 h 2422407"/>
                <a:gd name="connsiteX10" fmla="*/ 2325511 w 3063992"/>
                <a:gd name="connsiteY10" fmla="*/ 431800 h 2422407"/>
                <a:gd name="connsiteX11" fmla="*/ 1792111 w 3063992"/>
                <a:gd name="connsiteY11" fmla="*/ 50800 h 2422407"/>
                <a:gd name="connsiteX0" fmla="*/ 1715911 w 3063992"/>
                <a:gd name="connsiteY0" fmla="*/ 50800 h 2422407"/>
                <a:gd name="connsiteX1" fmla="*/ 649111 w 3063992"/>
                <a:gd name="connsiteY1" fmla="*/ 127000 h 2422407"/>
                <a:gd name="connsiteX2" fmla="*/ 39511 w 3063992"/>
                <a:gd name="connsiteY2" fmla="*/ 279400 h 2422407"/>
                <a:gd name="connsiteX3" fmla="*/ 412044 w 3063992"/>
                <a:gd name="connsiteY3" fmla="*/ 1289756 h 2422407"/>
                <a:gd name="connsiteX4" fmla="*/ 897467 w 3063992"/>
                <a:gd name="connsiteY4" fmla="*/ 2271889 h 2422407"/>
                <a:gd name="connsiteX5" fmla="*/ 1473200 w 3063992"/>
                <a:gd name="connsiteY5" fmla="*/ 2192867 h 2422407"/>
                <a:gd name="connsiteX6" fmla="*/ 1823155 w 3063992"/>
                <a:gd name="connsiteY6" fmla="*/ 1143000 h 2422407"/>
                <a:gd name="connsiteX7" fmla="*/ 2195689 w 3063992"/>
                <a:gd name="connsiteY7" fmla="*/ 2102556 h 2422407"/>
                <a:gd name="connsiteX8" fmla="*/ 2794000 w 3063992"/>
                <a:gd name="connsiteY8" fmla="*/ 2271889 h 2422407"/>
                <a:gd name="connsiteX9" fmla="*/ 2985911 w 3063992"/>
                <a:gd name="connsiteY9" fmla="*/ 1809044 h 2422407"/>
                <a:gd name="connsiteX10" fmla="*/ 2325511 w 3063992"/>
                <a:gd name="connsiteY10" fmla="*/ 431800 h 2422407"/>
                <a:gd name="connsiteX11" fmla="*/ 1715911 w 3063992"/>
                <a:gd name="connsiteY11" fmla="*/ 50800 h 2422407"/>
                <a:gd name="connsiteX0" fmla="*/ 1779411 w 3127492"/>
                <a:gd name="connsiteY0" fmla="*/ 38100 h 2409707"/>
                <a:gd name="connsiteX1" fmla="*/ 1093611 w 3127492"/>
                <a:gd name="connsiteY1" fmla="*/ 190500 h 2409707"/>
                <a:gd name="connsiteX2" fmla="*/ 103011 w 3127492"/>
                <a:gd name="connsiteY2" fmla="*/ 266700 h 2409707"/>
                <a:gd name="connsiteX3" fmla="*/ 475544 w 3127492"/>
                <a:gd name="connsiteY3" fmla="*/ 1277056 h 2409707"/>
                <a:gd name="connsiteX4" fmla="*/ 960967 w 3127492"/>
                <a:gd name="connsiteY4" fmla="*/ 2259189 h 2409707"/>
                <a:gd name="connsiteX5" fmla="*/ 1536700 w 3127492"/>
                <a:gd name="connsiteY5" fmla="*/ 2180167 h 2409707"/>
                <a:gd name="connsiteX6" fmla="*/ 1886655 w 3127492"/>
                <a:gd name="connsiteY6" fmla="*/ 1130300 h 2409707"/>
                <a:gd name="connsiteX7" fmla="*/ 2259189 w 3127492"/>
                <a:gd name="connsiteY7" fmla="*/ 2089856 h 2409707"/>
                <a:gd name="connsiteX8" fmla="*/ 2857500 w 3127492"/>
                <a:gd name="connsiteY8" fmla="*/ 2259189 h 2409707"/>
                <a:gd name="connsiteX9" fmla="*/ 3049411 w 3127492"/>
                <a:gd name="connsiteY9" fmla="*/ 1796344 h 2409707"/>
                <a:gd name="connsiteX10" fmla="*/ 2389011 w 3127492"/>
                <a:gd name="connsiteY10" fmla="*/ 419100 h 2409707"/>
                <a:gd name="connsiteX11" fmla="*/ 1779411 w 3127492"/>
                <a:gd name="connsiteY11" fmla="*/ 38100 h 2409707"/>
                <a:gd name="connsiteX0" fmla="*/ 1855611 w 3127492"/>
                <a:gd name="connsiteY0" fmla="*/ 38100 h 2333507"/>
                <a:gd name="connsiteX1" fmla="*/ 1093611 w 3127492"/>
                <a:gd name="connsiteY1" fmla="*/ 114300 h 2333507"/>
                <a:gd name="connsiteX2" fmla="*/ 103011 w 3127492"/>
                <a:gd name="connsiteY2" fmla="*/ 190500 h 2333507"/>
                <a:gd name="connsiteX3" fmla="*/ 475544 w 3127492"/>
                <a:gd name="connsiteY3" fmla="*/ 1200856 h 2333507"/>
                <a:gd name="connsiteX4" fmla="*/ 960967 w 3127492"/>
                <a:gd name="connsiteY4" fmla="*/ 2182989 h 2333507"/>
                <a:gd name="connsiteX5" fmla="*/ 1536700 w 3127492"/>
                <a:gd name="connsiteY5" fmla="*/ 2103967 h 2333507"/>
                <a:gd name="connsiteX6" fmla="*/ 1886655 w 3127492"/>
                <a:gd name="connsiteY6" fmla="*/ 1054100 h 2333507"/>
                <a:gd name="connsiteX7" fmla="*/ 2259189 w 3127492"/>
                <a:gd name="connsiteY7" fmla="*/ 2013656 h 2333507"/>
                <a:gd name="connsiteX8" fmla="*/ 2857500 w 3127492"/>
                <a:gd name="connsiteY8" fmla="*/ 2182989 h 2333507"/>
                <a:gd name="connsiteX9" fmla="*/ 3049411 w 3127492"/>
                <a:gd name="connsiteY9" fmla="*/ 1720144 h 2333507"/>
                <a:gd name="connsiteX10" fmla="*/ 2389011 w 3127492"/>
                <a:gd name="connsiteY10" fmla="*/ 342900 h 2333507"/>
                <a:gd name="connsiteX11" fmla="*/ 1855611 w 3127492"/>
                <a:gd name="connsiteY11" fmla="*/ 38100 h 2333507"/>
                <a:gd name="connsiteX0" fmla="*/ 1765300 w 3037181"/>
                <a:gd name="connsiteY0" fmla="*/ 38100 h 2374900"/>
                <a:gd name="connsiteX1" fmla="*/ 1003300 w 3037181"/>
                <a:gd name="connsiteY1" fmla="*/ 114300 h 2374900"/>
                <a:gd name="connsiteX2" fmla="*/ 12700 w 3037181"/>
                <a:gd name="connsiteY2" fmla="*/ 190500 h 2374900"/>
                <a:gd name="connsiteX3" fmla="*/ 1079500 w 3037181"/>
                <a:gd name="connsiteY3" fmla="*/ 952500 h 2374900"/>
                <a:gd name="connsiteX4" fmla="*/ 870656 w 3037181"/>
                <a:gd name="connsiteY4" fmla="*/ 2182989 h 2374900"/>
                <a:gd name="connsiteX5" fmla="*/ 1446389 w 3037181"/>
                <a:gd name="connsiteY5" fmla="*/ 2103967 h 2374900"/>
                <a:gd name="connsiteX6" fmla="*/ 1796344 w 3037181"/>
                <a:gd name="connsiteY6" fmla="*/ 1054100 h 2374900"/>
                <a:gd name="connsiteX7" fmla="*/ 2168878 w 3037181"/>
                <a:gd name="connsiteY7" fmla="*/ 2013656 h 2374900"/>
                <a:gd name="connsiteX8" fmla="*/ 2767189 w 3037181"/>
                <a:gd name="connsiteY8" fmla="*/ 2182989 h 2374900"/>
                <a:gd name="connsiteX9" fmla="*/ 2959100 w 3037181"/>
                <a:gd name="connsiteY9" fmla="*/ 1720144 h 2374900"/>
                <a:gd name="connsiteX10" fmla="*/ 2298700 w 3037181"/>
                <a:gd name="connsiteY10" fmla="*/ 342900 h 2374900"/>
                <a:gd name="connsiteX11" fmla="*/ 1765300 w 3037181"/>
                <a:gd name="connsiteY11" fmla="*/ 38100 h 2374900"/>
                <a:gd name="connsiteX0" fmla="*/ 1765300 w 3037181"/>
                <a:gd name="connsiteY0" fmla="*/ 38100 h 2239433"/>
                <a:gd name="connsiteX1" fmla="*/ 1003300 w 3037181"/>
                <a:gd name="connsiteY1" fmla="*/ 114300 h 2239433"/>
                <a:gd name="connsiteX2" fmla="*/ 12700 w 3037181"/>
                <a:gd name="connsiteY2" fmla="*/ 190500 h 2239433"/>
                <a:gd name="connsiteX3" fmla="*/ 1079500 w 3037181"/>
                <a:gd name="connsiteY3" fmla="*/ 952500 h 2239433"/>
                <a:gd name="connsiteX4" fmla="*/ 698500 w 3037181"/>
                <a:gd name="connsiteY4" fmla="*/ 1866899 h 2239433"/>
                <a:gd name="connsiteX5" fmla="*/ 1446389 w 3037181"/>
                <a:gd name="connsiteY5" fmla="*/ 2103967 h 2239433"/>
                <a:gd name="connsiteX6" fmla="*/ 1796344 w 3037181"/>
                <a:gd name="connsiteY6" fmla="*/ 1054100 h 2239433"/>
                <a:gd name="connsiteX7" fmla="*/ 2168878 w 3037181"/>
                <a:gd name="connsiteY7" fmla="*/ 2013656 h 2239433"/>
                <a:gd name="connsiteX8" fmla="*/ 2767189 w 3037181"/>
                <a:gd name="connsiteY8" fmla="*/ 2182989 h 2239433"/>
                <a:gd name="connsiteX9" fmla="*/ 2959100 w 3037181"/>
                <a:gd name="connsiteY9" fmla="*/ 1720144 h 2239433"/>
                <a:gd name="connsiteX10" fmla="*/ 2298700 w 3037181"/>
                <a:gd name="connsiteY10" fmla="*/ 342900 h 2239433"/>
                <a:gd name="connsiteX11" fmla="*/ 1765300 w 3037181"/>
                <a:gd name="connsiteY11" fmla="*/ 38100 h 2239433"/>
                <a:gd name="connsiteX0" fmla="*/ 1765300 w 3037181"/>
                <a:gd name="connsiteY0" fmla="*/ 38100 h 2231908"/>
                <a:gd name="connsiteX1" fmla="*/ 1003300 w 3037181"/>
                <a:gd name="connsiteY1" fmla="*/ 114300 h 2231908"/>
                <a:gd name="connsiteX2" fmla="*/ 12700 w 3037181"/>
                <a:gd name="connsiteY2" fmla="*/ 190500 h 2231908"/>
                <a:gd name="connsiteX3" fmla="*/ 1079500 w 3037181"/>
                <a:gd name="connsiteY3" fmla="*/ 952500 h 2231908"/>
                <a:gd name="connsiteX4" fmla="*/ 698500 w 3037181"/>
                <a:gd name="connsiteY4" fmla="*/ 1866899 h 2231908"/>
                <a:gd name="connsiteX5" fmla="*/ 1384300 w 3037181"/>
                <a:gd name="connsiteY5" fmla="*/ 2095500 h 2231908"/>
                <a:gd name="connsiteX6" fmla="*/ 1796344 w 3037181"/>
                <a:gd name="connsiteY6" fmla="*/ 1054100 h 2231908"/>
                <a:gd name="connsiteX7" fmla="*/ 2168878 w 3037181"/>
                <a:gd name="connsiteY7" fmla="*/ 2013656 h 2231908"/>
                <a:gd name="connsiteX8" fmla="*/ 2767189 w 3037181"/>
                <a:gd name="connsiteY8" fmla="*/ 2182989 h 2231908"/>
                <a:gd name="connsiteX9" fmla="*/ 2959100 w 3037181"/>
                <a:gd name="connsiteY9" fmla="*/ 1720144 h 2231908"/>
                <a:gd name="connsiteX10" fmla="*/ 2298700 w 3037181"/>
                <a:gd name="connsiteY10" fmla="*/ 342900 h 2231908"/>
                <a:gd name="connsiteX11" fmla="*/ 1765300 w 3037181"/>
                <a:gd name="connsiteY11" fmla="*/ 38100 h 2231908"/>
                <a:gd name="connsiteX0" fmla="*/ 1854200 w 3126081"/>
                <a:gd name="connsiteY0" fmla="*/ 38100 h 2231908"/>
                <a:gd name="connsiteX1" fmla="*/ 1092200 w 3126081"/>
                <a:gd name="connsiteY1" fmla="*/ 114300 h 2231908"/>
                <a:gd name="connsiteX2" fmla="*/ 101600 w 3126081"/>
                <a:gd name="connsiteY2" fmla="*/ 190500 h 2231908"/>
                <a:gd name="connsiteX3" fmla="*/ 177800 w 3126081"/>
                <a:gd name="connsiteY3" fmla="*/ 647700 h 2231908"/>
                <a:gd name="connsiteX4" fmla="*/ 1168400 w 3126081"/>
                <a:gd name="connsiteY4" fmla="*/ 952500 h 2231908"/>
                <a:gd name="connsiteX5" fmla="*/ 787400 w 3126081"/>
                <a:gd name="connsiteY5" fmla="*/ 1866899 h 2231908"/>
                <a:gd name="connsiteX6" fmla="*/ 1473200 w 3126081"/>
                <a:gd name="connsiteY6" fmla="*/ 2095500 h 2231908"/>
                <a:gd name="connsiteX7" fmla="*/ 1885244 w 3126081"/>
                <a:gd name="connsiteY7" fmla="*/ 1054100 h 2231908"/>
                <a:gd name="connsiteX8" fmla="*/ 2257778 w 3126081"/>
                <a:gd name="connsiteY8" fmla="*/ 2013656 h 2231908"/>
                <a:gd name="connsiteX9" fmla="*/ 2856089 w 3126081"/>
                <a:gd name="connsiteY9" fmla="*/ 2182989 h 2231908"/>
                <a:gd name="connsiteX10" fmla="*/ 3048000 w 3126081"/>
                <a:gd name="connsiteY10" fmla="*/ 1720144 h 2231908"/>
                <a:gd name="connsiteX11" fmla="*/ 2387600 w 3126081"/>
                <a:gd name="connsiteY11" fmla="*/ 342900 h 2231908"/>
                <a:gd name="connsiteX12" fmla="*/ 1854200 w 3126081"/>
                <a:gd name="connsiteY12" fmla="*/ 38100 h 2231908"/>
                <a:gd name="connsiteX0" fmla="*/ 1854200 w 3126081"/>
                <a:gd name="connsiteY0" fmla="*/ 38100 h 2231908"/>
                <a:gd name="connsiteX1" fmla="*/ 1092200 w 3126081"/>
                <a:gd name="connsiteY1" fmla="*/ 114300 h 2231908"/>
                <a:gd name="connsiteX2" fmla="*/ 101600 w 3126081"/>
                <a:gd name="connsiteY2" fmla="*/ 190500 h 2231908"/>
                <a:gd name="connsiteX3" fmla="*/ 177800 w 3126081"/>
                <a:gd name="connsiteY3" fmla="*/ 647700 h 2231908"/>
                <a:gd name="connsiteX4" fmla="*/ 1168400 w 3126081"/>
                <a:gd name="connsiteY4" fmla="*/ 952500 h 2231908"/>
                <a:gd name="connsiteX5" fmla="*/ 787400 w 3126081"/>
                <a:gd name="connsiteY5" fmla="*/ 1866899 h 2231908"/>
                <a:gd name="connsiteX6" fmla="*/ 1473200 w 3126081"/>
                <a:gd name="connsiteY6" fmla="*/ 2095500 h 2231908"/>
                <a:gd name="connsiteX7" fmla="*/ 1885244 w 3126081"/>
                <a:gd name="connsiteY7" fmla="*/ 1054100 h 2231908"/>
                <a:gd name="connsiteX8" fmla="*/ 2257778 w 3126081"/>
                <a:gd name="connsiteY8" fmla="*/ 2013656 h 2231908"/>
                <a:gd name="connsiteX9" fmla="*/ 2856089 w 3126081"/>
                <a:gd name="connsiteY9" fmla="*/ 2182989 h 2231908"/>
                <a:gd name="connsiteX10" fmla="*/ 3048000 w 3126081"/>
                <a:gd name="connsiteY10" fmla="*/ 1720144 h 2231908"/>
                <a:gd name="connsiteX11" fmla="*/ 2387600 w 3126081"/>
                <a:gd name="connsiteY11" fmla="*/ 342900 h 2231908"/>
                <a:gd name="connsiteX12" fmla="*/ 1854200 w 3126081"/>
                <a:gd name="connsiteY12" fmla="*/ 38100 h 2231908"/>
                <a:gd name="connsiteX0" fmla="*/ 1854200 w 3126081"/>
                <a:gd name="connsiteY0" fmla="*/ 51741 h 2245549"/>
                <a:gd name="connsiteX1" fmla="*/ 1092200 w 3126081"/>
                <a:gd name="connsiteY1" fmla="*/ 127941 h 2245549"/>
                <a:gd name="connsiteX2" fmla="*/ 101600 w 3126081"/>
                <a:gd name="connsiteY2" fmla="*/ 204141 h 2245549"/>
                <a:gd name="connsiteX3" fmla="*/ 177800 w 3126081"/>
                <a:gd name="connsiteY3" fmla="*/ 661341 h 2245549"/>
                <a:gd name="connsiteX4" fmla="*/ 1168400 w 3126081"/>
                <a:gd name="connsiteY4" fmla="*/ 966141 h 2245549"/>
                <a:gd name="connsiteX5" fmla="*/ 787400 w 3126081"/>
                <a:gd name="connsiteY5" fmla="*/ 1880540 h 2245549"/>
                <a:gd name="connsiteX6" fmla="*/ 1473200 w 3126081"/>
                <a:gd name="connsiteY6" fmla="*/ 2109141 h 2245549"/>
                <a:gd name="connsiteX7" fmla="*/ 1885244 w 3126081"/>
                <a:gd name="connsiteY7" fmla="*/ 1067741 h 2245549"/>
                <a:gd name="connsiteX8" fmla="*/ 2257778 w 3126081"/>
                <a:gd name="connsiteY8" fmla="*/ 2027297 h 2245549"/>
                <a:gd name="connsiteX9" fmla="*/ 2856089 w 3126081"/>
                <a:gd name="connsiteY9" fmla="*/ 2196630 h 2245549"/>
                <a:gd name="connsiteX10" fmla="*/ 3048000 w 3126081"/>
                <a:gd name="connsiteY10" fmla="*/ 1733785 h 2245549"/>
                <a:gd name="connsiteX11" fmla="*/ 2387600 w 3126081"/>
                <a:gd name="connsiteY11" fmla="*/ 280341 h 2245549"/>
                <a:gd name="connsiteX12" fmla="*/ 1854200 w 3126081"/>
                <a:gd name="connsiteY12" fmla="*/ 51741 h 2245549"/>
                <a:gd name="connsiteX0" fmla="*/ 1778000 w 3126081"/>
                <a:gd name="connsiteY0" fmla="*/ 25400 h 2295407"/>
                <a:gd name="connsiteX1" fmla="*/ 1092200 w 3126081"/>
                <a:gd name="connsiteY1" fmla="*/ 177799 h 2295407"/>
                <a:gd name="connsiteX2" fmla="*/ 101600 w 3126081"/>
                <a:gd name="connsiteY2" fmla="*/ 253999 h 2295407"/>
                <a:gd name="connsiteX3" fmla="*/ 177800 w 3126081"/>
                <a:gd name="connsiteY3" fmla="*/ 711199 h 2295407"/>
                <a:gd name="connsiteX4" fmla="*/ 1168400 w 3126081"/>
                <a:gd name="connsiteY4" fmla="*/ 1015999 h 2295407"/>
                <a:gd name="connsiteX5" fmla="*/ 787400 w 3126081"/>
                <a:gd name="connsiteY5" fmla="*/ 1930398 h 2295407"/>
                <a:gd name="connsiteX6" fmla="*/ 1473200 w 3126081"/>
                <a:gd name="connsiteY6" fmla="*/ 2158999 h 2295407"/>
                <a:gd name="connsiteX7" fmla="*/ 1885244 w 3126081"/>
                <a:gd name="connsiteY7" fmla="*/ 1117599 h 2295407"/>
                <a:gd name="connsiteX8" fmla="*/ 2257778 w 3126081"/>
                <a:gd name="connsiteY8" fmla="*/ 2077155 h 2295407"/>
                <a:gd name="connsiteX9" fmla="*/ 2856089 w 3126081"/>
                <a:gd name="connsiteY9" fmla="*/ 2246488 h 2295407"/>
                <a:gd name="connsiteX10" fmla="*/ 3048000 w 3126081"/>
                <a:gd name="connsiteY10" fmla="*/ 1783643 h 2295407"/>
                <a:gd name="connsiteX11" fmla="*/ 2387600 w 3126081"/>
                <a:gd name="connsiteY11" fmla="*/ 330199 h 2295407"/>
                <a:gd name="connsiteX12" fmla="*/ 1778000 w 3126081"/>
                <a:gd name="connsiteY12" fmla="*/ 25400 h 2295407"/>
                <a:gd name="connsiteX0" fmla="*/ 1778000 w 3126081"/>
                <a:gd name="connsiteY0" fmla="*/ 25400 h 2295407"/>
                <a:gd name="connsiteX1" fmla="*/ 1092200 w 3126081"/>
                <a:gd name="connsiteY1" fmla="*/ 177799 h 2295407"/>
                <a:gd name="connsiteX2" fmla="*/ 101600 w 3126081"/>
                <a:gd name="connsiteY2" fmla="*/ 253999 h 2295407"/>
                <a:gd name="connsiteX3" fmla="*/ 177800 w 3126081"/>
                <a:gd name="connsiteY3" fmla="*/ 711199 h 2295407"/>
                <a:gd name="connsiteX4" fmla="*/ 1168400 w 3126081"/>
                <a:gd name="connsiteY4" fmla="*/ 1015999 h 2295407"/>
                <a:gd name="connsiteX5" fmla="*/ 787400 w 3126081"/>
                <a:gd name="connsiteY5" fmla="*/ 1930398 h 2295407"/>
                <a:gd name="connsiteX6" fmla="*/ 1473200 w 3126081"/>
                <a:gd name="connsiteY6" fmla="*/ 2158999 h 2295407"/>
                <a:gd name="connsiteX7" fmla="*/ 1885244 w 3126081"/>
                <a:gd name="connsiteY7" fmla="*/ 1117599 h 2295407"/>
                <a:gd name="connsiteX8" fmla="*/ 2257778 w 3126081"/>
                <a:gd name="connsiteY8" fmla="*/ 2077155 h 2295407"/>
                <a:gd name="connsiteX9" fmla="*/ 2856089 w 3126081"/>
                <a:gd name="connsiteY9" fmla="*/ 2246488 h 2295407"/>
                <a:gd name="connsiteX10" fmla="*/ 3048000 w 3126081"/>
                <a:gd name="connsiteY10" fmla="*/ 1783643 h 2295407"/>
                <a:gd name="connsiteX11" fmla="*/ 2387600 w 3126081"/>
                <a:gd name="connsiteY11" fmla="*/ 330199 h 2295407"/>
                <a:gd name="connsiteX12" fmla="*/ 1778000 w 3126081"/>
                <a:gd name="connsiteY12" fmla="*/ 25400 h 2295407"/>
                <a:gd name="connsiteX0" fmla="*/ 1798931 w 3147012"/>
                <a:gd name="connsiteY0" fmla="*/ 25400 h 2295407"/>
                <a:gd name="connsiteX1" fmla="*/ 1113131 w 3147012"/>
                <a:gd name="connsiteY1" fmla="*/ 177799 h 2295407"/>
                <a:gd name="connsiteX2" fmla="*/ 122531 w 3147012"/>
                <a:gd name="connsiteY2" fmla="*/ 253999 h 2295407"/>
                <a:gd name="connsiteX3" fmla="*/ 198731 w 3147012"/>
                <a:gd name="connsiteY3" fmla="*/ 711199 h 2295407"/>
                <a:gd name="connsiteX4" fmla="*/ 1189331 w 3147012"/>
                <a:gd name="connsiteY4" fmla="*/ 1015999 h 2295407"/>
                <a:gd name="connsiteX5" fmla="*/ 808331 w 3147012"/>
                <a:gd name="connsiteY5" fmla="*/ 1930398 h 2295407"/>
                <a:gd name="connsiteX6" fmla="*/ 1494131 w 3147012"/>
                <a:gd name="connsiteY6" fmla="*/ 2158999 h 2295407"/>
                <a:gd name="connsiteX7" fmla="*/ 1906175 w 3147012"/>
                <a:gd name="connsiteY7" fmla="*/ 1117599 h 2295407"/>
                <a:gd name="connsiteX8" fmla="*/ 2278709 w 3147012"/>
                <a:gd name="connsiteY8" fmla="*/ 2077155 h 2295407"/>
                <a:gd name="connsiteX9" fmla="*/ 2877020 w 3147012"/>
                <a:gd name="connsiteY9" fmla="*/ 2246488 h 2295407"/>
                <a:gd name="connsiteX10" fmla="*/ 3068931 w 3147012"/>
                <a:gd name="connsiteY10" fmla="*/ 1783643 h 2295407"/>
                <a:gd name="connsiteX11" fmla="*/ 2408531 w 3147012"/>
                <a:gd name="connsiteY11" fmla="*/ 330199 h 2295407"/>
                <a:gd name="connsiteX12" fmla="*/ 1798931 w 3147012"/>
                <a:gd name="connsiteY12" fmla="*/ 25400 h 229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7012" h="2295407">
                  <a:moveTo>
                    <a:pt x="1798931" y="25400"/>
                  </a:moveTo>
                  <a:cubicBezTo>
                    <a:pt x="1583031" y="0"/>
                    <a:pt x="1467320" y="173566"/>
                    <a:pt x="1113131" y="177799"/>
                  </a:cubicBezTo>
                  <a:cubicBezTo>
                    <a:pt x="837964" y="196143"/>
                    <a:pt x="332081" y="76199"/>
                    <a:pt x="122531" y="253999"/>
                  </a:cubicBezTo>
                  <a:cubicBezTo>
                    <a:pt x="0" y="433210"/>
                    <a:pt x="20931" y="584199"/>
                    <a:pt x="198731" y="711199"/>
                  </a:cubicBezTo>
                  <a:cubicBezTo>
                    <a:pt x="376531" y="838199"/>
                    <a:pt x="1087731" y="812799"/>
                    <a:pt x="1189331" y="1015999"/>
                  </a:cubicBezTo>
                  <a:cubicBezTo>
                    <a:pt x="1290931" y="1219199"/>
                    <a:pt x="757531" y="1739898"/>
                    <a:pt x="808331" y="1930398"/>
                  </a:cubicBezTo>
                  <a:cubicBezTo>
                    <a:pt x="859131" y="2120898"/>
                    <a:pt x="1311157" y="2294465"/>
                    <a:pt x="1494131" y="2158999"/>
                  </a:cubicBezTo>
                  <a:cubicBezTo>
                    <a:pt x="1677105" y="2023533"/>
                    <a:pt x="1775412" y="1131240"/>
                    <a:pt x="1906175" y="1117599"/>
                  </a:cubicBezTo>
                  <a:cubicBezTo>
                    <a:pt x="2036938" y="1103958"/>
                    <a:pt x="2116902" y="1889007"/>
                    <a:pt x="2278709" y="2077155"/>
                  </a:cubicBezTo>
                  <a:cubicBezTo>
                    <a:pt x="2440516" y="2265303"/>
                    <a:pt x="2745316" y="2295407"/>
                    <a:pt x="2877020" y="2246488"/>
                  </a:cubicBezTo>
                  <a:cubicBezTo>
                    <a:pt x="3008724" y="2197569"/>
                    <a:pt x="3147012" y="2103024"/>
                    <a:pt x="3068931" y="1783643"/>
                  </a:cubicBezTo>
                  <a:cubicBezTo>
                    <a:pt x="2990850" y="1464262"/>
                    <a:pt x="2620198" y="623240"/>
                    <a:pt x="2408531" y="330199"/>
                  </a:cubicBezTo>
                  <a:cubicBezTo>
                    <a:pt x="2196864" y="37158"/>
                    <a:pt x="2014831" y="50800"/>
                    <a:pt x="1798931" y="25400"/>
                  </a:cubicBezTo>
                  <a:close/>
                </a:path>
              </a:pathLst>
            </a:cu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9" name="Oval 8"/>
            <p:cNvSpPr/>
            <p:nvPr/>
          </p:nvSpPr>
          <p:spPr bwMode="auto">
            <a:xfrm>
              <a:off x="3276601" y="2743200"/>
              <a:ext cx="685800" cy="68580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cxnSp>
          <p:nvCxnSpPr>
            <p:cNvPr id="11" name="Straight Arrow Connector 10"/>
            <p:cNvCxnSpPr>
              <a:stCxn id="17" idx="6"/>
              <a:endCxn id="18" idx="2"/>
            </p:cNvCxnSpPr>
            <p:nvPr/>
          </p:nvCxnSpPr>
          <p:spPr bwMode="auto">
            <a:xfrm>
              <a:off x="2343164" y="3091843"/>
              <a:ext cx="1093614" cy="158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2" name="Straight Arrow Connector 11"/>
            <p:cNvCxnSpPr>
              <a:stCxn id="22" idx="7"/>
              <a:endCxn id="17" idx="3"/>
            </p:cNvCxnSpPr>
            <p:nvPr/>
          </p:nvCxnSpPr>
          <p:spPr bwMode="auto">
            <a:xfrm rot="5400000" flipH="1" flipV="1">
              <a:off x="1216463" y="3563843"/>
              <a:ext cx="1124928" cy="458458"/>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3" name="Straight Arrow Connector 12"/>
            <p:cNvCxnSpPr>
              <a:stCxn id="24" idx="1"/>
              <a:endCxn id="18" idx="5"/>
            </p:cNvCxnSpPr>
            <p:nvPr/>
          </p:nvCxnSpPr>
          <p:spPr bwMode="auto">
            <a:xfrm rot="16200000" flipV="1">
              <a:off x="3445614" y="3556780"/>
              <a:ext cx="1124928" cy="472583"/>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4" name="Straight Arrow Connector 13"/>
            <p:cNvCxnSpPr>
              <a:stCxn id="23" idx="7"/>
              <a:endCxn id="18" idx="3"/>
            </p:cNvCxnSpPr>
            <p:nvPr/>
          </p:nvCxnSpPr>
          <p:spPr bwMode="auto">
            <a:xfrm rot="5400000" flipH="1" flipV="1">
              <a:off x="2702563" y="3563844"/>
              <a:ext cx="1124928" cy="45845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15" name="Straight Arrow Connector 14"/>
            <p:cNvCxnSpPr>
              <a:stCxn id="23" idx="1"/>
              <a:endCxn id="17" idx="5"/>
            </p:cNvCxnSpPr>
            <p:nvPr/>
          </p:nvCxnSpPr>
          <p:spPr bwMode="auto">
            <a:xfrm rot="16200000" flipV="1">
              <a:off x="1959514" y="3556780"/>
              <a:ext cx="1124928" cy="472583"/>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sp>
          <p:nvSpPr>
            <p:cNvPr id="17" name="Oval 16"/>
            <p:cNvSpPr/>
            <p:nvPr/>
          </p:nvSpPr>
          <p:spPr bwMode="auto">
            <a:xfrm>
              <a:off x="1950678" y="2895600"/>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18" name="Oval 17"/>
            <p:cNvSpPr/>
            <p:nvPr/>
          </p:nvSpPr>
          <p:spPr bwMode="auto">
            <a:xfrm>
              <a:off x="3436778" y="2895600"/>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0" name="Oval 19"/>
            <p:cNvSpPr/>
            <p:nvPr/>
          </p:nvSpPr>
          <p:spPr bwMode="auto">
            <a:xfrm>
              <a:off x="1950677" y="5557976"/>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1" name="Oval 20"/>
            <p:cNvSpPr/>
            <p:nvPr/>
          </p:nvSpPr>
          <p:spPr bwMode="auto">
            <a:xfrm>
              <a:off x="3436778" y="5557976"/>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2" name="Oval 4"/>
            <p:cNvSpPr/>
            <p:nvPr/>
          </p:nvSpPr>
          <p:spPr bwMode="auto">
            <a:xfrm>
              <a:off x="1214690" y="4298058"/>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3" name="Oval 22"/>
            <p:cNvSpPr/>
            <p:nvPr/>
          </p:nvSpPr>
          <p:spPr bwMode="auto">
            <a:xfrm>
              <a:off x="2700791" y="4298058"/>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24" name="Oval 23"/>
            <p:cNvSpPr/>
            <p:nvPr/>
          </p:nvSpPr>
          <p:spPr bwMode="auto">
            <a:xfrm>
              <a:off x="4186891" y="4298058"/>
              <a:ext cx="392486" cy="392486"/>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cxnSp>
          <p:nvCxnSpPr>
            <p:cNvPr id="26" name="Straight Arrow Connector 25"/>
            <p:cNvCxnSpPr>
              <a:stCxn id="20" idx="6"/>
              <a:endCxn id="21" idx="2"/>
            </p:cNvCxnSpPr>
            <p:nvPr/>
          </p:nvCxnSpPr>
          <p:spPr bwMode="auto">
            <a:xfrm>
              <a:off x="2343164" y="5754220"/>
              <a:ext cx="1093614" cy="3817"/>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27" name="Straight Arrow Connector 26"/>
            <p:cNvCxnSpPr>
              <a:stCxn id="20" idx="1"/>
              <a:endCxn id="22" idx="5"/>
            </p:cNvCxnSpPr>
            <p:nvPr/>
          </p:nvCxnSpPr>
          <p:spPr bwMode="auto">
            <a:xfrm rot="16200000" flipV="1">
              <a:off x="1287736" y="4895032"/>
              <a:ext cx="982385" cy="45845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28" name="Straight Arrow Connector 27"/>
            <p:cNvCxnSpPr>
              <a:stCxn id="21" idx="7"/>
              <a:endCxn id="24" idx="3"/>
            </p:cNvCxnSpPr>
            <p:nvPr/>
          </p:nvCxnSpPr>
          <p:spPr bwMode="auto">
            <a:xfrm rot="5400000" flipH="1" flipV="1">
              <a:off x="3516885" y="4887972"/>
              <a:ext cx="982385" cy="47258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29" name="Straight Arrow Connector 28"/>
            <p:cNvCxnSpPr>
              <a:stCxn id="21" idx="1"/>
              <a:endCxn id="23" idx="5"/>
            </p:cNvCxnSpPr>
            <p:nvPr/>
          </p:nvCxnSpPr>
          <p:spPr bwMode="auto">
            <a:xfrm rot="16200000" flipV="1">
              <a:off x="2773837" y="4895032"/>
              <a:ext cx="982385" cy="458456"/>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cxnSp>
          <p:nvCxnSpPr>
            <p:cNvPr id="30" name="Straight Arrow Connector 29"/>
            <p:cNvCxnSpPr>
              <a:stCxn id="20" idx="7"/>
              <a:endCxn id="23" idx="3"/>
            </p:cNvCxnSpPr>
            <p:nvPr/>
          </p:nvCxnSpPr>
          <p:spPr bwMode="auto">
            <a:xfrm rot="5400000" flipH="1" flipV="1">
              <a:off x="2030784" y="4887972"/>
              <a:ext cx="982385" cy="472581"/>
            </a:xfrm>
            <a:prstGeom prst="straightConnector1">
              <a:avLst/>
            </a:prstGeom>
            <a:ln>
              <a:headEnd type="none"/>
              <a:tailEnd type="none"/>
            </a:ln>
          </p:spPr>
          <p:style>
            <a:lnRef idx="1">
              <a:schemeClr val="dk1"/>
            </a:lnRef>
            <a:fillRef idx="2">
              <a:schemeClr val="dk1"/>
            </a:fillRef>
            <a:effectRef idx="1">
              <a:schemeClr val="dk1"/>
            </a:effectRef>
            <a:fontRef idx="minor">
              <a:schemeClr val="dk1"/>
            </a:fontRef>
          </p:style>
        </p:cxnSp>
        <p:grpSp>
          <p:nvGrpSpPr>
            <p:cNvPr id="31" name="Group 30"/>
            <p:cNvGrpSpPr/>
            <p:nvPr/>
          </p:nvGrpSpPr>
          <p:grpSpPr>
            <a:xfrm>
              <a:off x="1988577" y="2971800"/>
              <a:ext cx="2542259" cy="1676400"/>
              <a:chOff x="2133600" y="2884114"/>
              <a:chExt cx="2542259" cy="1676400"/>
            </a:xfrm>
          </p:grpSpPr>
          <p:sp>
            <p:nvSpPr>
              <p:cNvPr id="36" name="Cube 35"/>
              <p:cNvSpPr/>
              <p:nvPr/>
            </p:nvSpPr>
            <p:spPr bwMode="auto">
              <a:xfrm>
                <a:off x="3580221" y="2884114"/>
                <a:ext cx="332460" cy="304799"/>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37" name="Cube 36"/>
              <p:cNvSpPr/>
              <p:nvPr/>
            </p:nvSpPr>
            <p:spPr bwMode="auto">
              <a:xfrm>
                <a:off x="2845001"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38" name="Cube 37"/>
              <p:cNvSpPr/>
              <p:nvPr/>
            </p:nvSpPr>
            <p:spPr bwMode="auto">
              <a:xfrm>
                <a:off x="2133600" y="28841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39" name="Cube 38"/>
              <p:cNvSpPr/>
              <p:nvPr/>
            </p:nvSpPr>
            <p:spPr bwMode="auto">
              <a:xfrm>
                <a:off x="4343400" y="4255714"/>
                <a:ext cx="332459" cy="304800"/>
              </a:xfrm>
              <a:prstGeom prst="cub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nvGrpSpPr>
            <p:cNvPr id="32" name="Group 31"/>
            <p:cNvGrpSpPr/>
            <p:nvPr/>
          </p:nvGrpSpPr>
          <p:grpSpPr>
            <a:xfrm>
              <a:off x="2730803" y="2935878"/>
              <a:ext cx="1513567" cy="1071452"/>
              <a:chOff x="2875826" y="2848192"/>
              <a:chExt cx="1513567" cy="1071452"/>
            </a:xfrm>
          </p:grpSpPr>
          <p:sp>
            <p:nvSpPr>
              <p:cNvPr id="33" name="Cube 32"/>
              <p:cNvSpPr/>
              <p:nvPr/>
            </p:nvSpPr>
            <p:spPr bwMode="auto">
              <a:xfrm>
                <a:off x="2875826" y="2848192"/>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34" name="Cube 33"/>
              <p:cNvSpPr/>
              <p:nvPr/>
            </p:nvSpPr>
            <p:spPr bwMode="auto">
              <a:xfrm>
                <a:off x="3282701"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sp>
            <p:nvSpPr>
              <p:cNvPr id="35" name="Cube 34"/>
              <p:cNvSpPr/>
              <p:nvPr/>
            </p:nvSpPr>
            <p:spPr bwMode="auto">
              <a:xfrm>
                <a:off x="4056934" y="3614844"/>
                <a:ext cx="332459" cy="304800"/>
              </a:xfrm>
              <a:prstGeom prst="cube">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400" smtClean="0">
                  <a:solidFill>
                    <a:prstClr val="black"/>
                  </a:solidFill>
                  <a:latin typeface="Tahoma" pitchFamily="34" charset="0"/>
                  <a:ea typeface="ＭＳ Ｐゴシック" pitchFamily="-111" charset="-128"/>
                </a:endParaRPr>
              </a:p>
            </p:txBody>
          </p:sp>
        </p:grpSp>
      </p:grpSp>
      <p:sp>
        <p:nvSpPr>
          <p:cNvPr id="69" name="Left Brace 68"/>
          <p:cNvSpPr/>
          <p:nvPr/>
        </p:nvSpPr>
        <p:spPr bwMode="auto">
          <a:xfrm rot="5400000">
            <a:off x="4402700" y="-1921900"/>
            <a:ext cx="338600" cy="8686800"/>
          </a:xfrm>
          <a:prstGeom prst="leftBrace">
            <a:avLst>
              <a:gd name="adj1" fmla="val 25452"/>
              <a:gd name="adj2" fmla="val 50000"/>
            </a:avLst>
          </a:prstGeom>
          <a:noFill/>
          <a:ln w="38100" cap="flat" cmpd="sng" algn="ctr">
            <a:solidFill>
              <a:schemeClr val="accent1">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dirty="0" smtClean="0">
              <a:solidFill>
                <a:prstClr val="black"/>
              </a:solidFill>
              <a:latin typeface="Tahoma" pitchFamily="-64" charset="0"/>
            </a:endParaRPr>
          </a:p>
        </p:txBody>
      </p:sp>
      <p:sp>
        <p:nvSpPr>
          <p:cNvPr id="70" name="TextBox 69"/>
          <p:cNvSpPr txBox="1"/>
          <p:nvPr/>
        </p:nvSpPr>
        <p:spPr>
          <a:xfrm>
            <a:off x="2830728" y="1795000"/>
            <a:ext cx="3417672" cy="461665"/>
          </a:xfrm>
          <a:prstGeom prst="rect">
            <a:avLst/>
          </a:prstGeom>
          <a:noFill/>
        </p:spPr>
        <p:txBody>
          <a:bodyPr wrap="none" rtlCol="0">
            <a:spAutoFit/>
          </a:bodyPr>
          <a:lstStyle/>
          <a:p>
            <a:r>
              <a:rPr lang="en-US" sz="2400" dirty="0" smtClean="0">
                <a:solidFill>
                  <a:prstClr val="black"/>
                </a:solidFill>
                <a:latin typeface="Calibri"/>
              </a:rPr>
              <a:t>Split update into 3 phases</a:t>
            </a:r>
            <a:endParaRPr lang="en-US" sz="2400" dirty="0">
              <a:solidFill>
                <a:prstClr val="black"/>
              </a:solidFill>
              <a:latin typeface="Calibri"/>
            </a:endParaRPr>
          </a:p>
        </p:txBody>
      </p:sp>
      <p:sp>
        <p:nvSpPr>
          <p:cNvPr id="71" name="Rounded Rectangle 70"/>
          <p:cNvSpPr/>
          <p:nvPr/>
        </p:nvSpPr>
        <p:spPr>
          <a:xfrm>
            <a:off x="228600" y="2743200"/>
            <a:ext cx="2814255" cy="4038600"/>
          </a:xfrm>
          <a:prstGeom prst="roundRect">
            <a:avLst>
              <a:gd name="adj" fmla="val 618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prstClr val="black"/>
              </a:solidFill>
              <a:latin typeface="Calibri"/>
            </a:endParaRPr>
          </a:p>
        </p:txBody>
      </p:sp>
      <p:sp>
        <p:nvSpPr>
          <p:cNvPr id="72" name="TextBox 71"/>
          <p:cNvSpPr txBox="1"/>
          <p:nvPr/>
        </p:nvSpPr>
        <p:spPr>
          <a:xfrm>
            <a:off x="1096171" y="5416940"/>
            <a:ext cx="1890261" cy="369332"/>
          </a:xfrm>
          <a:prstGeom prst="rect">
            <a:avLst/>
          </a:prstGeom>
          <a:noFill/>
        </p:spPr>
        <p:txBody>
          <a:bodyPr wrap="none" rtlCol="0">
            <a:spAutoFit/>
          </a:bodyPr>
          <a:lstStyle/>
          <a:p>
            <a:r>
              <a:rPr lang="en-US" dirty="0" smtClean="0">
                <a:solidFill>
                  <a:prstClr val="black"/>
                </a:solidFill>
                <a:latin typeface="Calibri"/>
              </a:rPr>
              <a:t>+      + … +       </a:t>
            </a:r>
            <a:r>
              <a:rPr lang="en-US" dirty="0" smtClean="0">
                <a:solidFill>
                  <a:prstClr val="black"/>
                </a:solidFill>
                <a:latin typeface="Calibri"/>
                <a:sym typeface="Wingdings"/>
              </a:rPr>
              <a:t> </a:t>
            </a:r>
            <a:r>
              <a:rPr lang="en-US" dirty="0" err="1" smtClean="0">
                <a:solidFill>
                  <a:prstClr val="black"/>
                </a:solidFill>
                <a:latin typeface="Calibri"/>
              </a:rPr>
              <a:t>Δ</a:t>
            </a:r>
            <a:endParaRPr lang="en-US" dirty="0">
              <a:solidFill>
                <a:prstClr val="black"/>
              </a:solidFill>
              <a:latin typeface="Calibri"/>
            </a:endParaRPr>
          </a:p>
        </p:txBody>
      </p:sp>
      <p:grpSp>
        <p:nvGrpSpPr>
          <p:cNvPr id="73" name="Group 131"/>
          <p:cNvGrpSpPr/>
          <p:nvPr/>
        </p:nvGrpSpPr>
        <p:grpSpPr>
          <a:xfrm>
            <a:off x="1348198" y="5299342"/>
            <a:ext cx="206604" cy="647597"/>
            <a:chOff x="1401564" y="4086589"/>
            <a:chExt cx="206604" cy="647597"/>
          </a:xfrm>
        </p:grpSpPr>
        <p:sp>
          <p:nvSpPr>
            <p:cNvPr id="74" name="Rounded Rectangle 73"/>
            <p:cNvSpPr/>
            <p:nvPr/>
          </p:nvSpPr>
          <p:spPr>
            <a:xfrm rot="16200000">
              <a:off x="1181067" y="4307086"/>
              <a:ext cx="647597" cy="206604"/>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cxnSp>
          <p:nvCxnSpPr>
            <p:cNvPr id="75" name="Straight Connector 74"/>
            <p:cNvCxnSpPr>
              <a:stCxn id="76" idx="6"/>
              <a:endCxn id="77" idx="2"/>
            </p:cNvCxnSpPr>
            <p:nvPr/>
          </p:nvCxnSpPr>
          <p:spPr>
            <a:xfrm flipV="1">
              <a:off x="1504841" y="4264306"/>
              <a:ext cx="0" cy="265058"/>
            </a:xfrm>
            <a:prstGeom prst="line">
              <a:avLst/>
            </a:prstGeom>
          </p:spPr>
          <p:style>
            <a:lnRef idx="3">
              <a:schemeClr val="dk1"/>
            </a:lnRef>
            <a:fillRef idx="0">
              <a:schemeClr val="dk1"/>
            </a:fillRef>
            <a:effectRef idx="2">
              <a:schemeClr val="dk1"/>
            </a:effectRef>
            <a:fontRef idx="minor">
              <a:schemeClr val="tx1"/>
            </a:fontRef>
          </p:style>
        </p:cxnSp>
        <p:sp>
          <p:nvSpPr>
            <p:cNvPr id="76" name="Oval 75"/>
            <p:cNvSpPr/>
            <p:nvPr/>
          </p:nvSpPr>
          <p:spPr>
            <a:xfrm rot="16200000">
              <a:off x="1435077" y="4529364"/>
              <a:ext cx="139528" cy="139528"/>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00" dirty="0" smtClean="0">
                  <a:solidFill>
                    <a:prstClr val="white"/>
                  </a:solidFill>
                  <a:latin typeface="Calibri"/>
                </a:rPr>
                <a:t>Y</a:t>
              </a:r>
              <a:endParaRPr lang="en-US" sz="1000" dirty="0">
                <a:solidFill>
                  <a:prstClr val="white"/>
                </a:solidFill>
                <a:latin typeface="Calibri"/>
              </a:endParaRPr>
            </a:p>
          </p:txBody>
        </p:sp>
        <p:sp>
          <p:nvSpPr>
            <p:cNvPr id="77" name="Oval 76"/>
            <p:cNvSpPr/>
            <p:nvPr/>
          </p:nvSpPr>
          <p:spPr>
            <a:xfrm rot="16200000">
              <a:off x="1435077" y="4124778"/>
              <a:ext cx="139528" cy="13952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78" name="Rounded Rectangle 77"/>
          <p:cNvSpPr/>
          <p:nvPr/>
        </p:nvSpPr>
        <p:spPr>
          <a:xfrm rot="16200000">
            <a:off x="1956451" y="5519839"/>
            <a:ext cx="647597" cy="206604"/>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cxnSp>
        <p:nvCxnSpPr>
          <p:cNvPr id="79" name="Straight Connector 78"/>
          <p:cNvCxnSpPr>
            <a:stCxn id="80" idx="6"/>
            <a:endCxn id="81" idx="2"/>
          </p:cNvCxnSpPr>
          <p:nvPr/>
        </p:nvCxnSpPr>
        <p:spPr>
          <a:xfrm flipV="1">
            <a:off x="2280225" y="5477059"/>
            <a:ext cx="0" cy="265058"/>
          </a:xfrm>
          <a:prstGeom prst="line">
            <a:avLst/>
          </a:prstGeom>
        </p:spPr>
        <p:style>
          <a:lnRef idx="3">
            <a:schemeClr val="dk1"/>
          </a:lnRef>
          <a:fillRef idx="0">
            <a:schemeClr val="dk1"/>
          </a:fillRef>
          <a:effectRef idx="2">
            <a:schemeClr val="dk1"/>
          </a:effectRef>
          <a:fontRef idx="minor">
            <a:schemeClr val="tx1"/>
          </a:fontRef>
        </p:style>
      </p:cxnSp>
      <p:sp>
        <p:nvSpPr>
          <p:cNvPr id="80" name="Oval 79"/>
          <p:cNvSpPr/>
          <p:nvPr/>
        </p:nvSpPr>
        <p:spPr>
          <a:xfrm rot="16200000">
            <a:off x="2210461" y="5742117"/>
            <a:ext cx="139528" cy="139528"/>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000" dirty="0" smtClean="0">
                <a:solidFill>
                  <a:prstClr val="white"/>
                </a:solidFill>
                <a:latin typeface="Calibri"/>
              </a:rPr>
              <a:t>Y</a:t>
            </a:r>
            <a:endParaRPr lang="en-US" sz="1000" dirty="0">
              <a:solidFill>
                <a:prstClr val="white"/>
              </a:solidFill>
              <a:latin typeface="Calibri"/>
            </a:endParaRPr>
          </a:p>
        </p:txBody>
      </p:sp>
      <p:sp>
        <p:nvSpPr>
          <p:cNvPr id="81" name="Oval 80"/>
          <p:cNvSpPr/>
          <p:nvPr/>
        </p:nvSpPr>
        <p:spPr>
          <a:xfrm rot="16200000">
            <a:off x="2210461" y="5337531"/>
            <a:ext cx="139528" cy="13952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nvGrpSpPr>
          <p:cNvPr id="82" name="Group 130"/>
          <p:cNvGrpSpPr/>
          <p:nvPr/>
        </p:nvGrpSpPr>
        <p:grpSpPr>
          <a:xfrm>
            <a:off x="228600" y="5299342"/>
            <a:ext cx="933322" cy="647597"/>
            <a:chOff x="281966" y="4086589"/>
            <a:chExt cx="933322" cy="647597"/>
          </a:xfrm>
        </p:grpSpPr>
        <p:sp>
          <p:nvSpPr>
            <p:cNvPr id="83" name="Rounded Rectangle 82"/>
            <p:cNvSpPr/>
            <p:nvPr/>
          </p:nvSpPr>
          <p:spPr>
            <a:xfrm rot="16200000">
              <a:off x="788187" y="4307086"/>
              <a:ext cx="647597" cy="206604"/>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latin typeface="Calibri"/>
              </a:endParaRPr>
            </a:p>
          </p:txBody>
        </p:sp>
        <p:cxnSp>
          <p:nvCxnSpPr>
            <p:cNvPr id="84" name="Straight Connector 83"/>
            <p:cNvCxnSpPr>
              <a:stCxn id="85" idx="6"/>
              <a:endCxn id="86" idx="2"/>
            </p:cNvCxnSpPr>
            <p:nvPr/>
          </p:nvCxnSpPr>
          <p:spPr>
            <a:xfrm flipV="1">
              <a:off x="1111961" y="4264306"/>
              <a:ext cx="0" cy="265058"/>
            </a:xfrm>
            <a:prstGeom prst="line">
              <a:avLst/>
            </a:prstGeom>
          </p:spPr>
          <p:style>
            <a:lnRef idx="3">
              <a:schemeClr val="dk1"/>
            </a:lnRef>
            <a:fillRef idx="0">
              <a:schemeClr val="dk1"/>
            </a:fillRef>
            <a:effectRef idx="2">
              <a:schemeClr val="dk1"/>
            </a:effectRef>
            <a:fontRef idx="minor">
              <a:schemeClr val="tx1"/>
            </a:fontRef>
          </p:style>
        </p:cxnSp>
        <p:sp>
          <p:nvSpPr>
            <p:cNvPr id="85" name="Oval 84"/>
            <p:cNvSpPr/>
            <p:nvPr/>
          </p:nvSpPr>
          <p:spPr>
            <a:xfrm rot="16200000">
              <a:off x="1042197" y="4529364"/>
              <a:ext cx="139528" cy="139528"/>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1000" dirty="0" smtClean="0">
                  <a:solidFill>
                    <a:prstClr val="white"/>
                  </a:solidFill>
                  <a:latin typeface="Calibri"/>
                </a:rPr>
                <a:t>Y</a:t>
              </a:r>
              <a:endParaRPr lang="en-US" sz="1000" dirty="0">
                <a:solidFill>
                  <a:prstClr val="white"/>
                </a:solidFill>
                <a:latin typeface="Calibri"/>
              </a:endParaRPr>
            </a:p>
          </p:txBody>
        </p:sp>
        <p:sp>
          <p:nvSpPr>
            <p:cNvPr id="86" name="Oval 85"/>
            <p:cNvSpPr/>
            <p:nvPr/>
          </p:nvSpPr>
          <p:spPr>
            <a:xfrm rot="16200000">
              <a:off x="1042197" y="4124778"/>
              <a:ext cx="139528" cy="13952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87" name="TextBox 86"/>
            <p:cNvSpPr txBox="1"/>
            <p:nvPr/>
          </p:nvSpPr>
          <p:spPr>
            <a:xfrm>
              <a:off x="281966" y="4160304"/>
              <a:ext cx="733381" cy="523220"/>
            </a:xfrm>
            <a:prstGeom prst="rect">
              <a:avLst/>
            </a:prstGeom>
            <a:noFill/>
          </p:spPr>
          <p:txBody>
            <a:bodyPr wrap="none" rtlCol="0">
              <a:spAutoFit/>
            </a:bodyPr>
            <a:lstStyle/>
            <a:p>
              <a:pPr algn="r"/>
              <a:r>
                <a:rPr lang="en-US" sz="1400" dirty="0" smtClean="0">
                  <a:solidFill>
                    <a:prstClr val="black"/>
                  </a:solidFill>
                  <a:latin typeface="Calibri"/>
                </a:rPr>
                <a:t>Parallel</a:t>
              </a:r>
            </a:p>
            <a:p>
              <a:pPr algn="r"/>
              <a:r>
                <a:rPr lang="en-US" sz="1400" dirty="0" smtClean="0">
                  <a:solidFill>
                    <a:prstClr val="black"/>
                  </a:solidFill>
                  <a:latin typeface="Calibri"/>
                </a:rPr>
                <a:t>Sum</a:t>
              </a:r>
            </a:p>
          </p:txBody>
        </p:sp>
      </p:grpSp>
      <p:sp>
        <p:nvSpPr>
          <p:cNvPr id="101" name="Rounded Rectangle 100"/>
          <p:cNvSpPr/>
          <p:nvPr/>
        </p:nvSpPr>
        <p:spPr>
          <a:xfrm rot="19061999">
            <a:off x="1340330" y="3771286"/>
            <a:ext cx="124853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2" name="Rounded Rectangle 101"/>
          <p:cNvSpPr/>
          <p:nvPr/>
        </p:nvSpPr>
        <p:spPr>
          <a:xfrm rot="16200000">
            <a:off x="1010019" y="3667600"/>
            <a:ext cx="124853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3" name="Rounded Rectangle 102"/>
          <p:cNvSpPr/>
          <p:nvPr/>
        </p:nvSpPr>
        <p:spPr>
          <a:xfrm rot="13374097">
            <a:off x="704789" y="3792941"/>
            <a:ext cx="124853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4" name="Rounded Rectangle 103"/>
          <p:cNvSpPr/>
          <p:nvPr/>
        </p:nvSpPr>
        <p:spPr>
          <a:xfrm rot="10800000">
            <a:off x="443155" y="4062826"/>
            <a:ext cx="1390265"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5" name="Rounded Rectangle 104"/>
          <p:cNvSpPr/>
          <p:nvPr/>
        </p:nvSpPr>
        <p:spPr>
          <a:xfrm rot="8221805">
            <a:off x="719676" y="4337164"/>
            <a:ext cx="1231714"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6" name="Rounded Rectangle 105"/>
          <p:cNvSpPr/>
          <p:nvPr/>
        </p:nvSpPr>
        <p:spPr>
          <a:xfrm rot="5400000">
            <a:off x="1036951" y="4453508"/>
            <a:ext cx="1179636"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7" name="Rounded Rectangle 106"/>
          <p:cNvSpPr/>
          <p:nvPr/>
        </p:nvSpPr>
        <p:spPr>
          <a:xfrm rot="2506115">
            <a:off x="1315226" y="4361338"/>
            <a:ext cx="1301607"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8" name="Rounded Rectangle 107"/>
          <p:cNvSpPr/>
          <p:nvPr/>
        </p:nvSpPr>
        <p:spPr>
          <a:xfrm>
            <a:off x="1412603" y="4062669"/>
            <a:ext cx="142787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latin typeface="Calibri"/>
            </a:endParaRPr>
          </a:p>
        </p:txBody>
      </p:sp>
      <p:cxnSp>
        <p:nvCxnSpPr>
          <p:cNvPr id="109" name="Straight Connector 108"/>
          <p:cNvCxnSpPr>
            <a:stCxn id="121" idx="5"/>
            <a:endCxn id="117" idx="1"/>
          </p:cNvCxnSpPr>
          <p:nvPr/>
        </p:nvCxnSpPr>
        <p:spPr>
          <a:xfrm>
            <a:off x="1119744" y="3802399"/>
            <a:ext cx="406401" cy="360674"/>
          </a:xfrm>
          <a:prstGeom prst="line">
            <a:avLst/>
          </a:prstGeom>
        </p:spPr>
        <p:style>
          <a:lnRef idx="3">
            <a:schemeClr val="dk1"/>
          </a:lnRef>
          <a:fillRef idx="0">
            <a:schemeClr val="dk1"/>
          </a:fillRef>
          <a:effectRef idx="2">
            <a:schemeClr val="dk1"/>
          </a:effectRef>
          <a:fontRef idx="minor">
            <a:schemeClr val="tx1"/>
          </a:fontRef>
        </p:style>
      </p:cxnSp>
      <p:cxnSp>
        <p:nvCxnSpPr>
          <p:cNvPr id="110" name="Straight Connector 109"/>
          <p:cNvCxnSpPr>
            <a:stCxn id="117" idx="7"/>
            <a:endCxn id="125" idx="3"/>
          </p:cNvCxnSpPr>
          <p:nvPr/>
        </p:nvCxnSpPr>
        <p:spPr>
          <a:xfrm flipV="1">
            <a:off x="1723514" y="3802399"/>
            <a:ext cx="453575" cy="360674"/>
          </a:xfrm>
          <a:prstGeom prst="line">
            <a:avLst/>
          </a:prstGeom>
        </p:spPr>
        <p:style>
          <a:lnRef idx="3">
            <a:schemeClr val="dk1"/>
          </a:lnRef>
          <a:fillRef idx="0">
            <a:schemeClr val="dk1"/>
          </a:fillRef>
          <a:effectRef idx="2">
            <a:schemeClr val="dk1"/>
          </a:effectRef>
          <a:fontRef idx="minor">
            <a:schemeClr val="tx1"/>
          </a:fontRef>
        </p:style>
      </p:cxnSp>
      <p:cxnSp>
        <p:nvCxnSpPr>
          <p:cNvPr id="111" name="Straight Connector 110"/>
          <p:cNvCxnSpPr>
            <a:stCxn id="118" idx="4"/>
            <a:endCxn id="117" idx="0"/>
          </p:cNvCxnSpPr>
          <p:nvPr/>
        </p:nvCxnSpPr>
        <p:spPr>
          <a:xfrm flipH="1">
            <a:off x="1624830" y="3605888"/>
            <a:ext cx="1677" cy="516309"/>
          </a:xfrm>
          <a:prstGeom prst="line">
            <a:avLst/>
          </a:prstGeom>
        </p:spPr>
        <p:style>
          <a:lnRef idx="3">
            <a:schemeClr val="dk1"/>
          </a:lnRef>
          <a:fillRef idx="0">
            <a:schemeClr val="dk1"/>
          </a:fillRef>
          <a:effectRef idx="2">
            <a:schemeClr val="dk1"/>
          </a:effectRef>
          <a:fontRef idx="minor">
            <a:schemeClr val="tx1"/>
          </a:fontRef>
        </p:style>
      </p:cxnSp>
      <p:cxnSp>
        <p:nvCxnSpPr>
          <p:cNvPr id="112" name="Straight Connector 111"/>
          <p:cNvCxnSpPr>
            <a:stCxn id="117" idx="6"/>
            <a:endCxn id="124" idx="2"/>
          </p:cNvCxnSpPr>
          <p:nvPr/>
        </p:nvCxnSpPr>
        <p:spPr>
          <a:xfrm>
            <a:off x="1764390" y="4261758"/>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113" name="Straight Connector 112"/>
          <p:cNvCxnSpPr>
            <a:stCxn id="120" idx="6"/>
            <a:endCxn id="117" idx="2"/>
          </p:cNvCxnSpPr>
          <p:nvPr/>
        </p:nvCxnSpPr>
        <p:spPr>
          <a:xfrm>
            <a:off x="789667" y="4261758"/>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114" name="Straight Connector 113"/>
          <p:cNvCxnSpPr>
            <a:stCxn id="117" idx="4"/>
            <a:endCxn id="119" idx="0"/>
          </p:cNvCxnSpPr>
          <p:nvPr/>
        </p:nvCxnSpPr>
        <p:spPr>
          <a:xfrm>
            <a:off x="1624830" y="4401317"/>
            <a:ext cx="1677" cy="491057"/>
          </a:xfrm>
          <a:prstGeom prst="line">
            <a:avLst/>
          </a:prstGeom>
        </p:spPr>
        <p:style>
          <a:lnRef idx="3">
            <a:schemeClr val="dk1"/>
          </a:lnRef>
          <a:fillRef idx="0">
            <a:schemeClr val="dk1"/>
          </a:fillRef>
          <a:effectRef idx="2">
            <a:schemeClr val="dk1"/>
          </a:effectRef>
          <a:fontRef idx="minor">
            <a:schemeClr val="tx1"/>
          </a:fontRef>
        </p:style>
      </p:cxnSp>
      <p:cxnSp>
        <p:nvCxnSpPr>
          <p:cNvPr id="115" name="Straight Connector 114"/>
          <p:cNvCxnSpPr>
            <a:stCxn id="117" idx="3"/>
            <a:endCxn id="122" idx="7"/>
          </p:cNvCxnSpPr>
          <p:nvPr/>
        </p:nvCxnSpPr>
        <p:spPr>
          <a:xfrm flipH="1">
            <a:off x="1119744" y="4360441"/>
            <a:ext cx="406401" cy="360701"/>
          </a:xfrm>
          <a:prstGeom prst="line">
            <a:avLst/>
          </a:prstGeom>
        </p:spPr>
        <p:style>
          <a:lnRef idx="3">
            <a:schemeClr val="dk1"/>
          </a:lnRef>
          <a:fillRef idx="0">
            <a:schemeClr val="dk1"/>
          </a:fillRef>
          <a:effectRef idx="2">
            <a:schemeClr val="dk1"/>
          </a:effectRef>
          <a:fontRef idx="minor">
            <a:schemeClr val="tx1"/>
          </a:fontRef>
        </p:style>
      </p:cxnSp>
      <p:cxnSp>
        <p:nvCxnSpPr>
          <p:cNvPr id="116" name="Straight Connector 115"/>
          <p:cNvCxnSpPr>
            <a:stCxn id="117" idx="5"/>
            <a:endCxn id="123" idx="1"/>
          </p:cNvCxnSpPr>
          <p:nvPr/>
        </p:nvCxnSpPr>
        <p:spPr>
          <a:xfrm>
            <a:off x="1723514" y="4360441"/>
            <a:ext cx="453575" cy="394370"/>
          </a:xfrm>
          <a:prstGeom prst="line">
            <a:avLst/>
          </a:prstGeom>
        </p:spPr>
        <p:style>
          <a:lnRef idx="3">
            <a:schemeClr val="dk1"/>
          </a:lnRef>
          <a:fillRef idx="0">
            <a:schemeClr val="dk1"/>
          </a:fillRef>
          <a:effectRef idx="2">
            <a:schemeClr val="dk1"/>
          </a:effectRef>
          <a:fontRef idx="minor">
            <a:schemeClr val="tx1"/>
          </a:fontRef>
        </p:style>
      </p:cxnSp>
      <p:sp>
        <p:nvSpPr>
          <p:cNvPr id="117" name="Oval 116"/>
          <p:cNvSpPr/>
          <p:nvPr/>
        </p:nvSpPr>
        <p:spPr>
          <a:xfrm>
            <a:off x="1485269" y="4122197"/>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sp>
        <p:nvSpPr>
          <p:cNvPr id="118" name="Oval 117"/>
          <p:cNvSpPr/>
          <p:nvPr/>
        </p:nvSpPr>
        <p:spPr>
          <a:xfrm>
            <a:off x="1486947" y="3326768"/>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19" name="Oval 118"/>
          <p:cNvSpPr/>
          <p:nvPr/>
        </p:nvSpPr>
        <p:spPr>
          <a:xfrm>
            <a:off x="1486947" y="489237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0" name="Oval 119"/>
          <p:cNvSpPr/>
          <p:nvPr/>
        </p:nvSpPr>
        <p:spPr>
          <a:xfrm>
            <a:off x="510547" y="4122197"/>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1" name="Oval 120"/>
          <p:cNvSpPr/>
          <p:nvPr/>
        </p:nvSpPr>
        <p:spPr>
          <a:xfrm>
            <a:off x="881500" y="356415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2" name="Oval 121"/>
          <p:cNvSpPr/>
          <p:nvPr/>
        </p:nvSpPr>
        <p:spPr>
          <a:xfrm>
            <a:off x="881500" y="4680266"/>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3" name="Oval 122"/>
          <p:cNvSpPr/>
          <p:nvPr/>
        </p:nvSpPr>
        <p:spPr>
          <a:xfrm>
            <a:off x="2136213" y="471393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4" name="Oval 123"/>
          <p:cNvSpPr/>
          <p:nvPr/>
        </p:nvSpPr>
        <p:spPr>
          <a:xfrm>
            <a:off x="2459992" y="4122197"/>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5" name="Oval 124"/>
          <p:cNvSpPr/>
          <p:nvPr/>
        </p:nvSpPr>
        <p:spPr>
          <a:xfrm>
            <a:off x="2136213" y="356415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6" name="TextBox 125"/>
          <p:cNvSpPr txBox="1"/>
          <p:nvPr/>
        </p:nvSpPr>
        <p:spPr>
          <a:xfrm>
            <a:off x="1812828" y="3948595"/>
            <a:ext cx="746193" cy="369332"/>
          </a:xfrm>
          <a:prstGeom prst="rect">
            <a:avLst/>
          </a:prstGeom>
          <a:noFill/>
        </p:spPr>
        <p:txBody>
          <a:bodyPr wrap="none" rtlCol="0">
            <a:spAutoFit/>
          </a:bodyPr>
          <a:lstStyle/>
          <a:p>
            <a:r>
              <a:rPr lang="en-US" dirty="0" smtClean="0">
                <a:solidFill>
                  <a:prstClr val="black"/>
                </a:solidFill>
                <a:latin typeface="Calibri"/>
              </a:rPr>
              <a:t>Scope</a:t>
            </a:r>
            <a:endParaRPr lang="en-US" dirty="0">
              <a:solidFill>
                <a:prstClr val="black"/>
              </a:solidFill>
              <a:latin typeface="Calibri"/>
            </a:endParaRPr>
          </a:p>
        </p:txBody>
      </p:sp>
      <p:sp>
        <p:nvSpPr>
          <p:cNvPr id="127" name="TextBox 126"/>
          <p:cNvSpPr txBox="1"/>
          <p:nvPr/>
        </p:nvSpPr>
        <p:spPr>
          <a:xfrm>
            <a:off x="1106677" y="2744076"/>
            <a:ext cx="1051490" cy="461665"/>
          </a:xfrm>
          <a:prstGeom prst="rect">
            <a:avLst/>
          </a:prstGeom>
          <a:noFill/>
        </p:spPr>
        <p:txBody>
          <a:bodyPr wrap="none" rtlCol="0">
            <a:spAutoFit/>
          </a:bodyPr>
          <a:lstStyle/>
          <a:p>
            <a:pPr algn="ctr"/>
            <a:r>
              <a:rPr lang="en-US" sz="2400" dirty="0" smtClean="0">
                <a:solidFill>
                  <a:prstClr val="black"/>
                </a:solidFill>
                <a:latin typeface="Calibri"/>
              </a:rPr>
              <a:t>Gather</a:t>
            </a:r>
            <a:endParaRPr lang="en-US" sz="2400" dirty="0">
              <a:solidFill>
                <a:prstClr val="black"/>
              </a:solidFill>
              <a:latin typeface="Calibri"/>
            </a:endParaRPr>
          </a:p>
        </p:txBody>
      </p:sp>
      <p:sp>
        <p:nvSpPr>
          <p:cNvPr id="128" name="Rounded Rectangle 127"/>
          <p:cNvSpPr/>
          <p:nvPr/>
        </p:nvSpPr>
        <p:spPr>
          <a:xfrm>
            <a:off x="3157682" y="2743200"/>
            <a:ext cx="2814255" cy="4038600"/>
          </a:xfrm>
          <a:prstGeom prst="roundRect">
            <a:avLst>
              <a:gd name="adj" fmla="val 618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prstClr val="black"/>
              </a:solidFill>
              <a:latin typeface="Calibri"/>
            </a:endParaRPr>
          </a:p>
        </p:txBody>
      </p:sp>
      <p:sp>
        <p:nvSpPr>
          <p:cNvPr id="129" name="Oval 128"/>
          <p:cNvSpPr/>
          <p:nvPr/>
        </p:nvSpPr>
        <p:spPr>
          <a:xfrm>
            <a:off x="4305395" y="4015689"/>
            <a:ext cx="473451" cy="47345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cxnSp>
        <p:nvCxnSpPr>
          <p:cNvPr id="130" name="Straight Connector 129"/>
          <p:cNvCxnSpPr>
            <a:stCxn id="142" idx="5"/>
            <a:endCxn id="138" idx="1"/>
          </p:cNvCxnSpPr>
          <p:nvPr/>
        </p:nvCxnSpPr>
        <p:spPr>
          <a:xfrm>
            <a:off x="4037179" y="3785479"/>
            <a:ext cx="406401" cy="360674"/>
          </a:xfrm>
          <a:prstGeom prst="line">
            <a:avLst/>
          </a:prstGeom>
        </p:spPr>
        <p:style>
          <a:lnRef idx="3">
            <a:schemeClr val="dk1"/>
          </a:lnRef>
          <a:fillRef idx="0">
            <a:schemeClr val="dk1"/>
          </a:fillRef>
          <a:effectRef idx="2">
            <a:schemeClr val="dk1"/>
          </a:effectRef>
          <a:fontRef idx="minor">
            <a:schemeClr val="tx1"/>
          </a:fontRef>
        </p:style>
      </p:cxnSp>
      <p:cxnSp>
        <p:nvCxnSpPr>
          <p:cNvPr id="131" name="Straight Connector 130"/>
          <p:cNvCxnSpPr>
            <a:stCxn id="138" idx="7"/>
            <a:endCxn id="146" idx="3"/>
          </p:cNvCxnSpPr>
          <p:nvPr/>
        </p:nvCxnSpPr>
        <p:spPr>
          <a:xfrm flipV="1">
            <a:off x="4640949" y="3785479"/>
            <a:ext cx="453575" cy="360674"/>
          </a:xfrm>
          <a:prstGeom prst="line">
            <a:avLst/>
          </a:prstGeom>
        </p:spPr>
        <p:style>
          <a:lnRef idx="3">
            <a:schemeClr val="dk1"/>
          </a:lnRef>
          <a:fillRef idx="0">
            <a:schemeClr val="dk1"/>
          </a:fillRef>
          <a:effectRef idx="2">
            <a:schemeClr val="dk1"/>
          </a:effectRef>
          <a:fontRef idx="minor">
            <a:schemeClr val="tx1"/>
          </a:fontRef>
        </p:style>
      </p:cxnSp>
      <p:cxnSp>
        <p:nvCxnSpPr>
          <p:cNvPr id="132" name="Straight Connector 131"/>
          <p:cNvCxnSpPr>
            <a:stCxn id="139" idx="4"/>
            <a:endCxn id="138" idx="0"/>
          </p:cNvCxnSpPr>
          <p:nvPr/>
        </p:nvCxnSpPr>
        <p:spPr>
          <a:xfrm flipH="1">
            <a:off x="4542265" y="3588968"/>
            <a:ext cx="1677" cy="516309"/>
          </a:xfrm>
          <a:prstGeom prst="line">
            <a:avLst/>
          </a:prstGeom>
        </p:spPr>
        <p:style>
          <a:lnRef idx="3">
            <a:schemeClr val="dk1"/>
          </a:lnRef>
          <a:fillRef idx="0">
            <a:schemeClr val="dk1"/>
          </a:fillRef>
          <a:effectRef idx="2">
            <a:schemeClr val="dk1"/>
          </a:effectRef>
          <a:fontRef idx="minor">
            <a:schemeClr val="tx1"/>
          </a:fontRef>
        </p:style>
      </p:cxnSp>
      <p:cxnSp>
        <p:nvCxnSpPr>
          <p:cNvPr id="133" name="Straight Connector 132"/>
          <p:cNvCxnSpPr>
            <a:stCxn id="138" idx="6"/>
            <a:endCxn id="145" idx="2"/>
          </p:cNvCxnSpPr>
          <p:nvPr/>
        </p:nvCxnSpPr>
        <p:spPr>
          <a:xfrm>
            <a:off x="4681825" y="4244838"/>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134" name="Straight Connector 133"/>
          <p:cNvCxnSpPr>
            <a:stCxn id="141" idx="6"/>
            <a:endCxn id="138" idx="2"/>
          </p:cNvCxnSpPr>
          <p:nvPr/>
        </p:nvCxnSpPr>
        <p:spPr>
          <a:xfrm>
            <a:off x="3707102" y="4244838"/>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135" name="Straight Connector 134"/>
          <p:cNvCxnSpPr>
            <a:stCxn id="138" idx="4"/>
            <a:endCxn id="140" idx="0"/>
          </p:cNvCxnSpPr>
          <p:nvPr/>
        </p:nvCxnSpPr>
        <p:spPr>
          <a:xfrm>
            <a:off x="4542265" y="4384397"/>
            <a:ext cx="1677" cy="491057"/>
          </a:xfrm>
          <a:prstGeom prst="line">
            <a:avLst/>
          </a:prstGeom>
        </p:spPr>
        <p:style>
          <a:lnRef idx="3">
            <a:schemeClr val="dk1"/>
          </a:lnRef>
          <a:fillRef idx="0">
            <a:schemeClr val="dk1"/>
          </a:fillRef>
          <a:effectRef idx="2">
            <a:schemeClr val="dk1"/>
          </a:effectRef>
          <a:fontRef idx="minor">
            <a:schemeClr val="tx1"/>
          </a:fontRef>
        </p:style>
      </p:cxnSp>
      <p:cxnSp>
        <p:nvCxnSpPr>
          <p:cNvPr id="136" name="Straight Connector 135"/>
          <p:cNvCxnSpPr>
            <a:stCxn id="138" idx="3"/>
            <a:endCxn id="143" idx="7"/>
          </p:cNvCxnSpPr>
          <p:nvPr/>
        </p:nvCxnSpPr>
        <p:spPr>
          <a:xfrm flipH="1">
            <a:off x="4037179" y="4343521"/>
            <a:ext cx="406401" cy="360701"/>
          </a:xfrm>
          <a:prstGeom prst="line">
            <a:avLst/>
          </a:prstGeom>
        </p:spPr>
        <p:style>
          <a:lnRef idx="3">
            <a:schemeClr val="dk1"/>
          </a:lnRef>
          <a:fillRef idx="0">
            <a:schemeClr val="dk1"/>
          </a:fillRef>
          <a:effectRef idx="2">
            <a:schemeClr val="dk1"/>
          </a:effectRef>
          <a:fontRef idx="minor">
            <a:schemeClr val="tx1"/>
          </a:fontRef>
        </p:style>
      </p:cxnSp>
      <p:cxnSp>
        <p:nvCxnSpPr>
          <p:cNvPr id="137" name="Straight Connector 136"/>
          <p:cNvCxnSpPr>
            <a:stCxn id="138" idx="5"/>
            <a:endCxn id="144" idx="1"/>
          </p:cNvCxnSpPr>
          <p:nvPr/>
        </p:nvCxnSpPr>
        <p:spPr>
          <a:xfrm>
            <a:off x="4640949" y="4343521"/>
            <a:ext cx="453575" cy="394370"/>
          </a:xfrm>
          <a:prstGeom prst="line">
            <a:avLst/>
          </a:prstGeom>
        </p:spPr>
        <p:style>
          <a:lnRef idx="3">
            <a:schemeClr val="dk1"/>
          </a:lnRef>
          <a:fillRef idx="0">
            <a:schemeClr val="dk1"/>
          </a:fillRef>
          <a:effectRef idx="2">
            <a:schemeClr val="dk1"/>
          </a:effectRef>
          <a:fontRef idx="minor">
            <a:schemeClr val="tx1"/>
          </a:fontRef>
        </p:style>
      </p:cxnSp>
      <p:sp>
        <p:nvSpPr>
          <p:cNvPr id="138" name="Oval 137"/>
          <p:cNvSpPr/>
          <p:nvPr/>
        </p:nvSpPr>
        <p:spPr>
          <a:xfrm>
            <a:off x="4402704" y="4105277"/>
            <a:ext cx="279120" cy="27912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139" name="Oval 138"/>
          <p:cNvSpPr/>
          <p:nvPr/>
        </p:nvSpPr>
        <p:spPr>
          <a:xfrm>
            <a:off x="4404382" y="3309848"/>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0" name="Oval 139"/>
          <p:cNvSpPr/>
          <p:nvPr/>
        </p:nvSpPr>
        <p:spPr>
          <a:xfrm>
            <a:off x="4404382" y="487545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1" name="Oval 140"/>
          <p:cNvSpPr/>
          <p:nvPr/>
        </p:nvSpPr>
        <p:spPr>
          <a:xfrm>
            <a:off x="3427982" y="4105277"/>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2" name="Oval 141"/>
          <p:cNvSpPr/>
          <p:nvPr/>
        </p:nvSpPr>
        <p:spPr>
          <a:xfrm>
            <a:off x="3798935" y="354723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3" name="Oval 142"/>
          <p:cNvSpPr/>
          <p:nvPr/>
        </p:nvSpPr>
        <p:spPr>
          <a:xfrm>
            <a:off x="3798935" y="4663346"/>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4" name="Oval 143"/>
          <p:cNvSpPr/>
          <p:nvPr/>
        </p:nvSpPr>
        <p:spPr>
          <a:xfrm>
            <a:off x="5053648" y="469701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5" name="Oval 144"/>
          <p:cNvSpPr/>
          <p:nvPr/>
        </p:nvSpPr>
        <p:spPr>
          <a:xfrm>
            <a:off x="5377427" y="4105277"/>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46" name="Oval 145"/>
          <p:cNvSpPr/>
          <p:nvPr/>
        </p:nvSpPr>
        <p:spPr>
          <a:xfrm>
            <a:off x="5053648" y="3547235"/>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nvGrpSpPr>
          <p:cNvPr id="147" name="Group 166"/>
          <p:cNvGrpSpPr/>
          <p:nvPr/>
        </p:nvGrpSpPr>
        <p:grpSpPr>
          <a:xfrm>
            <a:off x="3318199" y="5340454"/>
            <a:ext cx="2480166" cy="1212745"/>
            <a:chOff x="3371565" y="4127701"/>
            <a:chExt cx="2480166" cy="1212745"/>
          </a:xfrm>
        </p:grpSpPr>
        <p:grpSp>
          <p:nvGrpSpPr>
            <p:cNvPr id="148" name="Group 125"/>
            <p:cNvGrpSpPr/>
            <p:nvPr/>
          </p:nvGrpSpPr>
          <p:grpSpPr>
            <a:xfrm>
              <a:off x="4327036" y="4986034"/>
              <a:ext cx="354412" cy="354412"/>
              <a:chOff x="4474208" y="2807118"/>
              <a:chExt cx="473451" cy="473452"/>
            </a:xfrm>
          </p:grpSpPr>
          <p:sp>
            <p:nvSpPr>
              <p:cNvPr id="156" name="Oval 155"/>
              <p:cNvSpPr/>
              <p:nvPr/>
            </p:nvSpPr>
            <p:spPr>
              <a:xfrm>
                <a:off x="4474208" y="2807118"/>
                <a:ext cx="473451" cy="47345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prstClr val="white"/>
                  </a:solidFill>
                  <a:latin typeface="Calibri"/>
                </a:endParaRPr>
              </a:p>
            </p:txBody>
          </p:sp>
          <p:sp>
            <p:nvSpPr>
              <p:cNvPr id="157" name="Oval 156"/>
              <p:cNvSpPr/>
              <p:nvPr/>
            </p:nvSpPr>
            <p:spPr>
              <a:xfrm>
                <a:off x="4567359" y="2906548"/>
                <a:ext cx="279120" cy="27912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200" dirty="0" smtClean="0">
                    <a:solidFill>
                      <a:prstClr val="white"/>
                    </a:solidFill>
                    <a:latin typeface="Calibri"/>
                  </a:rPr>
                  <a:t>Y</a:t>
                </a:r>
                <a:endParaRPr lang="en-US" sz="1200" dirty="0">
                  <a:solidFill>
                    <a:prstClr val="white"/>
                  </a:solidFill>
                  <a:latin typeface="Calibri"/>
                </a:endParaRPr>
              </a:p>
            </p:txBody>
          </p:sp>
        </p:grpSp>
        <p:sp>
          <p:nvSpPr>
            <p:cNvPr id="149" name="TextBox 148"/>
            <p:cNvSpPr txBox="1"/>
            <p:nvPr/>
          </p:nvSpPr>
          <p:spPr>
            <a:xfrm>
              <a:off x="3634766" y="4949439"/>
              <a:ext cx="1794068" cy="369332"/>
            </a:xfrm>
            <a:prstGeom prst="rect">
              <a:avLst/>
            </a:prstGeom>
            <a:noFill/>
          </p:spPr>
          <p:txBody>
            <a:bodyPr wrap="none" rtlCol="0">
              <a:spAutoFit/>
            </a:bodyPr>
            <a:lstStyle/>
            <a:p>
              <a:r>
                <a:rPr lang="en-US" dirty="0" smtClean="0">
                  <a:solidFill>
                    <a:prstClr val="black"/>
                  </a:solidFill>
                  <a:latin typeface="Calibri"/>
                </a:rPr>
                <a:t>Apply(       ,  </a:t>
              </a:r>
              <a:r>
                <a:rPr lang="en-US" dirty="0" err="1" smtClean="0">
                  <a:solidFill>
                    <a:prstClr val="black"/>
                  </a:solidFill>
                  <a:latin typeface="Calibri"/>
                </a:rPr>
                <a:t>Δ</a:t>
              </a:r>
              <a:r>
                <a:rPr lang="en-US" dirty="0" smtClean="0">
                  <a:solidFill>
                    <a:prstClr val="black"/>
                  </a:solidFill>
                  <a:latin typeface="Calibri"/>
                </a:rPr>
                <a:t>) </a:t>
              </a:r>
              <a:r>
                <a:rPr lang="en-US" dirty="0" smtClean="0">
                  <a:solidFill>
                    <a:prstClr val="black"/>
                  </a:solidFill>
                  <a:latin typeface="Calibri"/>
                  <a:sym typeface="Wingdings"/>
                </a:rPr>
                <a:t></a:t>
              </a:r>
              <a:endParaRPr lang="en-US" dirty="0">
                <a:solidFill>
                  <a:prstClr val="black"/>
                </a:solidFill>
                <a:latin typeface="Calibri"/>
              </a:endParaRPr>
            </a:p>
          </p:txBody>
        </p:sp>
        <p:grpSp>
          <p:nvGrpSpPr>
            <p:cNvPr id="150" name="Group 127"/>
            <p:cNvGrpSpPr/>
            <p:nvPr/>
          </p:nvGrpSpPr>
          <p:grpSpPr>
            <a:xfrm>
              <a:off x="5350504" y="4971892"/>
              <a:ext cx="354412" cy="354412"/>
              <a:chOff x="4474208" y="2807119"/>
              <a:chExt cx="473451" cy="473451"/>
            </a:xfrm>
          </p:grpSpPr>
          <p:sp>
            <p:nvSpPr>
              <p:cNvPr id="154" name="Oval 153"/>
              <p:cNvSpPr/>
              <p:nvPr/>
            </p:nvSpPr>
            <p:spPr>
              <a:xfrm>
                <a:off x="4474208" y="2807119"/>
                <a:ext cx="473451" cy="47345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solidFill>
                    <a:prstClr val="white"/>
                  </a:solidFill>
                  <a:latin typeface="Calibri"/>
                </a:endParaRPr>
              </a:p>
            </p:txBody>
          </p:sp>
          <p:sp>
            <p:nvSpPr>
              <p:cNvPr id="155" name="Oval 154"/>
              <p:cNvSpPr/>
              <p:nvPr/>
            </p:nvSpPr>
            <p:spPr>
              <a:xfrm>
                <a:off x="4567359" y="2906544"/>
                <a:ext cx="279120" cy="279121"/>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200" dirty="0" smtClean="0">
                    <a:solidFill>
                      <a:prstClr val="white"/>
                    </a:solidFill>
                    <a:latin typeface="Calibri"/>
                  </a:rPr>
                  <a:t>Y</a:t>
                </a:r>
                <a:endParaRPr lang="en-US" sz="1200" dirty="0">
                  <a:solidFill>
                    <a:prstClr val="white"/>
                  </a:solidFill>
                  <a:latin typeface="Calibri"/>
                </a:endParaRPr>
              </a:p>
            </p:txBody>
          </p:sp>
        </p:grpSp>
        <p:sp>
          <p:nvSpPr>
            <p:cNvPr id="151" name="TextBox 150"/>
            <p:cNvSpPr txBox="1"/>
            <p:nvPr/>
          </p:nvSpPr>
          <p:spPr>
            <a:xfrm>
              <a:off x="3371565" y="4127701"/>
              <a:ext cx="2480166" cy="646331"/>
            </a:xfrm>
            <a:prstGeom prst="rect">
              <a:avLst/>
            </a:prstGeom>
            <a:noFill/>
          </p:spPr>
          <p:txBody>
            <a:bodyPr wrap="none" rtlCol="0">
              <a:spAutoFit/>
            </a:bodyPr>
            <a:lstStyle/>
            <a:p>
              <a:pPr algn="ctr"/>
              <a:r>
                <a:rPr lang="en-US" dirty="0" smtClean="0">
                  <a:solidFill>
                    <a:prstClr val="black"/>
                  </a:solidFill>
                  <a:latin typeface="Calibri"/>
                </a:rPr>
                <a:t>Locally apply the </a:t>
              </a:r>
            </a:p>
            <a:p>
              <a:pPr algn="ctr"/>
              <a:r>
                <a:rPr lang="en-US" dirty="0" smtClean="0">
                  <a:solidFill>
                    <a:prstClr val="black"/>
                  </a:solidFill>
                  <a:latin typeface="Calibri"/>
                </a:rPr>
                <a:t>accumulated </a:t>
              </a:r>
              <a:r>
                <a:rPr lang="en-US" dirty="0" err="1" smtClean="0">
                  <a:solidFill>
                    <a:prstClr val="black"/>
                  </a:solidFill>
                  <a:latin typeface="Calibri"/>
                </a:rPr>
                <a:t>Δ</a:t>
              </a:r>
              <a:r>
                <a:rPr lang="en-US" dirty="0" smtClean="0">
                  <a:solidFill>
                    <a:prstClr val="black"/>
                  </a:solidFill>
                  <a:latin typeface="Calibri"/>
                </a:rPr>
                <a:t> to vertex</a:t>
              </a:r>
              <a:endParaRPr lang="en-US" dirty="0">
                <a:solidFill>
                  <a:prstClr val="black"/>
                </a:solidFill>
                <a:latin typeface="Calibri"/>
              </a:endParaRPr>
            </a:p>
          </p:txBody>
        </p:sp>
      </p:grpSp>
      <p:sp>
        <p:nvSpPr>
          <p:cNvPr id="158" name="TextBox 157"/>
          <p:cNvSpPr txBox="1"/>
          <p:nvPr/>
        </p:nvSpPr>
        <p:spPr>
          <a:xfrm>
            <a:off x="4085570" y="2744076"/>
            <a:ext cx="902811" cy="461665"/>
          </a:xfrm>
          <a:prstGeom prst="rect">
            <a:avLst/>
          </a:prstGeom>
          <a:noFill/>
        </p:spPr>
        <p:txBody>
          <a:bodyPr wrap="none" rtlCol="0">
            <a:spAutoFit/>
          </a:bodyPr>
          <a:lstStyle/>
          <a:p>
            <a:pPr algn="ctr"/>
            <a:r>
              <a:rPr lang="en-US" sz="2400" dirty="0" smtClean="0">
                <a:solidFill>
                  <a:prstClr val="black"/>
                </a:solidFill>
                <a:latin typeface="Calibri"/>
              </a:rPr>
              <a:t>Apply</a:t>
            </a:r>
            <a:endParaRPr lang="en-US" sz="2400" dirty="0">
              <a:solidFill>
                <a:prstClr val="black"/>
              </a:solidFill>
              <a:latin typeface="Calibri"/>
            </a:endParaRPr>
          </a:p>
        </p:txBody>
      </p:sp>
      <p:sp>
        <p:nvSpPr>
          <p:cNvPr id="160" name="Rounded Rectangle 159"/>
          <p:cNvSpPr/>
          <p:nvPr/>
        </p:nvSpPr>
        <p:spPr>
          <a:xfrm>
            <a:off x="6072020" y="2743200"/>
            <a:ext cx="2814255" cy="4038600"/>
          </a:xfrm>
          <a:prstGeom prst="roundRect">
            <a:avLst>
              <a:gd name="adj" fmla="val 6181"/>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prstClr val="black"/>
              </a:solidFill>
              <a:latin typeface="Calibri"/>
            </a:endParaRPr>
          </a:p>
        </p:txBody>
      </p:sp>
      <p:sp>
        <p:nvSpPr>
          <p:cNvPr id="161" name="Rounded Rectangle 160"/>
          <p:cNvSpPr/>
          <p:nvPr/>
        </p:nvSpPr>
        <p:spPr>
          <a:xfrm rot="19061999">
            <a:off x="7167388" y="3769405"/>
            <a:ext cx="124853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2" name="Rounded Rectangle 161"/>
          <p:cNvSpPr/>
          <p:nvPr/>
        </p:nvSpPr>
        <p:spPr>
          <a:xfrm rot="16200000">
            <a:off x="6837077" y="3665719"/>
            <a:ext cx="124853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3" name="Rounded Rectangle 162"/>
          <p:cNvSpPr/>
          <p:nvPr/>
        </p:nvSpPr>
        <p:spPr>
          <a:xfrm rot="13374097">
            <a:off x="6531847" y="3791060"/>
            <a:ext cx="124853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4" name="Rounded Rectangle 163"/>
          <p:cNvSpPr/>
          <p:nvPr/>
        </p:nvSpPr>
        <p:spPr>
          <a:xfrm rot="10800000">
            <a:off x="6270213" y="4060945"/>
            <a:ext cx="1390265"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5" name="Rounded Rectangle 164"/>
          <p:cNvSpPr/>
          <p:nvPr/>
        </p:nvSpPr>
        <p:spPr>
          <a:xfrm rot="8221805">
            <a:off x="6546734" y="4335283"/>
            <a:ext cx="1231714"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6" name="Rounded Rectangle 165"/>
          <p:cNvSpPr/>
          <p:nvPr/>
        </p:nvSpPr>
        <p:spPr>
          <a:xfrm rot="5400000">
            <a:off x="6864009" y="4451627"/>
            <a:ext cx="1179636"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7" name="Rounded Rectangle 166"/>
          <p:cNvSpPr/>
          <p:nvPr/>
        </p:nvSpPr>
        <p:spPr>
          <a:xfrm rot="2506115">
            <a:off x="7142284" y="4359457"/>
            <a:ext cx="1301607"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8" name="Rounded Rectangle 167"/>
          <p:cNvSpPr/>
          <p:nvPr/>
        </p:nvSpPr>
        <p:spPr>
          <a:xfrm>
            <a:off x="7239661" y="4060788"/>
            <a:ext cx="1427870" cy="413302"/>
          </a:xfrm>
          <a:prstGeom prst="roundRect">
            <a:avLst>
              <a:gd name="adj"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latin typeface="Calibri"/>
            </a:endParaRPr>
          </a:p>
        </p:txBody>
      </p:sp>
      <p:grpSp>
        <p:nvGrpSpPr>
          <p:cNvPr id="169" name="Group 14"/>
          <p:cNvGrpSpPr/>
          <p:nvPr/>
        </p:nvGrpSpPr>
        <p:grpSpPr>
          <a:xfrm>
            <a:off x="6337605" y="3324887"/>
            <a:ext cx="2228565" cy="1844727"/>
            <a:chOff x="548131" y="3676332"/>
            <a:chExt cx="1769669" cy="1464869"/>
          </a:xfrm>
        </p:grpSpPr>
        <p:cxnSp>
          <p:nvCxnSpPr>
            <p:cNvPr id="182" name="Straight Connector 181"/>
            <p:cNvCxnSpPr>
              <a:stCxn id="194" idx="5"/>
              <a:endCxn id="190" idx="1"/>
            </p:cNvCxnSpPr>
            <p:nvPr/>
          </p:nvCxnSpPr>
          <p:spPr>
            <a:xfrm>
              <a:off x="1031885" y="4054023"/>
              <a:ext cx="322717" cy="286406"/>
            </a:xfrm>
            <a:prstGeom prst="line">
              <a:avLst/>
            </a:prstGeom>
          </p:spPr>
          <p:style>
            <a:lnRef idx="3">
              <a:schemeClr val="accent2"/>
            </a:lnRef>
            <a:fillRef idx="0">
              <a:schemeClr val="accent2"/>
            </a:fillRef>
            <a:effectRef idx="2">
              <a:schemeClr val="accent2"/>
            </a:effectRef>
            <a:fontRef idx="minor">
              <a:schemeClr val="tx1"/>
            </a:fontRef>
          </p:style>
        </p:cxnSp>
        <p:cxnSp>
          <p:nvCxnSpPr>
            <p:cNvPr id="183" name="Straight Connector 182"/>
            <p:cNvCxnSpPr>
              <a:stCxn id="190" idx="7"/>
              <a:endCxn id="198" idx="3"/>
            </p:cNvCxnSpPr>
            <p:nvPr/>
          </p:nvCxnSpPr>
          <p:spPr>
            <a:xfrm flipV="1">
              <a:off x="1511329" y="4054023"/>
              <a:ext cx="360177" cy="286406"/>
            </a:xfrm>
            <a:prstGeom prst="line">
              <a:avLst/>
            </a:prstGeom>
          </p:spPr>
          <p:style>
            <a:lnRef idx="3">
              <a:schemeClr val="accent2"/>
            </a:lnRef>
            <a:fillRef idx="0">
              <a:schemeClr val="accent2"/>
            </a:fillRef>
            <a:effectRef idx="2">
              <a:schemeClr val="accent2"/>
            </a:effectRef>
            <a:fontRef idx="minor">
              <a:schemeClr val="tx1"/>
            </a:fontRef>
          </p:style>
        </p:cxnSp>
        <p:cxnSp>
          <p:nvCxnSpPr>
            <p:cNvPr id="184" name="Straight Connector 183"/>
            <p:cNvCxnSpPr>
              <a:stCxn id="191" idx="4"/>
              <a:endCxn id="190" idx="0"/>
            </p:cNvCxnSpPr>
            <p:nvPr/>
          </p:nvCxnSpPr>
          <p:spPr>
            <a:xfrm flipH="1">
              <a:off x="1432966" y="3897977"/>
              <a:ext cx="1332" cy="409993"/>
            </a:xfrm>
            <a:prstGeom prst="line">
              <a:avLst/>
            </a:prstGeom>
          </p:spPr>
          <p:style>
            <a:lnRef idx="3">
              <a:schemeClr val="accent2"/>
            </a:lnRef>
            <a:fillRef idx="0">
              <a:schemeClr val="accent2"/>
            </a:fillRef>
            <a:effectRef idx="2">
              <a:schemeClr val="accent2"/>
            </a:effectRef>
            <a:fontRef idx="minor">
              <a:schemeClr val="tx1"/>
            </a:fontRef>
          </p:style>
        </p:cxnSp>
        <p:cxnSp>
          <p:nvCxnSpPr>
            <p:cNvPr id="185" name="Straight Connector 184"/>
            <p:cNvCxnSpPr>
              <a:stCxn id="190" idx="6"/>
              <a:endCxn id="197" idx="2"/>
            </p:cNvCxnSpPr>
            <p:nvPr/>
          </p:nvCxnSpPr>
          <p:spPr>
            <a:xfrm>
              <a:off x="1543788" y="4418793"/>
              <a:ext cx="55236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6" name="Straight Connector 185"/>
            <p:cNvCxnSpPr>
              <a:stCxn id="193" idx="6"/>
              <a:endCxn id="190" idx="2"/>
            </p:cNvCxnSpPr>
            <p:nvPr/>
          </p:nvCxnSpPr>
          <p:spPr>
            <a:xfrm>
              <a:off x="769776" y="4418793"/>
              <a:ext cx="552367"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7" name="Straight Connector 186"/>
            <p:cNvCxnSpPr>
              <a:stCxn id="190" idx="4"/>
              <a:endCxn id="192" idx="0"/>
            </p:cNvCxnSpPr>
            <p:nvPr/>
          </p:nvCxnSpPr>
          <p:spPr>
            <a:xfrm>
              <a:off x="1432966" y="4529615"/>
              <a:ext cx="1332" cy="389941"/>
            </a:xfrm>
            <a:prstGeom prst="line">
              <a:avLst/>
            </a:prstGeom>
          </p:spPr>
          <p:style>
            <a:lnRef idx="3">
              <a:schemeClr val="accent2"/>
            </a:lnRef>
            <a:fillRef idx="0">
              <a:schemeClr val="accent2"/>
            </a:fillRef>
            <a:effectRef idx="2">
              <a:schemeClr val="accent2"/>
            </a:effectRef>
            <a:fontRef idx="minor">
              <a:schemeClr val="tx1"/>
            </a:fontRef>
          </p:style>
        </p:cxnSp>
        <p:cxnSp>
          <p:nvCxnSpPr>
            <p:cNvPr id="188" name="Straight Connector 187"/>
            <p:cNvCxnSpPr>
              <a:stCxn id="190" idx="3"/>
              <a:endCxn id="195" idx="7"/>
            </p:cNvCxnSpPr>
            <p:nvPr/>
          </p:nvCxnSpPr>
          <p:spPr>
            <a:xfrm flipH="1">
              <a:off x="1031885" y="4497156"/>
              <a:ext cx="322717" cy="286427"/>
            </a:xfrm>
            <a:prstGeom prst="line">
              <a:avLst/>
            </a:prstGeom>
          </p:spPr>
          <p:style>
            <a:lnRef idx="3">
              <a:schemeClr val="accent2"/>
            </a:lnRef>
            <a:fillRef idx="0">
              <a:schemeClr val="accent2"/>
            </a:fillRef>
            <a:effectRef idx="2">
              <a:schemeClr val="accent2"/>
            </a:effectRef>
            <a:fontRef idx="minor">
              <a:schemeClr val="tx1"/>
            </a:fontRef>
          </p:style>
        </p:cxnSp>
        <p:cxnSp>
          <p:nvCxnSpPr>
            <p:cNvPr id="189" name="Straight Connector 188"/>
            <p:cNvCxnSpPr>
              <a:stCxn id="190" idx="5"/>
              <a:endCxn id="196" idx="1"/>
            </p:cNvCxnSpPr>
            <p:nvPr/>
          </p:nvCxnSpPr>
          <p:spPr>
            <a:xfrm>
              <a:off x="1511329" y="4497156"/>
              <a:ext cx="360177" cy="313163"/>
            </a:xfrm>
            <a:prstGeom prst="line">
              <a:avLst/>
            </a:prstGeom>
          </p:spPr>
          <p:style>
            <a:lnRef idx="3">
              <a:schemeClr val="accent2"/>
            </a:lnRef>
            <a:fillRef idx="0">
              <a:schemeClr val="accent2"/>
            </a:fillRef>
            <a:effectRef idx="2">
              <a:schemeClr val="accent2"/>
            </a:effectRef>
            <a:fontRef idx="minor">
              <a:schemeClr val="tx1"/>
            </a:fontRef>
          </p:style>
        </p:cxnSp>
        <p:sp>
          <p:nvSpPr>
            <p:cNvPr id="190" name="Oval 189"/>
            <p:cNvSpPr/>
            <p:nvPr/>
          </p:nvSpPr>
          <p:spPr>
            <a:xfrm>
              <a:off x="1322143" y="4307970"/>
              <a:ext cx="221645" cy="221645"/>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sp>
          <p:nvSpPr>
            <p:cNvPr id="191" name="Oval 190"/>
            <p:cNvSpPr/>
            <p:nvPr/>
          </p:nvSpPr>
          <p:spPr>
            <a:xfrm>
              <a:off x="1323475" y="3676332"/>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2" name="Oval 191"/>
            <p:cNvSpPr/>
            <p:nvPr/>
          </p:nvSpPr>
          <p:spPr>
            <a:xfrm>
              <a:off x="1323475" y="4919556"/>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3" name="Oval 192"/>
            <p:cNvSpPr/>
            <p:nvPr/>
          </p:nvSpPr>
          <p:spPr>
            <a:xfrm>
              <a:off x="548131" y="4307970"/>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4" name="Oval 193"/>
            <p:cNvSpPr/>
            <p:nvPr/>
          </p:nvSpPr>
          <p:spPr>
            <a:xfrm>
              <a:off x="842699" y="3864837"/>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5" name="Oval 194"/>
            <p:cNvSpPr/>
            <p:nvPr/>
          </p:nvSpPr>
          <p:spPr>
            <a:xfrm>
              <a:off x="842699" y="4751124"/>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6" name="Oval 195"/>
            <p:cNvSpPr/>
            <p:nvPr/>
          </p:nvSpPr>
          <p:spPr>
            <a:xfrm>
              <a:off x="1839047" y="4777860"/>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7" name="Oval 196"/>
            <p:cNvSpPr/>
            <p:nvPr/>
          </p:nvSpPr>
          <p:spPr>
            <a:xfrm>
              <a:off x="2096155" y="4307970"/>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sp>
          <p:nvSpPr>
            <p:cNvPr id="198" name="Oval 197"/>
            <p:cNvSpPr/>
            <p:nvPr/>
          </p:nvSpPr>
          <p:spPr>
            <a:xfrm>
              <a:off x="1839047" y="3864837"/>
              <a:ext cx="221645" cy="22164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solidFill>
                  <a:prstClr val="white"/>
                </a:solidFill>
                <a:latin typeface="Calibri"/>
              </a:endParaRPr>
            </a:p>
          </p:txBody>
        </p:sp>
      </p:grpSp>
      <p:sp>
        <p:nvSpPr>
          <p:cNvPr id="171" name="TextBox 170"/>
          <p:cNvSpPr txBox="1"/>
          <p:nvPr/>
        </p:nvSpPr>
        <p:spPr>
          <a:xfrm>
            <a:off x="6463660" y="5326298"/>
            <a:ext cx="1864613" cy="369332"/>
          </a:xfrm>
          <a:prstGeom prst="rect">
            <a:avLst/>
          </a:prstGeom>
          <a:noFill/>
        </p:spPr>
        <p:txBody>
          <a:bodyPr wrap="none" rtlCol="0">
            <a:spAutoFit/>
          </a:bodyPr>
          <a:lstStyle/>
          <a:p>
            <a:pPr algn="ctr"/>
            <a:r>
              <a:rPr lang="en-US" dirty="0" smtClean="0">
                <a:solidFill>
                  <a:prstClr val="black"/>
                </a:solidFill>
                <a:latin typeface="Calibri"/>
              </a:rPr>
              <a:t>Update neighbors</a:t>
            </a:r>
            <a:endParaRPr lang="en-US" dirty="0">
              <a:solidFill>
                <a:prstClr val="black"/>
              </a:solidFill>
              <a:latin typeface="Calibri"/>
            </a:endParaRPr>
          </a:p>
        </p:txBody>
      </p:sp>
      <p:sp>
        <p:nvSpPr>
          <p:cNvPr id="177" name="TextBox 176"/>
          <p:cNvSpPr txBox="1"/>
          <p:nvPr/>
        </p:nvSpPr>
        <p:spPr>
          <a:xfrm>
            <a:off x="6922236" y="2744076"/>
            <a:ext cx="1059304" cy="461665"/>
          </a:xfrm>
          <a:prstGeom prst="rect">
            <a:avLst/>
          </a:prstGeom>
          <a:noFill/>
        </p:spPr>
        <p:txBody>
          <a:bodyPr wrap="none" rtlCol="0">
            <a:spAutoFit/>
          </a:bodyPr>
          <a:lstStyle/>
          <a:p>
            <a:pPr algn="ctr"/>
            <a:r>
              <a:rPr lang="en-US" sz="2400" dirty="0" smtClean="0">
                <a:solidFill>
                  <a:prstClr val="black"/>
                </a:solidFill>
                <a:latin typeface="Calibri"/>
              </a:rPr>
              <a:t>Scatter</a:t>
            </a:r>
            <a:endParaRPr lang="en-US" sz="2400" dirty="0">
              <a:solidFill>
                <a:prstClr val="black"/>
              </a:solidFill>
              <a:latin typeface="Calibri"/>
            </a:endParaRPr>
          </a:p>
        </p:txBody>
      </p:sp>
      <p:sp>
        <p:nvSpPr>
          <p:cNvPr id="199" name="Isosceles Triangle 198"/>
          <p:cNvSpPr/>
          <p:nvPr/>
        </p:nvSpPr>
        <p:spPr bwMode="auto">
          <a:xfrm>
            <a:off x="2689834" y="5479953"/>
            <a:ext cx="228600" cy="228600"/>
          </a:xfrm>
          <a:prstGeom prst="triangle">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2" name="TextBox 201"/>
          <p:cNvSpPr txBox="1"/>
          <p:nvPr/>
        </p:nvSpPr>
        <p:spPr>
          <a:xfrm>
            <a:off x="427519" y="6183868"/>
            <a:ext cx="2468081" cy="369332"/>
          </a:xfrm>
          <a:prstGeom prst="rect">
            <a:avLst/>
          </a:prstGeom>
          <a:noFill/>
        </p:spPr>
        <p:txBody>
          <a:bodyPr wrap="none" rtlCol="0">
            <a:spAutoFit/>
          </a:bodyPr>
          <a:lstStyle/>
          <a:p>
            <a:pPr algn="ctr"/>
            <a:r>
              <a:rPr lang="en-US" dirty="0" smtClean="0">
                <a:solidFill>
                  <a:prstClr val="black"/>
                </a:solidFill>
                <a:latin typeface="Calibri"/>
              </a:rPr>
              <a:t>Data-parallel over edges</a:t>
            </a:r>
            <a:endParaRPr lang="en-US" dirty="0">
              <a:solidFill>
                <a:prstClr val="black"/>
              </a:solidFill>
              <a:latin typeface="Calibri"/>
            </a:endParaRPr>
          </a:p>
        </p:txBody>
      </p:sp>
      <p:sp>
        <p:nvSpPr>
          <p:cNvPr id="203" name="TextBox 202"/>
          <p:cNvSpPr txBox="1"/>
          <p:nvPr/>
        </p:nvSpPr>
        <p:spPr>
          <a:xfrm>
            <a:off x="6248400" y="6172200"/>
            <a:ext cx="2468081" cy="369332"/>
          </a:xfrm>
          <a:prstGeom prst="rect">
            <a:avLst/>
          </a:prstGeom>
          <a:noFill/>
        </p:spPr>
        <p:txBody>
          <a:bodyPr wrap="none" rtlCol="0">
            <a:spAutoFit/>
          </a:bodyPr>
          <a:lstStyle/>
          <a:p>
            <a:pPr algn="ctr"/>
            <a:r>
              <a:rPr lang="en-US" dirty="0" smtClean="0">
                <a:solidFill>
                  <a:prstClr val="black"/>
                </a:solidFill>
                <a:latin typeface="Calibri"/>
              </a:rPr>
              <a:t>Data-parallel over edges</a:t>
            </a:r>
            <a:endParaRPr lang="en-US" dirty="0">
              <a:solidFill>
                <a:prstClr val="black"/>
              </a:solidFill>
              <a:latin typeface="Calibri"/>
            </a:endParaRPr>
          </a:p>
        </p:txBody>
      </p:sp>
      <p:sp>
        <p:nvSpPr>
          <p:cNvPr id="205" name="Rectangle 204"/>
          <p:cNvSpPr/>
          <p:nvPr/>
        </p:nvSpPr>
        <p:spPr bwMode="auto">
          <a:xfrm>
            <a:off x="6019800" y="2590800"/>
            <a:ext cx="3048000" cy="4495800"/>
          </a:xfrm>
          <a:prstGeom prst="rect">
            <a:avLst/>
          </a:prstGeom>
          <a:solidFill>
            <a:schemeClr val="bg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6" name="Rectangle 205"/>
          <p:cNvSpPr/>
          <p:nvPr/>
        </p:nvSpPr>
        <p:spPr bwMode="auto">
          <a:xfrm>
            <a:off x="3080019" y="2590800"/>
            <a:ext cx="3048000" cy="4495800"/>
          </a:xfrm>
          <a:prstGeom prst="rect">
            <a:avLst/>
          </a:prstGeom>
          <a:solidFill>
            <a:schemeClr val="bg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
        <p:nvSpPr>
          <p:cNvPr id="207" name="Rectangle 206"/>
          <p:cNvSpPr/>
          <p:nvPr/>
        </p:nvSpPr>
        <p:spPr bwMode="auto">
          <a:xfrm>
            <a:off x="152400" y="2667000"/>
            <a:ext cx="3048000" cy="4495800"/>
          </a:xfrm>
          <a:prstGeom prst="rect">
            <a:avLst/>
          </a:prstGeom>
          <a:solidFill>
            <a:schemeClr val="bg1"/>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prstClr val="black"/>
              </a:solidFill>
              <a:latin typeface="Tahoma" pitchFamily="-64" charset="0"/>
            </a:endParaRPr>
          </a:p>
        </p:txBody>
      </p:sp>
    </p:spTree>
    <p:extLst>
      <p:ext uri="{BB962C8B-B14F-4D97-AF65-F5344CB8AC3E}">
        <p14:creationId xmlns:p14="http://schemas.microsoft.com/office/powerpoint/2010/main" val="6049466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207"/>
                                        </p:tgtEl>
                                      </p:cBhvr>
                                    </p:animEffect>
                                    <p:set>
                                      <p:cBhvr>
                                        <p:cTn id="7" dur="1" fill="hold">
                                          <p:stCondLst>
                                            <p:cond delay="499"/>
                                          </p:stCondLst>
                                        </p:cTn>
                                        <p:tgtEl>
                                          <p:spTgt spid="20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2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3"/>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400"/>
                                  </p:stCondLst>
                                  <p:childTnLst>
                                    <p:set>
                                      <p:cBhvr>
                                        <p:cTn id="24" dur="1" fill="hold">
                                          <p:stCondLst>
                                            <p:cond delay="0"/>
                                          </p:stCondLst>
                                        </p:cTn>
                                        <p:tgtEl>
                                          <p:spTgt spid="101"/>
                                        </p:tgtEl>
                                        <p:attrNameLst>
                                          <p:attrName>style.visibility</p:attrName>
                                        </p:attrNameLst>
                                      </p:cBhvr>
                                      <p:to>
                                        <p:strVal val="visible"/>
                                      </p:to>
                                    </p:set>
                                  </p:childTnLst>
                                </p:cTn>
                              </p:par>
                              <p:par>
                                <p:cTn id="25" presetID="1" presetClass="entr" presetSubtype="0" fill="hold" grpId="0" nodeType="withEffect">
                                  <p:stCondLst>
                                    <p:cond delay="900"/>
                                  </p:stCondLst>
                                  <p:childTnLst>
                                    <p:set>
                                      <p:cBhvr>
                                        <p:cTn id="26" dur="1" fill="hold">
                                          <p:stCondLst>
                                            <p:cond delay="0"/>
                                          </p:stCondLst>
                                        </p:cTn>
                                        <p:tgtEl>
                                          <p:spTgt spid="102"/>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103"/>
                                        </p:tgtEl>
                                        <p:attrNameLst>
                                          <p:attrName>style.visibility</p:attrName>
                                        </p:attrNameLst>
                                      </p:cBhvr>
                                      <p:to>
                                        <p:strVal val="visible"/>
                                      </p:to>
                                    </p:set>
                                  </p:childTnLst>
                                </p:cTn>
                              </p:par>
                              <p:par>
                                <p:cTn id="29" presetID="1" presetClass="entr" presetSubtype="0" fill="hold" grpId="0" nodeType="withEffect">
                                  <p:stCondLst>
                                    <p:cond delay="1000"/>
                                  </p:stCondLst>
                                  <p:childTnLst>
                                    <p:set>
                                      <p:cBhvr>
                                        <p:cTn id="30" dur="1" fill="hold">
                                          <p:stCondLst>
                                            <p:cond delay="0"/>
                                          </p:stCondLst>
                                        </p:cTn>
                                        <p:tgtEl>
                                          <p:spTgt spid="104"/>
                                        </p:tgtEl>
                                        <p:attrNameLst>
                                          <p:attrName>style.visibility</p:attrName>
                                        </p:attrNameLst>
                                      </p:cBhvr>
                                      <p:to>
                                        <p:strVal val="visible"/>
                                      </p:to>
                                    </p:set>
                                  </p:childTnLst>
                                </p:cTn>
                              </p:par>
                              <p:par>
                                <p:cTn id="31" presetID="1" presetClass="entr" presetSubtype="0" fill="hold" grpId="0" nodeType="withEffect">
                                  <p:stCondLst>
                                    <p:cond delay="1500"/>
                                  </p:stCondLst>
                                  <p:childTnLst>
                                    <p:set>
                                      <p:cBhvr>
                                        <p:cTn id="32" dur="1" fill="hold">
                                          <p:stCondLst>
                                            <p:cond delay="0"/>
                                          </p:stCondLst>
                                        </p:cTn>
                                        <p:tgtEl>
                                          <p:spTgt spid="105"/>
                                        </p:tgtEl>
                                        <p:attrNameLst>
                                          <p:attrName>style.visibility</p:attrName>
                                        </p:attrNameLst>
                                      </p:cBhvr>
                                      <p:to>
                                        <p:strVal val="visible"/>
                                      </p:to>
                                    </p:set>
                                  </p:childTnLst>
                                </p:cTn>
                              </p:par>
                              <p:par>
                                <p:cTn id="33" presetID="1" presetClass="entr" presetSubtype="0" fill="hold" grpId="0" nodeType="withEffect">
                                  <p:stCondLst>
                                    <p:cond delay="2100"/>
                                  </p:stCondLst>
                                  <p:childTnLst>
                                    <p:set>
                                      <p:cBhvr>
                                        <p:cTn id="34" dur="1" fill="hold">
                                          <p:stCondLst>
                                            <p:cond delay="0"/>
                                          </p:stCondLst>
                                        </p:cTn>
                                        <p:tgtEl>
                                          <p:spTgt spid="106"/>
                                        </p:tgtEl>
                                        <p:attrNameLst>
                                          <p:attrName>style.visibility</p:attrName>
                                        </p:attrNameLst>
                                      </p:cBhvr>
                                      <p:to>
                                        <p:strVal val="visible"/>
                                      </p:to>
                                    </p:set>
                                  </p:childTnLst>
                                </p:cTn>
                              </p:par>
                              <p:par>
                                <p:cTn id="35" presetID="1" presetClass="entr" presetSubtype="0" fill="hold" grpId="0" nodeType="withEffect">
                                  <p:stCondLst>
                                    <p:cond delay="600"/>
                                  </p:stCondLst>
                                  <p:childTnLst>
                                    <p:set>
                                      <p:cBhvr>
                                        <p:cTn id="36" dur="1" fill="hold">
                                          <p:stCondLst>
                                            <p:cond delay="0"/>
                                          </p:stCondLst>
                                        </p:cTn>
                                        <p:tgtEl>
                                          <p:spTgt spid="10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grpId="0" nodeType="withEffect">
                                  <p:stCondLst>
                                    <p:cond delay="2400"/>
                                  </p:stCondLst>
                                  <p:childTnLst>
                                    <p:set>
                                      <p:cBhvr>
                                        <p:cTn id="40" dur="1" fill="hold">
                                          <p:stCondLst>
                                            <p:cond delay="0"/>
                                          </p:stCondLst>
                                        </p:cTn>
                                        <p:tgtEl>
                                          <p:spTgt spid="80"/>
                                        </p:tgtEl>
                                        <p:attrNameLst>
                                          <p:attrName>style.visibility</p:attrName>
                                        </p:attrNameLst>
                                      </p:cBhvr>
                                      <p:to>
                                        <p:strVal val="visible"/>
                                      </p:to>
                                    </p:set>
                                  </p:childTnLst>
                                </p:cTn>
                              </p:par>
                              <p:par>
                                <p:cTn id="41" presetID="1" presetClass="entr" presetSubtype="0" fill="hold" nodeType="withEffect">
                                  <p:stCondLst>
                                    <p:cond delay="2400"/>
                                  </p:stCondLst>
                                  <p:childTnLst>
                                    <p:set>
                                      <p:cBhvr>
                                        <p:cTn id="42" dur="1" fill="hold">
                                          <p:stCondLst>
                                            <p:cond delay="0"/>
                                          </p:stCondLst>
                                        </p:cTn>
                                        <p:tgtEl>
                                          <p:spTgt spid="79"/>
                                        </p:tgtEl>
                                        <p:attrNameLst>
                                          <p:attrName>style.visibility</p:attrName>
                                        </p:attrNameLst>
                                      </p:cBhvr>
                                      <p:to>
                                        <p:strVal val="visible"/>
                                      </p:to>
                                    </p:set>
                                  </p:childTnLst>
                                </p:cTn>
                              </p:par>
                              <p:par>
                                <p:cTn id="43" presetID="1" presetClass="entr" presetSubtype="0" fill="hold" grpId="0" nodeType="withEffect">
                                  <p:stCondLst>
                                    <p:cond delay="3000"/>
                                  </p:stCondLst>
                                  <p:childTnLst>
                                    <p:set>
                                      <p:cBhvr>
                                        <p:cTn id="44" dur="1" fill="hold">
                                          <p:stCondLst>
                                            <p:cond delay="0"/>
                                          </p:stCondLst>
                                        </p:cTn>
                                        <p:tgtEl>
                                          <p:spTgt spid="78"/>
                                        </p:tgtEl>
                                        <p:attrNameLst>
                                          <p:attrName>style.visibility</p:attrName>
                                        </p:attrNameLst>
                                      </p:cBhvr>
                                      <p:to>
                                        <p:strVal val="visible"/>
                                      </p:to>
                                    </p:set>
                                  </p:childTnLst>
                                </p:cTn>
                              </p:par>
                              <p:par>
                                <p:cTn id="45" presetID="1" presetClass="entr" presetSubtype="0" fill="hold" grpId="0" nodeType="withEffect">
                                  <p:stCondLst>
                                    <p:cond delay="3000"/>
                                  </p:stCondLst>
                                  <p:childTnLst>
                                    <p:set>
                                      <p:cBhvr>
                                        <p:cTn id="46" dur="1" fill="hold">
                                          <p:stCondLst>
                                            <p:cond delay="0"/>
                                          </p:stCondLst>
                                        </p:cTn>
                                        <p:tgtEl>
                                          <p:spTgt spid="81"/>
                                        </p:tgtEl>
                                        <p:attrNameLst>
                                          <p:attrName>style.visibility</p:attrName>
                                        </p:attrNameLst>
                                      </p:cBhvr>
                                      <p:to>
                                        <p:strVal val="visible"/>
                                      </p:to>
                                    </p:set>
                                  </p:childTnLst>
                                </p:cTn>
                              </p:par>
                            </p:childTnLst>
                          </p:cTn>
                        </p:par>
                        <p:par>
                          <p:cTn id="47" fill="hold">
                            <p:stCondLst>
                              <p:cond delay="3000"/>
                            </p:stCondLst>
                            <p:childTnLst>
                              <p:par>
                                <p:cTn id="48" presetID="1" presetClass="entr" presetSubtype="0" fill="hold" grpId="1" nodeType="afterEffect">
                                  <p:stCondLst>
                                    <p:cond delay="0"/>
                                  </p:stCondLst>
                                  <p:childTnLst>
                                    <p:set>
                                      <p:cBhvr>
                                        <p:cTn id="49" dur="1" fill="hold">
                                          <p:stCondLst>
                                            <p:cond delay="0"/>
                                          </p:stCondLst>
                                        </p:cTn>
                                        <p:tgtEl>
                                          <p:spTgt spid="19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xit" presetSubtype="1" fill="hold" grpId="0" nodeType="clickEffect">
                                  <p:stCondLst>
                                    <p:cond delay="0"/>
                                  </p:stCondLst>
                                  <p:childTnLst>
                                    <p:animEffect transition="out" filter="wipe(up)">
                                      <p:cBhvr>
                                        <p:cTn id="53" dur="500"/>
                                        <p:tgtEl>
                                          <p:spTgt spid="206"/>
                                        </p:tgtEl>
                                      </p:cBhvr>
                                    </p:animEffect>
                                    <p:set>
                                      <p:cBhvr>
                                        <p:cTn id="54" dur="1" fill="hold">
                                          <p:stCondLst>
                                            <p:cond delay="499"/>
                                          </p:stCondLst>
                                        </p:cTn>
                                        <p:tgtEl>
                                          <p:spTgt spid="206"/>
                                        </p:tgtEl>
                                        <p:attrNameLst>
                                          <p:attrName>style.visibility</p:attrName>
                                        </p:attrNameLst>
                                      </p:cBhvr>
                                      <p:to>
                                        <p:strVal val="hidden"/>
                                      </p:to>
                                    </p:set>
                                  </p:childTnLst>
                                </p:cTn>
                              </p:par>
                              <p:par>
                                <p:cTn id="55" presetID="0" presetClass="path" presetSubtype="0" accel="50000" decel="50000" fill="hold" grpId="0" nodeType="withEffect">
                                  <p:stCondLst>
                                    <p:cond delay="0"/>
                                  </p:stCondLst>
                                  <p:childTnLst>
                                    <p:animMotion origin="layout" path="M 3.33333E-6 -4.44444E-6 L 0.175 -0.18889 " pathEditMode="relative" ptsTypes="AA">
                                      <p:cBhvr>
                                        <p:cTn id="56" dur="2000" fill="hold"/>
                                        <p:tgtEl>
                                          <p:spTgt spid="199"/>
                                        </p:tgtEl>
                                        <p:attrNameLst>
                                          <p:attrName>ppt_x</p:attrName>
                                          <p:attrName>ppt_y</p:attrName>
                                        </p:attrNameLst>
                                      </p:cBhvr>
                                    </p:animMotion>
                                  </p:childTnLst>
                                </p:cTn>
                              </p:par>
                            </p:childTnLst>
                          </p:cTn>
                        </p:par>
                        <p:par>
                          <p:cTn id="57" fill="hold">
                            <p:stCondLst>
                              <p:cond delay="2000"/>
                            </p:stCondLst>
                            <p:childTnLst>
                              <p:par>
                                <p:cTn id="58" presetID="1" presetClass="exit" presetSubtype="0" fill="hold" grpId="2" nodeType="afterEffect">
                                  <p:stCondLst>
                                    <p:cond delay="0"/>
                                  </p:stCondLst>
                                  <p:childTnLst>
                                    <p:set>
                                      <p:cBhvr>
                                        <p:cTn id="59" dur="1" fill="hold">
                                          <p:stCondLst>
                                            <p:cond delay="0"/>
                                          </p:stCondLst>
                                        </p:cTn>
                                        <p:tgtEl>
                                          <p:spTgt spid="199"/>
                                        </p:tgtEl>
                                        <p:attrNameLst>
                                          <p:attrName>style.visibility</p:attrName>
                                        </p:attrNameLst>
                                      </p:cBhvr>
                                      <p:to>
                                        <p:strVal val="hidden"/>
                                      </p:to>
                                    </p:set>
                                  </p:childTnLst>
                                </p:cTn>
                              </p:par>
                            </p:childTnLst>
                          </p:cTn>
                        </p:par>
                        <p:par>
                          <p:cTn id="60" fill="hold">
                            <p:stCondLst>
                              <p:cond delay="2000"/>
                            </p:stCondLst>
                            <p:childTnLst>
                              <p:par>
                                <p:cTn id="61" presetID="1" presetClass="entr" presetSubtype="0" fill="hold" nodeType="afterEffect">
                                  <p:stCondLst>
                                    <p:cond delay="0"/>
                                  </p:stCondLst>
                                  <p:childTnLst>
                                    <p:set>
                                      <p:cBhvr>
                                        <p:cTn id="62" dur="1" fill="hold">
                                          <p:stCondLst>
                                            <p:cond delay="0"/>
                                          </p:stCondLst>
                                        </p:cTn>
                                        <p:tgtEl>
                                          <p:spTgt spid="14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1" fill="hold" grpId="0" nodeType="clickEffect">
                                  <p:stCondLst>
                                    <p:cond delay="0"/>
                                  </p:stCondLst>
                                  <p:childTnLst>
                                    <p:animEffect transition="out" filter="wipe(up)">
                                      <p:cBhvr>
                                        <p:cTn id="66" dur="500"/>
                                        <p:tgtEl>
                                          <p:spTgt spid="205"/>
                                        </p:tgtEl>
                                      </p:cBhvr>
                                    </p:animEffect>
                                    <p:set>
                                      <p:cBhvr>
                                        <p:cTn id="67" dur="1" fill="hold">
                                          <p:stCondLst>
                                            <p:cond delay="499"/>
                                          </p:stCondLst>
                                        </p:cTn>
                                        <p:tgtEl>
                                          <p:spTgt spid="205"/>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299"/>
                                          </p:stCondLst>
                                        </p:cTn>
                                        <p:tgtEl>
                                          <p:spTgt spid="165"/>
                                        </p:tgtEl>
                                        <p:attrNameLst>
                                          <p:attrName>style.visibility</p:attrName>
                                        </p:attrNameLst>
                                      </p:cBhvr>
                                      <p:to>
                                        <p:strVal val="visible"/>
                                      </p:to>
                                    </p:set>
                                  </p:childTnLst>
                                </p:cTn>
                              </p:par>
                            </p:childTnLst>
                          </p:cTn>
                        </p:par>
                        <p:par>
                          <p:cTn id="72" fill="hold">
                            <p:stCondLst>
                              <p:cond delay="300"/>
                            </p:stCondLst>
                            <p:childTnLst>
                              <p:par>
                                <p:cTn id="73" presetID="1" presetClass="entr" presetSubtype="0" fill="hold" grpId="0" nodeType="afterEffect">
                                  <p:stCondLst>
                                    <p:cond delay="0"/>
                                  </p:stCondLst>
                                  <p:childTnLst>
                                    <p:set>
                                      <p:cBhvr>
                                        <p:cTn id="74" dur="1" fill="hold">
                                          <p:stCondLst>
                                            <p:cond delay="299"/>
                                          </p:stCondLst>
                                        </p:cTn>
                                        <p:tgtEl>
                                          <p:spTgt spid="163"/>
                                        </p:tgtEl>
                                        <p:attrNameLst>
                                          <p:attrName>style.visibility</p:attrName>
                                        </p:attrNameLst>
                                      </p:cBhvr>
                                      <p:to>
                                        <p:strVal val="visible"/>
                                      </p:to>
                                    </p:set>
                                  </p:childTnLst>
                                </p:cTn>
                              </p:par>
                            </p:childTnLst>
                          </p:cTn>
                        </p:par>
                        <p:par>
                          <p:cTn id="75" fill="hold">
                            <p:stCondLst>
                              <p:cond delay="600"/>
                            </p:stCondLst>
                            <p:childTnLst>
                              <p:par>
                                <p:cTn id="76" presetID="1" presetClass="entr" presetSubtype="0" fill="hold" grpId="0" nodeType="afterEffect">
                                  <p:stCondLst>
                                    <p:cond delay="0"/>
                                  </p:stCondLst>
                                  <p:childTnLst>
                                    <p:set>
                                      <p:cBhvr>
                                        <p:cTn id="77" dur="1" fill="hold">
                                          <p:stCondLst>
                                            <p:cond delay="299"/>
                                          </p:stCondLst>
                                        </p:cTn>
                                        <p:tgtEl>
                                          <p:spTgt spid="167"/>
                                        </p:tgtEl>
                                        <p:attrNameLst>
                                          <p:attrName>style.visibility</p:attrName>
                                        </p:attrNameLst>
                                      </p:cBhvr>
                                      <p:to>
                                        <p:strVal val="visible"/>
                                      </p:to>
                                    </p:set>
                                  </p:childTnLst>
                                </p:cTn>
                              </p:par>
                            </p:childTnLst>
                          </p:cTn>
                        </p:par>
                        <p:par>
                          <p:cTn id="78" fill="hold">
                            <p:stCondLst>
                              <p:cond delay="900"/>
                            </p:stCondLst>
                            <p:childTnLst>
                              <p:par>
                                <p:cTn id="79" presetID="1" presetClass="entr" presetSubtype="0" fill="hold" grpId="0" nodeType="afterEffect">
                                  <p:stCondLst>
                                    <p:cond delay="0"/>
                                  </p:stCondLst>
                                  <p:childTnLst>
                                    <p:set>
                                      <p:cBhvr>
                                        <p:cTn id="80" dur="1" fill="hold">
                                          <p:stCondLst>
                                            <p:cond delay="299"/>
                                          </p:stCondLst>
                                        </p:cTn>
                                        <p:tgtEl>
                                          <p:spTgt spid="166"/>
                                        </p:tgtEl>
                                        <p:attrNameLst>
                                          <p:attrName>style.visibility</p:attrName>
                                        </p:attrNameLst>
                                      </p:cBhvr>
                                      <p:to>
                                        <p:strVal val="visible"/>
                                      </p:to>
                                    </p:set>
                                  </p:childTnLst>
                                </p:cTn>
                              </p:par>
                            </p:childTnLst>
                          </p:cTn>
                        </p:par>
                        <p:par>
                          <p:cTn id="81" fill="hold">
                            <p:stCondLst>
                              <p:cond delay="1200"/>
                            </p:stCondLst>
                            <p:childTnLst>
                              <p:par>
                                <p:cTn id="82" presetID="1" presetClass="entr" presetSubtype="0" fill="hold" grpId="0" nodeType="afterEffect">
                                  <p:stCondLst>
                                    <p:cond delay="0"/>
                                  </p:stCondLst>
                                  <p:childTnLst>
                                    <p:set>
                                      <p:cBhvr>
                                        <p:cTn id="83" dur="1" fill="hold">
                                          <p:stCondLst>
                                            <p:cond delay="299"/>
                                          </p:stCondLst>
                                        </p:cTn>
                                        <p:tgtEl>
                                          <p:spTgt spid="164"/>
                                        </p:tgtEl>
                                        <p:attrNameLst>
                                          <p:attrName>style.visibility</p:attrName>
                                        </p:attrNameLst>
                                      </p:cBhvr>
                                      <p:to>
                                        <p:strVal val="visible"/>
                                      </p:to>
                                    </p:set>
                                  </p:childTnLst>
                                </p:cTn>
                              </p:par>
                            </p:childTnLst>
                          </p:cTn>
                        </p:par>
                        <p:par>
                          <p:cTn id="84" fill="hold">
                            <p:stCondLst>
                              <p:cond delay="1500"/>
                            </p:stCondLst>
                            <p:childTnLst>
                              <p:par>
                                <p:cTn id="85" presetID="1" presetClass="entr" presetSubtype="0" fill="hold" grpId="0" nodeType="afterEffect">
                                  <p:stCondLst>
                                    <p:cond delay="0"/>
                                  </p:stCondLst>
                                  <p:childTnLst>
                                    <p:set>
                                      <p:cBhvr>
                                        <p:cTn id="86" dur="1" fill="hold">
                                          <p:stCondLst>
                                            <p:cond delay="299"/>
                                          </p:stCondLst>
                                        </p:cTn>
                                        <p:tgtEl>
                                          <p:spTgt spid="161"/>
                                        </p:tgtEl>
                                        <p:attrNameLst>
                                          <p:attrName>style.visibility</p:attrName>
                                        </p:attrNameLst>
                                      </p:cBhvr>
                                      <p:to>
                                        <p:strVal val="visible"/>
                                      </p:to>
                                    </p:set>
                                  </p:childTnLst>
                                </p:cTn>
                              </p:par>
                            </p:childTnLst>
                          </p:cTn>
                        </p:par>
                        <p:par>
                          <p:cTn id="87" fill="hold">
                            <p:stCondLst>
                              <p:cond delay="1800"/>
                            </p:stCondLst>
                            <p:childTnLst>
                              <p:par>
                                <p:cTn id="88" presetID="1" presetClass="entr" presetSubtype="0" fill="hold" grpId="0" nodeType="afterEffect">
                                  <p:stCondLst>
                                    <p:cond delay="0"/>
                                  </p:stCondLst>
                                  <p:childTnLst>
                                    <p:set>
                                      <p:cBhvr>
                                        <p:cTn id="89" dur="1" fill="hold">
                                          <p:stCondLst>
                                            <p:cond delay="299"/>
                                          </p:stCondLst>
                                        </p:cTn>
                                        <p:tgtEl>
                                          <p:spTgt spid="168"/>
                                        </p:tgtEl>
                                        <p:attrNameLst>
                                          <p:attrName>style.visibility</p:attrName>
                                        </p:attrNameLst>
                                      </p:cBhvr>
                                      <p:to>
                                        <p:strVal val="visible"/>
                                      </p:to>
                                    </p:set>
                                  </p:childTnLst>
                                </p:cTn>
                              </p:par>
                            </p:childTnLst>
                          </p:cTn>
                        </p:par>
                        <p:par>
                          <p:cTn id="90" fill="hold">
                            <p:stCondLst>
                              <p:cond delay="2100"/>
                            </p:stCondLst>
                            <p:childTnLst>
                              <p:par>
                                <p:cTn id="91" presetID="1" presetClass="entr" presetSubtype="0" fill="hold" grpId="0" nodeType="afterEffect">
                                  <p:stCondLst>
                                    <p:cond delay="0"/>
                                  </p:stCondLst>
                                  <p:childTnLst>
                                    <p:set>
                                      <p:cBhvr>
                                        <p:cTn id="92" dur="1" fill="hold">
                                          <p:stCondLst>
                                            <p:cond delay="299"/>
                                          </p:stCondLst>
                                        </p:cTn>
                                        <p:tgtEl>
                                          <p:spTgt spid="1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8" grpId="0" animBg="1"/>
      <p:bldP spid="80" grpId="0" animBg="1"/>
      <p:bldP spid="81" grpId="0" animBg="1"/>
      <p:bldP spid="101" grpId="0" animBg="1"/>
      <p:bldP spid="102" grpId="0" animBg="1"/>
      <p:bldP spid="103" grpId="0" animBg="1"/>
      <p:bldP spid="104" grpId="0" animBg="1"/>
      <p:bldP spid="105" grpId="0" animBg="1"/>
      <p:bldP spid="106" grpId="0" animBg="1"/>
      <p:bldP spid="107" grpId="0" animBg="1"/>
      <p:bldP spid="108" grpId="0" animBg="1"/>
      <p:bldP spid="126" grpId="0"/>
      <p:bldP spid="161" grpId="0" animBg="1"/>
      <p:bldP spid="162" grpId="0" animBg="1"/>
      <p:bldP spid="163" grpId="0" animBg="1"/>
      <p:bldP spid="164" grpId="0" animBg="1"/>
      <p:bldP spid="165" grpId="0" animBg="1"/>
      <p:bldP spid="166" grpId="0" animBg="1"/>
      <p:bldP spid="167" grpId="0" animBg="1"/>
      <p:bldP spid="168" grpId="0" animBg="1"/>
      <p:bldP spid="199" grpId="0" animBg="1"/>
      <p:bldP spid="199" grpId="1" animBg="1"/>
      <p:bldP spid="199" grpId="2" animBg="1"/>
      <p:bldP spid="205" grpId="0" animBg="1"/>
      <p:bldP spid="206" grpId="0" animBg="1"/>
      <p:bldP spid="20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876800" y="1295400"/>
            <a:ext cx="2971800" cy="3429000"/>
            <a:chOff x="4876800" y="1295400"/>
            <a:chExt cx="2971800" cy="3429000"/>
          </a:xfrm>
        </p:grpSpPr>
        <p:sp>
          <p:nvSpPr>
            <p:cNvPr id="22" name="Rectangle 21"/>
            <p:cNvSpPr/>
            <p:nvPr/>
          </p:nvSpPr>
          <p:spPr>
            <a:xfrm>
              <a:off x="4876800" y="1295400"/>
              <a:ext cx="2971800" cy="12954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solidFill>
                  <a:prstClr val="black"/>
                </a:solidFill>
                <a:latin typeface="Calibri"/>
              </a:endParaRPr>
            </a:p>
          </p:txBody>
        </p:sp>
        <p:grpSp>
          <p:nvGrpSpPr>
            <p:cNvPr id="31" name="Group 30"/>
            <p:cNvGrpSpPr/>
            <p:nvPr/>
          </p:nvGrpSpPr>
          <p:grpSpPr>
            <a:xfrm>
              <a:off x="6553200" y="1943100"/>
              <a:ext cx="1295400" cy="2781300"/>
              <a:chOff x="6553200" y="1943100"/>
              <a:chExt cx="1295400" cy="2781300"/>
            </a:xfrm>
          </p:grpSpPr>
          <p:sp>
            <p:nvSpPr>
              <p:cNvPr id="23" name="Right Brace 22"/>
              <p:cNvSpPr/>
              <p:nvPr/>
            </p:nvSpPr>
            <p:spPr>
              <a:xfrm>
                <a:off x="6553200" y="3733800"/>
                <a:ext cx="304800" cy="990600"/>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solidFill>
                    <a:prstClr val="black"/>
                  </a:solidFill>
                  <a:latin typeface="Calibri"/>
                </a:endParaRPr>
              </a:p>
            </p:txBody>
          </p:sp>
          <p:cxnSp>
            <p:nvCxnSpPr>
              <p:cNvPr id="28" name="Shape 27"/>
              <p:cNvCxnSpPr>
                <a:stCxn id="23" idx="1"/>
                <a:endCxn id="22" idx="3"/>
              </p:cNvCxnSpPr>
              <p:nvPr/>
            </p:nvCxnSpPr>
            <p:spPr>
              <a:xfrm rot="10800000" flipH="1">
                <a:off x="6858000" y="1943100"/>
                <a:ext cx="990600" cy="2286000"/>
              </a:xfrm>
              <a:prstGeom prst="bentConnector5">
                <a:avLst>
                  <a:gd name="adj1" fmla="val 38780"/>
                  <a:gd name="adj2" fmla="val 46667"/>
                  <a:gd name="adj3" fmla="val 148945"/>
                </a:avLst>
              </a:prstGeom>
              <a:ln>
                <a:tailEnd type="arrow"/>
              </a:ln>
            </p:spPr>
            <p:style>
              <a:lnRef idx="3">
                <a:schemeClr val="accent2"/>
              </a:lnRef>
              <a:fillRef idx="0">
                <a:schemeClr val="accent2"/>
              </a:fillRef>
              <a:effectRef idx="2">
                <a:schemeClr val="accent2"/>
              </a:effectRef>
              <a:fontRef idx="minor">
                <a:schemeClr val="tx1"/>
              </a:fontRef>
            </p:style>
          </p:cxnSp>
        </p:grpSp>
      </p:grpSp>
      <p:sp>
        <p:nvSpPr>
          <p:cNvPr id="2" name="Title 1"/>
          <p:cNvSpPr>
            <a:spLocks noGrp="1"/>
          </p:cNvSpPr>
          <p:nvPr>
            <p:ph type="title"/>
          </p:nvPr>
        </p:nvSpPr>
        <p:spPr>
          <a:xfrm>
            <a:off x="457200" y="76200"/>
            <a:ext cx="8229600" cy="1143000"/>
          </a:xfrm>
        </p:spPr>
        <p:txBody>
          <a:bodyPr>
            <a:normAutofit/>
          </a:bodyPr>
          <a:lstStyle/>
          <a:p>
            <a:r>
              <a:rPr lang="en-US" dirty="0" smtClean="0"/>
              <a:t>PageRank in GraphLab2</a:t>
            </a:r>
            <a:endParaRPr lang="en-US" dirty="0"/>
          </a:p>
        </p:txBody>
      </p:sp>
      <p:sp>
        <p:nvSpPr>
          <p:cNvPr id="3" name="Content Placeholder 2"/>
          <p:cNvSpPr>
            <a:spLocks noGrp="1"/>
          </p:cNvSpPr>
          <p:nvPr>
            <p:ph idx="1"/>
          </p:nvPr>
        </p:nvSpPr>
        <p:spPr>
          <a:xfrm>
            <a:off x="381000" y="3276600"/>
            <a:ext cx="8496300" cy="3263900"/>
          </a:xfrm>
        </p:spPr>
        <p:txBody>
          <a:bodyPr>
            <a:normAutofit lnSpcReduction="10000"/>
          </a:bodyPr>
          <a:lstStyle/>
          <a:p>
            <a:pPr marL="0" indent="0">
              <a:buNone/>
            </a:pPr>
            <a:r>
              <a:rPr lang="en-US" sz="3200" b="1" dirty="0" err="1" smtClean="0"/>
              <a:t>PageRankProgram</a:t>
            </a:r>
            <a:r>
              <a:rPr lang="en-US" sz="3200" b="1" dirty="0" smtClean="0"/>
              <a:t>(</a:t>
            </a:r>
            <a:r>
              <a:rPr lang="en-US" sz="3200" b="1" dirty="0" err="1" smtClean="0"/>
              <a:t>i</a:t>
            </a:r>
            <a:r>
              <a:rPr lang="en-US" sz="3200" b="1" dirty="0" smtClean="0"/>
              <a:t>)</a:t>
            </a:r>
          </a:p>
          <a:p>
            <a:pPr marL="623888" indent="-333375">
              <a:buNone/>
            </a:pPr>
            <a:r>
              <a:rPr lang="en-US" b="1" dirty="0" smtClean="0">
                <a:solidFill>
                  <a:srgbClr val="FF0000"/>
                </a:solidFill>
              </a:rPr>
              <a:t>Gather</a:t>
            </a:r>
            <a:r>
              <a:rPr lang="en-US" dirty="0" smtClean="0"/>
              <a:t>( </a:t>
            </a:r>
            <a:r>
              <a:rPr lang="en-US" dirty="0" smtClean="0">
                <a:latin typeface="Times"/>
                <a:cs typeface="Times"/>
              </a:rPr>
              <a:t>j </a:t>
            </a:r>
            <a:r>
              <a:rPr lang="en-US" dirty="0" smtClean="0">
                <a:latin typeface="Times"/>
                <a:cs typeface="Times"/>
                <a:sym typeface="Wingdings"/>
              </a:rPr>
              <a:t> </a:t>
            </a:r>
            <a:r>
              <a:rPr lang="en-US" dirty="0" err="1" smtClean="0">
                <a:latin typeface="Times"/>
                <a:cs typeface="Times"/>
              </a:rPr>
              <a:t>i</a:t>
            </a:r>
            <a:r>
              <a:rPr lang="en-US" dirty="0" smtClean="0"/>
              <a:t> ) </a:t>
            </a:r>
            <a:r>
              <a:rPr lang="en-US" b="1" dirty="0" smtClean="0"/>
              <a:t>:</a:t>
            </a:r>
            <a:r>
              <a:rPr lang="en-US" dirty="0" smtClean="0"/>
              <a:t> return  </a:t>
            </a:r>
            <a:r>
              <a:rPr lang="en-US" dirty="0" err="1" smtClean="0">
                <a:latin typeface="Times" pitchFamily="18" charset="0"/>
                <a:cs typeface="Times" pitchFamily="18" charset="0"/>
              </a:rPr>
              <a:t>w</a:t>
            </a:r>
            <a:r>
              <a:rPr lang="en-US" baseline="-25000" dirty="0" err="1" smtClean="0">
                <a:latin typeface="Times" pitchFamily="18" charset="0"/>
                <a:cs typeface="Times" pitchFamily="18" charset="0"/>
              </a:rPr>
              <a:t>ji</a:t>
            </a:r>
            <a:r>
              <a:rPr lang="en-US" baseline="-25000" dirty="0" smtClean="0">
                <a:latin typeface="Times" pitchFamily="18" charset="0"/>
                <a:cs typeface="Times" pitchFamily="18" charset="0"/>
              </a:rPr>
              <a:t> </a:t>
            </a:r>
            <a:r>
              <a:rPr lang="en-US" dirty="0" smtClean="0">
                <a:latin typeface="Times" pitchFamily="18" charset="0"/>
                <a:cs typeface="Times" pitchFamily="18" charset="0"/>
              </a:rPr>
              <a:t>* R[j]</a:t>
            </a:r>
            <a:endParaRPr lang="en-US" baseline="-25000" dirty="0" smtClean="0">
              <a:latin typeface="Times" pitchFamily="18" charset="0"/>
              <a:cs typeface="Times" pitchFamily="18" charset="0"/>
            </a:endParaRPr>
          </a:p>
          <a:p>
            <a:pPr marL="623888" indent="-333375">
              <a:buNone/>
            </a:pPr>
            <a:r>
              <a:rPr lang="en-US" b="1" dirty="0" smtClean="0">
                <a:solidFill>
                  <a:srgbClr val="FF0000"/>
                </a:solidFill>
              </a:rPr>
              <a:t>sum</a:t>
            </a:r>
            <a:r>
              <a:rPr lang="en-US" dirty="0" smtClean="0"/>
              <a:t>(a, b)</a:t>
            </a:r>
            <a:r>
              <a:rPr lang="en-US" b="1" dirty="0" smtClean="0"/>
              <a:t> :  </a:t>
            </a:r>
            <a:r>
              <a:rPr lang="en-US" dirty="0" smtClean="0"/>
              <a:t>return a + b;</a:t>
            </a:r>
          </a:p>
          <a:p>
            <a:pPr marL="623888" indent="-333375">
              <a:buNone/>
            </a:pPr>
            <a:r>
              <a:rPr lang="en-US" b="1" dirty="0" smtClean="0">
                <a:solidFill>
                  <a:srgbClr val="FF0000"/>
                </a:solidFill>
                <a:latin typeface="Times"/>
                <a:cs typeface="Times"/>
              </a:rPr>
              <a:t>Apply</a:t>
            </a:r>
            <a:r>
              <a:rPr lang="en-US" b="1" dirty="0" smtClean="0">
                <a:latin typeface="Times"/>
                <a:cs typeface="Times"/>
              </a:rPr>
              <a:t>(</a:t>
            </a:r>
            <a:r>
              <a:rPr lang="en-US" dirty="0">
                <a:latin typeface="Times"/>
                <a:cs typeface="Times"/>
              </a:rPr>
              <a:t>i</a:t>
            </a:r>
            <a:r>
              <a:rPr lang="en-US" dirty="0" smtClean="0">
                <a:latin typeface="Times"/>
                <a:cs typeface="Times"/>
              </a:rPr>
              <a:t>, Σ) </a:t>
            </a:r>
            <a:r>
              <a:rPr lang="en-US" b="1" dirty="0" smtClean="0">
                <a:latin typeface="Times"/>
                <a:cs typeface="Times"/>
              </a:rPr>
              <a:t>:</a:t>
            </a:r>
            <a:r>
              <a:rPr lang="en-US" dirty="0" smtClean="0">
                <a:latin typeface="Times"/>
                <a:cs typeface="Times"/>
              </a:rPr>
              <a:t> R[</a:t>
            </a:r>
            <a:r>
              <a:rPr lang="en-US" dirty="0" err="1" smtClean="0">
                <a:latin typeface="Times"/>
                <a:cs typeface="Times"/>
              </a:rPr>
              <a:t>i</a:t>
            </a:r>
            <a:r>
              <a:rPr lang="en-US" dirty="0" smtClean="0">
                <a:latin typeface="Times"/>
                <a:cs typeface="Times"/>
              </a:rPr>
              <a:t>] = </a:t>
            </a:r>
            <a:r>
              <a:rPr lang="en-US" i="1" dirty="0">
                <a:latin typeface="Times" pitchFamily="18" charset="0"/>
                <a:cs typeface="Times" pitchFamily="18" charset="0"/>
              </a:rPr>
              <a:t>β</a:t>
            </a:r>
            <a:r>
              <a:rPr lang="en-US" dirty="0" smtClean="0">
                <a:latin typeface="Times"/>
                <a:cs typeface="Times"/>
              </a:rPr>
              <a:t> + (1 – </a:t>
            </a:r>
            <a:r>
              <a:rPr lang="en-US" i="1" dirty="0">
                <a:latin typeface="Times" pitchFamily="18" charset="0"/>
                <a:cs typeface="Times" pitchFamily="18" charset="0"/>
              </a:rPr>
              <a:t>β</a:t>
            </a:r>
            <a:r>
              <a:rPr lang="en-US" dirty="0" smtClean="0">
                <a:latin typeface="Times"/>
                <a:cs typeface="Times"/>
              </a:rPr>
              <a:t>) * Σ </a:t>
            </a:r>
          </a:p>
          <a:p>
            <a:pPr marL="623888" indent="-333375">
              <a:buNone/>
            </a:pPr>
            <a:r>
              <a:rPr lang="en-US" b="1" dirty="0" smtClean="0">
                <a:solidFill>
                  <a:srgbClr val="FF0000"/>
                </a:solidFill>
                <a:latin typeface="Times"/>
                <a:cs typeface="Times"/>
              </a:rPr>
              <a:t>Scatter</a:t>
            </a:r>
            <a:r>
              <a:rPr lang="en-US" b="1" dirty="0" smtClean="0">
                <a:latin typeface="Times"/>
                <a:cs typeface="Times"/>
              </a:rPr>
              <a:t>( </a:t>
            </a:r>
            <a:r>
              <a:rPr lang="en-US" dirty="0" err="1" smtClean="0">
                <a:latin typeface="Times"/>
                <a:cs typeface="Times"/>
              </a:rPr>
              <a:t>i</a:t>
            </a:r>
            <a:r>
              <a:rPr lang="en-US" dirty="0" smtClean="0">
                <a:latin typeface="Times"/>
                <a:cs typeface="Times"/>
              </a:rPr>
              <a:t> </a:t>
            </a:r>
            <a:r>
              <a:rPr lang="en-US" dirty="0" smtClean="0">
                <a:sym typeface="Wingdings"/>
              </a:rPr>
              <a:t> </a:t>
            </a:r>
            <a:r>
              <a:rPr lang="en-US" dirty="0" smtClean="0">
                <a:latin typeface="Times"/>
                <a:cs typeface="Times"/>
                <a:sym typeface="Wingdings"/>
              </a:rPr>
              <a:t>j </a:t>
            </a:r>
            <a:r>
              <a:rPr lang="en-US" dirty="0" smtClean="0">
                <a:latin typeface="Times"/>
                <a:cs typeface="Times"/>
              </a:rPr>
              <a:t>) </a:t>
            </a:r>
            <a:r>
              <a:rPr lang="en-US" b="1" dirty="0" smtClean="0">
                <a:latin typeface="Times"/>
                <a:cs typeface="Times"/>
              </a:rPr>
              <a:t>:</a:t>
            </a:r>
            <a:r>
              <a:rPr lang="en-US" dirty="0" smtClean="0">
                <a:latin typeface="Times"/>
                <a:cs typeface="Times"/>
              </a:rPr>
              <a:t/>
            </a:r>
            <a:br>
              <a:rPr lang="en-US" dirty="0" smtClean="0">
                <a:latin typeface="Times"/>
                <a:cs typeface="Times"/>
              </a:rPr>
            </a:br>
            <a:r>
              <a:rPr lang="en-US" dirty="0" smtClean="0">
                <a:latin typeface="Times"/>
                <a:cs typeface="Times"/>
              </a:rPr>
              <a:t>if (R[</a:t>
            </a:r>
            <a:r>
              <a:rPr lang="en-US" dirty="0" err="1" smtClean="0">
                <a:latin typeface="Times"/>
                <a:cs typeface="Times"/>
              </a:rPr>
              <a:t>i</a:t>
            </a:r>
            <a:r>
              <a:rPr lang="en-US" dirty="0" smtClean="0">
                <a:latin typeface="Times"/>
                <a:cs typeface="Times"/>
              </a:rPr>
              <a:t>] changes)  then  </a:t>
            </a:r>
            <a:r>
              <a:rPr lang="en-US" i="1" dirty="0" smtClean="0">
                <a:latin typeface="Times"/>
                <a:cs typeface="Times"/>
              </a:rPr>
              <a:t>activate</a:t>
            </a:r>
            <a:r>
              <a:rPr lang="en-US" dirty="0" smtClean="0">
                <a:latin typeface="Times"/>
                <a:cs typeface="Times"/>
              </a:rPr>
              <a:t>(</a:t>
            </a:r>
            <a:r>
              <a:rPr lang="en-US" dirty="0">
                <a:latin typeface="Times"/>
                <a:cs typeface="Times"/>
              </a:rPr>
              <a:t>j</a:t>
            </a:r>
            <a:r>
              <a:rPr lang="en-US" dirty="0" smtClean="0">
                <a:latin typeface="Times"/>
                <a:cs typeface="Times"/>
              </a:rPr>
              <a:t>)</a:t>
            </a:r>
            <a:endParaRPr lang="en-US" dirty="0" smtClean="0"/>
          </a:p>
          <a:p>
            <a:pPr marL="512763" indent="-222250">
              <a:buNone/>
            </a:pPr>
            <a:endParaRPr lang="en-US" dirty="0" smtClean="0"/>
          </a:p>
        </p:txBody>
      </p:sp>
      <p:pic>
        <p:nvPicPr>
          <p:cNvPr id="4" name="Picture 3"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402" y="1371600"/>
            <a:ext cx="6755998" cy="1157402"/>
          </a:xfrm>
          <a:prstGeom prst="rect">
            <a:avLst/>
          </a:prstGeom>
        </p:spPr>
      </p:pic>
      <p:sp>
        <p:nvSpPr>
          <p:cNvPr id="5" name="Slide Number Placeholder 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66</a:t>
            </a:fld>
            <a:endParaRPr lang="en-US">
              <a:solidFill>
                <a:prstClr val="black">
                  <a:tint val="75000"/>
                </a:prstClr>
              </a:solidFill>
              <a:latin typeface="Calibri"/>
            </a:endParaRPr>
          </a:p>
        </p:txBody>
      </p:sp>
    </p:spTree>
    <p:extLst>
      <p:ext uri="{BB962C8B-B14F-4D97-AF65-F5344CB8AC3E}">
        <p14:creationId xmlns:p14="http://schemas.microsoft.com/office/powerpoint/2010/main" val="29066042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5791200" y="1524000"/>
            <a:ext cx="2895600" cy="2362200"/>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en-US" sz="3200" dirty="0" smtClean="0">
                <a:solidFill>
                  <a:prstClr val="black"/>
                </a:solidFill>
                <a:latin typeface="Calibri"/>
              </a:rPr>
              <a:t>Machine 2</a:t>
            </a:r>
            <a:endParaRPr lang="en-US" sz="3200" dirty="0">
              <a:solidFill>
                <a:prstClr val="black"/>
              </a:solidFill>
              <a:latin typeface="Calibri"/>
            </a:endParaRPr>
          </a:p>
        </p:txBody>
      </p:sp>
      <p:sp>
        <p:nvSpPr>
          <p:cNvPr id="40" name="Rectangle 39"/>
          <p:cNvSpPr/>
          <p:nvPr/>
        </p:nvSpPr>
        <p:spPr>
          <a:xfrm>
            <a:off x="2438400" y="1524000"/>
            <a:ext cx="2895600" cy="2362200"/>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en-US" sz="3200" dirty="0" smtClean="0">
                <a:solidFill>
                  <a:prstClr val="black"/>
                </a:solidFill>
                <a:latin typeface="Calibri"/>
              </a:rPr>
              <a:t>Machine 1</a:t>
            </a:r>
            <a:endParaRPr lang="en-US" sz="3200" dirty="0">
              <a:solidFill>
                <a:prstClr val="black"/>
              </a:solidFill>
              <a:latin typeface="Calibri"/>
            </a:endParaRPr>
          </a:p>
        </p:txBody>
      </p:sp>
      <p:sp>
        <p:nvSpPr>
          <p:cNvPr id="41" name="Rectangle 40"/>
          <p:cNvSpPr/>
          <p:nvPr/>
        </p:nvSpPr>
        <p:spPr>
          <a:xfrm>
            <a:off x="5791200" y="4267200"/>
            <a:ext cx="2895600" cy="2362200"/>
          </a:xfrm>
          <a:prstGeom prst="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en-US" sz="3200" dirty="0" smtClean="0">
                <a:solidFill>
                  <a:prstClr val="black"/>
                </a:solidFill>
                <a:latin typeface="Calibri"/>
              </a:rPr>
              <a:t>Machine 4</a:t>
            </a:r>
            <a:endParaRPr lang="en-US" sz="3200" dirty="0">
              <a:solidFill>
                <a:prstClr val="black"/>
              </a:solidFill>
              <a:latin typeface="Calibri"/>
            </a:endParaRPr>
          </a:p>
        </p:txBody>
      </p:sp>
      <p:sp>
        <p:nvSpPr>
          <p:cNvPr id="42" name="Rectangle 41"/>
          <p:cNvSpPr/>
          <p:nvPr/>
        </p:nvSpPr>
        <p:spPr>
          <a:xfrm>
            <a:off x="2438400" y="4267200"/>
            <a:ext cx="2895600" cy="2362200"/>
          </a:xfrm>
          <a:prstGeom prst="rect">
            <a:avLst/>
          </a:prstGeom>
        </p:spPr>
        <p:style>
          <a:lnRef idx="1">
            <a:schemeClr val="accent3"/>
          </a:lnRef>
          <a:fillRef idx="2">
            <a:schemeClr val="accent3"/>
          </a:fillRef>
          <a:effectRef idx="1">
            <a:schemeClr val="accent3"/>
          </a:effectRef>
          <a:fontRef idx="minor">
            <a:schemeClr val="dk1"/>
          </a:fontRef>
        </p:style>
        <p:txBody>
          <a:bodyPr rtlCol="0" anchor="b"/>
          <a:lstStyle/>
          <a:p>
            <a:pPr algn="ctr"/>
            <a:r>
              <a:rPr lang="en-US" sz="3200" dirty="0" smtClean="0">
                <a:solidFill>
                  <a:prstClr val="black"/>
                </a:solidFill>
                <a:latin typeface="Calibri"/>
              </a:rPr>
              <a:t>Machine 3</a:t>
            </a:r>
            <a:endParaRPr lang="en-US" sz="3200" dirty="0">
              <a:solidFill>
                <a:prstClr val="black"/>
              </a:solidFill>
              <a:latin typeface="Calibri"/>
            </a:endParaRPr>
          </a:p>
        </p:txBody>
      </p:sp>
      <p:sp>
        <p:nvSpPr>
          <p:cNvPr id="2" name="Title 1"/>
          <p:cNvSpPr>
            <a:spLocks noGrp="1"/>
          </p:cNvSpPr>
          <p:nvPr>
            <p:ph type="title"/>
          </p:nvPr>
        </p:nvSpPr>
        <p:spPr>
          <a:xfrm>
            <a:off x="457200" y="152400"/>
            <a:ext cx="8229600" cy="1143000"/>
          </a:xfrm>
        </p:spPr>
        <p:txBody>
          <a:bodyPr>
            <a:normAutofit fontScale="90000"/>
          </a:bodyPr>
          <a:lstStyle/>
          <a:p>
            <a:r>
              <a:rPr lang="en-US" dirty="0" smtClean="0"/>
              <a:t>Distributed Execution </a:t>
            </a:r>
            <a:r>
              <a:rPr lang="en-US" dirty="0"/>
              <a:t>of a </a:t>
            </a:r>
            <a:r>
              <a:rPr lang="en-US" dirty="0" smtClean="0"/>
              <a:t>GraphLab2 Vertex</a:t>
            </a:r>
            <a:r>
              <a:rPr lang="en-US" dirty="0"/>
              <a:t>-Program</a:t>
            </a:r>
          </a:p>
        </p:txBody>
      </p:sp>
      <p:sp>
        <p:nvSpPr>
          <p:cNvPr id="43" name="Rounded Rectangle 42"/>
          <p:cNvSpPr/>
          <p:nvPr/>
        </p:nvSpPr>
        <p:spPr>
          <a:xfrm rot="13374097">
            <a:off x="3081035" y="2385975"/>
            <a:ext cx="1248530"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44" name="Rounded Rectangle 43"/>
          <p:cNvSpPr/>
          <p:nvPr/>
        </p:nvSpPr>
        <p:spPr>
          <a:xfrm rot="10800000">
            <a:off x="2819401" y="2655860"/>
            <a:ext cx="1390265"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45" name="Rounded Rectangle 44"/>
          <p:cNvSpPr/>
          <p:nvPr/>
        </p:nvSpPr>
        <p:spPr>
          <a:xfrm rot="8221805">
            <a:off x="3212256" y="4936335"/>
            <a:ext cx="1231714"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46" name="Rounded Rectangle 45"/>
          <p:cNvSpPr/>
          <p:nvPr/>
        </p:nvSpPr>
        <p:spPr>
          <a:xfrm rot="5400000">
            <a:off x="3529531" y="5052679"/>
            <a:ext cx="1179636"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47" name="Rounded Rectangle 46"/>
          <p:cNvSpPr/>
          <p:nvPr/>
        </p:nvSpPr>
        <p:spPr>
          <a:xfrm rot="16200000">
            <a:off x="6374111" y="2545679"/>
            <a:ext cx="1248530"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48" name="Rounded Rectangle 47"/>
          <p:cNvSpPr/>
          <p:nvPr/>
        </p:nvSpPr>
        <p:spPr>
          <a:xfrm rot="19272643">
            <a:off x="6704422" y="2649365"/>
            <a:ext cx="1248530"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49" name="Rounded Rectangle 48"/>
          <p:cNvSpPr/>
          <p:nvPr/>
        </p:nvSpPr>
        <p:spPr>
          <a:xfrm>
            <a:off x="6649330" y="4654325"/>
            <a:ext cx="1427870"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dirty="0">
              <a:solidFill>
                <a:prstClr val="white"/>
              </a:solidFill>
              <a:latin typeface="Calibri"/>
            </a:endParaRPr>
          </a:p>
        </p:txBody>
      </p:sp>
      <p:sp>
        <p:nvSpPr>
          <p:cNvPr id="50" name="Rounded Rectangle 49"/>
          <p:cNvSpPr/>
          <p:nvPr/>
        </p:nvSpPr>
        <p:spPr>
          <a:xfrm rot="2506115">
            <a:off x="6551953" y="4952994"/>
            <a:ext cx="1301607" cy="413302"/>
          </a:xfrm>
          <a:prstGeom prst="roundRect">
            <a:avLst>
              <a:gd name="adj" fmla="val 50000"/>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sp>
        <p:nvSpPr>
          <p:cNvPr id="51" name="TextBox 50"/>
          <p:cNvSpPr txBox="1"/>
          <p:nvPr/>
        </p:nvSpPr>
        <p:spPr>
          <a:xfrm>
            <a:off x="2590800" y="3272135"/>
            <a:ext cx="429926"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l-GR" sz="2400" dirty="0" smtClean="0">
                <a:solidFill>
                  <a:prstClr val="white"/>
                </a:solidFill>
                <a:latin typeface="Calibri"/>
              </a:rPr>
              <a:t>Σ</a:t>
            </a:r>
            <a:r>
              <a:rPr lang="en-US" sz="2400" baseline="-25000" dirty="0" smtClean="0">
                <a:solidFill>
                  <a:prstClr val="white"/>
                </a:solidFill>
                <a:latin typeface="Calibri"/>
              </a:rPr>
              <a:t>1</a:t>
            </a:r>
            <a:endParaRPr lang="en-US" sz="2400" baseline="-25000" dirty="0">
              <a:solidFill>
                <a:prstClr val="white"/>
              </a:solidFill>
              <a:latin typeface="Calibri"/>
            </a:endParaRPr>
          </a:p>
        </p:txBody>
      </p:sp>
      <p:sp>
        <p:nvSpPr>
          <p:cNvPr id="52" name="TextBox 51"/>
          <p:cNvSpPr txBox="1"/>
          <p:nvPr/>
        </p:nvSpPr>
        <p:spPr>
          <a:xfrm>
            <a:off x="6054345" y="3276600"/>
            <a:ext cx="429775"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l-GR" sz="2400" dirty="0" smtClean="0">
                <a:solidFill>
                  <a:prstClr val="white"/>
                </a:solidFill>
                <a:latin typeface="Calibri"/>
              </a:rPr>
              <a:t>Σ</a:t>
            </a:r>
            <a:r>
              <a:rPr lang="en-US" sz="2400" baseline="-25000" dirty="0" smtClean="0">
                <a:solidFill>
                  <a:prstClr val="white"/>
                </a:solidFill>
                <a:latin typeface="Calibri"/>
              </a:rPr>
              <a:t>2</a:t>
            </a:r>
            <a:endParaRPr lang="en-US" sz="2400" baseline="-25000" dirty="0">
              <a:solidFill>
                <a:prstClr val="white"/>
              </a:solidFill>
              <a:latin typeface="Calibri"/>
            </a:endParaRPr>
          </a:p>
        </p:txBody>
      </p:sp>
      <p:sp>
        <p:nvSpPr>
          <p:cNvPr id="53" name="TextBox 52"/>
          <p:cNvSpPr txBox="1"/>
          <p:nvPr/>
        </p:nvSpPr>
        <p:spPr>
          <a:xfrm>
            <a:off x="2590800" y="4415135"/>
            <a:ext cx="429926"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l-GR" sz="2400" dirty="0" smtClean="0">
                <a:solidFill>
                  <a:prstClr val="white"/>
                </a:solidFill>
                <a:latin typeface="Calibri"/>
              </a:rPr>
              <a:t>Σ</a:t>
            </a:r>
            <a:r>
              <a:rPr lang="en-US" sz="2400" baseline="-25000" dirty="0" smtClean="0">
                <a:solidFill>
                  <a:prstClr val="white"/>
                </a:solidFill>
                <a:latin typeface="Calibri"/>
              </a:rPr>
              <a:t>3</a:t>
            </a:r>
            <a:endParaRPr lang="en-US" sz="2400" baseline="-25000" dirty="0">
              <a:solidFill>
                <a:prstClr val="white"/>
              </a:solidFill>
              <a:latin typeface="Calibri"/>
            </a:endParaRPr>
          </a:p>
        </p:txBody>
      </p:sp>
      <p:sp>
        <p:nvSpPr>
          <p:cNvPr id="54" name="TextBox 53"/>
          <p:cNvSpPr txBox="1"/>
          <p:nvPr/>
        </p:nvSpPr>
        <p:spPr>
          <a:xfrm>
            <a:off x="6047074" y="4415135"/>
            <a:ext cx="429926"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l-GR" sz="2400" dirty="0" smtClean="0">
                <a:solidFill>
                  <a:prstClr val="white"/>
                </a:solidFill>
                <a:latin typeface="Calibri"/>
              </a:rPr>
              <a:t>Σ</a:t>
            </a:r>
            <a:r>
              <a:rPr lang="en-US" sz="2400" baseline="-25000" dirty="0" smtClean="0">
                <a:solidFill>
                  <a:prstClr val="white"/>
                </a:solidFill>
                <a:latin typeface="Calibri"/>
              </a:rPr>
              <a:t>4</a:t>
            </a:r>
            <a:endParaRPr lang="en-US" sz="2400" baseline="-25000" dirty="0">
              <a:solidFill>
                <a:prstClr val="white"/>
              </a:solidFill>
              <a:latin typeface="Calibri"/>
            </a:endParaRPr>
          </a:p>
        </p:txBody>
      </p:sp>
      <p:sp>
        <p:nvSpPr>
          <p:cNvPr id="55" name="TextBox 54"/>
          <p:cNvSpPr txBox="1"/>
          <p:nvPr/>
        </p:nvSpPr>
        <p:spPr>
          <a:xfrm>
            <a:off x="2971800" y="3352800"/>
            <a:ext cx="1787669" cy="369332"/>
          </a:xfrm>
          <a:prstGeom prst="rect">
            <a:avLst/>
          </a:prstGeom>
          <a:noFill/>
        </p:spPr>
        <p:txBody>
          <a:bodyPr wrap="none" rtlCol="0">
            <a:spAutoFit/>
          </a:bodyPr>
          <a:lstStyle/>
          <a:p>
            <a:r>
              <a:rPr lang="en-US" dirty="0" smtClean="0">
                <a:solidFill>
                  <a:prstClr val="black"/>
                </a:solidFill>
                <a:latin typeface="Calibri"/>
              </a:rPr>
              <a:t>+            +            +  </a:t>
            </a:r>
            <a:endParaRPr lang="en-US" dirty="0">
              <a:solidFill>
                <a:prstClr val="black"/>
              </a:solidFill>
              <a:latin typeface="Calibri"/>
            </a:endParaRPr>
          </a:p>
        </p:txBody>
      </p:sp>
      <p:sp>
        <p:nvSpPr>
          <p:cNvPr id="60" name="Oval 59"/>
          <p:cNvSpPr/>
          <p:nvPr/>
        </p:nvSpPr>
        <p:spPr>
          <a:xfrm>
            <a:off x="3733800" y="2612202"/>
            <a:ext cx="533400" cy="533400"/>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prstClr val="white"/>
              </a:solidFill>
              <a:latin typeface="Calibri"/>
            </a:endParaRPr>
          </a:p>
        </p:txBody>
      </p:sp>
      <p:grpSp>
        <p:nvGrpSpPr>
          <p:cNvPr id="30" name="Group 29"/>
          <p:cNvGrpSpPr/>
          <p:nvPr/>
        </p:nvGrpSpPr>
        <p:grpSpPr>
          <a:xfrm>
            <a:off x="4419600" y="3370302"/>
            <a:ext cx="1253842" cy="837162"/>
            <a:chOff x="3352800" y="2590800"/>
            <a:chExt cx="1253842" cy="837162"/>
          </a:xfrm>
        </p:grpSpPr>
        <p:cxnSp>
          <p:nvCxnSpPr>
            <p:cNvPr id="5" name="Straight Connector 4"/>
            <p:cNvCxnSpPr>
              <a:stCxn id="12" idx="5"/>
              <a:endCxn id="9" idx="1"/>
            </p:cNvCxnSpPr>
            <p:nvPr/>
          </p:nvCxnSpPr>
          <p:spPr>
            <a:xfrm>
              <a:off x="3961997" y="2829044"/>
              <a:ext cx="406401" cy="360674"/>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p:cNvCxnSpPr>
              <a:stCxn id="11" idx="6"/>
              <a:endCxn id="9" idx="2"/>
            </p:cNvCxnSpPr>
            <p:nvPr/>
          </p:nvCxnSpPr>
          <p:spPr>
            <a:xfrm>
              <a:off x="3631920" y="3288403"/>
              <a:ext cx="695602" cy="0"/>
            </a:xfrm>
            <a:prstGeom prst="line">
              <a:avLst/>
            </a:prstGeom>
          </p:spPr>
          <p:style>
            <a:lnRef idx="3">
              <a:schemeClr val="dk1"/>
            </a:lnRef>
            <a:fillRef idx="0">
              <a:schemeClr val="dk1"/>
            </a:fillRef>
            <a:effectRef idx="2">
              <a:schemeClr val="dk1"/>
            </a:effectRef>
            <a:fontRef idx="minor">
              <a:schemeClr val="tx1"/>
            </a:fontRef>
          </p:style>
        </p:cxnSp>
        <p:sp>
          <p:nvSpPr>
            <p:cNvPr id="9" name="Oval 8"/>
            <p:cNvSpPr/>
            <p:nvPr/>
          </p:nvSpPr>
          <p:spPr>
            <a:xfrm>
              <a:off x="4327522" y="314884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sp>
          <p:nvSpPr>
            <p:cNvPr id="11" name="Oval 10"/>
            <p:cNvSpPr/>
            <p:nvPr/>
          </p:nvSpPr>
          <p:spPr>
            <a:xfrm>
              <a:off x="3352800" y="314884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2" name="Oval 11"/>
            <p:cNvSpPr/>
            <p:nvPr/>
          </p:nvSpPr>
          <p:spPr>
            <a:xfrm>
              <a:off x="3723753" y="259080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8" name="Group 37"/>
          <p:cNvGrpSpPr/>
          <p:nvPr/>
        </p:nvGrpSpPr>
        <p:grpSpPr>
          <a:xfrm>
            <a:off x="5410200" y="3133953"/>
            <a:ext cx="930064" cy="1074549"/>
            <a:chOff x="5489414" y="1971179"/>
            <a:chExt cx="930064" cy="1074549"/>
          </a:xfrm>
        </p:grpSpPr>
        <p:cxnSp>
          <p:nvCxnSpPr>
            <p:cNvPr id="15" name="Straight Connector 14"/>
            <p:cNvCxnSpPr>
              <a:stCxn id="19" idx="7"/>
              <a:endCxn id="23" idx="3"/>
            </p:cNvCxnSpPr>
            <p:nvPr/>
          </p:nvCxnSpPr>
          <p:spPr>
            <a:xfrm flipV="1">
              <a:off x="5727659" y="2446810"/>
              <a:ext cx="453575" cy="360674"/>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a:stCxn id="20" idx="4"/>
              <a:endCxn id="19" idx="0"/>
            </p:cNvCxnSpPr>
            <p:nvPr/>
          </p:nvCxnSpPr>
          <p:spPr>
            <a:xfrm flipH="1">
              <a:off x="5628975" y="2250299"/>
              <a:ext cx="1677" cy="516309"/>
            </a:xfrm>
            <a:prstGeom prst="line">
              <a:avLst/>
            </a:prstGeom>
          </p:spPr>
          <p:style>
            <a:lnRef idx="3">
              <a:schemeClr val="dk1"/>
            </a:lnRef>
            <a:fillRef idx="0">
              <a:schemeClr val="dk1"/>
            </a:fillRef>
            <a:effectRef idx="2">
              <a:schemeClr val="dk1"/>
            </a:effectRef>
            <a:fontRef idx="minor">
              <a:schemeClr val="tx1"/>
            </a:fontRef>
          </p:style>
        </p:cxnSp>
        <p:sp>
          <p:nvSpPr>
            <p:cNvPr id="20" name="Oval 19"/>
            <p:cNvSpPr/>
            <p:nvPr/>
          </p:nvSpPr>
          <p:spPr>
            <a:xfrm>
              <a:off x="5491092" y="1971179"/>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9" name="Oval 18"/>
            <p:cNvSpPr/>
            <p:nvPr/>
          </p:nvSpPr>
          <p:spPr>
            <a:xfrm>
              <a:off x="5489414" y="2766608"/>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23" name="Oval 22"/>
            <p:cNvSpPr/>
            <p:nvPr/>
          </p:nvSpPr>
          <p:spPr>
            <a:xfrm>
              <a:off x="6140358" y="2208566"/>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29" name="Group 28"/>
          <p:cNvGrpSpPr/>
          <p:nvPr/>
        </p:nvGrpSpPr>
        <p:grpSpPr>
          <a:xfrm>
            <a:off x="4800600" y="3903702"/>
            <a:ext cx="884567" cy="1049298"/>
            <a:chOff x="3876153" y="3301242"/>
            <a:chExt cx="884567" cy="1049298"/>
          </a:xfrm>
        </p:grpSpPr>
        <p:cxnSp>
          <p:nvCxnSpPr>
            <p:cNvPr id="24" name="Straight Connector 23"/>
            <p:cNvCxnSpPr>
              <a:stCxn id="26" idx="4"/>
              <a:endCxn id="27" idx="0"/>
            </p:cNvCxnSpPr>
            <p:nvPr/>
          </p:nvCxnSpPr>
          <p:spPr>
            <a:xfrm>
              <a:off x="4619483" y="3580362"/>
              <a:ext cx="1677" cy="491057"/>
            </a:xfrm>
            <a:prstGeom prst="line">
              <a:avLst/>
            </a:prstGeom>
          </p:spPr>
          <p:style>
            <a:lnRef idx="3">
              <a:schemeClr val="dk1"/>
            </a:lnRef>
            <a:fillRef idx="0">
              <a:schemeClr val="dk1"/>
            </a:fillRef>
            <a:effectRef idx="2">
              <a:schemeClr val="dk1"/>
            </a:effectRef>
            <a:fontRef idx="minor">
              <a:schemeClr val="tx1"/>
            </a:fontRef>
          </p:style>
        </p:cxnSp>
        <p:cxnSp>
          <p:nvCxnSpPr>
            <p:cNvPr id="25" name="Straight Connector 24"/>
            <p:cNvCxnSpPr>
              <a:stCxn id="26" idx="3"/>
              <a:endCxn id="28" idx="7"/>
            </p:cNvCxnSpPr>
            <p:nvPr/>
          </p:nvCxnSpPr>
          <p:spPr>
            <a:xfrm flipH="1">
              <a:off x="4114397" y="3539486"/>
              <a:ext cx="406401" cy="360701"/>
            </a:xfrm>
            <a:prstGeom prst="line">
              <a:avLst/>
            </a:prstGeom>
          </p:spPr>
          <p:style>
            <a:lnRef idx="3">
              <a:schemeClr val="dk1"/>
            </a:lnRef>
            <a:fillRef idx="0">
              <a:schemeClr val="dk1"/>
            </a:fillRef>
            <a:effectRef idx="2">
              <a:schemeClr val="dk1"/>
            </a:effectRef>
            <a:fontRef idx="minor">
              <a:schemeClr val="tx1"/>
            </a:fontRef>
          </p:style>
        </p:cxnSp>
        <p:sp>
          <p:nvSpPr>
            <p:cNvPr id="26" name="Oval 25"/>
            <p:cNvSpPr/>
            <p:nvPr/>
          </p:nvSpPr>
          <p:spPr>
            <a:xfrm>
              <a:off x="4479922" y="330124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27" name="Oval 26"/>
            <p:cNvSpPr/>
            <p:nvPr/>
          </p:nvSpPr>
          <p:spPr>
            <a:xfrm>
              <a:off x="4481600" y="407142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28" name="Oval 27"/>
            <p:cNvSpPr/>
            <p:nvPr/>
          </p:nvSpPr>
          <p:spPr>
            <a:xfrm>
              <a:off x="3876153" y="385931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32" name="Group 31"/>
          <p:cNvGrpSpPr/>
          <p:nvPr/>
        </p:nvGrpSpPr>
        <p:grpSpPr>
          <a:xfrm>
            <a:off x="5410200" y="3903702"/>
            <a:ext cx="1253843" cy="870858"/>
            <a:chOff x="5489414" y="2766608"/>
            <a:chExt cx="1253843" cy="870858"/>
          </a:xfrm>
        </p:grpSpPr>
        <p:cxnSp>
          <p:nvCxnSpPr>
            <p:cNvPr id="33" name="Straight Connector 32"/>
            <p:cNvCxnSpPr>
              <a:stCxn id="35" idx="6"/>
              <a:endCxn id="37" idx="2"/>
            </p:cNvCxnSpPr>
            <p:nvPr/>
          </p:nvCxnSpPr>
          <p:spPr>
            <a:xfrm>
              <a:off x="5768535" y="2906169"/>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34" name="Straight Connector 33"/>
            <p:cNvCxnSpPr>
              <a:stCxn id="35" idx="5"/>
              <a:endCxn id="36" idx="1"/>
            </p:cNvCxnSpPr>
            <p:nvPr/>
          </p:nvCxnSpPr>
          <p:spPr>
            <a:xfrm>
              <a:off x="5727659" y="3004852"/>
              <a:ext cx="453575" cy="394370"/>
            </a:xfrm>
            <a:prstGeom prst="line">
              <a:avLst/>
            </a:prstGeom>
          </p:spPr>
          <p:style>
            <a:lnRef idx="3">
              <a:schemeClr val="dk1"/>
            </a:lnRef>
            <a:fillRef idx="0">
              <a:schemeClr val="dk1"/>
            </a:fillRef>
            <a:effectRef idx="2">
              <a:schemeClr val="dk1"/>
            </a:effectRef>
            <a:fontRef idx="minor">
              <a:schemeClr val="tx1"/>
            </a:fontRef>
          </p:style>
        </p:cxnSp>
        <p:sp>
          <p:nvSpPr>
            <p:cNvPr id="35" name="Oval 34"/>
            <p:cNvSpPr/>
            <p:nvPr/>
          </p:nvSpPr>
          <p:spPr>
            <a:xfrm>
              <a:off x="5489414" y="2766608"/>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36" name="Oval 35"/>
            <p:cNvSpPr/>
            <p:nvPr/>
          </p:nvSpPr>
          <p:spPr>
            <a:xfrm>
              <a:off x="6140358" y="3358346"/>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37" name="Oval 36"/>
            <p:cNvSpPr/>
            <p:nvPr/>
          </p:nvSpPr>
          <p:spPr>
            <a:xfrm>
              <a:off x="6464137" y="2766608"/>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59" name="Oval 58"/>
          <p:cNvSpPr/>
          <p:nvPr/>
        </p:nvSpPr>
        <p:spPr>
          <a:xfrm>
            <a:off x="3845642" y="2724926"/>
            <a:ext cx="304800" cy="304800"/>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56" name="TextBox 55"/>
          <p:cNvSpPr txBox="1"/>
          <p:nvPr/>
        </p:nvSpPr>
        <p:spPr>
          <a:xfrm>
            <a:off x="3657600" y="3200400"/>
            <a:ext cx="533400" cy="569388"/>
          </a:xfrm>
          <a:prstGeom prst="rect">
            <a:avLst/>
          </a:prstGeom>
        </p:spPr>
        <p:style>
          <a:lnRef idx="1">
            <a:schemeClr val="accent1"/>
          </a:lnRef>
          <a:fillRef idx="3">
            <a:schemeClr val="accent1"/>
          </a:fillRef>
          <a:effectRef idx="2">
            <a:schemeClr val="accent1"/>
          </a:effectRef>
          <a:fontRef idx="minor">
            <a:schemeClr val="lt1"/>
          </a:fontRef>
        </p:style>
        <p:txBody>
          <a:bodyPr wrap="square" lIns="0" tIns="0" rIns="0" bIns="91440" rtlCol="0" anchor="ctr">
            <a:noAutofit/>
          </a:bodyPr>
          <a:lstStyle/>
          <a:p>
            <a:pPr algn="ctr"/>
            <a:r>
              <a:rPr lang="el-GR" sz="3600" dirty="0" smtClean="0">
                <a:solidFill>
                  <a:prstClr val="white"/>
                </a:solidFill>
                <a:latin typeface="Calibri"/>
              </a:rPr>
              <a:t>Σ</a:t>
            </a:r>
            <a:endParaRPr lang="en-US" sz="3600" baseline="-25000" dirty="0">
              <a:solidFill>
                <a:prstClr val="white"/>
              </a:solidFill>
              <a:latin typeface="Calibri"/>
            </a:endParaRPr>
          </a:p>
        </p:txBody>
      </p:sp>
      <p:sp>
        <p:nvSpPr>
          <p:cNvPr id="61" name="Oval 60"/>
          <p:cNvSpPr/>
          <p:nvPr/>
        </p:nvSpPr>
        <p:spPr>
          <a:xfrm>
            <a:off x="3886200" y="2743200"/>
            <a:ext cx="304800" cy="304800"/>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64" name="Oval 63"/>
          <p:cNvSpPr/>
          <p:nvPr/>
        </p:nvSpPr>
        <p:spPr>
          <a:xfrm>
            <a:off x="3962400" y="2819400"/>
            <a:ext cx="304800" cy="304800"/>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65" name="Oval 64"/>
          <p:cNvSpPr/>
          <p:nvPr/>
        </p:nvSpPr>
        <p:spPr>
          <a:xfrm>
            <a:off x="3826336" y="2798980"/>
            <a:ext cx="304800" cy="304800"/>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3" name="TextBox 2"/>
          <p:cNvSpPr txBox="1"/>
          <p:nvPr/>
        </p:nvSpPr>
        <p:spPr>
          <a:xfrm>
            <a:off x="311964" y="2543890"/>
            <a:ext cx="1773843" cy="769441"/>
          </a:xfrm>
          <a:prstGeom prst="rect">
            <a:avLst/>
          </a:prstGeom>
          <a:noFill/>
        </p:spPr>
        <p:txBody>
          <a:bodyPr wrap="none" rtlCol="0">
            <a:spAutoFit/>
          </a:bodyPr>
          <a:lstStyle/>
          <a:p>
            <a:r>
              <a:rPr lang="en-US" sz="4400" b="1" dirty="0" smtClean="0">
                <a:solidFill>
                  <a:prstClr val="black"/>
                </a:solidFill>
                <a:latin typeface="Calibri"/>
              </a:rPr>
              <a:t>G</a:t>
            </a:r>
            <a:r>
              <a:rPr lang="en-US" sz="4400" dirty="0" smtClean="0">
                <a:solidFill>
                  <a:prstClr val="black"/>
                </a:solidFill>
                <a:latin typeface="Calibri"/>
              </a:rPr>
              <a:t>ather</a:t>
            </a:r>
            <a:endParaRPr lang="en-US" sz="4400" dirty="0">
              <a:solidFill>
                <a:prstClr val="black"/>
              </a:solidFill>
              <a:latin typeface="Calibri"/>
            </a:endParaRPr>
          </a:p>
        </p:txBody>
      </p:sp>
      <p:sp>
        <p:nvSpPr>
          <p:cNvPr id="57" name="TextBox 56"/>
          <p:cNvSpPr txBox="1"/>
          <p:nvPr/>
        </p:nvSpPr>
        <p:spPr>
          <a:xfrm>
            <a:off x="452527" y="3497759"/>
            <a:ext cx="1492716" cy="769441"/>
          </a:xfrm>
          <a:prstGeom prst="rect">
            <a:avLst/>
          </a:prstGeom>
          <a:noFill/>
        </p:spPr>
        <p:txBody>
          <a:bodyPr wrap="none" rtlCol="0">
            <a:spAutoFit/>
          </a:bodyPr>
          <a:lstStyle/>
          <a:p>
            <a:r>
              <a:rPr lang="en-US" sz="4400" b="1" dirty="0" smtClean="0">
                <a:solidFill>
                  <a:prstClr val="black"/>
                </a:solidFill>
                <a:latin typeface="Calibri"/>
              </a:rPr>
              <a:t>A</a:t>
            </a:r>
            <a:r>
              <a:rPr lang="en-US" sz="4400" dirty="0" smtClean="0">
                <a:solidFill>
                  <a:prstClr val="black"/>
                </a:solidFill>
                <a:latin typeface="Calibri"/>
              </a:rPr>
              <a:t>pply</a:t>
            </a:r>
            <a:endParaRPr lang="en-US" sz="4400" dirty="0">
              <a:solidFill>
                <a:prstClr val="black"/>
              </a:solidFill>
              <a:latin typeface="Calibri"/>
            </a:endParaRPr>
          </a:p>
        </p:txBody>
      </p:sp>
      <p:sp>
        <p:nvSpPr>
          <p:cNvPr id="58" name="TextBox 57"/>
          <p:cNvSpPr txBox="1"/>
          <p:nvPr/>
        </p:nvSpPr>
        <p:spPr>
          <a:xfrm>
            <a:off x="304800" y="4488359"/>
            <a:ext cx="1788170" cy="769441"/>
          </a:xfrm>
          <a:prstGeom prst="rect">
            <a:avLst/>
          </a:prstGeom>
          <a:noFill/>
        </p:spPr>
        <p:txBody>
          <a:bodyPr wrap="none" rtlCol="0">
            <a:spAutoFit/>
          </a:bodyPr>
          <a:lstStyle/>
          <a:p>
            <a:r>
              <a:rPr lang="en-US" sz="4400" b="1" dirty="0" smtClean="0">
                <a:solidFill>
                  <a:prstClr val="black"/>
                </a:solidFill>
                <a:latin typeface="Calibri"/>
              </a:rPr>
              <a:t>S</a:t>
            </a:r>
            <a:r>
              <a:rPr lang="en-US" sz="4400" dirty="0" smtClean="0">
                <a:solidFill>
                  <a:prstClr val="black"/>
                </a:solidFill>
                <a:latin typeface="Calibri"/>
              </a:rPr>
              <a:t>catter</a:t>
            </a:r>
            <a:endParaRPr lang="en-US" sz="4400" dirty="0">
              <a:solidFill>
                <a:prstClr val="black"/>
              </a:solidFill>
              <a:latin typeface="Calibri"/>
            </a:endParaRP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67</a:t>
            </a:fld>
            <a:endParaRPr lang="en-US">
              <a:solidFill>
                <a:prstClr val="black">
                  <a:tint val="75000"/>
                </a:prstClr>
              </a:solidFill>
              <a:latin typeface="Calibri"/>
            </a:endParaRPr>
          </a:p>
        </p:txBody>
      </p:sp>
    </p:spTree>
    <p:extLst>
      <p:ext uri="{BB962C8B-B14F-4D97-AF65-F5344CB8AC3E}">
        <p14:creationId xmlns:p14="http://schemas.microsoft.com/office/powerpoint/2010/main" val="22464090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98195E-6 -1.52903E-6 L -0.16852 -0.17441 " pathEditMode="relative" rAng="0" ptsTypes="AA">
                                      <p:cBhvr>
                                        <p:cTn id="6" dur="2000" fill="hold"/>
                                        <p:tgtEl>
                                          <p:spTgt spid="30"/>
                                        </p:tgtEl>
                                        <p:attrNameLst>
                                          <p:attrName>ppt_x</p:attrName>
                                          <p:attrName>ppt_y</p:attrName>
                                        </p:attrNameLst>
                                      </p:cBhvr>
                                      <p:rCtr x="-8435" y="-8721"/>
                                    </p:animMotion>
                                  </p:childTnLst>
                                </p:cTn>
                              </p:par>
                              <p:par>
                                <p:cTn id="7" presetID="0" presetClass="path" presetSubtype="0" accel="50000" decel="50000" fill="hold" nodeType="withEffect">
                                  <p:stCondLst>
                                    <p:cond delay="0"/>
                                  </p:stCondLst>
                                  <p:childTnLst>
                                    <p:animMotion origin="layout" path="M -1.80493E-6 7.16632E-6 L 0.15828 -0.13323 " pathEditMode="relative" ptsTypes="AA">
                                      <p:cBhvr>
                                        <p:cTn id="8" dur="2000" fill="hold"/>
                                        <p:tgtEl>
                                          <p:spTgt spid="38"/>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1.26345E-6 -3.82836E-6 L -0.15654 0.12098 " pathEditMode="relative" rAng="0" ptsTypes="AA">
                                      <p:cBhvr>
                                        <p:cTn id="10" dur="2000" fill="hold"/>
                                        <p:tgtEl>
                                          <p:spTgt spid="29"/>
                                        </p:tgtEl>
                                        <p:attrNameLst>
                                          <p:attrName>ppt_x</p:attrName>
                                          <p:attrName>ppt_y</p:attrName>
                                        </p:attrNameLst>
                                      </p:cBhvr>
                                      <p:rCtr x="-7827" y="6037"/>
                                    </p:animMotion>
                                  </p:childTnLst>
                                </p:cTn>
                              </p:par>
                              <p:par>
                                <p:cTn id="11" presetID="0" presetClass="path" presetSubtype="0" accel="50000" decel="50000" fill="hold" nodeType="withEffect">
                                  <p:stCondLst>
                                    <p:cond delay="0"/>
                                  </p:stCondLst>
                                  <p:childTnLst>
                                    <p:animMotion origin="layout" path="M 2.2874E-6 1.38793E-7 L 0.14804 0.12283 " pathEditMode="relative" rAng="0" ptsTypes="AA">
                                      <p:cBhvr>
                                        <p:cTn id="12" dur="2000" fill="hold"/>
                                        <p:tgtEl>
                                          <p:spTgt spid="32"/>
                                        </p:tgtEl>
                                        <p:attrNameLst>
                                          <p:attrName>ppt_x</p:attrName>
                                          <p:attrName>ppt_y</p:attrName>
                                        </p:attrNameLst>
                                      </p:cBhvr>
                                      <p:rCtr x="7393" y="6130"/>
                                    </p:animMotion>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down)">
                                      <p:cBhvr>
                                        <p:cTn id="33" dur="500"/>
                                        <p:tgtEl>
                                          <p:spTgt spid="43"/>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right)">
                                      <p:cBhvr>
                                        <p:cTn id="36" dur="800"/>
                                        <p:tgtEl>
                                          <p:spTgt spid="44"/>
                                        </p:tgtEl>
                                      </p:cBhvr>
                                    </p:animEffect>
                                  </p:childTnLst>
                                </p:cTn>
                              </p:par>
                              <p:par>
                                <p:cTn id="37" presetID="22" presetClass="entr" presetSubtype="1" fill="hold" grpId="0" nodeType="withEffect">
                                  <p:stCondLst>
                                    <p:cond delay="200"/>
                                  </p:stCondLst>
                                  <p:childTnLst>
                                    <p:set>
                                      <p:cBhvr>
                                        <p:cTn id="38" dur="1" fill="hold">
                                          <p:stCondLst>
                                            <p:cond delay="0"/>
                                          </p:stCondLst>
                                        </p:cTn>
                                        <p:tgtEl>
                                          <p:spTgt spid="45"/>
                                        </p:tgtEl>
                                        <p:attrNameLst>
                                          <p:attrName>style.visibility</p:attrName>
                                        </p:attrNameLst>
                                      </p:cBhvr>
                                      <p:to>
                                        <p:strVal val="visible"/>
                                      </p:to>
                                    </p:set>
                                    <p:animEffect transition="in" filter="wipe(up)">
                                      <p:cBhvr>
                                        <p:cTn id="39" dur="600"/>
                                        <p:tgtEl>
                                          <p:spTgt spid="45"/>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up)">
                                      <p:cBhvr>
                                        <p:cTn id="42" dur="700"/>
                                        <p:tgtEl>
                                          <p:spTgt spid="4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600"/>
                                        <p:tgtEl>
                                          <p:spTgt spid="47"/>
                                        </p:tgtEl>
                                      </p:cBhvr>
                                    </p:animEffect>
                                  </p:childTnLst>
                                </p:cTn>
                              </p:par>
                              <p:par>
                                <p:cTn id="46" presetID="22" presetClass="entr" presetSubtype="8" fill="hold" grpId="0" nodeType="withEffect">
                                  <p:stCondLst>
                                    <p:cond delay="10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700"/>
                                        <p:tgtEl>
                                          <p:spTgt spid="4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800"/>
                                        <p:tgtEl>
                                          <p:spTgt spid="4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up)">
                                      <p:cBhvr>
                                        <p:cTn id="54" dur="700"/>
                                        <p:tgtEl>
                                          <p:spTgt spid="50"/>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1"/>
                                        </p:tgtEl>
                                        <p:attrNameLst>
                                          <p:attrName>style.visibility</p:attrName>
                                        </p:attrNameLst>
                                      </p:cBhvr>
                                      <p:to>
                                        <p:strVal val="visible"/>
                                      </p:to>
                                    </p:set>
                                  </p:childTnLst>
                                </p:cTn>
                              </p:par>
                              <p:par>
                                <p:cTn id="59" presetID="1" presetClass="entr" presetSubtype="0" fill="hold" grpId="1" nodeType="withEffect">
                                  <p:stCondLst>
                                    <p:cond delay="0"/>
                                  </p:stCondLst>
                                  <p:childTnLst>
                                    <p:set>
                                      <p:cBhvr>
                                        <p:cTn id="60" dur="1" fill="hold">
                                          <p:stCondLst>
                                            <p:cond delay="0"/>
                                          </p:stCondLst>
                                        </p:cTn>
                                        <p:tgtEl>
                                          <p:spTgt spid="53"/>
                                        </p:tgtEl>
                                        <p:attrNameLst>
                                          <p:attrName>style.visibility</p:attrName>
                                        </p:attrNameLst>
                                      </p:cBhvr>
                                      <p:to>
                                        <p:strVal val="visible"/>
                                      </p:to>
                                    </p:set>
                                  </p:childTnLst>
                                </p:cTn>
                              </p:par>
                              <p:par>
                                <p:cTn id="61" presetID="1" presetClass="entr" presetSubtype="0" fill="hold" grpId="1" nodeType="with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5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43"/>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44"/>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45"/>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46"/>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47"/>
                                        </p:tgtEl>
                                        <p:attrNameLst>
                                          <p:attrName>style.visibility</p:attrName>
                                        </p:attrNameLst>
                                      </p:cBhvr>
                                      <p:to>
                                        <p:strVal val="hidden"/>
                                      </p:to>
                                    </p:set>
                                  </p:childTnLst>
                                </p:cTn>
                              </p:par>
                              <p:par>
                                <p:cTn id="77" presetID="1" presetClass="exit" presetSubtype="0" fill="hold" grpId="1" nodeType="withEffect">
                                  <p:stCondLst>
                                    <p:cond delay="0"/>
                                  </p:stCondLst>
                                  <p:childTnLst>
                                    <p:set>
                                      <p:cBhvr>
                                        <p:cTn id="78" dur="1" fill="hold">
                                          <p:stCondLst>
                                            <p:cond delay="0"/>
                                          </p:stCondLst>
                                        </p:cTn>
                                        <p:tgtEl>
                                          <p:spTgt spid="48"/>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49"/>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50"/>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2000"/>
                                        <p:tgtEl>
                                          <p:spTgt spid="55"/>
                                        </p:tgtEl>
                                      </p:cBhvr>
                                    </p:animEffect>
                                  </p:childTnLst>
                                </p:cTn>
                              </p:par>
                              <p:par>
                                <p:cTn id="88" presetID="0" presetClass="path" presetSubtype="0" accel="50000" decel="50000" fill="hold" grpId="0" nodeType="withEffect">
                                  <p:stCondLst>
                                    <p:cond delay="0"/>
                                  </p:stCondLst>
                                  <p:childTnLst>
                                    <p:animMotion origin="layout" path="M -4.25547E-6 2.26E-6 L -0.30597 -0.00023 " pathEditMode="relative" rAng="0" ptsTypes="AA">
                                      <p:cBhvr>
                                        <p:cTn id="89" dur="2000" fill="hold"/>
                                        <p:tgtEl>
                                          <p:spTgt spid="52"/>
                                        </p:tgtEl>
                                        <p:attrNameLst>
                                          <p:attrName>ppt_x</p:attrName>
                                          <p:attrName>ppt_y</p:attrName>
                                        </p:attrNameLst>
                                      </p:cBhvr>
                                      <p:rCtr x="-15307" y="-23"/>
                                    </p:animMotion>
                                  </p:childTnLst>
                                </p:cTn>
                              </p:par>
                              <p:par>
                                <p:cTn id="90" presetID="0" presetClass="path" presetSubtype="0" accel="50000" decel="50000" fill="hold" grpId="0" nodeType="withEffect">
                                  <p:stCondLst>
                                    <p:cond delay="0"/>
                                  </p:stCondLst>
                                  <p:childTnLst>
                                    <p:animMotion origin="layout" path="M -1.95765E-6 7.35832E-6 L 0.15828 -0.16654 " pathEditMode="relative" ptsTypes="AA">
                                      <p:cBhvr>
                                        <p:cTn id="91" dur="2000" fill="hold"/>
                                        <p:tgtEl>
                                          <p:spTgt spid="53"/>
                                        </p:tgtEl>
                                        <p:attrNameLst>
                                          <p:attrName>ppt_x</p:attrName>
                                          <p:attrName>ppt_y</p:attrName>
                                        </p:attrNameLst>
                                      </p:cBhvr>
                                    </p:animMotion>
                                  </p:childTnLst>
                                </p:cTn>
                              </p:par>
                              <p:par>
                                <p:cTn id="92" presetID="0" presetClass="path" presetSubtype="0" accel="50000" decel="50000" fill="hold" grpId="0" nodeType="withEffect">
                                  <p:stCondLst>
                                    <p:cond delay="0"/>
                                  </p:stCondLst>
                                  <p:childTnLst>
                                    <p:animMotion origin="layout" path="M -1.5932E-6 7.35832E-6 L -0.14162 -0.16654 " pathEditMode="relative" ptsTypes="AA">
                                      <p:cBhvr>
                                        <p:cTn id="93" dur="2000" fill="hold"/>
                                        <p:tgtEl>
                                          <p:spTgt spid="54"/>
                                        </p:tgtEl>
                                        <p:attrNameLst>
                                          <p:attrName>ppt_x</p:attrName>
                                          <p:attrName>ppt_y</p:attrName>
                                        </p:attrNameLst>
                                      </p:cBhvr>
                                    </p:animMotion>
                                  </p:childTnLst>
                                </p:cTn>
                              </p:par>
                            </p:childTnLst>
                          </p:cTn>
                        </p:par>
                      </p:childTnLst>
                    </p:cTn>
                  </p:par>
                  <p:par>
                    <p:cTn id="94" fill="hold">
                      <p:stCondLst>
                        <p:cond delay="indefinite"/>
                      </p:stCondLst>
                      <p:childTnLst>
                        <p:par>
                          <p:cTn id="95" fill="hold">
                            <p:stCondLst>
                              <p:cond delay="0"/>
                            </p:stCondLst>
                            <p:childTnLst>
                              <p:par>
                                <p:cTn id="96" presetID="1" presetClass="exit" presetSubtype="0" fill="hold" grpId="1" nodeType="clickEffect">
                                  <p:stCondLst>
                                    <p:cond delay="0"/>
                                  </p:stCondLst>
                                  <p:childTnLst>
                                    <p:set>
                                      <p:cBhvr>
                                        <p:cTn id="97" dur="1" fill="hold">
                                          <p:stCondLst>
                                            <p:cond delay="0"/>
                                          </p:stCondLst>
                                        </p:cTn>
                                        <p:tgtEl>
                                          <p:spTgt spid="51"/>
                                        </p:tgtEl>
                                        <p:attrNameLst>
                                          <p:attrName>style.visibility</p:attrName>
                                        </p:attrNameLst>
                                      </p:cBhvr>
                                      <p:to>
                                        <p:strVal val="hidden"/>
                                      </p:to>
                                    </p:set>
                                  </p:childTnLst>
                                </p:cTn>
                              </p:par>
                              <p:par>
                                <p:cTn id="98" presetID="1" presetClass="exit" presetSubtype="0" fill="hold" grpId="2" nodeType="withEffect">
                                  <p:stCondLst>
                                    <p:cond delay="0"/>
                                  </p:stCondLst>
                                  <p:childTnLst>
                                    <p:set>
                                      <p:cBhvr>
                                        <p:cTn id="99" dur="1" fill="hold">
                                          <p:stCondLst>
                                            <p:cond delay="0"/>
                                          </p:stCondLst>
                                        </p:cTn>
                                        <p:tgtEl>
                                          <p:spTgt spid="53"/>
                                        </p:tgtEl>
                                        <p:attrNameLst>
                                          <p:attrName>style.visibility</p:attrName>
                                        </p:attrNameLst>
                                      </p:cBhvr>
                                      <p:to>
                                        <p:strVal val="hidden"/>
                                      </p:to>
                                    </p:set>
                                  </p:childTnLst>
                                </p:cTn>
                              </p:par>
                              <p:par>
                                <p:cTn id="100" presetID="1" presetClass="exit" presetSubtype="0" fill="hold" grpId="2" nodeType="withEffect">
                                  <p:stCondLst>
                                    <p:cond delay="0"/>
                                  </p:stCondLst>
                                  <p:childTnLst>
                                    <p:set>
                                      <p:cBhvr>
                                        <p:cTn id="101" dur="1" fill="hold">
                                          <p:stCondLst>
                                            <p:cond delay="0"/>
                                          </p:stCondLst>
                                        </p:cTn>
                                        <p:tgtEl>
                                          <p:spTgt spid="52"/>
                                        </p:tgtEl>
                                        <p:attrNameLst>
                                          <p:attrName>style.visibility</p:attrName>
                                        </p:attrNameLst>
                                      </p:cBhvr>
                                      <p:to>
                                        <p:strVal val="hidden"/>
                                      </p:to>
                                    </p:set>
                                  </p:childTnLst>
                                </p:cTn>
                              </p:par>
                              <p:par>
                                <p:cTn id="102" presetID="1" presetClass="exit" presetSubtype="0" fill="hold" grpId="2" nodeType="withEffect">
                                  <p:stCondLst>
                                    <p:cond delay="0"/>
                                  </p:stCondLst>
                                  <p:childTnLst>
                                    <p:set>
                                      <p:cBhvr>
                                        <p:cTn id="103" dur="1" fill="hold">
                                          <p:stCondLst>
                                            <p:cond delay="0"/>
                                          </p:stCondLst>
                                        </p:cTn>
                                        <p:tgtEl>
                                          <p:spTgt spid="54"/>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55"/>
                                        </p:tgtEl>
                                        <p:attrNameLst>
                                          <p:attrName>style.visibility</p:attrName>
                                        </p:attrNameLst>
                                      </p:cBhvr>
                                      <p:to>
                                        <p:strVal val="hidden"/>
                                      </p:to>
                                    </p:set>
                                  </p:childTnLst>
                                </p:cTn>
                              </p:par>
                              <p:par>
                                <p:cTn id="106" presetID="1" presetClass="entr" presetSubtype="0" fill="hold" grpId="0" nodeType="withEffect">
                                  <p:stCondLst>
                                    <p:cond delay="0"/>
                                  </p:stCondLst>
                                  <p:childTnLst>
                                    <p:set>
                                      <p:cBhvr>
                                        <p:cTn id="107" dur="1" fill="hold">
                                          <p:stCondLst>
                                            <p:cond delay="0"/>
                                          </p:stCondLst>
                                        </p:cTn>
                                        <p:tgtEl>
                                          <p:spTgt spid="56"/>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3" presetClass="emph" presetSubtype="2" fill="hold" grpId="1" nodeType="clickEffect">
                                  <p:stCondLst>
                                    <p:cond delay="0"/>
                                  </p:stCondLst>
                                  <p:childTnLst>
                                    <p:animClr clrSpc="rgb" dir="cw">
                                      <p:cBhvr override="childStyle">
                                        <p:cTn id="111" dur="500" fill="hold"/>
                                        <p:tgtEl>
                                          <p:spTgt spid="3"/>
                                        </p:tgtEl>
                                        <p:attrNameLst>
                                          <p:attrName>style.color</p:attrName>
                                        </p:attrNameLst>
                                      </p:cBhvr>
                                      <p:to>
                                        <a:srgbClr val="B4B4B4"/>
                                      </p:to>
                                    </p:animClr>
                                  </p:childTnLst>
                                </p:cTn>
                              </p:par>
                            </p:childTnLst>
                          </p:cTn>
                        </p:par>
                        <p:par>
                          <p:cTn id="112" fill="hold">
                            <p:stCondLst>
                              <p:cond delay="500"/>
                            </p:stCondLst>
                            <p:childTnLst>
                              <p:par>
                                <p:cTn id="113" presetID="1" presetClass="entr" presetSubtype="0" fill="hold" grpId="0" nodeType="afterEffect">
                                  <p:stCondLst>
                                    <p:cond delay="0"/>
                                  </p:stCondLst>
                                  <p:childTnLst>
                                    <p:set>
                                      <p:cBhvr>
                                        <p:cTn id="114" dur="1" fill="hold">
                                          <p:stCondLst>
                                            <p:cond delay="0"/>
                                          </p:stCondLst>
                                        </p:cTn>
                                        <p:tgtEl>
                                          <p:spTgt spid="57"/>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6" presetClass="entr" presetSubtype="32" fill="hold" grpId="0" nodeType="click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circle(out)">
                                      <p:cBhvr>
                                        <p:cTn id="119" dur="500"/>
                                        <p:tgtEl>
                                          <p:spTgt spid="60"/>
                                        </p:tgtEl>
                                      </p:cBhvr>
                                    </p:animEffect>
                                  </p:childTnLst>
                                </p:cTn>
                              </p:par>
                            </p:childTnLst>
                          </p:cTn>
                        </p:par>
                      </p:childTnLst>
                    </p:cTn>
                  </p:par>
                  <p:par>
                    <p:cTn id="120" fill="hold">
                      <p:stCondLst>
                        <p:cond delay="indefinite"/>
                      </p:stCondLst>
                      <p:childTnLst>
                        <p:par>
                          <p:cTn id="121" fill="hold">
                            <p:stCondLst>
                              <p:cond delay="0"/>
                            </p:stCondLst>
                            <p:childTnLst>
                              <p:par>
                                <p:cTn id="122" presetID="0" presetClass="path" presetSubtype="0" accel="50000" decel="50000" fill="hold" grpId="1" nodeType="clickEffect">
                                  <p:stCondLst>
                                    <p:cond delay="0"/>
                                  </p:stCondLst>
                                  <p:childTnLst>
                                    <p:animMotion origin="layout" path="M 0 0 L 0.00486 -0.07873 " pathEditMode="relative" ptsTypes="AA">
                                      <p:cBhvr>
                                        <p:cTn id="123" dur="1000" fill="hold"/>
                                        <p:tgtEl>
                                          <p:spTgt spid="56"/>
                                        </p:tgtEl>
                                        <p:attrNameLst>
                                          <p:attrName>ppt_x</p:attrName>
                                          <p:attrName>ppt_y</p:attrName>
                                        </p:attrNameLst>
                                      </p:cBhvr>
                                    </p:animMotion>
                                  </p:childTnLst>
                                </p:cTn>
                              </p:par>
                              <p:par>
                                <p:cTn id="124" presetID="53" presetClass="exit" presetSubtype="32" fill="hold" grpId="2" nodeType="withEffect">
                                  <p:stCondLst>
                                    <p:cond delay="0"/>
                                  </p:stCondLst>
                                  <p:childTnLst>
                                    <p:anim calcmode="lin" valueType="num">
                                      <p:cBhvr>
                                        <p:cTn id="125" dur="1000"/>
                                        <p:tgtEl>
                                          <p:spTgt spid="56"/>
                                        </p:tgtEl>
                                        <p:attrNameLst>
                                          <p:attrName>ppt_w</p:attrName>
                                        </p:attrNameLst>
                                      </p:cBhvr>
                                      <p:tavLst>
                                        <p:tav tm="0">
                                          <p:val>
                                            <p:strVal val="ppt_w"/>
                                          </p:val>
                                        </p:tav>
                                        <p:tav tm="100000">
                                          <p:val>
                                            <p:fltVal val="0"/>
                                          </p:val>
                                        </p:tav>
                                      </p:tavLst>
                                    </p:anim>
                                    <p:anim calcmode="lin" valueType="num">
                                      <p:cBhvr>
                                        <p:cTn id="126" dur="1000"/>
                                        <p:tgtEl>
                                          <p:spTgt spid="56"/>
                                        </p:tgtEl>
                                        <p:attrNameLst>
                                          <p:attrName>ppt_h</p:attrName>
                                        </p:attrNameLst>
                                      </p:cBhvr>
                                      <p:tavLst>
                                        <p:tav tm="0">
                                          <p:val>
                                            <p:strVal val="ppt_h"/>
                                          </p:val>
                                        </p:tav>
                                        <p:tav tm="100000">
                                          <p:val>
                                            <p:fltVal val="0"/>
                                          </p:val>
                                        </p:tav>
                                      </p:tavLst>
                                    </p:anim>
                                    <p:animEffect transition="out" filter="fade">
                                      <p:cBhvr>
                                        <p:cTn id="127" dur="1000"/>
                                        <p:tgtEl>
                                          <p:spTgt spid="56"/>
                                        </p:tgtEl>
                                      </p:cBhvr>
                                    </p:animEffect>
                                    <p:set>
                                      <p:cBhvr>
                                        <p:cTn id="128" dur="1" fill="hold">
                                          <p:stCondLst>
                                            <p:cond delay="999"/>
                                          </p:stCondLst>
                                        </p:cTn>
                                        <p:tgtEl>
                                          <p:spTgt spid="56"/>
                                        </p:tgtEl>
                                        <p:attrNameLst>
                                          <p:attrName>style.visibility</p:attrName>
                                        </p:attrNameLst>
                                      </p:cBhvr>
                                      <p:to>
                                        <p:strVal val="hidden"/>
                                      </p:to>
                                    </p:set>
                                  </p:childTnLst>
                                </p:cTn>
                              </p:par>
                              <p:par>
                                <p:cTn id="129" presetID="53" presetClass="entr" presetSubtype="16" fill="hold" grpId="0" nodeType="withEffect">
                                  <p:stCondLst>
                                    <p:cond delay="0"/>
                                  </p:stCondLst>
                                  <p:childTnLst>
                                    <p:set>
                                      <p:cBhvr>
                                        <p:cTn id="130" dur="1" fill="hold">
                                          <p:stCondLst>
                                            <p:cond delay="0"/>
                                          </p:stCondLst>
                                        </p:cTn>
                                        <p:tgtEl>
                                          <p:spTgt spid="59"/>
                                        </p:tgtEl>
                                        <p:attrNameLst>
                                          <p:attrName>style.visibility</p:attrName>
                                        </p:attrNameLst>
                                      </p:cBhvr>
                                      <p:to>
                                        <p:strVal val="visible"/>
                                      </p:to>
                                    </p:set>
                                    <p:anim calcmode="lin" valueType="num">
                                      <p:cBhvr>
                                        <p:cTn id="131" dur="1000" fill="hold"/>
                                        <p:tgtEl>
                                          <p:spTgt spid="59"/>
                                        </p:tgtEl>
                                        <p:attrNameLst>
                                          <p:attrName>ppt_w</p:attrName>
                                        </p:attrNameLst>
                                      </p:cBhvr>
                                      <p:tavLst>
                                        <p:tav tm="0">
                                          <p:val>
                                            <p:fltVal val="0"/>
                                          </p:val>
                                        </p:tav>
                                        <p:tav tm="100000">
                                          <p:val>
                                            <p:strVal val="#ppt_w"/>
                                          </p:val>
                                        </p:tav>
                                      </p:tavLst>
                                    </p:anim>
                                    <p:anim calcmode="lin" valueType="num">
                                      <p:cBhvr>
                                        <p:cTn id="132" dur="1000" fill="hold"/>
                                        <p:tgtEl>
                                          <p:spTgt spid="59"/>
                                        </p:tgtEl>
                                        <p:attrNameLst>
                                          <p:attrName>ppt_h</p:attrName>
                                        </p:attrNameLst>
                                      </p:cBhvr>
                                      <p:tavLst>
                                        <p:tav tm="0">
                                          <p:val>
                                            <p:fltVal val="0"/>
                                          </p:val>
                                        </p:tav>
                                        <p:tav tm="100000">
                                          <p:val>
                                            <p:strVal val="#ppt_h"/>
                                          </p:val>
                                        </p:tav>
                                      </p:tavLst>
                                    </p:anim>
                                    <p:animEffect transition="in" filter="fade">
                                      <p:cBhvr>
                                        <p:cTn id="133" dur="1000"/>
                                        <p:tgtEl>
                                          <p:spTgt spid="59"/>
                                        </p:tgtEl>
                                      </p:cBhvr>
                                    </p:animEffect>
                                  </p:childTnLst>
                                </p:cTn>
                              </p:par>
                            </p:childTnLst>
                          </p:cTn>
                        </p:par>
                      </p:childTnLst>
                    </p:cTn>
                  </p:par>
                  <p:par>
                    <p:cTn id="134" fill="hold">
                      <p:stCondLst>
                        <p:cond delay="indefinite"/>
                      </p:stCondLst>
                      <p:childTnLst>
                        <p:par>
                          <p:cTn id="135" fill="hold">
                            <p:stCondLst>
                              <p:cond delay="0"/>
                            </p:stCondLst>
                            <p:childTnLst>
                              <p:par>
                                <p:cTn id="136" presetID="1" presetClass="exit" presetSubtype="0" fill="hold" grpId="1" nodeType="clickEffect">
                                  <p:stCondLst>
                                    <p:cond delay="0"/>
                                  </p:stCondLst>
                                  <p:childTnLst>
                                    <p:set>
                                      <p:cBhvr>
                                        <p:cTn id="137" dur="1" fill="hold">
                                          <p:stCondLst>
                                            <p:cond delay="0"/>
                                          </p:stCondLst>
                                        </p:cTn>
                                        <p:tgtEl>
                                          <p:spTgt spid="60"/>
                                        </p:tgtEl>
                                        <p:attrNameLst>
                                          <p:attrName>style.visibility</p:attrName>
                                        </p:attrNameLst>
                                      </p:cBhvr>
                                      <p:to>
                                        <p:strVal val="hidden"/>
                                      </p:to>
                                    </p:set>
                                  </p:childTnLst>
                                </p:cTn>
                              </p:par>
                            </p:childTnLst>
                          </p:cTn>
                        </p:par>
                      </p:childTnLst>
                    </p:cTn>
                  </p:par>
                  <p:par>
                    <p:cTn id="138" fill="hold">
                      <p:stCondLst>
                        <p:cond delay="indefinite"/>
                      </p:stCondLst>
                      <p:childTnLst>
                        <p:par>
                          <p:cTn id="139" fill="hold">
                            <p:stCondLst>
                              <p:cond delay="0"/>
                            </p:stCondLst>
                            <p:childTnLst>
                              <p:par>
                                <p:cTn id="140" presetID="1" presetClass="entr" presetSubtype="0" fill="hold" grpId="0" nodeType="clickEffect">
                                  <p:stCondLst>
                                    <p:cond delay="0"/>
                                  </p:stCondLst>
                                  <p:childTnLst>
                                    <p:set>
                                      <p:cBhvr>
                                        <p:cTn id="141" dur="1" fill="hold">
                                          <p:stCondLst>
                                            <p:cond delay="0"/>
                                          </p:stCondLst>
                                        </p:cTn>
                                        <p:tgtEl>
                                          <p:spTgt spid="61"/>
                                        </p:tgtEl>
                                        <p:attrNameLst>
                                          <p:attrName>style.visibility</p:attrName>
                                        </p:attrNameLst>
                                      </p:cBhvr>
                                      <p:to>
                                        <p:strVal val="visible"/>
                                      </p:to>
                                    </p:set>
                                  </p:childTnLst>
                                </p:cTn>
                              </p:par>
                              <p:par>
                                <p:cTn id="142" presetID="1" presetClass="entr" presetSubtype="0" fill="hold" grpId="0" nodeType="withEffect">
                                  <p:stCondLst>
                                    <p:cond delay="0"/>
                                  </p:stCondLst>
                                  <p:childTnLst>
                                    <p:set>
                                      <p:cBhvr>
                                        <p:cTn id="143" dur="1" fill="hold">
                                          <p:stCondLst>
                                            <p:cond delay="0"/>
                                          </p:stCondLst>
                                        </p:cTn>
                                        <p:tgtEl>
                                          <p:spTgt spid="64"/>
                                        </p:tgtEl>
                                        <p:attrNameLst>
                                          <p:attrName>style.visibility</p:attrName>
                                        </p:attrNameLst>
                                      </p:cBhvr>
                                      <p:to>
                                        <p:strVal val="visible"/>
                                      </p:to>
                                    </p:set>
                                  </p:childTnLst>
                                </p:cTn>
                              </p:par>
                              <p:par>
                                <p:cTn id="144" presetID="1" presetClass="entr" presetSubtype="0" fill="hold" grpId="0" nodeType="withEffect">
                                  <p:stCondLst>
                                    <p:cond delay="0"/>
                                  </p:stCondLst>
                                  <p:childTnLst>
                                    <p:set>
                                      <p:cBhvr>
                                        <p:cTn id="145" dur="1" fill="hold">
                                          <p:stCondLst>
                                            <p:cond delay="0"/>
                                          </p:stCondLst>
                                        </p:cTn>
                                        <p:tgtEl>
                                          <p:spTgt spid="65"/>
                                        </p:tgtEl>
                                        <p:attrNameLst>
                                          <p:attrName>style.visibility</p:attrName>
                                        </p:attrNameLst>
                                      </p:cBhvr>
                                      <p:to>
                                        <p:strVal val="visible"/>
                                      </p:to>
                                    </p:set>
                                  </p:childTnLst>
                                </p:cTn>
                              </p:par>
                              <p:par>
                                <p:cTn id="146" presetID="0" presetClass="path" presetSubtype="0" accel="50000" decel="50000" fill="hold" grpId="1" nodeType="withEffect">
                                  <p:stCondLst>
                                    <p:cond delay="0"/>
                                  </p:stCondLst>
                                  <p:childTnLst>
                                    <p:animMotion origin="layout" path="M -0.01597 -0.00393 L 0.30439 0.279 " pathEditMode="relative" rAng="0" ptsTypes="AA">
                                      <p:cBhvr>
                                        <p:cTn id="147" dur="1000" fill="hold"/>
                                        <p:tgtEl>
                                          <p:spTgt spid="64"/>
                                        </p:tgtEl>
                                        <p:attrNameLst>
                                          <p:attrName>ppt_x</p:attrName>
                                          <p:attrName>ppt_y</p:attrName>
                                        </p:attrNameLst>
                                      </p:cBhvr>
                                      <p:rCtr x="16010" y="14147"/>
                                    </p:animMotion>
                                  </p:childTnLst>
                                </p:cTn>
                              </p:par>
                              <p:par>
                                <p:cTn id="148" presetID="0" presetClass="path" presetSubtype="0" accel="50000" decel="50000" fill="hold" grpId="1" nodeType="withEffect">
                                  <p:stCondLst>
                                    <p:cond delay="0"/>
                                  </p:stCondLst>
                                  <p:childTnLst>
                                    <p:animMotion origin="layout" path="M 3.78191E-6 2.43112E-6 L 0.32436 0.03727 " pathEditMode="relative" rAng="0" ptsTypes="AA">
                                      <p:cBhvr>
                                        <p:cTn id="149" dur="1000" fill="hold"/>
                                        <p:tgtEl>
                                          <p:spTgt spid="61"/>
                                        </p:tgtEl>
                                        <p:attrNameLst>
                                          <p:attrName>ppt_x</p:attrName>
                                          <p:attrName>ppt_y</p:attrName>
                                        </p:attrNameLst>
                                      </p:cBhvr>
                                      <p:rCtr x="16218" y="1852"/>
                                    </p:animMotion>
                                  </p:childTnLst>
                                </p:cTn>
                              </p:par>
                              <p:par>
                                <p:cTn id="150" presetID="0" presetClass="path" presetSubtype="0" accel="50000" decel="50000" fill="hold" grpId="1" nodeType="withEffect">
                                  <p:stCondLst>
                                    <p:cond delay="0"/>
                                  </p:stCondLst>
                                  <p:childTnLst>
                                    <p:animMotion origin="layout" path="M 3.78191E-6 2.43112E-6 L 0.01597 0.28178 " pathEditMode="relative" rAng="0" ptsTypes="AA">
                                      <p:cBhvr>
                                        <p:cTn id="151" dur="1000" fill="hold"/>
                                        <p:tgtEl>
                                          <p:spTgt spid="65"/>
                                        </p:tgtEl>
                                        <p:attrNameLst>
                                          <p:attrName>ppt_x</p:attrName>
                                          <p:attrName>ppt_y</p:attrName>
                                        </p:attrNameLst>
                                      </p:cBhvr>
                                      <p:rCtr x="799" y="14077"/>
                                    </p:animMotion>
                                  </p:childTnLst>
                                </p:cTn>
                              </p:par>
                            </p:childTnLst>
                          </p:cTn>
                        </p:par>
                      </p:childTnLst>
                    </p:cTn>
                  </p:par>
                  <p:par>
                    <p:cTn id="152" fill="hold">
                      <p:stCondLst>
                        <p:cond delay="indefinite"/>
                      </p:stCondLst>
                      <p:childTnLst>
                        <p:par>
                          <p:cTn id="153" fill="hold">
                            <p:stCondLst>
                              <p:cond delay="0"/>
                            </p:stCondLst>
                            <p:childTnLst>
                              <p:par>
                                <p:cTn id="154" presetID="1" presetClass="entr" presetSubtype="0" fill="hold" grpId="0" nodeType="clickEffect">
                                  <p:stCondLst>
                                    <p:cond delay="0"/>
                                  </p:stCondLst>
                                  <p:childTnLst>
                                    <p:set>
                                      <p:cBhvr>
                                        <p:cTn id="155" dur="1" fill="hold">
                                          <p:stCondLst>
                                            <p:cond delay="0"/>
                                          </p:stCondLst>
                                        </p:cTn>
                                        <p:tgtEl>
                                          <p:spTgt spid="58"/>
                                        </p:tgtEl>
                                        <p:attrNameLst>
                                          <p:attrName>style.visibility</p:attrName>
                                        </p:attrNameLst>
                                      </p:cBhvr>
                                      <p:to>
                                        <p:strVal val="visible"/>
                                      </p:to>
                                    </p:set>
                                  </p:childTnLst>
                                </p:cTn>
                              </p:par>
                              <p:par>
                                <p:cTn id="156" presetID="3" presetClass="emph" presetSubtype="2" fill="hold" grpId="1" nodeType="withEffect">
                                  <p:stCondLst>
                                    <p:cond delay="0"/>
                                  </p:stCondLst>
                                  <p:childTnLst>
                                    <p:animClr clrSpc="rgb" dir="cw">
                                      <p:cBhvr override="childStyle">
                                        <p:cTn id="157" dur="500" fill="hold"/>
                                        <p:tgtEl>
                                          <p:spTgt spid="57"/>
                                        </p:tgtEl>
                                        <p:attrNameLst>
                                          <p:attrName>style.color</p:attrName>
                                        </p:attrNameLst>
                                      </p:cBhvr>
                                      <p:to>
                                        <a:srgbClr val="B4B4B4"/>
                                      </p:to>
                                    </p:animClr>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grpId="2" nodeType="clickEffect">
                                  <p:stCondLst>
                                    <p:cond delay="0"/>
                                  </p:stCondLst>
                                  <p:childTnLst>
                                    <p:set>
                                      <p:cBhvr>
                                        <p:cTn id="161" dur="1" fill="hold">
                                          <p:stCondLst>
                                            <p:cond delay="0"/>
                                          </p:stCondLst>
                                        </p:cTn>
                                        <p:tgtEl>
                                          <p:spTgt spid="46"/>
                                        </p:tgtEl>
                                        <p:attrNameLst>
                                          <p:attrName>style.visibility</p:attrName>
                                        </p:attrNameLst>
                                      </p:cBhvr>
                                      <p:to>
                                        <p:strVal val="visible"/>
                                      </p:to>
                                    </p:set>
                                    <p:animEffect transition="in" filter="wipe(up)">
                                      <p:cBhvr>
                                        <p:cTn id="162" dur="500"/>
                                        <p:tgtEl>
                                          <p:spTgt spid="46"/>
                                        </p:tgtEl>
                                      </p:cBhvr>
                                    </p:animEffect>
                                  </p:childTnLst>
                                </p:cTn>
                              </p:par>
                              <p:par>
                                <p:cTn id="163" presetID="22" presetClass="entr" presetSubtype="2" fill="hold" grpId="2" nodeType="withEffect">
                                  <p:stCondLst>
                                    <p:cond delay="0"/>
                                  </p:stCondLst>
                                  <p:childTnLst>
                                    <p:set>
                                      <p:cBhvr>
                                        <p:cTn id="164" dur="1" fill="hold">
                                          <p:stCondLst>
                                            <p:cond delay="0"/>
                                          </p:stCondLst>
                                        </p:cTn>
                                        <p:tgtEl>
                                          <p:spTgt spid="45"/>
                                        </p:tgtEl>
                                        <p:attrNameLst>
                                          <p:attrName>style.visibility</p:attrName>
                                        </p:attrNameLst>
                                      </p:cBhvr>
                                      <p:to>
                                        <p:strVal val="visible"/>
                                      </p:to>
                                    </p:set>
                                    <p:animEffect transition="in" filter="wipe(right)">
                                      <p:cBhvr>
                                        <p:cTn id="165" dur="500"/>
                                        <p:tgtEl>
                                          <p:spTgt spid="45"/>
                                        </p:tgtEl>
                                      </p:cBhvr>
                                    </p:animEffect>
                                  </p:childTnLst>
                                </p:cTn>
                              </p:par>
                              <p:par>
                                <p:cTn id="166" presetID="22" presetClass="entr" presetSubtype="2" fill="hold" grpId="2" nodeType="withEffect">
                                  <p:stCondLst>
                                    <p:cond delay="0"/>
                                  </p:stCondLst>
                                  <p:childTnLst>
                                    <p:set>
                                      <p:cBhvr>
                                        <p:cTn id="167" dur="1" fill="hold">
                                          <p:stCondLst>
                                            <p:cond delay="0"/>
                                          </p:stCondLst>
                                        </p:cTn>
                                        <p:tgtEl>
                                          <p:spTgt spid="44"/>
                                        </p:tgtEl>
                                        <p:attrNameLst>
                                          <p:attrName>style.visibility</p:attrName>
                                        </p:attrNameLst>
                                      </p:cBhvr>
                                      <p:to>
                                        <p:strVal val="visible"/>
                                      </p:to>
                                    </p:set>
                                    <p:animEffect transition="in" filter="wipe(right)">
                                      <p:cBhvr>
                                        <p:cTn id="168" dur="500"/>
                                        <p:tgtEl>
                                          <p:spTgt spid="44"/>
                                        </p:tgtEl>
                                      </p:cBhvr>
                                    </p:animEffect>
                                  </p:childTnLst>
                                </p:cTn>
                              </p:par>
                              <p:par>
                                <p:cTn id="169" presetID="22" presetClass="entr" presetSubtype="4" fill="hold" grpId="2" nodeType="withEffect">
                                  <p:stCondLst>
                                    <p:cond delay="0"/>
                                  </p:stCondLst>
                                  <p:childTnLst>
                                    <p:set>
                                      <p:cBhvr>
                                        <p:cTn id="170" dur="1" fill="hold">
                                          <p:stCondLst>
                                            <p:cond delay="0"/>
                                          </p:stCondLst>
                                        </p:cTn>
                                        <p:tgtEl>
                                          <p:spTgt spid="43"/>
                                        </p:tgtEl>
                                        <p:attrNameLst>
                                          <p:attrName>style.visibility</p:attrName>
                                        </p:attrNameLst>
                                      </p:cBhvr>
                                      <p:to>
                                        <p:strVal val="visible"/>
                                      </p:to>
                                    </p:set>
                                    <p:animEffect transition="in" filter="wipe(down)">
                                      <p:cBhvr>
                                        <p:cTn id="171" dur="500"/>
                                        <p:tgtEl>
                                          <p:spTgt spid="43"/>
                                        </p:tgtEl>
                                      </p:cBhvr>
                                    </p:animEffect>
                                  </p:childTnLst>
                                </p:cTn>
                              </p:par>
                              <p:par>
                                <p:cTn id="172" presetID="22" presetClass="entr" presetSubtype="4" fill="hold" grpId="2" nodeType="withEffect">
                                  <p:stCondLst>
                                    <p:cond delay="0"/>
                                  </p:stCondLst>
                                  <p:childTnLst>
                                    <p:set>
                                      <p:cBhvr>
                                        <p:cTn id="173" dur="1" fill="hold">
                                          <p:stCondLst>
                                            <p:cond delay="0"/>
                                          </p:stCondLst>
                                        </p:cTn>
                                        <p:tgtEl>
                                          <p:spTgt spid="47"/>
                                        </p:tgtEl>
                                        <p:attrNameLst>
                                          <p:attrName>style.visibility</p:attrName>
                                        </p:attrNameLst>
                                      </p:cBhvr>
                                      <p:to>
                                        <p:strVal val="visible"/>
                                      </p:to>
                                    </p:set>
                                    <p:animEffect transition="in" filter="wipe(down)">
                                      <p:cBhvr>
                                        <p:cTn id="174" dur="500"/>
                                        <p:tgtEl>
                                          <p:spTgt spid="47"/>
                                        </p:tgtEl>
                                      </p:cBhvr>
                                    </p:animEffect>
                                  </p:childTnLst>
                                </p:cTn>
                              </p:par>
                              <p:par>
                                <p:cTn id="175" presetID="22" presetClass="entr" presetSubtype="4" fill="hold" grpId="2" nodeType="withEffect">
                                  <p:stCondLst>
                                    <p:cond delay="0"/>
                                  </p:stCondLst>
                                  <p:childTnLst>
                                    <p:set>
                                      <p:cBhvr>
                                        <p:cTn id="176" dur="1" fill="hold">
                                          <p:stCondLst>
                                            <p:cond delay="0"/>
                                          </p:stCondLst>
                                        </p:cTn>
                                        <p:tgtEl>
                                          <p:spTgt spid="48"/>
                                        </p:tgtEl>
                                        <p:attrNameLst>
                                          <p:attrName>style.visibility</p:attrName>
                                        </p:attrNameLst>
                                      </p:cBhvr>
                                      <p:to>
                                        <p:strVal val="visible"/>
                                      </p:to>
                                    </p:set>
                                    <p:animEffect transition="in" filter="wipe(down)">
                                      <p:cBhvr>
                                        <p:cTn id="177" dur="500"/>
                                        <p:tgtEl>
                                          <p:spTgt spid="48"/>
                                        </p:tgtEl>
                                      </p:cBhvr>
                                    </p:animEffect>
                                  </p:childTnLst>
                                </p:cTn>
                              </p:par>
                              <p:par>
                                <p:cTn id="178" presetID="22" presetClass="entr" presetSubtype="8" fill="hold" grpId="2" nodeType="withEffect">
                                  <p:stCondLst>
                                    <p:cond delay="0"/>
                                  </p:stCondLst>
                                  <p:childTnLst>
                                    <p:set>
                                      <p:cBhvr>
                                        <p:cTn id="179" dur="1" fill="hold">
                                          <p:stCondLst>
                                            <p:cond delay="0"/>
                                          </p:stCondLst>
                                        </p:cTn>
                                        <p:tgtEl>
                                          <p:spTgt spid="49"/>
                                        </p:tgtEl>
                                        <p:attrNameLst>
                                          <p:attrName>style.visibility</p:attrName>
                                        </p:attrNameLst>
                                      </p:cBhvr>
                                      <p:to>
                                        <p:strVal val="visible"/>
                                      </p:to>
                                    </p:set>
                                    <p:animEffect transition="in" filter="wipe(left)">
                                      <p:cBhvr>
                                        <p:cTn id="180" dur="500"/>
                                        <p:tgtEl>
                                          <p:spTgt spid="49"/>
                                        </p:tgtEl>
                                      </p:cBhvr>
                                    </p:animEffect>
                                  </p:childTnLst>
                                </p:cTn>
                              </p:par>
                              <p:par>
                                <p:cTn id="181" presetID="22" presetClass="entr" presetSubtype="8" fill="hold" grpId="2" nodeType="withEffect">
                                  <p:stCondLst>
                                    <p:cond delay="0"/>
                                  </p:stCondLst>
                                  <p:childTnLst>
                                    <p:set>
                                      <p:cBhvr>
                                        <p:cTn id="182" dur="1" fill="hold">
                                          <p:stCondLst>
                                            <p:cond delay="0"/>
                                          </p:stCondLst>
                                        </p:cTn>
                                        <p:tgtEl>
                                          <p:spTgt spid="50"/>
                                        </p:tgtEl>
                                        <p:attrNameLst>
                                          <p:attrName>style.visibility</p:attrName>
                                        </p:attrNameLst>
                                      </p:cBhvr>
                                      <p:to>
                                        <p:strVal val="visible"/>
                                      </p:to>
                                    </p:set>
                                    <p:animEffect transition="in" filter="wipe(left)">
                                      <p:cBhvr>
                                        <p:cTn id="18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P spid="48" grpId="0" animBg="1"/>
      <p:bldP spid="48" grpId="1" animBg="1"/>
      <p:bldP spid="48" grpId="2" animBg="1"/>
      <p:bldP spid="49" grpId="0" animBg="1"/>
      <p:bldP spid="49" grpId="1" animBg="1"/>
      <p:bldP spid="49" grpId="2" animBg="1"/>
      <p:bldP spid="50" grpId="0" animBg="1"/>
      <p:bldP spid="50" grpId="1" animBg="1"/>
      <p:bldP spid="50" grpId="2" animBg="1"/>
      <p:bldP spid="51" grpId="0" animBg="1"/>
      <p:bldP spid="51" grpId="1" animBg="1"/>
      <p:bldP spid="52" grpId="0" animBg="1"/>
      <p:bldP spid="52" grpId="1" animBg="1"/>
      <p:bldP spid="52" grpId="2" animBg="1"/>
      <p:bldP spid="53" grpId="0" animBg="1"/>
      <p:bldP spid="53" grpId="1" animBg="1"/>
      <p:bldP spid="53" grpId="2" animBg="1"/>
      <p:bldP spid="54" grpId="0" animBg="1"/>
      <p:bldP spid="54" grpId="1" animBg="1"/>
      <p:bldP spid="54" grpId="2" animBg="1"/>
      <p:bldP spid="55" grpId="0"/>
      <p:bldP spid="55" grpId="1"/>
      <p:bldP spid="60" grpId="0" animBg="1"/>
      <p:bldP spid="60" grpId="1" animBg="1"/>
      <p:bldP spid="59" grpId="0" animBg="1"/>
      <p:bldP spid="56" grpId="0" animBg="1"/>
      <p:bldP spid="56" grpId="1" animBg="1"/>
      <p:bldP spid="56" grpId="2" animBg="1"/>
      <p:bldP spid="61" grpId="0" animBg="1"/>
      <p:bldP spid="61" grpId="1" animBg="1"/>
      <p:bldP spid="64" grpId="0" animBg="1"/>
      <p:bldP spid="64" grpId="1" animBg="1"/>
      <p:bldP spid="65" grpId="0" animBg="1"/>
      <p:bldP spid="65" grpId="1" animBg="1"/>
      <p:bldP spid="3" grpId="0"/>
      <p:bldP spid="3" grpId="1"/>
      <p:bldP spid="57" grpId="0"/>
      <p:bldP spid="57" grpId="1"/>
      <p:bldP spid="5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a:xfrm>
            <a:off x="533400" y="304800"/>
            <a:ext cx="8153400" cy="1066800"/>
          </a:xfrm>
        </p:spPr>
        <p:txBody>
          <a:bodyPr>
            <a:normAutofit/>
          </a:bodyPr>
          <a:lstStyle/>
          <a:p>
            <a:r>
              <a:rPr lang="en-US" sz="3600" dirty="0" smtClean="0"/>
              <a:t>Minimizing Communication in GraphLab2</a:t>
            </a:r>
            <a:endParaRPr lang="en-US" sz="3600" b="1" dirty="0"/>
          </a:p>
        </p:txBody>
      </p:sp>
      <p:grpSp>
        <p:nvGrpSpPr>
          <p:cNvPr id="4" name="Group 3"/>
          <p:cNvGrpSpPr/>
          <p:nvPr/>
        </p:nvGrpSpPr>
        <p:grpSpPr>
          <a:xfrm>
            <a:off x="3720739" y="1752600"/>
            <a:ext cx="1519426" cy="1075200"/>
            <a:chOff x="3720739" y="2286583"/>
            <a:chExt cx="1519426" cy="1075200"/>
          </a:xfrm>
        </p:grpSpPr>
        <p:cxnSp>
          <p:nvCxnSpPr>
            <p:cNvPr id="53" name="Straight Connector 52"/>
            <p:cNvCxnSpPr>
              <a:stCxn id="66" idx="5"/>
              <a:endCxn id="62" idx="1"/>
            </p:cNvCxnSpPr>
            <p:nvPr/>
          </p:nvCxnSpPr>
          <p:spPr>
            <a:xfrm>
              <a:off x="3958983" y="2762865"/>
              <a:ext cx="406401" cy="360674"/>
            </a:xfrm>
            <a:prstGeom prst="line">
              <a:avLst/>
            </a:prstGeom>
          </p:spPr>
          <p:style>
            <a:lnRef idx="3">
              <a:schemeClr val="dk1"/>
            </a:lnRef>
            <a:fillRef idx="0">
              <a:schemeClr val="dk1"/>
            </a:fillRef>
            <a:effectRef idx="2">
              <a:schemeClr val="dk1"/>
            </a:effectRef>
            <a:fontRef idx="minor">
              <a:schemeClr val="tx1"/>
            </a:fontRef>
          </p:style>
        </p:cxnSp>
        <p:sp>
          <p:nvSpPr>
            <p:cNvPr id="62" name="Oval 61"/>
            <p:cNvSpPr/>
            <p:nvPr/>
          </p:nvSpPr>
          <p:spPr>
            <a:xfrm>
              <a:off x="4324508" y="308266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sp>
          <p:nvSpPr>
            <p:cNvPr id="66" name="Oval 65"/>
            <p:cNvSpPr/>
            <p:nvPr/>
          </p:nvSpPr>
          <p:spPr>
            <a:xfrm>
              <a:off x="3720739" y="252462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cxnSp>
          <p:nvCxnSpPr>
            <p:cNvPr id="82" name="Straight Connector 81"/>
            <p:cNvCxnSpPr>
              <a:endCxn id="97" idx="3"/>
            </p:cNvCxnSpPr>
            <p:nvPr/>
          </p:nvCxnSpPr>
          <p:spPr>
            <a:xfrm flipV="1">
              <a:off x="4548346" y="2762214"/>
              <a:ext cx="453575" cy="360674"/>
            </a:xfrm>
            <a:prstGeom prst="line">
              <a:avLst/>
            </a:prstGeom>
          </p:spPr>
          <p:style>
            <a:lnRef idx="3">
              <a:schemeClr val="dk1"/>
            </a:lnRef>
            <a:fillRef idx="0">
              <a:schemeClr val="dk1"/>
            </a:fillRef>
            <a:effectRef idx="2">
              <a:schemeClr val="dk1"/>
            </a:effectRef>
            <a:fontRef idx="minor">
              <a:schemeClr val="tx1"/>
            </a:fontRef>
          </p:style>
        </p:cxnSp>
        <p:cxnSp>
          <p:nvCxnSpPr>
            <p:cNvPr id="83" name="Straight Connector 82"/>
            <p:cNvCxnSpPr>
              <a:stCxn id="90" idx="4"/>
            </p:cNvCxnSpPr>
            <p:nvPr/>
          </p:nvCxnSpPr>
          <p:spPr>
            <a:xfrm flipH="1">
              <a:off x="4449662" y="2565703"/>
              <a:ext cx="1677" cy="516309"/>
            </a:xfrm>
            <a:prstGeom prst="line">
              <a:avLst/>
            </a:prstGeom>
          </p:spPr>
          <p:style>
            <a:lnRef idx="3">
              <a:schemeClr val="dk1"/>
            </a:lnRef>
            <a:fillRef idx="0">
              <a:schemeClr val="dk1"/>
            </a:fillRef>
            <a:effectRef idx="2">
              <a:schemeClr val="dk1"/>
            </a:effectRef>
            <a:fontRef idx="minor">
              <a:schemeClr val="tx1"/>
            </a:fontRef>
          </p:style>
        </p:cxnSp>
        <p:sp>
          <p:nvSpPr>
            <p:cNvPr id="90" name="Oval 89"/>
            <p:cNvSpPr/>
            <p:nvPr/>
          </p:nvSpPr>
          <p:spPr>
            <a:xfrm>
              <a:off x="4311779" y="228658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7" name="Oval 96"/>
            <p:cNvSpPr/>
            <p:nvPr/>
          </p:nvSpPr>
          <p:spPr>
            <a:xfrm>
              <a:off x="4961045" y="252397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5" name="Group 4"/>
          <p:cNvGrpSpPr/>
          <p:nvPr/>
        </p:nvGrpSpPr>
        <p:grpSpPr>
          <a:xfrm>
            <a:off x="4343400" y="2539697"/>
            <a:ext cx="1220544" cy="879190"/>
            <a:chOff x="4343400" y="3073680"/>
            <a:chExt cx="1220544" cy="879190"/>
          </a:xfrm>
        </p:grpSpPr>
        <p:cxnSp>
          <p:nvCxnSpPr>
            <p:cNvPr id="84" name="Straight Connector 83"/>
            <p:cNvCxnSpPr>
              <a:endCxn id="96" idx="2"/>
            </p:cNvCxnSpPr>
            <p:nvPr/>
          </p:nvCxnSpPr>
          <p:spPr>
            <a:xfrm>
              <a:off x="4589222" y="3221573"/>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88" name="Straight Connector 87"/>
            <p:cNvCxnSpPr>
              <a:endCxn id="95" idx="1"/>
            </p:cNvCxnSpPr>
            <p:nvPr/>
          </p:nvCxnSpPr>
          <p:spPr>
            <a:xfrm>
              <a:off x="4548346" y="3320256"/>
              <a:ext cx="453575" cy="394370"/>
            </a:xfrm>
            <a:prstGeom prst="line">
              <a:avLst/>
            </a:prstGeom>
          </p:spPr>
          <p:style>
            <a:lnRef idx="3">
              <a:schemeClr val="dk1"/>
            </a:lnRef>
            <a:fillRef idx="0">
              <a:schemeClr val="dk1"/>
            </a:fillRef>
            <a:effectRef idx="2">
              <a:schemeClr val="dk1"/>
            </a:effectRef>
            <a:fontRef idx="minor">
              <a:schemeClr val="tx1"/>
            </a:fontRef>
          </p:style>
        </p:cxnSp>
        <p:sp>
          <p:nvSpPr>
            <p:cNvPr id="95" name="Oval 94"/>
            <p:cNvSpPr/>
            <p:nvPr/>
          </p:nvSpPr>
          <p:spPr>
            <a:xfrm>
              <a:off x="4961045" y="367375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6" name="Oval 95"/>
            <p:cNvSpPr/>
            <p:nvPr/>
          </p:nvSpPr>
          <p:spPr>
            <a:xfrm>
              <a:off x="5284824" y="308201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41" name="Oval 40"/>
            <p:cNvSpPr/>
            <p:nvPr/>
          </p:nvSpPr>
          <p:spPr>
            <a:xfrm>
              <a:off x="4343400" y="307368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grpSp>
      <p:grpSp>
        <p:nvGrpSpPr>
          <p:cNvPr id="3" name="Group 2"/>
          <p:cNvGrpSpPr/>
          <p:nvPr/>
        </p:nvGrpSpPr>
        <p:grpSpPr>
          <a:xfrm>
            <a:off x="3349786" y="2548029"/>
            <a:ext cx="1272734" cy="1049949"/>
            <a:chOff x="3349786" y="3082012"/>
            <a:chExt cx="1272734" cy="1049949"/>
          </a:xfrm>
        </p:grpSpPr>
        <p:cxnSp>
          <p:nvCxnSpPr>
            <p:cNvPr id="42" name="Straight Connector 41"/>
            <p:cNvCxnSpPr>
              <a:stCxn id="51" idx="6"/>
            </p:cNvCxnSpPr>
            <p:nvPr/>
          </p:nvCxnSpPr>
          <p:spPr>
            <a:xfrm>
              <a:off x="3628906" y="3222224"/>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43" name="Straight Connector 42"/>
            <p:cNvCxnSpPr>
              <a:endCxn id="45" idx="0"/>
            </p:cNvCxnSpPr>
            <p:nvPr/>
          </p:nvCxnSpPr>
          <p:spPr>
            <a:xfrm>
              <a:off x="4464069" y="3361783"/>
              <a:ext cx="1677" cy="491057"/>
            </a:xfrm>
            <a:prstGeom prst="line">
              <a:avLst/>
            </a:prstGeom>
          </p:spPr>
          <p:style>
            <a:lnRef idx="3">
              <a:schemeClr val="dk1"/>
            </a:lnRef>
            <a:fillRef idx="0">
              <a:schemeClr val="dk1"/>
            </a:fillRef>
            <a:effectRef idx="2">
              <a:schemeClr val="dk1"/>
            </a:effectRef>
            <a:fontRef idx="minor">
              <a:schemeClr val="tx1"/>
            </a:fontRef>
          </p:style>
        </p:cxnSp>
        <p:cxnSp>
          <p:nvCxnSpPr>
            <p:cNvPr id="44" name="Straight Connector 43"/>
            <p:cNvCxnSpPr>
              <a:endCxn id="52" idx="7"/>
            </p:cNvCxnSpPr>
            <p:nvPr/>
          </p:nvCxnSpPr>
          <p:spPr>
            <a:xfrm flipH="1">
              <a:off x="3958983" y="3320907"/>
              <a:ext cx="406401" cy="360701"/>
            </a:xfrm>
            <a:prstGeom prst="line">
              <a:avLst/>
            </a:prstGeom>
          </p:spPr>
          <p:style>
            <a:lnRef idx="3">
              <a:schemeClr val="dk1"/>
            </a:lnRef>
            <a:fillRef idx="0">
              <a:schemeClr val="dk1"/>
            </a:fillRef>
            <a:effectRef idx="2">
              <a:schemeClr val="dk1"/>
            </a:effectRef>
            <a:fontRef idx="minor">
              <a:schemeClr val="tx1"/>
            </a:fontRef>
          </p:style>
        </p:cxnSp>
        <p:sp>
          <p:nvSpPr>
            <p:cNvPr id="45" name="Oval 44"/>
            <p:cNvSpPr/>
            <p:nvPr/>
          </p:nvSpPr>
          <p:spPr>
            <a:xfrm>
              <a:off x="4326186" y="385284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1" name="Oval 50"/>
            <p:cNvSpPr/>
            <p:nvPr/>
          </p:nvSpPr>
          <p:spPr>
            <a:xfrm>
              <a:off x="3349786" y="308266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2" name="Oval 51"/>
            <p:cNvSpPr/>
            <p:nvPr/>
          </p:nvSpPr>
          <p:spPr>
            <a:xfrm>
              <a:off x="3720739" y="364073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4" name="Oval 53"/>
            <p:cNvSpPr/>
            <p:nvPr/>
          </p:nvSpPr>
          <p:spPr>
            <a:xfrm>
              <a:off x="4343400" y="308201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grpSp>
      <p:sp>
        <p:nvSpPr>
          <p:cNvPr id="55" name="Title 5"/>
          <p:cNvSpPr txBox="1">
            <a:spLocks/>
          </p:cNvSpPr>
          <p:nvPr/>
        </p:nvSpPr>
        <p:spPr bwMode="auto">
          <a:xfrm>
            <a:off x="1676400" y="3962401"/>
            <a:ext cx="5791200" cy="1219199"/>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b" anchorCtr="0" compatLnSpc="1">
            <a:prstTxWarp prst="textNoShape">
              <a:avLst/>
            </a:prstTxWarp>
            <a:noAutofit/>
          </a:bodyPr>
          <a:lst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a:lstStyle>
          <a:p>
            <a:pPr algn="ctr"/>
            <a:r>
              <a:rPr lang="en-US" sz="3600" dirty="0" smtClean="0">
                <a:solidFill>
                  <a:prstClr val="white"/>
                </a:solidFill>
                <a:latin typeface="Calibri"/>
              </a:rPr>
              <a:t>A </a:t>
            </a:r>
            <a:r>
              <a:rPr lang="en-US" sz="3600" b="1" dirty="0" smtClean="0">
                <a:solidFill>
                  <a:prstClr val="white"/>
                </a:solidFill>
                <a:latin typeface="Calibri"/>
              </a:rPr>
              <a:t>vertex-cut </a:t>
            </a:r>
            <a:r>
              <a:rPr lang="en-US" sz="3600" dirty="0" smtClean="0">
                <a:solidFill>
                  <a:prstClr val="white"/>
                </a:solidFill>
                <a:latin typeface="Calibri"/>
              </a:rPr>
              <a:t>minimizes </a:t>
            </a:r>
            <a:br>
              <a:rPr lang="en-US" sz="3600" dirty="0" smtClean="0">
                <a:solidFill>
                  <a:prstClr val="white"/>
                </a:solidFill>
                <a:latin typeface="Calibri"/>
              </a:rPr>
            </a:br>
            <a:r>
              <a:rPr lang="en-US" sz="3600" dirty="0" smtClean="0">
                <a:solidFill>
                  <a:prstClr val="white"/>
                </a:solidFill>
                <a:latin typeface="Calibri"/>
              </a:rPr>
              <a:t>machines each vertex spans</a:t>
            </a:r>
            <a:endParaRPr lang="en-US" sz="3600" dirty="0">
              <a:solidFill>
                <a:prstClr val="white"/>
              </a:solidFill>
              <a:latin typeface="Calibri"/>
            </a:endParaRPr>
          </a:p>
        </p:txBody>
      </p:sp>
      <p:sp>
        <p:nvSpPr>
          <p:cNvPr id="56" name="Rectangle 55"/>
          <p:cNvSpPr/>
          <p:nvPr/>
        </p:nvSpPr>
        <p:spPr>
          <a:xfrm>
            <a:off x="533400" y="5522893"/>
            <a:ext cx="7924800" cy="954107"/>
          </a:xfrm>
          <a:prstGeom prst="rect">
            <a:avLst/>
          </a:prstGeom>
        </p:spPr>
        <p:txBody>
          <a:bodyPr wrap="square">
            <a:spAutoFit/>
          </a:bodyPr>
          <a:lstStyle/>
          <a:p>
            <a:pPr marL="6350" lvl="1" algn="ctr"/>
            <a:r>
              <a:rPr lang="en-US" sz="2800" i="1" dirty="0" smtClean="0">
                <a:solidFill>
                  <a:srgbClr val="000000"/>
                </a:solidFill>
                <a:latin typeface="Calibri"/>
              </a:rPr>
              <a:t>Percolation theory suggests that power law graphs have good vertex cuts. [Albert et al. 2000]</a:t>
            </a:r>
          </a:p>
        </p:txBody>
      </p:sp>
      <p:sp>
        <p:nvSpPr>
          <p:cNvPr id="2" name="TextBox 1"/>
          <p:cNvSpPr txBox="1"/>
          <p:nvPr/>
        </p:nvSpPr>
        <p:spPr>
          <a:xfrm>
            <a:off x="2498313" y="2398693"/>
            <a:ext cx="4067489" cy="1384995"/>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pPr algn="ctr"/>
            <a:r>
              <a:rPr lang="en-US" sz="2800" dirty="0" smtClean="0">
                <a:solidFill>
                  <a:prstClr val="white"/>
                </a:solidFill>
                <a:latin typeface="Calibri"/>
              </a:rPr>
              <a:t>Communication is linear in </a:t>
            </a:r>
            <a:br>
              <a:rPr lang="en-US" sz="2800" dirty="0" smtClean="0">
                <a:solidFill>
                  <a:prstClr val="white"/>
                </a:solidFill>
                <a:latin typeface="Calibri"/>
              </a:rPr>
            </a:br>
            <a:r>
              <a:rPr lang="en-US" sz="2800" dirty="0" smtClean="0">
                <a:solidFill>
                  <a:prstClr val="white"/>
                </a:solidFill>
                <a:latin typeface="Calibri"/>
              </a:rPr>
              <a:t>the number of machines </a:t>
            </a:r>
            <a:br>
              <a:rPr lang="en-US" sz="2800" dirty="0" smtClean="0">
                <a:solidFill>
                  <a:prstClr val="white"/>
                </a:solidFill>
                <a:latin typeface="Calibri"/>
              </a:rPr>
            </a:br>
            <a:r>
              <a:rPr lang="en-US" sz="2800" dirty="0" smtClean="0">
                <a:solidFill>
                  <a:prstClr val="white"/>
                </a:solidFill>
                <a:latin typeface="Calibri"/>
              </a:rPr>
              <a:t>each vertex spans</a:t>
            </a:r>
            <a:endParaRPr lang="en-US" sz="2800" dirty="0">
              <a:solidFill>
                <a:prstClr val="white"/>
              </a:solidFill>
              <a:latin typeface="Calibri"/>
            </a:endParaRPr>
          </a:p>
        </p:txBody>
      </p:sp>
      <p:sp>
        <p:nvSpPr>
          <p:cNvPr id="6" name="Slide Number Placeholder 5"/>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68</a:t>
            </a:fld>
            <a:endParaRPr lang="en-US">
              <a:solidFill>
                <a:prstClr val="black">
                  <a:tint val="75000"/>
                </a:prstClr>
              </a:solidFill>
              <a:latin typeface="Calibri"/>
            </a:endParaRPr>
          </a:p>
        </p:txBody>
      </p:sp>
    </p:spTree>
    <p:custDataLst>
      <p:tags r:id="rId1"/>
    </p:custDataLst>
    <p:extLst>
      <p:ext uri="{BB962C8B-B14F-4D97-AF65-F5344CB8AC3E}">
        <p14:creationId xmlns:p14="http://schemas.microsoft.com/office/powerpoint/2010/main" val="532534758"/>
      </p:ext>
    </p:extLst>
  </p:cSld>
  <p:clrMapOvr>
    <a:masterClrMapping/>
  </p:clrMapOvr>
  <mc:AlternateContent xmlns:mc="http://schemas.openxmlformats.org/markup-compatibility/2006" xmlns:p14="http://schemas.microsoft.com/office/powerpoint/2010/main">
    <mc:Choice Requires="p14">
      <p:transition spd="slow" p14:dur="2000" advTm="44324"/>
    </mc:Choice>
    <mc:Fallback xmlns="">
      <p:transition xmlns:p14="http://schemas.microsoft.com/office/powerpoint/2010/main" spd="slow" advTm="4432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81465E-6 -2.22762E-6 L -0.31083 0.00764 " pathEditMode="relative" rAng="0" ptsTypes="AA">
                                      <p:cBhvr>
                                        <p:cTn id="6" dur="2000" fill="hold"/>
                                        <p:tgtEl>
                                          <p:spTgt spid="3"/>
                                        </p:tgtEl>
                                        <p:attrNameLst>
                                          <p:attrName>ppt_x</p:attrName>
                                          <p:attrName>ppt_y</p:attrName>
                                        </p:attrNameLst>
                                      </p:cBhvr>
                                      <p:rCtr x="-15550" y="370"/>
                                    </p:animMotion>
                                  </p:childTnLst>
                                </p:cTn>
                              </p:par>
                              <p:par>
                                <p:cTn id="7" presetID="42" presetClass="path" presetSubtype="0" accel="50000" decel="50000" fill="hold" nodeType="withEffect">
                                  <p:stCondLst>
                                    <p:cond delay="0"/>
                                  </p:stCondLst>
                                  <p:childTnLst>
                                    <p:animMotion origin="layout" path="M 1.34675E-6 4.38122E-6 L 0.32489 0.03215 " pathEditMode="relative" rAng="0" ptsTypes="AA">
                                      <p:cBhvr>
                                        <p:cTn id="8" dur="2000" fill="hold"/>
                                        <p:tgtEl>
                                          <p:spTgt spid="5"/>
                                        </p:tgtEl>
                                        <p:attrNameLst>
                                          <p:attrName>ppt_x</p:attrName>
                                          <p:attrName>ppt_y</p:attrName>
                                        </p:attrNameLst>
                                      </p:cBhvr>
                                      <p:rCtr x="16244" y="1596"/>
                                    </p:animMotion>
                                  </p:childTnLst>
                                </p:cTn>
                              </p:par>
                              <p:par>
                                <p:cTn id="9" presetID="42" presetClass="path" presetSubtype="0" accel="50000" decel="50000" fill="hold" nodeType="withEffect">
                                  <p:stCondLst>
                                    <p:cond delay="0"/>
                                  </p:stCondLst>
                                  <p:childTnLst>
                                    <p:animMotion origin="layout" path="M -7.2942E-7 2.04535E-6 L -0.0066 -0.08931 " pathEditMode="relative" rAng="0" ptsTypes="AA">
                                      <p:cBhvr>
                                        <p:cTn id="10" dur="2000" fill="hold"/>
                                        <p:tgtEl>
                                          <p:spTgt spid="4"/>
                                        </p:tgtEl>
                                        <p:attrNameLst>
                                          <p:attrName>ppt_x</p:attrName>
                                          <p:attrName>ppt_y</p:attrName>
                                        </p:attrNameLst>
                                      </p:cBhvr>
                                      <p:rCtr x="-330" y="-4466"/>
                                    </p:animMotion>
                                  </p:childTnLst>
                                </p:cTn>
                              </p:par>
                            </p:childTnLst>
                          </p:cTn>
                        </p:par>
                        <p:par>
                          <p:cTn id="11" fill="hold">
                            <p:stCondLst>
                              <p:cond delay="2000"/>
                            </p:stCondLst>
                            <p:childTnLst>
                              <p:par>
                                <p:cTn id="12" presetID="2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P spid="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a:xfrm>
            <a:off x="1066800" y="76200"/>
            <a:ext cx="8153400" cy="1066800"/>
          </a:xfrm>
        </p:spPr>
        <p:txBody>
          <a:bodyPr/>
          <a:lstStyle/>
          <a:p>
            <a:r>
              <a:rPr lang="en-US" sz="3600" dirty="0" smtClean="0"/>
              <a:t>Minimizing Communication in GraphLab2: </a:t>
            </a:r>
            <a:r>
              <a:rPr lang="en-US" sz="3600" b="1" dirty="0" smtClean="0"/>
              <a:t>Vertex Cuts</a:t>
            </a:r>
            <a:endParaRPr lang="en-US" sz="3600" b="1" dirty="0"/>
          </a:p>
        </p:txBody>
      </p:sp>
      <p:grpSp>
        <p:nvGrpSpPr>
          <p:cNvPr id="4" name="Group 3"/>
          <p:cNvGrpSpPr/>
          <p:nvPr/>
        </p:nvGrpSpPr>
        <p:grpSpPr>
          <a:xfrm>
            <a:off x="3720739" y="1447800"/>
            <a:ext cx="1519426" cy="1075200"/>
            <a:chOff x="3720739" y="2286583"/>
            <a:chExt cx="1519426" cy="1075200"/>
          </a:xfrm>
        </p:grpSpPr>
        <p:cxnSp>
          <p:nvCxnSpPr>
            <p:cNvPr id="53" name="Straight Connector 52"/>
            <p:cNvCxnSpPr>
              <a:stCxn id="66" idx="5"/>
              <a:endCxn id="62" idx="1"/>
            </p:cNvCxnSpPr>
            <p:nvPr/>
          </p:nvCxnSpPr>
          <p:spPr>
            <a:xfrm>
              <a:off x="3958983" y="2762865"/>
              <a:ext cx="406401" cy="360674"/>
            </a:xfrm>
            <a:prstGeom prst="line">
              <a:avLst/>
            </a:prstGeom>
          </p:spPr>
          <p:style>
            <a:lnRef idx="3">
              <a:schemeClr val="dk1"/>
            </a:lnRef>
            <a:fillRef idx="0">
              <a:schemeClr val="dk1"/>
            </a:fillRef>
            <a:effectRef idx="2">
              <a:schemeClr val="dk1"/>
            </a:effectRef>
            <a:fontRef idx="minor">
              <a:schemeClr val="tx1"/>
            </a:fontRef>
          </p:style>
        </p:cxnSp>
        <p:sp>
          <p:nvSpPr>
            <p:cNvPr id="62" name="Oval 61"/>
            <p:cNvSpPr/>
            <p:nvPr/>
          </p:nvSpPr>
          <p:spPr>
            <a:xfrm>
              <a:off x="4324508" y="308266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sp>
          <p:nvSpPr>
            <p:cNvPr id="66" name="Oval 65"/>
            <p:cNvSpPr/>
            <p:nvPr/>
          </p:nvSpPr>
          <p:spPr>
            <a:xfrm>
              <a:off x="3720739" y="252462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cxnSp>
          <p:nvCxnSpPr>
            <p:cNvPr id="82" name="Straight Connector 81"/>
            <p:cNvCxnSpPr>
              <a:endCxn id="97" idx="3"/>
            </p:cNvCxnSpPr>
            <p:nvPr/>
          </p:nvCxnSpPr>
          <p:spPr>
            <a:xfrm flipV="1">
              <a:off x="4548346" y="2762214"/>
              <a:ext cx="453575" cy="360674"/>
            </a:xfrm>
            <a:prstGeom prst="line">
              <a:avLst/>
            </a:prstGeom>
          </p:spPr>
          <p:style>
            <a:lnRef idx="3">
              <a:schemeClr val="dk1"/>
            </a:lnRef>
            <a:fillRef idx="0">
              <a:schemeClr val="dk1"/>
            </a:fillRef>
            <a:effectRef idx="2">
              <a:schemeClr val="dk1"/>
            </a:effectRef>
            <a:fontRef idx="minor">
              <a:schemeClr val="tx1"/>
            </a:fontRef>
          </p:style>
        </p:cxnSp>
        <p:cxnSp>
          <p:nvCxnSpPr>
            <p:cNvPr id="83" name="Straight Connector 82"/>
            <p:cNvCxnSpPr>
              <a:stCxn id="90" idx="4"/>
            </p:cNvCxnSpPr>
            <p:nvPr/>
          </p:nvCxnSpPr>
          <p:spPr>
            <a:xfrm flipH="1">
              <a:off x="4449662" y="2565703"/>
              <a:ext cx="1677" cy="516309"/>
            </a:xfrm>
            <a:prstGeom prst="line">
              <a:avLst/>
            </a:prstGeom>
          </p:spPr>
          <p:style>
            <a:lnRef idx="3">
              <a:schemeClr val="dk1"/>
            </a:lnRef>
            <a:fillRef idx="0">
              <a:schemeClr val="dk1"/>
            </a:fillRef>
            <a:effectRef idx="2">
              <a:schemeClr val="dk1"/>
            </a:effectRef>
            <a:fontRef idx="minor">
              <a:schemeClr val="tx1"/>
            </a:fontRef>
          </p:style>
        </p:cxnSp>
        <p:sp>
          <p:nvSpPr>
            <p:cNvPr id="90" name="Oval 89"/>
            <p:cNvSpPr/>
            <p:nvPr/>
          </p:nvSpPr>
          <p:spPr>
            <a:xfrm>
              <a:off x="4311779" y="228658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7" name="Oval 96"/>
            <p:cNvSpPr/>
            <p:nvPr/>
          </p:nvSpPr>
          <p:spPr>
            <a:xfrm>
              <a:off x="4961045" y="252397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sp>
        <p:nvSpPr>
          <p:cNvPr id="2" name="TextBox 1"/>
          <p:cNvSpPr txBox="1"/>
          <p:nvPr/>
        </p:nvSpPr>
        <p:spPr>
          <a:xfrm>
            <a:off x="2819400" y="2170093"/>
            <a:ext cx="3484873" cy="954107"/>
          </a:xfrm>
          <a:prstGeom prst="rect">
            <a:avLst/>
          </a:prstGeom>
        </p:spPr>
        <p:style>
          <a:lnRef idx="0">
            <a:schemeClr val="dk1"/>
          </a:lnRef>
          <a:fillRef idx="3">
            <a:schemeClr val="dk1"/>
          </a:fillRef>
          <a:effectRef idx="3">
            <a:schemeClr val="dk1"/>
          </a:effectRef>
          <a:fontRef idx="minor">
            <a:schemeClr val="lt1"/>
          </a:fontRef>
        </p:style>
        <p:txBody>
          <a:bodyPr wrap="none" rtlCol="0">
            <a:spAutoFit/>
          </a:bodyPr>
          <a:lstStyle/>
          <a:p>
            <a:pPr algn="ctr"/>
            <a:r>
              <a:rPr lang="en-US" sz="2800" dirty="0" smtClean="0">
                <a:solidFill>
                  <a:prstClr val="white"/>
                </a:solidFill>
                <a:latin typeface="Calibri"/>
              </a:rPr>
              <a:t>Communication linear </a:t>
            </a:r>
            <a:br>
              <a:rPr lang="en-US" sz="2800" dirty="0" smtClean="0">
                <a:solidFill>
                  <a:prstClr val="white"/>
                </a:solidFill>
                <a:latin typeface="Calibri"/>
              </a:rPr>
            </a:br>
            <a:r>
              <a:rPr lang="en-US" sz="2800" dirty="0" smtClean="0">
                <a:solidFill>
                  <a:prstClr val="white"/>
                </a:solidFill>
                <a:latin typeface="Calibri"/>
              </a:rPr>
              <a:t>in # spanned machines</a:t>
            </a:r>
            <a:endParaRPr lang="en-US" sz="2800" dirty="0">
              <a:solidFill>
                <a:prstClr val="white"/>
              </a:solidFill>
              <a:latin typeface="Calibri"/>
            </a:endParaRPr>
          </a:p>
        </p:txBody>
      </p:sp>
      <p:grpSp>
        <p:nvGrpSpPr>
          <p:cNvPr id="5" name="Group 4"/>
          <p:cNvGrpSpPr/>
          <p:nvPr/>
        </p:nvGrpSpPr>
        <p:grpSpPr>
          <a:xfrm>
            <a:off x="4343400" y="2234897"/>
            <a:ext cx="1220544" cy="879190"/>
            <a:chOff x="4343400" y="3073680"/>
            <a:chExt cx="1220544" cy="879190"/>
          </a:xfrm>
        </p:grpSpPr>
        <p:cxnSp>
          <p:nvCxnSpPr>
            <p:cNvPr id="84" name="Straight Connector 83"/>
            <p:cNvCxnSpPr>
              <a:endCxn id="96" idx="2"/>
            </p:cNvCxnSpPr>
            <p:nvPr/>
          </p:nvCxnSpPr>
          <p:spPr>
            <a:xfrm>
              <a:off x="4589222" y="3221573"/>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88" name="Straight Connector 87"/>
            <p:cNvCxnSpPr>
              <a:endCxn id="95" idx="1"/>
            </p:cNvCxnSpPr>
            <p:nvPr/>
          </p:nvCxnSpPr>
          <p:spPr>
            <a:xfrm>
              <a:off x="4548346" y="3320256"/>
              <a:ext cx="453575" cy="394370"/>
            </a:xfrm>
            <a:prstGeom prst="line">
              <a:avLst/>
            </a:prstGeom>
          </p:spPr>
          <p:style>
            <a:lnRef idx="3">
              <a:schemeClr val="dk1"/>
            </a:lnRef>
            <a:fillRef idx="0">
              <a:schemeClr val="dk1"/>
            </a:fillRef>
            <a:effectRef idx="2">
              <a:schemeClr val="dk1"/>
            </a:effectRef>
            <a:fontRef idx="minor">
              <a:schemeClr val="tx1"/>
            </a:fontRef>
          </p:style>
        </p:cxnSp>
        <p:sp>
          <p:nvSpPr>
            <p:cNvPr id="95" name="Oval 94"/>
            <p:cNvSpPr/>
            <p:nvPr/>
          </p:nvSpPr>
          <p:spPr>
            <a:xfrm>
              <a:off x="4961045" y="367375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96" name="Oval 95"/>
            <p:cNvSpPr/>
            <p:nvPr/>
          </p:nvSpPr>
          <p:spPr>
            <a:xfrm>
              <a:off x="5284824" y="308201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41" name="Oval 40"/>
            <p:cNvSpPr/>
            <p:nvPr/>
          </p:nvSpPr>
          <p:spPr>
            <a:xfrm>
              <a:off x="4343400" y="3073680"/>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grpSp>
      <p:grpSp>
        <p:nvGrpSpPr>
          <p:cNvPr id="3" name="Group 2"/>
          <p:cNvGrpSpPr/>
          <p:nvPr/>
        </p:nvGrpSpPr>
        <p:grpSpPr>
          <a:xfrm>
            <a:off x="3349786" y="2243229"/>
            <a:ext cx="1272734" cy="1049949"/>
            <a:chOff x="3349786" y="3082012"/>
            <a:chExt cx="1272734" cy="1049949"/>
          </a:xfrm>
        </p:grpSpPr>
        <p:cxnSp>
          <p:nvCxnSpPr>
            <p:cNvPr id="42" name="Straight Connector 41"/>
            <p:cNvCxnSpPr>
              <a:stCxn id="51" idx="6"/>
            </p:cNvCxnSpPr>
            <p:nvPr/>
          </p:nvCxnSpPr>
          <p:spPr>
            <a:xfrm>
              <a:off x="3628906" y="3222224"/>
              <a:ext cx="695602" cy="0"/>
            </a:xfrm>
            <a:prstGeom prst="line">
              <a:avLst/>
            </a:prstGeom>
          </p:spPr>
          <p:style>
            <a:lnRef idx="3">
              <a:schemeClr val="dk1"/>
            </a:lnRef>
            <a:fillRef idx="0">
              <a:schemeClr val="dk1"/>
            </a:fillRef>
            <a:effectRef idx="2">
              <a:schemeClr val="dk1"/>
            </a:effectRef>
            <a:fontRef idx="minor">
              <a:schemeClr val="tx1"/>
            </a:fontRef>
          </p:style>
        </p:cxnSp>
        <p:cxnSp>
          <p:nvCxnSpPr>
            <p:cNvPr id="43" name="Straight Connector 42"/>
            <p:cNvCxnSpPr>
              <a:endCxn id="45" idx="0"/>
            </p:cNvCxnSpPr>
            <p:nvPr/>
          </p:nvCxnSpPr>
          <p:spPr>
            <a:xfrm>
              <a:off x="4464069" y="3361783"/>
              <a:ext cx="1677" cy="491057"/>
            </a:xfrm>
            <a:prstGeom prst="line">
              <a:avLst/>
            </a:prstGeom>
          </p:spPr>
          <p:style>
            <a:lnRef idx="3">
              <a:schemeClr val="dk1"/>
            </a:lnRef>
            <a:fillRef idx="0">
              <a:schemeClr val="dk1"/>
            </a:fillRef>
            <a:effectRef idx="2">
              <a:schemeClr val="dk1"/>
            </a:effectRef>
            <a:fontRef idx="minor">
              <a:schemeClr val="tx1"/>
            </a:fontRef>
          </p:style>
        </p:cxnSp>
        <p:cxnSp>
          <p:nvCxnSpPr>
            <p:cNvPr id="44" name="Straight Connector 43"/>
            <p:cNvCxnSpPr>
              <a:endCxn id="52" idx="7"/>
            </p:cNvCxnSpPr>
            <p:nvPr/>
          </p:nvCxnSpPr>
          <p:spPr>
            <a:xfrm flipH="1">
              <a:off x="3958983" y="3320907"/>
              <a:ext cx="406401" cy="360701"/>
            </a:xfrm>
            <a:prstGeom prst="line">
              <a:avLst/>
            </a:prstGeom>
          </p:spPr>
          <p:style>
            <a:lnRef idx="3">
              <a:schemeClr val="dk1"/>
            </a:lnRef>
            <a:fillRef idx="0">
              <a:schemeClr val="dk1"/>
            </a:fillRef>
            <a:effectRef idx="2">
              <a:schemeClr val="dk1"/>
            </a:effectRef>
            <a:fontRef idx="minor">
              <a:schemeClr val="tx1"/>
            </a:fontRef>
          </p:style>
        </p:cxnSp>
        <p:sp>
          <p:nvSpPr>
            <p:cNvPr id="45" name="Oval 44"/>
            <p:cNvSpPr/>
            <p:nvPr/>
          </p:nvSpPr>
          <p:spPr>
            <a:xfrm>
              <a:off x="4326186" y="3852841"/>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1" name="Oval 50"/>
            <p:cNvSpPr/>
            <p:nvPr/>
          </p:nvSpPr>
          <p:spPr>
            <a:xfrm>
              <a:off x="3349786" y="3082663"/>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2" name="Oval 51"/>
            <p:cNvSpPr/>
            <p:nvPr/>
          </p:nvSpPr>
          <p:spPr>
            <a:xfrm>
              <a:off x="3720739" y="364073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54" name="Oval 53"/>
            <p:cNvSpPr/>
            <p:nvPr/>
          </p:nvSpPr>
          <p:spPr>
            <a:xfrm>
              <a:off x="4343400" y="3082012"/>
              <a:ext cx="279120" cy="27912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dirty="0">
                  <a:solidFill>
                    <a:prstClr val="white"/>
                  </a:solidFill>
                  <a:latin typeface="Calibri"/>
                </a:rPr>
                <a:t>Y</a:t>
              </a:r>
            </a:p>
          </p:txBody>
        </p:sp>
      </p:grpSp>
      <p:sp>
        <p:nvSpPr>
          <p:cNvPr id="55" name="Title 5"/>
          <p:cNvSpPr txBox="1">
            <a:spLocks/>
          </p:cNvSpPr>
          <p:nvPr/>
        </p:nvSpPr>
        <p:spPr bwMode="auto">
          <a:xfrm>
            <a:off x="1676400" y="3657601"/>
            <a:ext cx="5791200" cy="121919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b" anchorCtr="0" compatLnSpc="1">
            <a:prstTxWarp prst="textNoShape">
              <a:avLst/>
            </a:prstTxWarp>
            <a:noAutofit/>
          </a:bodyPr>
          <a:lst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a:lstStyle>
          <a:p>
            <a:pPr algn="ctr"/>
            <a:r>
              <a:rPr lang="en-US" sz="3600" dirty="0" smtClean="0">
                <a:solidFill>
                  <a:prstClr val="white"/>
                </a:solidFill>
                <a:latin typeface="Calibri"/>
              </a:rPr>
              <a:t>A </a:t>
            </a:r>
            <a:r>
              <a:rPr lang="en-US" sz="3600" b="1" dirty="0" smtClean="0">
                <a:solidFill>
                  <a:prstClr val="white"/>
                </a:solidFill>
                <a:latin typeface="Calibri"/>
              </a:rPr>
              <a:t>vertex-cut </a:t>
            </a:r>
            <a:r>
              <a:rPr lang="en-US" sz="3600" dirty="0" smtClean="0">
                <a:solidFill>
                  <a:prstClr val="white"/>
                </a:solidFill>
                <a:latin typeface="Calibri"/>
              </a:rPr>
              <a:t>minimizes </a:t>
            </a:r>
            <a:br>
              <a:rPr lang="en-US" sz="3600" dirty="0" smtClean="0">
                <a:solidFill>
                  <a:prstClr val="white"/>
                </a:solidFill>
                <a:latin typeface="Calibri"/>
              </a:rPr>
            </a:br>
            <a:r>
              <a:rPr lang="en-US" sz="3600" dirty="0" smtClean="0">
                <a:solidFill>
                  <a:prstClr val="white"/>
                </a:solidFill>
                <a:latin typeface="Calibri"/>
              </a:rPr>
              <a:t># machines per vertex</a:t>
            </a:r>
            <a:endParaRPr lang="en-US" sz="3600" dirty="0">
              <a:solidFill>
                <a:prstClr val="white"/>
              </a:solidFill>
              <a:latin typeface="Calibri"/>
            </a:endParaRPr>
          </a:p>
        </p:txBody>
      </p:sp>
      <p:sp>
        <p:nvSpPr>
          <p:cNvPr id="56" name="Rectangle 55"/>
          <p:cNvSpPr/>
          <p:nvPr/>
        </p:nvSpPr>
        <p:spPr>
          <a:xfrm>
            <a:off x="152400" y="4913293"/>
            <a:ext cx="8758132" cy="1815882"/>
          </a:xfrm>
          <a:prstGeom prst="rect">
            <a:avLst/>
          </a:prstGeom>
        </p:spPr>
        <p:txBody>
          <a:bodyPr wrap="square">
            <a:spAutoFit/>
          </a:bodyPr>
          <a:lstStyle/>
          <a:p>
            <a:pPr marL="6350" lvl="1" algn="ctr"/>
            <a:r>
              <a:rPr lang="en-US" sz="2800" i="1" dirty="0" smtClean="0">
                <a:solidFill>
                  <a:srgbClr val="000000"/>
                </a:solidFill>
                <a:latin typeface="Calibri"/>
              </a:rPr>
              <a:t>Percolation theory suggests Power Law graphs can be split by removing only a small set of vertices [Albert et al. 2000]</a:t>
            </a:r>
          </a:p>
          <a:p>
            <a:pPr marL="6350" lvl="1" algn="ctr"/>
            <a:r>
              <a:rPr lang="en-US" sz="2800" i="1" dirty="0" smtClean="0">
                <a:solidFill>
                  <a:srgbClr val="000000"/>
                </a:solidFill>
                <a:latin typeface="Wingdings"/>
                <a:ea typeface="Wingdings"/>
                <a:cs typeface="Wingdings"/>
                <a:sym typeface="Wingdings"/>
              </a:rPr>
              <a:t></a:t>
            </a:r>
            <a:endParaRPr lang="en-US" sz="2800" i="1" dirty="0" smtClean="0">
              <a:solidFill>
                <a:srgbClr val="000000"/>
              </a:solidFill>
              <a:latin typeface="Calibri"/>
            </a:endParaRPr>
          </a:p>
          <a:p>
            <a:pPr marL="6350" lvl="1" algn="ctr"/>
            <a:r>
              <a:rPr lang="en-US" sz="2800" i="1" dirty="0" smtClean="0">
                <a:solidFill>
                  <a:srgbClr val="000000"/>
                </a:solidFill>
                <a:latin typeface="Calibri"/>
              </a:rPr>
              <a:t>Small vertex cuts possible! </a:t>
            </a:r>
          </a:p>
        </p:txBody>
      </p:sp>
    </p:spTree>
    <p:custDataLst>
      <p:tags r:id="rId1"/>
    </p:custDataLst>
    <p:extLst>
      <p:ext uri="{BB962C8B-B14F-4D97-AF65-F5344CB8AC3E}">
        <p14:creationId xmlns:p14="http://schemas.microsoft.com/office/powerpoint/2010/main" val="1041919434"/>
      </p:ext>
    </p:extLst>
  </p:cSld>
  <p:clrMapOvr>
    <a:masterClrMapping/>
  </p:clrMapOvr>
  <mc:AlternateContent xmlns:mc="http://schemas.openxmlformats.org/markup-compatibility/2006" xmlns:p14="http://schemas.microsoft.com/office/powerpoint/2010/main">
    <mc:Choice Requires="p14">
      <p:transition spd="slow" p14:dur="2000" advTm="44324"/>
    </mc:Choice>
    <mc:Fallback xmlns="">
      <p:transition xmlns:p14="http://schemas.microsoft.com/office/powerpoint/2010/main" spd="slow" advTm="4432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08024E-6 4.48404E-6 L -0.26937 0.02984 " pathEditMode="relative" rAng="0" ptsTypes="AA">
                                      <p:cBhvr>
                                        <p:cTn id="6" dur="2000" fill="hold"/>
                                        <p:tgtEl>
                                          <p:spTgt spid="3"/>
                                        </p:tgtEl>
                                        <p:attrNameLst>
                                          <p:attrName>ppt_x</p:attrName>
                                          <p:attrName>ppt_y</p:attrName>
                                        </p:attrNameLst>
                                      </p:cBhvr>
                                      <p:rCtr x="-13477" y="1481"/>
                                    </p:animMotion>
                                  </p:childTnLst>
                                </p:cTn>
                              </p:par>
                              <p:par>
                                <p:cTn id="7" presetID="42" presetClass="path" presetSubtype="0" accel="50000" decel="50000" fill="hold" nodeType="withEffect">
                                  <p:stCondLst>
                                    <p:cond delay="0"/>
                                  </p:stCondLst>
                                  <p:childTnLst>
                                    <p:animMotion origin="layout" path="M -4.8107E-6 4.19713E-6 L 0.26676 0.04326 " pathEditMode="relative" rAng="0" ptsTypes="AA">
                                      <p:cBhvr>
                                        <p:cTn id="8" dur="2000" fill="hold"/>
                                        <p:tgtEl>
                                          <p:spTgt spid="5"/>
                                        </p:tgtEl>
                                        <p:attrNameLst>
                                          <p:attrName>ppt_x</p:attrName>
                                          <p:attrName>ppt_y</p:attrName>
                                        </p:attrNameLst>
                                      </p:cBhvr>
                                      <p:rCtr x="13338" y="2152"/>
                                    </p:animMotion>
                                  </p:childTnLst>
                                </p:cTn>
                              </p:par>
                              <p:par>
                                <p:cTn id="9" presetID="42" presetClass="path" presetSubtype="0" accel="50000" decel="50000" fill="hold" nodeType="withEffect">
                                  <p:stCondLst>
                                    <p:cond delay="0"/>
                                  </p:stCondLst>
                                  <p:childTnLst>
                                    <p:animMotion origin="layout" path="M -7.2942E-7 2.04535E-6 L -0.0066 -0.08931 " pathEditMode="relative" rAng="0" ptsTypes="AA">
                                      <p:cBhvr>
                                        <p:cTn id="10" dur="2000" fill="hold"/>
                                        <p:tgtEl>
                                          <p:spTgt spid="4"/>
                                        </p:tgtEl>
                                        <p:attrNameLst>
                                          <p:attrName>ppt_x</p:attrName>
                                          <p:attrName>ppt_y</p:attrName>
                                        </p:attrNameLst>
                                      </p:cBhvr>
                                      <p:rCtr x="-330" y="-4466"/>
                                    </p:animMotion>
                                  </p:childTnLst>
                                </p:cTn>
                              </p:par>
                            </p:childTnLst>
                          </p:cTn>
                        </p:par>
                        <p:par>
                          <p:cTn id="11" fill="hold">
                            <p:stCondLst>
                              <p:cond delay="2000"/>
                            </p:stCondLst>
                            <p:childTnLst>
                              <p:par>
                                <p:cTn id="12" presetID="2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animBg="1"/>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9144000" cy="1143000"/>
          </a:xfrm>
        </p:spPr>
        <p:txBody>
          <a:bodyPr>
            <a:normAutofit fontScale="90000"/>
          </a:bodyPr>
          <a:lstStyle/>
          <a:p>
            <a:r>
              <a:rPr lang="en-US" dirty="0" smtClean="0"/>
              <a:t>Big-Graphs are Essential to </a:t>
            </a:r>
            <a:br>
              <a:rPr lang="en-US" dirty="0" smtClean="0"/>
            </a:br>
            <a:r>
              <a:rPr lang="en-US" b="1" dirty="0" smtClean="0"/>
              <a:t>Data-Mining</a:t>
            </a:r>
            <a:r>
              <a:rPr lang="en-US" dirty="0" smtClean="0"/>
              <a:t> and </a:t>
            </a:r>
            <a:r>
              <a:rPr lang="en-US" b="1" dirty="0" smtClean="0"/>
              <a:t>Machine Learning</a:t>
            </a:r>
            <a:endParaRPr lang="en-US" b="1" dirty="0"/>
          </a:p>
        </p:txBody>
      </p:sp>
      <p:sp>
        <p:nvSpPr>
          <p:cNvPr id="3" name="Content Placeholder 2"/>
          <p:cNvSpPr>
            <a:spLocks noGrp="1"/>
          </p:cNvSpPr>
          <p:nvPr>
            <p:ph idx="1"/>
          </p:nvPr>
        </p:nvSpPr>
        <p:spPr>
          <a:xfrm>
            <a:off x="457200" y="2743200"/>
            <a:ext cx="7924800" cy="3382963"/>
          </a:xfrm>
        </p:spPr>
        <p:txBody>
          <a:bodyPr>
            <a:normAutofit/>
          </a:bodyPr>
          <a:lstStyle/>
          <a:p>
            <a:r>
              <a:rPr lang="en-US" dirty="0" smtClean="0"/>
              <a:t>Identify influential people and information</a:t>
            </a:r>
          </a:p>
          <a:p>
            <a:r>
              <a:rPr lang="en-US" dirty="0" smtClean="0"/>
              <a:t>Find communities</a:t>
            </a:r>
          </a:p>
          <a:p>
            <a:r>
              <a:rPr lang="en-US" dirty="0" smtClean="0"/>
              <a:t>Target ads and products </a:t>
            </a:r>
            <a:endParaRPr lang="en-US" dirty="0"/>
          </a:p>
          <a:p>
            <a:r>
              <a:rPr lang="en-US" dirty="0" smtClean="0"/>
              <a:t>Model complex data dependencies</a:t>
            </a:r>
          </a:p>
        </p:txBody>
      </p:sp>
      <p:sp>
        <p:nvSpPr>
          <p:cNvPr id="4" name="Slide Number Placeholder 3"/>
          <p:cNvSpPr>
            <a:spLocks noGrp="1"/>
          </p:cNvSpPr>
          <p:nvPr>
            <p:ph type="sldNum" sz="quarter" idx="12"/>
          </p:nvPr>
        </p:nvSpPr>
        <p:spPr/>
        <p:txBody>
          <a:bodyPr/>
          <a:lstStyle/>
          <a:p>
            <a:fld id="{BE79F60F-3EA1-45ED-A3FD-0857F7C98CFB}" type="slidenum">
              <a:rPr lang="en-US" smtClean="0"/>
              <a:pPr/>
              <a:t>7</a:t>
            </a:fld>
            <a:endParaRPr lang="en-US"/>
          </a:p>
        </p:txBody>
      </p:sp>
    </p:spTree>
    <p:extLst>
      <p:ext uri="{BB962C8B-B14F-4D97-AF65-F5344CB8AC3E}">
        <p14:creationId xmlns:p14="http://schemas.microsoft.com/office/powerpoint/2010/main" val="207573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Constructing Vertex-Cuts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b="1" dirty="0" smtClean="0"/>
              <a:t>Goal:</a:t>
            </a:r>
            <a:r>
              <a:rPr lang="en-US" dirty="0" smtClean="0"/>
              <a:t> </a:t>
            </a:r>
            <a:r>
              <a:rPr lang="en-US" i="1" dirty="0" smtClean="0"/>
              <a:t>Parallel graph partitioning on </a:t>
            </a:r>
            <a:r>
              <a:rPr lang="en-US" i="1" u="sng" dirty="0" smtClean="0"/>
              <a:t>ingress</a:t>
            </a:r>
            <a:endParaRPr lang="en-US" i="1" dirty="0" smtClean="0"/>
          </a:p>
          <a:p>
            <a:r>
              <a:rPr lang="en-US" dirty="0" err="1" smtClean="0"/>
              <a:t>GraphLab</a:t>
            </a:r>
            <a:r>
              <a:rPr lang="en-US" dirty="0" smtClean="0"/>
              <a:t> 2 provides three </a:t>
            </a:r>
            <a:r>
              <a:rPr lang="en-US" b="1" dirty="0" smtClean="0"/>
              <a:t>simple</a:t>
            </a:r>
            <a:r>
              <a:rPr lang="en-US" dirty="0" smtClean="0"/>
              <a:t> approaches:</a:t>
            </a:r>
          </a:p>
          <a:p>
            <a:pPr lvl="1"/>
            <a:r>
              <a:rPr lang="en-US" b="1" i="1" dirty="0" smtClean="0"/>
              <a:t>Random</a:t>
            </a:r>
            <a:r>
              <a:rPr lang="en-US" i="1" dirty="0" smtClean="0"/>
              <a:t> Edge Placement</a:t>
            </a:r>
          </a:p>
          <a:p>
            <a:pPr lvl="2"/>
            <a:r>
              <a:rPr lang="en-US" dirty="0" smtClean="0"/>
              <a:t>Edges are placed randomly by each machine</a:t>
            </a:r>
          </a:p>
          <a:p>
            <a:pPr lvl="3"/>
            <a:r>
              <a:rPr lang="en-US" dirty="0" smtClean="0"/>
              <a:t>Good theoretical guarantees</a:t>
            </a:r>
          </a:p>
          <a:p>
            <a:pPr lvl="1"/>
            <a:r>
              <a:rPr lang="en-US" b="1" i="1" dirty="0" smtClean="0"/>
              <a:t>Greedy </a:t>
            </a:r>
            <a:r>
              <a:rPr lang="en-US" i="1" dirty="0" smtClean="0"/>
              <a:t>Edge Placement with </a:t>
            </a:r>
            <a:r>
              <a:rPr lang="en-US" b="1" i="1" dirty="0" smtClean="0"/>
              <a:t>Coordination</a:t>
            </a:r>
          </a:p>
          <a:p>
            <a:pPr lvl="2"/>
            <a:r>
              <a:rPr lang="en-US" dirty="0" smtClean="0"/>
              <a:t>Edges are placed using a shared objective</a:t>
            </a:r>
          </a:p>
          <a:p>
            <a:pPr lvl="3"/>
            <a:r>
              <a:rPr lang="en-US" dirty="0" smtClean="0"/>
              <a:t>Better theoretical guarantees</a:t>
            </a:r>
          </a:p>
          <a:p>
            <a:pPr lvl="1"/>
            <a:r>
              <a:rPr lang="en-US" b="1" i="1" dirty="0" smtClean="0"/>
              <a:t>Oblivious-Greedy</a:t>
            </a:r>
            <a:r>
              <a:rPr lang="en-US" i="1" dirty="0" smtClean="0"/>
              <a:t> Edge Placement </a:t>
            </a:r>
          </a:p>
          <a:p>
            <a:pPr lvl="2"/>
            <a:r>
              <a:rPr lang="en-US" dirty="0" smtClean="0"/>
              <a:t>Edges are placed using a local objective</a:t>
            </a:r>
          </a:p>
        </p:txBody>
      </p:sp>
    </p:spTree>
    <p:extLst>
      <p:ext uri="{BB962C8B-B14F-4D97-AF65-F5344CB8AC3E}">
        <p14:creationId xmlns:p14="http://schemas.microsoft.com/office/powerpoint/2010/main" val="10344511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3657600" y="2057400"/>
            <a:ext cx="2133600" cy="1905000"/>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en-US" sz="3200" dirty="0" smtClean="0">
                <a:solidFill>
                  <a:prstClr val="black"/>
                </a:solidFill>
                <a:latin typeface="Calibri"/>
              </a:rPr>
              <a:t>Machine 2</a:t>
            </a:r>
            <a:endParaRPr lang="en-US" sz="3200" dirty="0">
              <a:solidFill>
                <a:prstClr val="black"/>
              </a:solidFill>
              <a:latin typeface="Calibri"/>
            </a:endParaRPr>
          </a:p>
        </p:txBody>
      </p:sp>
      <p:sp>
        <p:nvSpPr>
          <p:cNvPr id="39" name="Rectangle 38"/>
          <p:cNvSpPr/>
          <p:nvPr/>
        </p:nvSpPr>
        <p:spPr>
          <a:xfrm>
            <a:off x="533400" y="2057400"/>
            <a:ext cx="2133600" cy="1905000"/>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en-US" sz="3200" dirty="0" smtClean="0">
                <a:solidFill>
                  <a:prstClr val="black"/>
                </a:solidFill>
                <a:latin typeface="Calibri"/>
              </a:rPr>
              <a:t>Machine 1</a:t>
            </a:r>
            <a:endParaRPr lang="en-US" sz="3200" dirty="0">
              <a:solidFill>
                <a:prstClr val="black"/>
              </a:solidFill>
              <a:latin typeface="Calibri"/>
            </a:endParaRPr>
          </a:p>
        </p:txBody>
      </p:sp>
      <p:sp>
        <p:nvSpPr>
          <p:cNvPr id="40" name="Rectangle 39"/>
          <p:cNvSpPr/>
          <p:nvPr/>
        </p:nvSpPr>
        <p:spPr>
          <a:xfrm>
            <a:off x="6629400" y="2057400"/>
            <a:ext cx="2133600" cy="1905000"/>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pPr algn="ctr"/>
            <a:r>
              <a:rPr lang="en-US" sz="3200" dirty="0" smtClean="0">
                <a:solidFill>
                  <a:prstClr val="black"/>
                </a:solidFill>
                <a:latin typeface="Calibri"/>
              </a:rPr>
              <a:t>Machine 3</a:t>
            </a:r>
            <a:endParaRPr lang="en-US" sz="3200" dirty="0">
              <a:solidFill>
                <a:prstClr val="black"/>
              </a:solidFill>
              <a:latin typeface="Calibri"/>
            </a:endParaRPr>
          </a:p>
        </p:txBody>
      </p:sp>
      <p:sp>
        <p:nvSpPr>
          <p:cNvPr id="2" name="Title 1"/>
          <p:cNvSpPr>
            <a:spLocks noGrp="1"/>
          </p:cNvSpPr>
          <p:nvPr>
            <p:ph type="title"/>
          </p:nvPr>
        </p:nvSpPr>
        <p:spPr/>
        <p:txBody>
          <a:bodyPr/>
          <a:lstStyle/>
          <a:p>
            <a:r>
              <a:rPr lang="en-US" dirty="0" smtClean="0"/>
              <a:t>Random Vertex-Cuts</a:t>
            </a:r>
            <a:endParaRPr lang="en-US" dirty="0"/>
          </a:p>
        </p:txBody>
      </p:sp>
      <p:sp>
        <p:nvSpPr>
          <p:cNvPr id="3" name="Content Placeholder 2"/>
          <p:cNvSpPr>
            <a:spLocks noGrp="1"/>
          </p:cNvSpPr>
          <p:nvPr>
            <p:ph idx="1"/>
          </p:nvPr>
        </p:nvSpPr>
        <p:spPr>
          <a:xfrm>
            <a:off x="457200" y="1371600"/>
            <a:ext cx="8229600" cy="3276600"/>
          </a:xfrm>
        </p:spPr>
        <p:txBody>
          <a:bodyPr>
            <a:normAutofit/>
          </a:bodyPr>
          <a:lstStyle/>
          <a:p>
            <a:r>
              <a:rPr lang="en-US" dirty="0" smtClean="0"/>
              <a:t>Randomly assign edges to machines</a:t>
            </a:r>
          </a:p>
        </p:txBody>
      </p:sp>
      <p:grpSp>
        <p:nvGrpSpPr>
          <p:cNvPr id="4" name="Group 3"/>
          <p:cNvGrpSpPr/>
          <p:nvPr/>
        </p:nvGrpSpPr>
        <p:grpSpPr>
          <a:xfrm>
            <a:off x="3857785" y="4343400"/>
            <a:ext cx="855474" cy="811167"/>
            <a:chOff x="3788435" y="5335416"/>
            <a:chExt cx="855474" cy="811167"/>
          </a:xfrm>
        </p:grpSpPr>
        <p:cxnSp>
          <p:nvCxnSpPr>
            <p:cNvPr id="59" name="Straight Connector 58"/>
            <p:cNvCxnSpPr>
              <a:stCxn id="61" idx="5"/>
              <a:endCxn id="60" idx="1"/>
            </p:cNvCxnSpPr>
            <p:nvPr/>
          </p:nvCxnSpPr>
          <p:spPr>
            <a:xfrm>
              <a:off x="4019281" y="5566262"/>
              <a:ext cx="393782" cy="349475"/>
            </a:xfrm>
            <a:prstGeom prst="line">
              <a:avLst/>
            </a:prstGeom>
          </p:spPr>
          <p:style>
            <a:lnRef idx="3">
              <a:schemeClr val="dk1"/>
            </a:lnRef>
            <a:fillRef idx="0">
              <a:schemeClr val="dk1"/>
            </a:fillRef>
            <a:effectRef idx="2">
              <a:schemeClr val="dk1"/>
            </a:effectRef>
            <a:fontRef idx="minor">
              <a:schemeClr val="tx1"/>
            </a:fontRef>
          </p:style>
        </p:cxnSp>
        <p:sp>
          <p:nvSpPr>
            <p:cNvPr id="60" name="Oval 59"/>
            <p:cNvSpPr/>
            <p:nvPr/>
          </p:nvSpPr>
          <p:spPr>
            <a:xfrm>
              <a:off x="4373456"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61" name="Oval 60"/>
            <p:cNvSpPr/>
            <p:nvPr/>
          </p:nvSpPr>
          <p:spPr>
            <a:xfrm>
              <a:off x="3788435" y="5335416"/>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5" name="Group 4"/>
          <p:cNvGrpSpPr/>
          <p:nvPr/>
        </p:nvGrpSpPr>
        <p:grpSpPr>
          <a:xfrm>
            <a:off x="4495800" y="4114800"/>
            <a:ext cx="272079" cy="1041183"/>
            <a:chOff x="4373456" y="5105400"/>
            <a:chExt cx="272079" cy="1041183"/>
          </a:xfrm>
        </p:grpSpPr>
        <p:cxnSp>
          <p:nvCxnSpPr>
            <p:cNvPr id="62" name="Straight Connector 61"/>
            <p:cNvCxnSpPr>
              <a:stCxn id="64" idx="4"/>
              <a:endCxn id="63" idx="0"/>
            </p:cNvCxnSpPr>
            <p:nvPr/>
          </p:nvCxnSpPr>
          <p:spPr>
            <a:xfrm flipH="1">
              <a:off x="4508684" y="5375853"/>
              <a:ext cx="1625" cy="500277"/>
            </a:xfrm>
            <a:prstGeom prst="line">
              <a:avLst/>
            </a:prstGeom>
          </p:spPr>
          <p:style>
            <a:lnRef idx="3">
              <a:schemeClr val="dk1"/>
            </a:lnRef>
            <a:fillRef idx="0">
              <a:schemeClr val="dk1"/>
            </a:fillRef>
            <a:effectRef idx="2">
              <a:schemeClr val="dk1"/>
            </a:effectRef>
            <a:fontRef idx="minor">
              <a:schemeClr val="tx1"/>
            </a:fontRef>
          </p:style>
        </p:cxnSp>
        <p:sp>
          <p:nvSpPr>
            <p:cNvPr id="63" name="Oval 62"/>
            <p:cNvSpPr/>
            <p:nvPr/>
          </p:nvSpPr>
          <p:spPr>
            <a:xfrm>
              <a:off x="4373456"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64" name="Oval 63"/>
            <p:cNvSpPr/>
            <p:nvPr/>
          </p:nvSpPr>
          <p:spPr>
            <a:xfrm>
              <a:off x="4375082" y="5105400"/>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6" name="Group 5"/>
          <p:cNvGrpSpPr/>
          <p:nvPr/>
        </p:nvGrpSpPr>
        <p:grpSpPr>
          <a:xfrm>
            <a:off x="4495800" y="4343400"/>
            <a:ext cx="901185" cy="811167"/>
            <a:chOff x="4373456" y="5335416"/>
            <a:chExt cx="901185" cy="811167"/>
          </a:xfrm>
        </p:grpSpPr>
        <p:cxnSp>
          <p:nvCxnSpPr>
            <p:cNvPr id="65" name="Straight Connector 64"/>
            <p:cNvCxnSpPr>
              <a:stCxn id="66" idx="7"/>
              <a:endCxn id="67" idx="3"/>
            </p:cNvCxnSpPr>
            <p:nvPr/>
          </p:nvCxnSpPr>
          <p:spPr>
            <a:xfrm flipV="1">
              <a:off x="4604304" y="5566262"/>
              <a:ext cx="439491" cy="349475"/>
            </a:xfrm>
            <a:prstGeom prst="line">
              <a:avLst/>
            </a:prstGeom>
          </p:spPr>
          <p:style>
            <a:lnRef idx="3">
              <a:schemeClr val="dk1"/>
            </a:lnRef>
            <a:fillRef idx="0">
              <a:schemeClr val="dk1"/>
            </a:fillRef>
            <a:effectRef idx="2">
              <a:schemeClr val="dk1"/>
            </a:effectRef>
            <a:fontRef idx="minor">
              <a:schemeClr val="tx1"/>
            </a:fontRef>
          </p:style>
        </p:cxnSp>
        <p:sp>
          <p:nvSpPr>
            <p:cNvPr id="66" name="Oval 65"/>
            <p:cNvSpPr/>
            <p:nvPr/>
          </p:nvSpPr>
          <p:spPr>
            <a:xfrm>
              <a:off x="4373456"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67" name="Oval 66"/>
            <p:cNvSpPr/>
            <p:nvPr/>
          </p:nvSpPr>
          <p:spPr>
            <a:xfrm>
              <a:off x="5004188" y="5335416"/>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7" name="Group 6"/>
          <p:cNvGrpSpPr/>
          <p:nvPr/>
        </p:nvGrpSpPr>
        <p:grpSpPr>
          <a:xfrm>
            <a:off x="4495800" y="4876800"/>
            <a:ext cx="1214910" cy="270453"/>
            <a:chOff x="4373456" y="5876130"/>
            <a:chExt cx="1214910" cy="270453"/>
          </a:xfrm>
        </p:grpSpPr>
        <p:cxnSp>
          <p:nvCxnSpPr>
            <p:cNvPr id="68" name="Straight Connector 67"/>
            <p:cNvCxnSpPr>
              <a:stCxn id="69" idx="6"/>
              <a:endCxn id="70" idx="2"/>
            </p:cNvCxnSpPr>
            <p:nvPr/>
          </p:nvCxnSpPr>
          <p:spPr>
            <a:xfrm>
              <a:off x="4643910" y="6011358"/>
              <a:ext cx="674003" cy="0"/>
            </a:xfrm>
            <a:prstGeom prst="line">
              <a:avLst/>
            </a:prstGeom>
          </p:spPr>
          <p:style>
            <a:lnRef idx="3">
              <a:schemeClr val="dk1"/>
            </a:lnRef>
            <a:fillRef idx="0">
              <a:schemeClr val="dk1"/>
            </a:fillRef>
            <a:effectRef idx="2">
              <a:schemeClr val="dk1"/>
            </a:effectRef>
            <a:fontRef idx="minor">
              <a:schemeClr val="tx1"/>
            </a:fontRef>
          </p:style>
        </p:cxnSp>
        <p:sp>
          <p:nvSpPr>
            <p:cNvPr id="69" name="Oval 68"/>
            <p:cNvSpPr/>
            <p:nvPr/>
          </p:nvSpPr>
          <p:spPr>
            <a:xfrm>
              <a:off x="4373456"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70" name="Oval 69"/>
            <p:cNvSpPr/>
            <p:nvPr/>
          </p:nvSpPr>
          <p:spPr>
            <a:xfrm>
              <a:off x="5317913" y="5876130"/>
              <a:ext cx="270453" cy="2704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solidFill>
                    <a:prstClr val="white"/>
                  </a:solidFill>
                  <a:latin typeface="Calibri"/>
                </a:rPr>
                <a:t>Z</a:t>
              </a:r>
              <a:endParaRPr lang="en-US" dirty="0">
                <a:solidFill>
                  <a:prstClr val="white"/>
                </a:solidFill>
                <a:latin typeface="Calibri"/>
              </a:endParaRPr>
            </a:p>
          </p:txBody>
        </p:sp>
      </p:grpSp>
      <p:grpSp>
        <p:nvGrpSpPr>
          <p:cNvPr id="8" name="Group 7"/>
          <p:cNvGrpSpPr/>
          <p:nvPr/>
        </p:nvGrpSpPr>
        <p:grpSpPr>
          <a:xfrm>
            <a:off x="4497874" y="4876800"/>
            <a:ext cx="901185" cy="843817"/>
            <a:chOff x="4804890" y="5876130"/>
            <a:chExt cx="901185" cy="843817"/>
          </a:xfrm>
        </p:grpSpPr>
        <p:cxnSp>
          <p:nvCxnSpPr>
            <p:cNvPr id="71" name="Straight Connector 70"/>
            <p:cNvCxnSpPr>
              <a:stCxn id="72" idx="5"/>
              <a:endCxn id="73" idx="1"/>
            </p:cNvCxnSpPr>
            <p:nvPr/>
          </p:nvCxnSpPr>
          <p:spPr>
            <a:xfrm>
              <a:off x="5035738" y="6106977"/>
              <a:ext cx="439491" cy="382125"/>
            </a:xfrm>
            <a:prstGeom prst="line">
              <a:avLst/>
            </a:prstGeom>
          </p:spPr>
          <p:style>
            <a:lnRef idx="3">
              <a:schemeClr val="dk1"/>
            </a:lnRef>
            <a:fillRef idx="0">
              <a:schemeClr val="dk1"/>
            </a:fillRef>
            <a:effectRef idx="2">
              <a:schemeClr val="dk1"/>
            </a:effectRef>
            <a:fontRef idx="minor">
              <a:schemeClr val="tx1"/>
            </a:fontRef>
          </p:style>
        </p:cxnSp>
        <p:sp>
          <p:nvSpPr>
            <p:cNvPr id="72" name="Oval 71"/>
            <p:cNvSpPr/>
            <p:nvPr/>
          </p:nvSpPr>
          <p:spPr>
            <a:xfrm>
              <a:off x="4804890"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73" name="Oval 72"/>
            <p:cNvSpPr/>
            <p:nvPr/>
          </p:nvSpPr>
          <p:spPr>
            <a:xfrm>
              <a:off x="5435622" y="6449494"/>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9" name="Group 8"/>
          <p:cNvGrpSpPr/>
          <p:nvPr/>
        </p:nvGrpSpPr>
        <p:grpSpPr>
          <a:xfrm>
            <a:off x="4495800" y="4876800"/>
            <a:ext cx="272079" cy="1016717"/>
            <a:chOff x="4804890" y="5876130"/>
            <a:chExt cx="272079" cy="1016717"/>
          </a:xfrm>
        </p:grpSpPr>
        <p:cxnSp>
          <p:nvCxnSpPr>
            <p:cNvPr id="74" name="Straight Connector 73"/>
            <p:cNvCxnSpPr>
              <a:stCxn id="75" idx="4"/>
              <a:endCxn id="76" idx="0"/>
            </p:cNvCxnSpPr>
            <p:nvPr/>
          </p:nvCxnSpPr>
          <p:spPr>
            <a:xfrm>
              <a:off x="4940118" y="6146583"/>
              <a:ext cx="1625" cy="475809"/>
            </a:xfrm>
            <a:prstGeom prst="line">
              <a:avLst/>
            </a:prstGeom>
          </p:spPr>
          <p:style>
            <a:lnRef idx="3">
              <a:schemeClr val="dk1"/>
            </a:lnRef>
            <a:fillRef idx="0">
              <a:schemeClr val="dk1"/>
            </a:fillRef>
            <a:effectRef idx="2">
              <a:schemeClr val="dk1"/>
            </a:effectRef>
            <a:fontRef idx="minor">
              <a:schemeClr val="tx1"/>
            </a:fontRef>
          </p:style>
        </p:cxnSp>
        <p:sp>
          <p:nvSpPr>
            <p:cNvPr id="75" name="Oval 74"/>
            <p:cNvSpPr/>
            <p:nvPr/>
          </p:nvSpPr>
          <p:spPr>
            <a:xfrm>
              <a:off x="4804890"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76" name="Oval 75"/>
            <p:cNvSpPr/>
            <p:nvPr/>
          </p:nvSpPr>
          <p:spPr>
            <a:xfrm>
              <a:off x="4806516" y="6622394"/>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80" name="Group 79"/>
          <p:cNvGrpSpPr/>
          <p:nvPr/>
        </p:nvGrpSpPr>
        <p:grpSpPr>
          <a:xfrm>
            <a:off x="3919623" y="4876800"/>
            <a:ext cx="855474" cy="811194"/>
            <a:chOff x="4219869" y="5876130"/>
            <a:chExt cx="855474" cy="811194"/>
          </a:xfrm>
        </p:grpSpPr>
        <p:cxnSp>
          <p:nvCxnSpPr>
            <p:cNvPr id="77" name="Straight Connector 76"/>
            <p:cNvCxnSpPr>
              <a:stCxn id="78" idx="3"/>
              <a:endCxn id="79" idx="7"/>
            </p:cNvCxnSpPr>
            <p:nvPr/>
          </p:nvCxnSpPr>
          <p:spPr>
            <a:xfrm flipH="1">
              <a:off x="4450715" y="6106977"/>
              <a:ext cx="393782" cy="349501"/>
            </a:xfrm>
            <a:prstGeom prst="line">
              <a:avLst/>
            </a:prstGeom>
          </p:spPr>
          <p:style>
            <a:lnRef idx="3">
              <a:schemeClr val="dk1"/>
            </a:lnRef>
            <a:fillRef idx="0">
              <a:schemeClr val="dk1"/>
            </a:fillRef>
            <a:effectRef idx="2">
              <a:schemeClr val="dk1"/>
            </a:effectRef>
            <a:fontRef idx="minor">
              <a:schemeClr val="tx1"/>
            </a:fontRef>
          </p:style>
        </p:cxnSp>
        <p:sp>
          <p:nvSpPr>
            <p:cNvPr id="78" name="Oval 77"/>
            <p:cNvSpPr/>
            <p:nvPr/>
          </p:nvSpPr>
          <p:spPr>
            <a:xfrm>
              <a:off x="4804890"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79" name="Oval 78"/>
            <p:cNvSpPr/>
            <p:nvPr/>
          </p:nvSpPr>
          <p:spPr>
            <a:xfrm>
              <a:off x="4219869" y="6416871"/>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84" name="Group 83"/>
          <p:cNvGrpSpPr/>
          <p:nvPr/>
        </p:nvGrpSpPr>
        <p:grpSpPr>
          <a:xfrm>
            <a:off x="3541127" y="4876800"/>
            <a:ext cx="1214909" cy="270453"/>
            <a:chOff x="3860434" y="5876130"/>
            <a:chExt cx="1214909" cy="270453"/>
          </a:xfrm>
        </p:grpSpPr>
        <p:cxnSp>
          <p:nvCxnSpPr>
            <p:cNvPr id="81" name="Straight Connector 80"/>
            <p:cNvCxnSpPr>
              <a:stCxn id="83" idx="6"/>
              <a:endCxn id="82" idx="2"/>
            </p:cNvCxnSpPr>
            <p:nvPr/>
          </p:nvCxnSpPr>
          <p:spPr>
            <a:xfrm>
              <a:off x="4130887" y="6011358"/>
              <a:ext cx="674003" cy="0"/>
            </a:xfrm>
            <a:prstGeom prst="line">
              <a:avLst/>
            </a:prstGeom>
          </p:spPr>
          <p:style>
            <a:lnRef idx="3">
              <a:schemeClr val="dk1"/>
            </a:lnRef>
            <a:fillRef idx="0">
              <a:schemeClr val="dk1"/>
            </a:fillRef>
            <a:effectRef idx="2">
              <a:schemeClr val="dk1"/>
            </a:effectRef>
            <a:fontRef idx="minor">
              <a:schemeClr val="tx1"/>
            </a:fontRef>
          </p:style>
        </p:cxnSp>
        <p:sp>
          <p:nvSpPr>
            <p:cNvPr id="82" name="Oval 81"/>
            <p:cNvSpPr/>
            <p:nvPr/>
          </p:nvSpPr>
          <p:spPr>
            <a:xfrm>
              <a:off x="4804890" y="5876130"/>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83" name="Oval 82"/>
            <p:cNvSpPr/>
            <p:nvPr/>
          </p:nvSpPr>
          <p:spPr>
            <a:xfrm>
              <a:off x="3860434" y="5876130"/>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85" name="Group 84"/>
          <p:cNvGrpSpPr/>
          <p:nvPr/>
        </p:nvGrpSpPr>
        <p:grpSpPr>
          <a:xfrm>
            <a:off x="5432482" y="4876800"/>
            <a:ext cx="1214910" cy="270453"/>
            <a:chOff x="4373456" y="5876130"/>
            <a:chExt cx="1214910" cy="270453"/>
          </a:xfrm>
        </p:grpSpPr>
        <p:cxnSp>
          <p:nvCxnSpPr>
            <p:cNvPr id="86" name="Straight Connector 85"/>
            <p:cNvCxnSpPr>
              <a:stCxn id="87" idx="6"/>
              <a:endCxn id="88" idx="2"/>
            </p:cNvCxnSpPr>
            <p:nvPr/>
          </p:nvCxnSpPr>
          <p:spPr>
            <a:xfrm>
              <a:off x="4643910" y="6011358"/>
              <a:ext cx="674003" cy="0"/>
            </a:xfrm>
            <a:prstGeom prst="line">
              <a:avLst/>
            </a:prstGeom>
          </p:spPr>
          <p:style>
            <a:lnRef idx="3">
              <a:schemeClr val="dk1"/>
            </a:lnRef>
            <a:fillRef idx="0">
              <a:schemeClr val="dk1"/>
            </a:fillRef>
            <a:effectRef idx="2">
              <a:schemeClr val="dk1"/>
            </a:effectRef>
            <a:fontRef idx="minor">
              <a:schemeClr val="tx1"/>
            </a:fontRef>
          </p:style>
        </p:cxnSp>
        <p:sp>
          <p:nvSpPr>
            <p:cNvPr id="87" name="Oval 86"/>
            <p:cNvSpPr/>
            <p:nvPr/>
          </p:nvSpPr>
          <p:spPr>
            <a:xfrm>
              <a:off x="4373456" y="5876130"/>
              <a:ext cx="270453" cy="2704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prstClr val="white"/>
                  </a:solidFill>
                  <a:latin typeface="Calibri"/>
                </a:rPr>
                <a:t>Z</a:t>
              </a:r>
              <a:endParaRPr lang="en-US" dirty="0">
                <a:solidFill>
                  <a:prstClr val="white"/>
                </a:solidFill>
                <a:latin typeface="Calibri"/>
              </a:endParaRPr>
            </a:p>
          </p:txBody>
        </p:sp>
        <p:sp>
          <p:nvSpPr>
            <p:cNvPr id="88" name="Oval 87"/>
            <p:cNvSpPr/>
            <p:nvPr/>
          </p:nvSpPr>
          <p:spPr>
            <a:xfrm>
              <a:off x="5317913" y="5876130"/>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rIns="0" rtlCol="0" anchor="ctr"/>
            <a:lstStyle/>
            <a:p>
              <a:pPr algn="ctr"/>
              <a:endParaRPr lang="en-US" dirty="0">
                <a:solidFill>
                  <a:prstClr val="white"/>
                </a:solidFill>
                <a:latin typeface="Calibri"/>
              </a:endParaRPr>
            </a:p>
          </p:txBody>
        </p:sp>
      </p:grpSp>
      <p:grpSp>
        <p:nvGrpSpPr>
          <p:cNvPr id="114" name="Group 113"/>
          <p:cNvGrpSpPr/>
          <p:nvPr/>
        </p:nvGrpSpPr>
        <p:grpSpPr>
          <a:xfrm>
            <a:off x="3538623" y="4114800"/>
            <a:ext cx="3098487" cy="1787447"/>
            <a:chOff x="-533400" y="4841953"/>
            <a:chExt cx="3098487" cy="1787447"/>
          </a:xfrm>
        </p:grpSpPr>
        <p:cxnSp>
          <p:nvCxnSpPr>
            <p:cNvPr id="90" name="Straight Connector 89"/>
            <p:cNvCxnSpPr>
              <a:stCxn id="102" idx="5"/>
              <a:endCxn id="98" idx="1"/>
            </p:cNvCxnSpPr>
            <p:nvPr/>
          </p:nvCxnSpPr>
          <p:spPr>
            <a:xfrm>
              <a:off x="56881" y="5302815"/>
              <a:ext cx="393782" cy="349475"/>
            </a:xfrm>
            <a:prstGeom prst="line">
              <a:avLst/>
            </a:prstGeom>
          </p:spPr>
          <p:style>
            <a:lnRef idx="3">
              <a:schemeClr val="dk1"/>
            </a:lnRef>
            <a:fillRef idx="0">
              <a:schemeClr val="dk1"/>
            </a:fillRef>
            <a:effectRef idx="2">
              <a:schemeClr val="dk1"/>
            </a:effectRef>
            <a:fontRef idx="minor">
              <a:schemeClr val="tx1"/>
            </a:fontRef>
          </p:style>
        </p:cxnSp>
        <p:cxnSp>
          <p:nvCxnSpPr>
            <p:cNvPr id="91" name="Straight Connector 90"/>
            <p:cNvCxnSpPr>
              <a:stCxn id="98" idx="7"/>
              <a:endCxn id="106" idx="3"/>
            </p:cNvCxnSpPr>
            <p:nvPr/>
          </p:nvCxnSpPr>
          <p:spPr>
            <a:xfrm flipV="1">
              <a:off x="641904" y="5302815"/>
              <a:ext cx="439491" cy="349475"/>
            </a:xfrm>
            <a:prstGeom prst="line">
              <a:avLst/>
            </a:prstGeom>
          </p:spPr>
          <p:style>
            <a:lnRef idx="3">
              <a:schemeClr val="dk1"/>
            </a:lnRef>
            <a:fillRef idx="0">
              <a:schemeClr val="dk1"/>
            </a:fillRef>
            <a:effectRef idx="2">
              <a:schemeClr val="dk1"/>
            </a:effectRef>
            <a:fontRef idx="minor">
              <a:schemeClr val="tx1"/>
            </a:fontRef>
          </p:style>
        </p:cxnSp>
        <p:cxnSp>
          <p:nvCxnSpPr>
            <p:cNvPr id="92" name="Straight Connector 91"/>
            <p:cNvCxnSpPr>
              <a:stCxn id="99" idx="4"/>
              <a:endCxn id="98" idx="0"/>
            </p:cNvCxnSpPr>
            <p:nvPr/>
          </p:nvCxnSpPr>
          <p:spPr>
            <a:xfrm flipH="1">
              <a:off x="546284" y="5112406"/>
              <a:ext cx="1625" cy="500277"/>
            </a:xfrm>
            <a:prstGeom prst="line">
              <a:avLst/>
            </a:prstGeom>
          </p:spPr>
          <p:style>
            <a:lnRef idx="3">
              <a:schemeClr val="dk1"/>
            </a:lnRef>
            <a:fillRef idx="0">
              <a:schemeClr val="dk1"/>
            </a:fillRef>
            <a:effectRef idx="2">
              <a:schemeClr val="dk1"/>
            </a:effectRef>
            <a:fontRef idx="minor">
              <a:schemeClr val="tx1"/>
            </a:fontRef>
          </p:style>
        </p:cxnSp>
        <p:cxnSp>
          <p:nvCxnSpPr>
            <p:cNvPr id="93" name="Straight Connector 92"/>
            <p:cNvCxnSpPr>
              <a:stCxn id="98" idx="6"/>
              <a:endCxn id="112" idx="2"/>
            </p:cNvCxnSpPr>
            <p:nvPr/>
          </p:nvCxnSpPr>
          <p:spPr>
            <a:xfrm>
              <a:off x="681509" y="5747910"/>
              <a:ext cx="1613125" cy="0"/>
            </a:xfrm>
            <a:prstGeom prst="line">
              <a:avLst/>
            </a:prstGeom>
          </p:spPr>
          <p:style>
            <a:lnRef idx="3">
              <a:schemeClr val="dk1"/>
            </a:lnRef>
            <a:fillRef idx="0">
              <a:schemeClr val="dk1"/>
            </a:fillRef>
            <a:effectRef idx="2">
              <a:schemeClr val="dk1"/>
            </a:effectRef>
            <a:fontRef idx="minor">
              <a:schemeClr val="tx1"/>
            </a:fontRef>
          </p:style>
        </p:cxnSp>
        <p:cxnSp>
          <p:nvCxnSpPr>
            <p:cNvPr id="94" name="Straight Connector 93"/>
            <p:cNvCxnSpPr>
              <a:stCxn id="101" idx="6"/>
              <a:endCxn id="98" idx="2"/>
            </p:cNvCxnSpPr>
            <p:nvPr/>
          </p:nvCxnSpPr>
          <p:spPr>
            <a:xfrm>
              <a:off x="-262947" y="5747911"/>
              <a:ext cx="674003" cy="0"/>
            </a:xfrm>
            <a:prstGeom prst="line">
              <a:avLst/>
            </a:prstGeom>
          </p:spPr>
          <p:style>
            <a:lnRef idx="3">
              <a:schemeClr val="dk1"/>
            </a:lnRef>
            <a:fillRef idx="0">
              <a:schemeClr val="dk1"/>
            </a:fillRef>
            <a:effectRef idx="2">
              <a:schemeClr val="dk1"/>
            </a:effectRef>
            <a:fontRef idx="minor">
              <a:schemeClr val="tx1"/>
            </a:fontRef>
          </p:style>
        </p:cxnSp>
        <p:cxnSp>
          <p:nvCxnSpPr>
            <p:cNvPr id="95" name="Straight Connector 94"/>
            <p:cNvCxnSpPr>
              <a:stCxn id="98" idx="4"/>
              <a:endCxn id="100" idx="0"/>
            </p:cNvCxnSpPr>
            <p:nvPr/>
          </p:nvCxnSpPr>
          <p:spPr>
            <a:xfrm>
              <a:off x="546284" y="5883136"/>
              <a:ext cx="1625" cy="475809"/>
            </a:xfrm>
            <a:prstGeom prst="line">
              <a:avLst/>
            </a:prstGeom>
          </p:spPr>
          <p:style>
            <a:lnRef idx="3">
              <a:schemeClr val="dk1"/>
            </a:lnRef>
            <a:fillRef idx="0">
              <a:schemeClr val="dk1"/>
            </a:fillRef>
            <a:effectRef idx="2">
              <a:schemeClr val="dk1"/>
            </a:effectRef>
            <a:fontRef idx="minor">
              <a:schemeClr val="tx1"/>
            </a:fontRef>
          </p:style>
        </p:cxnSp>
        <p:cxnSp>
          <p:nvCxnSpPr>
            <p:cNvPr id="96" name="Straight Connector 95"/>
            <p:cNvCxnSpPr>
              <a:stCxn id="98" idx="3"/>
              <a:endCxn id="103" idx="7"/>
            </p:cNvCxnSpPr>
            <p:nvPr/>
          </p:nvCxnSpPr>
          <p:spPr>
            <a:xfrm flipH="1">
              <a:off x="56881" y="5843530"/>
              <a:ext cx="393782" cy="349501"/>
            </a:xfrm>
            <a:prstGeom prst="line">
              <a:avLst/>
            </a:prstGeom>
          </p:spPr>
          <p:style>
            <a:lnRef idx="3">
              <a:schemeClr val="dk1"/>
            </a:lnRef>
            <a:fillRef idx="0">
              <a:schemeClr val="dk1"/>
            </a:fillRef>
            <a:effectRef idx="2">
              <a:schemeClr val="dk1"/>
            </a:effectRef>
            <a:fontRef idx="minor">
              <a:schemeClr val="tx1"/>
            </a:fontRef>
          </p:style>
        </p:cxnSp>
        <p:cxnSp>
          <p:nvCxnSpPr>
            <p:cNvPr id="97" name="Straight Connector 96"/>
            <p:cNvCxnSpPr>
              <a:stCxn id="98" idx="5"/>
              <a:endCxn id="104" idx="1"/>
            </p:cNvCxnSpPr>
            <p:nvPr/>
          </p:nvCxnSpPr>
          <p:spPr>
            <a:xfrm>
              <a:off x="641904" y="5843530"/>
              <a:ext cx="439491" cy="382125"/>
            </a:xfrm>
            <a:prstGeom prst="line">
              <a:avLst/>
            </a:prstGeom>
          </p:spPr>
          <p:style>
            <a:lnRef idx="3">
              <a:schemeClr val="dk1"/>
            </a:lnRef>
            <a:fillRef idx="0">
              <a:schemeClr val="dk1"/>
            </a:fillRef>
            <a:effectRef idx="2">
              <a:schemeClr val="dk1"/>
            </a:effectRef>
            <a:fontRef idx="minor">
              <a:schemeClr val="tx1"/>
            </a:fontRef>
          </p:style>
        </p:cxnSp>
        <p:sp>
          <p:nvSpPr>
            <p:cNvPr id="98" name="Oval 97"/>
            <p:cNvSpPr/>
            <p:nvPr/>
          </p:nvSpPr>
          <p:spPr>
            <a:xfrm>
              <a:off x="411056" y="5612683"/>
              <a:ext cx="270453" cy="27045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dirty="0" smtClean="0">
                  <a:solidFill>
                    <a:prstClr val="white"/>
                  </a:solidFill>
                  <a:latin typeface="Calibri"/>
                </a:rPr>
                <a:t>Y</a:t>
              </a:r>
              <a:endParaRPr lang="en-US" dirty="0">
                <a:solidFill>
                  <a:prstClr val="white"/>
                </a:solidFill>
                <a:latin typeface="Calibri"/>
              </a:endParaRPr>
            </a:p>
          </p:txBody>
        </p:sp>
        <p:sp>
          <p:nvSpPr>
            <p:cNvPr id="99" name="Oval 98"/>
            <p:cNvSpPr/>
            <p:nvPr/>
          </p:nvSpPr>
          <p:spPr>
            <a:xfrm>
              <a:off x="412682" y="4841953"/>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00" name="Oval 99"/>
            <p:cNvSpPr/>
            <p:nvPr/>
          </p:nvSpPr>
          <p:spPr>
            <a:xfrm>
              <a:off x="412682" y="6358947"/>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01" name="Oval 100"/>
            <p:cNvSpPr/>
            <p:nvPr/>
          </p:nvSpPr>
          <p:spPr>
            <a:xfrm>
              <a:off x="-533400" y="5612683"/>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02" name="Oval 101"/>
            <p:cNvSpPr/>
            <p:nvPr/>
          </p:nvSpPr>
          <p:spPr>
            <a:xfrm>
              <a:off x="-173965" y="5071969"/>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03" name="Oval 102"/>
            <p:cNvSpPr/>
            <p:nvPr/>
          </p:nvSpPr>
          <p:spPr>
            <a:xfrm>
              <a:off x="-173965" y="6153424"/>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04" name="Oval 103"/>
            <p:cNvSpPr/>
            <p:nvPr/>
          </p:nvSpPr>
          <p:spPr>
            <a:xfrm>
              <a:off x="1041788" y="6186047"/>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05" name="Oval 104"/>
            <p:cNvSpPr/>
            <p:nvPr/>
          </p:nvSpPr>
          <p:spPr>
            <a:xfrm>
              <a:off x="1355513" y="5612683"/>
              <a:ext cx="270453" cy="2704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solidFill>
                    <a:prstClr val="white"/>
                  </a:solidFill>
                  <a:latin typeface="Calibri"/>
                </a:rPr>
                <a:t>Z</a:t>
              </a:r>
              <a:endParaRPr lang="en-US" dirty="0">
                <a:solidFill>
                  <a:prstClr val="white"/>
                </a:solidFill>
                <a:latin typeface="Calibri"/>
              </a:endParaRPr>
            </a:p>
          </p:txBody>
        </p:sp>
        <p:sp>
          <p:nvSpPr>
            <p:cNvPr id="106" name="Oval 105"/>
            <p:cNvSpPr/>
            <p:nvPr/>
          </p:nvSpPr>
          <p:spPr>
            <a:xfrm>
              <a:off x="1041788" y="5071969"/>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sp>
          <p:nvSpPr>
            <p:cNvPr id="112" name="Oval 111"/>
            <p:cNvSpPr/>
            <p:nvPr/>
          </p:nvSpPr>
          <p:spPr>
            <a:xfrm>
              <a:off x="2294634" y="5612683"/>
              <a:ext cx="270453" cy="27045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prstClr val="white"/>
                </a:solidFill>
                <a:latin typeface="Calibri"/>
              </a:endParaRPr>
            </a:p>
          </p:txBody>
        </p:sp>
      </p:grpSp>
      <p:grpSp>
        <p:nvGrpSpPr>
          <p:cNvPr id="124" name="Group 123"/>
          <p:cNvGrpSpPr/>
          <p:nvPr/>
        </p:nvGrpSpPr>
        <p:grpSpPr>
          <a:xfrm>
            <a:off x="533400" y="4724400"/>
            <a:ext cx="2245613" cy="381000"/>
            <a:chOff x="533400" y="5240826"/>
            <a:chExt cx="2245613" cy="381000"/>
          </a:xfrm>
        </p:grpSpPr>
        <p:sp>
          <p:nvSpPr>
            <p:cNvPr id="115" name="Oval 114"/>
            <p:cNvSpPr/>
            <p:nvPr/>
          </p:nvSpPr>
          <p:spPr>
            <a:xfrm>
              <a:off x="533400" y="5240826"/>
              <a:ext cx="381000" cy="381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2400" dirty="0" smtClean="0">
                  <a:solidFill>
                    <a:prstClr val="white"/>
                  </a:solidFill>
                  <a:latin typeface="Calibri"/>
                </a:rPr>
                <a:t>Y</a:t>
              </a:r>
              <a:endParaRPr lang="en-US" sz="2400" dirty="0">
                <a:solidFill>
                  <a:prstClr val="white"/>
                </a:solidFill>
                <a:latin typeface="Calibri"/>
              </a:endParaRPr>
            </a:p>
          </p:txBody>
        </p:sp>
        <p:sp>
          <p:nvSpPr>
            <p:cNvPr id="116" name="TextBox 115"/>
            <p:cNvSpPr txBox="1"/>
            <p:nvPr/>
          </p:nvSpPr>
          <p:spPr>
            <a:xfrm>
              <a:off x="914400" y="5246660"/>
              <a:ext cx="1864613" cy="369332"/>
            </a:xfrm>
            <a:prstGeom prst="rect">
              <a:avLst/>
            </a:prstGeom>
            <a:noFill/>
          </p:spPr>
          <p:txBody>
            <a:bodyPr wrap="none" rtlCol="0">
              <a:spAutoFit/>
            </a:bodyPr>
            <a:lstStyle/>
            <a:p>
              <a:r>
                <a:rPr lang="en-US" dirty="0" smtClean="0">
                  <a:solidFill>
                    <a:prstClr val="black"/>
                  </a:solidFill>
                  <a:latin typeface="Calibri"/>
                </a:rPr>
                <a:t>Spans 3 Machines</a:t>
              </a:r>
              <a:endParaRPr lang="en-US" dirty="0">
                <a:solidFill>
                  <a:prstClr val="black"/>
                </a:solidFill>
                <a:latin typeface="Calibri"/>
              </a:endParaRPr>
            </a:p>
          </p:txBody>
        </p:sp>
      </p:grpSp>
      <p:grpSp>
        <p:nvGrpSpPr>
          <p:cNvPr id="123" name="Group 122"/>
          <p:cNvGrpSpPr/>
          <p:nvPr/>
        </p:nvGrpSpPr>
        <p:grpSpPr>
          <a:xfrm>
            <a:off x="533400" y="5198574"/>
            <a:ext cx="2245613" cy="381000"/>
            <a:chOff x="533400" y="5715000"/>
            <a:chExt cx="2245613" cy="381000"/>
          </a:xfrm>
        </p:grpSpPr>
        <p:sp>
          <p:nvSpPr>
            <p:cNvPr id="117" name="Oval 116"/>
            <p:cNvSpPr/>
            <p:nvPr/>
          </p:nvSpPr>
          <p:spPr>
            <a:xfrm>
              <a:off x="533400" y="57150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smtClean="0">
                  <a:solidFill>
                    <a:prstClr val="white"/>
                  </a:solidFill>
                  <a:latin typeface="Calibri"/>
                </a:rPr>
                <a:t>Z</a:t>
              </a:r>
              <a:endParaRPr lang="en-US" sz="2400" dirty="0">
                <a:solidFill>
                  <a:prstClr val="white"/>
                </a:solidFill>
                <a:latin typeface="Calibri"/>
              </a:endParaRPr>
            </a:p>
          </p:txBody>
        </p:sp>
        <p:sp>
          <p:nvSpPr>
            <p:cNvPr id="118" name="TextBox 117"/>
            <p:cNvSpPr txBox="1"/>
            <p:nvPr/>
          </p:nvSpPr>
          <p:spPr>
            <a:xfrm>
              <a:off x="914400" y="5720834"/>
              <a:ext cx="1864613" cy="369332"/>
            </a:xfrm>
            <a:prstGeom prst="rect">
              <a:avLst/>
            </a:prstGeom>
            <a:noFill/>
          </p:spPr>
          <p:txBody>
            <a:bodyPr wrap="none" rtlCol="0">
              <a:spAutoFit/>
            </a:bodyPr>
            <a:lstStyle/>
            <a:p>
              <a:r>
                <a:rPr lang="en-US" dirty="0" smtClean="0">
                  <a:solidFill>
                    <a:prstClr val="black"/>
                  </a:solidFill>
                  <a:latin typeface="Calibri"/>
                </a:rPr>
                <a:t>Spans 2 Machines</a:t>
              </a:r>
              <a:endParaRPr lang="en-US" dirty="0">
                <a:solidFill>
                  <a:prstClr val="black"/>
                </a:solidFill>
                <a:latin typeface="Calibri"/>
              </a:endParaRPr>
            </a:p>
          </p:txBody>
        </p:sp>
      </p:grpSp>
      <p:sp>
        <p:nvSpPr>
          <p:cNvPr id="119" name="TextBox 118"/>
          <p:cNvSpPr txBox="1"/>
          <p:nvPr/>
        </p:nvSpPr>
        <p:spPr>
          <a:xfrm>
            <a:off x="457200" y="4267200"/>
            <a:ext cx="1855045" cy="461665"/>
          </a:xfrm>
          <a:prstGeom prst="rect">
            <a:avLst/>
          </a:prstGeom>
          <a:noFill/>
        </p:spPr>
        <p:txBody>
          <a:bodyPr wrap="none" rtlCol="0">
            <a:spAutoFit/>
          </a:bodyPr>
          <a:lstStyle/>
          <a:p>
            <a:r>
              <a:rPr lang="en-US" sz="2400" b="1" dirty="0" smtClean="0">
                <a:solidFill>
                  <a:prstClr val="black"/>
                </a:solidFill>
                <a:latin typeface="Calibri"/>
              </a:rPr>
              <a:t>Balanced Cut</a:t>
            </a:r>
            <a:endParaRPr lang="en-US" sz="2400" b="1" dirty="0">
              <a:solidFill>
                <a:prstClr val="black"/>
              </a:solidFill>
              <a:latin typeface="Calibri"/>
            </a:endParaRPr>
          </a:p>
        </p:txBody>
      </p:sp>
      <p:grpSp>
        <p:nvGrpSpPr>
          <p:cNvPr id="122" name="Group 121"/>
          <p:cNvGrpSpPr/>
          <p:nvPr/>
        </p:nvGrpSpPr>
        <p:grpSpPr>
          <a:xfrm>
            <a:off x="533400" y="5655774"/>
            <a:ext cx="2592100" cy="381000"/>
            <a:chOff x="533400" y="6172200"/>
            <a:chExt cx="2592100" cy="381000"/>
          </a:xfrm>
        </p:grpSpPr>
        <p:sp>
          <p:nvSpPr>
            <p:cNvPr id="120" name="Oval 119"/>
            <p:cNvSpPr/>
            <p:nvPr/>
          </p:nvSpPr>
          <p:spPr>
            <a:xfrm>
              <a:off x="533400" y="6172200"/>
              <a:ext cx="381000" cy="381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endParaRPr lang="en-US" sz="2400" dirty="0">
                <a:solidFill>
                  <a:prstClr val="white"/>
                </a:solidFill>
                <a:latin typeface="Calibri"/>
              </a:endParaRPr>
            </a:p>
          </p:txBody>
        </p:sp>
        <p:sp>
          <p:nvSpPr>
            <p:cNvPr id="121" name="TextBox 120"/>
            <p:cNvSpPr txBox="1"/>
            <p:nvPr/>
          </p:nvSpPr>
          <p:spPr>
            <a:xfrm>
              <a:off x="914400" y="6178034"/>
              <a:ext cx="2211100" cy="369332"/>
            </a:xfrm>
            <a:prstGeom prst="rect">
              <a:avLst/>
            </a:prstGeom>
            <a:noFill/>
          </p:spPr>
          <p:txBody>
            <a:bodyPr wrap="none" rtlCol="0">
              <a:spAutoFit/>
            </a:bodyPr>
            <a:lstStyle/>
            <a:p>
              <a:r>
                <a:rPr lang="en-US" dirty="0" smtClean="0">
                  <a:solidFill>
                    <a:prstClr val="black"/>
                  </a:solidFill>
                  <a:latin typeface="Calibri"/>
                </a:rPr>
                <a:t>Spans only 1 machine</a:t>
              </a:r>
              <a:endParaRPr lang="en-US" dirty="0">
                <a:solidFill>
                  <a:prstClr val="black"/>
                </a:solidFill>
                <a:latin typeface="Calibri"/>
              </a:endParaRPr>
            </a:p>
          </p:txBody>
        </p:sp>
      </p:grpSp>
      <p:sp>
        <p:nvSpPr>
          <p:cNvPr id="125" name="Slide Number Placeholder 124"/>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71</a:t>
            </a:fld>
            <a:endParaRPr lang="en-US">
              <a:solidFill>
                <a:prstClr val="black">
                  <a:tint val="75000"/>
                </a:prstClr>
              </a:solidFill>
              <a:latin typeface="Calibri"/>
            </a:endParaRPr>
          </a:p>
        </p:txBody>
      </p:sp>
    </p:spTree>
    <p:extLst>
      <p:ext uri="{BB962C8B-B14F-4D97-AF65-F5344CB8AC3E}">
        <p14:creationId xmlns:p14="http://schemas.microsoft.com/office/powerpoint/2010/main" val="30036117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4"/>
                                        </p:tgtEl>
                                        <p:attrNameLst>
                                          <p:attrName>style.visibility</p:attrName>
                                        </p:attrNameLst>
                                      </p:cBhvr>
                                      <p:to>
                                        <p:strVal val="visible"/>
                                      </p:to>
                                    </p:set>
                                  </p:childTnLst>
                                </p:cTn>
                              </p:par>
                              <p:par>
                                <p:cTn id="27" presetID="0" presetClass="path" presetSubtype="0" accel="50000" decel="50000" fill="hold" nodeType="withEffect">
                                  <p:stCondLst>
                                    <p:cond delay="0"/>
                                  </p:stCondLst>
                                  <p:childTnLst>
                                    <p:animMotion origin="layout" path="M 2.33947E-6 2.35947E-6 L 0.3615 -0.19223 " pathEditMode="relative" rAng="0" ptsTypes="AA">
                                      <p:cBhvr>
                                        <p:cTn id="28" dur="2000" fill="hold"/>
                                        <p:tgtEl>
                                          <p:spTgt spid="4"/>
                                        </p:tgtEl>
                                        <p:attrNameLst>
                                          <p:attrName>ppt_x</p:attrName>
                                          <p:attrName>ppt_y</p:attrName>
                                        </p:attrNameLst>
                                      </p:cBhvr>
                                      <p:rCtr x="18067" y="-9623"/>
                                    </p:animMotion>
                                  </p:childTnLst>
                                </p:cTn>
                              </p:par>
                              <p:par>
                                <p:cTn id="29" presetID="0" presetClass="path" presetSubtype="0" accel="50000" decel="50000" fill="hold" nodeType="withEffect">
                                  <p:stCondLst>
                                    <p:cond delay="0"/>
                                  </p:stCondLst>
                                  <p:childTnLst>
                                    <p:animMotion origin="layout" path="M -4.44984E-6 4.0273E-6 L 0.03402 -0.31691 " pathEditMode="relative" rAng="0" ptsTypes="AA">
                                      <p:cBhvr>
                                        <p:cTn id="30" dur="2000" fill="hold"/>
                                        <p:tgtEl>
                                          <p:spTgt spid="8"/>
                                        </p:tgtEl>
                                        <p:attrNameLst>
                                          <p:attrName>ppt_x</p:attrName>
                                          <p:attrName>ppt_y</p:attrName>
                                        </p:attrNameLst>
                                      </p:cBhvr>
                                      <p:rCtr x="1701" y="-15845"/>
                                    </p:animMotion>
                                  </p:childTnLst>
                                </p:cTn>
                              </p:par>
                              <p:par>
                                <p:cTn id="31" presetID="0" presetClass="path" presetSubtype="0" accel="50000" decel="50000" fill="hold" nodeType="withEffect">
                                  <p:stCondLst>
                                    <p:cond delay="0"/>
                                  </p:stCondLst>
                                  <p:childTnLst>
                                    <p:animMotion origin="layout" path="M 5.7966E-6 -1.8737E-7 L -0.0833 -0.23317 " pathEditMode="relative" ptsTypes="AA">
                                      <p:cBhvr>
                                        <p:cTn id="32" dur="2000" fill="hold"/>
                                        <p:tgtEl>
                                          <p:spTgt spid="6"/>
                                        </p:tgtEl>
                                        <p:attrNameLst>
                                          <p:attrName>ppt_x</p:attrName>
                                          <p:attrName>ppt_y</p:attrName>
                                        </p:attrNameLst>
                                      </p:cBhvr>
                                    </p:animMotion>
                                  </p:childTnLst>
                                </p:cTn>
                              </p:par>
                              <p:par>
                                <p:cTn id="33" presetID="0" presetClass="path" presetSubtype="0" accel="50000" decel="50000" fill="hold" nodeType="withEffect">
                                  <p:stCondLst>
                                    <p:cond delay="0"/>
                                  </p:stCondLst>
                                  <p:childTnLst>
                                    <p:animMotion origin="layout" path="M -2.43318E-6 3.0997E-6 L 0.31691 -0.30835 " pathEditMode="relative" rAng="0" ptsTypes="AA">
                                      <p:cBhvr>
                                        <p:cTn id="34" dur="2000" fill="hold"/>
                                        <p:tgtEl>
                                          <p:spTgt spid="7"/>
                                        </p:tgtEl>
                                        <p:attrNameLst>
                                          <p:attrName>ppt_x</p:attrName>
                                          <p:attrName>ppt_y</p:attrName>
                                        </p:attrNameLst>
                                      </p:cBhvr>
                                      <p:rCtr x="15845" y="-15429"/>
                                    </p:animMotion>
                                  </p:childTnLst>
                                </p:cTn>
                              </p:par>
                              <p:par>
                                <p:cTn id="35" presetID="0" presetClass="path" presetSubtype="0" accel="50000" decel="50000" fill="hold" nodeType="withEffect">
                                  <p:stCondLst>
                                    <p:cond delay="0"/>
                                  </p:stCondLst>
                                  <p:childTnLst>
                                    <p:animMotion origin="layout" path="M 9.40646E-7 -4.53389E-6 L -0.41653 -0.3331 " pathEditMode="relative" ptsTypes="AA">
                                      <p:cBhvr>
                                        <p:cTn id="36" dur="2000" fill="hold"/>
                                        <p:tgtEl>
                                          <p:spTgt spid="9"/>
                                        </p:tgtEl>
                                        <p:attrNameLst>
                                          <p:attrName>ppt_x</p:attrName>
                                          <p:attrName>ppt_y</p:attrName>
                                        </p:attrNameLst>
                                      </p:cBhvr>
                                    </p:animMotion>
                                  </p:childTnLst>
                                </p:cTn>
                              </p:par>
                              <p:par>
                                <p:cTn id="37" presetID="0" presetClass="path" presetSubtype="0" accel="50000" decel="50000" fill="hold" nodeType="withEffect">
                                  <p:stCondLst>
                                    <p:cond delay="0"/>
                                  </p:stCondLst>
                                  <p:childTnLst>
                                    <p:animMotion origin="layout" path="M -7.02534E-6 6.41221E-6 L -0.30823 -0.32199 " pathEditMode="relative" ptsTypes="AA">
                                      <p:cBhvr>
                                        <p:cTn id="38" dur="2000" fill="hold"/>
                                        <p:tgtEl>
                                          <p:spTgt spid="80"/>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3.29747E-6 3.0997E-6 L -0.24124 -0.19732 " pathEditMode="relative" rAng="0" ptsTypes="AA">
                                      <p:cBhvr>
                                        <p:cTn id="40" dur="2000" fill="hold"/>
                                        <p:tgtEl>
                                          <p:spTgt spid="84"/>
                                        </p:tgtEl>
                                        <p:attrNameLst>
                                          <p:attrName>ppt_x</p:attrName>
                                          <p:attrName>ppt_y</p:attrName>
                                        </p:attrNameLst>
                                      </p:cBhvr>
                                      <p:rCtr x="-12062" y="-9877"/>
                                    </p:animMotion>
                                  </p:childTnLst>
                                </p:cTn>
                              </p:par>
                              <p:par>
                                <p:cTn id="41" presetID="0" presetClass="path" presetSubtype="0" accel="50000" decel="50000" fill="hold" nodeType="withEffect">
                                  <p:stCondLst>
                                    <p:cond delay="0"/>
                                  </p:stCondLst>
                                  <p:childTnLst>
                                    <p:animMotion origin="layout" path="M 9.40646E-7 6.2341E-6 L 0.24991 -0.19985 " pathEditMode="relative" ptsTypes="AA">
                                      <p:cBhvr>
                                        <p:cTn id="42" dur="2000" fill="hold"/>
                                        <p:tgtEl>
                                          <p:spTgt spid="5"/>
                                        </p:tgtEl>
                                        <p:attrNameLst>
                                          <p:attrName>ppt_x</p:attrName>
                                          <p:attrName>ppt_y</p:attrName>
                                        </p:attrNameLst>
                                      </p:cBhvr>
                                    </p:animMotion>
                                  </p:childTnLst>
                                </p:cTn>
                              </p:par>
                              <p:par>
                                <p:cTn id="43" presetID="0" presetClass="path" presetSubtype="0" accel="50000" decel="50000" fill="hold" nodeType="withEffect">
                                  <p:stCondLst>
                                    <p:cond delay="0"/>
                                  </p:stCondLst>
                                  <p:childTnLst>
                                    <p:animMotion origin="layout" path="M 2.27699E-6 3.0997E-6 L -0.14127 -0.19732 " pathEditMode="relative" rAng="0" ptsTypes="AA">
                                      <p:cBhvr>
                                        <p:cTn id="44" dur="2000" fill="hold"/>
                                        <p:tgtEl>
                                          <p:spTgt spid="85"/>
                                        </p:tgtEl>
                                        <p:attrNameLst>
                                          <p:attrName>ppt_x</p:attrName>
                                          <p:attrName>ppt_y</p:attrName>
                                        </p:attrNameLst>
                                      </p:cBhvr>
                                      <p:rCtr x="-7064" y="-9877"/>
                                    </p:animMotion>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1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2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2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Random Vertex Cuts </a:t>
            </a:r>
            <a:r>
              <a:rPr lang="en-US" sz="4000" dirty="0" err="1" smtClean="0"/>
              <a:t>vs</a:t>
            </a:r>
            <a:r>
              <a:rPr lang="en-US" sz="4000" dirty="0" smtClean="0"/>
              <a:t> Edge Cuts</a:t>
            </a:r>
            <a:endParaRPr lang="en-US" sz="4000" dirty="0"/>
          </a:p>
        </p:txBody>
      </p:sp>
      <p:graphicFrame>
        <p:nvGraphicFramePr>
          <p:cNvPr id="5" name="Content Placeholder 3"/>
          <p:cNvGraphicFramePr>
            <a:graphicFrameLocks/>
          </p:cNvGraphicFramePr>
          <p:nvPr>
            <p:extLst>
              <p:ext uri="{D42A27DB-BD31-4B8C-83A1-F6EECF244321}">
                <p14:modId xmlns:p14="http://schemas.microsoft.com/office/powerpoint/2010/main" val="1808441842"/>
              </p:ext>
            </p:extLst>
          </p:nvPr>
        </p:nvGraphicFramePr>
        <p:xfrm>
          <a:off x="381000" y="1066800"/>
          <a:ext cx="8382000" cy="4953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96819148"/>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4000" dirty="0" smtClean="0"/>
              <a:t>Greedy Vertex-Cuts</a:t>
            </a:r>
            <a:endParaRPr lang="en-US" sz="4000"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t>Place edges on machines which already have the vertices in that edge.</a:t>
            </a:r>
            <a:endParaRPr lang="en-US" dirty="0"/>
          </a:p>
        </p:txBody>
      </p:sp>
      <p:sp>
        <p:nvSpPr>
          <p:cNvPr id="6" name="Rounded Rectangle 5"/>
          <p:cNvSpPr/>
          <p:nvPr/>
        </p:nvSpPr>
        <p:spPr bwMode="auto">
          <a:xfrm>
            <a:off x="1905000" y="3048001"/>
            <a:ext cx="2590800" cy="2438399"/>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b" anchorCtr="0" compatLnSpc="1">
            <a:prstTxWarp prst="textNoShape">
              <a:avLst/>
            </a:prstTxWarp>
          </a:bodyPr>
          <a:lstStyle/>
          <a:p>
            <a:pPr algn="ctr" fontAlgn="base">
              <a:spcBef>
                <a:spcPct val="0"/>
              </a:spcBef>
              <a:spcAft>
                <a:spcPct val="0"/>
              </a:spcAft>
            </a:pPr>
            <a:r>
              <a:rPr lang="en-US" sz="2000" dirty="0" smtClean="0">
                <a:solidFill>
                  <a:prstClr val="black"/>
                </a:solidFill>
                <a:latin typeface="Tahoma" pitchFamily="-64" charset="0"/>
              </a:rPr>
              <a:t>Machine1</a:t>
            </a:r>
          </a:p>
        </p:txBody>
      </p:sp>
      <p:sp>
        <p:nvSpPr>
          <p:cNvPr id="7" name="Rounded Rectangle 6"/>
          <p:cNvSpPr/>
          <p:nvPr/>
        </p:nvSpPr>
        <p:spPr bwMode="auto">
          <a:xfrm>
            <a:off x="4800600" y="3048001"/>
            <a:ext cx="2590800" cy="2438399"/>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b" anchorCtr="0" compatLnSpc="1">
            <a:prstTxWarp prst="textNoShape">
              <a:avLst/>
            </a:prstTxWarp>
          </a:bodyPr>
          <a:lstStyle/>
          <a:p>
            <a:pPr algn="ctr" fontAlgn="base">
              <a:spcBef>
                <a:spcPct val="0"/>
              </a:spcBef>
              <a:spcAft>
                <a:spcPct val="0"/>
              </a:spcAft>
            </a:pPr>
            <a:r>
              <a:rPr lang="en-US" sz="2000" dirty="0" smtClean="0">
                <a:solidFill>
                  <a:prstClr val="black"/>
                </a:solidFill>
                <a:latin typeface="Tahoma" pitchFamily="-64" charset="0"/>
              </a:rPr>
              <a:t>Machine 2</a:t>
            </a:r>
          </a:p>
        </p:txBody>
      </p:sp>
      <p:cxnSp>
        <p:nvCxnSpPr>
          <p:cNvPr id="30" name="Straight Connector 29"/>
          <p:cNvCxnSpPr>
            <a:stCxn id="36" idx="6"/>
            <a:endCxn id="31" idx="2"/>
          </p:cNvCxnSpPr>
          <p:nvPr/>
        </p:nvCxnSpPr>
        <p:spPr>
          <a:xfrm>
            <a:off x="2895600" y="3467100"/>
            <a:ext cx="639656" cy="0"/>
          </a:xfrm>
          <a:prstGeom prst="line">
            <a:avLst/>
          </a:prstGeom>
        </p:spPr>
        <p:style>
          <a:lnRef idx="3">
            <a:schemeClr val="dk1"/>
          </a:lnRef>
          <a:fillRef idx="0">
            <a:schemeClr val="dk1"/>
          </a:fillRef>
          <a:effectRef idx="2">
            <a:schemeClr val="dk1"/>
          </a:effectRef>
          <a:fontRef idx="minor">
            <a:schemeClr val="tx1"/>
          </a:fontRef>
        </p:style>
      </p:cxnSp>
      <p:sp>
        <p:nvSpPr>
          <p:cNvPr id="31" name="Oval 30"/>
          <p:cNvSpPr/>
          <p:nvPr/>
        </p:nvSpPr>
        <p:spPr>
          <a:xfrm>
            <a:off x="3535256" y="3276600"/>
            <a:ext cx="381000" cy="381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2400" dirty="0" smtClean="0">
                <a:solidFill>
                  <a:prstClr val="white"/>
                </a:solidFill>
                <a:latin typeface="Calibri"/>
              </a:rPr>
              <a:t>B</a:t>
            </a:r>
            <a:endParaRPr lang="en-US" sz="2400" dirty="0">
              <a:solidFill>
                <a:prstClr val="white"/>
              </a:solidFill>
              <a:latin typeface="Calibri"/>
            </a:endParaRPr>
          </a:p>
        </p:txBody>
      </p:sp>
      <p:sp>
        <p:nvSpPr>
          <p:cNvPr id="36" name="Oval 35"/>
          <p:cNvSpPr/>
          <p:nvPr/>
        </p:nvSpPr>
        <p:spPr>
          <a:xfrm>
            <a:off x="2514600" y="3276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smtClean="0">
                <a:solidFill>
                  <a:prstClr val="white"/>
                </a:solidFill>
                <a:latin typeface="Calibri"/>
              </a:rPr>
              <a:t>A</a:t>
            </a:r>
            <a:endParaRPr lang="en-US" sz="2400" dirty="0">
              <a:solidFill>
                <a:prstClr val="white"/>
              </a:solidFill>
              <a:latin typeface="Calibri"/>
            </a:endParaRPr>
          </a:p>
        </p:txBody>
      </p:sp>
      <p:cxnSp>
        <p:nvCxnSpPr>
          <p:cNvPr id="37" name="Straight Connector 36"/>
          <p:cNvCxnSpPr>
            <a:stCxn id="39" idx="6"/>
            <a:endCxn id="38" idx="2"/>
          </p:cNvCxnSpPr>
          <p:nvPr/>
        </p:nvCxnSpPr>
        <p:spPr>
          <a:xfrm>
            <a:off x="5761144" y="3467100"/>
            <a:ext cx="639656" cy="0"/>
          </a:xfrm>
          <a:prstGeom prst="line">
            <a:avLst/>
          </a:prstGeom>
        </p:spPr>
        <p:style>
          <a:lnRef idx="3">
            <a:schemeClr val="dk1"/>
          </a:lnRef>
          <a:fillRef idx="0">
            <a:schemeClr val="dk1"/>
          </a:fillRef>
          <a:effectRef idx="2">
            <a:schemeClr val="dk1"/>
          </a:effectRef>
          <a:fontRef idx="minor">
            <a:schemeClr val="tx1"/>
          </a:fontRef>
        </p:style>
      </p:cxnSp>
      <p:sp>
        <p:nvSpPr>
          <p:cNvPr id="38" name="Oval 37"/>
          <p:cNvSpPr/>
          <p:nvPr/>
        </p:nvSpPr>
        <p:spPr>
          <a:xfrm>
            <a:off x="6400800" y="3276600"/>
            <a:ext cx="381000" cy="381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sz="2400" dirty="0" smtClean="0">
                <a:solidFill>
                  <a:prstClr val="white"/>
                </a:solidFill>
                <a:latin typeface="Calibri"/>
              </a:rPr>
              <a:t>C</a:t>
            </a:r>
            <a:endParaRPr lang="en-US" sz="2400" dirty="0">
              <a:solidFill>
                <a:prstClr val="white"/>
              </a:solidFill>
              <a:latin typeface="Calibri"/>
            </a:endParaRPr>
          </a:p>
        </p:txBody>
      </p:sp>
      <p:sp>
        <p:nvSpPr>
          <p:cNvPr id="39" name="Oval 38"/>
          <p:cNvSpPr/>
          <p:nvPr/>
        </p:nvSpPr>
        <p:spPr>
          <a:xfrm>
            <a:off x="5380144" y="3276600"/>
            <a:ext cx="381000" cy="381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2400" dirty="0" smtClean="0">
                <a:solidFill>
                  <a:prstClr val="white"/>
                </a:solidFill>
                <a:latin typeface="Calibri"/>
              </a:rPr>
              <a:t>B</a:t>
            </a:r>
            <a:endParaRPr lang="en-US" sz="2400" dirty="0">
              <a:solidFill>
                <a:prstClr val="white"/>
              </a:solidFill>
              <a:latin typeface="Calibri"/>
            </a:endParaRPr>
          </a:p>
        </p:txBody>
      </p:sp>
      <p:grpSp>
        <p:nvGrpSpPr>
          <p:cNvPr id="5" name="Group 4"/>
          <p:cNvGrpSpPr/>
          <p:nvPr/>
        </p:nvGrpSpPr>
        <p:grpSpPr>
          <a:xfrm>
            <a:off x="3962400" y="5867400"/>
            <a:ext cx="1401656" cy="381000"/>
            <a:chOff x="3352800" y="5486400"/>
            <a:chExt cx="1401656" cy="381000"/>
          </a:xfrm>
        </p:grpSpPr>
        <p:cxnSp>
          <p:nvCxnSpPr>
            <p:cNvPr id="40" name="Straight Connector 39"/>
            <p:cNvCxnSpPr>
              <a:stCxn id="42" idx="6"/>
              <a:endCxn id="41" idx="2"/>
            </p:cNvCxnSpPr>
            <p:nvPr/>
          </p:nvCxnSpPr>
          <p:spPr>
            <a:xfrm>
              <a:off x="3733800" y="5676900"/>
              <a:ext cx="639656" cy="0"/>
            </a:xfrm>
            <a:prstGeom prst="line">
              <a:avLst/>
            </a:prstGeom>
          </p:spPr>
          <p:style>
            <a:lnRef idx="3">
              <a:schemeClr val="dk1"/>
            </a:lnRef>
            <a:fillRef idx="0">
              <a:schemeClr val="dk1"/>
            </a:fillRef>
            <a:effectRef idx="2">
              <a:schemeClr val="dk1"/>
            </a:effectRef>
            <a:fontRef idx="minor">
              <a:schemeClr val="tx1"/>
            </a:fontRef>
          </p:style>
        </p:cxnSp>
        <p:sp>
          <p:nvSpPr>
            <p:cNvPr id="41" name="Oval 40"/>
            <p:cNvSpPr/>
            <p:nvPr/>
          </p:nvSpPr>
          <p:spPr>
            <a:xfrm>
              <a:off x="4373456" y="5486400"/>
              <a:ext cx="381000" cy="381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lIns="0" tIns="0" rIns="0" bIns="0" rtlCol="0" anchor="ctr"/>
            <a:lstStyle/>
            <a:p>
              <a:pPr algn="ctr"/>
              <a:r>
                <a:rPr lang="en-US" sz="2400" dirty="0" smtClean="0">
                  <a:solidFill>
                    <a:prstClr val="white"/>
                  </a:solidFill>
                  <a:latin typeface="Calibri"/>
                </a:rPr>
                <a:t>D</a:t>
              </a:r>
              <a:endParaRPr lang="en-US" sz="2400" dirty="0">
                <a:solidFill>
                  <a:prstClr val="white"/>
                </a:solidFill>
                <a:latin typeface="Calibri"/>
              </a:endParaRPr>
            </a:p>
          </p:txBody>
        </p:sp>
        <p:sp>
          <p:nvSpPr>
            <p:cNvPr id="42" name="Oval 41"/>
            <p:cNvSpPr/>
            <p:nvPr/>
          </p:nvSpPr>
          <p:spPr>
            <a:xfrm>
              <a:off x="3352800" y="54864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solidFill>
                    <a:prstClr val="white"/>
                  </a:solidFill>
                  <a:latin typeface="Calibri"/>
                </a:rPr>
                <a:t>A</a:t>
              </a:r>
            </a:p>
          </p:txBody>
        </p:sp>
      </p:grpSp>
      <p:grpSp>
        <p:nvGrpSpPr>
          <p:cNvPr id="43" name="Group 42"/>
          <p:cNvGrpSpPr/>
          <p:nvPr/>
        </p:nvGrpSpPr>
        <p:grpSpPr>
          <a:xfrm>
            <a:off x="3962400" y="5867400"/>
            <a:ext cx="1401656" cy="381000"/>
            <a:chOff x="3352800" y="5486400"/>
            <a:chExt cx="1401656" cy="381000"/>
          </a:xfrm>
        </p:grpSpPr>
        <p:cxnSp>
          <p:nvCxnSpPr>
            <p:cNvPr id="44" name="Straight Connector 43"/>
            <p:cNvCxnSpPr>
              <a:stCxn id="46" idx="6"/>
              <a:endCxn id="45" idx="2"/>
            </p:cNvCxnSpPr>
            <p:nvPr/>
          </p:nvCxnSpPr>
          <p:spPr>
            <a:xfrm>
              <a:off x="3733800" y="5676900"/>
              <a:ext cx="639656" cy="0"/>
            </a:xfrm>
            <a:prstGeom prst="line">
              <a:avLst/>
            </a:prstGeom>
          </p:spPr>
          <p:style>
            <a:lnRef idx="3">
              <a:schemeClr val="dk1"/>
            </a:lnRef>
            <a:fillRef idx="0">
              <a:schemeClr val="dk1"/>
            </a:fillRef>
            <a:effectRef idx="2">
              <a:schemeClr val="dk1"/>
            </a:effectRef>
            <a:fontRef idx="minor">
              <a:schemeClr val="tx1"/>
            </a:fontRef>
          </p:style>
        </p:cxnSp>
        <p:sp>
          <p:nvSpPr>
            <p:cNvPr id="45" name="Oval 44"/>
            <p:cNvSpPr/>
            <p:nvPr/>
          </p:nvSpPr>
          <p:spPr>
            <a:xfrm>
              <a:off x="4373456" y="5486400"/>
              <a:ext cx="381000" cy="3810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0" tIns="0" rIns="0" bIns="0" rtlCol="0" anchor="ctr"/>
            <a:lstStyle/>
            <a:p>
              <a:pPr algn="ctr"/>
              <a:r>
                <a:rPr lang="en-US" sz="2400" dirty="0">
                  <a:solidFill>
                    <a:prstClr val="white"/>
                  </a:solidFill>
                  <a:latin typeface="Calibri"/>
                </a:rPr>
                <a:t>E</a:t>
              </a:r>
            </a:p>
          </p:txBody>
        </p:sp>
        <p:sp>
          <p:nvSpPr>
            <p:cNvPr id="46" name="Oval 45"/>
            <p:cNvSpPr/>
            <p:nvPr/>
          </p:nvSpPr>
          <p:spPr>
            <a:xfrm>
              <a:off x="3352800" y="5486400"/>
              <a:ext cx="381000" cy="381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2400" dirty="0" smtClean="0">
                  <a:solidFill>
                    <a:prstClr val="white"/>
                  </a:solidFill>
                  <a:latin typeface="Calibri"/>
                </a:rPr>
                <a:t>B</a:t>
              </a:r>
              <a:endParaRPr lang="en-US" sz="2400" dirty="0">
                <a:solidFill>
                  <a:prstClr val="white"/>
                </a:solidFill>
                <a:latin typeface="Calibri"/>
              </a:endParaRPr>
            </a:p>
          </p:txBody>
        </p:sp>
      </p:grpSp>
      <p:sp>
        <p:nvSpPr>
          <p:cNvPr id="51" name="Slide Number Placeholder 50"/>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73</a:t>
            </a:fld>
            <a:endParaRPr lang="en-US">
              <a:solidFill>
                <a:prstClr val="black">
                  <a:tint val="75000"/>
                </a:prstClr>
              </a:solidFill>
              <a:latin typeface="Calibri"/>
            </a:endParaRPr>
          </a:p>
        </p:txBody>
      </p:sp>
    </p:spTree>
    <p:extLst>
      <p:ext uri="{BB962C8B-B14F-4D97-AF65-F5344CB8AC3E}">
        <p14:creationId xmlns:p14="http://schemas.microsoft.com/office/powerpoint/2010/main" val="4441672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1.95765E-6 -1.70021E-6 L -0.15828 -0.29979 " pathEditMode="relative" ptsTypes="AA">
                                      <p:cBhvr>
                                        <p:cTn id="10" dur="1000" fill="hold"/>
                                        <p:tgtEl>
                                          <p:spTgt spid="5"/>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1.15238E-6 -3.33102E-7 L 0.15672 -0.29424 " pathEditMode="relative" rAng="0" ptsTypes="AA">
                                      <p:cBhvr>
                                        <p:cTn id="18" dur="1000" fill="hold"/>
                                        <p:tgtEl>
                                          <p:spTgt spid="43"/>
                                        </p:tgtEl>
                                        <p:attrNameLst>
                                          <p:attrName>ppt_x</p:attrName>
                                          <p:attrName>ppt_y</p:attrName>
                                        </p:attrNameLst>
                                      </p:cBhvr>
                                      <p:rCtr x="7827" y="-147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4000" dirty="0" smtClean="0"/>
              <a:t>Greedy Vertex-Cuts</a:t>
            </a:r>
            <a:endParaRPr lang="en-US" sz="4000" dirty="0"/>
          </a:p>
        </p:txBody>
      </p:sp>
      <p:sp>
        <p:nvSpPr>
          <p:cNvPr id="3" name="Content Placeholder 2"/>
          <p:cNvSpPr>
            <a:spLocks noGrp="1"/>
          </p:cNvSpPr>
          <p:nvPr>
            <p:ph idx="1"/>
          </p:nvPr>
        </p:nvSpPr>
        <p:spPr>
          <a:xfrm>
            <a:off x="457200" y="1600200"/>
            <a:ext cx="8229600" cy="5105400"/>
          </a:xfrm>
        </p:spPr>
        <p:txBody>
          <a:bodyPr>
            <a:normAutofit/>
          </a:bodyPr>
          <a:lstStyle/>
          <a:p>
            <a:r>
              <a:rPr lang="en-US" b="1" dirty="0" err="1" smtClean="0"/>
              <a:t>Derandomization</a:t>
            </a:r>
            <a:r>
              <a:rPr lang="en-US" dirty="0" smtClean="0"/>
              <a:t>: Minimizes the expected number of machines spanned by each vertex. </a:t>
            </a:r>
            <a:endParaRPr lang="en-US" dirty="0"/>
          </a:p>
          <a:p>
            <a:r>
              <a:rPr lang="en-US" b="1" dirty="0" smtClean="0"/>
              <a:t>Coordinated</a:t>
            </a:r>
          </a:p>
          <a:p>
            <a:pPr lvl="1"/>
            <a:r>
              <a:rPr lang="en-US" dirty="0" smtClean="0"/>
              <a:t>Maintain a shared placement history (DHT)</a:t>
            </a:r>
          </a:p>
          <a:p>
            <a:pPr lvl="1"/>
            <a:r>
              <a:rPr lang="en-US" dirty="0" smtClean="0"/>
              <a:t>Slower but higher quality</a:t>
            </a:r>
          </a:p>
          <a:p>
            <a:r>
              <a:rPr lang="en-US" b="1" dirty="0" smtClean="0"/>
              <a:t>Oblivious</a:t>
            </a:r>
          </a:p>
          <a:p>
            <a:pPr lvl="1"/>
            <a:r>
              <a:rPr lang="en-US" dirty="0" smtClean="0"/>
              <a:t>Operate only on local placement history</a:t>
            </a:r>
          </a:p>
          <a:p>
            <a:pPr lvl="1"/>
            <a:r>
              <a:rPr lang="en-US" dirty="0" smtClean="0"/>
              <a:t>Faster but lower quality</a:t>
            </a:r>
          </a:p>
        </p:txBody>
      </p:sp>
      <p:sp>
        <p:nvSpPr>
          <p:cNvPr id="4" name="Slide Number Placeholder 3"/>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74</a:t>
            </a:fld>
            <a:endParaRPr lang="en-US">
              <a:solidFill>
                <a:prstClr val="black">
                  <a:tint val="75000"/>
                </a:prstClr>
              </a:solidFill>
              <a:latin typeface="Calibri"/>
            </a:endParaRPr>
          </a:p>
        </p:txBody>
      </p:sp>
    </p:spTree>
    <p:extLst>
      <p:ext uri="{BB962C8B-B14F-4D97-AF65-F5344CB8AC3E}">
        <p14:creationId xmlns:p14="http://schemas.microsoft.com/office/powerpoint/2010/main" val="32792755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Partitioning Performance</a:t>
            </a:r>
            <a:endParaRPr lang="en-US" dirty="0"/>
          </a:p>
        </p:txBody>
      </p:sp>
      <p:sp>
        <p:nvSpPr>
          <p:cNvPr id="5" name="TextBox 4"/>
          <p:cNvSpPr txBox="1"/>
          <p:nvPr/>
        </p:nvSpPr>
        <p:spPr>
          <a:xfrm>
            <a:off x="217524" y="1219200"/>
            <a:ext cx="8820996" cy="523220"/>
          </a:xfrm>
          <a:prstGeom prst="rect">
            <a:avLst/>
          </a:prstGeom>
          <a:noFill/>
        </p:spPr>
        <p:txBody>
          <a:bodyPr wrap="square" rtlCol="0">
            <a:spAutoFit/>
          </a:bodyPr>
          <a:lstStyle/>
          <a:p>
            <a:r>
              <a:rPr lang="en-US" sz="2800" b="1" dirty="0" smtClean="0">
                <a:solidFill>
                  <a:prstClr val="black"/>
                </a:solidFill>
                <a:latin typeface="Calibri"/>
              </a:rPr>
              <a:t>Twitter Graph:</a:t>
            </a:r>
            <a:r>
              <a:rPr lang="en-US" sz="2800" dirty="0" smtClean="0">
                <a:solidFill>
                  <a:prstClr val="black"/>
                </a:solidFill>
                <a:latin typeface="Calibri"/>
              </a:rPr>
              <a:t> 41M vertices, 1.4B edges</a:t>
            </a:r>
            <a:endParaRPr lang="en-US" sz="2800" dirty="0">
              <a:solidFill>
                <a:prstClr val="black"/>
              </a:solidFill>
              <a:latin typeface="Calibri"/>
            </a:endParaRPr>
          </a:p>
        </p:txBody>
      </p:sp>
      <p:sp>
        <p:nvSpPr>
          <p:cNvPr id="6" name="TextBox 5"/>
          <p:cNvSpPr txBox="1"/>
          <p:nvPr/>
        </p:nvSpPr>
        <p:spPr>
          <a:xfrm>
            <a:off x="533400" y="6015335"/>
            <a:ext cx="7772400" cy="461665"/>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400" b="1" dirty="0" smtClean="0">
                <a:solidFill>
                  <a:prstClr val="white"/>
                </a:solidFill>
                <a:latin typeface="Calibri"/>
              </a:rPr>
              <a:t>Oblivious </a:t>
            </a:r>
            <a:r>
              <a:rPr lang="en-US" sz="2400" dirty="0" smtClean="0">
                <a:solidFill>
                  <a:prstClr val="white"/>
                </a:solidFill>
                <a:latin typeface="Calibri"/>
              </a:rPr>
              <a:t>balances partition quality and partitioning time.</a:t>
            </a:r>
            <a:endParaRPr lang="en-US" sz="2400" dirty="0">
              <a:solidFill>
                <a:prstClr val="white"/>
              </a:solidFill>
              <a:latin typeface="Calibri"/>
            </a:endParaRPr>
          </a:p>
        </p:txBody>
      </p:sp>
      <p:graphicFrame>
        <p:nvGraphicFramePr>
          <p:cNvPr id="9" name="Chart 8"/>
          <p:cNvGraphicFramePr/>
          <p:nvPr>
            <p:extLst>
              <p:ext uri="{D42A27DB-BD31-4B8C-83A1-F6EECF244321}">
                <p14:modId xmlns:p14="http://schemas.microsoft.com/office/powerpoint/2010/main" val="4117493307"/>
              </p:ext>
            </p:extLst>
          </p:nvPr>
        </p:nvGraphicFramePr>
        <p:xfrm>
          <a:off x="381000" y="2094131"/>
          <a:ext cx="4419600" cy="3657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extLst>
              <p:ext uri="{D42A27DB-BD31-4B8C-83A1-F6EECF244321}">
                <p14:modId xmlns:p14="http://schemas.microsoft.com/office/powerpoint/2010/main" val="3046280336"/>
              </p:ext>
            </p:extLst>
          </p:nvPr>
        </p:nvGraphicFramePr>
        <p:xfrm>
          <a:off x="4572000" y="2094131"/>
          <a:ext cx="44196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p:cNvSpPr txBox="1"/>
          <p:nvPr/>
        </p:nvSpPr>
        <p:spPr>
          <a:xfrm rot="20197561">
            <a:off x="2530182" y="2494137"/>
            <a:ext cx="1230776" cy="461665"/>
          </a:xfrm>
          <a:prstGeom prst="rect">
            <a:avLst/>
          </a:prstGeom>
          <a:noFill/>
        </p:spPr>
        <p:txBody>
          <a:bodyPr wrap="none" rtlCol="0">
            <a:spAutoFit/>
          </a:bodyPr>
          <a:lstStyle/>
          <a:p>
            <a:r>
              <a:rPr lang="en-US" sz="2400" dirty="0" smtClean="0">
                <a:solidFill>
                  <a:srgbClr val="C0504D"/>
                </a:solidFill>
                <a:latin typeface="Calibri"/>
              </a:rPr>
              <a:t>Random</a:t>
            </a:r>
            <a:endParaRPr lang="en-US" sz="2400" dirty="0">
              <a:solidFill>
                <a:srgbClr val="C0504D"/>
              </a:solidFill>
              <a:latin typeface="Calibri"/>
            </a:endParaRPr>
          </a:p>
        </p:txBody>
      </p:sp>
      <p:sp>
        <p:nvSpPr>
          <p:cNvPr id="12" name="TextBox 11"/>
          <p:cNvSpPr txBox="1"/>
          <p:nvPr/>
        </p:nvSpPr>
        <p:spPr>
          <a:xfrm rot="20784430">
            <a:off x="3419752" y="2702969"/>
            <a:ext cx="1345440" cy="461665"/>
          </a:xfrm>
          <a:prstGeom prst="rect">
            <a:avLst/>
          </a:prstGeom>
          <a:noFill/>
        </p:spPr>
        <p:txBody>
          <a:bodyPr wrap="none" rtlCol="0">
            <a:spAutoFit/>
          </a:bodyPr>
          <a:lstStyle/>
          <a:p>
            <a:r>
              <a:rPr lang="en-US" sz="2400" dirty="0" smtClean="0">
                <a:solidFill>
                  <a:srgbClr val="9BBB59"/>
                </a:solidFill>
                <a:latin typeface="Calibri"/>
              </a:rPr>
              <a:t>Oblivious</a:t>
            </a:r>
            <a:endParaRPr lang="en-US" sz="2400" dirty="0">
              <a:solidFill>
                <a:srgbClr val="9BBB59"/>
              </a:solidFill>
              <a:latin typeface="Calibri"/>
            </a:endParaRPr>
          </a:p>
        </p:txBody>
      </p:sp>
      <p:sp>
        <p:nvSpPr>
          <p:cNvPr id="13" name="TextBox 12"/>
          <p:cNvSpPr txBox="1"/>
          <p:nvPr/>
        </p:nvSpPr>
        <p:spPr>
          <a:xfrm rot="21186979">
            <a:off x="2916995" y="3968252"/>
            <a:ext cx="1740080" cy="461665"/>
          </a:xfrm>
          <a:prstGeom prst="rect">
            <a:avLst/>
          </a:prstGeom>
          <a:noFill/>
        </p:spPr>
        <p:txBody>
          <a:bodyPr wrap="none" rtlCol="0">
            <a:spAutoFit/>
          </a:bodyPr>
          <a:lstStyle/>
          <a:p>
            <a:r>
              <a:rPr lang="en-US" sz="2400" dirty="0" smtClean="0">
                <a:solidFill>
                  <a:srgbClr val="8064A2"/>
                </a:solidFill>
                <a:latin typeface="Calibri"/>
              </a:rPr>
              <a:t>Coordinated</a:t>
            </a:r>
            <a:endParaRPr lang="en-US" sz="2400" dirty="0">
              <a:solidFill>
                <a:srgbClr val="8064A2"/>
              </a:solidFill>
              <a:latin typeface="Calibri"/>
            </a:endParaRPr>
          </a:p>
        </p:txBody>
      </p:sp>
      <p:sp>
        <p:nvSpPr>
          <p:cNvPr id="14" name="TextBox 13"/>
          <p:cNvSpPr txBox="1"/>
          <p:nvPr/>
        </p:nvSpPr>
        <p:spPr>
          <a:xfrm rot="230850">
            <a:off x="7176329" y="3644545"/>
            <a:ext cx="1740080" cy="461665"/>
          </a:xfrm>
          <a:prstGeom prst="rect">
            <a:avLst/>
          </a:prstGeom>
          <a:noFill/>
        </p:spPr>
        <p:txBody>
          <a:bodyPr wrap="none" rtlCol="0">
            <a:spAutoFit/>
          </a:bodyPr>
          <a:lstStyle/>
          <a:p>
            <a:r>
              <a:rPr lang="en-US" sz="2400" dirty="0" smtClean="0">
                <a:solidFill>
                  <a:srgbClr val="8064A2"/>
                </a:solidFill>
                <a:latin typeface="Calibri"/>
              </a:rPr>
              <a:t>Coordinated</a:t>
            </a:r>
            <a:endParaRPr lang="en-US" sz="2400" dirty="0">
              <a:solidFill>
                <a:srgbClr val="8064A2"/>
              </a:solidFill>
              <a:latin typeface="Calibri"/>
            </a:endParaRPr>
          </a:p>
        </p:txBody>
      </p:sp>
      <p:sp>
        <p:nvSpPr>
          <p:cNvPr id="15" name="TextBox 14"/>
          <p:cNvSpPr txBox="1"/>
          <p:nvPr/>
        </p:nvSpPr>
        <p:spPr>
          <a:xfrm rot="1779011">
            <a:off x="5893509" y="3615904"/>
            <a:ext cx="1345440" cy="461665"/>
          </a:xfrm>
          <a:prstGeom prst="rect">
            <a:avLst/>
          </a:prstGeom>
          <a:noFill/>
        </p:spPr>
        <p:txBody>
          <a:bodyPr wrap="none" rtlCol="0">
            <a:spAutoFit/>
          </a:bodyPr>
          <a:lstStyle/>
          <a:p>
            <a:r>
              <a:rPr lang="en-US" sz="2400" dirty="0" smtClean="0">
                <a:solidFill>
                  <a:srgbClr val="9BBB59"/>
                </a:solidFill>
                <a:latin typeface="Calibri"/>
              </a:rPr>
              <a:t>Oblivious</a:t>
            </a:r>
            <a:endParaRPr lang="en-US" sz="2400" dirty="0">
              <a:solidFill>
                <a:srgbClr val="9BBB59"/>
              </a:solidFill>
              <a:latin typeface="Calibri"/>
            </a:endParaRPr>
          </a:p>
        </p:txBody>
      </p:sp>
      <p:sp>
        <p:nvSpPr>
          <p:cNvPr id="16" name="TextBox 15"/>
          <p:cNvSpPr txBox="1"/>
          <p:nvPr/>
        </p:nvSpPr>
        <p:spPr>
          <a:xfrm rot="820081">
            <a:off x="6056918" y="4366608"/>
            <a:ext cx="1230776" cy="461665"/>
          </a:xfrm>
          <a:prstGeom prst="rect">
            <a:avLst/>
          </a:prstGeom>
          <a:noFill/>
        </p:spPr>
        <p:txBody>
          <a:bodyPr wrap="none" rtlCol="0">
            <a:spAutoFit/>
          </a:bodyPr>
          <a:lstStyle/>
          <a:p>
            <a:r>
              <a:rPr lang="en-US" sz="2400" dirty="0" smtClean="0">
                <a:solidFill>
                  <a:srgbClr val="C0504D"/>
                </a:solidFill>
                <a:latin typeface="Calibri"/>
              </a:rPr>
              <a:t>Random</a:t>
            </a:r>
            <a:endParaRPr lang="en-US" sz="2400" dirty="0">
              <a:solidFill>
                <a:srgbClr val="C0504D"/>
              </a:solidFill>
              <a:latin typeface="Calibri"/>
            </a:endParaRPr>
          </a:p>
        </p:txBody>
      </p:sp>
      <p:sp>
        <p:nvSpPr>
          <p:cNvPr id="17" name="Slide Number Placeholder 16"/>
          <p:cNvSpPr>
            <a:spLocks noGrp="1"/>
          </p:cNvSpPr>
          <p:nvPr>
            <p:ph type="sldNum" sz="quarter" idx="12"/>
          </p:nvPr>
        </p:nvSpPr>
        <p:spPr/>
        <p:txBody>
          <a:bodyPr/>
          <a:lstStyle/>
          <a:p>
            <a:fld id="{BE79F60F-3EA1-45ED-A3FD-0857F7C98CFB}" type="slidenum">
              <a:rPr lang="en-US" smtClean="0">
                <a:solidFill>
                  <a:prstClr val="black">
                    <a:tint val="75000"/>
                  </a:prstClr>
                </a:solidFill>
                <a:latin typeface="Calibri"/>
              </a:rPr>
              <a:pPr/>
              <a:t>75</a:t>
            </a:fld>
            <a:endParaRPr lang="en-US">
              <a:solidFill>
                <a:prstClr val="black">
                  <a:tint val="75000"/>
                </a:prstClr>
              </a:solidFill>
              <a:latin typeface="Calibri"/>
            </a:endParaRPr>
          </a:p>
        </p:txBody>
      </p:sp>
      <p:sp>
        <p:nvSpPr>
          <p:cNvPr id="18" name="TextBox 17"/>
          <p:cNvSpPr txBox="1"/>
          <p:nvPr/>
        </p:nvSpPr>
        <p:spPr>
          <a:xfrm>
            <a:off x="2514600" y="1636931"/>
            <a:ext cx="1009486" cy="646331"/>
          </a:xfrm>
          <a:prstGeom prst="rect">
            <a:avLst/>
          </a:prstGeom>
          <a:noFill/>
        </p:spPr>
        <p:txBody>
          <a:bodyPr wrap="none" rtlCol="0">
            <a:spAutoFit/>
          </a:bodyPr>
          <a:lstStyle/>
          <a:p>
            <a:r>
              <a:rPr lang="en-US" sz="3600" dirty="0" smtClean="0">
                <a:solidFill>
                  <a:prstClr val="black"/>
                </a:solidFill>
                <a:latin typeface="Calibri"/>
              </a:rPr>
              <a:t>Cost</a:t>
            </a:r>
            <a:endParaRPr lang="en-US" sz="3600" dirty="0">
              <a:solidFill>
                <a:prstClr val="black"/>
              </a:solidFill>
              <a:latin typeface="Calibri"/>
            </a:endParaRPr>
          </a:p>
        </p:txBody>
      </p:sp>
      <p:sp>
        <p:nvSpPr>
          <p:cNvPr id="19" name="TextBox 18"/>
          <p:cNvSpPr txBox="1"/>
          <p:nvPr/>
        </p:nvSpPr>
        <p:spPr>
          <a:xfrm>
            <a:off x="5334000" y="1600200"/>
            <a:ext cx="3627766" cy="646331"/>
          </a:xfrm>
          <a:prstGeom prst="rect">
            <a:avLst/>
          </a:prstGeom>
          <a:noFill/>
        </p:spPr>
        <p:txBody>
          <a:bodyPr wrap="none" rtlCol="0">
            <a:spAutoFit/>
          </a:bodyPr>
          <a:lstStyle/>
          <a:p>
            <a:r>
              <a:rPr lang="en-US" sz="3600" dirty="0" smtClean="0">
                <a:solidFill>
                  <a:prstClr val="black"/>
                </a:solidFill>
                <a:latin typeface="Calibri"/>
              </a:rPr>
              <a:t>Construction Time</a:t>
            </a:r>
            <a:endParaRPr lang="en-US" sz="3600" dirty="0">
              <a:solidFill>
                <a:prstClr val="black"/>
              </a:solidFill>
              <a:latin typeface="Calibri"/>
            </a:endParaRPr>
          </a:p>
        </p:txBody>
      </p:sp>
      <p:sp>
        <p:nvSpPr>
          <p:cNvPr id="22" name="Down Arrow 21"/>
          <p:cNvSpPr/>
          <p:nvPr/>
        </p:nvSpPr>
        <p:spPr>
          <a:xfrm>
            <a:off x="76200" y="3048000"/>
            <a:ext cx="533400" cy="1143000"/>
          </a:xfrm>
          <a:prstGeom prst="downArrow">
            <a:avLst/>
          </a:prstGeom>
        </p:spPr>
        <p:style>
          <a:lnRef idx="1">
            <a:schemeClr val="accent1"/>
          </a:lnRef>
          <a:fillRef idx="3">
            <a:schemeClr val="accent1"/>
          </a:fillRef>
          <a:effectRef idx="2">
            <a:schemeClr val="accent1"/>
          </a:effectRef>
          <a:fontRef idx="minor">
            <a:schemeClr val="lt1"/>
          </a:fontRef>
        </p:style>
        <p:txBody>
          <a:bodyPr vert="vert" rtlCol="0" anchor="ctr"/>
          <a:lstStyle/>
          <a:p>
            <a:pPr algn="ctr"/>
            <a:r>
              <a:rPr lang="en-US" sz="1600" dirty="0" smtClean="0">
                <a:solidFill>
                  <a:prstClr val="white"/>
                </a:solidFill>
                <a:latin typeface="Calibri"/>
              </a:rPr>
              <a:t>Better</a:t>
            </a:r>
            <a:endParaRPr lang="en-US" sz="1600" dirty="0">
              <a:solidFill>
                <a:prstClr val="white"/>
              </a:solidFill>
              <a:latin typeface="Calibri"/>
            </a:endParaRPr>
          </a:p>
        </p:txBody>
      </p:sp>
    </p:spTree>
    <p:extLst>
      <p:ext uri="{BB962C8B-B14F-4D97-AF65-F5344CB8AC3E}">
        <p14:creationId xmlns:p14="http://schemas.microsoft.com/office/powerpoint/2010/main" val="9949789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graphicEl>
                                              <a:chart seriesIdx="0" categoryIdx="-4" bldStep="series"/>
                                            </p:graphicEl>
                                          </p:spTgt>
                                        </p:tgtEl>
                                        <p:attrNameLst>
                                          <p:attrName>style.visibility</p:attrName>
                                        </p:attrNameLst>
                                      </p:cBhvr>
                                      <p:to>
                                        <p:strVal val="visible"/>
                                      </p:to>
                                    </p:set>
                                    <p:animEffect transition="in" filter="wipe(left)">
                                      <p:cBhvr>
                                        <p:cTn id="7" dur="500"/>
                                        <p:tgtEl>
                                          <p:spTgt spid="9">
                                            <p:graphicEl>
                                              <a:chart seriesIdx="0" categoryIdx="-4" bldStep="series"/>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graphicEl>
                                              <a:chart seriesIdx="0" categoryIdx="-4" bldStep="series"/>
                                            </p:graphicEl>
                                          </p:spTgt>
                                        </p:tgtEl>
                                        <p:attrNameLst>
                                          <p:attrName>style.visibility</p:attrName>
                                        </p:attrNameLst>
                                      </p:cBhvr>
                                      <p:to>
                                        <p:strVal val="visible"/>
                                      </p:to>
                                    </p:set>
                                    <p:animEffect transition="in" filter="wipe(left)">
                                      <p:cBhvr>
                                        <p:cTn id="13" dur="500"/>
                                        <p:tgtEl>
                                          <p:spTgt spid="11">
                                            <p:graphicEl>
                                              <a:chart seriesIdx="0" categoryIdx="-4" bldStep="series"/>
                                            </p:graphic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graphicEl>
                                              <a:chart seriesIdx="2" categoryIdx="-4" bldStep="series"/>
                                            </p:graphicEl>
                                          </p:spTgt>
                                        </p:tgtEl>
                                        <p:attrNameLst>
                                          <p:attrName>style.visibility</p:attrName>
                                        </p:attrNameLst>
                                      </p:cBhvr>
                                      <p:to>
                                        <p:strVal val="visible"/>
                                      </p:to>
                                    </p:set>
                                    <p:animEffect transition="in" filter="wipe(left)">
                                      <p:cBhvr>
                                        <p:cTn id="21" dur="500"/>
                                        <p:tgtEl>
                                          <p:spTgt spid="9">
                                            <p:graphicEl>
                                              <a:chart seriesIdx="2" categoryIdx="-4" bldStep="series"/>
                                            </p:graphic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
                                            <p:graphicEl>
                                              <a:chart seriesIdx="2" categoryIdx="-4" bldStep="series"/>
                                            </p:graphicEl>
                                          </p:spTgt>
                                        </p:tgtEl>
                                        <p:attrNameLst>
                                          <p:attrName>style.visibility</p:attrName>
                                        </p:attrNameLst>
                                      </p:cBhvr>
                                      <p:to>
                                        <p:strVal val="visible"/>
                                      </p:to>
                                    </p:set>
                                    <p:animEffect transition="in" filter="wipe(left)">
                                      <p:cBhvr>
                                        <p:cTn id="27" dur="500"/>
                                        <p:tgtEl>
                                          <p:spTgt spid="11">
                                            <p:graphicEl>
                                              <a:chart seriesIdx="2" categoryIdx="-4" bldStep="series"/>
                                            </p:graphic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
                                            <p:graphicEl>
                                              <a:chart seriesIdx="1" categoryIdx="-4" bldStep="series"/>
                                            </p:graphicEl>
                                          </p:spTgt>
                                        </p:tgtEl>
                                        <p:attrNameLst>
                                          <p:attrName>style.visibility</p:attrName>
                                        </p:attrNameLst>
                                      </p:cBhvr>
                                      <p:to>
                                        <p:strVal val="visible"/>
                                      </p:to>
                                    </p:set>
                                    <p:animEffect transition="in" filter="wipe(left)">
                                      <p:cBhvr>
                                        <p:cTn id="35" dur="500"/>
                                        <p:tgtEl>
                                          <p:spTgt spid="9">
                                            <p:graphicEl>
                                              <a:chart seriesIdx="1" categoryIdx="-4" bldStep="series"/>
                                            </p:graphic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1">
                                            <p:graphicEl>
                                              <a:chart seriesIdx="1" categoryIdx="-4" bldStep="series"/>
                                            </p:graphicEl>
                                          </p:spTgt>
                                        </p:tgtEl>
                                        <p:attrNameLst>
                                          <p:attrName>style.visibility</p:attrName>
                                        </p:attrNameLst>
                                      </p:cBhvr>
                                      <p:to>
                                        <p:strVal val="visible"/>
                                      </p:to>
                                    </p:set>
                                    <p:animEffect transition="in" filter="wipe(left)">
                                      <p:cBhvr>
                                        <p:cTn id="41" dur="500"/>
                                        <p:tgtEl>
                                          <p:spTgt spid="11">
                                            <p:graphicEl>
                                              <a:chart seriesIdx="1" categoryIdx="-4" bldStep="series"/>
                                            </p:graphic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9" grpId="0">
        <p:bldSub>
          <a:bldChart bld="series" animBg="0"/>
        </p:bldSub>
      </p:bldGraphic>
      <p:bldGraphic spid="11" grpId="0">
        <p:bldSub>
          <a:bldChart bld="series" animBg="0"/>
        </p:bldSub>
      </p:bldGraphic>
      <p:bldP spid="3" grpId="0"/>
      <p:bldP spid="12" grpId="0"/>
      <p:bldP spid="13" grpId="0"/>
      <p:bldP spid="14" grpId="0"/>
      <p:bldP spid="15" grpId="0"/>
      <p:bldP spid="1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Beyond Random Vertex Cuts!</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77863750"/>
              </p:ext>
            </p:extLst>
          </p:nvPr>
        </p:nvGraphicFramePr>
        <p:xfrm>
          <a:off x="533400" y="1219200"/>
          <a:ext cx="8305800" cy="51419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64137291"/>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3124200"/>
            <a:ext cx="7620000" cy="1676400"/>
          </a:xfrm>
        </p:spPr>
        <p:txBody>
          <a:bodyPr/>
          <a:lstStyle/>
          <a:p>
            <a:r>
              <a:rPr lang="en-US" dirty="0" smtClean="0"/>
              <a:t/>
            </a:r>
            <a:br>
              <a:rPr lang="en-US" dirty="0" smtClean="0"/>
            </a:br>
            <a:r>
              <a:rPr lang="en-US" dirty="0"/>
              <a:t/>
            </a:r>
            <a:br>
              <a:rPr lang="en-US" dirty="0"/>
            </a:br>
            <a:r>
              <a:rPr lang="en-US" dirty="0" smtClean="0"/>
              <a:t>From the Abstraction </a:t>
            </a:r>
            <a:br>
              <a:rPr lang="en-US" dirty="0" smtClean="0"/>
            </a:br>
            <a:r>
              <a:rPr lang="en-US" dirty="0" smtClean="0"/>
              <a:t>to a System</a:t>
            </a:r>
            <a:endParaRPr lang="en-US" dirty="0"/>
          </a:p>
        </p:txBody>
      </p:sp>
      <p:grpSp>
        <p:nvGrpSpPr>
          <p:cNvPr id="6" name="Group 5"/>
          <p:cNvGrpSpPr/>
          <p:nvPr/>
        </p:nvGrpSpPr>
        <p:grpSpPr>
          <a:xfrm>
            <a:off x="2133600" y="1143000"/>
            <a:ext cx="4838700" cy="1760041"/>
            <a:chOff x="2133600" y="152400"/>
            <a:chExt cx="4838700" cy="1760041"/>
          </a:xfrm>
        </p:grpSpPr>
        <p:sp>
          <p:nvSpPr>
            <p:cNvPr id="7" name="TextBox 6"/>
            <p:cNvSpPr txBox="1"/>
            <p:nvPr/>
          </p:nvSpPr>
          <p:spPr>
            <a:xfrm>
              <a:off x="6019800" y="1143000"/>
              <a:ext cx="470652" cy="769441"/>
            </a:xfrm>
            <a:prstGeom prst="rect">
              <a:avLst/>
            </a:prstGeom>
            <a:noFill/>
          </p:spPr>
          <p:txBody>
            <a:bodyPr wrap="none" rtlCol="0">
              <a:spAutoFit/>
            </a:bodyPr>
            <a:lstStyle/>
            <a:p>
              <a:r>
                <a:rPr lang="en-US" sz="4400"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60007" dist="200025" dir="15000000" sy="30000" kx="-1800000" algn="bl" rotWithShape="0">
                      <a:prstClr val="black">
                        <a:alpha val="32000"/>
                      </a:prstClr>
                    </a:outerShdw>
                  </a:effectLst>
                  <a:latin typeface="Calibri"/>
                  <a:cs typeface="Arial Rounded MT Bold"/>
                </a:rPr>
                <a:t>2</a:t>
              </a:r>
              <a:endParaRPr lang="en-US" sz="4400"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outerShdw blurRad="60007" dist="200025" dir="15000000" sy="30000" kx="-1800000" algn="bl" rotWithShape="0">
                    <a:prstClr val="black">
                      <a:alpha val="32000"/>
                    </a:prstClr>
                  </a:outerShdw>
                </a:effectLst>
                <a:latin typeface="Calibri"/>
                <a:cs typeface="Arial Rounded MT Bold"/>
              </a:endParaRPr>
            </a:p>
          </p:txBody>
        </p:sp>
        <p:pic>
          <p:nvPicPr>
            <p:cNvPr id="8" name="Picture 7"/>
            <p:cNvPicPr>
              <a:picLocks noChangeAspect="1"/>
            </p:cNvPicPr>
            <p:nvPr/>
          </p:nvPicPr>
          <p:blipFill>
            <a:blip r:embed="rId2"/>
            <a:stretch>
              <a:fillRect/>
            </a:stretch>
          </p:blipFill>
          <p:spPr>
            <a:xfrm>
              <a:off x="2133600" y="152400"/>
              <a:ext cx="4838700" cy="1651000"/>
            </a:xfrm>
            <a:prstGeom prst="rect">
              <a:avLst/>
            </a:prstGeom>
          </p:spPr>
        </p:pic>
      </p:grpSp>
    </p:spTree>
    <p:extLst>
      <p:ext uri="{BB962C8B-B14F-4D97-AF65-F5344CB8AC3E}">
        <p14:creationId xmlns:p14="http://schemas.microsoft.com/office/powerpoint/2010/main" val="1164365894"/>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847909" y="3463349"/>
            <a:ext cx="7615564" cy="1490052"/>
            <a:chOff x="847909" y="4377749"/>
            <a:chExt cx="7615564" cy="1490052"/>
          </a:xfrm>
        </p:grpSpPr>
        <p:sp>
          <p:nvSpPr>
            <p:cNvPr id="9" name="Cube 8"/>
            <p:cNvSpPr/>
            <p:nvPr/>
          </p:nvSpPr>
          <p:spPr>
            <a:xfrm>
              <a:off x="860609" y="5051126"/>
              <a:ext cx="7602864" cy="816675"/>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a:solidFill>
                    <a:sysClr val="window" lastClr="FFFFFF"/>
                  </a:solidFill>
                  <a:latin typeface="Calibri"/>
                </a:rPr>
                <a:t>Linux Cluster Services (Amazon AWS)</a:t>
              </a:r>
            </a:p>
          </p:txBody>
        </p:sp>
        <p:sp>
          <p:nvSpPr>
            <p:cNvPr id="10" name="Cube 9"/>
            <p:cNvSpPr/>
            <p:nvPr/>
          </p:nvSpPr>
          <p:spPr>
            <a:xfrm>
              <a:off x="860609" y="4506675"/>
              <a:ext cx="2629028" cy="816675"/>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a:solidFill>
                    <a:sysClr val="window" lastClr="FFFFFF"/>
                  </a:solidFill>
                  <a:latin typeface="Calibri"/>
                </a:rPr>
                <a:t>MPI/TCP-</a:t>
              </a:r>
              <a:r>
                <a:rPr lang="en-US" kern="0" dirty="0" smtClean="0">
                  <a:solidFill>
                    <a:sysClr val="window" lastClr="FFFFFF"/>
                  </a:solidFill>
                  <a:latin typeface="Calibri"/>
                </a:rPr>
                <a:t>IP </a:t>
              </a:r>
              <a:r>
                <a:rPr lang="en-US" kern="0" dirty="0" err="1" smtClean="0">
                  <a:solidFill>
                    <a:sysClr val="window" lastClr="FFFFFF"/>
                  </a:solidFill>
                  <a:latin typeface="Calibri"/>
                </a:rPr>
                <a:t>Comms</a:t>
              </a:r>
              <a:endParaRPr lang="en-US" kern="0" dirty="0">
                <a:solidFill>
                  <a:sysClr val="window" lastClr="FFFFFF"/>
                </a:solidFill>
                <a:latin typeface="Calibri"/>
              </a:endParaRPr>
            </a:p>
          </p:txBody>
        </p:sp>
        <p:sp>
          <p:nvSpPr>
            <p:cNvPr id="13" name="Cube 12"/>
            <p:cNvSpPr/>
            <p:nvPr/>
          </p:nvSpPr>
          <p:spPr>
            <a:xfrm>
              <a:off x="3221007" y="4506675"/>
              <a:ext cx="1831836" cy="816675"/>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a:solidFill>
                    <a:sysClr val="window" lastClr="FFFFFF"/>
                  </a:solidFill>
                  <a:latin typeface="Calibri"/>
                </a:rPr>
                <a:t>PThreads</a:t>
              </a:r>
            </a:p>
          </p:txBody>
        </p:sp>
        <p:sp>
          <p:nvSpPr>
            <p:cNvPr id="16" name="Cube 15"/>
            <p:cNvSpPr/>
            <p:nvPr/>
          </p:nvSpPr>
          <p:spPr>
            <a:xfrm>
              <a:off x="4799183" y="4506675"/>
              <a:ext cx="1851567" cy="816675"/>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smtClean="0">
                  <a:solidFill>
                    <a:sysClr val="window" lastClr="FFFFFF"/>
                  </a:solidFill>
                  <a:latin typeface="Calibri"/>
                </a:rPr>
                <a:t>Boost</a:t>
              </a:r>
              <a:endParaRPr lang="en-US" kern="0" dirty="0">
                <a:solidFill>
                  <a:sysClr val="window" lastClr="FFFFFF"/>
                </a:solidFill>
                <a:latin typeface="Calibri"/>
              </a:endParaRPr>
            </a:p>
          </p:txBody>
        </p:sp>
        <p:sp>
          <p:nvSpPr>
            <p:cNvPr id="17" name="Cube 16"/>
            <p:cNvSpPr/>
            <p:nvPr/>
          </p:nvSpPr>
          <p:spPr>
            <a:xfrm>
              <a:off x="6387985" y="4506675"/>
              <a:ext cx="2075487" cy="816675"/>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a:solidFill>
                    <a:sysClr val="window" lastClr="FFFFFF"/>
                  </a:solidFill>
                  <a:latin typeface="Calibri"/>
                </a:rPr>
                <a:t>Hadoop/HDFS</a:t>
              </a:r>
            </a:p>
          </p:txBody>
        </p:sp>
        <p:sp>
          <p:nvSpPr>
            <p:cNvPr id="18" name="Cube 17"/>
            <p:cNvSpPr/>
            <p:nvPr/>
          </p:nvSpPr>
          <p:spPr>
            <a:xfrm>
              <a:off x="847909" y="4377749"/>
              <a:ext cx="7602864" cy="441750"/>
            </a:xfrm>
            <a:prstGeom prst="cube">
              <a:avLst>
                <a:gd name="adj" fmla="val 68877"/>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2000" kern="0" dirty="0">
                <a:solidFill>
                  <a:sysClr val="window" lastClr="FFFFFF"/>
                </a:solidFill>
                <a:latin typeface="Calibri"/>
              </a:endParaRPr>
            </a:p>
          </p:txBody>
        </p:sp>
      </p:grpSp>
      <p:grpSp>
        <p:nvGrpSpPr>
          <p:cNvPr id="19" name="Group 18"/>
          <p:cNvGrpSpPr/>
          <p:nvPr/>
        </p:nvGrpSpPr>
        <p:grpSpPr>
          <a:xfrm>
            <a:off x="860608" y="2341873"/>
            <a:ext cx="4497181" cy="1388177"/>
            <a:chOff x="860608" y="3256273"/>
            <a:chExt cx="4497181" cy="1388177"/>
          </a:xfrm>
        </p:grpSpPr>
        <p:sp>
          <p:nvSpPr>
            <p:cNvPr id="20" name="Cube 19"/>
            <p:cNvSpPr/>
            <p:nvPr/>
          </p:nvSpPr>
          <p:spPr>
            <a:xfrm>
              <a:off x="860608" y="3256273"/>
              <a:ext cx="2441391" cy="1388175"/>
            </a:xfrm>
            <a:prstGeom prst="cube">
              <a:avLst>
                <a:gd name="adj" fmla="val 27448"/>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defRPr/>
              </a:pPr>
              <a:r>
                <a:rPr lang="en-US" sz="2000" kern="0" dirty="0" smtClean="0">
                  <a:solidFill>
                    <a:srgbClr val="000000"/>
                  </a:solidFill>
                  <a:latin typeface="Calibri"/>
                </a:rPr>
                <a:t>Sync. Engine</a:t>
              </a:r>
              <a:endParaRPr lang="en-US" sz="2000" kern="0" dirty="0">
                <a:solidFill>
                  <a:srgbClr val="000000"/>
                </a:solidFill>
                <a:latin typeface="Calibri"/>
              </a:endParaRPr>
            </a:p>
          </p:txBody>
        </p:sp>
        <p:sp>
          <p:nvSpPr>
            <p:cNvPr id="21" name="Cube 20"/>
            <p:cNvSpPr/>
            <p:nvPr/>
          </p:nvSpPr>
          <p:spPr>
            <a:xfrm>
              <a:off x="2974434" y="3256274"/>
              <a:ext cx="2383355" cy="1388176"/>
            </a:xfrm>
            <a:prstGeom prst="cube">
              <a:avLst>
                <a:gd name="adj" fmla="val 27670"/>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defRPr/>
              </a:pPr>
              <a:r>
                <a:rPr lang="en-US" sz="2000" kern="0" dirty="0" err="1" smtClean="0">
                  <a:solidFill>
                    <a:srgbClr val="000000"/>
                  </a:solidFill>
                  <a:latin typeface="Calibri"/>
                </a:rPr>
                <a:t>Async</a:t>
              </a:r>
              <a:r>
                <a:rPr lang="en-US" sz="2000" kern="0" dirty="0" smtClean="0">
                  <a:solidFill>
                    <a:srgbClr val="000000"/>
                  </a:solidFill>
                  <a:latin typeface="Calibri"/>
                </a:rPr>
                <a:t>. Engine</a:t>
              </a:r>
              <a:endParaRPr lang="en-US" sz="2000" kern="0" dirty="0">
                <a:solidFill>
                  <a:srgbClr val="000000"/>
                </a:solidFill>
                <a:latin typeface="Calibri"/>
              </a:endParaRPr>
            </a:p>
          </p:txBody>
        </p:sp>
        <p:sp>
          <p:nvSpPr>
            <p:cNvPr id="22" name="Cube 21"/>
            <p:cNvSpPr/>
            <p:nvPr/>
          </p:nvSpPr>
          <p:spPr>
            <a:xfrm>
              <a:off x="860608" y="4339649"/>
              <a:ext cx="2040748" cy="292101"/>
            </a:xfrm>
            <a:prstGeom prst="cube">
              <a:avLst>
                <a:gd name="adj" fmla="val 0"/>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defRPr/>
              </a:pPr>
              <a:r>
                <a:rPr lang="en-US" sz="1400" kern="0" dirty="0" smtClean="0">
                  <a:solidFill>
                    <a:srgbClr val="000000"/>
                  </a:solidFill>
                  <a:latin typeface="Calibri"/>
                </a:rPr>
                <a:t>Fault Tolerance</a:t>
              </a:r>
              <a:endParaRPr lang="en-US" sz="1400" kern="0" dirty="0">
                <a:solidFill>
                  <a:srgbClr val="000000"/>
                </a:solidFill>
                <a:latin typeface="Calibri"/>
              </a:endParaRPr>
            </a:p>
          </p:txBody>
        </p:sp>
      </p:grpSp>
      <p:grpSp>
        <p:nvGrpSpPr>
          <p:cNvPr id="23" name="Group 22"/>
          <p:cNvGrpSpPr/>
          <p:nvPr/>
        </p:nvGrpSpPr>
        <p:grpSpPr>
          <a:xfrm>
            <a:off x="5054600" y="2341874"/>
            <a:ext cx="3408873" cy="1388175"/>
            <a:chOff x="5054600" y="3256274"/>
            <a:chExt cx="3408873" cy="1388175"/>
          </a:xfrm>
        </p:grpSpPr>
        <p:sp>
          <p:nvSpPr>
            <p:cNvPr id="24" name="Cube 23"/>
            <p:cNvSpPr/>
            <p:nvPr/>
          </p:nvSpPr>
          <p:spPr>
            <a:xfrm>
              <a:off x="5054600" y="3827774"/>
              <a:ext cx="3408873" cy="816675"/>
            </a:xfrm>
            <a:prstGeom prst="cube">
              <a:avLst>
                <a:gd name="adj" fmla="val 42018"/>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defRPr/>
              </a:pPr>
              <a:r>
                <a:rPr lang="en-US" sz="2000" kern="0" dirty="0" smtClean="0">
                  <a:solidFill>
                    <a:prstClr val="black"/>
                  </a:solidFill>
                  <a:latin typeface="Calibri"/>
                </a:rPr>
                <a:t>Distributed Graph</a:t>
              </a:r>
              <a:endParaRPr lang="en-US" sz="2000" kern="0" dirty="0">
                <a:solidFill>
                  <a:prstClr val="black"/>
                </a:solidFill>
                <a:latin typeface="Calibri"/>
              </a:endParaRPr>
            </a:p>
          </p:txBody>
        </p:sp>
        <p:sp>
          <p:nvSpPr>
            <p:cNvPr id="25" name="Cube 24"/>
            <p:cNvSpPr/>
            <p:nvPr/>
          </p:nvSpPr>
          <p:spPr>
            <a:xfrm>
              <a:off x="5054600" y="3256274"/>
              <a:ext cx="2133600" cy="816675"/>
            </a:xfrm>
            <a:prstGeom prst="cube">
              <a:avLst>
                <a:gd name="adj" fmla="val 42018"/>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defRPr/>
              </a:pPr>
              <a:r>
                <a:rPr lang="en-US" sz="2000" kern="0" dirty="0" smtClean="0">
                  <a:solidFill>
                    <a:prstClr val="black"/>
                  </a:solidFill>
                  <a:latin typeface="Calibri"/>
                </a:rPr>
                <a:t>Map/Reduce</a:t>
              </a:r>
              <a:endParaRPr lang="en-US" sz="2000" kern="0" dirty="0">
                <a:solidFill>
                  <a:prstClr val="black"/>
                </a:solidFill>
                <a:latin typeface="Calibri"/>
              </a:endParaRPr>
            </a:p>
          </p:txBody>
        </p:sp>
        <p:sp>
          <p:nvSpPr>
            <p:cNvPr id="26" name="Cube 25"/>
            <p:cNvSpPr/>
            <p:nvPr/>
          </p:nvSpPr>
          <p:spPr>
            <a:xfrm>
              <a:off x="6899595" y="3256274"/>
              <a:ext cx="1563878" cy="816675"/>
            </a:xfrm>
            <a:prstGeom prst="cube">
              <a:avLst>
                <a:gd name="adj" fmla="val 42018"/>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defRPr/>
              </a:pPr>
              <a:r>
                <a:rPr lang="en-US" sz="2000" kern="0" dirty="0" smtClean="0">
                  <a:solidFill>
                    <a:prstClr val="black"/>
                  </a:solidFill>
                  <a:latin typeface="Calibri"/>
                </a:rPr>
                <a:t>Ingress</a:t>
              </a:r>
              <a:endParaRPr lang="en-US" sz="2000" kern="0" dirty="0">
                <a:solidFill>
                  <a:prstClr val="black"/>
                </a:solidFill>
                <a:latin typeface="Calibri"/>
              </a:endParaRPr>
            </a:p>
          </p:txBody>
        </p:sp>
      </p:grpSp>
      <p:sp>
        <p:nvSpPr>
          <p:cNvPr id="27" name="Cube 26"/>
          <p:cNvSpPr/>
          <p:nvPr/>
        </p:nvSpPr>
        <p:spPr>
          <a:xfrm>
            <a:off x="855336" y="1828224"/>
            <a:ext cx="7602864" cy="816675"/>
          </a:xfrm>
          <a:prstGeom prst="cube">
            <a:avLst>
              <a:gd name="adj" fmla="val 42018"/>
            </a:avLst>
          </a:prstGeom>
          <a:gradFill rotWithShape="1">
            <a:gsLst>
              <a:gs pos="0">
                <a:srgbClr val="C0504D">
                  <a:shade val="30000"/>
                  <a:satMod val="130000"/>
                </a:srgbClr>
              </a:gs>
              <a:gs pos="80000">
                <a:srgbClr val="C0504D">
                  <a:shade val="93000"/>
                  <a:satMod val="130000"/>
                </a:srgbClr>
              </a:gs>
              <a:gs pos="100000">
                <a:srgbClr val="C0504D">
                  <a:shade val="94000"/>
                  <a:satMod val="135000"/>
                </a:srgbClr>
              </a:gs>
            </a:gsLst>
            <a:lin ang="14400000" scaled="1"/>
          </a:gradFill>
          <a:ln w="12700" cap="flat" cmpd="sng" algn="ctr">
            <a:solidFill>
              <a:srgbClr val="C0504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2400" kern="0" dirty="0">
                <a:solidFill>
                  <a:sysClr val="window" lastClr="FFFFFF"/>
                </a:solidFill>
                <a:latin typeface="Calibri"/>
              </a:rPr>
              <a:t>GraphLab Version 2.1 API (C++)</a:t>
            </a:r>
          </a:p>
        </p:txBody>
      </p:sp>
      <p:grpSp>
        <p:nvGrpSpPr>
          <p:cNvPr id="28" name="Group 27"/>
          <p:cNvGrpSpPr/>
          <p:nvPr/>
        </p:nvGrpSpPr>
        <p:grpSpPr>
          <a:xfrm>
            <a:off x="855337" y="1066800"/>
            <a:ext cx="7602863" cy="1034455"/>
            <a:chOff x="22298271" y="7737850"/>
            <a:chExt cx="10055532" cy="1447800"/>
          </a:xfrm>
        </p:grpSpPr>
        <p:sp>
          <p:nvSpPr>
            <p:cNvPr id="29" name="Cube 28"/>
            <p:cNvSpPr/>
            <p:nvPr/>
          </p:nvSpPr>
          <p:spPr>
            <a:xfrm>
              <a:off x="22298271" y="7737850"/>
              <a:ext cx="20574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a:solidFill>
                    <a:sysClr val="window" lastClr="FFFFFF"/>
                  </a:solidFill>
                  <a:latin typeface="Calibri"/>
                </a:rPr>
                <a:t>Graph </a:t>
              </a:r>
              <a:br>
                <a:rPr lang="en-US" sz="1600" kern="0" dirty="0">
                  <a:solidFill>
                    <a:sysClr val="window" lastClr="FFFFFF"/>
                  </a:solidFill>
                  <a:latin typeface="Calibri"/>
                </a:rPr>
              </a:br>
              <a:r>
                <a:rPr lang="en-US" sz="1600" kern="0" dirty="0">
                  <a:solidFill>
                    <a:sysClr val="window" lastClr="FFFFFF"/>
                  </a:solidFill>
                  <a:latin typeface="Calibri"/>
                </a:rPr>
                <a:t>Analytics</a:t>
              </a:r>
            </a:p>
          </p:txBody>
        </p:sp>
        <p:sp>
          <p:nvSpPr>
            <p:cNvPr id="30" name="Cube 29"/>
            <p:cNvSpPr/>
            <p:nvPr/>
          </p:nvSpPr>
          <p:spPr>
            <a:xfrm>
              <a:off x="23972935"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a:solidFill>
                    <a:sysClr val="window" lastClr="FFFFFF"/>
                  </a:solidFill>
                  <a:latin typeface="Calibri"/>
                </a:rPr>
                <a:t>Graphical</a:t>
              </a:r>
              <a:br>
                <a:rPr lang="en-US" sz="1600" kern="0" dirty="0">
                  <a:solidFill>
                    <a:sysClr val="window" lastClr="FFFFFF"/>
                  </a:solidFill>
                  <a:latin typeface="Calibri"/>
                </a:rPr>
              </a:br>
              <a:r>
                <a:rPr lang="en-US" sz="1600" kern="0" dirty="0">
                  <a:solidFill>
                    <a:sysClr val="window" lastClr="FFFFFF"/>
                  </a:solidFill>
                  <a:latin typeface="Calibri"/>
                </a:rPr>
                <a:t>Models</a:t>
              </a:r>
            </a:p>
          </p:txBody>
        </p:sp>
        <p:sp>
          <p:nvSpPr>
            <p:cNvPr id="31" name="Cube 30"/>
            <p:cNvSpPr/>
            <p:nvPr/>
          </p:nvSpPr>
          <p:spPr>
            <a:xfrm>
              <a:off x="25495199"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a:solidFill>
                    <a:sysClr val="window" lastClr="FFFFFF"/>
                  </a:solidFill>
                  <a:latin typeface="Calibri"/>
                </a:rPr>
                <a:t>Computer</a:t>
              </a:r>
              <a:br>
                <a:rPr lang="en-US" sz="1600" kern="0" dirty="0">
                  <a:solidFill>
                    <a:sysClr val="window" lastClr="FFFFFF"/>
                  </a:solidFill>
                  <a:latin typeface="Calibri"/>
                </a:rPr>
              </a:br>
              <a:r>
                <a:rPr lang="en-US" sz="1600" kern="0" dirty="0">
                  <a:solidFill>
                    <a:sysClr val="window" lastClr="FFFFFF"/>
                  </a:solidFill>
                  <a:latin typeface="Calibri"/>
                </a:rPr>
                <a:t>Vision</a:t>
              </a:r>
            </a:p>
          </p:txBody>
        </p:sp>
        <p:sp>
          <p:nvSpPr>
            <p:cNvPr id="32" name="Cube 31"/>
            <p:cNvSpPr/>
            <p:nvPr/>
          </p:nvSpPr>
          <p:spPr>
            <a:xfrm>
              <a:off x="27017463"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a:solidFill>
                    <a:sysClr val="window" lastClr="FFFFFF"/>
                  </a:solidFill>
                  <a:latin typeface="Calibri"/>
                </a:rPr>
                <a:t>Clustering</a:t>
              </a:r>
            </a:p>
          </p:txBody>
        </p:sp>
        <p:sp>
          <p:nvSpPr>
            <p:cNvPr id="33" name="Cube 32"/>
            <p:cNvSpPr/>
            <p:nvPr/>
          </p:nvSpPr>
          <p:spPr>
            <a:xfrm>
              <a:off x="28539727"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a:solidFill>
                    <a:sysClr val="window" lastClr="FFFFFF"/>
                  </a:solidFill>
                  <a:latin typeface="Calibri"/>
                </a:rPr>
                <a:t>Topic</a:t>
              </a:r>
              <a:br>
                <a:rPr lang="en-US" sz="1600" kern="0" dirty="0">
                  <a:solidFill>
                    <a:sysClr val="window" lastClr="FFFFFF"/>
                  </a:solidFill>
                  <a:latin typeface="Calibri"/>
                </a:rPr>
              </a:br>
              <a:r>
                <a:rPr lang="en-US" sz="1600" kern="0" dirty="0">
                  <a:solidFill>
                    <a:sysClr val="window" lastClr="FFFFFF"/>
                  </a:solidFill>
                  <a:latin typeface="Calibri"/>
                </a:rPr>
                <a:t>Modeling</a:t>
              </a:r>
            </a:p>
          </p:txBody>
        </p:sp>
        <p:sp>
          <p:nvSpPr>
            <p:cNvPr id="34" name="Cube 33"/>
            <p:cNvSpPr/>
            <p:nvPr/>
          </p:nvSpPr>
          <p:spPr>
            <a:xfrm>
              <a:off x="30061992" y="7737850"/>
              <a:ext cx="2291811"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a:solidFill>
                    <a:sysClr val="window" lastClr="FFFFFF"/>
                  </a:solidFill>
                  <a:latin typeface="Calibri"/>
                </a:rPr>
                <a:t>Collaborative</a:t>
              </a:r>
              <a:br>
                <a:rPr lang="en-US" sz="1600" kern="0" dirty="0">
                  <a:solidFill>
                    <a:sysClr val="window" lastClr="FFFFFF"/>
                  </a:solidFill>
                  <a:latin typeface="Calibri"/>
                </a:rPr>
              </a:br>
              <a:r>
                <a:rPr lang="en-US" sz="1600" kern="0" dirty="0">
                  <a:solidFill>
                    <a:sysClr val="window" lastClr="FFFFFF"/>
                  </a:solidFill>
                  <a:latin typeface="Calibri"/>
                </a:rPr>
                <a:t>Filtering</a:t>
              </a:r>
            </a:p>
          </p:txBody>
        </p:sp>
      </p:grpSp>
    </p:spTree>
    <p:extLst>
      <p:ext uri="{BB962C8B-B14F-4D97-AF65-F5344CB8AC3E}">
        <p14:creationId xmlns:p14="http://schemas.microsoft.com/office/powerpoint/2010/main" val="3147143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5095730" y="4217895"/>
            <a:ext cx="2084642" cy="523220"/>
          </a:xfrm>
          <a:prstGeom prst="rect">
            <a:avLst/>
          </a:prstGeom>
          <a:ln>
            <a:solidFill>
              <a:srgbClr val="FFFF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latin typeface="Calibri"/>
            </a:endParaRPr>
          </a:p>
        </p:txBody>
      </p:sp>
      <p:sp>
        <p:nvSpPr>
          <p:cNvPr id="8" name="Title 1"/>
          <p:cNvSpPr>
            <a:spLocks noGrp="1"/>
          </p:cNvSpPr>
          <p:nvPr>
            <p:ph type="title"/>
          </p:nvPr>
        </p:nvSpPr>
        <p:spPr>
          <a:xfrm>
            <a:off x="1247776" y="-76200"/>
            <a:ext cx="7896224" cy="762000"/>
          </a:xfrm>
        </p:spPr>
        <p:txBody>
          <a:bodyPr/>
          <a:lstStyle/>
          <a:p>
            <a:r>
              <a:rPr lang="en-US" sz="4000" dirty="0" smtClean="0"/>
              <a:t>Triangle Counting in Twitter Graph</a:t>
            </a:r>
            <a:endParaRPr lang="en-US" sz="4000" dirty="0"/>
          </a:p>
        </p:txBody>
      </p:sp>
      <p:grpSp>
        <p:nvGrpSpPr>
          <p:cNvPr id="10" name="Group 9"/>
          <p:cNvGrpSpPr/>
          <p:nvPr/>
        </p:nvGrpSpPr>
        <p:grpSpPr>
          <a:xfrm>
            <a:off x="817834" y="838200"/>
            <a:ext cx="1772966" cy="1814639"/>
            <a:chOff x="3694758" y="1989073"/>
            <a:chExt cx="1772966" cy="1814639"/>
          </a:xfrm>
        </p:grpSpPr>
        <p:sp>
          <p:nvSpPr>
            <p:cNvPr id="11" name="Rectangle 10"/>
            <p:cNvSpPr/>
            <p:nvPr/>
          </p:nvSpPr>
          <p:spPr>
            <a:xfrm>
              <a:off x="3694758" y="2849605"/>
              <a:ext cx="1772966" cy="954107"/>
            </a:xfrm>
            <a:prstGeom prst="rect">
              <a:avLst/>
            </a:prstGeom>
          </p:spPr>
          <p:txBody>
            <a:bodyPr wrap="none">
              <a:spAutoFit/>
            </a:bodyPr>
            <a:lstStyle/>
            <a:p>
              <a:pPr algn="ctr"/>
              <a:r>
                <a:rPr lang="en-US" sz="2800" b="1" dirty="0" smtClean="0">
                  <a:solidFill>
                    <a:prstClr val="black"/>
                  </a:solidFill>
                  <a:latin typeface="Calibri"/>
                </a:rPr>
                <a:t>40M Users  </a:t>
              </a:r>
              <a:br>
                <a:rPr lang="en-US" sz="2800" b="1" dirty="0" smtClean="0">
                  <a:solidFill>
                    <a:prstClr val="black"/>
                  </a:solidFill>
                  <a:latin typeface="Calibri"/>
                </a:rPr>
              </a:br>
              <a:r>
                <a:rPr lang="en-US" sz="2800" b="1" dirty="0" smtClean="0">
                  <a:solidFill>
                    <a:prstClr val="black"/>
                  </a:solidFill>
                  <a:latin typeface="Calibri"/>
                </a:rPr>
                <a:t>1.2B Edges</a:t>
              </a:r>
              <a:endParaRPr lang="en-US" sz="2800" b="1" dirty="0">
                <a:solidFill>
                  <a:prstClr val="black"/>
                </a:solidFill>
                <a:latin typeface="Calibri"/>
              </a:endParaRPr>
            </a:p>
          </p:txBody>
        </p:sp>
        <p:grpSp>
          <p:nvGrpSpPr>
            <p:cNvPr id="12" name="Group 11"/>
            <p:cNvGrpSpPr/>
            <p:nvPr/>
          </p:nvGrpSpPr>
          <p:grpSpPr>
            <a:xfrm>
              <a:off x="3760903" y="1989073"/>
              <a:ext cx="1615843" cy="873534"/>
              <a:chOff x="634423" y="2237681"/>
              <a:chExt cx="1615843" cy="873534"/>
            </a:xfrm>
          </p:grpSpPr>
          <p:cxnSp>
            <p:nvCxnSpPr>
              <p:cNvPr id="13" name="Straight Connector 12"/>
              <p:cNvCxnSpPr>
                <a:stCxn id="15" idx="2"/>
                <a:endCxn id="14" idx="6"/>
              </p:cNvCxnSpPr>
              <p:nvPr/>
            </p:nvCxnSpPr>
            <p:spPr>
              <a:xfrm flipH="1" flipV="1">
                <a:off x="963654" y="2402297"/>
                <a:ext cx="957381" cy="23543"/>
              </a:xfrm>
              <a:prstGeom prst="line">
                <a:avLst/>
              </a:prstGeom>
            </p:spPr>
            <p:style>
              <a:lnRef idx="2">
                <a:schemeClr val="accent1"/>
              </a:lnRef>
              <a:fillRef idx="0">
                <a:schemeClr val="accent1"/>
              </a:fillRef>
              <a:effectRef idx="1">
                <a:schemeClr val="accent1"/>
              </a:effectRef>
              <a:fontRef idx="minor">
                <a:schemeClr val="tx1"/>
              </a:fontRef>
            </p:style>
          </p:cxnSp>
          <p:sp>
            <p:nvSpPr>
              <p:cNvPr id="14" name="Oval 13"/>
              <p:cNvSpPr/>
              <p:nvPr/>
            </p:nvSpPr>
            <p:spPr>
              <a:xfrm>
                <a:off x="634423" y="2237681"/>
                <a:ext cx="329231" cy="32923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5" name="Oval 14"/>
              <p:cNvSpPr/>
              <p:nvPr/>
            </p:nvSpPr>
            <p:spPr>
              <a:xfrm>
                <a:off x="1921035" y="2261224"/>
                <a:ext cx="329231" cy="32923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6" name="Oval 15"/>
              <p:cNvSpPr/>
              <p:nvPr/>
            </p:nvSpPr>
            <p:spPr>
              <a:xfrm>
                <a:off x="1335542" y="2781984"/>
                <a:ext cx="329231" cy="32923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cxnSp>
            <p:nvCxnSpPr>
              <p:cNvPr id="17" name="Straight Connector 16"/>
              <p:cNvCxnSpPr>
                <a:stCxn id="15" idx="3"/>
                <a:endCxn id="16" idx="7"/>
              </p:cNvCxnSpPr>
              <p:nvPr/>
            </p:nvCxnSpPr>
            <p:spPr>
              <a:xfrm flipH="1">
                <a:off x="1616558" y="2542240"/>
                <a:ext cx="352692" cy="287959"/>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a:stCxn id="14" idx="5"/>
                <a:endCxn id="16" idx="1"/>
              </p:cNvCxnSpPr>
              <p:nvPr/>
            </p:nvCxnSpPr>
            <p:spPr>
              <a:xfrm>
                <a:off x="915439" y="2518697"/>
                <a:ext cx="468318" cy="311502"/>
              </a:xfrm>
              <a:prstGeom prst="line">
                <a:avLst/>
              </a:prstGeom>
            </p:spPr>
            <p:style>
              <a:lnRef idx="2">
                <a:schemeClr val="accent1"/>
              </a:lnRef>
              <a:fillRef idx="0">
                <a:schemeClr val="accent1"/>
              </a:fillRef>
              <a:effectRef idx="1">
                <a:schemeClr val="accent1"/>
              </a:effectRef>
              <a:fontRef idx="minor">
                <a:schemeClr val="tx1"/>
              </a:fontRef>
            </p:style>
          </p:cxnSp>
        </p:grpSp>
      </p:grpSp>
      <p:sp>
        <p:nvSpPr>
          <p:cNvPr id="19" name="Rectangle 18"/>
          <p:cNvSpPr/>
          <p:nvPr/>
        </p:nvSpPr>
        <p:spPr>
          <a:xfrm>
            <a:off x="2971800" y="1091289"/>
            <a:ext cx="6102082" cy="81371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4400" b="1" dirty="0" smtClean="0">
                <a:solidFill>
                  <a:prstClr val="black"/>
                </a:solidFill>
                <a:latin typeface="Calibri"/>
              </a:rPr>
              <a:t>Total:</a:t>
            </a:r>
          </a:p>
          <a:p>
            <a:pPr algn="ctr"/>
            <a:r>
              <a:rPr lang="en-US" sz="4400" b="1" dirty="0" smtClean="0">
                <a:solidFill>
                  <a:prstClr val="black"/>
                </a:solidFill>
                <a:latin typeface="Calibri"/>
              </a:rPr>
              <a:t>34.8 Billion Triangles</a:t>
            </a:r>
            <a:endParaRPr lang="en-US" sz="4400" b="1" dirty="0">
              <a:solidFill>
                <a:prstClr val="black"/>
              </a:solidFill>
              <a:latin typeface="Calibri"/>
            </a:endParaRPr>
          </a:p>
        </p:txBody>
      </p:sp>
      <p:sp>
        <p:nvSpPr>
          <p:cNvPr id="3" name="TextBox 2"/>
          <p:cNvSpPr txBox="1"/>
          <p:nvPr/>
        </p:nvSpPr>
        <p:spPr>
          <a:xfrm>
            <a:off x="48099" y="6550223"/>
            <a:ext cx="4066701" cy="307777"/>
          </a:xfrm>
          <a:prstGeom prst="rect">
            <a:avLst/>
          </a:prstGeom>
          <a:noFill/>
        </p:spPr>
        <p:txBody>
          <a:bodyPr wrap="none" rtlCol="0">
            <a:spAutoFit/>
          </a:bodyPr>
          <a:lstStyle/>
          <a:p>
            <a:r>
              <a:rPr lang="en-US" sz="1400" dirty="0" err="1" smtClean="0">
                <a:solidFill>
                  <a:srgbClr val="000000"/>
                </a:solidFill>
                <a:latin typeface="Lucida Grande"/>
                <a:ea typeface="Lucida Grande"/>
                <a:cs typeface="Lucida Grande"/>
              </a:rPr>
              <a:t>Hadoop</a:t>
            </a:r>
            <a:r>
              <a:rPr lang="en-US" sz="1400" dirty="0" smtClean="0">
                <a:solidFill>
                  <a:srgbClr val="000000"/>
                </a:solidFill>
                <a:latin typeface="Lucida Grande"/>
                <a:ea typeface="Lucida Grande"/>
                <a:cs typeface="Lucida Grande"/>
              </a:rPr>
              <a:t> results from [</a:t>
            </a:r>
            <a:r>
              <a:rPr lang="en-US" sz="1400" dirty="0" err="1">
                <a:solidFill>
                  <a:srgbClr val="000000"/>
                </a:solidFill>
                <a:latin typeface="Lucida Grande"/>
                <a:ea typeface="Lucida Grande"/>
                <a:cs typeface="Lucida Grande"/>
              </a:rPr>
              <a:t>Suri</a:t>
            </a:r>
            <a:r>
              <a:rPr lang="en-US" sz="1400" dirty="0">
                <a:solidFill>
                  <a:srgbClr val="000000"/>
                </a:solidFill>
                <a:latin typeface="Lucida Grande"/>
                <a:ea typeface="Lucida Grande"/>
                <a:cs typeface="Lucida Grande"/>
              </a:rPr>
              <a:t> &amp; </a:t>
            </a:r>
            <a:r>
              <a:rPr lang="en-US" sz="1400" dirty="0" err="1">
                <a:solidFill>
                  <a:srgbClr val="000000"/>
                </a:solidFill>
                <a:latin typeface="Lucida Grande"/>
                <a:ea typeface="Lucida Grande"/>
                <a:cs typeface="Lucida Grande"/>
              </a:rPr>
              <a:t>Vassilvitskii</a:t>
            </a:r>
            <a:r>
              <a:rPr lang="en-US" sz="1400" dirty="0">
                <a:solidFill>
                  <a:srgbClr val="000000"/>
                </a:solidFill>
                <a:latin typeface="Lucida Grande"/>
                <a:ea typeface="Lucida Grande"/>
                <a:cs typeface="Lucida Grande"/>
              </a:rPr>
              <a:t> '11]</a:t>
            </a:r>
            <a:endParaRPr lang="en-US" sz="1400" dirty="0">
              <a:solidFill>
                <a:prstClr val="black"/>
              </a:solidFill>
              <a:latin typeface="Calibri"/>
            </a:endParaRPr>
          </a:p>
        </p:txBody>
      </p:sp>
      <p:sp>
        <p:nvSpPr>
          <p:cNvPr id="20" name="Rectangle 19"/>
          <p:cNvSpPr/>
          <p:nvPr/>
        </p:nvSpPr>
        <p:spPr>
          <a:xfrm>
            <a:off x="5095730" y="4341277"/>
            <a:ext cx="2084642" cy="320090"/>
          </a:xfrm>
          <a:prstGeom prst="rect">
            <a:avLst/>
          </a:prstGeom>
          <a:ln>
            <a:solidFill>
              <a:srgbClr val="FFFFFF"/>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prstClr val="black"/>
              </a:solidFill>
              <a:latin typeface="Calibri"/>
            </a:endParaRPr>
          </a:p>
        </p:txBody>
      </p:sp>
      <p:graphicFrame>
        <p:nvGraphicFramePr>
          <p:cNvPr id="21" name="Chart 20"/>
          <p:cNvGraphicFramePr/>
          <p:nvPr>
            <p:extLst>
              <p:ext uri="{D42A27DB-BD31-4B8C-83A1-F6EECF244321}">
                <p14:modId xmlns:p14="http://schemas.microsoft.com/office/powerpoint/2010/main" val="667512955"/>
              </p:ext>
            </p:extLst>
          </p:nvPr>
        </p:nvGraphicFramePr>
        <p:xfrm>
          <a:off x="117607" y="2739651"/>
          <a:ext cx="8569193" cy="3578003"/>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p:nvPr/>
        </p:nvSpPr>
        <p:spPr>
          <a:xfrm>
            <a:off x="3129873" y="3541693"/>
            <a:ext cx="2432727" cy="954107"/>
          </a:xfrm>
          <a:prstGeom prst="rect">
            <a:avLst/>
          </a:prstGeom>
          <a:noFill/>
        </p:spPr>
        <p:txBody>
          <a:bodyPr wrap="none" rtlCol="0">
            <a:spAutoFit/>
          </a:bodyPr>
          <a:lstStyle/>
          <a:p>
            <a:r>
              <a:rPr lang="en-US" sz="2800" b="1" dirty="0" smtClean="0">
                <a:solidFill>
                  <a:prstClr val="black"/>
                </a:solidFill>
                <a:latin typeface="Calibri"/>
              </a:rPr>
              <a:t>1536 Machines</a:t>
            </a:r>
          </a:p>
          <a:p>
            <a:r>
              <a:rPr lang="en-US" sz="2800" b="1" dirty="0" smtClean="0">
                <a:solidFill>
                  <a:prstClr val="black"/>
                </a:solidFill>
                <a:latin typeface="Calibri"/>
              </a:rPr>
              <a:t>423 Minutes</a:t>
            </a:r>
            <a:endParaRPr lang="en-US" sz="2800" b="1" dirty="0">
              <a:solidFill>
                <a:prstClr val="black"/>
              </a:solidFill>
              <a:latin typeface="Calibri"/>
            </a:endParaRPr>
          </a:p>
        </p:txBody>
      </p:sp>
      <p:sp>
        <p:nvSpPr>
          <p:cNvPr id="24" name="TextBox 23"/>
          <p:cNvSpPr txBox="1"/>
          <p:nvPr/>
        </p:nvSpPr>
        <p:spPr>
          <a:xfrm>
            <a:off x="3048000" y="4648200"/>
            <a:ext cx="3886375" cy="954107"/>
          </a:xfrm>
          <a:prstGeom prst="rect">
            <a:avLst/>
          </a:prstGeom>
          <a:noFill/>
        </p:spPr>
        <p:txBody>
          <a:bodyPr wrap="none" rtlCol="0">
            <a:spAutoFit/>
          </a:bodyPr>
          <a:lstStyle/>
          <a:p>
            <a:r>
              <a:rPr lang="en-US" sz="2800" b="1" dirty="0" smtClean="0">
                <a:solidFill>
                  <a:prstClr val="black"/>
                </a:solidFill>
                <a:latin typeface="Calibri"/>
              </a:rPr>
              <a:t>64 Machines, 1024 Cores</a:t>
            </a:r>
          </a:p>
          <a:p>
            <a:r>
              <a:rPr lang="en-US" sz="2800" b="1" dirty="0" smtClean="0">
                <a:solidFill>
                  <a:prstClr val="black"/>
                </a:solidFill>
                <a:latin typeface="Calibri"/>
              </a:rPr>
              <a:t>1.5 Minutes</a:t>
            </a:r>
            <a:endParaRPr lang="en-US" sz="2800" b="1" dirty="0">
              <a:solidFill>
                <a:prstClr val="black"/>
              </a:solidFill>
              <a:latin typeface="Calibri"/>
            </a:endParaRPr>
          </a:p>
        </p:txBody>
      </p:sp>
    </p:spTree>
    <p:extLst>
      <p:ext uri="{BB962C8B-B14F-4D97-AF65-F5344CB8AC3E}">
        <p14:creationId xmlns:p14="http://schemas.microsoft.com/office/powerpoint/2010/main" val="15539304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1">
                                            <p:graphicEl>
                                              <a:chart seriesIdx="0" categoryIdx="1" bldStep="ptInSeries"/>
                                            </p:graphicEl>
                                          </p:spTgt>
                                        </p:tgtEl>
                                        <p:attrNameLst>
                                          <p:attrName>style.visibility</p:attrName>
                                        </p:attrNameLst>
                                      </p:cBhvr>
                                      <p:to>
                                        <p:strVal val="visible"/>
                                      </p:to>
                                    </p:set>
                                    <p:anim calcmode="lin" valueType="num">
                                      <p:cBhvr additive="base">
                                        <p:cTn id="14" dur="2000"/>
                                        <p:tgtEl>
                                          <p:spTgt spid="21">
                                            <p:graphicEl>
                                              <a:chart seriesIdx="0" categoryIdx="1" bldStep="ptInSeries"/>
                                            </p:graphicEl>
                                          </p:spTgt>
                                        </p:tgtEl>
                                        <p:attrNameLst>
                                          <p:attrName>ppt_x</p:attrName>
                                        </p:attrNameLst>
                                      </p:cBhvr>
                                      <p:tavLst>
                                        <p:tav tm="0">
                                          <p:val>
                                            <p:strVal val="#ppt_x-#ppt_w*1.125000"/>
                                          </p:val>
                                        </p:tav>
                                        <p:tav tm="100000">
                                          <p:val>
                                            <p:strVal val="#ppt_x"/>
                                          </p:val>
                                        </p:tav>
                                      </p:tavLst>
                                    </p:anim>
                                    <p:animEffect transition="in" filter="wipe(right)">
                                      <p:cBhvr>
                                        <p:cTn id="15" dur="2000"/>
                                        <p:tgtEl>
                                          <p:spTgt spid="21">
                                            <p:graphicEl>
                                              <a:chart seriesIdx="0" categoryIdx="1" bldStep="ptInSeries"/>
                                            </p:graphicEl>
                                          </p:spTgt>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21">
                                            <p:graphicEl>
                                              <a:chart seriesIdx="0" categoryIdx="0" bldStep="ptInSeries"/>
                                            </p:graphicEl>
                                          </p:spTgt>
                                        </p:tgtEl>
                                        <p:attrNameLst>
                                          <p:attrName>style.visibility</p:attrName>
                                        </p:attrNameLst>
                                      </p:cBhvr>
                                      <p:to>
                                        <p:strVal val="visible"/>
                                      </p:to>
                                    </p:set>
                                    <p:anim calcmode="lin" valueType="num">
                                      <p:cBhvr additive="base">
                                        <p:cTn id="23" dur="500"/>
                                        <p:tgtEl>
                                          <p:spTgt spid="21">
                                            <p:graphicEl>
                                              <a:chart seriesIdx="0" categoryIdx="0" bldStep="ptInSeries"/>
                                            </p:graphicEl>
                                          </p:spTgt>
                                        </p:tgtEl>
                                        <p:attrNameLst>
                                          <p:attrName>ppt_x</p:attrName>
                                        </p:attrNameLst>
                                      </p:cBhvr>
                                      <p:tavLst>
                                        <p:tav tm="0">
                                          <p:val>
                                            <p:strVal val="#ppt_x-#ppt_w*1.125000"/>
                                          </p:val>
                                        </p:tav>
                                        <p:tav tm="100000">
                                          <p:val>
                                            <p:strVal val="#ppt_x"/>
                                          </p:val>
                                        </p:tav>
                                      </p:tavLst>
                                    </p:anim>
                                    <p:animEffect transition="in" filter="wipe(right)">
                                      <p:cBhvr>
                                        <p:cTn id="24" dur="500"/>
                                        <p:tgtEl>
                                          <p:spTgt spid="21">
                                            <p:graphicEl>
                                              <a:chart seriesIdx="0" categoryIdx="0" bldStep="ptInSeries"/>
                                            </p:graphicEl>
                                          </p:spTgt>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Graphic spid="21" grpId="0">
        <p:bldSub>
          <a:bldChart bld="seriesEl" animBg="0"/>
        </p:bldSub>
      </p:bldGraphic>
      <p:bldP spid="22"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5400" b="1" dirty="0" smtClean="0"/>
              <a:t>Big Learning </a:t>
            </a:r>
            <a:r>
              <a:rPr lang="en-US" sz="5400" dirty="0" smtClean="0"/>
              <a:t>with </a:t>
            </a:r>
            <a:r>
              <a:rPr lang="en-US" sz="5400" b="1" dirty="0" smtClean="0"/>
              <a:t>Graphs</a:t>
            </a:r>
            <a:endParaRPr lang="en-US" sz="5400" b="1" dirty="0"/>
          </a:p>
        </p:txBody>
      </p:sp>
      <p:sp>
        <p:nvSpPr>
          <p:cNvPr id="5" name="Subtitle 4"/>
          <p:cNvSpPr>
            <a:spLocks noGrp="1"/>
          </p:cNvSpPr>
          <p:nvPr>
            <p:ph type="subTitle" idx="1"/>
          </p:nvPr>
        </p:nvSpPr>
        <p:spPr>
          <a:xfrm>
            <a:off x="838200" y="3886200"/>
            <a:ext cx="7543800" cy="1752600"/>
          </a:xfrm>
        </p:spPr>
        <p:txBody>
          <a:bodyPr>
            <a:noAutofit/>
          </a:bodyPr>
          <a:lstStyle/>
          <a:p>
            <a:r>
              <a:rPr lang="en-US" sz="4000" i="1" dirty="0" smtClean="0">
                <a:solidFill>
                  <a:schemeClr val="tx1"/>
                </a:solidFill>
              </a:rPr>
              <a:t>Understanding</a:t>
            </a:r>
            <a:r>
              <a:rPr lang="en-US" sz="4000" dirty="0" smtClean="0">
                <a:solidFill>
                  <a:schemeClr val="tx1"/>
                </a:solidFill>
              </a:rPr>
              <a:t> and </a:t>
            </a:r>
            <a:r>
              <a:rPr lang="en-US" sz="4000" i="1" dirty="0" smtClean="0">
                <a:solidFill>
                  <a:schemeClr val="tx1"/>
                </a:solidFill>
              </a:rPr>
              <a:t>using</a:t>
            </a:r>
            <a:r>
              <a:rPr lang="en-US" sz="4000" dirty="0" smtClean="0">
                <a:solidFill>
                  <a:schemeClr val="tx1"/>
                </a:solidFill>
              </a:rPr>
              <a:t> </a:t>
            </a:r>
            <a:br>
              <a:rPr lang="en-US" sz="4000" dirty="0" smtClean="0">
                <a:solidFill>
                  <a:schemeClr val="tx1"/>
                </a:solidFill>
              </a:rPr>
            </a:br>
            <a:r>
              <a:rPr lang="en-US" sz="4000" dirty="0" smtClean="0">
                <a:solidFill>
                  <a:schemeClr val="tx1"/>
                </a:solidFill>
              </a:rPr>
              <a:t>large-scale </a:t>
            </a:r>
            <a:r>
              <a:rPr lang="en-US" sz="5400" b="1" dirty="0" smtClean="0">
                <a:solidFill>
                  <a:schemeClr val="tx1"/>
                </a:solidFill>
              </a:rPr>
              <a:t>structured</a:t>
            </a:r>
            <a:r>
              <a:rPr lang="en-US" sz="4000" dirty="0" smtClean="0">
                <a:solidFill>
                  <a:schemeClr val="tx1"/>
                </a:solidFill>
              </a:rPr>
              <a:t> data.</a:t>
            </a:r>
            <a:endParaRPr lang="en-US" sz="4000" dirty="0">
              <a:solidFill>
                <a:schemeClr val="tx1"/>
              </a:solidFill>
            </a:endParaRPr>
          </a:p>
        </p:txBody>
      </p:sp>
    </p:spTree>
    <p:extLst>
      <p:ext uri="{BB962C8B-B14F-4D97-AF65-F5344CB8AC3E}">
        <p14:creationId xmlns:p14="http://schemas.microsoft.com/office/powerpoint/2010/main" val="2488090673"/>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LDA Performance</a:t>
            </a:r>
            <a:endParaRPr lang="en-US" dirty="0"/>
          </a:p>
        </p:txBody>
      </p:sp>
      <p:sp>
        <p:nvSpPr>
          <p:cNvPr id="5" name="Content Placeholder 4"/>
          <p:cNvSpPr>
            <a:spLocks noGrp="1"/>
          </p:cNvSpPr>
          <p:nvPr>
            <p:ph idx="1"/>
          </p:nvPr>
        </p:nvSpPr>
        <p:spPr>
          <a:xfrm>
            <a:off x="354215" y="1059244"/>
            <a:ext cx="8519453" cy="5141913"/>
          </a:xfrm>
        </p:spPr>
        <p:txBody>
          <a:bodyPr>
            <a:noAutofit/>
          </a:bodyPr>
          <a:lstStyle/>
          <a:p>
            <a:r>
              <a:rPr lang="en-US" sz="3200" dirty="0"/>
              <a:t>All </a:t>
            </a:r>
            <a:r>
              <a:rPr lang="en-US" sz="3200" dirty="0" smtClean="0"/>
              <a:t>English language Wikipedia</a:t>
            </a:r>
          </a:p>
          <a:p>
            <a:pPr lvl="1"/>
            <a:r>
              <a:rPr lang="en-US" dirty="0" smtClean="0"/>
              <a:t>2.6M documents, 8.3M words, 500M tokens</a:t>
            </a:r>
          </a:p>
          <a:p>
            <a:endParaRPr lang="en-US" sz="3200" dirty="0" smtClean="0"/>
          </a:p>
          <a:p>
            <a:r>
              <a:rPr lang="en-US" sz="3200" dirty="0" smtClean="0"/>
              <a:t>LDA state-of-the-art sampler (100 Machines)</a:t>
            </a:r>
          </a:p>
          <a:p>
            <a:pPr lvl="1"/>
            <a:r>
              <a:rPr lang="en-US" sz="2800" i="1" dirty="0" smtClean="0"/>
              <a:t>Alex </a:t>
            </a:r>
            <a:r>
              <a:rPr lang="en-US" sz="2800" i="1" dirty="0" err="1" smtClean="0"/>
              <a:t>Smola</a:t>
            </a:r>
            <a:r>
              <a:rPr lang="en-US" sz="2800" dirty="0" smtClean="0"/>
              <a:t>: 150 Million tokens per Second</a:t>
            </a:r>
          </a:p>
          <a:p>
            <a:endParaRPr lang="en-US" sz="3200" dirty="0" smtClean="0"/>
          </a:p>
          <a:p>
            <a:r>
              <a:rPr lang="en-US" sz="3200" dirty="0" err="1" smtClean="0"/>
              <a:t>GraphLab</a:t>
            </a:r>
            <a:r>
              <a:rPr lang="en-US" sz="3200" dirty="0" smtClean="0"/>
              <a:t> Sampler (64 cc2.8xlarge EC2 Nodes)</a:t>
            </a:r>
          </a:p>
          <a:p>
            <a:pPr lvl="1"/>
            <a:r>
              <a:rPr lang="en-US" sz="2800" b="1" dirty="0" smtClean="0"/>
              <a:t>100 Million Tokens per Second</a:t>
            </a:r>
          </a:p>
          <a:p>
            <a:pPr lvl="1"/>
            <a:r>
              <a:rPr lang="en-US" dirty="0" smtClean="0"/>
              <a:t>Using only 200 Lines of code and 4 human hours</a:t>
            </a:r>
          </a:p>
          <a:p>
            <a:endParaRPr lang="en-US" sz="3200" b="1" dirty="0" smtClean="0"/>
          </a:p>
        </p:txBody>
      </p:sp>
    </p:spTree>
    <p:extLst>
      <p:ext uri="{BB962C8B-B14F-4D97-AF65-F5344CB8AC3E}">
        <p14:creationId xmlns:p14="http://schemas.microsoft.com/office/powerpoint/2010/main" val="2903986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PageRank</a:t>
            </a:r>
            <a:endParaRPr lang="en-US" dirty="0"/>
          </a:p>
        </p:txBody>
      </p:sp>
      <p:sp>
        <p:nvSpPr>
          <p:cNvPr id="9" name="Rectangle 8"/>
          <p:cNvSpPr/>
          <p:nvPr/>
        </p:nvSpPr>
        <p:spPr>
          <a:xfrm>
            <a:off x="152400" y="5791200"/>
            <a:ext cx="5249730" cy="523220"/>
          </a:xfrm>
          <a:prstGeom prst="rect">
            <a:avLst/>
          </a:prstGeom>
        </p:spPr>
        <p:txBody>
          <a:bodyPr wrap="none">
            <a:spAutoFit/>
          </a:bodyPr>
          <a:lstStyle/>
          <a:p>
            <a:r>
              <a:rPr lang="en-US" sz="2800" b="1" dirty="0" smtClean="0">
                <a:solidFill>
                  <a:prstClr val="black"/>
                </a:solidFill>
                <a:latin typeface="Calibri"/>
              </a:rPr>
              <a:t>40M Webpages,  1.4 Billion Links</a:t>
            </a:r>
            <a:endParaRPr lang="en-US" sz="2800" b="1" dirty="0">
              <a:solidFill>
                <a:prstClr val="black"/>
              </a:solidFill>
              <a:latin typeface="Calibri"/>
            </a:endParaRPr>
          </a:p>
        </p:txBody>
      </p:sp>
      <p:graphicFrame>
        <p:nvGraphicFramePr>
          <p:cNvPr id="10" name="Chart 9"/>
          <p:cNvGraphicFramePr/>
          <p:nvPr>
            <p:extLst>
              <p:ext uri="{D42A27DB-BD31-4B8C-83A1-F6EECF244321}">
                <p14:modId xmlns:p14="http://schemas.microsoft.com/office/powerpoint/2010/main" val="424271132"/>
              </p:ext>
            </p:extLst>
          </p:nvPr>
        </p:nvGraphicFramePr>
        <p:xfrm>
          <a:off x="-45921" y="1219200"/>
          <a:ext cx="8569193" cy="350382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7914787" y="1815101"/>
            <a:ext cx="1045779" cy="461665"/>
          </a:xfrm>
          <a:prstGeom prst="rect">
            <a:avLst/>
          </a:prstGeom>
          <a:noFill/>
        </p:spPr>
        <p:txBody>
          <a:bodyPr wrap="none" rtlCol="0">
            <a:spAutoFit/>
          </a:bodyPr>
          <a:lstStyle/>
          <a:p>
            <a:r>
              <a:rPr lang="en-US" sz="2400" b="1" dirty="0" smtClean="0">
                <a:solidFill>
                  <a:prstClr val="black"/>
                </a:solidFill>
                <a:latin typeface="Calibri"/>
              </a:rPr>
              <a:t>5.5 </a:t>
            </a:r>
            <a:r>
              <a:rPr lang="en-US" sz="2400" b="1" dirty="0" err="1" smtClean="0">
                <a:solidFill>
                  <a:prstClr val="black"/>
                </a:solidFill>
                <a:latin typeface="Calibri"/>
              </a:rPr>
              <a:t>hrs</a:t>
            </a:r>
            <a:endParaRPr lang="en-US" sz="2400" b="1" dirty="0">
              <a:solidFill>
                <a:prstClr val="black"/>
              </a:solidFill>
              <a:latin typeface="Calibri"/>
            </a:endParaRPr>
          </a:p>
        </p:txBody>
      </p:sp>
      <p:sp>
        <p:nvSpPr>
          <p:cNvPr id="13" name="TextBox 12"/>
          <p:cNvSpPr txBox="1"/>
          <p:nvPr/>
        </p:nvSpPr>
        <p:spPr>
          <a:xfrm>
            <a:off x="3415336" y="2665436"/>
            <a:ext cx="684803" cy="461665"/>
          </a:xfrm>
          <a:prstGeom prst="rect">
            <a:avLst/>
          </a:prstGeom>
          <a:noFill/>
        </p:spPr>
        <p:txBody>
          <a:bodyPr wrap="none" rtlCol="0">
            <a:spAutoFit/>
          </a:bodyPr>
          <a:lstStyle/>
          <a:p>
            <a:r>
              <a:rPr lang="en-US" sz="2400" b="1" dirty="0" smtClean="0">
                <a:solidFill>
                  <a:prstClr val="black"/>
                </a:solidFill>
                <a:latin typeface="Calibri"/>
              </a:rPr>
              <a:t>1 </a:t>
            </a:r>
            <a:r>
              <a:rPr lang="en-US" sz="2400" b="1" dirty="0" err="1" smtClean="0">
                <a:solidFill>
                  <a:prstClr val="black"/>
                </a:solidFill>
                <a:latin typeface="Calibri"/>
              </a:rPr>
              <a:t>hr</a:t>
            </a:r>
            <a:endParaRPr lang="en-US" sz="2400" b="1" dirty="0">
              <a:solidFill>
                <a:prstClr val="black"/>
              </a:solidFill>
              <a:latin typeface="Calibri"/>
            </a:endParaRPr>
          </a:p>
        </p:txBody>
      </p:sp>
      <p:sp>
        <p:nvSpPr>
          <p:cNvPr id="14" name="TextBox 13"/>
          <p:cNvSpPr txBox="1"/>
          <p:nvPr/>
        </p:nvSpPr>
        <p:spPr>
          <a:xfrm>
            <a:off x="2633208" y="3388930"/>
            <a:ext cx="1379154" cy="707886"/>
          </a:xfrm>
          <a:prstGeom prst="rect">
            <a:avLst/>
          </a:prstGeom>
          <a:noFill/>
        </p:spPr>
        <p:txBody>
          <a:bodyPr wrap="none" rtlCol="0">
            <a:spAutoFit/>
          </a:bodyPr>
          <a:lstStyle/>
          <a:p>
            <a:r>
              <a:rPr lang="en-US" sz="4000" b="1" dirty="0" smtClean="0">
                <a:solidFill>
                  <a:prstClr val="black"/>
                </a:solidFill>
                <a:latin typeface="Calibri"/>
              </a:rPr>
              <a:t>8 min</a:t>
            </a:r>
            <a:endParaRPr lang="en-US" sz="4000" b="1" dirty="0">
              <a:solidFill>
                <a:prstClr val="black"/>
              </a:solidFill>
              <a:latin typeface="Calibri"/>
            </a:endParaRPr>
          </a:p>
        </p:txBody>
      </p:sp>
      <p:sp>
        <p:nvSpPr>
          <p:cNvPr id="16" name="TextBox 15"/>
          <p:cNvSpPr txBox="1"/>
          <p:nvPr/>
        </p:nvSpPr>
        <p:spPr>
          <a:xfrm>
            <a:off x="7914787" y="1815101"/>
            <a:ext cx="808635" cy="461665"/>
          </a:xfrm>
          <a:prstGeom prst="rect">
            <a:avLst/>
          </a:prstGeom>
          <a:noFill/>
        </p:spPr>
        <p:txBody>
          <a:bodyPr wrap="none" rtlCol="0">
            <a:spAutoFit/>
          </a:bodyPr>
          <a:lstStyle/>
          <a:p>
            <a:r>
              <a:rPr lang="en-US" sz="2400" b="1" dirty="0" smtClean="0">
                <a:solidFill>
                  <a:prstClr val="black"/>
                </a:solidFill>
                <a:latin typeface="Calibri"/>
              </a:rPr>
              <a:t>$180</a:t>
            </a:r>
            <a:endParaRPr lang="en-US" sz="2400" b="1" dirty="0">
              <a:solidFill>
                <a:prstClr val="black"/>
              </a:solidFill>
              <a:latin typeface="Calibri"/>
            </a:endParaRPr>
          </a:p>
        </p:txBody>
      </p:sp>
      <p:sp>
        <p:nvSpPr>
          <p:cNvPr id="17" name="TextBox 16"/>
          <p:cNvSpPr txBox="1"/>
          <p:nvPr/>
        </p:nvSpPr>
        <p:spPr>
          <a:xfrm>
            <a:off x="3492716" y="2654932"/>
            <a:ext cx="652643" cy="461665"/>
          </a:xfrm>
          <a:prstGeom prst="rect">
            <a:avLst/>
          </a:prstGeom>
          <a:noFill/>
        </p:spPr>
        <p:txBody>
          <a:bodyPr wrap="none" rtlCol="0">
            <a:spAutoFit/>
          </a:bodyPr>
          <a:lstStyle/>
          <a:p>
            <a:r>
              <a:rPr lang="en-US" sz="2400" b="1" dirty="0" smtClean="0">
                <a:solidFill>
                  <a:prstClr val="black"/>
                </a:solidFill>
                <a:latin typeface="Calibri"/>
              </a:rPr>
              <a:t>$41</a:t>
            </a:r>
            <a:endParaRPr lang="en-US" sz="2400" b="1" dirty="0">
              <a:solidFill>
                <a:prstClr val="black"/>
              </a:solidFill>
              <a:latin typeface="Calibri"/>
            </a:endParaRPr>
          </a:p>
        </p:txBody>
      </p:sp>
      <p:sp>
        <p:nvSpPr>
          <p:cNvPr id="18" name="TextBox 17"/>
          <p:cNvSpPr txBox="1"/>
          <p:nvPr/>
        </p:nvSpPr>
        <p:spPr>
          <a:xfrm>
            <a:off x="2633208" y="3377587"/>
            <a:ext cx="964627" cy="707886"/>
          </a:xfrm>
          <a:prstGeom prst="rect">
            <a:avLst/>
          </a:prstGeom>
          <a:noFill/>
        </p:spPr>
        <p:txBody>
          <a:bodyPr wrap="none" rtlCol="0">
            <a:spAutoFit/>
          </a:bodyPr>
          <a:lstStyle/>
          <a:p>
            <a:r>
              <a:rPr lang="en-US" sz="4000" b="1" dirty="0" smtClean="0">
                <a:solidFill>
                  <a:prstClr val="black"/>
                </a:solidFill>
                <a:latin typeface="Calibri"/>
              </a:rPr>
              <a:t>$12</a:t>
            </a:r>
            <a:endParaRPr lang="en-US" sz="4000" b="1" dirty="0">
              <a:solidFill>
                <a:prstClr val="black"/>
              </a:solidFill>
              <a:latin typeface="Calibri"/>
            </a:endParaRPr>
          </a:p>
        </p:txBody>
      </p:sp>
      <p:sp>
        <p:nvSpPr>
          <p:cNvPr id="11" name="TextBox 10"/>
          <p:cNvSpPr txBox="1"/>
          <p:nvPr/>
        </p:nvSpPr>
        <p:spPr>
          <a:xfrm>
            <a:off x="48099" y="6324600"/>
            <a:ext cx="4940450" cy="523220"/>
          </a:xfrm>
          <a:prstGeom prst="rect">
            <a:avLst/>
          </a:prstGeom>
          <a:noFill/>
        </p:spPr>
        <p:txBody>
          <a:bodyPr wrap="none" rtlCol="0">
            <a:spAutoFit/>
          </a:bodyPr>
          <a:lstStyle/>
          <a:p>
            <a:r>
              <a:rPr lang="en-US" sz="1400" dirty="0" err="1" smtClean="0">
                <a:solidFill>
                  <a:srgbClr val="000000"/>
                </a:solidFill>
                <a:latin typeface="Lucida Grande"/>
                <a:ea typeface="Lucida Grande"/>
                <a:cs typeface="Lucida Grande"/>
              </a:rPr>
              <a:t>Hadoop</a:t>
            </a:r>
            <a:r>
              <a:rPr lang="en-US" sz="1400" dirty="0" smtClean="0">
                <a:solidFill>
                  <a:srgbClr val="000000"/>
                </a:solidFill>
                <a:latin typeface="Lucida Grande"/>
                <a:ea typeface="Lucida Grande"/>
                <a:cs typeface="Lucida Grande"/>
              </a:rPr>
              <a:t> results from [Kang et al. </a:t>
            </a:r>
            <a:r>
              <a:rPr lang="en-US" sz="1400" dirty="0">
                <a:solidFill>
                  <a:srgbClr val="000000"/>
                </a:solidFill>
                <a:latin typeface="Lucida Grande"/>
                <a:ea typeface="Lucida Grande"/>
                <a:cs typeface="Lucida Grande"/>
              </a:rPr>
              <a:t>'11</a:t>
            </a:r>
            <a:r>
              <a:rPr lang="en-US" sz="1400" dirty="0" smtClean="0">
                <a:solidFill>
                  <a:srgbClr val="000000"/>
                </a:solidFill>
                <a:latin typeface="Lucida Grande"/>
                <a:ea typeface="Lucida Grande"/>
                <a:cs typeface="Lucida Grande"/>
              </a:rPr>
              <a:t>]</a:t>
            </a:r>
          </a:p>
          <a:p>
            <a:r>
              <a:rPr lang="en-US" sz="1400" dirty="0" smtClean="0">
                <a:solidFill>
                  <a:srgbClr val="000000"/>
                </a:solidFill>
                <a:latin typeface="Lucida Grande"/>
                <a:ea typeface="Lucida Grande"/>
                <a:cs typeface="Lucida Grande"/>
              </a:rPr>
              <a:t>Twister (in-memory </a:t>
            </a:r>
            <a:r>
              <a:rPr lang="en-US" sz="1400" dirty="0" err="1" smtClean="0">
                <a:solidFill>
                  <a:srgbClr val="000000"/>
                </a:solidFill>
                <a:latin typeface="Lucida Grande"/>
                <a:ea typeface="Lucida Grande"/>
                <a:cs typeface="Lucida Grande"/>
              </a:rPr>
              <a:t>MapReduce</a:t>
            </a:r>
            <a:r>
              <a:rPr lang="en-US" sz="1400" dirty="0" smtClean="0">
                <a:solidFill>
                  <a:srgbClr val="000000"/>
                </a:solidFill>
                <a:latin typeface="Lucida Grande"/>
                <a:ea typeface="Lucida Grande"/>
                <a:cs typeface="Lucida Grande"/>
              </a:rPr>
              <a:t>) [</a:t>
            </a:r>
            <a:r>
              <a:rPr lang="en-US" sz="1400" dirty="0" err="1" smtClean="0">
                <a:solidFill>
                  <a:srgbClr val="000000"/>
                </a:solidFill>
                <a:latin typeface="Lucida Grande"/>
                <a:ea typeface="Lucida Grande"/>
                <a:cs typeface="Lucida Grande"/>
              </a:rPr>
              <a:t>Ekanayake</a:t>
            </a:r>
            <a:r>
              <a:rPr lang="en-US" sz="1400" dirty="0" smtClean="0">
                <a:solidFill>
                  <a:srgbClr val="000000"/>
                </a:solidFill>
                <a:latin typeface="Lucida Grande"/>
                <a:ea typeface="Lucida Grande"/>
                <a:cs typeface="Lucida Grande"/>
              </a:rPr>
              <a:t> et al. ‘10]</a:t>
            </a:r>
            <a:endParaRPr lang="en-US" sz="1400" dirty="0">
              <a:solidFill>
                <a:prstClr val="black"/>
              </a:solidFill>
              <a:latin typeface="Calibri"/>
            </a:endParaRPr>
          </a:p>
        </p:txBody>
      </p:sp>
    </p:spTree>
    <p:extLst>
      <p:ext uri="{BB962C8B-B14F-4D97-AF65-F5344CB8AC3E}">
        <p14:creationId xmlns:p14="http://schemas.microsoft.com/office/powerpoint/2010/main" val="2410975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
                                            <p:graphicEl>
                                              <a:chart seriesIdx="0" categoryIdx="2" bldStep="ptInSeries"/>
                                            </p:graphicEl>
                                          </p:spTgt>
                                        </p:tgtEl>
                                        <p:attrNameLst>
                                          <p:attrName>style.visibility</p:attrName>
                                        </p:attrNameLst>
                                      </p:cBhvr>
                                      <p:to>
                                        <p:strVal val="visible"/>
                                      </p:to>
                                    </p:set>
                                    <p:anim calcmode="lin" valueType="num">
                                      <p:cBhvr additive="base">
                                        <p:cTn id="7" dur="2000"/>
                                        <p:tgtEl>
                                          <p:spTgt spid="10">
                                            <p:graphicEl>
                                              <a:chart seriesIdx="0" categoryIdx="2" bldStep="ptInSeries"/>
                                            </p:graphicEl>
                                          </p:spTgt>
                                        </p:tgtEl>
                                        <p:attrNameLst>
                                          <p:attrName>ppt_x</p:attrName>
                                        </p:attrNameLst>
                                      </p:cBhvr>
                                      <p:tavLst>
                                        <p:tav tm="0">
                                          <p:val>
                                            <p:strVal val="#ppt_x-#ppt_w*1.125000"/>
                                          </p:val>
                                        </p:tav>
                                        <p:tav tm="100000">
                                          <p:val>
                                            <p:strVal val="#ppt_x"/>
                                          </p:val>
                                        </p:tav>
                                      </p:tavLst>
                                    </p:anim>
                                    <p:animEffect transition="in" filter="wipe(right)">
                                      <p:cBhvr>
                                        <p:cTn id="8" dur="2000"/>
                                        <p:tgtEl>
                                          <p:spTgt spid="10">
                                            <p:graphicEl>
                                              <a:chart seriesIdx="0" categoryIdx="2" bldStep="ptInSeries"/>
                                            </p:graphicEl>
                                          </p:spTgt>
                                        </p:tgtEl>
                                      </p:cBhvr>
                                    </p:animEffect>
                                  </p:childTnLst>
                                </p:cTn>
                              </p:par>
                            </p:childTnLst>
                          </p:cTn>
                        </p:par>
                        <p:par>
                          <p:cTn id="9" fill="hold">
                            <p:stCondLst>
                              <p:cond delay="2000"/>
                            </p:stCondLst>
                            <p:childTnLst>
                              <p:par>
                                <p:cTn id="10" presetID="1"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grpId="0" nodeType="clickEffect">
                                  <p:stCondLst>
                                    <p:cond delay="0"/>
                                  </p:stCondLst>
                                  <p:childTnLst>
                                    <p:set>
                                      <p:cBhvr>
                                        <p:cTn id="15" dur="1" fill="hold">
                                          <p:stCondLst>
                                            <p:cond delay="0"/>
                                          </p:stCondLst>
                                        </p:cTn>
                                        <p:tgtEl>
                                          <p:spTgt spid="10">
                                            <p:graphicEl>
                                              <a:chart seriesIdx="0" categoryIdx="1" bldStep="ptInSeries"/>
                                            </p:graphicEl>
                                          </p:spTgt>
                                        </p:tgtEl>
                                        <p:attrNameLst>
                                          <p:attrName>style.visibility</p:attrName>
                                        </p:attrNameLst>
                                      </p:cBhvr>
                                      <p:to>
                                        <p:strVal val="visible"/>
                                      </p:to>
                                    </p:set>
                                    <p:anim calcmode="lin" valueType="num">
                                      <p:cBhvr additive="base">
                                        <p:cTn id="16" dur="1000"/>
                                        <p:tgtEl>
                                          <p:spTgt spid="10">
                                            <p:graphicEl>
                                              <a:chart seriesIdx="0" categoryIdx="1" bldStep="ptInSeries"/>
                                            </p:graphicEl>
                                          </p:spTgt>
                                        </p:tgtEl>
                                        <p:attrNameLst>
                                          <p:attrName>ppt_x</p:attrName>
                                        </p:attrNameLst>
                                      </p:cBhvr>
                                      <p:tavLst>
                                        <p:tav tm="0">
                                          <p:val>
                                            <p:strVal val="#ppt_x-#ppt_w*1.125000"/>
                                          </p:val>
                                        </p:tav>
                                        <p:tav tm="100000">
                                          <p:val>
                                            <p:strVal val="#ppt_x"/>
                                          </p:val>
                                        </p:tav>
                                      </p:tavLst>
                                    </p:anim>
                                    <p:animEffect transition="in" filter="wipe(right)">
                                      <p:cBhvr>
                                        <p:cTn id="17" dur="1000"/>
                                        <p:tgtEl>
                                          <p:spTgt spid="10">
                                            <p:graphicEl>
                                              <a:chart seriesIdx="0" categoryIdx="1" bldStep="ptInSeries"/>
                                            </p:graphicEl>
                                          </p:spTgt>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grpId="0" nodeType="clickEffect">
                                  <p:stCondLst>
                                    <p:cond delay="0"/>
                                  </p:stCondLst>
                                  <p:childTnLst>
                                    <p:set>
                                      <p:cBhvr>
                                        <p:cTn id="24" dur="1" fill="hold">
                                          <p:stCondLst>
                                            <p:cond delay="0"/>
                                          </p:stCondLst>
                                        </p:cTn>
                                        <p:tgtEl>
                                          <p:spTgt spid="10">
                                            <p:graphicEl>
                                              <a:chart seriesIdx="0" categoryIdx="0" bldStep="ptInSeries"/>
                                            </p:graphicEl>
                                          </p:spTgt>
                                        </p:tgtEl>
                                        <p:attrNameLst>
                                          <p:attrName>style.visibility</p:attrName>
                                        </p:attrNameLst>
                                      </p:cBhvr>
                                      <p:to>
                                        <p:strVal val="visible"/>
                                      </p:to>
                                    </p:set>
                                    <p:anim calcmode="lin" valueType="num">
                                      <p:cBhvr additive="base">
                                        <p:cTn id="25" dur="500"/>
                                        <p:tgtEl>
                                          <p:spTgt spid="10">
                                            <p:graphicEl>
                                              <a:chart seriesIdx="0" categoryIdx="0" bldStep="ptInSeries"/>
                                            </p:graphicEl>
                                          </p:spTgt>
                                        </p:tgtEl>
                                        <p:attrNameLst>
                                          <p:attrName>ppt_x</p:attrName>
                                        </p:attrNameLst>
                                      </p:cBhvr>
                                      <p:tavLst>
                                        <p:tav tm="0">
                                          <p:val>
                                            <p:strVal val="#ppt_x-#ppt_w*1.125000"/>
                                          </p:val>
                                        </p:tav>
                                        <p:tav tm="100000">
                                          <p:val>
                                            <p:strVal val="#ppt_x"/>
                                          </p:val>
                                        </p:tav>
                                      </p:tavLst>
                                    </p:anim>
                                    <p:animEffect transition="in" filter="wipe(right)">
                                      <p:cBhvr>
                                        <p:cTn id="26" dur="500"/>
                                        <p:tgtEl>
                                          <p:spTgt spid="10">
                                            <p:graphicEl>
                                              <a:chart seriesIdx="0" categoryIdx="0" bldStep="ptInSeries"/>
                                            </p:graphicEl>
                                          </p:spTgt>
                                        </p:tgtEl>
                                      </p:cBhvr>
                                    </p:animEffect>
                                  </p:childTnLst>
                                </p:cTn>
                              </p:par>
                            </p:childTnLst>
                          </p:cTn>
                        </p:par>
                        <p:par>
                          <p:cTn id="27" fill="hold">
                            <p:stCondLst>
                              <p:cond delay="500"/>
                            </p:stCondLst>
                            <p:childTnLst>
                              <p:par>
                                <p:cTn id="28" presetID="1"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13"/>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grpId="1" nodeType="clickEffect">
                                  <p:stCondLst>
                                    <p:cond delay="0"/>
                                  </p:stCondLst>
                                  <p:childTnLst>
                                    <p:set>
                                      <p:cBhvr>
                                        <p:cTn id="45" dur="1" fill="hold">
                                          <p:stCondLst>
                                            <p:cond delay="0"/>
                                          </p:stCondLst>
                                        </p:cTn>
                                        <p:tgtEl>
                                          <p:spTgt spid="14"/>
                                        </p:tgtEl>
                                        <p:attrNameLst>
                                          <p:attrName>style.visibility</p:attrName>
                                        </p:attrNameLst>
                                      </p:cBhvr>
                                      <p:to>
                                        <p:strVal val="hidden"/>
                                      </p:to>
                                    </p:set>
                                  </p:childTnLst>
                                </p:cTn>
                              </p:par>
                              <p:par>
                                <p:cTn id="46" presetID="1"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El" animBg="0"/>
        </p:bldSub>
      </p:bldGraphic>
      <p:bldP spid="12" grpId="0"/>
      <p:bldP spid="12" grpId="1"/>
      <p:bldP spid="13" grpId="0"/>
      <p:bldP spid="13" grpId="1"/>
      <p:bldP spid="14" grpId="0"/>
      <p:bldP spid="14" grpId="1"/>
      <p:bldP spid="16" grpId="0"/>
      <p:bldP spid="17" grpId="0"/>
      <p:bldP spid="1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well does </a:t>
            </a:r>
            <a:r>
              <a:rPr lang="en-US" dirty="0" err="1" smtClean="0"/>
              <a:t>GraphLab</a:t>
            </a:r>
            <a:r>
              <a:rPr lang="en-US" dirty="0" smtClean="0"/>
              <a:t> scale?</a:t>
            </a:r>
            <a:endParaRPr lang="en-US" dirty="0"/>
          </a:p>
        </p:txBody>
      </p:sp>
      <p:sp>
        <p:nvSpPr>
          <p:cNvPr id="3" name="Content Placeholder 2"/>
          <p:cNvSpPr>
            <a:spLocks noGrp="1"/>
          </p:cNvSpPr>
          <p:nvPr>
            <p:ph idx="1"/>
          </p:nvPr>
        </p:nvSpPr>
        <p:spPr>
          <a:xfrm>
            <a:off x="145983" y="1293615"/>
            <a:ext cx="8788165" cy="1202857"/>
          </a:xfrm>
        </p:spPr>
        <p:txBody>
          <a:bodyPr/>
          <a:lstStyle/>
          <a:p>
            <a:pPr marL="0" indent="0">
              <a:buNone/>
            </a:pPr>
            <a:r>
              <a:rPr lang="en-US" dirty="0" smtClean="0"/>
              <a:t>Yahoo </a:t>
            </a:r>
            <a:r>
              <a:rPr lang="en-US" dirty="0" err="1" smtClean="0"/>
              <a:t>Altavista</a:t>
            </a:r>
            <a:r>
              <a:rPr lang="en-US" dirty="0" smtClean="0"/>
              <a:t> Web Graph (2002):</a:t>
            </a:r>
          </a:p>
          <a:p>
            <a:pPr marL="0" indent="0">
              <a:buNone/>
            </a:pPr>
            <a:r>
              <a:rPr lang="en-US" sz="2800" dirty="0"/>
              <a:t>	</a:t>
            </a:r>
            <a:r>
              <a:rPr lang="en-US" sz="2800" dirty="0" smtClean="0"/>
              <a:t>One of the largest publicly </a:t>
            </a:r>
            <a:r>
              <a:rPr lang="en-US" sz="2800" dirty="0"/>
              <a:t>a</a:t>
            </a:r>
            <a:r>
              <a:rPr lang="en-US" sz="2800" dirty="0" smtClean="0"/>
              <a:t>vailable </a:t>
            </a:r>
            <a:r>
              <a:rPr lang="en-US" sz="2800" dirty="0" err="1" smtClean="0"/>
              <a:t>webgraphs</a:t>
            </a:r>
            <a:endParaRPr lang="en-US" sz="2800" dirty="0" smtClean="0"/>
          </a:p>
        </p:txBody>
      </p:sp>
      <p:sp>
        <p:nvSpPr>
          <p:cNvPr id="4" name="Rectangle 3"/>
          <p:cNvSpPr/>
          <p:nvPr/>
        </p:nvSpPr>
        <p:spPr>
          <a:xfrm>
            <a:off x="1684950" y="2365747"/>
            <a:ext cx="5751094" cy="584776"/>
          </a:xfrm>
          <a:prstGeom prst="rect">
            <a:avLst/>
          </a:prstGeom>
        </p:spPr>
        <p:txBody>
          <a:bodyPr wrap="none">
            <a:spAutoFit/>
          </a:bodyPr>
          <a:lstStyle/>
          <a:p>
            <a:pPr algn="ctr"/>
            <a:r>
              <a:rPr lang="en-US" sz="3200" b="1" dirty="0" smtClean="0">
                <a:solidFill>
                  <a:prstClr val="black"/>
                </a:solidFill>
                <a:latin typeface="Calibri"/>
              </a:rPr>
              <a:t>1.4</a:t>
            </a:r>
            <a:r>
              <a:rPr lang="en-US" sz="3200" b="1" dirty="0">
                <a:solidFill>
                  <a:prstClr val="black"/>
                </a:solidFill>
                <a:latin typeface="Calibri"/>
              </a:rPr>
              <a:t>B</a:t>
            </a:r>
            <a:r>
              <a:rPr lang="en-US" sz="3200" b="1" dirty="0" smtClean="0">
                <a:solidFill>
                  <a:prstClr val="black"/>
                </a:solidFill>
                <a:latin typeface="Calibri"/>
              </a:rPr>
              <a:t> Webpages,  6.6 Billion Links</a:t>
            </a:r>
            <a:endParaRPr lang="en-US" sz="3200" b="1" dirty="0">
              <a:solidFill>
                <a:prstClr val="black"/>
              </a:solidFill>
              <a:latin typeface="Calibri"/>
            </a:endParaRPr>
          </a:p>
        </p:txBody>
      </p:sp>
      <p:grpSp>
        <p:nvGrpSpPr>
          <p:cNvPr id="9" name="Group 8"/>
          <p:cNvGrpSpPr/>
          <p:nvPr/>
        </p:nvGrpSpPr>
        <p:grpSpPr>
          <a:xfrm>
            <a:off x="883050" y="4653160"/>
            <a:ext cx="2921040" cy="1981307"/>
            <a:chOff x="789443" y="4193825"/>
            <a:chExt cx="3346890" cy="2270156"/>
          </a:xfrm>
        </p:grpSpPr>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6955" y="4193825"/>
              <a:ext cx="2518295" cy="1761535"/>
            </a:xfrm>
            <a:prstGeom prst="rect">
              <a:avLst/>
            </a:prstGeom>
          </p:spPr>
        </p:pic>
        <p:sp>
          <p:nvSpPr>
            <p:cNvPr id="8" name="Rectangle 7"/>
            <p:cNvSpPr/>
            <p:nvPr/>
          </p:nvSpPr>
          <p:spPr>
            <a:xfrm>
              <a:off x="789443" y="5940761"/>
              <a:ext cx="3346890" cy="523220"/>
            </a:xfrm>
            <a:prstGeom prst="rect">
              <a:avLst/>
            </a:prstGeom>
          </p:spPr>
          <p:txBody>
            <a:bodyPr wrap="none">
              <a:spAutoFit/>
            </a:bodyPr>
            <a:lstStyle/>
            <a:p>
              <a:pPr algn="ctr"/>
              <a:r>
                <a:rPr lang="en-US" sz="2800" b="1" dirty="0" smtClean="0">
                  <a:solidFill>
                    <a:prstClr val="black"/>
                  </a:solidFill>
                  <a:latin typeface="Calibri"/>
                </a:rPr>
                <a:t>1024 Cores (2048 HT)</a:t>
              </a:r>
            </a:p>
          </p:txBody>
        </p:sp>
      </p:grpSp>
      <p:grpSp>
        <p:nvGrpSpPr>
          <p:cNvPr id="15" name="Group 14"/>
          <p:cNvGrpSpPr/>
          <p:nvPr/>
        </p:nvGrpSpPr>
        <p:grpSpPr>
          <a:xfrm>
            <a:off x="5634938" y="4481538"/>
            <a:ext cx="2584523" cy="2152929"/>
            <a:chOff x="5634938" y="4309916"/>
            <a:chExt cx="2584523" cy="2152929"/>
          </a:xfrm>
        </p:grpSpPr>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34938" y="4309916"/>
              <a:ext cx="2584523" cy="1486338"/>
            </a:xfrm>
            <a:prstGeom prst="rect">
              <a:avLst/>
            </a:prstGeom>
          </p:spPr>
        </p:pic>
        <p:sp>
          <p:nvSpPr>
            <p:cNvPr id="14" name="Rectangle 13"/>
            <p:cNvSpPr/>
            <p:nvPr/>
          </p:nvSpPr>
          <p:spPr>
            <a:xfrm>
              <a:off x="5963653" y="5939625"/>
              <a:ext cx="1919541" cy="523220"/>
            </a:xfrm>
            <a:prstGeom prst="rect">
              <a:avLst/>
            </a:prstGeom>
          </p:spPr>
          <p:txBody>
            <a:bodyPr wrap="none">
              <a:spAutoFit/>
            </a:bodyPr>
            <a:lstStyle/>
            <a:p>
              <a:pPr algn="ctr"/>
              <a:r>
                <a:rPr lang="en-US" sz="2800" b="1" dirty="0" smtClean="0">
                  <a:solidFill>
                    <a:prstClr val="black"/>
                  </a:solidFill>
                  <a:latin typeface="Calibri"/>
                </a:rPr>
                <a:t>4.4 TB RAM</a:t>
              </a:r>
            </a:p>
          </p:txBody>
        </p:sp>
      </p:grpSp>
      <p:grpSp>
        <p:nvGrpSpPr>
          <p:cNvPr id="18" name="Group 17"/>
          <p:cNvGrpSpPr/>
          <p:nvPr/>
        </p:nvGrpSpPr>
        <p:grpSpPr>
          <a:xfrm>
            <a:off x="3302092" y="3008544"/>
            <a:ext cx="2533466" cy="1534093"/>
            <a:chOff x="3302092" y="3008544"/>
            <a:chExt cx="2533466" cy="1534093"/>
          </a:xfrm>
        </p:grpSpPr>
        <p:sp>
          <p:nvSpPr>
            <p:cNvPr id="5" name="Rectangle 4"/>
            <p:cNvSpPr/>
            <p:nvPr/>
          </p:nvSpPr>
          <p:spPr>
            <a:xfrm>
              <a:off x="3436356" y="4019417"/>
              <a:ext cx="2264938" cy="523220"/>
            </a:xfrm>
            <a:prstGeom prst="rect">
              <a:avLst/>
            </a:prstGeom>
          </p:spPr>
          <p:txBody>
            <a:bodyPr wrap="none">
              <a:spAutoFit/>
            </a:bodyPr>
            <a:lstStyle/>
            <a:p>
              <a:pPr algn="ctr"/>
              <a:r>
                <a:rPr lang="en-US" sz="2800" b="1" dirty="0" smtClean="0">
                  <a:solidFill>
                    <a:prstClr val="black"/>
                  </a:solidFill>
                  <a:latin typeface="Calibri"/>
                </a:rPr>
                <a:t>64 HPC Nodes</a:t>
              </a:r>
            </a:p>
          </p:txBody>
        </p:sp>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02092" y="3008544"/>
              <a:ext cx="2533466" cy="923711"/>
            </a:xfrm>
            <a:prstGeom prst="rect">
              <a:avLst/>
            </a:prstGeom>
          </p:spPr>
        </p:pic>
      </p:grpSp>
      <p:sp>
        <p:nvSpPr>
          <p:cNvPr id="20" name="Rectangle 19"/>
          <p:cNvSpPr/>
          <p:nvPr/>
        </p:nvSpPr>
        <p:spPr>
          <a:xfrm>
            <a:off x="457200" y="2971800"/>
            <a:ext cx="8223250" cy="2667000"/>
          </a:xfrm>
          <a:prstGeom prst="rect">
            <a:avLst/>
          </a:prstGeom>
          <a:solidFill>
            <a:schemeClr val="lt1">
              <a:alpha val="9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smtClean="0">
              <a:solidFill>
                <a:prstClr val="black"/>
              </a:solidFill>
              <a:latin typeface="Calibri"/>
            </a:endParaRPr>
          </a:p>
          <a:p>
            <a:pPr algn="ctr"/>
            <a:r>
              <a:rPr lang="en-US" sz="7200" b="1" dirty="0" smtClean="0">
                <a:solidFill>
                  <a:prstClr val="black"/>
                </a:solidFill>
                <a:latin typeface="Calibri"/>
              </a:rPr>
              <a:t>11 </a:t>
            </a:r>
            <a:r>
              <a:rPr lang="en-US" sz="7200" b="1" dirty="0" err="1" smtClean="0">
                <a:solidFill>
                  <a:prstClr val="black"/>
                </a:solidFill>
                <a:latin typeface="Calibri"/>
              </a:rPr>
              <a:t>Mins</a:t>
            </a:r>
            <a:endParaRPr lang="en-US" sz="7200" b="1" dirty="0" smtClean="0">
              <a:solidFill>
                <a:prstClr val="black"/>
              </a:solidFill>
              <a:latin typeface="Calibri"/>
            </a:endParaRPr>
          </a:p>
          <a:p>
            <a:pPr algn="ctr"/>
            <a:r>
              <a:rPr lang="en-US" sz="4800" b="1" dirty="0" smtClean="0">
                <a:solidFill>
                  <a:prstClr val="black"/>
                </a:solidFill>
                <a:latin typeface="Calibri"/>
              </a:rPr>
              <a:t>1B links processed per second</a:t>
            </a:r>
          </a:p>
          <a:p>
            <a:pPr algn="ctr"/>
            <a:r>
              <a:rPr lang="en-US" sz="4800" b="1" dirty="0" smtClean="0">
                <a:solidFill>
                  <a:prstClr val="black"/>
                </a:solidFill>
                <a:latin typeface="Calibri"/>
              </a:rPr>
              <a:t>30 lines of user code</a:t>
            </a:r>
          </a:p>
          <a:p>
            <a:pPr algn="ctr"/>
            <a:endParaRPr lang="en-US" sz="4800" b="1" dirty="0">
              <a:solidFill>
                <a:prstClr val="black"/>
              </a:solidFill>
              <a:latin typeface="Calibri"/>
            </a:endParaRPr>
          </a:p>
        </p:txBody>
      </p:sp>
    </p:spTree>
    <p:extLst>
      <p:ext uri="{BB962C8B-B14F-4D97-AF65-F5344CB8AC3E}">
        <p14:creationId xmlns:p14="http://schemas.microsoft.com/office/powerpoint/2010/main" val="105104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71600" y="3657600"/>
            <a:ext cx="6400800" cy="1676400"/>
          </a:xfrm>
        </p:spPr>
        <p:txBody>
          <a:bodyPr/>
          <a:lstStyle/>
          <a:p>
            <a:r>
              <a:rPr lang="en-US" dirty="0" smtClean="0"/>
              <a:t>Release 2.1 available now</a:t>
            </a:r>
            <a:br>
              <a:rPr lang="en-US" dirty="0" smtClean="0"/>
            </a:br>
            <a:r>
              <a:rPr lang="en-US" sz="1400" dirty="0" smtClean="0"/>
              <a:t/>
            </a:r>
            <a:br>
              <a:rPr lang="en-US" sz="1400" dirty="0" smtClean="0"/>
            </a:br>
            <a:r>
              <a:rPr lang="en-US" sz="4400" b="1" dirty="0" smtClean="0"/>
              <a:t>Apache 2 License</a:t>
            </a:r>
            <a:endParaRPr lang="en-US" sz="4400" b="1" dirty="0"/>
          </a:p>
        </p:txBody>
      </p:sp>
      <p:pic>
        <p:nvPicPr>
          <p:cNvPr id="8" name="Picture 7"/>
          <p:cNvPicPr>
            <a:picLocks noChangeAspect="1"/>
          </p:cNvPicPr>
          <p:nvPr/>
        </p:nvPicPr>
        <p:blipFill>
          <a:blip r:embed="rId2"/>
          <a:stretch>
            <a:fillRect/>
          </a:stretch>
        </p:blipFill>
        <p:spPr>
          <a:xfrm>
            <a:off x="2133600" y="1143000"/>
            <a:ext cx="4838700" cy="1651000"/>
          </a:xfrm>
          <a:prstGeom prst="rect">
            <a:avLst/>
          </a:prstGeom>
        </p:spPr>
      </p:pic>
    </p:spTree>
    <p:extLst>
      <p:ext uri="{BB962C8B-B14F-4D97-AF65-F5344CB8AC3E}">
        <p14:creationId xmlns:p14="http://schemas.microsoft.com/office/powerpoint/2010/main" val="3022555470"/>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855336" y="1524000"/>
            <a:ext cx="7602864" cy="2667000"/>
            <a:chOff x="22167538" y="8354191"/>
            <a:chExt cx="10055533" cy="3732672"/>
          </a:xfrm>
        </p:grpSpPr>
        <p:grpSp>
          <p:nvGrpSpPr>
            <p:cNvPr id="47" name="Group 46"/>
            <p:cNvGrpSpPr/>
            <p:nvPr/>
          </p:nvGrpSpPr>
          <p:grpSpPr>
            <a:xfrm>
              <a:off x="22167538" y="9419863"/>
              <a:ext cx="10055533" cy="2667000"/>
              <a:chOff x="23003791" y="8803522"/>
              <a:chExt cx="8153400" cy="2667000"/>
            </a:xfrm>
          </p:grpSpPr>
          <p:sp>
            <p:nvSpPr>
              <p:cNvPr id="55" name="Cube 54"/>
              <p:cNvSpPr/>
              <p:nvPr/>
            </p:nvSpPr>
            <p:spPr>
              <a:xfrm>
                <a:off x="23003791" y="10327522"/>
                <a:ext cx="8153400" cy="1143000"/>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smtClean="0">
                    <a:solidFill>
                      <a:sysClr val="window" lastClr="FFFFFF"/>
                    </a:solidFill>
                    <a:latin typeface="Calibri"/>
                  </a:rPr>
                  <a:t>Linux Cluster Services (Amazon AWS)</a:t>
                </a:r>
                <a:endParaRPr lang="en-US" kern="0" dirty="0">
                  <a:solidFill>
                    <a:sysClr val="window" lastClr="FFFFFF"/>
                  </a:solidFill>
                  <a:latin typeface="Calibri"/>
                </a:endParaRPr>
              </a:p>
            </p:txBody>
          </p:sp>
          <p:sp>
            <p:nvSpPr>
              <p:cNvPr id="56" name="Cube 55"/>
              <p:cNvSpPr/>
              <p:nvPr/>
            </p:nvSpPr>
            <p:spPr>
              <a:xfrm>
                <a:off x="23003791" y="9565522"/>
                <a:ext cx="2819400" cy="1143000"/>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smtClean="0">
                    <a:solidFill>
                      <a:sysClr val="window" lastClr="FFFFFF"/>
                    </a:solidFill>
                    <a:latin typeface="Calibri"/>
                  </a:rPr>
                  <a:t>MPI/TCP-IP</a:t>
                </a:r>
                <a:endParaRPr lang="en-US" kern="0" dirty="0">
                  <a:solidFill>
                    <a:sysClr val="window" lastClr="FFFFFF"/>
                  </a:solidFill>
                  <a:latin typeface="Calibri"/>
                </a:endParaRPr>
              </a:p>
            </p:txBody>
          </p:sp>
          <p:sp>
            <p:nvSpPr>
              <p:cNvPr id="57" name="Cube 56"/>
              <p:cNvSpPr/>
              <p:nvPr/>
            </p:nvSpPr>
            <p:spPr>
              <a:xfrm>
                <a:off x="25535109" y="9565522"/>
                <a:ext cx="1964482" cy="1143000"/>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smtClean="0">
                    <a:solidFill>
                      <a:sysClr val="window" lastClr="FFFFFF"/>
                    </a:solidFill>
                    <a:latin typeface="Calibri"/>
                  </a:rPr>
                  <a:t>PThreads</a:t>
                </a:r>
                <a:endParaRPr lang="en-US" kern="0" dirty="0">
                  <a:solidFill>
                    <a:sysClr val="window" lastClr="FFFFFF"/>
                  </a:solidFill>
                  <a:latin typeface="Calibri"/>
                </a:endParaRPr>
              </a:p>
            </p:txBody>
          </p:sp>
          <p:sp>
            <p:nvSpPr>
              <p:cNvPr id="58" name="Cube 57"/>
              <p:cNvSpPr/>
              <p:nvPr/>
            </p:nvSpPr>
            <p:spPr>
              <a:xfrm>
                <a:off x="27215649" y="9565522"/>
                <a:ext cx="3941542" cy="1143000"/>
              </a:xfrm>
              <a:prstGeom prst="cube">
                <a:avLst>
                  <a:gd name="adj" fmla="val 42018"/>
                </a:avLst>
              </a:prstGeom>
              <a:gradFill rotWithShape="1">
                <a:gsLst>
                  <a:gs pos="0">
                    <a:srgbClr val="4F81BD">
                      <a:shade val="30000"/>
                      <a:satMod val="130000"/>
                    </a:srgbClr>
                  </a:gs>
                  <a:gs pos="80000">
                    <a:srgbClr val="4F81BD">
                      <a:shade val="93000"/>
                      <a:satMod val="130000"/>
                    </a:srgbClr>
                  </a:gs>
                  <a:gs pos="100000">
                    <a:srgbClr val="4F81BD">
                      <a:shade val="94000"/>
                      <a:satMod val="135000"/>
                    </a:srgbClr>
                  </a:gs>
                </a:gsLst>
                <a:lin ang="14400000" scaled="1"/>
              </a:gradFill>
              <a:ln w="12700" cap="flat" cmpd="sng" algn="ctr">
                <a:solidFill>
                  <a:srgbClr val="4F81B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kern="0" dirty="0" smtClean="0">
                    <a:solidFill>
                      <a:sysClr val="window" lastClr="FFFFFF"/>
                    </a:solidFill>
                    <a:latin typeface="Calibri"/>
                  </a:rPr>
                  <a:t>Hadoop/HDFS</a:t>
                </a:r>
                <a:endParaRPr lang="en-US" kern="0" dirty="0">
                  <a:solidFill>
                    <a:sysClr val="window" lastClr="FFFFFF"/>
                  </a:solidFill>
                  <a:latin typeface="Calibri"/>
                </a:endParaRPr>
              </a:p>
            </p:txBody>
          </p:sp>
          <p:sp>
            <p:nvSpPr>
              <p:cNvPr id="59" name="Cube 58"/>
              <p:cNvSpPr/>
              <p:nvPr/>
            </p:nvSpPr>
            <p:spPr>
              <a:xfrm>
                <a:off x="23003791" y="8803522"/>
                <a:ext cx="8153400" cy="1143000"/>
              </a:xfrm>
              <a:prstGeom prst="cube">
                <a:avLst>
                  <a:gd name="adj" fmla="val 42018"/>
                </a:avLst>
              </a:prstGeom>
              <a:gradFill rotWithShape="1">
                <a:gsLst>
                  <a:gs pos="0">
                    <a:srgbClr val="C0504D">
                      <a:shade val="30000"/>
                      <a:satMod val="130000"/>
                    </a:srgbClr>
                  </a:gs>
                  <a:gs pos="80000">
                    <a:srgbClr val="C0504D">
                      <a:shade val="93000"/>
                      <a:satMod val="130000"/>
                    </a:srgbClr>
                  </a:gs>
                  <a:gs pos="100000">
                    <a:srgbClr val="C0504D">
                      <a:shade val="94000"/>
                      <a:satMod val="135000"/>
                    </a:srgbClr>
                  </a:gs>
                </a:gsLst>
                <a:lin ang="14400000" scaled="1"/>
              </a:gradFill>
              <a:ln w="12700" cap="flat" cmpd="sng" algn="ctr">
                <a:solidFill>
                  <a:srgbClr val="C0504D">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2400" kern="0" dirty="0" smtClean="0">
                    <a:solidFill>
                      <a:sysClr val="window" lastClr="FFFFFF"/>
                    </a:solidFill>
                    <a:latin typeface="Calibri"/>
                  </a:rPr>
                  <a:t>GraphLab Version 2.1 API (C++)</a:t>
                </a:r>
                <a:endParaRPr lang="en-US" sz="2400" kern="0" dirty="0">
                  <a:solidFill>
                    <a:sysClr val="window" lastClr="FFFFFF"/>
                  </a:solidFill>
                  <a:latin typeface="Calibri"/>
                </a:endParaRPr>
              </a:p>
            </p:txBody>
          </p:sp>
        </p:grpSp>
        <p:grpSp>
          <p:nvGrpSpPr>
            <p:cNvPr id="48" name="Group 47"/>
            <p:cNvGrpSpPr/>
            <p:nvPr/>
          </p:nvGrpSpPr>
          <p:grpSpPr>
            <a:xfrm>
              <a:off x="22167539" y="8354191"/>
              <a:ext cx="10055532" cy="1447800"/>
              <a:chOff x="22298271" y="7737850"/>
              <a:chExt cx="10055532" cy="1447800"/>
            </a:xfrm>
          </p:grpSpPr>
          <p:sp>
            <p:nvSpPr>
              <p:cNvPr id="49" name="Cube 48"/>
              <p:cNvSpPr/>
              <p:nvPr/>
            </p:nvSpPr>
            <p:spPr>
              <a:xfrm>
                <a:off x="22298271" y="7737850"/>
                <a:ext cx="20574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smtClean="0">
                    <a:solidFill>
                      <a:sysClr val="window" lastClr="FFFFFF"/>
                    </a:solidFill>
                    <a:latin typeface="Calibri"/>
                  </a:rPr>
                  <a:t>Graph </a:t>
                </a:r>
                <a:br>
                  <a:rPr lang="en-US" sz="1600" kern="0" dirty="0" smtClean="0">
                    <a:solidFill>
                      <a:sysClr val="window" lastClr="FFFFFF"/>
                    </a:solidFill>
                    <a:latin typeface="Calibri"/>
                  </a:rPr>
                </a:br>
                <a:r>
                  <a:rPr lang="en-US" sz="1600" kern="0" dirty="0" smtClean="0">
                    <a:solidFill>
                      <a:sysClr val="window" lastClr="FFFFFF"/>
                    </a:solidFill>
                    <a:latin typeface="Calibri"/>
                  </a:rPr>
                  <a:t>Analytics</a:t>
                </a:r>
                <a:endParaRPr lang="en-US" sz="1600" kern="0" dirty="0">
                  <a:solidFill>
                    <a:sysClr val="window" lastClr="FFFFFF"/>
                  </a:solidFill>
                  <a:latin typeface="Calibri"/>
                </a:endParaRPr>
              </a:p>
            </p:txBody>
          </p:sp>
          <p:sp>
            <p:nvSpPr>
              <p:cNvPr id="50" name="Cube 49"/>
              <p:cNvSpPr/>
              <p:nvPr/>
            </p:nvSpPr>
            <p:spPr>
              <a:xfrm>
                <a:off x="23972935"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smtClean="0">
                    <a:solidFill>
                      <a:sysClr val="window" lastClr="FFFFFF"/>
                    </a:solidFill>
                    <a:latin typeface="Calibri"/>
                  </a:rPr>
                  <a:t>Graphical</a:t>
                </a:r>
                <a:br>
                  <a:rPr lang="en-US" sz="1600" kern="0" dirty="0" smtClean="0">
                    <a:solidFill>
                      <a:sysClr val="window" lastClr="FFFFFF"/>
                    </a:solidFill>
                    <a:latin typeface="Calibri"/>
                  </a:rPr>
                </a:br>
                <a:r>
                  <a:rPr lang="en-US" sz="1600" kern="0" dirty="0" smtClean="0">
                    <a:solidFill>
                      <a:sysClr val="window" lastClr="FFFFFF"/>
                    </a:solidFill>
                    <a:latin typeface="Calibri"/>
                  </a:rPr>
                  <a:t>Models</a:t>
                </a:r>
                <a:endParaRPr lang="en-US" sz="1600" kern="0" dirty="0">
                  <a:solidFill>
                    <a:sysClr val="window" lastClr="FFFFFF"/>
                  </a:solidFill>
                  <a:latin typeface="Calibri"/>
                </a:endParaRPr>
              </a:p>
            </p:txBody>
          </p:sp>
          <p:sp>
            <p:nvSpPr>
              <p:cNvPr id="51" name="Cube 50"/>
              <p:cNvSpPr/>
              <p:nvPr/>
            </p:nvSpPr>
            <p:spPr>
              <a:xfrm>
                <a:off x="25495199"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smtClean="0">
                    <a:solidFill>
                      <a:sysClr val="window" lastClr="FFFFFF"/>
                    </a:solidFill>
                    <a:latin typeface="Calibri"/>
                  </a:rPr>
                  <a:t>Computer</a:t>
                </a:r>
                <a:br>
                  <a:rPr lang="en-US" sz="1600" kern="0" dirty="0" smtClean="0">
                    <a:solidFill>
                      <a:sysClr val="window" lastClr="FFFFFF"/>
                    </a:solidFill>
                    <a:latin typeface="Calibri"/>
                  </a:rPr>
                </a:br>
                <a:r>
                  <a:rPr lang="en-US" sz="1600" kern="0" dirty="0" smtClean="0">
                    <a:solidFill>
                      <a:sysClr val="window" lastClr="FFFFFF"/>
                    </a:solidFill>
                    <a:latin typeface="Calibri"/>
                  </a:rPr>
                  <a:t>Vision</a:t>
                </a:r>
                <a:endParaRPr lang="en-US" sz="1600" kern="0" dirty="0">
                  <a:solidFill>
                    <a:sysClr val="window" lastClr="FFFFFF"/>
                  </a:solidFill>
                  <a:latin typeface="Calibri"/>
                </a:endParaRPr>
              </a:p>
            </p:txBody>
          </p:sp>
          <p:sp>
            <p:nvSpPr>
              <p:cNvPr id="52" name="Cube 51"/>
              <p:cNvSpPr/>
              <p:nvPr/>
            </p:nvSpPr>
            <p:spPr>
              <a:xfrm>
                <a:off x="27017463"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smtClean="0">
                    <a:solidFill>
                      <a:sysClr val="window" lastClr="FFFFFF"/>
                    </a:solidFill>
                    <a:latin typeface="Calibri"/>
                  </a:rPr>
                  <a:t>Clustering</a:t>
                </a:r>
                <a:endParaRPr lang="en-US" sz="1600" kern="0" dirty="0">
                  <a:solidFill>
                    <a:sysClr val="window" lastClr="FFFFFF"/>
                  </a:solidFill>
                  <a:latin typeface="Calibri"/>
                </a:endParaRPr>
              </a:p>
            </p:txBody>
          </p:sp>
          <p:sp>
            <p:nvSpPr>
              <p:cNvPr id="53" name="Cube 52"/>
              <p:cNvSpPr/>
              <p:nvPr/>
            </p:nvSpPr>
            <p:spPr>
              <a:xfrm>
                <a:off x="28539727" y="7737850"/>
                <a:ext cx="1905000"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smtClean="0">
                    <a:solidFill>
                      <a:sysClr val="window" lastClr="FFFFFF"/>
                    </a:solidFill>
                    <a:latin typeface="Calibri"/>
                  </a:rPr>
                  <a:t>Topic</a:t>
                </a:r>
                <a:br>
                  <a:rPr lang="en-US" sz="1600" kern="0" dirty="0" smtClean="0">
                    <a:solidFill>
                      <a:sysClr val="window" lastClr="FFFFFF"/>
                    </a:solidFill>
                    <a:latin typeface="Calibri"/>
                  </a:rPr>
                </a:br>
                <a:r>
                  <a:rPr lang="en-US" sz="1600" kern="0" dirty="0" smtClean="0">
                    <a:solidFill>
                      <a:sysClr val="window" lastClr="FFFFFF"/>
                    </a:solidFill>
                    <a:latin typeface="Calibri"/>
                  </a:rPr>
                  <a:t>Modeling</a:t>
                </a:r>
                <a:endParaRPr lang="en-US" sz="1600" kern="0" dirty="0">
                  <a:solidFill>
                    <a:sysClr val="window" lastClr="FFFFFF"/>
                  </a:solidFill>
                  <a:latin typeface="Calibri"/>
                </a:endParaRPr>
              </a:p>
            </p:txBody>
          </p:sp>
          <p:sp>
            <p:nvSpPr>
              <p:cNvPr id="54" name="Cube 53"/>
              <p:cNvSpPr/>
              <p:nvPr/>
            </p:nvSpPr>
            <p:spPr>
              <a:xfrm>
                <a:off x="30061992" y="7737850"/>
                <a:ext cx="2291811" cy="1447800"/>
              </a:xfrm>
              <a:prstGeom prst="cube">
                <a:avLst>
                  <a:gd name="adj" fmla="val 32196"/>
                </a:avLst>
              </a:prstGeom>
              <a:gradFill rotWithShape="1">
                <a:gsLst>
                  <a:gs pos="0">
                    <a:srgbClr val="F79646">
                      <a:shade val="30000"/>
                      <a:satMod val="130000"/>
                    </a:srgbClr>
                  </a:gs>
                  <a:gs pos="80000">
                    <a:srgbClr val="F79646">
                      <a:shade val="93000"/>
                      <a:satMod val="130000"/>
                    </a:srgbClr>
                  </a:gs>
                  <a:gs pos="100000">
                    <a:srgbClr val="F79646">
                      <a:shade val="94000"/>
                      <a:satMod val="135000"/>
                    </a:srgbClr>
                  </a:gs>
                </a:gsLst>
                <a:lin ang="14400000" scaled="1"/>
              </a:gradFill>
              <a:ln w="12700" cap="flat" cmpd="sng" algn="ctr">
                <a:solidFill>
                  <a:srgbClr val="F79646">
                    <a:shade val="95000"/>
                    <a:satMod val="105000"/>
                  </a:srgbClr>
                </a:solidFill>
                <a:prstDash val="solid"/>
              </a:ln>
              <a:effectLst>
                <a:outerShdw blurRad="88900" dist="63500" dir="3000000" algn="br" rotWithShape="0">
                  <a:srgbClr val="000000">
                    <a:alpha val="35000"/>
                  </a:srgbClr>
                </a:outerShdw>
              </a:effectLst>
            </p:spPr>
            <p:txBody>
              <a:bodyPr rtlCol="0" anchor="ctr"/>
              <a:lstStyle/>
              <a:p>
                <a:pPr algn="ctr">
                  <a:defRPr/>
                </a:pPr>
                <a:r>
                  <a:rPr lang="en-US" sz="1600" kern="0" dirty="0" smtClean="0">
                    <a:solidFill>
                      <a:sysClr val="window" lastClr="FFFFFF"/>
                    </a:solidFill>
                    <a:latin typeface="Calibri"/>
                  </a:rPr>
                  <a:t>Collaborative</a:t>
                </a:r>
                <a:br>
                  <a:rPr lang="en-US" sz="1600" kern="0" dirty="0" smtClean="0">
                    <a:solidFill>
                      <a:sysClr val="window" lastClr="FFFFFF"/>
                    </a:solidFill>
                    <a:latin typeface="Calibri"/>
                  </a:rPr>
                </a:br>
                <a:r>
                  <a:rPr lang="en-US" sz="1600" kern="0" dirty="0" smtClean="0">
                    <a:solidFill>
                      <a:sysClr val="window" lastClr="FFFFFF"/>
                    </a:solidFill>
                    <a:latin typeface="Calibri"/>
                  </a:rPr>
                  <a:t>Filtering</a:t>
                </a:r>
                <a:endParaRPr lang="en-US" sz="1600" kern="0" dirty="0">
                  <a:solidFill>
                    <a:sysClr val="window" lastClr="FFFFFF"/>
                  </a:solidFill>
                  <a:latin typeface="Calibri"/>
                </a:endParaRPr>
              </a:p>
            </p:txBody>
          </p:sp>
        </p:grpSp>
      </p:grpSp>
      <p:sp>
        <p:nvSpPr>
          <p:cNvPr id="17" name="Rectangle 16"/>
          <p:cNvSpPr/>
          <p:nvPr/>
        </p:nvSpPr>
        <p:spPr>
          <a:xfrm>
            <a:off x="1143000" y="5029200"/>
            <a:ext cx="7315200" cy="892552"/>
          </a:xfrm>
          <a:prstGeom prst="rect">
            <a:avLst/>
          </a:prstGeom>
        </p:spPr>
        <p:txBody>
          <a:bodyPr wrap="square">
            <a:spAutoFit/>
          </a:bodyPr>
          <a:lstStyle/>
          <a:p>
            <a:r>
              <a:rPr lang="en-US" sz="2800" dirty="0" err="1">
                <a:solidFill>
                  <a:prstClr val="black"/>
                </a:solidFill>
                <a:latin typeface="Calibri"/>
              </a:rPr>
              <a:t>GraphLab</a:t>
            </a:r>
            <a:r>
              <a:rPr lang="en-US" sz="2800" dirty="0">
                <a:solidFill>
                  <a:prstClr val="black"/>
                </a:solidFill>
                <a:latin typeface="Calibri"/>
              </a:rPr>
              <a:t> easily incorporates external toolkits</a:t>
            </a:r>
          </a:p>
          <a:p>
            <a:pPr lvl="1"/>
            <a:r>
              <a:rPr lang="en-US" sz="2400" dirty="0">
                <a:solidFill>
                  <a:prstClr val="black"/>
                </a:solidFill>
                <a:latin typeface="Calibri"/>
              </a:rPr>
              <a:t>Automatically detects and builds external toolkits</a:t>
            </a:r>
          </a:p>
        </p:txBody>
      </p:sp>
      <p:sp>
        <p:nvSpPr>
          <p:cNvPr id="18" name="Title 1"/>
          <p:cNvSpPr txBox="1">
            <a:spLocks/>
          </p:cNvSpPr>
          <p:nvPr/>
        </p:nvSpPr>
        <p:spPr bwMode="auto">
          <a:xfrm>
            <a:off x="1219200" y="416214"/>
            <a:ext cx="7772400" cy="133638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normAutofit/>
          </a:bodyPr>
          <a:lst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a:lstStyle>
          <a:p>
            <a:r>
              <a:rPr lang="en-US" sz="6000" b="1" cap="all"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GraphLab Toolkits</a:t>
            </a:r>
            <a:endParaRPr lang="en-US" sz="60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ndParaRPr>
          </a:p>
        </p:txBody>
      </p:sp>
    </p:spTree>
    <p:extLst>
      <p:ext uri="{BB962C8B-B14F-4D97-AF65-F5344CB8AC3E}">
        <p14:creationId xmlns:p14="http://schemas.microsoft.com/office/powerpoint/2010/main" val="1133290035"/>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 Processing</a:t>
            </a:r>
            <a:endParaRPr lang="en-US" dirty="0"/>
          </a:p>
        </p:txBody>
      </p:sp>
      <p:sp>
        <p:nvSpPr>
          <p:cNvPr id="3" name="Content Placeholder 2"/>
          <p:cNvSpPr>
            <a:spLocks noGrp="1"/>
          </p:cNvSpPr>
          <p:nvPr>
            <p:ph sz="half" idx="1"/>
          </p:nvPr>
        </p:nvSpPr>
        <p:spPr>
          <a:xfrm>
            <a:off x="457200" y="1600200"/>
            <a:ext cx="4038600" cy="4876800"/>
          </a:xfrm>
        </p:spPr>
        <p:txBody>
          <a:bodyPr>
            <a:normAutofit lnSpcReduction="10000"/>
          </a:bodyPr>
          <a:lstStyle/>
          <a:p>
            <a:pPr marL="0" indent="0" algn="ctr">
              <a:buNone/>
            </a:pPr>
            <a:r>
              <a:rPr lang="en-US" sz="3200" i="1" dirty="0" smtClean="0"/>
              <a:t>Extract knowledge from graph structure</a:t>
            </a:r>
            <a:br>
              <a:rPr lang="en-US" sz="3200" i="1" dirty="0" smtClean="0"/>
            </a:br>
            <a:endParaRPr lang="en-US" sz="3200" i="1" dirty="0" smtClean="0"/>
          </a:p>
          <a:p>
            <a:endParaRPr lang="en-US" dirty="0"/>
          </a:p>
          <a:p>
            <a:endParaRPr lang="en-US" dirty="0" smtClean="0"/>
          </a:p>
          <a:p>
            <a:endParaRPr lang="en-US" dirty="0" smtClean="0"/>
          </a:p>
          <a:p>
            <a:r>
              <a:rPr lang="en-US" dirty="0" smtClean="0"/>
              <a:t>Find communities</a:t>
            </a:r>
          </a:p>
          <a:p>
            <a:r>
              <a:rPr lang="en-US" dirty="0" smtClean="0"/>
              <a:t>Identify important </a:t>
            </a:r>
            <a:r>
              <a:rPr lang="en-US" dirty="0"/>
              <a:t>i</a:t>
            </a:r>
            <a:r>
              <a:rPr lang="en-US" dirty="0" smtClean="0"/>
              <a:t>ndividuals</a:t>
            </a:r>
          </a:p>
          <a:p>
            <a:r>
              <a:rPr lang="en-US" dirty="0" smtClean="0"/>
              <a:t>Detect vulnerabilities</a:t>
            </a:r>
            <a:endParaRPr lang="en-US" dirty="0"/>
          </a:p>
        </p:txBody>
      </p:sp>
      <p:sp>
        <p:nvSpPr>
          <p:cNvPr id="6" name="Content Placeholder 5"/>
          <p:cNvSpPr>
            <a:spLocks noGrp="1"/>
          </p:cNvSpPr>
          <p:nvPr>
            <p:ph sz="half" idx="2"/>
          </p:nvPr>
        </p:nvSpPr>
        <p:spPr/>
        <p:txBody>
          <a:bodyPr>
            <a:normAutofit lnSpcReduction="10000"/>
          </a:bodyPr>
          <a:lstStyle/>
          <a:p>
            <a:pPr marL="0" indent="0">
              <a:buNone/>
            </a:pPr>
            <a:r>
              <a:rPr lang="en-US" sz="3900" b="1" dirty="0" smtClean="0"/>
              <a:t>Algorithms</a:t>
            </a:r>
          </a:p>
          <a:p>
            <a:r>
              <a:rPr lang="en-US" b="1" dirty="0" smtClean="0">
                <a:solidFill>
                  <a:schemeClr val="tx2"/>
                </a:solidFill>
              </a:rPr>
              <a:t>Triangle </a:t>
            </a:r>
            <a:r>
              <a:rPr lang="en-US" b="1" dirty="0">
                <a:solidFill>
                  <a:schemeClr val="tx2"/>
                </a:solidFill>
              </a:rPr>
              <a:t>Counting</a:t>
            </a:r>
          </a:p>
          <a:p>
            <a:r>
              <a:rPr lang="en-US" b="1" dirty="0" err="1" smtClean="0">
                <a:solidFill>
                  <a:schemeClr val="tx2"/>
                </a:solidFill>
              </a:rPr>
              <a:t>Pagerank</a:t>
            </a:r>
            <a:endParaRPr lang="en-US" b="1" dirty="0" smtClean="0">
              <a:solidFill>
                <a:schemeClr val="tx2"/>
              </a:solidFill>
            </a:endParaRPr>
          </a:p>
          <a:p>
            <a:r>
              <a:rPr lang="en-US" b="1" dirty="0" smtClean="0">
                <a:solidFill>
                  <a:schemeClr val="tx2"/>
                </a:solidFill>
              </a:rPr>
              <a:t>K-Cores</a:t>
            </a:r>
          </a:p>
          <a:p>
            <a:r>
              <a:rPr lang="en-US" b="1" dirty="0" smtClean="0">
                <a:solidFill>
                  <a:schemeClr val="tx2"/>
                </a:solidFill>
              </a:rPr>
              <a:t>Shortest Path</a:t>
            </a:r>
            <a:endParaRPr lang="en-US" b="1" dirty="0">
              <a:solidFill>
                <a:schemeClr val="tx2"/>
              </a:solidFill>
            </a:endParaRPr>
          </a:p>
          <a:p>
            <a:pPr marL="0" indent="0">
              <a:buNone/>
            </a:pPr>
            <a:r>
              <a:rPr lang="en-US" b="1" dirty="0" smtClean="0"/>
              <a:t>Coming soon:</a:t>
            </a:r>
          </a:p>
          <a:p>
            <a:r>
              <a:rPr lang="en-US" dirty="0" smtClean="0"/>
              <a:t>Max</a:t>
            </a:r>
            <a:r>
              <a:rPr lang="en-US" dirty="0"/>
              <a:t>-Flow</a:t>
            </a:r>
          </a:p>
          <a:p>
            <a:r>
              <a:rPr lang="en-US" dirty="0" smtClean="0"/>
              <a:t>Matching</a:t>
            </a:r>
          </a:p>
          <a:p>
            <a:r>
              <a:rPr lang="en-US" dirty="0" smtClean="0"/>
              <a:t>Connected Components</a:t>
            </a:r>
          </a:p>
          <a:p>
            <a:r>
              <a:rPr lang="en-US" dirty="0" smtClean="0"/>
              <a:t>Label propagation</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71600" y="2590800"/>
            <a:ext cx="2057400" cy="1752600"/>
          </a:xfrm>
          <a:prstGeom prst="rect">
            <a:avLst/>
          </a:prstGeom>
        </p:spPr>
      </p:pic>
    </p:spTree>
    <p:extLst>
      <p:ext uri="{BB962C8B-B14F-4D97-AF65-F5344CB8AC3E}">
        <p14:creationId xmlns:p14="http://schemas.microsoft.com/office/powerpoint/2010/main" val="9292985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500"/>
                                        <p:tgtEl>
                                          <p:spTgt spid="6">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500"/>
                                        <p:tgtEl>
                                          <p:spTgt spid="6">
                                            <p:txEl>
                                              <p:pRg st="5" end="5"/>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6">
                                            <p:txEl>
                                              <p:pRg st="6" end="6"/>
                                            </p:txEl>
                                          </p:spTgt>
                                        </p:tgtEl>
                                        <p:attrNameLst>
                                          <p:attrName>style.visibility</p:attrName>
                                        </p:attrNameLst>
                                      </p:cBhvr>
                                      <p:to>
                                        <p:strVal val="visible"/>
                                      </p:to>
                                    </p:set>
                                    <p:animEffect transition="in" filter="fade">
                                      <p:cBhvr>
                                        <p:cTn id="38" dur="500"/>
                                        <p:tgtEl>
                                          <p:spTgt spid="6">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6">
                                            <p:txEl>
                                              <p:pRg st="7" end="7"/>
                                            </p:txEl>
                                          </p:spTgt>
                                        </p:tgtEl>
                                        <p:attrNameLst>
                                          <p:attrName>style.visibility</p:attrName>
                                        </p:attrNameLst>
                                      </p:cBhvr>
                                      <p:to>
                                        <p:strVal val="visible"/>
                                      </p:to>
                                    </p:set>
                                    <p:animEffect transition="in" filter="fade">
                                      <p:cBhvr>
                                        <p:cTn id="41" dur="500"/>
                                        <p:tgtEl>
                                          <p:spTgt spid="6">
                                            <p:txEl>
                                              <p:pRg st="7" end="7"/>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6">
                                            <p:txEl>
                                              <p:pRg st="8" end="8"/>
                                            </p:txEl>
                                          </p:spTgt>
                                        </p:tgtEl>
                                        <p:attrNameLst>
                                          <p:attrName>style.visibility</p:attrName>
                                        </p:attrNameLst>
                                      </p:cBhvr>
                                      <p:to>
                                        <p:strVal val="visible"/>
                                      </p:to>
                                    </p:set>
                                    <p:animEffect transition="in" filter="fade">
                                      <p:cBhvr>
                                        <p:cTn id="44" dur="500"/>
                                        <p:tgtEl>
                                          <p:spTgt spid="6">
                                            <p:txEl>
                                              <p:pRg st="8" end="8"/>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animEffect transition="in" filter="fade">
                                      <p:cBhvr>
                                        <p:cTn id="47"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Collaborative Filtering</a:t>
            </a:r>
            <a:endParaRPr lang="en-US" dirty="0"/>
          </a:p>
        </p:txBody>
      </p:sp>
      <p:sp>
        <p:nvSpPr>
          <p:cNvPr id="3" name="Content Placeholder 2"/>
          <p:cNvSpPr>
            <a:spLocks noGrp="1"/>
          </p:cNvSpPr>
          <p:nvPr>
            <p:ph sz="half" idx="1"/>
          </p:nvPr>
        </p:nvSpPr>
        <p:spPr>
          <a:xfrm>
            <a:off x="457200" y="1600200"/>
            <a:ext cx="4038600" cy="4876800"/>
          </a:xfrm>
        </p:spPr>
        <p:txBody>
          <a:bodyPr>
            <a:normAutofit/>
          </a:bodyPr>
          <a:lstStyle/>
          <a:p>
            <a:pPr marL="0" indent="0" algn="ctr">
              <a:buNone/>
            </a:pPr>
            <a:r>
              <a:rPr lang="en-US" sz="3200" i="1" dirty="0" smtClean="0"/>
              <a:t>Understanding Peoples</a:t>
            </a:r>
          </a:p>
          <a:p>
            <a:pPr marL="0" indent="0" algn="ctr">
              <a:buNone/>
            </a:pPr>
            <a:r>
              <a:rPr lang="en-US" sz="3200" b="1" i="1" dirty="0" smtClean="0"/>
              <a:t>Shared</a:t>
            </a:r>
            <a:r>
              <a:rPr lang="en-US" sz="3200" i="1" dirty="0" smtClean="0"/>
              <a:t> Interests</a:t>
            </a:r>
            <a:br>
              <a:rPr lang="en-US" sz="3200" i="1" dirty="0" smtClean="0"/>
            </a:br>
            <a:r>
              <a:rPr lang="en-US" sz="3200" i="1" dirty="0" smtClean="0"/>
              <a:t/>
            </a:r>
            <a:br>
              <a:rPr lang="en-US" sz="3200" i="1" dirty="0" smtClean="0"/>
            </a:br>
            <a:r>
              <a:rPr lang="en-US" sz="3200" i="1" dirty="0" smtClean="0"/>
              <a:t/>
            </a:r>
            <a:br>
              <a:rPr lang="en-US" sz="3200" i="1" dirty="0" smtClean="0"/>
            </a:br>
            <a:r>
              <a:rPr lang="en-US" sz="3200" i="1" dirty="0" smtClean="0"/>
              <a:t/>
            </a:r>
            <a:br>
              <a:rPr lang="en-US" sz="3200" i="1" dirty="0" smtClean="0"/>
            </a:br>
            <a:endParaRPr lang="en-US" sz="3200" i="1" dirty="0" smtClean="0"/>
          </a:p>
          <a:p>
            <a:r>
              <a:rPr lang="en-US" dirty="0" smtClean="0"/>
              <a:t>Target advertising</a:t>
            </a:r>
          </a:p>
          <a:p>
            <a:r>
              <a:rPr lang="en-US" dirty="0" smtClean="0"/>
              <a:t>Improve shopping experience</a:t>
            </a:r>
          </a:p>
          <a:p>
            <a:endParaRPr lang="en-US" dirty="0" smtClean="0"/>
          </a:p>
        </p:txBody>
      </p:sp>
      <p:sp>
        <p:nvSpPr>
          <p:cNvPr id="6" name="Content Placeholder 5"/>
          <p:cNvSpPr>
            <a:spLocks noGrp="1"/>
          </p:cNvSpPr>
          <p:nvPr>
            <p:ph sz="half" idx="2"/>
          </p:nvPr>
        </p:nvSpPr>
        <p:spPr>
          <a:xfrm>
            <a:off x="4648200" y="1600200"/>
            <a:ext cx="4267200" cy="4525963"/>
          </a:xfrm>
        </p:spPr>
        <p:txBody>
          <a:bodyPr>
            <a:normAutofit/>
          </a:bodyPr>
          <a:lstStyle/>
          <a:p>
            <a:pPr marL="0" indent="0">
              <a:buNone/>
            </a:pPr>
            <a:r>
              <a:rPr lang="en-US" sz="3900" b="1" dirty="0" smtClean="0"/>
              <a:t>Algorithms</a:t>
            </a:r>
          </a:p>
          <a:p>
            <a:r>
              <a:rPr lang="en-US" b="1" dirty="0" smtClean="0">
                <a:solidFill>
                  <a:schemeClr val="tx2"/>
                </a:solidFill>
              </a:rPr>
              <a:t>ALS, Weighted ALS</a:t>
            </a:r>
          </a:p>
          <a:p>
            <a:r>
              <a:rPr lang="en-US" b="1" dirty="0" smtClean="0">
                <a:solidFill>
                  <a:schemeClr val="tx2"/>
                </a:solidFill>
              </a:rPr>
              <a:t>SGD, Biased SGD</a:t>
            </a:r>
          </a:p>
          <a:p>
            <a:pPr marL="0" indent="0">
              <a:buNone/>
            </a:pPr>
            <a:r>
              <a:rPr lang="en-US" b="1" dirty="0" smtClean="0"/>
              <a:t>Proposed:</a:t>
            </a:r>
          </a:p>
          <a:p>
            <a:r>
              <a:rPr lang="en-US" dirty="0" smtClean="0"/>
              <a:t>SVD++ </a:t>
            </a:r>
          </a:p>
          <a:p>
            <a:r>
              <a:rPr lang="en-US" dirty="0" smtClean="0"/>
              <a:t>Sparse ALS</a:t>
            </a:r>
          </a:p>
          <a:p>
            <a:r>
              <a:rPr lang="en-US" dirty="0" smtClean="0"/>
              <a:t>Tensor Factorization</a:t>
            </a:r>
          </a:p>
          <a:p>
            <a:endParaRPr lang="en-US" dirty="0" smtClean="0"/>
          </a:p>
          <a:p>
            <a:endParaRPr lang="en-US" dirty="0"/>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8212" y="2857500"/>
            <a:ext cx="2837988" cy="1790700"/>
          </a:xfrm>
          <a:prstGeom prst="rect">
            <a:avLst/>
          </a:prstGeom>
        </p:spPr>
      </p:pic>
    </p:spTree>
    <p:extLst>
      <p:ext uri="{BB962C8B-B14F-4D97-AF65-F5344CB8AC3E}">
        <p14:creationId xmlns:p14="http://schemas.microsoft.com/office/powerpoint/2010/main" val="23279781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Graphical Models</a:t>
            </a:r>
            <a:endParaRPr lang="en-US" dirty="0"/>
          </a:p>
        </p:txBody>
      </p:sp>
      <p:sp>
        <p:nvSpPr>
          <p:cNvPr id="3" name="Content Placeholder 2"/>
          <p:cNvSpPr>
            <a:spLocks noGrp="1"/>
          </p:cNvSpPr>
          <p:nvPr>
            <p:ph sz="half" idx="1"/>
          </p:nvPr>
        </p:nvSpPr>
        <p:spPr/>
        <p:txBody>
          <a:bodyPr>
            <a:normAutofit lnSpcReduction="10000"/>
          </a:bodyPr>
          <a:lstStyle/>
          <a:p>
            <a:pPr marL="0" indent="0" algn="ctr">
              <a:buNone/>
            </a:pPr>
            <a:r>
              <a:rPr lang="en-US" sz="3200" i="1" dirty="0" smtClean="0"/>
              <a:t>Probabilistic analysis for correlated data.</a:t>
            </a:r>
            <a:br>
              <a:rPr lang="en-US" sz="3200" i="1" dirty="0" smtClean="0"/>
            </a:br>
            <a:endParaRPr lang="en-US" sz="3200" i="1" dirty="0" smtClean="0"/>
          </a:p>
          <a:p>
            <a:endParaRPr lang="en-US" dirty="0"/>
          </a:p>
          <a:p>
            <a:endParaRPr lang="en-US" dirty="0" smtClean="0"/>
          </a:p>
          <a:p>
            <a:endParaRPr lang="en-US" dirty="0"/>
          </a:p>
          <a:p>
            <a:r>
              <a:rPr lang="en-US" dirty="0" smtClean="0"/>
              <a:t>Improved predictions</a:t>
            </a:r>
          </a:p>
          <a:p>
            <a:r>
              <a:rPr lang="en-US" dirty="0" smtClean="0"/>
              <a:t>Quantify uncertainty</a:t>
            </a:r>
          </a:p>
          <a:p>
            <a:r>
              <a:rPr lang="en-US" dirty="0" smtClean="0"/>
              <a:t>Extract relationships</a:t>
            </a:r>
          </a:p>
        </p:txBody>
      </p:sp>
      <p:sp>
        <p:nvSpPr>
          <p:cNvPr id="6" name="Content Placeholder 5"/>
          <p:cNvSpPr>
            <a:spLocks noGrp="1"/>
          </p:cNvSpPr>
          <p:nvPr>
            <p:ph sz="half" idx="2"/>
          </p:nvPr>
        </p:nvSpPr>
        <p:spPr>
          <a:xfrm>
            <a:off x="4648200" y="1600200"/>
            <a:ext cx="4267200" cy="4525963"/>
          </a:xfrm>
        </p:spPr>
        <p:txBody>
          <a:bodyPr>
            <a:normAutofit lnSpcReduction="10000"/>
          </a:bodyPr>
          <a:lstStyle/>
          <a:p>
            <a:pPr marL="0" indent="0">
              <a:buNone/>
            </a:pPr>
            <a:r>
              <a:rPr lang="en-US" sz="3900" b="1" dirty="0" smtClean="0"/>
              <a:t>Algorithms</a:t>
            </a:r>
          </a:p>
          <a:p>
            <a:r>
              <a:rPr lang="en-US" b="1" dirty="0" smtClean="0">
                <a:solidFill>
                  <a:schemeClr val="tx2"/>
                </a:solidFill>
              </a:rPr>
              <a:t>Loopy Belief Propagation</a:t>
            </a:r>
          </a:p>
          <a:p>
            <a:r>
              <a:rPr lang="en-US" b="1" dirty="0" smtClean="0">
                <a:solidFill>
                  <a:schemeClr val="tx2"/>
                </a:solidFill>
              </a:rPr>
              <a:t>Max Product LP</a:t>
            </a:r>
          </a:p>
          <a:p>
            <a:pPr marL="0" indent="0">
              <a:buNone/>
            </a:pPr>
            <a:r>
              <a:rPr lang="en-US" b="1" dirty="0" smtClean="0"/>
              <a:t>Coming soon:</a:t>
            </a:r>
            <a:endParaRPr lang="en-US" b="1" dirty="0"/>
          </a:p>
          <a:p>
            <a:r>
              <a:rPr lang="en-US" dirty="0" smtClean="0"/>
              <a:t>Gibbs Sampling</a:t>
            </a:r>
          </a:p>
          <a:p>
            <a:r>
              <a:rPr lang="en-US" dirty="0" smtClean="0"/>
              <a:t>Parameter Learning</a:t>
            </a:r>
          </a:p>
          <a:p>
            <a:r>
              <a:rPr lang="en-US" dirty="0" smtClean="0"/>
              <a:t>L</a:t>
            </a:r>
            <a:r>
              <a:rPr lang="en-US" baseline="-25000" dirty="0" smtClean="0"/>
              <a:t>1</a:t>
            </a:r>
            <a:r>
              <a:rPr lang="en-US" dirty="0" smtClean="0"/>
              <a:t> Structure Learning</a:t>
            </a:r>
          </a:p>
          <a:p>
            <a:r>
              <a:rPr lang="en-US" dirty="0" smtClean="0"/>
              <a:t>M</a:t>
            </a:r>
            <a:r>
              <a:rPr lang="en-US" baseline="30000" dirty="0" smtClean="0"/>
              <a:t>3</a:t>
            </a:r>
            <a:r>
              <a:rPr lang="en-US" dirty="0" smtClean="0"/>
              <a:t> Net</a:t>
            </a:r>
          </a:p>
          <a:p>
            <a:r>
              <a:rPr lang="en-US" dirty="0" smtClean="0"/>
              <a:t>Kernel Belief Propagation</a:t>
            </a:r>
            <a:endParaRPr lang="en-US" dirty="0"/>
          </a:p>
        </p:txBody>
      </p:sp>
      <p:grpSp>
        <p:nvGrpSpPr>
          <p:cNvPr id="31" name="Group 30"/>
          <p:cNvGrpSpPr/>
          <p:nvPr/>
        </p:nvGrpSpPr>
        <p:grpSpPr>
          <a:xfrm>
            <a:off x="533400" y="2362200"/>
            <a:ext cx="3581400" cy="1295400"/>
            <a:chOff x="685800" y="2743200"/>
            <a:chExt cx="3581400" cy="1295400"/>
          </a:xfrm>
        </p:grpSpPr>
        <p:cxnSp>
          <p:nvCxnSpPr>
            <p:cNvPr id="19" name="Straight Arrow Connector 18"/>
            <p:cNvCxnSpPr/>
            <p:nvPr/>
          </p:nvCxnSpPr>
          <p:spPr>
            <a:xfrm>
              <a:off x="1219200" y="3200400"/>
              <a:ext cx="228600" cy="381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8" name="Straight Arrow Connector 27"/>
            <p:cNvCxnSpPr/>
            <p:nvPr/>
          </p:nvCxnSpPr>
          <p:spPr>
            <a:xfrm flipH="1">
              <a:off x="2057400" y="3200400"/>
              <a:ext cx="228600" cy="381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9" name="Straight Arrow Connector 28"/>
            <p:cNvCxnSpPr/>
            <p:nvPr/>
          </p:nvCxnSpPr>
          <p:spPr>
            <a:xfrm>
              <a:off x="2667000" y="3200400"/>
              <a:ext cx="228600" cy="381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0" name="Straight Arrow Connector 29"/>
            <p:cNvCxnSpPr/>
            <p:nvPr/>
          </p:nvCxnSpPr>
          <p:spPr>
            <a:xfrm flipH="1">
              <a:off x="3505200" y="3200400"/>
              <a:ext cx="228600" cy="3810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1" name="Rounded Rectangle 10"/>
            <p:cNvSpPr/>
            <p:nvPr/>
          </p:nvSpPr>
          <p:spPr>
            <a:xfrm>
              <a:off x="1257300" y="3581400"/>
              <a:ext cx="990600" cy="4572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solidFill>
                    <a:prstClr val="white"/>
                  </a:solidFill>
                  <a:latin typeface="Calibri"/>
                </a:rPr>
                <a:t>Ad 1</a:t>
              </a:r>
              <a:endParaRPr lang="en-US" dirty="0">
                <a:solidFill>
                  <a:prstClr val="white"/>
                </a:solidFill>
                <a:latin typeface="Calibri"/>
              </a:endParaRPr>
            </a:p>
          </p:txBody>
        </p:sp>
        <p:sp>
          <p:nvSpPr>
            <p:cNvPr id="12" name="Rounded Rectangle 11"/>
            <p:cNvSpPr/>
            <p:nvPr/>
          </p:nvSpPr>
          <p:spPr>
            <a:xfrm>
              <a:off x="2705100" y="3581400"/>
              <a:ext cx="990600" cy="4572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smtClean="0">
                  <a:solidFill>
                    <a:prstClr val="white"/>
                  </a:solidFill>
                  <a:latin typeface="Calibri"/>
                </a:rPr>
                <a:t>Ad 2</a:t>
              </a:r>
              <a:endParaRPr lang="en-US" dirty="0">
                <a:solidFill>
                  <a:prstClr val="white"/>
                </a:solidFill>
                <a:latin typeface="Calibri"/>
              </a:endParaRPr>
            </a:p>
          </p:txBody>
        </p:sp>
        <p:sp>
          <p:nvSpPr>
            <p:cNvPr id="9" name="Rounded Rectangle 8"/>
            <p:cNvSpPr/>
            <p:nvPr/>
          </p:nvSpPr>
          <p:spPr>
            <a:xfrm>
              <a:off x="685800" y="2743200"/>
              <a:ext cx="990600" cy="457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latin typeface="Calibri"/>
                </a:rPr>
                <a:t>User 1</a:t>
              </a:r>
              <a:endParaRPr lang="en-US" dirty="0">
                <a:solidFill>
                  <a:prstClr val="white"/>
                </a:solidFill>
                <a:latin typeface="Calibri"/>
              </a:endParaRPr>
            </a:p>
          </p:txBody>
        </p:sp>
        <p:sp>
          <p:nvSpPr>
            <p:cNvPr id="10" name="Rounded Rectangle 9"/>
            <p:cNvSpPr/>
            <p:nvPr/>
          </p:nvSpPr>
          <p:spPr>
            <a:xfrm>
              <a:off x="3276600" y="2743200"/>
              <a:ext cx="990600" cy="457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latin typeface="Calibri"/>
                </a:rPr>
                <a:t>User 3</a:t>
              </a:r>
              <a:endParaRPr lang="en-US" dirty="0">
                <a:solidFill>
                  <a:prstClr val="white"/>
                </a:solidFill>
                <a:latin typeface="Calibri"/>
              </a:endParaRPr>
            </a:p>
          </p:txBody>
        </p:sp>
        <p:sp>
          <p:nvSpPr>
            <p:cNvPr id="13" name="Rounded Rectangle 12"/>
            <p:cNvSpPr/>
            <p:nvPr/>
          </p:nvSpPr>
          <p:spPr>
            <a:xfrm>
              <a:off x="1981200" y="2743200"/>
              <a:ext cx="990600" cy="4572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prstClr val="white"/>
                  </a:solidFill>
                  <a:latin typeface="Calibri"/>
                </a:rPr>
                <a:t>User 2</a:t>
              </a:r>
              <a:endParaRPr lang="en-US" dirty="0">
                <a:solidFill>
                  <a:prstClr val="white"/>
                </a:solidFill>
                <a:latin typeface="Calibri"/>
              </a:endParaRPr>
            </a:p>
          </p:txBody>
        </p:sp>
      </p:grpSp>
    </p:spTree>
    <p:extLst>
      <p:ext uri="{BB962C8B-B14F-4D97-AF65-F5344CB8AC3E}">
        <p14:creationId xmlns:p14="http://schemas.microsoft.com/office/powerpoint/2010/main" val="1310959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fade">
                                      <p:cBhvr>
                                        <p:cTn id="10" dur="500"/>
                                        <p:tgtEl>
                                          <p:spTgt spid="3">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500"/>
                                        <p:tgtEl>
                                          <p:spTgt spid="6">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fade">
                                      <p:cBhvr>
                                        <p:cTn id="33" dur="500"/>
                                        <p:tgtEl>
                                          <p:spTgt spid="6">
                                            <p:txEl>
                                              <p:pRg st="5" end="5"/>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6" end="6"/>
                                            </p:txEl>
                                          </p:spTgt>
                                        </p:tgtEl>
                                        <p:attrNameLst>
                                          <p:attrName>style.visibility</p:attrName>
                                        </p:attrNameLst>
                                      </p:cBhvr>
                                      <p:to>
                                        <p:strVal val="visible"/>
                                      </p:to>
                                    </p:set>
                                    <p:animEffect transition="in" filter="fade">
                                      <p:cBhvr>
                                        <p:cTn id="36" dur="500"/>
                                        <p:tgtEl>
                                          <p:spTgt spid="6">
                                            <p:txEl>
                                              <p:pRg st="6" end="6"/>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Effect transition="in" filter="fade">
                                      <p:cBhvr>
                                        <p:cTn id="39" dur="500"/>
                                        <p:tgtEl>
                                          <p:spTgt spid="6">
                                            <p:txEl>
                                              <p:pRg st="7" end="7"/>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8" end="8"/>
                                            </p:txEl>
                                          </p:spTgt>
                                        </p:tgtEl>
                                        <p:attrNameLst>
                                          <p:attrName>style.visibility</p:attrName>
                                        </p:attrNameLst>
                                      </p:cBhvr>
                                      <p:to>
                                        <p:strVal val="visible"/>
                                      </p:to>
                                    </p:set>
                                    <p:animEffect transition="in" filter="fade">
                                      <p:cBhvr>
                                        <p:cTn id="4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1143000"/>
          </a:xfrm>
        </p:spPr>
        <p:txBody>
          <a:bodyPr/>
          <a:lstStyle/>
          <a:p>
            <a:r>
              <a:rPr lang="en-US" dirty="0" smtClean="0"/>
              <a:t>Structured Prediction</a:t>
            </a:r>
            <a:endParaRPr lang="en-US" dirty="0"/>
          </a:p>
        </p:txBody>
      </p:sp>
      <p:sp>
        <p:nvSpPr>
          <p:cNvPr id="5" name="Content Placeholder 4"/>
          <p:cNvSpPr>
            <a:spLocks noGrp="1"/>
          </p:cNvSpPr>
          <p:nvPr>
            <p:ph idx="1"/>
          </p:nvPr>
        </p:nvSpPr>
        <p:spPr>
          <a:xfrm>
            <a:off x="457200" y="838200"/>
            <a:ext cx="6096000" cy="4800600"/>
          </a:xfrm>
        </p:spPr>
        <p:txBody>
          <a:bodyPr>
            <a:normAutofit/>
          </a:bodyPr>
          <a:lstStyle/>
          <a:p>
            <a:r>
              <a:rPr lang="en-US" dirty="0" smtClean="0"/>
              <a:t>Input:</a:t>
            </a:r>
          </a:p>
          <a:p>
            <a:pPr lvl="1"/>
            <a:r>
              <a:rPr lang="en-US" dirty="0" smtClean="0"/>
              <a:t>Prior probability for each vertex</a:t>
            </a:r>
            <a:endParaRPr lang="en-US" dirty="0"/>
          </a:p>
          <a:p>
            <a:pPr lvl="1"/>
            <a:endParaRPr lang="en-US" dirty="0" smtClean="0"/>
          </a:p>
          <a:p>
            <a:pPr marL="457200" lvl="1" indent="0">
              <a:buNone/>
            </a:pPr>
            <a:endParaRPr lang="en-US" dirty="0"/>
          </a:p>
          <a:p>
            <a:pPr marL="457200" lvl="1" indent="0">
              <a:buNone/>
            </a:pPr>
            <a:endParaRPr lang="en-US" dirty="0"/>
          </a:p>
          <a:p>
            <a:pPr lvl="1"/>
            <a:r>
              <a:rPr lang="en-US" dirty="0" smtClean="0"/>
              <a:t>Edge List</a:t>
            </a:r>
          </a:p>
          <a:p>
            <a:pPr lvl="1"/>
            <a:r>
              <a:rPr lang="en-US" dirty="0" smtClean="0"/>
              <a:t>Smoothing Parameter (e.g., 2.0)</a:t>
            </a:r>
          </a:p>
          <a:p>
            <a:r>
              <a:rPr lang="en-US" dirty="0" smtClean="0"/>
              <a:t>Output:  posterior</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01737172"/>
              </p:ext>
            </p:extLst>
          </p:nvPr>
        </p:nvGraphicFramePr>
        <p:xfrm>
          <a:off x="1371600" y="1981200"/>
          <a:ext cx="4800600" cy="1523999"/>
        </p:xfrm>
        <a:graphic>
          <a:graphicData uri="http://schemas.openxmlformats.org/drawingml/2006/table">
            <a:tbl>
              <a:tblPr firstRow="1" bandRow="1">
                <a:tableStyleId>{3C2FFA5D-87B4-456A-9821-1D502468CF0F}</a:tableStyleId>
              </a:tblPr>
              <a:tblGrid>
                <a:gridCol w="1060402"/>
                <a:gridCol w="1606598"/>
                <a:gridCol w="2133600"/>
              </a:tblGrid>
              <a:tr h="289560">
                <a:tc>
                  <a:txBody>
                    <a:bodyPr/>
                    <a:lstStyle/>
                    <a:p>
                      <a:r>
                        <a:rPr lang="en-US" sz="1400" dirty="0" smtClean="0"/>
                        <a:t>User Id</a:t>
                      </a:r>
                      <a:endParaRPr lang="en-US" sz="1400" dirty="0"/>
                    </a:p>
                  </a:txBody>
                  <a:tcPr/>
                </a:tc>
                <a:tc>
                  <a:txBody>
                    <a:bodyPr/>
                    <a:lstStyle/>
                    <a:p>
                      <a:r>
                        <a:rPr lang="en-US" sz="1400" dirty="0" err="1" smtClean="0"/>
                        <a:t>Pr</a:t>
                      </a:r>
                      <a:r>
                        <a:rPr lang="en-US" sz="1400" dirty="0" smtClean="0"/>
                        <a:t>(Conservative)</a:t>
                      </a:r>
                      <a:endParaRPr lang="en-US" sz="1400" dirty="0"/>
                    </a:p>
                  </a:txBody>
                  <a:tcPr/>
                </a:tc>
                <a:tc>
                  <a:txBody>
                    <a:bodyPr/>
                    <a:lstStyle/>
                    <a:p>
                      <a:r>
                        <a:rPr lang="en-US" sz="1400" dirty="0" err="1" smtClean="0"/>
                        <a:t>Pr</a:t>
                      </a:r>
                      <a:r>
                        <a:rPr lang="en-US" sz="1400" dirty="0" smtClean="0"/>
                        <a:t>(Not</a:t>
                      </a:r>
                      <a:r>
                        <a:rPr lang="en-US" sz="1400" baseline="0" dirty="0" smtClean="0"/>
                        <a:t> Conservative</a:t>
                      </a:r>
                      <a:r>
                        <a:rPr lang="en-US" sz="1400" dirty="0" smtClean="0"/>
                        <a:t>)</a:t>
                      </a:r>
                      <a:endParaRPr lang="en-US" sz="1400" dirty="0"/>
                    </a:p>
                  </a:txBody>
                  <a:tcPr/>
                </a:tc>
              </a:tr>
              <a:tr h="198120">
                <a:tc>
                  <a:txBody>
                    <a:bodyPr/>
                    <a:lstStyle/>
                    <a:p>
                      <a:r>
                        <a:rPr lang="en-US" sz="1400" dirty="0" smtClean="0"/>
                        <a:t>1</a:t>
                      </a:r>
                      <a:endParaRPr lang="en-US" sz="1400" dirty="0"/>
                    </a:p>
                  </a:txBody>
                  <a:tcPr/>
                </a:tc>
                <a:tc>
                  <a:txBody>
                    <a:bodyPr/>
                    <a:lstStyle/>
                    <a:p>
                      <a:r>
                        <a:rPr lang="en-US" sz="1400" dirty="0" smtClean="0"/>
                        <a:t>0.8</a:t>
                      </a:r>
                      <a:endParaRPr lang="en-US" sz="1400" dirty="0"/>
                    </a:p>
                  </a:txBody>
                  <a:tcPr/>
                </a:tc>
                <a:tc>
                  <a:txBody>
                    <a:bodyPr/>
                    <a:lstStyle/>
                    <a:p>
                      <a:r>
                        <a:rPr lang="en-US" sz="1400" dirty="0" smtClean="0"/>
                        <a:t>0.2</a:t>
                      </a:r>
                      <a:endParaRPr lang="en-US" sz="1400" dirty="0"/>
                    </a:p>
                  </a:txBody>
                  <a:tcPr/>
                </a:tc>
              </a:tr>
              <a:tr h="289560">
                <a:tc>
                  <a:txBody>
                    <a:bodyPr/>
                    <a:lstStyle/>
                    <a:p>
                      <a:r>
                        <a:rPr lang="en-US" sz="1400" dirty="0" smtClean="0"/>
                        <a:t>2</a:t>
                      </a:r>
                      <a:endParaRPr lang="en-US" sz="1400" dirty="0"/>
                    </a:p>
                  </a:txBody>
                  <a:tcPr/>
                </a:tc>
                <a:tc>
                  <a:txBody>
                    <a:bodyPr/>
                    <a:lstStyle/>
                    <a:p>
                      <a:r>
                        <a:rPr lang="en-US" sz="1400" dirty="0" smtClean="0"/>
                        <a:t>0.5</a:t>
                      </a:r>
                      <a:endParaRPr lang="en-US" sz="1400" dirty="0"/>
                    </a:p>
                  </a:txBody>
                  <a:tcPr/>
                </a:tc>
                <a:tc>
                  <a:txBody>
                    <a:bodyPr/>
                    <a:lstStyle/>
                    <a:p>
                      <a:r>
                        <a:rPr lang="en-US" sz="1400" dirty="0" smtClean="0"/>
                        <a:t>0.5</a:t>
                      </a:r>
                    </a:p>
                  </a:txBody>
                  <a:tcPr/>
                </a:tc>
              </a:tr>
              <a:tr h="289560">
                <a:tc>
                  <a:txBody>
                    <a:bodyPr/>
                    <a:lstStyle/>
                    <a:p>
                      <a:r>
                        <a:rPr lang="en-US" sz="1400" dirty="0" smtClean="0"/>
                        <a:t>3</a:t>
                      </a:r>
                      <a:endParaRPr lang="en-US" sz="1400" dirty="0"/>
                    </a:p>
                  </a:txBody>
                  <a:tcPr/>
                </a:tc>
                <a:tc>
                  <a:txBody>
                    <a:bodyPr/>
                    <a:lstStyle/>
                    <a:p>
                      <a:r>
                        <a:rPr lang="en-US" sz="1400" dirty="0" smtClean="0"/>
                        <a:t>0.3</a:t>
                      </a:r>
                      <a:endParaRPr lang="en-US" sz="1400" dirty="0"/>
                    </a:p>
                  </a:txBody>
                  <a:tcPr/>
                </a:tc>
                <a:tc>
                  <a:txBody>
                    <a:bodyPr/>
                    <a:lstStyle/>
                    <a:p>
                      <a:r>
                        <a:rPr lang="en-US" sz="1400" dirty="0" smtClean="0"/>
                        <a:t>0.7</a:t>
                      </a:r>
                    </a:p>
                  </a:txBody>
                  <a:tcPr/>
                </a:tc>
              </a:tr>
              <a:tr h="289560">
                <a:tc>
                  <a:txBody>
                    <a:bodyPr/>
                    <a:lstStyle/>
                    <a:p>
                      <a:r>
                        <a:rPr lang="en-US" sz="1400" dirty="0" smtClean="0"/>
                        <a:t>…</a:t>
                      </a:r>
                      <a:endParaRPr lang="en-US" sz="1400" dirty="0"/>
                    </a:p>
                  </a:txBody>
                  <a:tcPr/>
                </a:tc>
                <a:tc>
                  <a:txBody>
                    <a:bodyPr/>
                    <a:lstStyle/>
                    <a:p>
                      <a:r>
                        <a:rPr lang="en-US" sz="1400" dirty="0" smtClean="0"/>
                        <a:t>…</a:t>
                      </a:r>
                      <a:endParaRPr lang="en-US" sz="1400" dirty="0"/>
                    </a:p>
                  </a:txBody>
                  <a:tcPr/>
                </a:tc>
                <a:tc>
                  <a:txBody>
                    <a:bodyPr/>
                    <a:lstStyle/>
                    <a:p>
                      <a:r>
                        <a:rPr lang="en-US" sz="1400" dirty="0" smtClean="0"/>
                        <a:t>…</a:t>
                      </a:r>
                    </a:p>
                  </a:txBody>
                  <a:tcPr/>
                </a:tc>
              </a:tr>
            </a:tbl>
          </a:graphicData>
        </a:graphic>
      </p:graphicFrame>
      <p:pic>
        <p:nvPicPr>
          <p:cNvPr id="9" name="Picture 8"/>
          <p:cNvPicPr>
            <a:picLocks noChangeAspect="1"/>
          </p:cNvPicPr>
          <p:nvPr/>
        </p:nvPicPr>
        <p:blipFill>
          <a:blip r:embed="rId2"/>
          <a:stretch>
            <a:fillRect/>
          </a:stretch>
        </p:blipFill>
        <p:spPr>
          <a:xfrm>
            <a:off x="6781800" y="1295400"/>
            <a:ext cx="1905000" cy="1905000"/>
          </a:xfrm>
          <a:prstGeom prst="rect">
            <a:avLst/>
          </a:prstGeom>
        </p:spPr>
      </p:pic>
      <p:grpSp>
        <p:nvGrpSpPr>
          <p:cNvPr id="11" name="Group 10"/>
          <p:cNvGrpSpPr/>
          <p:nvPr/>
        </p:nvGrpSpPr>
        <p:grpSpPr>
          <a:xfrm>
            <a:off x="6874336" y="3377882"/>
            <a:ext cx="1736264" cy="1117918"/>
            <a:chOff x="1747838" y="4038600"/>
            <a:chExt cx="2366962" cy="1524002"/>
          </a:xfrm>
        </p:grpSpPr>
        <p:cxnSp>
          <p:nvCxnSpPr>
            <p:cNvPr id="14" name="Straight Connector 13"/>
            <p:cNvCxnSpPr>
              <a:endCxn id="22" idx="6"/>
            </p:cNvCxnSpPr>
            <p:nvPr/>
          </p:nvCxnSpPr>
          <p:spPr bwMode="auto">
            <a:xfrm rot="10800000">
              <a:off x="1985962" y="4914900"/>
              <a:ext cx="2128838" cy="0"/>
            </a:xfrm>
            <a:prstGeom prst="line">
              <a:avLst/>
            </a:prstGeom>
            <a:noFill/>
            <a:ln w="38100" cap="flat" cmpd="sng" algn="ctr">
              <a:solidFill>
                <a:srgbClr val="376092"/>
              </a:solidFill>
              <a:prstDash val="solid"/>
              <a:round/>
              <a:headEnd type="none" w="med" len="med"/>
              <a:tailEnd type="none" w="med" len="med"/>
            </a:ln>
            <a:effectLst/>
          </p:spPr>
        </p:cxnSp>
        <p:cxnSp>
          <p:nvCxnSpPr>
            <p:cNvPr id="15" name="Straight Connector 14"/>
            <p:cNvCxnSpPr>
              <a:endCxn id="19" idx="4"/>
            </p:cNvCxnSpPr>
            <p:nvPr/>
          </p:nvCxnSpPr>
          <p:spPr bwMode="auto">
            <a:xfrm rot="16200000" flipV="1">
              <a:off x="1216819" y="4914900"/>
              <a:ext cx="1295402" cy="1"/>
            </a:xfrm>
            <a:prstGeom prst="line">
              <a:avLst/>
            </a:prstGeom>
            <a:noFill/>
            <a:ln w="38100" cap="flat" cmpd="sng" algn="ctr">
              <a:solidFill>
                <a:srgbClr val="376092"/>
              </a:solidFill>
              <a:prstDash val="solid"/>
              <a:round/>
              <a:headEnd type="none" w="med" len="med"/>
              <a:tailEnd type="none" w="med" len="med"/>
            </a:ln>
            <a:effectLst/>
          </p:spPr>
        </p:cxnSp>
        <p:cxnSp>
          <p:nvCxnSpPr>
            <p:cNvPr id="16" name="Straight Connector 15"/>
            <p:cNvCxnSpPr>
              <a:endCxn id="20" idx="4"/>
            </p:cNvCxnSpPr>
            <p:nvPr/>
          </p:nvCxnSpPr>
          <p:spPr bwMode="auto">
            <a:xfrm rot="16200000" flipV="1">
              <a:off x="1983582" y="4914899"/>
              <a:ext cx="1295400" cy="1"/>
            </a:xfrm>
            <a:prstGeom prst="line">
              <a:avLst/>
            </a:prstGeom>
            <a:noFill/>
            <a:ln w="38100" cap="flat" cmpd="sng" algn="ctr">
              <a:solidFill>
                <a:srgbClr val="376092"/>
              </a:solidFill>
              <a:prstDash val="solid"/>
              <a:round/>
              <a:headEnd type="none" w="med" len="med"/>
              <a:tailEnd type="none" w="med" len="med"/>
            </a:ln>
            <a:effectLst/>
          </p:spPr>
        </p:cxnSp>
        <p:cxnSp>
          <p:nvCxnSpPr>
            <p:cNvPr id="17" name="Straight Connector 16"/>
            <p:cNvCxnSpPr>
              <a:endCxn id="21" idx="4"/>
            </p:cNvCxnSpPr>
            <p:nvPr/>
          </p:nvCxnSpPr>
          <p:spPr bwMode="auto">
            <a:xfrm rot="16200000" flipV="1">
              <a:off x="2745582" y="4914899"/>
              <a:ext cx="1295400" cy="1"/>
            </a:xfrm>
            <a:prstGeom prst="line">
              <a:avLst/>
            </a:prstGeom>
            <a:noFill/>
            <a:ln w="38100" cap="flat" cmpd="sng" algn="ctr">
              <a:solidFill>
                <a:srgbClr val="376092"/>
              </a:solidFill>
              <a:prstDash val="solid"/>
              <a:round/>
              <a:headEnd type="none" w="med" len="med"/>
              <a:tailEnd type="none" w="med" len="med"/>
            </a:ln>
            <a:effectLst/>
          </p:spPr>
        </p:cxnSp>
        <p:cxnSp>
          <p:nvCxnSpPr>
            <p:cNvPr id="18" name="Straight Connector 17"/>
            <p:cNvCxnSpPr>
              <a:endCxn id="19" idx="6"/>
            </p:cNvCxnSpPr>
            <p:nvPr/>
          </p:nvCxnSpPr>
          <p:spPr bwMode="auto">
            <a:xfrm rot="10800000">
              <a:off x="1981200" y="4152900"/>
              <a:ext cx="2133600" cy="0"/>
            </a:xfrm>
            <a:prstGeom prst="line">
              <a:avLst/>
            </a:prstGeom>
            <a:noFill/>
            <a:ln w="38100" cap="flat" cmpd="sng" algn="ctr">
              <a:solidFill>
                <a:srgbClr val="376092"/>
              </a:solidFill>
              <a:prstDash val="solid"/>
              <a:round/>
              <a:headEnd type="none" w="med" len="med"/>
              <a:tailEnd type="none" w="med" len="med"/>
            </a:ln>
            <a:effectLst/>
          </p:spPr>
        </p:cxnSp>
        <p:sp>
          <p:nvSpPr>
            <p:cNvPr id="19" name="Oval 18"/>
            <p:cNvSpPr/>
            <p:nvPr/>
          </p:nvSpPr>
          <p:spPr bwMode="auto">
            <a:xfrm>
              <a:off x="1747838" y="4038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20" name="Oval 19"/>
            <p:cNvSpPr/>
            <p:nvPr/>
          </p:nvSpPr>
          <p:spPr bwMode="auto">
            <a:xfrm>
              <a:off x="2514600" y="4038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21" name="Oval 20"/>
            <p:cNvSpPr/>
            <p:nvPr/>
          </p:nvSpPr>
          <p:spPr bwMode="auto">
            <a:xfrm>
              <a:off x="3276600" y="4038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22" name="Oval 21"/>
            <p:cNvSpPr/>
            <p:nvPr/>
          </p:nvSpPr>
          <p:spPr bwMode="auto">
            <a:xfrm>
              <a:off x="1752600" y="4800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23" name="Oval 22"/>
            <p:cNvSpPr/>
            <p:nvPr/>
          </p:nvSpPr>
          <p:spPr bwMode="auto">
            <a:xfrm>
              <a:off x="2519362" y="4800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sp>
          <p:nvSpPr>
            <p:cNvPr id="24" name="Oval 23"/>
            <p:cNvSpPr/>
            <p:nvPr/>
          </p:nvSpPr>
          <p:spPr bwMode="auto">
            <a:xfrm>
              <a:off x="3276600" y="4800600"/>
              <a:ext cx="233362" cy="228600"/>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fontAlgn="base">
                <a:spcBef>
                  <a:spcPct val="0"/>
                </a:spcBef>
                <a:spcAft>
                  <a:spcPct val="0"/>
                </a:spcAft>
              </a:pPr>
              <a:endParaRPr lang="en-US" sz="2800" smtClean="0">
                <a:solidFill>
                  <a:schemeClr val="tx1"/>
                </a:solidFill>
              </a:endParaRPr>
            </a:p>
          </p:txBody>
        </p:sp>
      </p:grpSp>
      <p:pic>
        <p:nvPicPr>
          <p:cNvPr id="26" name="Picture 25"/>
          <p:cNvPicPr>
            <a:picLocks noChangeAspect="1"/>
          </p:cNvPicPr>
          <p:nvPr/>
        </p:nvPicPr>
        <p:blipFill>
          <a:blip r:embed="rId3"/>
          <a:stretch>
            <a:fillRect/>
          </a:stretch>
        </p:blipFill>
        <p:spPr>
          <a:xfrm>
            <a:off x="6858000" y="4648200"/>
            <a:ext cx="1905000" cy="1905000"/>
          </a:xfrm>
          <a:prstGeom prst="rect">
            <a:avLst/>
          </a:prstGeom>
        </p:spPr>
      </p:pic>
      <p:graphicFrame>
        <p:nvGraphicFramePr>
          <p:cNvPr id="27" name="Table 26"/>
          <p:cNvGraphicFramePr>
            <a:graphicFrameLocks noGrp="1"/>
          </p:cNvGraphicFramePr>
          <p:nvPr>
            <p:extLst>
              <p:ext uri="{D42A27DB-BD31-4B8C-83A1-F6EECF244321}">
                <p14:modId xmlns:p14="http://schemas.microsoft.com/office/powerpoint/2010/main" val="269184118"/>
              </p:ext>
            </p:extLst>
          </p:nvPr>
        </p:nvGraphicFramePr>
        <p:xfrm>
          <a:off x="1447800" y="5181601"/>
          <a:ext cx="4800600" cy="1523999"/>
        </p:xfrm>
        <a:graphic>
          <a:graphicData uri="http://schemas.openxmlformats.org/drawingml/2006/table">
            <a:tbl>
              <a:tblPr firstRow="1" bandRow="1">
                <a:tableStyleId>{3C2FFA5D-87B4-456A-9821-1D502468CF0F}</a:tableStyleId>
              </a:tblPr>
              <a:tblGrid>
                <a:gridCol w="1060402"/>
                <a:gridCol w="1606598"/>
                <a:gridCol w="2133600"/>
              </a:tblGrid>
              <a:tr h="289560">
                <a:tc>
                  <a:txBody>
                    <a:bodyPr/>
                    <a:lstStyle/>
                    <a:p>
                      <a:r>
                        <a:rPr lang="en-US" sz="1400" dirty="0" smtClean="0"/>
                        <a:t>User Id</a:t>
                      </a:r>
                      <a:endParaRPr lang="en-US" sz="1400" dirty="0"/>
                    </a:p>
                  </a:txBody>
                  <a:tcPr/>
                </a:tc>
                <a:tc>
                  <a:txBody>
                    <a:bodyPr/>
                    <a:lstStyle/>
                    <a:p>
                      <a:r>
                        <a:rPr lang="en-US" sz="1400" dirty="0" err="1" smtClean="0"/>
                        <a:t>Pr</a:t>
                      </a:r>
                      <a:r>
                        <a:rPr lang="en-US" sz="1400" dirty="0" smtClean="0"/>
                        <a:t>(Conservative)</a:t>
                      </a:r>
                      <a:endParaRPr lang="en-US" sz="1400" dirty="0"/>
                    </a:p>
                  </a:txBody>
                  <a:tcPr/>
                </a:tc>
                <a:tc>
                  <a:txBody>
                    <a:bodyPr/>
                    <a:lstStyle/>
                    <a:p>
                      <a:r>
                        <a:rPr lang="en-US" sz="1400" dirty="0" err="1" smtClean="0"/>
                        <a:t>Pr</a:t>
                      </a:r>
                      <a:r>
                        <a:rPr lang="en-US" sz="1400" dirty="0" smtClean="0"/>
                        <a:t>(Not</a:t>
                      </a:r>
                      <a:r>
                        <a:rPr lang="en-US" sz="1400" baseline="0" dirty="0" smtClean="0"/>
                        <a:t> Conservative</a:t>
                      </a:r>
                      <a:r>
                        <a:rPr lang="en-US" sz="1400" dirty="0" smtClean="0"/>
                        <a:t>)</a:t>
                      </a:r>
                      <a:endParaRPr lang="en-US" sz="1400" dirty="0"/>
                    </a:p>
                  </a:txBody>
                  <a:tcPr/>
                </a:tc>
              </a:tr>
              <a:tr h="198120">
                <a:tc>
                  <a:txBody>
                    <a:bodyPr/>
                    <a:lstStyle/>
                    <a:p>
                      <a:r>
                        <a:rPr lang="en-US" sz="1400" dirty="0" smtClean="0"/>
                        <a:t>1</a:t>
                      </a:r>
                      <a:endParaRPr lang="en-US" sz="1400" dirty="0"/>
                    </a:p>
                  </a:txBody>
                  <a:tcPr/>
                </a:tc>
                <a:tc>
                  <a:txBody>
                    <a:bodyPr/>
                    <a:lstStyle/>
                    <a:p>
                      <a:r>
                        <a:rPr lang="en-US" sz="1400" dirty="0" smtClean="0"/>
                        <a:t>0.7</a:t>
                      </a:r>
                      <a:endParaRPr lang="en-US" sz="1400" dirty="0"/>
                    </a:p>
                  </a:txBody>
                  <a:tcPr/>
                </a:tc>
                <a:tc>
                  <a:txBody>
                    <a:bodyPr/>
                    <a:lstStyle/>
                    <a:p>
                      <a:r>
                        <a:rPr lang="en-US" sz="1400" dirty="0" smtClean="0"/>
                        <a:t>0.3</a:t>
                      </a:r>
                      <a:endParaRPr lang="en-US" sz="1400" dirty="0"/>
                    </a:p>
                  </a:txBody>
                  <a:tcPr/>
                </a:tc>
              </a:tr>
              <a:tr h="289560">
                <a:tc>
                  <a:txBody>
                    <a:bodyPr/>
                    <a:lstStyle/>
                    <a:p>
                      <a:r>
                        <a:rPr lang="en-US" sz="1400" dirty="0" smtClean="0"/>
                        <a:t>2</a:t>
                      </a:r>
                      <a:endParaRPr lang="en-US" sz="1400" dirty="0"/>
                    </a:p>
                  </a:txBody>
                  <a:tcPr/>
                </a:tc>
                <a:tc>
                  <a:txBody>
                    <a:bodyPr/>
                    <a:lstStyle/>
                    <a:p>
                      <a:r>
                        <a:rPr lang="en-US" sz="1400" dirty="0" smtClean="0"/>
                        <a:t>0.3</a:t>
                      </a:r>
                      <a:endParaRPr lang="en-US" sz="1400" dirty="0"/>
                    </a:p>
                  </a:txBody>
                  <a:tcPr/>
                </a:tc>
                <a:tc>
                  <a:txBody>
                    <a:bodyPr/>
                    <a:lstStyle/>
                    <a:p>
                      <a:r>
                        <a:rPr lang="en-US" sz="1400" dirty="0" smtClean="0"/>
                        <a:t>0.7</a:t>
                      </a:r>
                    </a:p>
                  </a:txBody>
                  <a:tcPr/>
                </a:tc>
              </a:tr>
              <a:tr h="289560">
                <a:tc>
                  <a:txBody>
                    <a:bodyPr/>
                    <a:lstStyle/>
                    <a:p>
                      <a:r>
                        <a:rPr lang="en-US" sz="1400" dirty="0" smtClean="0"/>
                        <a:t>3</a:t>
                      </a:r>
                      <a:endParaRPr lang="en-US" sz="1400" dirty="0"/>
                    </a:p>
                  </a:txBody>
                  <a:tcPr/>
                </a:tc>
                <a:tc>
                  <a:txBody>
                    <a:bodyPr/>
                    <a:lstStyle/>
                    <a:p>
                      <a:r>
                        <a:rPr lang="en-US" sz="1400" dirty="0" smtClean="0"/>
                        <a:t>0.1</a:t>
                      </a:r>
                      <a:endParaRPr lang="en-US" sz="1400" dirty="0"/>
                    </a:p>
                  </a:txBody>
                  <a:tcPr/>
                </a:tc>
                <a:tc>
                  <a:txBody>
                    <a:bodyPr/>
                    <a:lstStyle/>
                    <a:p>
                      <a:r>
                        <a:rPr lang="en-US" sz="1400" dirty="0" smtClean="0"/>
                        <a:t>0.8</a:t>
                      </a:r>
                    </a:p>
                  </a:txBody>
                  <a:tcPr/>
                </a:tc>
              </a:tr>
              <a:tr h="289560">
                <a:tc>
                  <a:txBody>
                    <a:bodyPr/>
                    <a:lstStyle/>
                    <a:p>
                      <a:r>
                        <a:rPr lang="en-US" sz="1400" dirty="0" smtClean="0"/>
                        <a:t>…</a:t>
                      </a:r>
                      <a:endParaRPr lang="en-US" sz="1400" dirty="0"/>
                    </a:p>
                  </a:txBody>
                  <a:tcPr/>
                </a:tc>
                <a:tc>
                  <a:txBody>
                    <a:bodyPr/>
                    <a:lstStyle/>
                    <a:p>
                      <a:r>
                        <a:rPr lang="en-US" sz="1400" dirty="0" smtClean="0"/>
                        <a:t>…</a:t>
                      </a:r>
                      <a:endParaRPr lang="en-US" sz="1400" dirty="0"/>
                    </a:p>
                  </a:txBody>
                  <a:tcPr/>
                </a:tc>
                <a:tc>
                  <a:txBody>
                    <a:bodyPr/>
                    <a:lstStyle/>
                    <a:p>
                      <a:r>
                        <a:rPr lang="en-US" sz="1400" dirty="0" smtClean="0"/>
                        <a:t>…</a:t>
                      </a:r>
                    </a:p>
                  </a:txBody>
                  <a:tcPr/>
                </a:tc>
              </a:tr>
            </a:tbl>
          </a:graphicData>
        </a:graphic>
      </p:graphicFrame>
    </p:spTree>
    <p:extLst>
      <p:ext uri="{BB962C8B-B14F-4D97-AF65-F5344CB8AC3E}">
        <p14:creationId xmlns:p14="http://schemas.microsoft.com/office/powerpoint/2010/main" val="1585283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7" end="7"/>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 Vision (</a:t>
            </a:r>
            <a:r>
              <a:rPr lang="en-US" dirty="0" err="1" smtClean="0"/>
              <a:t>CloudCV</a:t>
            </a:r>
            <a:r>
              <a:rPr lang="en-US" dirty="0" smtClean="0"/>
              <a:t>)</a:t>
            </a:r>
            <a:endParaRPr lang="en-US" dirty="0"/>
          </a:p>
        </p:txBody>
      </p:sp>
      <p:sp>
        <p:nvSpPr>
          <p:cNvPr id="3" name="Content Placeholder 2"/>
          <p:cNvSpPr>
            <a:spLocks noGrp="1"/>
          </p:cNvSpPr>
          <p:nvPr>
            <p:ph sz="half" idx="1"/>
          </p:nvPr>
        </p:nvSpPr>
        <p:spPr>
          <a:xfrm>
            <a:off x="457200" y="1295400"/>
            <a:ext cx="4038600" cy="4800600"/>
          </a:xfrm>
        </p:spPr>
        <p:txBody>
          <a:bodyPr>
            <a:normAutofit/>
          </a:bodyPr>
          <a:lstStyle/>
          <a:p>
            <a:pPr marL="0" indent="0" algn="ctr">
              <a:buNone/>
            </a:pPr>
            <a:r>
              <a:rPr lang="en-US" sz="3200" i="1" dirty="0" smtClean="0"/>
              <a:t>Making sense of </a:t>
            </a:r>
            <a:br>
              <a:rPr lang="en-US" sz="3200" i="1" dirty="0" smtClean="0"/>
            </a:br>
            <a:r>
              <a:rPr lang="en-US" sz="3200" i="1" dirty="0" smtClean="0"/>
              <a:t>pictures.</a:t>
            </a:r>
            <a:br>
              <a:rPr lang="en-US" sz="3200" i="1" dirty="0" smtClean="0"/>
            </a:br>
            <a:r>
              <a:rPr lang="en-US" sz="3200" i="1" dirty="0" smtClean="0"/>
              <a:t/>
            </a:r>
            <a:br>
              <a:rPr lang="en-US" sz="3200" i="1" dirty="0" smtClean="0"/>
            </a:br>
            <a:r>
              <a:rPr lang="en-US" sz="3200" i="1" dirty="0" smtClean="0"/>
              <a:t/>
            </a:r>
            <a:br>
              <a:rPr lang="en-US" sz="3200" i="1" dirty="0" smtClean="0"/>
            </a:br>
            <a:endParaRPr lang="en-US" sz="3200" i="1" dirty="0" smtClean="0"/>
          </a:p>
          <a:p>
            <a:endParaRPr lang="en-US" dirty="0" smtClean="0"/>
          </a:p>
          <a:p>
            <a:r>
              <a:rPr lang="en-US" dirty="0" smtClean="0"/>
              <a:t>Recognizing people</a:t>
            </a:r>
          </a:p>
          <a:p>
            <a:r>
              <a:rPr lang="en-US" dirty="0" smtClean="0"/>
              <a:t>Medical imaging</a:t>
            </a:r>
          </a:p>
          <a:p>
            <a:r>
              <a:rPr lang="en-US" dirty="0" smtClean="0"/>
              <a:t>Enhancing images</a:t>
            </a:r>
          </a:p>
          <a:p>
            <a:endParaRPr lang="en-US" dirty="0" smtClean="0"/>
          </a:p>
        </p:txBody>
      </p:sp>
      <p:sp>
        <p:nvSpPr>
          <p:cNvPr id="6" name="Content Placeholder 5"/>
          <p:cNvSpPr>
            <a:spLocks noGrp="1"/>
          </p:cNvSpPr>
          <p:nvPr>
            <p:ph sz="half" idx="2"/>
          </p:nvPr>
        </p:nvSpPr>
        <p:spPr>
          <a:xfrm>
            <a:off x="4648200" y="1295400"/>
            <a:ext cx="4267200" cy="4525963"/>
          </a:xfrm>
        </p:spPr>
        <p:txBody>
          <a:bodyPr>
            <a:normAutofit/>
          </a:bodyPr>
          <a:lstStyle/>
          <a:p>
            <a:pPr marL="0" indent="0">
              <a:buNone/>
            </a:pPr>
            <a:r>
              <a:rPr lang="en-US" sz="3900" b="1" dirty="0" smtClean="0"/>
              <a:t>Algorithms</a:t>
            </a:r>
          </a:p>
          <a:p>
            <a:r>
              <a:rPr lang="en-US" b="1" dirty="0" smtClean="0">
                <a:solidFill>
                  <a:schemeClr val="tx2"/>
                </a:solidFill>
              </a:rPr>
              <a:t>Image stitching</a:t>
            </a:r>
          </a:p>
          <a:p>
            <a:r>
              <a:rPr lang="en-US" b="1" dirty="0" smtClean="0">
                <a:solidFill>
                  <a:schemeClr val="tx2"/>
                </a:solidFill>
              </a:rPr>
              <a:t>Feature extraction </a:t>
            </a:r>
          </a:p>
          <a:p>
            <a:pPr marL="0" indent="0">
              <a:buNone/>
            </a:pPr>
            <a:r>
              <a:rPr lang="en-US" b="1" dirty="0" smtClean="0"/>
              <a:t>Coming soon:</a:t>
            </a:r>
          </a:p>
          <a:p>
            <a:r>
              <a:rPr lang="en-US" dirty="0" smtClean="0"/>
              <a:t>Person/object detectors</a:t>
            </a:r>
          </a:p>
          <a:p>
            <a:r>
              <a:rPr lang="en-US" dirty="0" smtClean="0"/>
              <a:t>Interactive segmentation</a:t>
            </a:r>
          </a:p>
          <a:p>
            <a:r>
              <a:rPr lang="en-US" dirty="0" smtClean="0"/>
              <a:t>Face recognition</a:t>
            </a:r>
            <a:endParaRPr lang="en-US" dirty="0"/>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1956" y="2470958"/>
            <a:ext cx="2591844" cy="1720042"/>
          </a:xfrm>
          <a:prstGeom prst="rect">
            <a:avLst/>
          </a:prstGeom>
        </p:spPr>
      </p:pic>
    </p:spTree>
    <p:extLst>
      <p:ext uri="{BB962C8B-B14F-4D97-AF65-F5344CB8AC3E}">
        <p14:creationId xmlns:p14="http://schemas.microsoft.com/office/powerpoint/2010/main" val="23747066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500"/>
                                        <p:tgtEl>
                                          <p:spTgt spid="6">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fade">
                                      <p:cBhvr>
                                        <p:cTn id="33" dur="500"/>
                                        <p:tgtEl>
                                          <p:spTgt spid="6">
                                            <p:txEl>
                                              <p:pRg st="5" end="5"/>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6" end="6"/>
                                            </p:txEl>
                                          </p:spTgt>
                                        </p:tgtEl>
                                        <p:attrNameLst>
                                          <p:attrName>style.visibility</p:attrName>
                                        </p:attrNameLst>
                                      </p:cBhvr>
                                      <p:to>
                                        <p:strVal val="visible"/>
                                      </p:to>
                                    </p:set>
                                    <p:animEffect transition="in" filter="fade">
                                      <p:cBhvr>
                                        <p:cTn id="36"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6600" dirty="0" smtClean="0"/>
              <a:t>Examples</a:t>
            </a:r>
            <a:endParaRPr lang="en-US" sz="6600" dirty="0"/>
          </a:p>
        </p:txBody>
      </p:sp>
      <p:sp>
        <p:nvSpPr>
          <p:cNvPr id="5" name="Subtitle 4"/>
          <p:cNvSpPr>
            <a:spLocks noGrp="1"/>
          </p:cNvSpPr>
          <p:nvPr>
            <p:ph type="subTitle" idx="1"/>
          </p:nvPr>
        </p:nvSpPr>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Clustering</a:t>
            </a:r>
            <a:endParaRPr lang="en-US" dirty="0"/>
          </a:p>
        </p:txBody>
      </p:sp>
      <p:sp>
        <p:nvSpPr>
          <p:cNvPr id="3" name="Content Placeholder 2"/>
          <p:cNvSpPr>
            <a:spLocks noGrp="1"/>
          </p:cNvSpPr>
          <p:nvPr>
            <p:ph sz="half" idx="1"/>
          </p:nvPr>
        </p:nvSpPr>
        <p:spPr>
          <a:xfrm>
            <a:off x="457200" y="990600"/>
            <a:ext cx="4076700" cy="5141913"/>
          </a:xfrm>
        </p:spPr>
        <p:txBody>
          <a:bodyPr>
            <a:normAutofit/>
          </a:bodyPr>
          <a:lstStyle/>
          <a:p>
            <a:pPr marL="0" indent="0" algn="ctr">
              <a:buNone/>
            </a:pPr>
            <a:r>
              <a:rPr lang="en-US" sz="3200" i="1" dirty="0" smtClean="0"/>
              <a:t>Identify groups of related data</a:t>
            </a:r>
            <a:br>
              <a:rPr lang="en-US" sz="3200" i="1" dirty="0" smtClean="0"/>
            </a:br>
            <a:r>
              <a:rPr lang="en-US" sz="3200" i="1" dirty="0" smtClean="0"/>
              <a:t/>
            </a:r>
            <a:br>
              <a:rPr lang="en-US" sz="3200" i="1" dirty="0" smtClean="0"/>
            </a:br>
            <a:r>
              <a:rPr lang="en-US" sz="3200" i="1" dirty="0" smtClean="0"/>
              <a:t/>
            </a:r>
            <a:br>
              <a:rPr lang="en-US" sz="3200" i="1" dirty="0" smtClean="0"/>
            </a:br>
            <a:r>
              <a:rPr lang="en-US" sz="3200" i="1" dirty="0" smtClean="0"/>
              <a:t/>
            </a:r>
            <a:br>
              <a:rPr lang="en-US" sz="3200" i="1" dirty="0" smtClean="0"/>
            </a:br>
            <a:endParaRPr lang="en-US" sz="3200" i="1" dirty="0" smtClean="0"/>
          </a:p>
          <a:p>
            <a:r>
              <a:rPr lang="en-US" dirty="0" smtClean="0"/>
              <a:t>Group customer and products</a:t>
            </a:r>
          </a:p>
          <a:p>
            <a:r>
              <a:rPr lang="en-US" dirty="0" smtClean="0"/>
              <a:t>Community detection</a:t>
            </a:r>
          </a:p>
          <a:p>
            <a:r>
              <a:rPr lang="en-US" dirty="0" smtClean="0"/>
              <a:t>Identify outliers</a:t>
            </a:r>
          </a:p>
          <a:p>
            <a:endParaRPr lang="en-US" dirty="0" smtClean="0"/>
          </a:p>
        </p:txBody>
      </p:sp>
      <p:sp>
        <p:nvSpPr>
          <p:cNvPr id="6" name="Content Placeholder 5"/>
          <p:cNvSpPr>
            <a:spLocks noGrp="1"/>
          </p:cNvSpPr>
          <p:nvPr>
            <p:ph sz="half" idx="2"/>
          </p:nvPr>
        </p:nvSpPr>
        <p:spPr>
          <a:xfrm>
            <a:off x="4648200" y="1600200"/>
            <a:ext cx="4267200" cy="4525963"/>
          </a:xfrm>
        </p:spPr>
        <p:txBody>
          <a:bodyPr>
            <a:normAutofit/>
          </a:bodyPr>
          <a:lstStyle/>
          <a:p>
            <a:pPr marL="0" indent="0">
              <a:buNone/>
            </a:pPr>
            <a:r>
              <a:rPr lang="en-US" sz="3900" b="1" dirty="0" smtClean="0"/>
              <a:t>Algorithms</a:t>
            </a:r>
          </a:p>
          <a:p>
            <a:r>
              <a:rPr lang="en-US" b="1" dirty="0" smtClean="0">
                <a:solidFill>
                  <a:schemeClr val="tx2"/>
                </a:solidFill>
              </a:rPr>
              <a:t>K-Means++</a:t>
            </a:r>
          </a:p>
          <a:p>
            <a:pPr marL="0" indent="0">
              <a:buNone/>
            </a:pPr>
            <a:r>
              <a:rPr lang="en-US" b="1" dirty="0" smtClean="0"/>
              <a:t>Coming soon:</a:t>
            </a:r>
            <a:endParaRPr lang="en-US" b="1" dirty="0"/>
          </a:p>
          <a:p>
            <a:r>
              <a:rPr lang="en-US" dirty="0" smtClean="0"/>
              <a:t>Structured EM</a:t>
            </a:r>
          </a:p>
          <a:p>
            <a:r>
              <a:rPr lang="en-US" dirty="0" smtClean="0"/>
              <a:t>Hierarchical Clustering</a:t>
            </a:r>
          </a:p>
          <a:p>
            <a:r>
              <a:rPr lang="en-US" dirty="0" smtClean="0"/>
              <a:t>Nonparametric *-Means</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19200" y="2066710"/>
            <a:ext cx="2209800" cy="2048090"/>
          </a:xfrm>
          <a:prstGeom prst="rect">
            <a:avLst/>
          </a:prstGeom>
        </p:spPr>
      </p:pic>
    </p:spTree>
    <p:extLst>
      <p:ext uri="{BB962C8B-B14F-4D97-AF65-F5344CB8AC3E}">
        <p14:creationId xmlns:p14="http://schemas.microsoft.com/office/powerpoint/2010/main" val="2285271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500"/>
                                        <p:tgtEl>
                                          <p:spTgt spid="6">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animEffect transition="in" filter="fade">
                                      <p:cBhvr>
                                        <p:cTn id="23"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 Modeling</a:t>
            </a:r>
            <a:endParaRPr lang="en-US" dirty="0"/>
          </a:p>
        </p:txBody>
      </p:sp>
      <p:sp>
        <p:nvSpPr>
          <p:cNvPr id="3" name="Content Placeholder 2"/>
          <p:cNvSpPr>
            <a:spLocks noGrp="1"/>
          </p:cNvSpPr>
          <p:nvPr>
            <p:ph sz="half" idx="1"/>
          </p:nvPr>
        </p:nvSpPr>
        <p:spPr>
          <a:xfrm>
            <a:off x="457200" y="1600200"/>
            <a:ext cx="4038600" cy="4876800"/>
          </a:xfrm>
        </p:spPr>
        <p:txBody>
          <a:bodyPr>
            <a:normAutofit/>
          </a:bodyPr>
          <a:lstStyle/>
          <a:p>
            <a:pPr marL="0" indent="0" algn="ctr">
              <a:buNone/>
            </a:pPr>
            <a:r>
              <a:rPr lang="en-US" sz="3200" i="1" dirty="0" smtClean="0"/>
              <a:t>Extract meaning from raw text</a:t>
            </a:r>
            <a:br>
              <a:rPr lang="en-US" sz="3200" i="1" dirty="0" smtClean="0"/>
            </a:br>
            <a:r>
              <a:rPr lang="en-US" sz="3200" i="1" dirty="0" smtClean="0"/>
              <a:t/>
            </a:r>
            <a:br>
              <a:rPr lang="en-US" sz="3200" i="1" dirty="0" smtClean="0"/>
            </a:br>
            <a:r>
              <a:rPr lang="en-US" sz="3200" i="1" dirty="0" smtClean="0"/>
              <a:t/>
            </a:r>
            <a:br>
              <a:rPr lang="en-US" sz="3200" i="1" dirty="0" smtClean="0"/>
            </a:br>
            <a:r>
              <a:rPr lang="en-US" sz="3200" i="1" dirty="0" smtClean="0"/>
              <a:t/>
            </a:r>
            <a:br>
              <a:rPr lang="en-US" sz="3200" i="1" dirty="0" smtClean="0"/>
            </a:br>
            <a:endParaRPr lang="en-US" sz="3200" i="1" dirty="0" smtClean="0"/>
          </a:p>
          <a:p>
            <a:r>
              <a:rPr lang="en-US" dirty="0" smtClean="0"/>
              <a:t>Improved search</a:t>
            </a:r>
          </a:p>
          <a:p>
            <a:r>
              <a:rPr lang="en-US" dirty="0" smtClean="0"/>
              <a:t>Summarize textual data</a:t>
            </a:r>
          </a:p>
          <a:p>
            <a:r>
              <a:rPr lang="en-US" dirty="0" smtClean="0"/>
              <a:t>Find related documents</a:t>
            </a:r>
          </a:p>
          <a:p>
            <a:endParaRPr lang="en-US" dirty="0" smtClean="0"/>
          </a:p>
        </p:txBody>
      </p:sp>
      <p:sp>
        <p:nvSpPr>
          <p:cNvPr id="6" name="Content Placeholder 5"/>
          <p:cNvSpPr>
            <a:spLocks noGrp="1"/>
          </p:cNvSpPr>
          <p:nvPr>
            <p:ph sz="half" idx="2"/>
          </p:nvPr>
        </p:nvSpPr>
        <p:spPr>
          <a:xfrm>
            <a:off x="4648200" y="1600200"/>
            <a:ext cx="4267200" cy="4525963"/>
          </a:xfrm>
        </p:spPr>
        <p:txBody>
          <a:bodyPr>
            <a:normAutofit/>
          </a:bodyPr>
          <a:lstStyle/>
          <a:p>
            <a:pPr marL="0" indent="0">
              <a:buNone/>
            </a:pPr>
            <a:r>
              <a:rPr lang="en-US" sz="3900" b="1" dirty="0" smtClean="0"/>
              <a:t>Algorithms</a:t>
            </a:r>
          </a:p>
          <a:p>
            <a:r>
              <a:rPr lang="en-US" b="1" dirty="0" smtClean="0">
                <a:solidFill>
                  <a:schemeClr val="tx2"/>
                </a:solidFill>
              </a:rPr>
              <a:t>LDA Gibbs Sampler</a:t>
            </a:r>
          </a:p>
          <a:p>
            <a:pPr marL="0" indent="0">
              <a:buNone/>
            </a:pPr>
            <a:r>
              <a:rPr lang="en-US" b="1" dirty="0" smtClean="0"/>
              <a:t>Coming soon:</a:t>
            </a:r>
          </a:p>
          <a:p>
            <a:r>
              <a:rPr lang="en-US" dirty="0" smtClean="0"/>
              <a:t>CVB0 for LDA</a:t>
            </a:r>
          </a:p>
          <a:p>
            <a:r>
              <a:rPr lang="en-US" dirty="0" smtClean="0"/>
              <a:t>LSA/LSI</a:t>
            </a:r>
          </a:p>
          <a:p>
            <a:r>
              <a:rPr lang="en-US" dirty="0" smtClean="0"/>
              <a:t>Correlated topic models</a:t>
            </a:r>
          </a:p>
          <a:p>
            <a:r>
              <a:rPr lang="en-US" dirty="0" smtClean="0"/>
              <a:t>Trending Topic Models</a:t>
            </a:r>
          </a:p>
          <a:p>
            <a:endParaRPr lang="en-US" dirty="0"/>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2590800"/>
            <a:ext cx="3385957" cy="2061196"/>
          </a:xfrm>
          <a:prstGeom prst="rect">
            <a:avLst/>
          </a:prstGeom>
        </p:spPr>
      </p:pic>
    </p:spTree>
    <p:extLst>
      <p:ext uri="{BB962C8B-B14F-4D97-AF65-F5344CB8AC3E}">
        <p14:creationId xmlns:p14="http://schemas.microsoft.com/office/powerpoint/2010/main" val="2152235550"/>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GraphChi</a:t>
            </a:r>
            <a:r>
              <a:rPr lang="en-US" dirty="0" smtClean="0"/>
              <a:t>:</a:t>
            </a:r>
            <a:r>
              <a:rPr lang="en-US" sz="3200" dirty="0" smtClean="0"/>
              <a:t> Going small with </a:t>
            </a:r>
            <a:r>
              <a:rPr lang="en-US" sz="3200" dirty="0" err="1" smtClean="0"/>
              <a:t>GraphLab</a:t>
            </a:r>
            <a:endParaRPr lang="en-US"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5410200" y="914400"/>
            <a:ext cx="1326134" cy="1752600"/>
          </a:xfrm>
          <a:prstGeom prst="rect">
            <a:avLst/>
          </a:prstGeom>
        </p:spPr>
      </p:pic>
      <p:grpSp>
        <p:nvGrpSpPr>
          <p:cNvPr id="7" name="Group 6"/>
          <p:cNvGrpSpPr/>
          <p:nvPr/>
        </p:nvGrpSpPr>
        <p:grpSpPr>
          <a:xfrm>
            <a:off x="5044743" y="3181245"/>
            <a:ext cx="3565857" cy="1436415"/>
            <a:chOff x="630217" y="1321289"/>
            <a:chExt cx="7830611" cy="3154363"/>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217" y="1724308"/>
              <a:ext cx="3811026" cy="2751344"/>
            </a:xfrm>
            <a:prstGeom prst="rect">
              <a:avLst/>
            </a:prstGeom>
          </p:spPr>
        </p:pic>
        <p:pic>
          <p:nvPicPr>
            <p:cNvPr id="9" name="Picture 8" descr="Screen shot 2012-01-30 at 2.58.29 PM.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03252" y="1321289"/>
              <a:ext cx="3074961" cy="2843761"/>
            </a:xfrm>
            <a:prstGeom prst="rect">
              <a:avLst/>
            </a:prstGeom>
          </p:spPr>
        </p:pic>
        <p:sp>
          <p:nvSpPr>
            <p:cNvPr id="10" name="Oval 9"/>
            <p:cNvSpPr/>
            <p:nvPr/>
          </p:nvSpPr>
          <p:spPr>
            <a:xfrm>
              <a:off x="4826000" y="1321289"/>
              <a:ext cx="3634828" cy="2843761"/>
            </a:xfrm>
            <a:prstGeom prst="ellipse">
              <a:avLst/>
            </a:prstGeom>
            <a:gradFill flip="none" rotWithShape="1">
              <a:gsLst>
                <a:gs pos="0">
                  <a:schemeClr val="accent1">
                    <a:tint val="100000"/>
                    <a:shade val="100000"/>
                    <a:satMod val="130000"/>
                    <a:alpha val="22000"/>
                  </a:schemeClr>
                </a:gs>
                <a:gs pos="100000">
                  <a:schemeClr val="accent1">
                    <a:tint val="50000"/>
                    <a:shade val="100000"/>
                    <a:satMod val="350000"/>
                    <a:alpha val="22000"/>
                  </a:schemeClr>
                </a:gs>
              </a:gsLst>
              <a:lin ang="16200000" scaled="0"/>
              <a:tileRect/>
            </a:gradFill>
            <a:ln>
              <a:solidFill>
                <a:schemeClr val="accent1">
                  <a:shade val="95000"/>
                  <a:satMod val="105000"/>
                  <a:alpha val="41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11" name="Left Arrow 10"/>
            <p:cNvSpPr/>
            <p:nvPr/>
          </p:nvSpPr>
          <p:spPr>
            <a:xfrm>
              <a:off x="3967655" y="2496203"/>
              <a:ext cx="858345" cy="543034"/>
            </a:xfrm>
            <a:prstGeom prst="leftArrow">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accent1">
                  <a:shade val="95000"/>
                  <a:satMod val="105000"/>
                  <a:alpha val="37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grpSp>
      <p:sp>
        <p:nvSpPr>
          <p:cNvPr id="12" name="Rectangle 11"/>
          <p:cNvSpPr/>
          <p:nvPr/>
        </p:nvSpPr>
        <p:spPr>
          <a:xfrm>
            <a:off x="228600" y="3124200"/>
            <a:ext cx="4343400" cy="1569660"/>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3200" dirty="0">
                <a:solidFill>
                  <a:prstClr val="black"/>
                </a:solidFill>
                <a:latin typeface="Calibri"/>
              </a:rPr>
              <a:t>Solve huge problems on small or embedded devices?</a:t>
            </a:r>
          </a:p>
        </p:txBody>
      </p:sp>
      <p:sp>
        <p:nvSpPr>
          <p:cNvPr id="14" name="TextBox 13"/>
          <p:cNvSpPr txBox="1"/>
          <p:nvPr/>
        </p:nvSpPr>
        <p:spPr>
          <a:xfrm>
            <a:off x="1676400" y="5257800"/>
            <a:ext cx="5019323" cy="954107"/>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sz="2800" dirty="0" smtClean="0">
                <a:solidFill>
                  <a:prstClr val="white"/>
                </a:solidFill>
                <a:latin typeface="Calibri"/>
              </a:rPr>
              <a:t>Key: Exploit non-volatile memory </a:t>
            </a:r>
            <a:br>
              <a:rPr lang="en-US" sz="2800" dirty="0" smtClean="0">
                <a:solidFill>
                  <a:prstClr val="white"/>
                </a:solidFill>
                <a:latin typeface="Calibri"/>
              </a:rPr>
            </a:br>
            <a:r>
              <a:rPr lang="en-US" sz="2800" dirty="0" smtClean="0">
                <a:solidFill>
                  <a:prstClr val="white"/>
                </a:solidFill>
                <a:latin typeface="Calibri"/>
              </a:rPr>
              <a:t>(starting with SSDs and HDs)</a:t>
            </a:r>
            <a:endParaRPr lang="en-US" sz="2800" dirty="0">
              <a:solidFill>
                <a:prstClr val="white"/>
              </a:solidFill>
              <a:latin typeface="Calibri"/>
            </a:endParaRPr>
          </a:p>
        </p:txBody>
      </p:sp>
      <p:pic>
        <p:nvPicPr>
          <p:cNvPr id="13" name="Picture 12"/>
          <p:cNvPicPr>
            <a:picLocks noChangeAspect="1"/>
          </p:cNvPicPr>
          <p:nvPr/>
        </p:nvPicPr>
        <p:blipFill>
          <a:blip r:embed="rId5"/>
          <a:stretch>
            <a:fillRect/>
          </a:stretch>
        </p:blipFill>
        <p:spPr>
          <a:xfrm>
            <a:off x="647700" y="1092200"/>
            <a:ext cx="4838700" cy="1651000"/>
          </a:xfrm>
          <a:prstGeom prst="rect">
            <a:avLst/>
          </a:prstGeom>
        </p:spPr>
      </p:pic>
    </p:spTree>
    <p:extLst>
      <p:ext uri="{BB962C8B-B14F-4D97-AF65-F5344CB8AC3E}">
        <p14:creationId xmlns:p14="http://schemas.microsoft.com/office/powerpoint/2010/main" val="725586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err="1" smtClean="0"/>
              <a:t>GraphChi</a:t>
            </a:r>
            <a:r>
              <a:rPr lang="en-US" dirty="0" smtClean="0"/>
              <a:t> – disk-based </a:t>
            </a:r>
            <a:r>
              <a:rPr lang="en-US" dirty="0" err="1" smtClean="0"/>
              <a:t>GraphLab</a:t>
            </a:r>
            <a:endParaRPr lang="en-US" dirty="0"/>
          </a:p>
        </p:txBody>
      </p:sp>
      <p:sp>
        <p:nvSpPr>
          <p:cNvPr id="5" name="Text Placeholder 4"/>
          <p:cNvSpPr>
            <a:spLocks noGrp="1"/>
          </p:cNvSpPr>
          <p:nvPr>
            <p:ph type="body" idx="1"/>
          </p:nvPr>
        </p:nvSpPr>
        <p:spPr>
          <a:xfrm>
            <a:off x="0" y="1981200"/>
            <a:ext cx="4040188" cy="639762"/>
          </a:xfrm>
        </p:spPr>
        <p:txBody>
          <a:bodyPr>
            <a:noAutofit/>
          </a:bodyPr>
          <a:lstStyle/>
          <a:p>
            <a:pPr algn="ctr"/>
            <a:r>
              <a:rPr lang="en-US" dirty="0" smtClean="0"/>
              <a:t>Novel Parallel Sliding </a:t>
            </a:r>
          </a:p>
          <a:p>
            <a:pPr algn="ctr"/>
            <a:r>
              <a:rPr lang="en-US" dirty="0" smtClean="0"/>
              <a:t>Windows algorithm</a:t>
            </a:r>
            <a:endParaRPr lang="en-US" dirty="0"/>
          </a:p>
        </p:txBody>
      </p:sp>
      <p:pic>
        <p:nvPicPr>
          <p:cNvPr id="9" name="pswanim.mov">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4"/>
          <a:stretch>
            <a:fillRect/>
          </a:stretch>
        </p:blipFill>
        <p:spPr>
          <a:xfrm>
            <a:off x="76200" y="2635250"/>
            <a:ext cx="4040188" cy="3030538"/>
          </a:xfrm>
        </p:spPr>
      </p:pic>
      <p:sp>
        <p:nvSpPr>
          <p:cNvPr id="8" name="Content Placeholder 7"/>
          <p:cNvSpPr>
            <a:spLocks noGrp="1"/>
          </p:cNvSpPr>
          <p:nvPr>
            <p:ph sz="quarter" idx="4"/>
          </p:nvPr>
        </p:nvSpPr>
        <p:spPr>
          <a:xfrm>
            <a:off x="4190999" y="1981200"/>
            <a:ext cx="4953001" cy="4876800"/>
          </a:xfrm>
        </p:spPr>
        <p:txBody>
          <a:bodyPr>
            <a:normAutofit/>
          </a:bodyPr>
          <a:lstStyle/>
          <a:p>
            <a:r>
              <a:rPr lang="en-US" sz="2800" dirty="0" smtClean="0"/>
              <a:t>Fast!</a:t>
            </a:r>
          </a:p>
          <a:p>
            <a:r>
              <a:rPr lang="en-US" sz="2800" dirty="0" smtClean="0"/>
              <a:t>Solves tasks as large as current distributed systems</a:t>
            </a:r>
            <a:endParaRPr lang="en-US" sz="2800" i="1" dirty="0" smtClean="0"/>
          </a:p>
          <a:p>
            <a:r>
              <a:rPr lang="en-US" sz="2800" dirty="0" smtClean="0"/>
              <a:t>Minimizes disk seeks</a:t>
            </a:r>
          </a:p>
          <a:p>
            <a:pPr lvl="1"/>
            <a:r>
              <a:rPr lang="en-US" sz="2400" dirty="0" smtClean="0"/>
              <a:t>Efficient on </a:t>
            </a:r>
            <a:r>
              <a:rPr lang="en-US" sz="2400" i="1" dirty="0" smtClean="0"/>
              <a:t>both</a:t>
            </a:r>
            <a:r>
              <a:rPr lang="en-US" sz="2400" dirty="0" smtClean="0"/>
              <a:t> SSD and hard-drive</a:t>
            </a:r>
          </a:p>
          <a:p>
            <a:r>
              <a:rPr lang="en-US" sz="2800" dirty="0" smtClean="0"/>
              <a:t>Multicore Asynchronous execution</a:t>
            </a:r>
            <a:endParaRPr lang="en-US" sz="2800" dirty="0"/>
          </a:p>
        </p:txBody>
      </p:sp>
    </p:spTree>
    <p:extLst>
      <p:ext uri="{BB962C8B-B14F-4D97-AF65-F5344CB8AC3E}">
        <p14:creationId xmlns:p14="http://schemas.microsoft.com/office/powerpoint/2010/main" val="3460018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247776" y="-76200"/>
            <a:ext cx="7896224" cy="762000"/>
          </a:xfrm>
        </p:spPr>
        <p:txBody>
          <a:bodyPr/>
          <a:lstStyle/>
          <a:p>
            <a:r>
              <a:rPr lang="en-US" sz="4000" dirty="0" smtClean="0"/>
              <a:t>Triangle Counting in Twitter Graph</a:t>
            </a:r>
            <a:endParaRPr lang="en-US" sz="4000" dirty="0"/>
          </a:p>
        </p:txBody>
      </p:sp>
      <p:sp>
        <p:nvSpPr>
          <p:cNvPr id="11" name="Rectangle 10"/>
          <p:cNvSpPr/>
          <p:nvPr/>
        </p:nvSpPr>
        <p:spPr>
          <a:xfrm>
            <a:off x="838200" y="685800"/>
            <a:ext cx="1772966" cy="954107"/>
          </a:xfrm>
          <a:prstGeom prst="rect">
            <a:avLst/>
          </a:prstGeom>
        </p:spPr>
        <p:txBody>
          <a:bodyPr wrap="none">
            <a:spAutoFit/>
          </a:bodyPr>
          <a:lstStyle/>
          <a:p>
            <a:pPr algn="ctr"/>
            <a:r>
              <a:rPr lang="en-US" sz="2800" b="1" dirty="0" smtClean="0">
                <a:solidFill>
                  <a:prstClr val="black"/>
                </a:solidFill>
                <a:latin typeface="Calibri"/>
              </a:rPr>
              <a:t>40M Users  </a:t>
            </a:r>
            <a:br>
              <a:rPr lang="en-US" sz="2800" b="1" dirty="0" smtClean="0">
                <a:solidFill>
                  <a:prstClr val="black"/>
                </a:solidFill>
                <a:latin typeface="Calibri"/>
              </a:rPr>
            </a:br>
            <a:r>
              <a:rPr lang="en-US" sz="2800" b="1" dirty="0" smtClean="0">
                <a:solidFill>
                  <a:prstClr val="black"/>
                </a:solidFill>
                <a:latin typeface="Calibri"/>
              </a:rPr>
              <a:t>1.2B Edges</a:t>
            </a:r>
            <a:endParaRPr lang="en-US" sz="2800" b="1" dirty="0">
              <a:solidFill>
                <a:prstClr val="black"/>
              </a:solidFill>
              <a:latin typeface="Calibri"/>
            </a:endParaRPr>
          </a:p>
        </p:txBody>
      </p:sp>
      <p:sp>
        <p:nvSpPr>
          <p:cNvPr id="19" name="Rectangle 18"/>
          <p:cNvSpPr/>
          <p:nvPr/>
        </p:nvSpPr>
        <p:spPr>
          <a:xfrm>
            <a:off x="2971800" y="557889"/>
            <a:ext cx="6102082" cy="813711"/>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4000" b="1" dirty="0" smtClean="0">
                <a:solidFill>
                  <a:prstClr val="black"/>
                </a:solidFill>
                <a:latin typeface="Calibri"/>
              </a:rPr>
              <a:t>Total: 34.8 Billion Triangles</a:t>
            </a:r>
            <a:endParaRPr lang="en-US" sz="4000" b="1" dirty="0">
              <a:solidFill>
                <a:prstClr val="black"/>
              </a:solidFill>
              <a:latin typeface="Calibri"/>
            </a:endParaRPr>
          </a:p>
        </p:txBody>
      </p:sp>
      <p:sp>
        <p:nvSpPr>
          <p:cNvPr id="3" name="TextBox 2"/>
          <p:cNvSpPr txBox="1"/>
          <p:nvPr/>
        </p:nvSpPr>
        <p:spPr>
          <a:xfrm>
            <a:off x="48099" y="6550223"/>
            <a:ext cx="4066701" cy="307777"/>
          </a:xfrm>
          <a:prstGeom prst="rect">
            <a:avLst/>
          </a:prstGeom>
          <a:noFill/>
        </p:spPr>
        <p:txBody>
          <a:bodyPr wrap="none" rtlCol="0">
            <a:spAutoFit/>
          </a:bodyPr>
          <a:lstStyle/>
          <a:p>
            <a:r>
              <a:rPr lang="en-US" sz="1400" dirty="0" err="1" smtClean="0">
                <a:solidFill>
                  <a:srgbClr val="000000"/>
                </a:solidFill>
                <a:latin typeface="Lucida Grande"/>
                <a:ea typeface="Lucida Grande"/>
                <a:cs typeface="Lucida Grande"/>
              </a:rPr>
              <a:t>Hadoop</a:t>
            </a:r>
            <a:r>
              <a:rPr lang="en-US" sz="1400" dirty="0" smtClean="0">
                <a:solidFill>
                  <a:srgbClr val="000000"/>
                </a:solidFill>
                <a:latin typeface="Lucida Grande"/>
                <a:ea typeface="Lucida Grande"/>
                <a:cs typeface="Lucida Grande"/>
              </a:rPr>
              <a:t> results from [</a:t>
            </a:r>
            <a:r>
              <a:rPr lang="en-US" sz="1400" dirty="0" err="1">
                <a:solidFill>
                  <a:srgbClr val="000000"/>
                </a:solidFill>
                <a:latin typeface="Lucida Grande"/>
                <a:ea typeface="Lucida Grande"/>
                <a:cs typeface="Lucida Grande"/>
              </a:rPr>
              <a:t>Suri</a:t>
            </a:r>
            <a:r>
              <a:rPr lang="en-US" sz="1400" dirty="0">
                <a:solidFill>
                  <a:srgbClr val="000000"/>
                </a:solidFill>
                <a:latin typeface="Lucida Grande"/>
                <a:ea typeface="Lucida Grande"/>
                <a:cs typeface="Lucida Grande"/>
              </a:rPr>
              <a:t> &amp; </a:t>
            </a:r>
            <a:r>
              <a:rPr lang="en-US" sz="1400" dirty="0" err="1">
                <a:solidFill>
                  <a:srgbClr val="000000"/>
                </a:solidFill>
                <a:latin typeface="Lucida Grande"/>
                <a:ea typeface="Lucida Grande"/>
                <a:cs typeface="Lucida Grande"/>
              </a:rPr>
              <a:t>Vassilvitskii</a:t>
            </a:r>
            <a:r>
              <a:rPr lang="en-US" sz="1400" dirty="0">
                <a:solidFill>
                  <a:srgbClr val="000000"/>
                </a:solidFill>
                <a:latin typeface="Lucida Grande"/>
                <a:ea typeface="Lucida Grande"/>
                <a:cs typeface="Lucida Grande"/>
              </a:rPr>
              <a:t> '11]</a:t>
            </a:r>
            <a:endParaRPr lang="en-US" sz="1400" dirty="0">
              <a:solidFill>
                <a:prstClr val="black"/>
              </a:solidFill>
              <a:latin typeface="Calibri"/>
            </a:endParaRPr>
          </a:p>
        </p:txBody>
      </p:sp>
      <p:graphicFrame>
        <p:nvGraphicFramePr>
          <p:cNvPr id="26" name="Chart 25"/>
          <p:cNvGraphicFramePr/>
          <p:nvPr>
            <p:extLst>
              <p:ext uri="{D42A27DB-BD31-4B8C-83A1-F6EECF244321}">
                <p14:modId xmlns:p14="http://schemas.microsoft.com/office/powerpoint/2010/main" val="721227481"/>
              </p:ext>
            </p:extLst>
          </p:nvPr>
        </p:nvGraphicFramePr>
        <p:xfrm>
          <a:off x="117607" y="1676399"/>
          <a:ext cx="8569193" cy="4721003"/>
        </p:xfrm>
        <a:graphic>
          <a:graphicData uri="http://schemas.openxmlformats.org/drawingml/2006/chart">
            <c:chart xmlns:c="http://schemas.openxmlformats.org/drawingml/2006/chart" xmlns:r="http://schemas.openxmlformats.org/officeDocument/2006/relationships" r:id="rId3"/>
          </a:graphicData>
        </a:graphic>
      </p:graphicFrame>
      <p:sp>
        <p:nvSpPr>
          <p:cNvPr id="27" name="TextBox 26"/>
          <p:cNvSpPr txBox="1"/>
          <p:nvPr/>
        </p:nvSpPr>
        <p:spPr>
          <a:xfrm>
            <a:off x="3277049" y="3088831"/>
            <a:ext cx="1865715" cy="523220"/>
          </a:xfrm>
          <a:prstGeom prst="rect">
            <a:avLst/>
          </a:prstGeom>
          <a:noFill/>
        </p:spPr>
        <p:txBody>
          <a:bodyPr wrap="none" rtlCol="0">
            <a:spAutoFit/>
          </a:bodyPr>
          <a:lstStyle/>
          <a:p>
            <a:r>
              <a:rPr lang="en-US" sz="2800" b="1" dirty="0" smtClean="0">
                <a:solidFill>
                  <a:prstClr val="black"/>
                </a:solidFill>
                <a:latin typeface="Calibri"/>
              </a:rPr>
              <a:t>59 Minutes</a:t>
            </a:r>
            <a:endParaRPr lang="en-US" sz="2800" b="1" dirty="0">
              <a:solidFill>
                <a:prstClr val="black"/>
              </a:solidFill>
              <a:latin typeface="Calibri"/>
            </a:endParaRPr>
          </a:p>
        </p:txBody>
      </p:sp>
      <p:sp>
        <p:nvSpPr>
          <p:cNvPr id="28" name="TextBox 27"/>
          <p:cNvSpPr txBox="1"/>
          <p:nvPr/>
        </p:nvSpPr>
        <p:spPr>
          <a:xfrm>
            <a:off x="3152542" y="4608493"/>
            <a:ext cx="3886375" cy="954107"/>
          </a:xfrm>
          <a:prstGeom prst="rect">
            <a:avLst/>
          </a:prstGeom>
          <a:noFill/>
        </p:spPr>
        <p:txBody>
          <a:bodyPr wrap="none" rtlCol="0">
            <a:spAutoFit/>
          </a:bodyPr>
          <a:lstStyle/>
          <a:p>
            <a:r>
              <a:rPr lang="en-US" sz="2800" b="1" dirty="0" smtClean="0">
                <a:solidFill>
                  <a:prstClr val="black"/>
                </a:solidFill>
                <a:latin typeface="Calibri"/>
              </a:rPr>
              <a:t>64 Machines, 1024 Cores</a:t>
            </a:r>
          </a:p>
          <a:p>
            <a:r>
              <a:rPr lang="en-US" sz="2800" b="1" dirty="0" smtClean="0">
                <a:solidFill>
                  <a:prstClr val="black"/>
                </a:solidFill>
                <a:latin typeface="Calibri"/>
              </a:rPr>
              <a:t>1.5 Minutes</a:t>
            </a:r>
            <a:endParaRPr lang="en-US" sz="2800" b="1" dirty="0">
              <a:solidFill>
                <a:prstClr val="black"/>
              </a:solidFill>
              <a:latin typeface="Calibri"/>
            </a:endParaRPr>
          </a:p>
        </p:txBody>
      </p:sp>
      <p:graphicFrame>
        <p:nvGraphicFramePr>
          <p:cNvPr id="29" name="Chart 28"/>
          <p:cNvGraphicFramePr/>
          <p:nvPr>
            <p:extLst>
              <p:ext uri="{D42A27DB-BD31-4B8C-83A1-F6EECF244321}">
                <p14:modId xmlns:p14="http://schemas.microsoft.com/office/powerpoint/2010/main" val="3869099892"/>
              </p:ext>
            </p:extLst>
          </p:nvPr>
        </p:nvGraphicFramePr>
        <p:xfrm>
          <a:off x="117607" y="1676399"/>
          <a:ext cx="8569193" cy="4721003"/>
        </p:xfrm>
        <a:graphic>
          <a:graphicData uri="http://schemas.openxmlformats.org/drawingml/2006/chart">
            <c:chart xmlns:c="http://schemas.openxmlformats.org/drawingml/2006/chart" xmlns:r="http://schemas.openxmlformats.org/officeDocument/2006/relationships" r:id="rId4"/>
          </a:graphicData>
        </a:graphic>
      </p:graphicFrame>
      <p:sp>
        <p:nvSpPr>
          <p:cNvPr id="30" name="TextBox 29"/>
          <p:cNvSpPr txBox="1"/>
          <p:nvPr/>
        </p:nvSpPr>
        <p:spPr>
          <a:xfrm>
            <a:off x="3332334" y="2398693"/>
            <a:ext cx="2432727" cy="954107"/>
          </a:xfrm>
          <a:prstGeom prst="rect">
            <a:avLst/>
          </a:prstGeom>
          <a:noFill/>
        </p:spPr>
        <p:txBody>
          <a:bodyPr wrap="none" rtlCol="0">
            <a:spAutoFit/>
          </a:bodyPr>
          <a:lstStyle/>
          <a:p>
            <a:r>
              <a:rPr lang="en-US" sz="2800" b="1" dirty="0" smtClean="0">
                <a:solidFill>
                  <a:prstClr val="black"/>
                </a:solidFill>
                <a:latin typeface="Calibri"/>
              </a:rPr>
              <a:t>1536 Machines</a:t>
            </a:r>
          </a:p>
          <a:p>
            <a:r>
              <a:rPr lang="en-US" sz="2800" b="1" dirty="0" smtClean="0">
                <a:solidFill>
                  <a:prstClr val="black"/>
                </a:solidFill>
                <a:latin typeface="Calibri"/>
              </a:rPr>
              <a:t>423 Minutes</a:t>
            </a:r>
            <a:endParaRPr lang="en-US" sz="2800" b="1" dirty="0">
              <a:solidFill>
                <a:prstClr val="black"/>
              </a:solidFill>
              <a:latin typeface="Calibri"/>
            </a:endParaRPr>
          </a:p>
        </p:txBody>
      </p:sp>
      <p:sp>
        <p:nvSpPr>
          <p:cNvPr id="31" name="TextBox 30"/>
          <p:cNvSpPr txBox="1"/>
          <p:nvPr/>
        </p:nvSpPr>
        <p:spPr>
          <a:xfrm>
            <a:off x="3429449" y="3743980"/>
            <a:ext cx="3825010" cy="523220"/>
          </a:xfrm>
          <a:prstGeom prst="rect">
            <a:avLst/>
          </a:prstGeom>
          <a:noFill/>
        </p:spPr>
        <p:txBody>
          <a:bodyPr wrap="none" rtlCol="0">
            <a:spAutoFit/>
          </a:bodyPr>
          <a:lstStyle/>
          <a:p>
            <a:r>
              <a:rPr lang="en-US" sz="2800" b="1" dirty="0" smtClean="0">
                <a:solidFill>
                  <a:prstClr val="black"/>
                </a:solidFill>
                <a:latin typeface="Calibri"/>
              </a:rPr>
              <a:t>59 Minutes, 1 Mac Mini!</a:t>
            </a:r>
            <a:endParaRPr lang="en-US" sz="2800" b="1" dirty="0">
              <a:solidFill>
                <a:prstClr val="black"/>
              </a:solidFill>
              <a:latin typeface="Calibri"/>
            </a:endParaRPr>
          </a:p>
        </p:txBody>
      </p:sp>
    </p:spTree>
    <p:extLst>
      <p:ext uri="{BB962C8B-B14F-4D97-AF65-F5344CB8AC3E}">
        <p14:creationId xmlns:p14="http://schemas.microsoft.com/office/powerpoint/2010/main" val="33906373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6">
                                            <p:graphicEl>
                                              <a:chart seriesIdx="0" categoryIdx="1" bldStep="ptInSeries"/>
                                            </p:graphicEl>
                                          </p:spTgt>
                                        </p:tgtEl>
                                        <p:attrNameLst>
                                          <p:attrName>style.visibility</p:attrName>
                                        </p:attrNameLst>
                                      </p:cBhvr>
                                      <p:to>
                                        <p:strVal val="visible"/>
                                      </p:to>
                                    </p:set>
                                    <p:anim calcmode="lin" valueType="num">
                                      <p:cBhvr additive="base">
                                        <p:cTn id="7" dur="500"/>
                                        <p:tgtEl>
                                          <p:spTgt spid="26">
                                            <p:graphicEl>
                                              <a:chart seriesIdx="0" categoryIdx="1" bldStep="ptInSeries"/>
                                            </p:graphicEl>
                                          </p:spTgt>
                                        </p:tgtEl>
                                        <p:attrNameLst>
                                          <p:attrName>ppt_x</p:attrName>
                                        </p:attrNameLst>
                                      </p:cBhvr>
                                      <p:tavLst>
                                        <p:tav tm="0">
                                          <p:val>
                                            <p:strVal val="#ppt_x-#ppt_w*1.125000"/>
                                          </p:val>
                                        </p:tav>
                                        <p:tav tm="100000">
                                          <p:val>
                                            <p:strVal val="#ppt_x"/>
                                          </p:val>
                                        </p:tav>
                                      </p:tavLst>
                                    </p:anim>
                                    <p:animEffect transition="in" filter="wipe(right)">
                                      <p:cBhvr>
                                        <p:cTn id="8" dur="500"/>
                                        <p:tgtEl>
                                          <p:spTgt spid="26">
                                            <p:graphicEl>
                                              <a:chart seriesIdx="0" categoryIdx="1" bldStep="ptInSeries"/>
                                            </p:graphicEl>
                                          </p:spTgt>
                                        </p:tgtEl>
                                      </p:cBhvr>
                                    </p:animEffect>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6" grpId="0">
        <p:bldSub>
          <a:bldChart bld="seriesEl"/>
        </p:bldSub>
      </p:bldGraphic>
      <p:bldP spid="27" grpId="0"/>
      <p:bldGraphic spid="29" grpId="0">
        <p:bldAsOne/>
      </p:bldGraphic>
      <p:bldP spid="31"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28600" y="838200"/>
            <a:ext cx="8686800" cy="1676400"/>
          </a:xfrm>
        </p:spPr>
        <p:txBody>
          <a:bodyPr/>
          <a:lstStyle/>
          <a:p>
            <a:r>
              <a:rPr lang="en-US" dirty="0" smtClean="0"/>
              <a:t>Release 2.1 available now</a:t>
            </a:r>
            <a:endParaRPr lang="en-US" dirty="0"/>
          </a:p>
        </p:txBody>
      </p:sp>
      <p:pic>
        <p:nvPicPr>
          <p:cNvPr id="8" name="Picture 7"/>
          <p:cNvPicPr>
            <a:picLocks noChangeAspect="1"/>
          </p:cNvPicPr>
          <p:nvPr/>
        </p:nvPicPr>
        <p:blipFill>
          <a:blip r:embed="rId2"/>
          <a:stretch>
            <a:fillRect/>
          </a:stretch>
        </p:blipFill>
        <p:spPr>
          <a:xfrm>
            <a:off x="2133600" y="76200"/>
            <a:ext cx="4838700" cy="1651000"/>
          </a:xfrm>
          <a:prstGeom prst="rect">
            <a:avLst/>
          </a:prstGeom>
        </p:spPr>
      </p:pic>
      <p:sp>
        <p:nvSpPr>
          <p:cNvPr id="5" name="Subtitle 5"/>
          <p:cNvSpPr>
            <a:spLocks noGrp="1"/>
          </p:cNvSpPr>
          <p:nvPr>
            <p:ph type="subTitle" idx="1"/>
          </p:nvPr>
        </p:nvSpPr>
        <p:spPr>
          <a:xfrm>
            <a:off x="947738" y="2349500"/>
            <a:ext cx="7239000" cy="927100"/>
          </a:xfrm>
        </p:spPr>
        <p:txBody>
          <a:bodyPr/>
          <a:lstStyle/>
          <a:p>
            <a:r>
              <a:rPr lang="en-US" sz="5400" b="1" dirty="0" smtClean="0">
                <a:latin typeface="Helvetica"/>
                <a:cs typeface="Helvetica"/>
              </a:rPr>
              <a:t>http://</a:t>
            </a:r>
            <a:r>
              <a:rPr lang="en-US" sz="5400" b="1" dirty="0" err="1" smtClean="0">
                <a:latin typeface="Helvetica"/>
                <a:cs typeface="Helvetica"/>
              </a:rPr>
              <a:t>graphlab.org</a:t>
            </a:r>
            <a:endParaRPr lang="en-US" sz="5400" b="1" dirty="0">
              <a:latin typeface="Helvetica"/>
              <a:cs typeface="Helvetica"/>
            </a:endParaRPr>
          </a:p>
        </p:txBody>
      </p:sp>
      <p:sp>
        <p:nvSpPr>
          <p:cNvPr id="6" name="TextBox 5"/>
          <p:cNvSpPr txBox="1"/>
          <p:nvPr/>
        </p:nvSpPr>
        <p:spPr>
          <a:xfrm>
            <a:off x="673100" y="3276600"/>
            <a:ext cx="8013700" cy="461665"/>
          </a:xfrm>
          <a:prstGeom prst="rect">
            <a:avLst/>
          </a:prstGeom>
          <a:noFill/>
        </p:spPr>
        <p:txBody>
          <a:bodyPr wrap="square" rtlCol="0">
            <a:spAutoFit/>
          </a:bodyPr>
          <a:lstStyle/>
          <a:p>
            <a:pPr algn="ctr" fontAlgn="base">
              <a:spcBef>
                <a:spcPct val="0"/>
              </a:spcBef>
              <a:spcAft>
                <a:spcPct val="0"/>
              </a:spcAft>
            </a:pPr>
            <a:r>
              <a:rPr lang="en-US" sz="2400" dirty="0" smtClean="0">
                <a:solidFill>
                  <a:srgbClr val="000000"/>
                </a:solidFill>
                <a:latin typeface="Tahoma" pitchFamily="34" charset="0"/>
                <a:ea typeface="ＭＳ Ｐゴシック"/>
                <a:cs typeface="ＭＳ Ｐゴシック"/>
              </a:rPr>
              <a:t>Documentation… Code… Tutorials… (more on the way) </a:t>
            </a:r>
            <a:endParaRPr lang="en-US" sz="2400" dirty="0">
              <a:solidFill>
                <a:srgbClr val="000000"/>
              </a:solidFill>
              <a:latin typeface="Tahoma" pitchFamily="34" charset="0"/>
              <a:ea typeface="ＭＳ Ｐゴシック"/>
              <a:cs typeface="ＭＳ Ｐゴシック"/>
            </a:endParaRPr>
          </a:p>
        </p:txBody>
      </p:sp>
      <p:sp>
        <p:nvSpPr>
          <p:cNvPr id="7" name="Title 3"/>
          <p:cNvSpPr txBox="1">
            <a:spLocks/>
          </p:cNvSpPr>
          <p:nvPr/>
        </p:nvSpPr>
        <p:spPr bwMode="auto">
          <a:xfrm>
            <a:off x="228600" y="4495800"/>
            <a:ext cx="8686800" cy="8255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eaLnBrk="1" fontAlgn="base" hangingPunct="1">
              <a:spcBef>
                <a:spcPct val="0"/>
              </a:spcBef>
              <a:spcAft>
                <a:spcPct val="0"/>
              </a:spcAft>
              <a:defRPr sz="60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pitchFamily="-64" charset="0"/>
              </a:defRPr>
            </a:lvl2pPr>
            <a:lvl3pPr algn="l" rtl="0" eaLnBrk="1" fontAlgn="base" hangingPunct="1">
              <a:spcBef>
                <a:spcPct val="0"/>
              </a:spcBef>
              <a:spcAft>
                <a:spcPct val="0"/>
              </a:spcAft>
              <a:defRPr sz="4400">
                <a:solidFill>
                  <a:schemeClr val="tx2"/>
                </a:solidFill>
                <a:latin typeface="Tahoma" pitchFamily="-64" charset="0"/>
              </a:defRPr>
            </a:lvl3pPr>
            <a:lvl4pPr algn="l" rtl="0" eaLnBrk="1" fontAlgn="base" hangingPunct="1">
              <a:spcBef>
                <a:spcPct val="0"/>
              </a:spcBef>
              <a:spcAft>
                <a:spcPct val="0"/>
              </a:spcAft>
              <a:defRPr sz="4400">
                <a:solidFill>
                  <a:schemeClr val="tx2"/>
                </a:solidFill>
                <a:latin typeface="Tahoma" pitchFamily="-64" charset="0"/>
              </a:defRPr>
            </a:lvl4pPr>
            <a:lvl5pPr algn="l" rtl="0" eaLnBrk="1" fontAlgn="base" hangingPunct="1">
              <a:spcBef>
                <a:spcPct val="0"/>
              </a:spcBef>
              <a:spcAft>
                <a:spcPct val="0"/>
              </a:spcAft>
              <a:defRPr sz="4400">
                <a:solidFill>
                  <a:schemeClr val="tx2"/>
                </a:solidFill>
                <a:latin typeface="Tahoma" pitchFamily="-64" charset="0"/>
              </a:defRPr>
            </a:lvl5pPr>
            <a:lvl6pPr marL="457200" algn="l" rtl="0" eaLnBrk="1" fontAlgn="base" hangingPunct="1">
              <a:spcBef>
                <a:spcPct val="0"/>
              </a:spcBef>
              <a:spcAft>
                <a:spcPct val="0"/>
              </a:spcAft>
              <a:defRPr sz="4400">
                <a:solidFill>
                  <a:schemeClr val="tx2"/>
                </a:solidFill>
                <a:latin typeface="Tahoma" pitchFamily="-64" charset="0"/>
              </a:defRPr>
            </a:lvl6pPr>
            <a:lvl7pPr marL="914400" algn="l" rtl="0" eaLnBrk="1" fontAlgn="base" hangingPunct="1">
              <a:spcBef>
                <a:spcPct val="0"/>
              </a:spcBef>
              <a:spcAft>
                <a:spcPct val="0"/>
              </a:spcAft>
              <a:defRPr sz="4400">
                <a:solidFill>
                  <a:schemeClr val="tx2"/>
                </a:solidFill>
                <a:latin typeface="Tahoma" pitchFamily="-64" charset="0"/>
              </a:defRPr>
            </a:lvl7pPr>
            <a:lvl8pPr marL="1371600" algn="l" rtl="0" eaLnBrk="1" fontAlgn="base" hangingPunct="1">
              <a:spcBef>
                <a:spcPct val="0"/>
              </a:spcBef>
              <a:spcAft>
                <a:spcPct val="0"/>
              </a:spcAft>
              <a:defRPr sz="4400">
                <a:solidFill>
                  <a:schemeClr val="tx2"/>
                </a:solidFill>
                <a:latin typeface="Tahoma" pitchFamily="-64" charset="0"/>
              </a:defRPr>
            </a:lvl8pPr>
            <a:lvl9pPr marL="1828800" algn="l" rtl="0" eaLnBrk="1" fontAlgn="base" hangingPunct="1">
              <a:spcBef>
                <a:spcPct val="0"/>
              </a:spcBef>
              <a:spcAft>
                <a:spcPct val="0"/>
              </a:spcAft>
              <a:defRPr sz="4400">
                <a:solidFill>
                  <a:schemeClr val="tx2"/>
                </a:solidFill>
                <a:latin typeface="Tahoma" pitchFamily="-64" charset="0"/>
              </a:defRPr>
            </a:lvl9pPr>
          </a:lstStyle>
          <a:p>
            <a:r>
              <a:rPr lang="en-US" dirty="0" err="1" smtClean="0">
                <a:solidFill>
                  <a:srgbClr val="1F497D"/>
                </a:solidFill>
                <a:latin typeface="Calibri"/>
              </a:rPr>
              <a:t>GraphChi</a:t>
            </a:r>
            <a:r>
              <a:rPr lang="en-US" dirty="0" smtClean="0">
                <a:solidFill>
                  <a:srgbClr val="1F497D"/>
                </a:solidFill>
                <a:latin typeface="Calibri"/>
              </a:rPr>
              <a:t> 0.1 available now</a:t>
            </a:r>
            <a:endParaRPr lang="en-US" dirty="0">
              <a:solidFill>
                <a:srgbClr val="1F497D"/>
              </a:solidFill>
              <a:latin typeface="Calibri"/>
            </a:endParaRPr>
          </a:p>
        </p:txBody>
      </p:sp>
      <p:sp>
        <p:nvSpPr>
          <p:cNvPr id="9" name="Subtitle 5"/>
          <p:cNvSpPr txBox="1">
            <a:spLocks/>
          </p:cNvSpPr>
          <p:nvPr/>
        </p:nvSpPr>
        <p:spPr bwMode="auto">
          <a:xfrm>
            <a:off x="947738" y="5092700"/>
            <a:ext cx="7239000" cy="927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Clr>
                <a:schemeClr val="folHlink"/>
              </a:buClr>
              <a:buSzPct val="70000"/>
              <a:buFont typeface="Wingdings" pitchFamily="-64" charset="2"/>
              <a:buNone/>
              <a:defRPr sz="4000">
                <a:solidFill>
                  <a:schemeClr val="tx1"/>
                </a:solidFill>
                <a:latin typeface="+mn-lt"/>
                <a:ea typeface="+mn-ea"/>
                <a:cs typeface="+mn-cs"/>
              </a:defRPr>
            </a:lvl1pPr>
            <a:lvl2pPr marL="687388" indent="-230188" algn="l" rtl="0" eaLnBrk="1" fontAlgn="base" hangingPunct="1">
              <a:spcBef>
                <a:spcPct val="20000"/>
              </a:spcBef>
              <a:spcAft>
                <a:spcPct val="0"/>
              </a:spcAft>
              <a:buClr>
                <a:schemeClr val="hlink"/>
              </a:buClr>
              <a:buSzPct val="65000"/>
              <a:buFont typeface="Wingdings" pitchFamily="-64" charset="2"/>
              <a:buBlip>
                <a:blip r:embed="rId3"/>
              </a:buBlip>
              <a:defRPr sz="2400">
                <a:solidFill>
                  <a:schemeClr val="tx1"/>
                </a:solidFill>
                <a:latin typeface="+mn-lt"/>
              </a:defRPr>
            </a:lvl2pPr>
            <a:lvl3pPr marL="1089025" indent="-174625" algn="l" rtl="0" eaLnBrk="1" fontAlgn="base" hangingPunct="1">
              <a:spcBef>
                <a:spcPct val="20000"/>
              </a:spcBef>
              <a:spcAft>
                <a:spcPct val="0"/>
              </a:spcAft>
              <a:buClr>
                <a:schemeClr val="folHlink"/>
              </a:buClr>
              <a:buSzPct val="60000"/>
              <a:buFont typeface="Wingdings" pitchFamily="-64" charset="2"/>
              <a:buBlip>
                <a:blip r:embed="rId4"/>
              </a:buBlip>
              <a:defRPr sz="2000">
                <a:solidFill>
                  <a:schemeClr val="tx1"/>
                </a:solidFill>
                <a:latin typeface="+mn-lt"/>
              </a:defRPr>
            </a:lvl3pPr>
            <a:lvl4pPr marL="1546225" indent="-174625" algn="l" rtl="0" eaLnBrk="1" fontAlgn="base" hangingPunct="1">
              <a:spcBef>
                <a:spcPct val="20000"/>
              </a:spcBef>
              <a:spcAft>
                <a:spcPct val="0"/>
              </a:spcAft>
              <a:buClr>
                <a:schemeClr val="accent2"/>
              </a:buClr>
              <a:buSzPct val="60000"/>
              <a:buFont typeface="Wingdings" pitchFamily="-64" charset="2"/>
              <a:buBlip>
                <a:blip r:embed="rId5"/>
              </a:buBlip>
              <a:defRPr>
                <a:solidFill>
                  <a:schemeClr val="tx1"/>
                </a:solidFill>
                <a:latin typeface="+mn-lt"/>
              </a:defRPr>
            </a:lvl4pPr>
            <a:lvl5pPr marL="1995488" indent="-166688" algn="l" rtl="0" eaLnBrk="1" fontAlgn="base" hangingPunct="1">
              <a:spcBef>
                <a:spcPct val="20000"/>
              </a:spcBef>
              <a:spcAft>
                <a:spcPct val="0"/>
              </a:spcAft>
              <a:buClr>
                <a:schemeClr val="accent1"/>
              </a:buClr>
              <a:buSzPct val="55000"/>
              <a:buFont typeface="Wingdings" pitchFamily="-64" charset="2"/>
              <a:buBlip>
                <a:blip r:embed="rId6"/>
              </a:buBlip>
              <a:defRPr>
                <a:solidFill>
                  <a:schemeClr val="tx1"/>
                </a:solidFill>
                <a:latin typeface="+mn-lt"/>
              </a:defRPr>
            </a:lvl5pPr>
            <a:lvl6pPr marL="2452688" indent="-166688" algn="l" rtl="0" eaLnBrk="1" fontAlgn="base" hangingPunct="1">
              <a:spcBef>
                <a:spcPct val="20000"/>
              </a:spcBef>
              <a:spcAft>
                <a:spcPct val="0"/>
              </a:spcAft>
              <a:buClr>
                <a:schemeClr val="accent1"/>
              </a:buClr>
              <a:buSzPct val="55000"/>
              <a:buFont typeface="Wingdings" pitchFamily="-64" charset="2"/>
              <a:buBlip>
                <a:blip r:embed="rId6"/>
              </a:buBlip>
              <a:defRPr>
                <a:solidFill>
                  <a:schemeClr val="tx1"/>
                </a:solidFill>
                <a:latin typeface="+mn-lt"/>
              </a:defRPr>
            </a:lvl6pPr>
            <a:lvl7pPr marL="2909888" indent="-166688" algn="l" rtl="0" eaLnBrk="1" fontAlgn="base" hangingPunct="1">
              <a:spcBef>
                <a:spcPct val="20000"/>
              </a:spcBef>
              <a:spcAft>
                <a:spcPct val="0"/>
              </a:spcAft>
              <a:buClr>
                <a:schemeClr val="accent1"/>
              </a:buClr>
              <a:buSzPct val="55000"/>
              <a:buFont typeface="Wingdings" pitchFamily="-64" charset="2"/>
              <a:buBlip>
                <a:blip r:embed="rId6"/>
              </a:buBlip>
              <a:defRPr>
                <a:solidFill>
                  <a:schemeClr val="tx1"/>
                </a:solidFill>
                <a:latin typeface="+mn-lt"/>
              </a:defRPr>
            </a:lvl7pPr>
            <a:lvl8pPr marL="3367088" indent="-166688" algn="l" rtl="0" eaLnBrk="1" fontAlgn="base" hangingPunct="1">
              <a:spcBef>
                <a:spcPct val="20000"/>
              </a:spcBef>
              <a:spcAft>
                <a:spcPct val="0"/>
              </a:spcAft>
              <a:buClr>
                <a:schemeClr val="accent1"/>
              </a:buClr>
              <a:buSzPct val="55000"/>
              <a:buFont typeface="Wingdings" pitchFamily="-64" charset="2"/>
              <a:buBlip>
                <a:blip r:embed="rId6"/>
              </a:buBlip>
              <a:defRPr>
                <a:solidFill>
                  <a:schemeClr val="tx1"/>
                </a:solidFill>
                <a:latin typeface="+mn-lt"/>
              </a:defRPr>
            </a:lvl8pPr>
            <a:lvl9pPr marL="3824288" indent="-166688" algn="l" rtl="0" eaLnBrk="1" fontAlgn="base" hangingPunct="1">
              <a:spcBef>
                <a:spcPct val="20000"/>
              </a:spcBef>
              <a:spcAft>
                <a:spcPct val="0"/>
              </a:spcAft>
              <a:buClr>
                <a:schemeClr val="accent1"/>
              </a:buClr>
              <a:buSzPct val="55000"/>
              <a:buFont typeface="Wingdings" pitchFamily="-64" charset="2"/>
              <a:buBlip>
                <a:blip r:embed="rId6"/>
              </a:buBlip>
              <a:defRPr>
                <a:solidFill>
                  <a:schemeClr val="tx1"/>
                </a:solidFill>
                <a:latin typeface="+mn-lt"/>
              </a:defRPr>
            </a:lvl9pPr>
          </a:lstStyle>
          <a:p>
            <a:pPr>
              <a:buClr>
                <a:srgbClr val="800080"/>
              </a:buClr>
            </a:pPr>
            <a:r>
              <a:rPr lang="en-US" sz="5400" b="1" dirty="0" smtClean="0">
                <a:solidFill>
                  <a:prstClr val="black"/>
                </a:solidFill>
                <a:latin typeface="Helvetica"/>
                <a:cs typeface="Helvetica"/>
              </a:rPr>
              <a:t>http://</a:t>
            </a:r>
            <a:r>
              <a:rPr lang="en-US" sz="5400" b="1" dirty="0" err="1" smtClean="0">
                <a:solidFill>
                  <a:prstClr val="black"/>
                </a:solidFill>
                <a:latin typeface="Helvetica"/>
                <a:cs typeface="Helvetica"/>
              </a:rPr>
              <a:t>graphchi.org</a:t>
            </a:r>
            <a:endParaRPr lang="en-US" sz="5400" b="1" dirty="0">
              <a:solidFill>
                <a:prstClr val="black"/>
              </a:solidFill>
              <a:latin typeface="Helvetica"/>
              <a:cs typeface="Helvetica"/>
            </a:endParaRPr>
          </a:p>
        </p:txBody>
      </p:sp>
    </p:spTree>
    <p:extLst>
      <p:ext uri="{BB962C8B-B14F-4D97-AF65-F5344CB8AC3E}">
        <p14:creationId xmlns:p14="http://schemas.microsoft.com/office/powerpoint/2010/main" val="2578372938"/>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0" y="368300"/>
            <a:ext cx="9144000" cy="6116836"/>
          </a:xfrm>
          <a:prstGeom prst="rect">
            <a:avLst/>
          </a:prstGeom>
        </p:spPr>
      </p:pic>
    </p:spTree>
    <p:extLst>
      <p:ext uri="{BB962C8B-B14F-4D97-AF65-F5344CB8AC3E}">
        <p14:creationId xmlns:p14="http://schemas.microsoft.com/office/powerpoint/2010/main" val="451479351"/>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Open Challenges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Dynamically Changing Graphs</a:t>
            </a:r>
            <a:endParaRPr lang="en-US" dirty="0"/>
          </a:p>
        </p:txBody>
      </p:sp>
      <p:sp>
        <p:nvSpPr>
          <p:cNvPr id="3" name="Content Placeholder 2"/>
          <p:cNvSpPr>
            <a:spLocks noGrp="1"/>
          </p:cNvSpPr>
          <p:nvPr>
            <p:ph idx="1"/>
          </p:nvPr>
        </p:nvSpPr>
        <p:spPr/>
        <p:txBody>
          <a:bodyPr/>
          <a:lstStyle/>
          <a:p>
            <a:r>
              <a:rPr lang="en-US" b="1" dirty="0" smtClean="0"/>
              <a:t>Example:</a:t>
            </a:r>
            <a:r>
              <a:rPr lang="en-US" dirty="0" smtClean="0"/>
              <a:t> </a:t>
            </a:r>
            <a:r>
              <a:rPr lang="en-US" i="1" dirty="0" smtClean="0"/>
              <a:t>Social Networks</a:t>
            </a:r>
          </a:p>
          <a:p>
            <a:pPr lvl="1"/>
            <a:r>
              <a:rPr lang="en-US" dirty="0" smtClean="0"/>
              <a:t>New users </a:t>
            </a:r>
            <a:r>
              <a:rPr lang="en-US" dirty="0" smtClean="0">
                <a:sym typeface="Wingdings" pitchFamily="2" charset="2"/>
              </a:rPr>
              <a:t> New Vertices</a:t>
            </a:r>
          </a:p>
          <a:p>
            <a:pPr lvl="1"/>
            <a:r>
              <a:rPr lang="en-US" dirty="0" smtClean="0">
                <a:sym typeface="Wingdings" pitchFamily="2" charset="2"/>
              </a:rPr>
              <a:t>New Friends  New Edges</a:t>
            </a:r>
          </a:p>
          <a:p>
            <a:r>
              <a:rPr lang="en-US" dirty="0" smtClean="0">
                <a:sym typeface="Wingdings" pitchFamily="2" charset="2"/>
              </a:rPr>
              <a:t>How do you adaptively maintain computation:</a:t>
            </a:r>
          </a:p>
          <a:p>
            <a:pPr lvl="1"/>
            <a:r>
              <a:rPr lang="en-US" dirty="0" smtClean="0">
                <a:sym typeface="Wingdings" pitchFamily="2" charset="2"/>
              </a:rPr>
              <a:t>Trigger computation with changes in the graph</a:t>
            </a:r>
          </a:p>
          <a:p>
            <a:pPr lvl="1"/>
            <a:r>
              <a:rPr lang="en-US" dirty="0" smtClean="0">
                <a:sym typeface="Wingdings" pitchFamily="2" charset="2"/>
              </a:rPr>
              <a:t>Update “interest estimates” only where needed</a:t>
            </a:r>
          </a:p>
          <a:p>
            <a:pPr lvl="1"/>
            <a:r>
              <a:rPr lang="en-US" dirty="0" smtClean="0">
                <a:sym typeface="Wingdings" pitchFamily="2" charset="2"/>
              </a:rPr>
              <a:t>Exploit asynchrony </a:t>
            </a:r>
          </a:p>
          <a:p>
            <a:pPr lvl="1"/>
            <a:r>
              <a:rPr lang="en-US" dirty="0" smtClean="0"/>
              <a:t>Preserve consistency</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 Partitioning</a:t>
            </a:r>
            <a:endParaRPr lang="en-US" dirty="0"/>
          </a:p>
        </p:txBody>
      </p:sp>
      <p:sp>
        <p:nvSpPr>
          <p:cNvPr id="3" name="Content Placeholder 2"/>
          <p:cNvSpPr>
            <a:spLocks noGrp="1"/>
          </p:cNvSpPr>
          <p:nvPr>
            <p:ph idx="1"/>
          </p:nvPr>
        </p:nvSpPr>
        <p:spPr/>
        <p:txBody>
          <a:bodyPr>
            <a:normAutofit lnSpcReduction="10000"/>
          </a:bodyPr>
          <a:lstStyle/>
          <a:p>
            <a:r>
              <a:rPr lang="en-US" dirty="0" smtClean="0"/>
              <a:t>How can you quickly place a large data-graph in a distributed environment:</a:t>
            </a:r>
          </a:p>
          <a:p>
            <a:r>
              <a:rPr lang="en-US" dirty="0" smtClean="0"/>
              <a:t>Edge separators fail on large power-law graphs</a:t>
            </a:r>
          </a:p>
          <a:p>
            <a:pPr lvl="1"/>
            <a:r>
              <a:rPr lang="en-US" dirty="0" smtClean="0"/>
              <a:t>Social networks, Recommender Systems, NLP</a:t>
            </a:r>
          </a:p>
          <a:p>
            <a:r>
              <a:rPr lang="en-US" dirty="0" smtClean="0"/>
              <a:t>Constructing vertex separators at scale:</a:t>
            </a:r>
          </a:p>
          <a:p>
            <a:pPr lvl="1"/>
            <a:r>
              <a:rPr lang="en-US" dirty="0" smtClean="0"/>
              <a:t>No large-scale tools!</a:t>
            </a:r>
          </a:p>
          <a:p>
            <a:pPr lvl="1"/>
            <a:r>
              <a:rPr lang="en-US" dirty="0" smtClean="0"/>
              <a:t>How can you adapt the placement in changing graphs?</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6.7"/>
</p:tagLst>
</file>

<file path=ppt/tags/tag10.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10;\usepackage{amssymb, amsmath, amsthm}&#10;&#10;&#10;\newcommand{\abs}[1]{\left|#1\right|}&#10;\newcommand{\ceil}[1]{\left\lceil #1 \right\rceil}&#10;\newcommand{\floor}[1]{\left\lfloor #1 \right\rfloor}&#10;\newcommand{\LInfNorm}[1]{&#10;  \left|\left| #1 \right|\right|_{\infty}}&#10;\newcommand{\LOneNorm}[1]{&#10;  \left|\left| #1 \right|\right|_1}&#10;\newcommand{\LPNorm}[1]{&#10;  \left|\left| #1 \right|\right|_p}&#10;\newcommand{\given}{\,|\,}&#10;\newcommand{\Prb}[1]{\mathbf{P} \left( #1 \right) }&#10;\newcommand{\Ex}[1]{\mathbf{E} \left[ #1 \right] }&#10;\newcommand{\variance}[1]{\mathbf{Var} \left[ #1 \right] }&#10;\newcommand{\ApproxPrb}[1]{\mathbf{\tilde{P}} \left( #1 \right) }&#10;\newcommand{\reals}{\mathbb{R}}&#10;\newcommand{\integers}{\mathbb{Z}}&#10;\newcommand{\set}[1]{\left\{#1\right\}}&#10;\newcommand{\vecspace}{\mathcal{V}}&#10;\newcommand{\Union}{\bigcup}&#10;\newcommand{\Inter}{\bigcap}&#10;\newcommand{\union}{\cup}&#10;\newcommand{\inter}{\cap}&#10;\newcommand{\size}[1]{\left| #1 \right|}&#10;\newcommand{\verts}[1]{V_{ #1 } }&#10;\newcommand{\edges}[1]{E_{ #1 } }&#10;\newcommand{\allverts}{V}&#10;\newcommand{\alledges}{E}&#10;\newcommand{\numverts}{\left|V\right| }&#10;\newcommand{\numedges}{\left|E\right|}&#10;\newcommand{\potential}[1]{\psi_{#1}}&#10;\newcommand{\factor}[1]{\psi_{ #1 }}&#10;\newcommand{\factors}{\mathcal{F}}&#10;\newcommand{\cliqueset}{\mathcal{C}}&#10;\newcommand{\asgs}[1]{\mathcal{A}_{#1}}&#10;\newcommand{\neighbors}[1]{\Gamma_{ #1 }}&#10;\newcommand{\degree}[1]{d_{ #1 }}&#10;\newcommand{\var}[1]{x_{ #1 }}&#10;\newcommand{\Var}[1]{X_{ #1 }}&#10;\newcommand{\Varset}[1]{\mathbf{X_{ #1 }}}&#10;\newcommand{\varset}[1]{\mathbf{x_{ #1 }}}&#10;\newcommand{\Vars}{\mathcal{X}}&#10;\newcommand{\asg}[1]{A_{#1}}&#10;\newcommand{\msg}[2]{\underset{#1 \rightarrow #2}{m}}&#10;\newcommand{\msgs}{m}&#10;\newcommand{\bpfun}{f_{\text{BP}}}&#10;\newcommand{\msgspace}{\mathcal{M}}&#10;\newcommand{\approxmsg}[2]{\tilde{m}_{#1 \rightarrow #2}}&#10;\newcommand{\beliefs}{\boldsymbol{b}}&#10;\newcommand{\belief}[1]{b_{#1}}&#10;\newcommand{\approxbelief}[2]{\tilde{b}_{#2}^{(#1)}}&#10;\newcommand{\approxtree}[2]{T_{#2}^{(#1)}}&#10;\newcommand{\taueps}{\tau_{\epsilon}}&#10;\newcommand{\splashsize}{h}&#10;\newcommand{\resid}[1]{r_{#1}}&#10;\newcommand{\numvars}{n}&#10;\newcommand{\numfactors}{m}&#10;\newcommand{\numcpus}{p}&#10;\newcommand{\BigO}[1]{O \left( #1 \right)}&#10;\newcommand{\BigTheta}[1]{\Theta \left( #1 \right)}&#10;\newcommand{\BigOmega}[1]{\Omega \left( #1 \right)}&#10;\begin{document}&#10;&#10;\begin{equation*}&#10;\frac{2n \text{  Messages Calculations} }{p \text{ Processors}} \times \left( n \text{ Iterations to Converge}\right) = \frac{2n^2}{p}&#10;\end{equation*}&#10;&#10;\end{document}&#10;"/>
  <p:tag name="FILENAME" val="TP_tmp"/>
  <p:tag name="FORMAT" val="pngmono"/>
  <p:tag name="RES" val="1200"/>
  <p:tag name="BLEND" val="0"/>
  <p:tag name="TRANSPARENT" val="0"/>
  <p:tag name="TBUG" val="0"/>
  <p:tag name="ALLOWFS" val="0"/>
  <p:tag name="ORIGWIDTH" val="270"/>
  <p:tag name="PICTUREFILESIZE" val="16075"/>
</p:tagLst>
</file>

<file path=ppt/tags/tag11.xml><?xml version="1.0" encoding="utf-8"?>
<p:tagLst xmlns:a="http://schemas.openxmlformats.org/drawingml/2006/main" xmlns:r="http://schemas.openxmlformats.org/officeDocument/2006/relationships" xmlns:p="http://schemas.openxmlformats.org/presentationml/2006/main">
  <p:tag name="TIMING" val="|10.3|17.5"/>
</p:tagLst>
</file>

<file path=ppt/tags/tag12.xml><?xml version="1.0" encoding="utf-8"?>
<p:tagLst xmlns:a="http://schemas.openxmlformats.org/drawingml/2006/main" xmlns:r="http://schemas.openxmlformats.org/officeDocument/2006/relationships" xmlns:p="http://schemas.openxmlformats.org/presentationml/2006/main">
  <p:tag name="TIMING" val="|5.5|2.2|4.7|3.6"/>
</p:tagLst>
</file>

<file path=ppt/tags/tag13.xml><?xml version="1.0" encoding="utf-8"?>
<p:tagLst xmlns:a="http://schemas.openxmlformats.org/drawingml/2006/main" xmlns:r="http://schemas.openxmlformats.org/officeDocument/2006/relationships" xmlns:p="http://schemas.openxmlformats.org/presentationml/2006/main">
  <p:tag name="TIMING" val="|36.3|9.9"/>
</p:tagLst>
</file>

<file path=ppt/tags/tag14.xml><?xml version="1.0" encoding="utf-8"?>
<p:tagLst xmlns:a="http://schemas.openxmlformats.org/drawingml/2006/main" xmlns:r="http://schemas.openxmlformats.org/officeDocument/2006/relationships" xmlns:p="http://schemas.openxmlformats.org/presentationml/2006/main">
  <p:tag name="TIMING" val="|4.4|3.3"/>
</p:tagLst>
</file>

<file path=ppt/tags/tag15.xml><?xml version="1.0" encoding="utf-8"?>
<p:tagLst xmlns:a="http://schemas.openxmlformats.org/drawingml/2006/main" xmlns:r="http://schemas.openxmlformats.org/officeDocument/2006/relationships" xmlns:p="http://schemas.openxmlformats.org/presentationml/2006/main">
  <p:tag name="TIMING" val="|2.8|4|9.7|9.5|4|7.4"/>
</p:tagLst>
</file>

<file path=ppt/tags/tag16.xml><?xml version="1.0" encoding="utf-8"?>
<p:tagLst xmlns:a="http://schemas.openxmlformats.org/drawingml/2006/main" xmlns:r="http://schemas.openxmlformats.org/officeDocument/2006/relationships" xmlns:p="http://schemas.openxmlformats.org/presentationml/2006/main">
  <p:tag name="TIMING" val="|12.5|6.5"/>
</p:tagLst>
</file>

<file path=ppt/tags/tag17.xml><?xml version="1.0" encoding="utf-8"?>
<p:tagLst xmlns:a="http://schemas.openxmlformats.org/drawingml/2006/main" xmlns:r="http://schemas.openxmlformats.org/officeDocument/2006/relationships" xmlns:p="http://schemas.openxmlformats.org/presentationml/2006/main">
  <p:tag name="TIMING" val="|10.4|9.5"/>
</p:tagLst>
</file>

<file path=ppt/tags/tag18.xml><?xml version="1.0" encoding="utf-8"?>
<p:tagLst xmlns:a="http://schemas.openxmlformats.org/drawingml/2006/main" xmlns:r="http://schemas.openxmlformats.org/officeDocument/2006/relationships" xmlns:p="http://schemas.openxmlformats.org/presentationml/2006/main">
  <p:tag name="TIMING" val="|10.4|12.1"/>
</p:tagLst>
</file>

<file path=ppt/tags/tag19.xml><?xml version="1.0" encoding="utf-8"?>
<p:tagLst xmlns:a="http://schemas.openxmlformats.org/drawingml/2006/main" xmlns:r="http://schemas.openxmlformats.org/officeDocument/2006/relationships" xmlns:p="http://schemas.openxmlformats.org/presentationml/2006/main">
  <p:tag name="TIMING" val="|18.8"/>
</p:tagLst>
</file>

<file path=ppt/tags/tag2.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usepackage{amsmath}&#10;\begin{document}&#10;&#10;\[&#10;R[i] = \alpha + \left( 1 - \alpha \right)  \sum_{(j,i) \in E} \frac{1}{L[j]} R[j]&#10;\]&#10;&#10;\end{document}&#10;"/>
  <p:tag name="FILENAME" val="TP_tmp"/>
  <p:tag name="FORMAT" val="pngmono"/>
  <p:tag name="RES" val="1200"/>
  <p:tag name="BLEND" val="0"/>
  <p:tag name="TRANSPARENT" val="1"/>
  <p:tag name="TBUG" val="0"/>
  <p:tag name="ALLOWFS" val="0"/>
  <p:tag name="ORIGWIDTH" val="146"/>
  <p:tag name="PICTUREFILESIZE" val="7623"/>
</p:tagLst>
</file>

<file path=ppt/tags/tag20.xml><?xml version="1.0" encoding="utf-8"?>
<p:tagLst xmlns:a="http://schemas.openxmlformats.org/drawingml/2006/main" xmlns:r="http://schemas.openxmlformats.org/officeDocument/2006/relationships" xmlns:p="http://schemas.openxmlformats.org/presentationml/2006/main">
  <p:tag name="TIMING" val="|1.8|3.3|2.4|2.9|1.4|6.4|3.7"/>
</p:tagLst>
</file>

<file path=ppt/tags/tag21.xml><?xml version="1.0" encoding="utf-8"?>
<p:tagLst xmlns:a="http://schemas.openxmlformats.org/drawingml/2006/main" xmlns:r="http://schemas.openxmlformats.org/officeDocument/2006/relationships" xmlns:p="http://schemas.openxmlformats.org/presentationml/2006/main">
  <p:tag name="TIMING" val="|3|6.2"/>
</p:tagLst>
</file>

<file path=ppt/tags/tag22.xml><?xml version="1.0" encoding="utf-8"?>
<p:tagLst xmlns:a="http://schemas.openxmlformats.org/drawingml/2006/main" xmlns:r="http://schemas.openxmlformats.org/officeDocument/2006/relationships" xmlns:p="http://schemas.openxmlformats.org/presentationml/2006/main">
  <p:tag name="TIMING" val="|7.5|3.7|4.3|6.3|7.7|1.7|1.2|3.2"/>
</p:tagLst>
</file>

<file path=ppt/tags/tag23.xml><?xml version="1.0" encoding="utf-8"?>
<p:tagLst xmlns:a="http://schemas.openxmlformats.org/drawingml/2006/main" xmlns:r="http://schemas.openxmlformats.org/officeDocument/2006/relationships" xmlns:p="http://schemas.openxmlformats.org/presentationml/2006/main">
  <p:tag name="TIMING" val="|7.5|3.7|4.3|6.3|7.7|1.7|1.2|3.2"/>
</p:tagLst>
</file>

<file path=ppt/tags/tag2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usepackage{amsmath, amsfonts}&#10;&#10;\begin{document}&#10;\[&#10;T_i \approx \sqrt{2 T_c T_{\text{mtbf}}}&#10;\]&#10;\end{document}&#10;"/>
  <p:tag name="FILENAME" val="TP_tmp"/>
  <p:tag name="FORMAT" val="pngmono"/>
  <p:tag name="RES" val="1200"/>
  <p:tag name="BLEND" val="0"/>
  <p:tag name="TRANSPARENT" val="0"/>
  <p:tag name="TBUG" val="0"/>
  <p:tag name="ALLOWFS" val="0"/>
  <p:tag name="ORIGWIDTH" val="71"/>
  <p:tag name="PICTUREFILESIZE" val="3155"/>
</p:tagLst>
</file>

<file path=ppt/tags/tag3.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usepackage{amsmath}&#10;\begin{document}&#10;&#10;\[&#10;R[5] = \alpha + \left( 1 - \alpha \right)  &#10;\left( \frac{1}{3} R[1] + \frac{1}{1} R[4] \right)&#10;\]&#10;&#10;\end{document}&#10;"/>
  <p:tag name="FILENAME" val="TP_tmp"/>
  <p:tag name="FORMAT" val="pngmono"/>
  <p:tag name="RES" val="1200"/>
  <p:tag name="BLEND" val="0"/>
  <p:tag name="TRANSPARENT" val="1"/>
  <p:tag name="TBUG" val="0"/>
  <p:tag name="ALLOWFS" val="0"/>
  <p:tag name="ORIGWIDTH" val="159"/>
  <p:tag name="PICTUREFILESIZE" val="7085"/>
</p:tagLst>
</file>

<file path=ppt/tags/tag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u_i = \arg \min_w \sum_{j \in N[i]} (r_{ij} - m_j \cdot w)^2&#10;\]&#10;&#10;\end{document}&#10;"/>
  <p:tag name="FILENAME" val="TP_tmp"/>
  <p:tag name="FORMAT" val="pngmono"/>
  <p:tag name="RES" val="1200"/>
  <p:tag name="BLEND" val="0"/>
  <p:tag name="TRANSPARENT" val="0"/>
  <p:tag name="TBUG" val="0"/>
  <p:tag name="ALLOWFS" val="0"/>
  <p:tag name="ORIGWIDTH" val="143"/>
  <p:tag name="PICTUREFILESIZE" val="7730"/>
</p:tagLst>
</file>

<file path=ppt/tags/tag5.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m_j = \arg \min_w \sum_{i \in N[j]} (r_{ij} - u_i \cdot w)^2&#10;\]&#10;&#10;\end{document}&#10;"/>
  <p:tag name="FILENAME" val="TP_tmp"/>
  <p:tag name="FORMAT" val="pngmono"/>
  <p:tag name="RES" val="1200"/>
  <p:tag name="BLEND" val="0"/>
  <p:tag name="TRANSPARENT" val="0"/>
  <p:tag name="TBUG" val="0"/>
  <p:tag name="ALLOWFS" val="0"/>
  <p:tag name="ORIGWIDTH" val="143"/>
  <p:tag name="PICTUREFILESIZE" val="7869"/>
</p:tagLst>
</file>

<file path=ppt/tags/tag6.xml><?xml version="1.0" encoding="utf-8"?>
<p:tagLst xmlns:a="http://schemas.openxmlformats.org/drawingml/2006/main" xmlns:r="http://schemas.openxmlformats.org/officeDocument/2006/relationships" xmlns:p="http://schemas.openxmlformats.org/presentationml/2006/main">
  <p:tag name="TIMING" val="|8"/>
</p:tagLst>
</file>

<file path=ppt/tags/tag7.xml><?xml version="1.0" encoding="utf-8"?>
<p:tagLst xmlns:a="http://schemas.openxmlformats.org/drawingml/2006/main" xmlns:r="http://schemas.openxmlformats.org/officeDocument/2006/relationships" xmlns:p="http://schemas.openxmlformats.org/presentationml/2006/main">
  <p:tag name="TIMING" val="|8"/>
</p:tagLst>
</file>

<file path=ppt/tags/tag8.xml><?xml version="1.0" encoding="utf-8"?>
<p:tagLst xmlns:a="http://schemas.openxmlformats.org/drawingml/2006/main" xmlns:r="http://schemas.openxmlformats.org/officeDocument/2006/relationships" xmlns:p="http://schemas.openxmlformats.org/presentationml/2006/main">
  <p:tag name="TIMING" val="|2.9|3.7"/>
</p:tagLst>
</file>

<file path=ppt/tags/tag9.xml><?xml version="1.0" encoding="utf-8"?>
<p:tagLst xmlns:a="http://schemas.openxmlformats.org/drawingml/2006/main" xmlns:r="http://schemas.openxmlformats.org/officeDocument/2006/relationships" xmlns:p="http://schemas.openxmlformats.org/presentationml/2006/main">
  <p:tag name="TIMING" val="|8.1|6.7|11.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6_selec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spDef>
    <a:ln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lnDef>
  </a:objectDefaults>
  <a:extraClrSchemeLst>
    <a:extraClrScheme>
      <a:clrScheme name="Office Theme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Office Theme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selec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spDef>
    <a:ln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lnDef>
  </a:objectDefaults>
  <a:extraClrSchemeLst>
    <a:extraClrScheme>
      <a:clrScheme name="Office Theme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Office Theme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selec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spDef>
    <a:ln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lnDef>
  </a:objectDefaults>
  <a:extraClrSchemeLst>
    <a:extraClrScheme>
      <a:clrScheme name="Office Theme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Office Theme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selec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spDef>
    <a:lnDef>
      <a:spPr bwMode="auto">
        <a:xfrm>
          <a:off x="0" y="0"/>
          <a:ext cx="1" cy="1"/>
        </a:xfrm>
        <a:custGeom>
          <a:avLst/>
          <a:gdLst/>
          <a:ahLst/>
          <a:cxnLst/>
          <a:rect l="0" t="0" r="0" b="0"/>
          <a:pathLst/>
        </a:custGeom>
        <a:noFill/>
        <a:ln w="38100" cap="flat" cmpd="sng" algn="ctr">
          <a:solidFill>
            <a:schemeClr va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64" charset="0"/>
          </a:defRPr>
        </a:defPPr>
      </a:lstStyle>
    </a:lnDef>
  </a:objectDefaults>
  <a:extraClrSchemeLst>
    <a:extraClrScheme>
      <a:clrScheme name="Office Theme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Office Theme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1812</TotalTime>
  <Words>4218</Words>
  <Application>Microsoft Macintosh PowerPoint</Application>
  <PresentationFormat>On-screen Show (4:3)</PresentationFormat>
  <Paragraphs>1315</Paragraphs>
  <Slides>105</Slides>
  <Notes>46</Notes>
  <HiddenSlides>1</HiddenSlides>
  <MMClips>2</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105</vt:i4>
      </vt:variant>
    </vt:vector>
  </HeadingPairs>
  <TitlesOfParts>
    <vt:vector size="118" baseType="lpstr">
      <vt:lpstr>Office Theme</vt:lpstr>
      <vt:lpstr>1_Office Theme</vt:lpstr>
      <vt:lpstr>6_select-template</vt:lpstr>
      <vt:lpstr>4_select-template</vt:lpstr>
      <vt:lpstr>select-template</vt:lpstr>
      <vt:lpstr>1_select-template</vt:lpstr>
      <vt:lpstr>3_Office Theme</vt:lpstr>
      <vt:lpstr>4_Office Theme</vt:lpstr>
      <vt:lpstr>5_Office Theme</vt:lpstr>
      <vt:lpstr>6_Office Theme</vt:lpstr>
      <vt:lpstr>7_Office Theme</vt:lpstr>
      <vt:lpstr>2_Office Theme</vt:lpstr>
      <vt:lpstr>Equation</vt:lpstr>
      <vt:lpstr>Big Learning with Graphs</vt:lpstr>
      <vt:lpstr>The Age of Big Data</vt:lpstr>
      <vt:lpstr>PowerPoint Presentation</vt:lpstr>
      <vt:lpstr>PowerPoint Presentation</vt:lpstr>
      <vt:lpstr>Big graphs present exciting new opportunities ...</vt:lpstr>
      <vt:lpstr>PowerPoint Presentation</vt:lpstr>
      <vt:lpstr>Big-Graphs are Essential to  Data-Mining and Machine Learning</vt:lpstr>
      <vt:lpstr>Big Learning with Graphs</vt:lpstr>
      <vt:lpstr>Examples</vt:lpstr>
      <vt:lpstr>PageRank (Centrality Measures)</vt:lpstr>
      <vt:lpstr>Label Propagation  (Structured Prediction)</vt:lpstr>
      <vt:lpstr>Collaborative Filtering: Independent Case</vt:lpstr>
      <vt:lpstr>Collaborative Filtering: Exploiting Dependencies</vt:lpstr>
      <vt:lpstr>Matrix Factorization Alternating Least Squares (ALS)</vt:lpstr>
      <vt:lpstr>Many More Algorithms</vt:lpstr>
      <vt:lpstr>Graph Parallel Algorithms</vt:lpstr>
      <vt:lpstr>What is the right tool for Graph-Parallel ML</vt:lpstr>
      <vt:lpstr>Why not use Map-Reduce for  Graph Parallel algorithms?</vt:lpstr>
      <vt:lpstr>Data Dependencies are Difficult</vt:lpstr>
      <vt:lpstr>Iterative Computation is Difficult</vt:lpstr>
      <vt:lpstr>Map-Reduce for Data-Parallel ML</vt:lpstr>
      <vt:lpstr>Threads, Locks, &amp; Messages </vt:lpstr>
      <vt:lpstr>Threads, Locks, and Messages</vt:lpstr>
      <vt:lpstr>Addressing Graph-Parallel ML</vt:lpstr>
      <vt:lpstr>Pregel Abstraction</vt:lpstr>
      <vt:lpstr>The Pregel Abstraction</vt:lpstr>
      <vt:lpstr>Pregel is Bulk Synchronous Parallel</vt:lpstr>
      <vt:lpstr>Open Source Implementations</vt:lpstr>
      <vt:lpstr>Tradeoffs of the BSP Model</vt:lpstr>
      <vt:lpstr>Curse of the Slow Job</vt:lpstr>
      <vt:lpstr>Curse of the Slow Job</vt:lpstr>
      <vt:lpstr>PowerPoint Presentation</vt:lpstr>
      <vt:lpstr>Example: Loopy Belief Propagation (Loopy BP)</vt:lpstr>
      <vt:lpstr>Bulk Synchronous Loopy BP</vt:lpstr>
      <vt:lpstr>Sequential Computational Structure</vt:lpstr>
      <vt:lpstr>Hidden Sequential Structure</vt:lpstr>
      <vt:lpstr>Hidden Sequential Structure</vt:lpstr>
      <vt:lpstr>Optimal Sequential Algorithm</vt:lpstr>
      <vt:lpstr>The Splash Operation</vt:lpstr>
      <vt:lpstr>PowerPoint Presentation</vt:lpstr>
      <vt:lpstr>Comparison of Splash and Pregel Style Computation</vt:lpstr>
      <vt:lpstr>The Need for a New Abstraction</vt:lpstr>
      <vt:lpstr>The GraphLab Goals</vt:lpstr>
      <vt:lpstr>Data Graph</vt:lpstr>
      <vt:lpstr>Update Functions</vt:lpstr>
      <vt:lpstr>The Scheduler</vt:lpstr>
      <vt:lpstr>Ensuring Race-Free Code</vt:lpstr>
      <vt:lpstr>Need for Consistency?</vt:lpstr>
      <vt:lpstr>Consistency in Collaborative Filtering</vt:lpstr>
      <vt:lpstr>The GraphLab Framework</vt:lpstr>
      <vt:lpstr>PowerPoint Presentation</vt:lpstr>
      <vt:lpstr>GraphLab vs. Pregel (BSP)</vt:lpstr>
      <vt:lpstr>Never Ending Learner Project (CoEM)</vt:lpstr>
      <vt:lpstr>The Cost of the Wrong Abstraction</vt:lpstr>
      <vt:lpstr>GraphLab1 provided exciting scaling performance</vt:lpstr>
      <vt:lpstr>Natural Graphs</vt:lpstr>
      <vt:lpstr>Assumptions of Graph-Parallel Abstractions</vt:lpstr>
      <vt:lpstr>Natural Graphs  Power Law</vt:lpstr>
      <vt:lpstr>High Degree Vertices are Common</vt:lpstr>
      <vt:lpstr>PowerPoint Presentation</vt:lpstr>
      <vt:lpstr>Problem:  High Degree Vertices  High Communication for Distributed Updates</vt:lpstr>
      <vt:lpstr>Random Partitioning</vt:lpstr>
      <vt:lpstr>In Summary</vt:lpstr>
      <vt:lpstr>PowerPoint Presentation</vt:lpstr>
      <vt:lpstr>Factorized Vertex Updates</vt:lpstr>
      <vt:lpstr>PageRank in GraphLab2</vt:lpstr>
      <vt:lpstr>Distributed Execution of a GraphLab2 Vertex-Program</vt:lpstr>
      <vt:lpstr>Minimizing Communication in GraphLab2</vt:lpstr>
      <vt:lpstr>Minimizing Communication in GraphLab2: Vertex Cuts</vt:lpstr>
      <vt:lpstr>Constructing Vertex-Cuts</vt:lpstr>
      <vt:lpstr>Random Vertex-Cuts</vt:lpstr>
      <vt:lpstr>Random Vertex Cuts vs Edge Cuts</vt:lpstr>
      <vt:lpstr>Greedy Vertex-Cuts</vt:lpstr>
      <vt:lpstr>Greedy Vertex-Cuts</vt:lpstr>
      <vt:lpstr>Partitioning Performance</vt:lpstr>
      <vt:lpstr>Beyond Random Vertex Cuts!</vt:lpstr>
      <vt:lpstr>  From the Abstraction  to a System</vt:lpstr>
      <vt:lpstr>PowerPoint Presentation</vt:lpstr>
      <vt:lpstr>Triangle Counting in Twitter Graph</vt:lpstr>
      <vt:lpstr>LDA Performance</vt:lpstr>
      <vt:lpstr>PageRank</vt:lpstr>
      <vt:lpstr>How well does GraphLab scale?</vt:lpstr>
      <vt:lpstr>Release 2.1 available now  Apache 2 License</vt:lpstr>
      <vt:lpstr>PowerPoint Presentation</vt:lpstr>
      <vt:lpstr>Graph Processing</vt:lpstr>
      <vt:lpstr>Collaborative Filtering</vt:lpstr>
      <vt:lpstr>Graphical Models</vt:lpstr>
      <vt:lpstr>Structured Prediction</vt:lpstr>
      <vt:lpstr>Computer Vision (CloudCV)</vt:lpstr>
      <vt:lpstr>Clustering</vt:lpstr>
      <vt:lpstr>Topic Modeling</vt:lpstr>
      <vt:lpstr>GraphChi: Going small with GraphLab</vt:lpstr>
      <vt:lpstr>GraphChi – disk-based GraphLab</vt:lpstr>
      <vt:lpstr>Triangle Counting in Twitter Graph</vt:lpstr>
      <vt:lpstr>Release 2.1 available now</vt:lpstr>
      <vt:lpstr>PowerPoint Presentation</vt:lpstr>
      <vt:lpstr>Open Challenges</vt:lpstr>
      <vt:lpstr>Dynamically Changing Graphs</vt:lpstr>
      <vt:lpstr>Graph Partitioning</vt:lpstr>
      <vt:lpstr>Graph Simplification for Computation</vt:lpstr>
      <vt:lpstr>Concluding BIG Ideas</vt:lpstr>
      <vt:lpstr>Fault Tolerance</vt:lpstr>
      <vt:lpstr>Checkpoint Construction</vt:lpstr>
      <vt:lpstr>Checkpoint Interval</vt:lpstr>
      <vt:lpstr>Optimal Checkpoint Intervals </vt:lpstr>
    </vt:vector>
  </TitlesOfParts>
  <Company>Carnegie Mellon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Big Learning with Graphs</dc:title>
  <dc:creator>Jegonzal</dc:creator>
  <cp:lastModifiedBy>Joseph Gonzalez</cp:lastModifiedBy>
  <cp:revision>284</cp:revision>
  <dcterms:created xsi:type="dcterms:W3CDTF">2012-03-07T21:06:45Z</dcterms:created>
  <dcterms:modified xsi:type="dcterms:W3CDTF">2012-10-02T20:36:23Z</dcterms:modified>
</cp:coreProperties>
</file>