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24" r:id="rId2"/>
  </p:sldMasterIdLst>
  <p:notesMasterIdLst>
    <p:notesMasterId r:id="rId15"/>
  </p:notesMasterIdLst>
  <p:sldIdLst>
    <p:sldId id="394" r:id="rId3"/>
    <p:sldId id="491" r:id="rId4"/>
    <p:sldId id="492" r:id="rId5"/>
    <p:sldId id="493" r:id="rId6"/>
    <p:sldId id="494" r:id="rId7"/>
    <p:sldId id="495" r:id="rId8"/>
    <p:sldId id="496" r:id="rId9"/>
    <p:sldId id="497" r:id="rId10"/>
    <p:sldId id="498" r:id="rId11"/>
    <p:sldId id="500" r:id="rId12"/>
    <p:sldId id="501" r:id="rId13"/>
    <p:sldId id="502" r:id="rId14"/>
  </p:sldIdLst>
  <p:sldSz cx="9144000" cy="6858000" type="screen4x3"/>
  <p:notesSz cx="7162800" cy="9448800"/>
  <p:custDataLst>
    <p:tags r:id="rId16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FF0000"/>
    <a:srgbClr val="800000"/>
    <a:srgbClr val="FFFF00"/>
    <a:srgbClr val="66FF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75" autoAdjust="0"/>
    <p:restoredTop sz="85623" autoAdjust="0"/>
  </p:normalViewPr>
  <p:slideViewPr>
    <p:cSldViewPr snapToGrid="0">
      <p:cViewPr varScale="1">
        <p:scale>
          <a:sx n="58" d="100"/>
          <a:sy n="58" d="100"/>
        </p:scale>
        <p:origin x="143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15" tIns="47457" rIns="94915" bIns="47457" numCol="1" anchor="t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7650" y="0"/>
            <a:ext cx="31035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15" tIns="47457" rIns="94915" bIns="47457" numCol="1" anchor="t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8025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5963" y="4487863"/>
            <a:ext cx="5730875" cy="425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15" tIns="47457" rIns="94915" bIns="474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4138"/>
            <a:ext cx="31035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15" tIns="47457" rIns="94915" bIns="47457" numCol="1" anchor="b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7650" y="8974138"/>
            <a:ext cx="31035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15" tIns="47457" rIns="94915" bIns="47457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fld id="{A0116619-7F6A-48D8-9EAD-227C5BA47D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085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01657-C1CE-CF4B-8963-9B652074436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443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1063139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27129856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75209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5836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687190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1533680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2714740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3784211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1153262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3036391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93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493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04805-EC25-4AAC-9F0D-3FA565143EAD}" type="slidenum">
              <a:rPr lang="en-US" altLang="en-US" sz="1200">
                <a:solidFill>
                  <a:srgbClr val="000000"/>
                </a:solidFill>
              </a:rPr>
              <a:pPr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2375" y="708025"/>
            <a:ext cx="4722813" cy="35417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487863"/>
            <a:ext cx="5251450" cy="425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start with com schemes. a commitment is like .... binding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to com to s; committer puts s; at the end, receiver has no idea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but still committer can't change his mind later; unique 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commitment schemes provide an electronic equivalent of such a combination safe; in the commitment stage, committer sends blah </a:t>
            </a:r>
            <a:r>
              <a:rPr lang="en-US" altLang="en-US" dirty="0" err="1">
                <a:latin typeface="Arial" panose="020B0604020202020204" pitchFamily="34" charset="0"/>
              </a:rPr>
              <a:t>blah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later on opening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Example: RSA</a:t>
            </a:r>
            <a:r>
              <a:rPr lang="en-US" altLang="en-US" baseline="0" dirty="0">
                <a:latin typeface="Arial" panose="020B0604020202020204" pitchFamily="34" charset="0"/>
              </a:rPr>
              <a:t> encryption. to </a:t>
            </a:r>
            <a:r>
              <a:rPr lang="en-US" altLang="en-US" baseline="0" dirty="0" err="1">
                <a:latin typeface="Arial" panose="020B0604020202020204" pitchFamily="34" charset="0"/>
              </a:rPr>
              <a:t>decommitment</a:t>
            </a:r>
            <a:r>
              <a:rPr lang="en-US" altLang="en-US" baseline="0" dirty="0">
                <a:latin typeface="Arial" panose="020B0604020202020204" pitchFamily="34" charset="0"/>
              </a:rPr>
              <a:t>: just send your private key</a:t>
            </a:r>
          </a:p>
        </p:txBody>
      </p:sp>
    </p:spTree>
    <p:extLst>
      <p:ext uri="{BB962C8B-B14F-4D97-AF65-F5344CB8AC3E}">
        <p14:creationId xmlns:p14="http://schemas.microsoft.com/office/powerpoint/2010/main" val="4236812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1CC57-0657-4710-8FDB-DEE6A6ED73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77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BA66E-0EB2-4DEF-8448-64A645FAC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21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071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071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27A15-2F6C-42E1-9708-129056DD6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626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06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6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7150"/>
            <a:ext cx="10287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04950" y="6572250"/>
            <a:ext cx="657225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05775" y="6496050"/>
            <a:ext cx="581025" cy="247650"/>
          </a:xfrm>
        </p:spPr>
        <p:txBody>
          <a:bodyPr/>
          <a:lstStyle>
            <a:lvl1pPr>
              <a:defRPr/>
            </a:lvl1pPr>
          </a:lstStyle>
          <a:p>
            <a:fld id="{CDBCFD41-EE38-4CB3-AC40-BE2BEB2D3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68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88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81948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838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8658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1035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0353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3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EA6CC-97E5-4067-A83F-0FD7CC159F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191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8458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4063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382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2461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277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AD1A6-F37A-403D-9EC0-7B91BBDCDE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76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6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6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759098-8474-4A6B-A5DE-DD647EBB01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93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8F617-FBCB-4687-AD6E-AAB1EA9375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542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1BA6B-F7C9-461F-9ECE-3B13E13448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84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5C402-316E-439B-9D15-DE356B2572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54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389FB-F9AF-470D-8B7F-492665D432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78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C13B7-8CEC-4BA0-B053-C01B6BFE9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88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0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7150"/>
            <a:ext cx="102870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04950" y="6572250"/>
            <a:ext cx="65722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altLang="en-US"/>
              <a:t>MSR India - February 3, 2009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5775" y="6496050"/>
            <a:ext cx="5810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BBDF1DE-9437-421F-BDDF-4DFE5897C7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90D9BD3-E57B-4194-A545-2804EB95D97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sto MT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sto M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778F24D-EB19-4AE0-B015-2BEA6D5224F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sto MT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1/23/2018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sto M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38598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yanzunh@andrew.cmu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goyal/15503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42" y="461745"/>
            <a:ext cx="9114943" cy="2172813"/>
          </a:xfrm>
          <a:prstGeom prst="rect">
            <a:avLst/>
          </a:prstGeom>
          <a:solidFill>
            <a:srgbClr val="002060"/>
          </a:solidFill>
          <a:ln w="571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9057" y="1459347"/>
            <a:ext cx="9144000" cy="1015416"/>
          </a:xfrm>
        </p:spPr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Cryptography</a:t>
            </a:r>
            <a:endParaRPr lang="en-US" sz="6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2021" y="3755187"/>
            <a:ext cx="8621844" cy="2227601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C00000"/>
                </a:solidFill>
              </a:rPr>
              <a:t>Vipul Goyal</a:t>
            </a:r>
          </a:p>
          <a:p>
            <a:r>
              <a:rPr lang="en-US" sz="28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Spring 2018</a:t>
            </a:r>
          </a:p>
          <a:p>
            <a:endParaRPr lang="en-US" sz="28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47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10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Modern Cryptography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Reduction based security proofs</a:t>
            </a:r>
          </a:p>
          <a:p>
            <a:pPr lvl="1"/>
            <a:r>
              <a:rPr lang="en-US" sz="2400" dirty="0" err="1" smtClean="0">
                <a:solidFill>
                  <a:srgbClr val="000000"/>
                </a:solidFill>
              </a:rPr>
              <a:t>Algo</a:t>
            </a:r>
            <a:r>
              <a:rPr lang="en-US" sz="2400" dirty="0" smtClean="0">
                <a:solidFill>
                  <a:srgbClr val="000000"/>
                </a:solidFill>
              </a:rPr>
              <a:t> to break scheme -&gt; </a:t>
            </a:r>
            <a:r>
              <a:rPr lang="en-US" sz="2400" dirty="0" err="1" smtClean="0">
                <a:solidFill>
                  <a:srgbClr val="000000"/>
                </a:solidFill>
              </a:rPr>
              <a:t>Algo</a:t>
            </a:r>
            <a:r>
              <a:rPr lang="en-US" sz="2400" dirty="0" smtClean="0">
                <a:solidFill>
                  <a:srgbClr val="000000"/>
                </a:solidFill>
              </a:rPr>
              <a:t> to break factoring </a:t>
            </a:r>
            <a:endParaRPr lang="en-US" sz="1600" dirty="0">
              <a:solidFill>
                <a:srgbClr val="000000"/>
              </a:solidFill>
            </a:endParaRPr>
          </a:p>
          <a:p>
            <a:endParaRPr lang="en-US" sz="2800" dirty="0" smtClean="0"/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What does “breaking” mean? Security of the scheme must be defined first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/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3 steps approach: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Define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Build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Prove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8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11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Will Not Cover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Designing symmetric ciphers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AES, SHA-256, …</a:t>
            </a: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Designing </a:t>
            </a:r>
            <a:r>
              <a:rPr lang="en-US" sz="2800" dirty="0">
                <a:solidFill>
                  <a:srgbClr val="000000"/>
                </a:solidFill>
              </a:rPr>
              <a:t>symmetric </a:t>
            </a:r>
            <a:r>
              <a:rPr lang="en-US" sz="2800" dirty="0" smtClean="0">
                <a:solidFill>
                  <a:srgbClr val="000000"/>
                </a:solidFill>
              </a:rPr>
              <a:t>ciphers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See list of topics on class webpage</a:t>
            </a:r>
            <a:endParaRPr lang="en-US" sz="2800" dirty="0">
              <a:solidFill>
                <a:srgbClr val="000000"/>
              </a:solidFill>
            </a:endParaRPr>
          </a:p>
          <a:p>
            <a:pPr lvl="0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4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12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TA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lvl="0"/>
            <a:r>
              <a:rPr lang="en-US" sz="2800" dirty="0" err="1">
                <a:solidFill>
                  <a:srgbClr val="000000"/>
                </a:solidFill>
              </a:rPr>
              <a:t>Yanzun</a:t>
            </a:r>
            <a:r>
              <a:rPr lang="en-US" sz="2800" dirty="0">
                <a:solidFill>
                  <a:srgbClr val="000000"/>
                </a:solidFill>
              </a:rPr>
              <a:t> Huang 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0"/>
            <a:endParaRPr lang="en-US" sz="2800" dirty="0">
              <a:solidFill>
                <a:srgbClr val="000000"/>
              </a:solidFill>
            </a:endParaRPr>
          </a:p>
          <a:p>
            <a:pPr lvl="0"/>
            <a:r>
              <a:rPr lang="en-US" sz="2800" dirty="0" smtClean="0">
                <a:solidFill>
                  <a:srgbClr val="000000"/>
                </a:solidFill>
                <a:hlinkClick r:id="rId3"/>
              </a:rPr>
              <a:t>yanzunh@andrew.cmu.edu</a:t>
            </a:r>
            <a:r>
              <a:rPr lang="en-US" sz="2800" dirty="0" smtClean="0">
                <a:solidFill>
                  <a:srgbClr val="000000"/>
                </a:solidFill>
              </a:rPr>
              <a:t/>
            </a:r>
            <a:br>
              <a:rPr lang="en-US" sz="2800" dirty="0" smtClean="0">
                <a:solidFill>
                  <a:srgbClr val="000000"/>
                </a:solidFill>
              </a:rPr>
            </a:br>
            <a:endParaRPr lang="en-US" sz="2800" dirty="0" smtClean="0">
              <a:solidFill>
                <a:srgbClr val="000000"/>
              </a:solidFill>
            </a:endParaRPr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Will hold weekly office hours. </a:t>
            </a:r>
            <a:r>
              <a:rPr lang="en-US" sz="2800" dirty="0" smtClean="0">
                <a:solidFill>
                  <a:srgbClr val="000000"/>
                </a:solidFill>
              </a:rPr>
              <a:t>Fridays 3-4pm (GHC 4101)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pPr eaLnBrk="1" hangingPunct="1"/>
            <a:r>
              <a:rPr lang="en-US" altLang="en-US" sz="4000" dirty="0" smtClean="0"/>
              <a:t>Today’s Lecture</a:t>
            </a:r>
            <a:endParaRPr lang="en-US" altLang="en-US" sz="36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008" y="1543186"/>
            <a:ext cx="7771514" cy="4952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Class structure, grading</a:t>
            </a:r>
          </a:p>
          <a:p>
            <a:r>
              <a:rPr lang="en-US" sz="2800" dirty="0"/>
              <a:t>Flavor of the material: covered / not covered</a:t>
            </a:r>
          </a:p>
          <a:p>
            <a:r>
              <a:rPr lang="en-US" sz="2800" dirty="0" smtClean="0"/>
              <a:t>Background </a:t>
            </a:r>
            <a:r>
              <a:rPr lang="en-US" sz="2800" dirty="0"/>
              <a:t>needed</a:t>
            </a:r>
          </a:p>
          <a:p>
            <a:r>
              <a:rPr lang="en-US" sz="2800" dirty="0" smtClean="0"/>
              <a:t>Course Website</a:t>
            </a:r>
            <a:r>
              <a:rPr lang="en-US" sz="2800" dirty="0"/>
              <a:t>: </a:t>
            </a:r>
            <a:r>
              <a:rPr lang="en-US" sz="2800" dirty="0">
                <a:hlinkClick r:id="rId3"/>
              </a:rPr>
              <a:t>http://www.cs.cmu.edu/~</a:t>
            </a:r>
            <a:r>
              <a:rPr lang="en-US" sz="2800" dirty="0" smtClean="0">
                <a:hlinkClick r:id="rId3"/>
              </a:rPr>
              <a:t>goyal/15503.html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	(Planning </a:t>
            </a:r>
            <a:r>
              <a:rPr lang="en-US" sz="2800" dirty="0"/>
              <a:t>around 25 </a:t>
            </a:r>
            <a:r>
              <a:rPr lang="en-US" sz="2800" dirty="0" smtClean="0"/>
              <a:t>lectures)</a:t>
            </a:r>
          </a:p>
          <a:p>
            <a:r>
              <a:rPr lang="en-US" sz="2800" dirty="0" smtClean="0"/>
              <a:t>Waitlist: will clear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3812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3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pPr eaLnBrk="1" hangingPunct="1"/>
            <a:r>
              <a:rPr lang="en-US" altLang="en-US" sz="4000" dirty="0" smtClean="0"/>
              <a:t>Grading</a:t>
            </a:r>
            <a:endParaRPr lang="en-US" altLang="en-US" sz="36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494" y="1328185"/>
            <a:ext cx="8743479" cy="4952863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Three </a:t>
            </a:r>
            <a:r>
              <a:rPr lang="en-US" sz="2800" dirty="0">
                <a:solidFill>
                  <a:srgbClr val="FF0000"/>
                </a:solidFill>
              </a:rPr>
              <a:t>homework assignments: </a:t>
            </a:r>
            <a:endParaRPr lang="en-US" sz="2800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10% </a:t>
            </a:r>
            <a:r>
              <a:rPr lang="en-US" sz="2400" dirty="0">
                <a:solidFill>
                  <a:srgbClr val="FF0000"/>
                </a:solidFill>
              </a:rPr>
              <a:t>each, total </a:t>
            </a:r>
            <a:r>
              <a:rPr lang="en-US" sz="2400" dirty="0">
                <a:solidFill>
                  <a:srgbClr val="FF0000"/>
                </a:solidFill>
              </a:rPr>
              <a:t>3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%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800" dirty="0"/>
              <a:t>Late: 0-24 hour late lose </a:t>
            </a:r>
            <a:r>
              <a:rPr lang="en-US" sz="2800" dirty="0" smtClean="0"/>
              <a:t>50% value, </a:t>
            </a:r>
            <a:r>
              <a:rPr lang="en-US" sz="2800" dirty="0"/>
              <a:t>more than 24 hour late lose </a:t>
            </a:r>
            <a:r>
              <a:rPr lang="en-US" sz="2800" dirty="0" smtClean="0"/>
              <a:t>90%</a:t>
            </a:r>
            <a:endParaRPr lang="en-US" sz="2800" dirty="0"/>
          </a:p>
          <a:p>
            <a:r>
              <a:rPr lang="en-US" sz="2800" dirty="0" smtClean="0"/>
              <a:t>You </a:t>
            </a:r>
            <a:r>
              <a:rPr lang="en-US" sz="2800" dirty="0"/>
              <a:t>can collaborate with other students on homework problems</a:t>
            </a:r>
          </a:p>
          <a:p>
            <a:r>
              <a:rPr lang="en-US" sz="2800" dirty="0" smtClean="0"/>
              <a:t>However</a:t>
            </a:r>
            <a:r>
              <a:rPr lang="en-US" sz="2800" dirty="0"/>
              <a:t>: you must write the solutions </a:t>
            </a:r>
            <a:r>
              <a:rPr lang="en-US" sz="2800" dirty="0" smtClean="0">
                <a:solidFill>
                  <a:srgbClr val="FF0000"/>
                </a:solidFill>
              </a:rPr>
              <a:t>on your own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Must </a:t>
            </a:r>
            <a:r>
              <a:rPr lang="en-US" sz="2800" dirty="0"/>
              <a:t>also list the names of students you collaborated with for each problem</a:t>
            </a:r>
          </a:p>
          <a:p>
            <a:r>
              <a:rPr lang="en-US" sz="2800" dirty="0" smtClean="0"/>
              <a:t>Do </a:t>
            </a:r>
            <a:r>
              <a:rPr lang="en-US" sz="2800" dirty="0"/>
              <a:t>not collaborate with more than 2 </a:t>
            </a:r>
            <a:r>
              <a:rPr lang="en-US" sz="2800" dirty="0" smtClean="0"/>
              <a:t>students</a:t>
            </a:r>
            <a:r>
              <a:rPr lang="en-US" sz="2800" dirty="0"/>
              <a:t/>
            </a:r>
            <a:br>
              <a:rPr lang="en-US" sz="2800" dirty="0"/>
            </a:b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7237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4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pPr eaLnBrk="1" hangingPunct="1"/>
            <a:r>
              <a:rPr lang="en-US" altLang="en-US" sz="4000" dirty="0" smtClean="0"/>
              <a:t>Grading</a:t>
            </a:r>
            <a:endParaRPr lang="en-US" altLang="en-US" sz="36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261" y="1328185"/>
            <a:ext cx="7771514" cy="4952863"/>
          </a:xfrm>
        </p:spPr>
        <p:txBody>
          <a:bodyPr/>
          <a:lstStyle/>
          <a:p>
            <a:r>
              <a:rPr lang="en-US" sz="2800" dirty="0" smtClean="0"/>
              <a:t>Scribe </a:t>
            </a:r>
            <a:r>
              <a:rPr lang="en-US" sz="2800" dirty="0"/>
              <a:t>notes: </a:t>
            </a:r>
            <a:r>
              <a:rPr lang="en-US" sz="2800" dirty="0" smtClean="0"/>
              <a:t>20%</a:t>
            </a:r>
            <a:endParaRPr lang="en-US" sz="2800" dirty="0"/>
          </a:p>
          <a:p>
            <a:r>
              <a:rPr lang="en-US" sz="2800" dirty="0" smtClean="0"/>
              <a:t>Each </a:t>
            </a:r>
            <a:r>
              <a:rPr lang="en-US" sz="2800" dirty="0"/>
              <a:t>student: 2 lectures</a:t>
            </a:r>
          </a:p>
          <a:p>
            <a:r>
              <a:rPr lang="en-US" sz="2800" dirty="0" smtClean="0"/>
              <a:t>Scribe </a:t>
            </a:r>
            <a:r>
              <a:rPr lang="en-US" sz="2800" dirty="0"/>
              <a:t>notes due 3 days after the </a:t>
            </a:r>
            <a:r>
              <a:rPr lang="en-US" sz="2800" dirty="0" smtClean="0"/>
              <a:t>class</a:t>
            </a:r>
          </a:p>
          <a:p>
            <a:pPr lvl="1"/>
            <a:r>
              <a:rPr lang="en-US" sz="2400" dirty="0" smtClean="0"/>
              <a:t>Must use </a:t>
            </a:r>
            <a:r>
              <a:rPr lang="en-US" sz="2400" dirty="0" err="1" smtClean="0"/>
              <a:t>LaTex</a:t>
            </a:r>
            <a:r>
              <a:rPr lang="en-US" sz="2400" dirty="0" smtClean="0"/>
              <a:t>. Template available.</a:t>
            </a:r>
            <a:endParaRPr lang="en-US" sz="2400" dirty="0"/>
          </a:p>
          <a:p>
            <a:r>
              <a:rPr lang="en-US" sz="2800" dirty="0" smtClean="0"/>
              <a:t>Revision </a:t>
            </a:r>
            <a:r>
              <a:rPr lang="en-US" sz="2800" dirty="0"/>
              <a:t>due 1 week after the class </a:t>
            </a:r>
            <a:endParaRPr lang="en-US" sz="2800" dirty="0" smtClean="0"/>
          </a:p>
          <a:p>
            <a:r>
              <a:rPr lang="en-US" sz="2800" dirty="0" smtClean="0"/>
              <a:t>Upload on website 1 week after the class</a:t>
            </a:r>
          </a:p>
          <a:p>
            <a:pPr marL="0" indent="0"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1113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pPr eaLnBrk="1" hangingPunct="1"/>
            <a:r>
              <a:rPr lang="en-US" altLang="en-US" sz="4000" dirty="0" smtClean="0"/>
              <a:t>Grading</a:t>
            </a:r>
            <a:endParaRPr lang="en-US" altLang="en-US" sz="36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261" y="1328185"/>
            <a:ext cx="7771514" cy="4952863"/>
          </a:xfrm>
        </p:spPr>
        <p:txBody>
          <a:bodyPr/>
          <a:lstStyle/>
          <a:p>
            <a:r>
              <a:rPr lang="en-US" sz="2800" dirty="0" smtClean="0"/>
              <a:t>Mid-term </a:t>
            </a:r>
            <a:r>
              <a:rPr lang="en-US" sz="2800" dirty="0"/>
              <a:t>(in class): </a:t>
            </a:r>
            <a:r>
              <a:rPr lang="en-US" sz="2800" dirty="0" smtClean="0"/>
              <a:t>25%</a:t>
            </a:r>
            <a:endParaRPr lang="en-US" sz="2800" dirty="0"/>
          </a:p>
          <a:p>
            <a:r>
              <a:rPr lang="en-US" sz="2800" dirty="0" smtClean="0"/>
              <a:t>Final </a:t>
            </a:r>
            <a:r>
              <a:rPr lang="en-US" sz="2800" dirty="0"/>
              <a:t>(take home): </a:t>
            </a:r>
            <a:r>
              <a:rPr lang="en-US" sz="2800" dirty="0" smtClean="0"/>
              <a:t>25</a:t>
            </a:r>
            <a:r>
              <a:rPr lang="en-US" sz="2800" dirty="0" smtClean="0"/>
              <a:t>%</a:t>
            </a:r>
            <a:endParaRPr lang="en-US" sz="2800" dirty="0"/>
          </a:p>
          <a:p>
            <a:r>
              <a:rPr lang="en-US" sz="2800" dirty="0" smtClean="0"/>
              <a:t>Extra credits: Class participation</a:t>
            </a:r>
          </a:p>
          <a:p>
            <a:pPr lvl="1"/>
            <a:r>
              <a:rPr lang="en-US" sz="2400" dirty="0" smtClean="0"/>
              <a:t>Based only on quantity rather than quality of questions!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800" dirty="0" smtClean="0"/>
              <a:t>Other </a:t>
            </a:r>
            <a:r>
              <a:rPr lang="en-US" sz="2800" dirty="0" err="1" smtClean="0"/>
              <a:t>misc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Office hours: after class / by email</a:t>
            </a:r>
          </a:p>
          <a:p>
            <a:pPr lvl="1"/>
            <a:r>
              <a:rPr lang="en-US" sz="2400" dirty="0" smtClean="0"/>
              <a:t>Waitlist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312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6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Pre-requisites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No </a:t>
            </a:r>
            <a:r>
              <a:rPr lang="en-US" sz="2800" dirty="0"/>
              <a:t>background in Cryptography/Security </a:t>
            </a:r>
            <a:r>
              <a:rPr lang="en-US" sz="2800" dirty="0" smtClean="0"/>
              <a:t>necessary</a:t>
            </a:r>
            <a:r>
              <a:rPr lang="en-US" sz="2800" dirty="0"/>
              <a:t>. Following needed:</a:t>
            </a:r>
          </a:p>
          <a:p>
            <a:r>
              <a:rPr lang="en-US" sz="2800" dirty="0" smtClean="0"/>
              <a:t>Basic </a:t>
            </a:r>
            <a:r>
              <a:rPr lang="en-US" sz="2800" dirty="0"/>
              <a:t>mathematical maturity, e.g., comfortable with ``Definitions'' and ``Proofs''</a:t>
            </a:r>
          </a:p>
          <a:p>
            <a:r>
              <a:rPr lang="en-US" sz="2800" dirty="0" smtClean="0"/>
              <a:t>Basic </a:t>
            </a:r>
            <a:r>
              <a:rPr lang="en-US" sz="2800" dirty="0"/>
              <a:t>familiarity with </a:t>
            </a:r>
            <a:r>
              <a:rPr lang="en-US" sz="2800" dirty="0" smtClean="0"/>
              <a:t>probability</a:t>
            </a:r>
            <a:endParaRPr lang="en-US" sz="2800" dirty="0"/>
          </a:p>
          <a:p>
            <a:pPr lvl="1"/>
            <a:r>
              <a:rPr lang="en-US" sz="2400" dirty="0" smtClean="0"/>
              <a:t>Random </a:t>
            </a:r>
            <a:r>
              <a:rPr lang="en-US" sz="2400" dirty="0"/>
              <a:t>experiments and Random Variables, </a:t>
            </a:r>
          </a:p>
          <a:p>
            <a:pPr lvl="1"/>
            <a:r>
              <a:rPr lang="en-US" sz="2400" dirty="0" smtClean="0"/>
              <a:t>Expectation</a:t>
            </a:r>
            <a:r>
              <a:rPr lang="en-US" sz="2400" dirty="0"/>
              <a:t>, Union Bound, Conditional Probability</a:t>
            </a:r>
          </a:p>
          <a:p>
            <a:r>
              <a:rPr lang="en-US" sz="2800" dirty="0" smtClean="0"/>
              <a:t>Basic </a:t>
            </a:r>
            <a:r>
              <a:rPr lang="en-US" sz="2800" dirty="0"/>
              <a:t>familiarity with asymptotic (Big-O) notation, </a:t>
            </a:r>
            <a:r>
              <a:rPr lang="en-US" sz="2800" dirty="0" smtClean="0"/>
              <a:t>P and NP </a:t>
            </a:r>
            <a:r>
              <a:rPr lang="en-US" sz="2800" dirty="0"/>
              <a:t>complexity classes, Turing machines, Circuits. Plus: strong puzzle solving skills.</a:t>
            </a:r>
          </a:p>
          <a:p>
            <a:r>
              <a:rPr lang="en-US" sz="2800" dirty="0" smtClean="0"/>
              <a:t>Self-enforced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722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7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Cryptography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r>
              <a:rPr lang="en-US" sz="2800" dirty="0" smtClean="0"/>
              <a:t>Life becoming more digital</a:t>
            </a:r>
          </a:p>
          <a:p>
            <a:pPr lvl="1"/>
            <a:r>
              <a:rPr lang="en-US" sz="2400" dirty="0" smtClean="0"/>
              <a:t>Crypto: defines the rules of digital world </a:t>
            </a:r>
          </a:p>
          <a:p>
            <a:pPr lvl="1"/>
            <a:r>
              <a:rPr lang="en-US" sz="2400" dirty="0" smtClean="0"/>
              <a:t>Imagine a society w/o rules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Classical motivation: secret communication</a:t>
            </a:r>
          </a:p>
          <a:p>
            <a:pPr lvl="0"/>
            <a:endParaRPr lang="en-US" sz="2800" dirty="0">
              <a:solidFill>
                <a:srgbClr val="000000"/>
              </a:solidFill>
            </a:endParaRPr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Code designing / code breaking: at least 2000 years of recorded history</a:t>
            </a:r>
            <a:endParaRPr lang="en-US" sz="28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298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8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Cryptography Boom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Cryptocurrencies</a:t>
            </a:r>
            <a:endParaRPr lang="en-US" sz="2800" dirty="0">
              <a:solidFill>
                <a:srgbClr val="000000"/>
              </a:solidFill>
            </a:endParaRPr>
          </a:p>
          <a:p>
            <a:pPr lvl="1"/>
            <a:r>
              <a:rPr lang="en-US" sz="2400" dirty="0"/>
              <a:t>Digital/electronic banking: proxy for physical </a:t>
            </a:r>
            <a:r>
              <a:rPr lang="en-US" sz="2400" dirty="0" smtClean="0"/>
              <a:t>banking, need </a:t>
            </a:r>
            <a:r>
              <a:rPr lang="en-US" sz="2400" dirty="0"/>
              <a:t>trust in bank/</a:t>
            </a:r>
            <a:r>
              <a:rPr lang="en-US" sz="2400" dirty="0" err="1"/>
              <a:t>govt</a:t>
            </a:r>
            <a:endParaRPr lang="en-US" sz="2400" dirty="0"/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Last few years: cryptocurrencies/</a:t>
            </a:r>
            <a:r>
              <a:rPr lang="en-US" sz="2400" dirty="0" err="1" smtClean="0">
                <a:solidFill>
                  <a:srgbClr val="000000"/>
                </a:solidFill>
              </a:rPr>
              <a:t>blockchains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Bitcoin</a:t>
            </a:r>
            <a:r>
              <a:rPr lang="en-US" sz="2400" dirty="0">
                <a:solidFill>
                  <a:srgbClr val="000000"/>
                </a:solidFill>
              </a:rPr>
              <a:t>, Ethereum, … </a:t>
            </a:r>
          </a:p>
          <a:p>
            <a:endParaRPr lang="en-US" sz="2800" dirty="0" smtClean="0"/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Failure of security enforced by code</a:t>
            </a:r>
            <a:endParaRPr lang="en-US" sz="2800" dirty="0">
              <a:solidFill>
                <a:srgbClr val="000000"/>
              </a:solidFill>
            </a:endParaRPr>
          </a:p>
          <a:p>
            <a:pPr lvl="1"/>
            <a:r>
              <a:rPr lang="en-US" sz="2400" dirty="0" smtClean="0"/>
              <a:t>One data breach after another</a:t>
            </a:r>
          </a:p>
          <a:p>
            <a:pPr lvl="1"/>
            <a:r>
              <a:rPr lang="en-US" sz="2400" dirty="0" smtClean="0"/>
              <a:t>Common to all: data stored in clear</a:t>
            </a:r>
          </a:p>
          <a:p>
            <a:pPr lvl="1"/>
            <a:r>
              <a:rPr lang="en-US" sz="2400" dirty="0" smtClean="0"/>
              <a:t>Need encryption / new type of crypto</a:t>
            </a:r>
          </a:p>
          <a:p>
            <a:r>
              <a:rPr lang="en-US" sz="2400" dirty="0" smtClean="0"/>
              <a:t>Haven’t seen: crypto being broken in real world. Why?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933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E72F-0D91-42B1-9613-4DEFDCBF3AC6}" type="slidenum">
              <a:rPr lang="en-US" altLang="en-US" sz="1400">
                <a:solidFill>
                  <a:srgbClr val="000000"/>
                </a:solidFill>
              </a:rPr>
              <a:pPr/>
              <a:t>9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8715"/>
            <a:ext cx="9144000" cy="1121898"/>
          </a:xfrm>
          <a:solidFill>
            <a:srgbClr val="002060"/>
          </a:solidFill>
        </p:spPr>
        <p:txBody>
          <a:bodyPr/>
          <a:lstStyle/>
          <a:p>
            <a:r>
              <a:rPr lang="en-US" sz="4000" dirty="0" smtClean="0"/>
              <a:t>This Course: </a:t>
            </a:r>
            <a:r>
              <a:rPr lang="en-US" sz="4000" dirty="0" smtClean="0">
                <a:solidFill>
                  <a:srgbClr val="FF0000"/>
                </a:solidFill>
              </a:rPr>
              <a:t>Modern</a:t>
            </a:r>
            <a:r>
              <a:rPr lang="en-US" sz="4000" dirty="0" smtClean="0"/>
              <a:t> Cryptography</a:t>
            </a:r>
            <a:endParaRPr lang="en-US" sz="4000" dirty="0"/>
          </a:p>
        </p:txBody>
      </p:sp>
      <p:sp>
        <p:nvSpPr>
          <p:cNvPr id="30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130" y="1235420"/>
            <a:ext cx="8809739" cy="5260630"/>
          </a:xfrm>
        </p:spPr>
        <p:txBody>
          <a:bodyPr/>
          <a:lstStyle/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Focus: rigorous security analysis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Foundation of modern crypto</a:t>
            </a:r>
            <a:endParaRPr lang="en-US" sz="2000" dirty="0">
              <a:solidFill>
                <a:srgbClr val="000000"/>
              </a:solidFill>
            </a:endParaRPr>
          </a:p>
          <a:p>
            <a:endParaRPr lang="en-US" sz="2800" dirty="0" smtClean="0"/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Heuristic approaches (last several decades)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I can’t break it. Must be secure!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Deployed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Broken</a:t>
            </a:r>
          </a:p>
          <a:p>
            <a:pPr lvl="1"/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Need provable security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1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0;\pagestyle{empty}&#10;\usepackage{xspace,amssymb,amsfonts,amsmath}&#10;\usepackage{color}&#10;\usepackage{TeX4PPT}&#10;"/>
  <p:tag name="MAGPC" val="200"/>
  <p:tag name="FONTSIZE" val="10"/>
</p:tagLst>
</file>

<file path=ppt/theme/_rels/them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21572</TotalTime>
  <Words>1311</Words>
  <Application>Microsoft Office PowerPoint</Application>
  <PresentationFormat>On-screen Show (4:3)</PresentationFormat>
  <Paragraphs>194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Calisto MT</vt:lpstr>
      <vt:lpstr>Times New Roman</vt:lpstr>
      <vt:lpstr>Wingdings</vt:lpstr>
      <vt:lpstr>Default Design</vt:lpstr>
      <vt:lpstr>Folio</vt:lpstr>
      <vt:lpstr>Introduction to Cryptography</vt:lpstr>
      <vt:lpstr>Today’s Lecture</vt:lpstr>
      <vt:lpstr>Grading</vt:lpstr>
      <vt:lpstr>Grading</vt:lpstr>
      <vt:lpstr>Grading</vt:lpstr>
      <vt:lpstr>Pre-requisites</vt:lpstr>
      <vt:lpstr>Cryptography</vt:lpstr>
      <vt:lpstr>Cryptography Boom</vt:lpstr>
      <vt:lpstr>This Course: Modern Cryptography</vt:lpstr>
      <vt:lpstr>Modern Cryptography</vt:lpstr>
      <vt:lpstr>Will Not Cover</vt:lpstr>
      <vt:lpstr>TA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 crypto</dc:title>
  <dc:creator>vipul</dc:creator>
  <cp:lastModifiedBy>Vipul Goyal</cp:lastModifiedBy>
  <cp:revision>1383</cp:revision>
  <dcterms:created xsi:type="dcterms:W3CDTF">2005-08-26T20:03:13Z</dcterms:created>
  <dcterms:modified xsi:type="dcterms:W3CDTF">2018-01-24T05:17:31Z</dcterms:modified>
</cp:coreProperties>
</file>