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handoutMasterIdLst>
    <p:handoutMasterId r:id="rId12"/>
  </p:handoutMasterIdLst>
  <p:sldIdLst>
    <p:sldId id="257" r:id="rId2"/>
    <p:sldId id="256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B6C55A-0454-4943-81B5-10514352DD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0C376F-EC88-4041-8847-99A240B4B8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5600E-98B7-F740-8AB1-9B9CB4E8F435}" type="datetimeFigureOut">
              <a:rPr lang="en-US" smtClean="0"/>
              <a:t>2/25/19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00D354-9E4E-4B46-A6AF-B5252E5DF2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E6DFD5-F4D9-6A4A-A8F5-226044F9DD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D1A63-6796-8647-A908-9B3A3D4E10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22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04872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754880"/>
            <a:ext cx="7315200" cy="20574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17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7358"/>
            <a:ext cx="7315200" cy="4114800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897880"/>
            <a:ext cx="7315200" cy="364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10357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1737360"/>
            <a:ext cx="4038600" cy="45720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740845"/>
            <a:ext cx="2953512" cy="45685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79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103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1576" y="602179"/>
            <a:ext cx="1492499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7071" y="602179"/>
            <a:ext cx="6392751" cy="5708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7072" y="6400800"/>
            <a:ext cx="2133600" cy="365125"/>
          </a:xfrm>
        </p:spPr>
        <p:txBody>
          <a:bodyPr/>
          <a:lstStyle/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8160" y="6400800"/>
            <a:ext cx="914400" cy="365125"/>
          </a:xfrm>
        </p:spPr>
        <p:txBody>
          <a:bodyPr/>
          <a:lstStyle/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92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80906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5584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2012-2019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39991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9991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6643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2004-2019,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1567352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2012-2019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28327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733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2004-2019,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04063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327393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CC BY Licen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05307" y="6172200"/>
            <a:ext cx="7733386" cy="685800"/>
            <a:chOff x="647700" y="6172200"/>
            <a:chExt cx="7733386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763267" y="6172200"/>
              <a:ext cx="6617819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content of these slides by John Galeotti, © 2012-2019  Carnegie Mellon University (CMU), was made possible in part by NIH NLM contract# HHSN276201000580P, and 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either from CMU or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</a:t>
              </a:r>
              <a:r>
                <a:rPr lang="en-US" sz="900" b="1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be accessed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77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1916664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6664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16664" y="4038600"/>
            <a:ext cx="528734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7876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CC BY w/ Dam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99683" y="6172200"/>
            <a:ext cx="7144634" cy="685800"/>
            <a:chOff x="838200" y="6172200"/>
            <a:chExt cx="7144634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1953767" y="6172200"/>
              <a:ext cx="6029067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This work by John Galeotti and Damion Shelton, © 2004-2019, </a:t>
              </a:r>
              <a:r>
                <a:rPr kumimoji="0" lang="en-US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ＭＳ Ｐゴシック" charset="0"/>
                  <a:cs typeface="ＭＳ Ｐゴシック" charset="0"/>
                </a:rPr>
                <a:t>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is licensed under a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  <a:hlinkClick r:id="rId2"/>
                </a:rPr>
                <a:t>Creative Commons Attribution 3.0 Unported License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/licenses/by/3.0/ or send a letter to Creative Commons, 171 2nd Street, Suite 300, San Francisco, California, 94105, USA.</a:t>
              </a:r>
              <a:r>
                <a:rPr lang="en-US" sz="900" kern="1200" baseline="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  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Permissions beyond the scope of this license may be available by emailing </a:t>
              </a:r>
              <a:r>
                <a:rPr lang="en-US" sz="900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itk@galeotti.net</a:t>
              </a:r>
              <a:r>
                <a:rPr lang="en-US" sz="900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.</a:t>
              </a:r>
            </a:p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The most recent version of these slides may be accessed online via http://</a:t>
              </a:r>
              <a:r>
                <a:rPr lang="en-US" sz="900" b="1" kern="1200" dirty="0" err="1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itk.galeotti.net</a:t>
              </a:r>
              <a:r>
                <a:rPr lang="en-US" sz="900" b="1" kern="1200" dirty="0">
                  <a:solidFill>
                    <a:schemeClr val="tx1"/>
                  </a:solidFill>
                  <a:latin typeface="+mn-lt"/>
                  <a:ea typeface="ＭＳ Ｐゴシック" charset="0"/>
                  <a:cs typeface="ＭＳ Ｐゴシック" charset="0"/>
                </a:rPr>
                <a:t>/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6318250"/>
              <a:ext cx="1117600" cy="393700"/>
            </a:xfrm>
            <a:prstGeom prst="rect">
              <a:avLst/>
            </a:prstGeom>
          </p:spPr>
        </p:pic>
      </p:grpSp>
      <p:sp>
        <p:nvSpPr>
          <p:cNvPr id="5" name="TextBox 4"/>
          <p:cNvSpPr txBox="1"/>
          <p:nvPr/>
        </p:nvSpPr>
        <p:spPr>
          <a:xfrm>
            <a:off x="1816431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16431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16431" y="4038600"/>
            <a:ext cx="553587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Methods in Medical Image Analysis - </a:t>
            </a:r>
            <a:r>
              <a:rPr lang="en-US" sz="2000" dirty="0">
                <a:latin typeface="+mn-lt"/>
              </a:rPr>
              <a:t>Spring 2019</a:t>
            </a:r>
          </a:p>
          <a:p>
            <a:pPr algn="ctr">
              <a:lnSpc>
                <a:spcPct val="100000"/>
              </a:lnSpc>
              <a:defRPr/>
            </a:pPr>
            <a:r>
              <a:rPr lang="pt-BR" sz="2000" dirty="0">
                <a:latin typeface="+mn-lt"/>
              </a:rPr>
              <a:t>16-725 (CMU RI)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BioE</a:t>
            </a:r>
            <a:r>
              <a:rPr lang="en-US" sz="2000" dirty="0">
                <a:latin typeface="+mn-lt"/>
              </a:rPr>
              <a:t> 2630 (Pitt)</a:t>
            </a:r>
          </a:p>
          <a:p>
            <a:pPr algn="ctr" eaLnBrk="1" hangingPunct="1">
              <a:lnSpc>
                <a:spcPct val="100000"/>
              </a:lnSpc>
              <a:defRPr/>
            </a:pPr>
            <a:r>
              <a:rPr lang="en-US" sz="2000" dirty="0">
                <a:latin typeface="+mn-lt"/>
              </a:rPr>
              <a:t>Dr. John Galeotti</a:t>
            </a: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endParaRPr kumimoji="0" lang="en-US" sz="2000" dirty="0">
              <a:latin typeface="+mn-lt"/>
            </a:endParaRPr>
          </a:p>
          <a:p>
            <a:pPr algn="ctr" eaLnBrk="1" hangingPunct="1">
              <a:lnSpc>
                <a:spcPct val="100000"/>
              </a:lnSpc>
              <a:defRPr/>
            </a:pPr>
            <a:r>
              <a:rPr kumimoji="0" lang="en-US" sz="2000" dirty="0">
                <a:latin typeface="+mn-lt"/>
              </a:rPr>
              <a:t>Based in part on Damion Shelton</a:t>
            </a:r>
            <a:r>
              <a:rPr lang="en-US" sz="2000" dirty="0">
                <a:latin typeface="+mn-lt"/>
              </a:rPr>
              <a:t>’</a:t>
            </a:r>
            <a:r>
              <a:rPr kumimoji="0" lang="en-US" sz="2000" dirty="0">
                <a:latin typeface="+mn-lt"/>
              </a:rPr>
              <a:t>s slides from 2006</a:t>
            </a:r>
          </a:p>
        </p:txBody>
      </p:sp>
    </p:spTree>
    <p:extLst>
      <p:ext uri="{BB962C8B-B14F-4D97-AF65-F5344CB8AC3E}">
        <p14:creationId xmlns:p14="http://schemas.microsoft.com/office/powerpoint/2010/main" val="326908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78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1737359"/>
            <a:ext cx="3566160" cy="457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1737360"/>
            <a:ext cx="3566160" cy="457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37994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173736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173736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2359152"/>
            <a:ext cx="3566160" cy="39502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2359152"/>
            <a:ext cx="3566160" cy="39502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163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56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0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399" y="265176"/>
            <a:ext cx="7315201" cy="1136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40845"/>
            <a:ext cx="7315200" cy="4568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9144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fld id="{B3B50583-E876-1649-8C5A-B57509A3B3B8}" type="datetimeFigureOut">
              <a:rPr lang="en-US" smtClean="0"/>
              <a:t>2/25/19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38160" y="640080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/>
                <a:cs typeface="Calibri"/>
              </a:defRPr>
            </a:lvl1pPr>
          </a:lstStyle>
          <a:p>
            <a:fld id="{E843F1DD-88E8-8D46-A525-9E4C8A74355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576072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30936" y="576072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03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  <p:sldLayoutId id="214748370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i="0" kern="1200" spc="50">
          <a:solidFill>
            <a:schemeClr val="tx2"/>
          </a:solidFill>
          <a:latin typeface="Calibri"/>
          <a:ea typeface="+mj-ea"/>
          <a:cs typeface="Calibri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Calibri"/>
          <a:ea typeface="+mn-ea"/>
          <a:cs typeface="Calibri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4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Calibri"/>
          <a:ea typeface="+mn-ea"/>
          <a:cs typeface="Calibri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Calibri"/>
          <a:ea typeface="+mn-ea"/>
          <a:cs typeface="Calibri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D0D12-1C69-E940-A041-07677D18F2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Clinical Shadow Program</a:t>
            </a:r>
          </a:p>
        </p:txBody>
      </p:sp>
    </p:spTree>
    <p:extLst>
      <p:ext uri="{BB962C8B-B14F-4D97-AF65-F5344CB8AC3E}">
        <p14:creationId xmlns:p14="http://schemas.microsoft.com/office/powerpoint/2010/main" val="741616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2B950-6D13-5547-AAD7-05FD37BDC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Follow-up assignment</a:t>
            </a:r>
            <a:br>
              <a:rPr lang="en-US" dirty="0"/>
            </a:br>
            <a:r>
              <a:rPr lang="en-US" dirty="0"/>
              <a:t>(once for each station)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F2AE9-F01C-1946-94DC-EF9B5379E5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en-US" dirty="0"/>
              <a:t>After visiting </a:t>
            </a:r>
            <a:r>
              <a:rPr lang="en-US" i="1" dirty="0"/>
              <a:t>each</a:t>
            </a:r>
            <a:r>
              <a:rPr lang="en-US" dirty="0"/>
              <a:t> station, send an email to your TA and your instructor with the following information:</a:t>
            </a:r>
          </a:p>
          <a:p>
            <a:r>
              <a:rPr lang="en-US" dirty="0"/>
              <a:t>Your name</a:t>
            </a:r>
          </a:p>
          <a:p>
            <a:r>
              <a:rPr lang="en-US" dirty="0"/>
              <a:t>The date of your visit</a:t>
            </a:r>
          </a:p>
          <a:p>
            <a:r>
              <a:rPr lang="en-US" dirty="0"/>
              <a:t>Which station you visited</a:t>
            </a:r>
          </a:p>
          <a:p>
            <a:r>
              <a:rPr lang="en-US" dirty="0"/>
              <a:t>Your short report (≥ 100 words) about your visit:</a:t>
            </a:r>
          </a:p>
          <a:p>
            <a:pPr lvl="1"/>
            <a:r>
              <a:rPr lang="en-US" dirty="0"/>
              <a:t>What did you learn?</a:t>
            </a:r>
          </a:p>
          <a:p>
            <a:pPr lvl="1"/>
            <a:r>
              <a:rPr lang="en-US" dirty="0"/>
              <a:t>What role you see (either at present, or that you could see in the future) for computer analysis, visualization, or robotics/engineering in this branch of radiology?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16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9E72020-7704-C34F-80EA-AAC399EC18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425" y="5200"/>
            <a:ext cx="6813150" cy="6852800"/>
          </a:xfr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287EC7B5-864A-4643-8FA3-A62F8FF1FA85}"/>
              </a:ext>
            </a:extLst>
          </p:cNvPr>
          <p:cNvSpPr/>
          <p:nvPr/>
        </p:nvSpPr>
        <p:spPr>
          <a:xfrm>
            <a:off x="6472719" y="3308279"/>
            <a:ext cx="1705510" cy="3205537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6A8180-EB9B-9C44-8655-9BB505638777}"/>
              </a:ext>
            </a:extLst>
          </p:cNvPr>
          <p:cNvSpPr txBox="1"/>
          <p:nvPr/>
        </p:nvSpPr>
        <p:spPr>
          <a:xfrm>
            <a:off x="8178229" y="4033884"/>
            <a:ext cx="7602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Pick at </a:t>
            </a:r>
            <a:r>
              <a:rPr lang="en-US" i="1" dirty="0">
                <a:solidFill>
                  <a:schemeClr val="bg1"/>
                </a:solidFill>
              </a:rPr>
              <a:t>most</a:t>
            </a:r>
            <a:r>
              <a:rPr lang="en-US" dirty="0">
                <a:solidFill>
                  <a:schemeClr val="bg1"/>
                </a:solidFill>
              </a:rPr>
              <a:t> one per day</a:t>
            </a:r>
          </a:p>
        </p:txBody>
      </p:sp>
    </p:spTree>
    <p:extLst>
      <p:ext uri="{BB962C8B-B14F-4D97-AF65-F5344CB8AC3E}">
        <p14:creationId xmlns:p14="http://schemas.microsoft.com/office/powerpoint/2010/main" val="783729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DB286F7-7A92-5C41-8E27-E488846A2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If you’re already signed in, clicking a “SIGN UP” button leads to this: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EF3E062-0E3B-8B4E-8FFF-D0BBCD9157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884763"/>
            <a:ext cx="7315200" cy="4280686"/>
          </a:xfr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83959D00-8045-CD4B-9995-E88A8EB5E6C3}"/>
              </a:ext>
            </a:extLst>
          </p:cNvPr>
          <p:cNvSpPr/>
          <p:nvPr/>
        </p:nvSpPr>
        <p:spPr>
          <a:xfrm>
            <a:off x="3462390" y="4412751"/>
            <a:ext cx="277402" cy="1114746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7A42FA-571A-0C41-AD77-B3A8B2B00068}"/>
              </a:ext>
            </a:extLst>
          </p:cNvPr>
          <p:cNvSpPr txBox="1"/>
          <p:nvPr/>
        </p:nvSpPr>
        <p:spPr>
          <a:xfrm>
            <a:off x="2178120" y="4508459"/>
            <a:ext cx="12842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I suggest unchecking these boxes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8F8848F-EE8F-DC48-80F7-CF7D49F8E279}"/>
              </a:ext>
            </a:extLst>
          </p:cNvPr>
          <p:cNvSpPr/>
          <p:nvPr/>
        </p:nvSpPr>
        <p:spPr>
          <a:xfrm>
            <a:off x="6984714" y="3267181"/>
            <a:ext cx="277402" cy="594189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DB6717-7C4D-4F47-B6D2-1A49E78A2B84}"/>
              </a:ext>
            </a:extLst>
          </p:cNvPr>
          <p:cNvSpPr txBox="1"/>
          <p:nvPr/>
        </p:nvSpPr>
        <p:spPr>
          <a:xfrm>
            <a:off x="7000982" y="2897849"/>
            <a:ext cx="1064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Keep at 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6DA6151-5203-0442-A0A3-FFA47481B089}"/>
              </a:ext>
            </a:extLst>
          </p:cNvPr>
          <p:cNvSpPr/>
          <p:nvPr/>
        </p:nvSpPr>
        <p:spPr>
          <a:xfrm>
            <a:off x="7000981" y="5612356"/>
            <a:ext cx="1064231" cy="594189"/>
          </a:xfrm>
          <a:prstGeom prst="ellipse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B04E4F-17E7-BB44-A82E-7A4E32DC5457}"/>
              </a:ext>
            </a:extLst>
          </p:cNvPr>
          <p:cNvSpPr txBox="1"/>
          <p:nvPr/>
        </p:nvSpPr>
        <p:spPr>
          <a:xfrm>
            <a:off x="6877690" y="6149652"/>
            <a:ext cx="1310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Don’t forget to Save</a:t>
            </a:r>
          </a:p>
        </p:txBody>
      </p:sp>
    </p:spTree>
    <p:extLst>
      <p:ext uri="{BB962C8B-B14F-4D97-AF65-F5344CB8AC3E}">
        <p14:creationId xmlns:p14="http://schemas.microsoft.com/office/powerpoint/2010/main" val="213637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DB286F7-7A92-5C41-8E27-E488846A2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265176"/>
            <a:ext cx="7315201" cy="2313637"/>
          </a:xfrm>
        </p:spPr>
        <p:txBody>
          <a:bodyPr>
            <a:normAutofit fontScale="90000"/>
          </a:bodyPr>
          <a:lstStyle/>
          <a:p>
            <a:r>
              <a:rPr lang="en-US" dirty="0"/>
              <a:t>I suggest logging into </a:t>
            </a:r>
            <a:r>
              <a:rPr lang="en-US" dirty="0" err="1"/>
              <a:t>Signup.com</a:t>
            </a:r>
            <a:r>
              <a:rPr lang="en-US" dirty="0"/>
              <a:t> before the signup opens, or else you will be delayed with this instead: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09FFCAF-D8F3-8D41-A27B-9CC7BBC7C7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099639"/>
            <a:ext cx="7315200" cy="3850935"/>
          </a:xfrm>
        </p:spPr>
      </p:pic>
    </p:spTree>
    <p:extLst>
      <p:ext uri="{BB962C8B-B14F-4D97-AF65-F5344CB8AC3E}">
        <p14:creationId xmlns:p14="http://schemas.microsoft.com/office/powerpoint/2010/main" val="2662922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FAD7D-0F39-B640-8536-716D78A0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Schedule:  Signing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74B51F-012F-E74B-B387-FEFBE5B36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Signup once for each of the 6 stations.</a:t>
            </a:r>
          </a:p>
          <a:p>
            <a:r>
              <a:rPr lang="en-US" dirty="0"/>
              <a:t>You may only signup for 1 station per day.</a:t>
            </a:r>
          </a:p>
          <a:p>
            <a:pPr lvl="1"/>
            <a:r>
              <a:rPr lang="en-US" dirty="0"/>
              <a:t>You will sign up to shadow on exactly 6 different days</a:t>
            </a:r>
          </a:p>
          <a:p>
            <a:r>
              <a:rPr lang="en-US" dirty="0"/>
              <a:t>Up to 3 students can simultaneously visit each station on a given day.</a:t>
            </a:r>
          </a:p>
          <a:p>
            <a:pPr lvl="1"/>
            <a:r>
              <a:rPr lang="en-US" dirty="0"/>
              <a:t>Exception:  Musculoskeletal can only accept 2 students per day and no students on Wednesday.</a:t>
            </a:r>
          </a:p>
          <a:p>
            <a:pPr lvl="1"/>
            <a:r>
              <a:rPr lang="en-US" dirty="0"/>
              <a:t>I suggest signing up for musculoskeletal first, since they have the fewest slots available</a:t>
            </a:r>
          </a:p>
          <a:p>
            <a:r>
              <a:rPr lang="en-US" dirty="0"/>
              <a:t>If the radiologists' schedules suddenly do not comply, then we may have to notify you (with 1 week notice, if possible) that you need to reschedule for a given station.</a:t>
            </a:r>
          </a:p>
          <a:p>
            <a:pPr lvl="1"/>
            <a:r>
              <a:rPr lang="en-US" dirty="0"/>
              <a:t>This doesn’t usually happen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68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11B15-EC15-C74C-8497-69373F660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Schedule:  8:30 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F93D3-B547-1B46-AD4D-999D25DC3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You must be present from </a:t>
            </a:r>
            <a:r>
              <a:rPr lang="en-US" b="1" dirty="0"/>
              <a:t>8:30 - 9:30 AM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You should arrive early (8:00 am) and be prepared to wait.</a:t>
            </a:r>
          </a:p>
          <a:p>
            <a:r>
              <a:rPr lang="en-US" dirty="0"/>
              <a:t>The radiologists are doing us a big favor by allowing us to come watch them.</a:t>
            </a:r>
          </a:p>
          <a:p>
            <a:pPr lvl="1"/>
            <a:r>
              <a:rPr lang="en-US" dirty="0"/>
              <a:t>They have real patients, and chaotic schedules.</a:t>
            </a:r>
          </a:p>
          <a:p>
            <a:pPr lvl="1"/>
            <a:r>
              <a:rPr lang="en-US" dirty="0"/>
              <a:t>Some of them will probably have to keep you waiting, but you should never keep them waiting.</a:t>
            </a:r>
          </a:p>
          <a:p>
            <a:pPr lvl="1"/>
            <a:r>
              <a:rPr lang="en-US" dirty="0"/>
              <a:t>Some of them may have to leave on a moment's notice as well.</a:t>
            </a:r>
          </a:p>
          <a:p>
            <a:pPr lvl="1"/>
            <a:r>
              <a:rPr lang="en-US" dirty="0"/>
              <a:t>Usually, you will be able to remain in the reading room (under someone else's "supervision" until 9:30 though).</a:t>
            </a:r>
          </a:p>
          <a:p>
            <a:r>
              <a:rPr lang="en-US" dirty="0"/>
              <a:t>Hopefully the attending will start the readout with the residents sometime between 8:30 - 9:00am</a:t>
            </a:r>
          </a:p>
          <a:p>
            <a:pPr lvl="1"/>
            <a:r>
              <a:rPr lang="en-US" dirty="0"/>
              <a:t>If you miss the readout, just mention in your report that the readout never happened between 8:30 - 9:30.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021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84953-8AAC-2C46-A65D-D50D2E573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Interacting with the clinicians:</a:t>
            </a:r>
            <a:br>
              <a:rPr lang="en-US" dirty="0"/>
            </a:br>
            <a:r>
              <a:rPr lang="en-US" dirty="0"/>
              <a:t>Be prepared in advance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0DA11-012C-9A4A-9C14-3CFC8AD2A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a set of questions to ask — feel free to be creative</a:t>
            </a:r>
          </a:p>
          <a:p>
            <a:r>
              <a:rPr lang="en-US" dirty="0"/>
              <a:t>Sample questions are included at the bottom of the directions document—I suggest bringing it with you</a:t>
            </a:r>
          </a:p>
          <a:p>
            <a:r>
              <a:rPr lang="en-US" dirty="0"/>
              <a:t>Pay close attention if the clinicians debate a patient’s diagnosis or condition.</a:t>
            </a:r>
          </a:p>
          <a:p>
            <a:r>
              <a:rPr lang="en-US" dirty="0"/>
              <a:t>Come up with new questions based on what you are observing.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307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1BBB-2620-A84F-AD8F-806DE683A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MESS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20A8A-8ED5-9E4A-8D77-4299384F8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dirty="0"/>
              <a:t>It is </a:t>
            </a:r>
            <a:r>
              <a:rPr lang="en-US" i="1" dirty="0"/>
              <a:t>very </a:t>
            </a:r>
            <a:r>
              <a:rPr lang="en-US" dirty="0"/>
              <a:t>important that you do not make the clinicians regret letting you come:</a:t>
            </a:r>
          </a:p>
          <a:p>
            <a:r>
              <a:rPr lang="en-US" dirty="0"/>
              <a:t>Dress and act appropriately for a professional clinical environment</a:t>
            </a:r>
          </a:p>
          <a:p>
            <a:pPr lvl="1"/>
            <a:r>
              <a:rPr lang="en-US" dirty="0"/>
              <a:t>Patients might think you are a doctor — don’t make the patient’s feel uncomfortable or distrust UPMC.</a:t>
            </a:r>
          </a:p>
          <a:p>
            <a:r>
              <a:rPr lang="en-US" dirty="0"/>
              <a:t>Make sure you have a signed UPMC confidentiality agreement with you.</a:t>
            </a:r>
          </a:p>
          <a:p>
            <a:r>
              <a:rPr lang="en-US" dirty="0"/>
              <a:t>If you are sick and contagious, you should not go</a:t>
            </a:r>
          </a:p>
          <a:p>
            <a:pPr lvl="1"/>
            <a:r>
              <a:rPr lang="en-US" dirty="0"/>
              <a:t>Keep the clinicians healthy</a:t>
            </a:r>
          </a:p>
          <a:p>
            <a:pPr lvl="1"/>
            <a:r>
              <a:rPr lang="en-US" dirty="0"/>
              <a:t>Please notify your instructor as soon as possible to reschedule without any penalty.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90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C3C9A-E248-D24C-89C3-973691C9A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MESS UP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FA22E-FD5B-BC4E-9847-86EA24922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time you miss a station for which you are scheduled (without good reason), you may contact your instructor to reschedule for 50% credit for that station.</a:t>
            </a:r>
          </a:p>
          <a:p>
            <a:r>
              <a:rPr lang="en-US" dirty="0"/>
              <a:t>If you do not show up a second time, you will be removed from the Shadow Program, get a 0 for all subsequent stations, and your instructor will be very unhappy with you.</a:t>
            </a:r>
          </a:p>
        </p:txBody>
      </p:sp>
    </p:spTree>
    <p:extLst>
      <p:ext uri="{BB962C8B-B14F-4D97-AF65-F5344CB8AC3E}">
        <p14:creationId xmlns:p14="http://schemas.microsoft.com/office/powerpoint/2010/main" val="40353371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G19 Blue Perspective">
  <a:themeElements>
    <a:clrScheme name="Galeotti - Blue Perspective">
      <a:dk1>
        <a:sysClr val="windowText" lastClr="000000"/>
      </a:dk1>
      <a:lt1>
        <a:sysClr val="window" lastClr="FFFFFF"/>
      </a:lt1>
      <a:dk2>
        <a:srgbClr val="3E3D2D"/>
      </a:dk2>
      <a:lt2>
        <a:srgbClr val="FFFF66"/>
      </a:lt2>
      <a:accent1>
        <a:srgbClr val="FF8000"/>
      </a:accent1>
      <a:accent2>
        <a:srgbClr val="71685A"/>
      </a:accent2>
      <a:accent3>
        <a:srgbClr val="FF0000"/>
      </a:accent3>
      <a:accent4>
        <a:srgbClr val="909465"/>
      </a:accent4>
      <a:accent5>
        <a:srgbClr val="956B43"/>
      </a:accent5>
      <a:accent6>
        <a:srgbClr val="FEA022"/>
      </a:accent6>
      <a:hlink>
        <a:srgbClr val="7F7F7F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G19 Blue Perspective" id="{0625787E-6102-2A4C-8AC9-A27D2AD54A7B}" vid="{DE5B39FA-4F2F-F642-B545-AFBF2B4850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JG19 Blue Perspective</Template>
  <TotalTime>62</TotalTime>
  <Words>630</Words>
  <Application>Microsoft Macintosh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ＭＳ Ｐゴシック</vt:lpstr>
      <vt:lpstr>Calibri</vt:lpstr>
      <vt:lpstr>Wingdings</vt:lpstr>
      <vt:lpstr>JG19 Blue Perspective</vt:lpstr>
      <vt:lpstr>Clinical Shadow Program</vt:lpstr>
      <vt:lpstr>PowerPoint Presentation</vt:lpstr>
      <vt:lpstr>If you’re already signed in, clicking a “SIGN UP” button leads to this:</vt:lpstr>
      <vt:lpstr>I suggest logging into Signup.com before the signup opens, or else you will be delayed with this instead:</vt:lpstr>
      <vt:lpstr>Schedule:  Signing Up</vt:lpstr>
      <vt:lpstr>Schedule:  8:30 AM</vt:lpstr>
      <vt:lpstr>Interacting with the clinicians: Be prepared in advance</vt:lpstr>
      <vt:lpstr>DON’T MESS UP</vt:lpstr>
      <vt:lpstr>DON’T MESS UP (continued)</vt:lpstr>
      <vt:lpstr>Follow-up assignment (once for each station)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Clinical Shadow Program</dc:title>
  <dc:creator>John Galeotti</dc:creator>
  <cp:lastModifiedBy>John Galeotti</cp:lastModifiedBy>
  <cp:revision>9</cp:revision>
  <cp:lastPrinted>2019-02-26T03:40:55Z</cp:lastPrinted>
  <dcterms:created xsi:type="dcterms:W3CDTF">2018-02-22T04:16:28Z</dcterms:created>
  <dcterms:modified xsi:type="dcterms:W3CDTF">2019-02-26T03:40:57Z</dcterms:modified>
</cp:coreProperties>
</file>