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8" r:id="rId1"/>
  </p:sldMasterIdLst>
  <p:notesMasterIdLst>
    <p:notesMasterId r:id="rId55"/>
  </p:notesMasterIdLst>
  <p:handoutMasterIdLst>
    <p:handoutMasterId r:id="rId56"/>
  </p:handoutMasterIdLst>
  <p:sldIdLst>
    <p:sldId id="256" r:id="rId2"/>
    <p:sldId id="304" r:id="rId3"/>
    <p:sldId id="310" r:id="rId4"/>
    <p:sldId id="258" r:id="rId5"/>
    <p:sldId id="264" r:id="rId6"/>
    <p:sldId id="298" r:id="rId7"/>
    <p:sldId id="305" r:id="rId8"/>
    <p:sldId id="296" r:id="rId9"/>
    <p:sldId id="306" r:id="rId10"/>
    <p:sldId id="307" r:id="rId11"/>
    <p:sldId id="311" r:id="rId12"/>
    <p:sldId id="308" r:id="rId13"/>
    <p:sldId id="309" r:id="rId14"/>
    <p:sldId id="259" r:id="rId15"/>
    <p:sldId id="260" r:id="rId16"/>
    <p:sldId id="261" r:id="rId17"/>
    <p:sldId id="262" r:id="rId18"/>
    <p:sldId id="263" r:id="rId19"/>
    <p:sldId id="265" r:id="rId20"/>
    <p:sldId id="266" r:id="rId21"/>
    <p:sldId id="268" r:id="rId22"/>
    <p:sldId id="271" r:id="rId23"/>
    <p:sldId id="269" r:id="rId24"/>
    <p:sldId id="301" r:id="rId25"/>
    <p:sldId id="282" r:id="rId26"/>
    <p:sldId id="283" r:id="rId27"/>
    <p:sldId id="284" r:id="rId28"/>
    <p:sldId id="267" r:id="rId29"/>
    <p:sldId id="270" r:id="rId30"/>
    <p:sldId id="302" r:id="rId31"/>
    <p:sldId id="257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91" r:id="rId42"/>
    <p:sldId id="285" r:id="rId43"/>
    <p:sldId id="281" r:id="rId44"/>
    <p:sldId id="286" r:id="rId45"/>
    <p:sldId id="287" r:id="rId46"/>
    <p:sldId id="290" r:id="rId47"/>
    <p:sldId id="288" r:id="rId48"/>
    <p:sldId id="289" r:id="rId49"/>
    <p:sldId id="292" r:id="rId50"/>
    <p:sldId id="300" r:id="rId51"/>
    <p:sldId id="297" r:id="rId52"/>
    <p:sldId id="303" r:id="rId53"/>
    <p:sldId id="295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>
      <p:cViewPr varScale="1">
        <p:scale>
          <a:sx n="121" d="100"/>
          <a:sy n="121" d="100"/>
        </p:scale>
        <p:origin x="16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835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835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835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5188CCB8-4D13-A840-AD52-48707183B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8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81D1168B-2F6B-8E48-8B41-664EC7D44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35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4F971B-5093-7943-9FF0-C3E31723E111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 To print these slides in </a:t>
            </a:r>
            <a:r>
              <a:rPr lang="en-US" dirty="0" err="1"/>
              <a:t>grayscale</a:t>
            </a:r>
            <a:r>
              <a:rPr lang="en-US" dirty="0"/>
              <a:t> (e.g., on a laser printer), first change the Theme Background to “Style 1” (i.e., dark text on white background), and then tell PowerPoint’s print dialog that the “Output” is “</a:t>
            </a:r>
            <a:r>
              <a:rPr lang="en-US" dirty="0" err="1"/>
              <a:t>Grayscale</a:t>
            </a:r>
            <a:r>
              <a:rPr lang="en-US" dirty="0"/>
              <a:t>.”  Everything should be clearly legible then.  This is how I also generate the .</a:t>
            </a:r>
            <a:r>
              <a:rPr lang="en-US" dirty="0" err="1"/>
              <a:t>pdf</a:t>
            </a:r>
            <a:r>
              <a:rPr lang="en-US"/>
              <a:t> handouts.</a:t>
            </a:r>
          </a:p>
        </p:txBody>
      </p:sp>
    </p:spTree>
    <p:extLst>
      <p:ext uri="{BB962C8B-B14F-4D97-AF65-F5344CB8AC3E}">
        <p14:creationId xmlns:p14="http://schemas.microsoft.com/office/powerpoint/2010/main" val="567686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about this code, line-by-line</a:t>
            </a:r>
          </a:p>
          <a:p>
            <a:r>
              <a:rPr lang="en-US" dirty="0"/>
              <a:t>Run live in terminal?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D1168B-2F6B-8E48-8B41-664EC7D4417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17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052CD5-D676-8A4B-B557-9BC9C9F11143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612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A2EF4C-7840-614E-B406-F434BC92F49C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59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395682-4730-2540-9DA1-7F4FDC672EB0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6119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107883-D81F-7645-B08D-2400A5D7573D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0357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DAB8BB-DE26-8745-99FA-73980C653064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5375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A7FCE-BAEE-BF41-893C-254338979172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835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5808D-78B4-D144-900F-03725BABB347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3397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22F7D6-3189-E843-B84B-8BA0F6D9A70A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61101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A166FD-2BC1-BA4B-BB6E-D4E236406A2B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669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B833982-8A77-C641-B4D7-F302974A8A3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5781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E0BA79-B99B-F640-9146-4F9AE2F0B9DD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48242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2A7A18-A934-044D-9FFC-D3C29E359FDD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09563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28018F-B4A1-C046-8A67-99A85CCCA041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3594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67BE19-8C7B-C84D-B301-05CB4F9946DD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77957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0FC0A8-7819-BD4B-A8AE-51EADB7685E5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59266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CB8ED3-8121-7144-A17C-DD9122B6D678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5176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EF30AF-9E49-254D-A482-A67252651C70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13990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65DB72-2A08-6A4B-978F-E34107F8D5C2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56364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C37A12-3A79-0040-A1B8-AE2C6C83715F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69819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EA7909-45DC-0541-B0DE-0BA5EB49D58C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7823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750708-B2AD-0241-8616-26C56A255F85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47005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380F98-43C4-A648-A77A-FA43BD9408A8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1520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5192BF-C7DA-3747-A851-A8E889E6EAF2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804402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F6B134-0F27-E941-8253-54C79D5BE98C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5709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4B1264-02F3-AF47-A57E-EA0EBED7CC51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4031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7C1F56-78F5-824C-AB14-9EE2B07FBAA2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535116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E3725B-2AB4-AD4E-A359-37AB628E6319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7346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958277-0F2C-BA44-ACCF-CB0510A211CA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68819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ACD737-3147-3C4F-B6DC-F5B6C12B832C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877829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181E7D-0E71-1A4E-BE44-79DF9C6177B1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981625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B3CC91-D593-B54D-95F1-CB3BC222F7E4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47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F8F9EC-B6DA-7042-8586-44742007A273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694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F0DF16-65D4-164B-931F-8FD422C95600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073463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4AC85C-6503-8049-998F-CDEA488F5E05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3412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043095-E6AB-964C-B88D-CF56BA4AF7EB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504297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731DAB-E9A4-5240-8061-082B27A20496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312657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90B96A-706B-9043-9032-D117076219A7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094269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4CA09C-3067-6143-B59A-EE8720633402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86475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846701-76BC-4648-AFCD-9538E087104D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30282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A36F37-BC6D-364D-813C-C2E91019ED0C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876103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111483-C84C-7544-B2EA-41090C25707A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443964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E6B609-BA4D-5E48-B28C-117D08190966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510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425B4-82DC-7B4D-88F0-9AC2E699046B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38441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A7C447-13B6-1743-BE9E-D9AEF11DE99E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865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about low-</a:t>
            </a:r>
            <a:r>
              <a:rPr lang="en-US" dirty="0" err="1"/>
              <a:t>vs</a:t>
            </a:r>
            <a:r>
              <a:rPr lang="en-US" dirty="0"/>
              <a:t>-high level:  variable declarations, data types,</a:t>
            </a:r>
            <a:r>
              <a:rPr lang="en-US" baseline="0" dirty="0"/>
              <a:t> error checking, single statements can do complex operations</a:t>
            </a:r>
            <a:endParaRPr lang="en-US" dirty="0"/>
          </a:p>
          <a:p>
            <a:r>
              <a:rPr lang="en-US" dirty="0"/>
              <a:t>Talk about compile &amp; link process in more detail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D1168B-2F6B-8E48-8B41-664EC7D441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01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032714-B86B-7A42-8379-7CF606E85D73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345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about this code, line-by-line</a:t>
            </a:r>
          </a:p>
          <a:p>
            <a:r>
              <a:rPr lang="en-US" dirty="0"/>
              <a:t>Run live in terminal?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D1168B-2F6B-8E48-8B41-664EC7D4417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1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about this code, line-by-line</a:t>
            </a:r>
          </a:p>
          <a:p>
            <a:r>
              <a:rPr lang="en-US" dirty="0"/>
              <a:t>Run live in terminal?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D1168B-2F6B-8E48-8B41-664EC7D441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1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81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7358"/>
            <a:ext cx="73152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897880"/>
            <a:ext cx="73152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E78B5C-D17C-C94B-954F-2B44BC4B52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1992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0386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740845"/>
            <a:ext cx="29535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3911D8-73B0-974A-8FAE-B9CD13DA29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5151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6BE0E9-9B8A-FC4F-A17A-BD7A68CC3A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1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pPr>
              <a:defRPr/>
            </a:pPr>
            <a:fld id="{DD4E4E4D-3589-C74D-BA9A-21C038BD9C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27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B31FA-387D-694E-99AD-8F8BB9803B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267288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B31FA-387D-694E-99AD-8F8BB9803B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908919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2012-2022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39991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2022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8199798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2004-2022,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2022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4259703813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2012-2022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 userDrawn="1"/>
        </p:nvSpPr>
        <p:spPr>
          <a:xfrm>
            <a:off x="1928327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2022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9245692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2004-2022,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2022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149075469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2012-2022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16664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2022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5993747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2012-2022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 userDrawn="1"/>
        </p:nvSpPr>
        <p:spPr>
          <a:xfrm>
            <a:off x="1863534" y="4038600"/>
            <a:ext cx="54169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2022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2004-2022,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 userDrawn="1"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2022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2004-2022,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16431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2022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332039054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52ADA-D6C1-0740-A459-73BA4F1CE3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2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FAA25-1B35-7C4B-B77E-51DCE0AEBB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737359"/>
            <a:ext cx="35661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5661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ED50B17F-7858-954E-81C6-306DCC9CA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541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173736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C2DB6E5A-69DB-1044-A50D-F16E7229E5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607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9B28A-97B9-6748-9E06-CF37EDA118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2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E1BD4-A6CE-9C4E-9043-4D0078AFBA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2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399" y="265176"/>
            <a:ext cx="7315201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0845"/>
            <a:ext cx="73152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9144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409B31FA-387D-694E-99AD-8F8BB9803B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576072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30936" y="576072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53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  <p:sldLayoutId id="2147483803" r:id="rId15"/>
    <p:sldLayoutId id="2147483804" r:id="rId16"/>
    <p:sldLayoutId id="2147483805" r:id="rId17"/>
    <p:sldLayoutId id="2147483806" r:id="rId18"/>
    <p:sldLayoutId id="2147483807" r:id="rId19"/>
    <p:sldLayoutId id="2147483740" r:id="rId20"/>
    <p:sldLayoutId id="2147483741" r:id="rId2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0" i="0" kern="1200" spc="50">
          <a:solidFill>
            <a:schemeClr val="tx2"/>
          </a:solidFill>
          <a:latin typeface="Calibri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Calibri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Calibri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derot.one/courses/9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itk.org/Doxygen/html/classitk_1_1Image.html#a97cb53f40bf7f17b5b78404b9c100034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itk.org/Doxygen/html/namespaceitk_1_1GTest_1_1TypedefsAndConstructors_1_1Dimension2.html#a4e283d9983c57c5015a80d0b1d1cf09f" TargetMode="External"/><Relationship Id="rId4" Type="http://schemas.openxmlformats.org/officeDocument/2006/relationships/hyperlink" Target="https://itk.org/Doxygen/html/classitk_1_1Point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i="1" dirty="0"/>
              <a:t>Lecture 2</a:t>
            </a:r>
            <a:br>
              <a:rPr lang="en-US" sz="4000" i="1" dirty="0"/>
            </a:br>
            <a:r>
              <a:rPr lang="en-US" sz="4000" i="1" dirty="0"/>
              <a:t>A brief overview of simple Python and more advanced C++</a:t>
            </a:r>
            <a:endParaRPr kumimoji="0" lang="en-US" sz="3200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239000" y="6248400"/>
            <a:ext cx="1905000" cy="457200"/>
          </a:xfrm>
        </p:spPr>
        <p:txBody>
          <a:bodyPr/>
          <a:lstStyle/>
          <a:p>
            <a:pPr>
              <a:defRPr/>
            </a:pPr>
            <a:fld id="{B30F6E09-5BB0-CE49-8385-3DA04A8AEEBC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Python Example Code</a:t>
            </a:r>
            <a:br>
              <a:rPr lang="en-US" dirty="0"/>
            </a:br>
            <a:r>
              <a:rPr lang="en-US" dirty="0"/>
              <a:t>(Take notes as needed!)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40845"/>
            <a:ext cx="8001000" cy="50409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0"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# Continuing from the previous slide...</a:t>
            </a:r>
          </a:p>
          <a:p>
            <a:pPr marL="0" indent="0">
              <a:buNone/>
            </a:pPr>
            <a:endParaRPr kumimoji="0"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kumimoji="0" lang="en-US" sz="1800" b="1" dirty="0" err="1">
                <a:latin typeface="Courier New" charset="0"/>
              </a:rPr>
              <a:t>imagevolume</a:t>
            </a:r>
            <a:r>
              <a:rPr kumimoji="0" lang="en-US" sz="1800" b="1" dirty="0">
                <a:latin typeface="Courier New" charset="0"/>
              </a:rPr>
              <a:t> = </a:t>
            </a:r>
            <a:r>
              <a:rPr kumimoji="0" lang="en-US" sz="1800" b="1" dirty="0" err="1">
                <a:latin typeface="Courier New" charset="0"/>
              </a:rPr>
              <a:t>sitk.Image</a:t>
            </a:r>
            <a:r>
              <a:rPr kumimoji="0" lang="en-US" sz="1800" b="1" dirty="0">
                <a:latin typeface="Courier New" charset="0"/>
              </a:rPr>
              <a:t>( 192,192,32, sitk.sitkInt16 )</a:t>
            </a:r>
          </a:p>
          <a:p>
            <a:pPr marL="0" indent="0">
              <a:buNone/>
            </a:pPr>
            <a:r>
              <a:rPr kumimoji="0"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# Change image </a:t>
            </a:r>
            <a:r>
              <a:rPr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to use the matching pixel type</a:t>
            </a:r>
            <a:endParaRPr kumimoji="0" lang="en-US" sz="1800" b="1" dirty="0">
              <a:solidFill>
                <a:schemeClr val="tx1">
                  <a:lumMod val="85000"/>
                </a:schemeClr>
              </a:solidFill>
              <a:latin typeface="Courier New" charset="0"/>
            </a:endParaRPr>
          </a:p>
          <a:p>
            <a:pPr marL="0" indent="0">
              <a:buNone/>
            </a:pPr>
            <a:r>
              <a:rPr kumimoji="0" lang="en-US" sz="1800" b="1" dirty="0">
                <a:latin typeface="Courier New" charset="0"/>
              </a:rPr>
              <a:t>image = </a:t>
            </a:r>
            <a:r>
              <a:rPr kumimoji="0" lang="en-US" sz="1800" b="1" dirty="0" err="1">
                <a:latin typeface="Courier New" charset="0"/>
              </a:rPr>
              <a:t>sitk.Cast</a:t>
            </a:r>
            <a:r>
              <a:rPr kumimoji="0" lang="en-US" sz="1800" b="1" dirty="0">
                <a:latin typeface="Courier New" charset="0"/>
              </a:rPr>
              <a:t>( image, </a:t>
            </a:r>
            <a:r>
              <a:rPr kumimoji="0" lang="en-US" sz="1800" b="1" dirty="0" err="1">
                <a:latin typeface="Courier New" charset="0"/>
              </a:rPr>
              <a:t>imagevolume.GetPixelIDValue</a:t>
            </a:r>
            <a:r>
              <a:rPr kumimoji="0" lang="en-US" sz="1800" b="1" dirty="0">
                <a:latin typeface="Courier New" charset="0"/>
              </a:rPr>
              <a:t>() )</a:t>
            </a:r>
          </a:p>
          <a:p>
            <a:pPr marL="0" indent="0">
              <a:buNone/>
            </a:pPr>
            <a:r>
              <a:rPr kumimoji="0"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# Copy over the previous pixel value of 99</a:t>
            </a:r>
          </a:p>
          <a:p>
            <a:pPr marL="0" indent="0">
              <a:buNone/>
            </a:pPr>
            <a:r>
              <a:rPr kumimoji="0" lang="en-US" sz="1800" b="1" dirty="0" err="1">
                <a:latin typeface="Courier New" charset="0"/>
              </a:rPr>
              <a:t>imagevolume.SetPixel</a:t>
            </a:r>
            <a:r>
              <a:rPr kumimoji="0" lang="en-US" sz="1800" b="1" dirty="0">
                <a:latin typeface="Courier New" charset="0"/>
              </a:rPr>
              <a:t> ( 64,64,0, </a:t>
            </a:r>
            <a:r>
              <a:rPr kumimoji="0" lang="en-US" sz="1800" b="1" dirty="0" err="1">
                <a:latin typeface="Courier New" charset="0"/>
              </a:rPr>
              <a:t>image.GetPixel</a:t>
            </a:r>
            <a:r>
              <a:rPr kumimoji="0" lang="en-US" sz="1800" b="1" dirty="0">
                <a:latin typeface="Courier New" charset="0"/>
              </a:rPr>
              <a:t>(160,160) )</a:t>
            </a:r>
          </a:p>
          <a:p>
            <a:pPr marL="0" indent="0">
              <a:buNone/>
            </a:pPr>
            <a:endParaRPr kumimoji="0"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lang="en-US" sz="1800" b="1" dirty="0" err="1">
                <a:latin typeface="Courier New" charset="0"/>
              </a:rPr>
              <a:t>sliceNum</a:t>
            </a:r>
            <a:r>
              <a:rPr lang="en-US" sz="1800" b="1" dirty="0">
                <a:latin typeface="Courier New" charset="0"/>
              </a:rPr>
              <a:t> = 1</a:t>
            </a:r>
          </a:p>
          <a:p>
            <a:pPr marL="0" indent="0">
              <a:buNone/>
            </a:pPr>
            <a:r>
              <a:rPr lang="en-US" sz="1800" b="1" dirty="0">
                <a:latin typeface="Courier New" charset="0"/>
              </a:rPr>
              <a:t>while </a:t>
            </a:r>
            <a:r>
              <a:rPr lang="en-US" sz="1800" b="1" dirty="0" err="1">
                <a:latin typeface="Courier New" charset="0"/>
              </a:rPr>
              <a:t>sliceNum</a:t>
            </a:r>
            <a:r>
              <a:rPr lang="en-US" sz="1800" b="1" dirty="0">
                <a:latin typeface="Courier New" charset="0"/>
              </a:rPr>
              <a:t> &lt; 31:	# indention must match!</a:t>
            </a:r>
          </a:p>
          <a:p>
            <a:pPr marL="0" indent="0">
              <a:buNone/>
            </a:pPr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pixelValue</a:t>
            </a:r>
            <a:r>
              <a:rPr lang="en-US" sz="1800" b="1" dirty="0">
                <a:latin typeface="Courier New" charset="0"/>
              </a:rPr>
              <a:t> = 16 + 4*</a:t>
            </a:r>
            <a:r>
              <a:rPr lang="en-US" sz="1800" b="1" dirty="0" err="1">
                <a:latin typeface="Courier New" charset="0"/>
              </a:rPr>
              <a:t>sliceNum</a:t>
            </a:r>
            <a:endParaRPr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imagevolume</a:t>
            </a:r>
            <a:r>
              <a:rPr lang="en-US" sz="1800" b="1" dirty="0">
                <a:latin typeface="Courier New" charset="0"/>
              </a:rPr>
              <a:t>[96,96,sliceNum] = </a:t>
            </a:r>
            <a:r>
              <a:rPr lang="en-US" sz="1800" b="1" dirty="0" err="1">
                <a:latin typeface="Courier New" charset="0"/>
              </a:rPr>
              <a:t>pixelValue</a:t>
            </a:r>
            <a:r>
              <a:rPr lang="en-US" sz="1800" b="1" dirty="0">
                <a:latin typeface="Courier New" charset="0"/>
              </a:rPr>
              <a:t> </a:t>
            </a:r>
          </a:p>
          <a:p>
            <a:pPr marL="0" indent="0">
              <a:buNone/>
            </a:pPr>
            <a:r>
              <a:rPr lang="en-US" sz="1800" b="1" dirty="0">
                <a:latin typeface="Courier New" charset="0"/>
              </a:rPr>
              <a:t>    print(</a:t>
            </a:r>
            <a:r>
              <a:rPr lang="en-US" sz="1800" b="1" dirty="0" err="1">
                <a:latin typeface="Courier New" charset="0"/>
              </a:rPr>
              <a:t>pixelValue</a:t>
            </a:r>
            <a:r>
              <a:rPr lang="en-US" sz="1800" b="1" dirty="0">
                <a:latin typeface="Courier New" charset="0"/>
              </a:rPr>
              <a:t>)</a:t>
            </a:r>
          </a:p>
          <a:p>
            <a:pPr marL="0" indent="0">
              <a:buNone/>
            </a:pPr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sliceNum</a:t>
            </a:r>
            <a:r>
              <a:rPr lang="en-US" sz="1800" b="1" dirty="0">
                <a:latin typeface="Courier New" charset="0"/>
              </a:rPr>
              <a:t> = sliceNum+1</a:t>
            </a:r>
          </a:p>
          <a:p>
            <a:pPr marL="0" indent="0">
              <a:buNone/>
            </a:pPr>
            <a:endParaRPr kumimoji="0"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kumimoji="0" lang="en-US" sz="1800" b="1" dirty="0" err="1">
                <a:latin typeface="Courier New" charset="0"/>
              </a:rPr>
              <a:t>sitk.Show</a:t>
            </a:r>
            <a:r>
              <a:rPr kumimoji="0" lang="en-US" sz="1800" b="1" dirty="0">
                <a:latin typeface="Courier New" charset="0"/>
              </a:rPr>
              <a:t>( </a:t>
            </a:r>
            <a:r>
              <a:rPr kumimoji="0" lang="en-US" sz="1800" b="1" dirty="0" err="1">
                <a:latin typeface="Courier New" charset="0"/>
              </a:rPr>
              <a:t>imagevolume</a:t>
            </a:r>
            <a:r>
              <a:rPr kumimoji="0" lang="en-US" sz="1800" b="1" dirty="0">
                <a:latin typeface="Courier New" charset="0"/>
              </a:rPr>
              <a:t>, </a:t>
            </a:r>
            <a:r>
              <a:rPr lang="en-US" sz="1800" b="1" dirty="0">
                <a:latin typeface="Courier New" charset="0"/>
              </a:rPr>
              <a:t>"</a:t>
            </a:r>
            <a:r>
              <a:rPr lang="en-US" sz="1800" b="1" dirty="0" err="1">
                <a:latin typeface="Courier New" charset="0"/>
              </a:rPr>
              <a:t>VolTitle</a:t>
            </a:r>
            <a:r>
              <a:rPr lang="en-US" sz="1800" b="1" dirty="0">
                <a:latin typeface="Courier New" charset="0"/>
              </a:rPr>
              <a:t>"</a:t>
            </a:r>
            <a:r>
              <a:rPr kumimoji="0" lang="en-US" sz="1800" b="1" dirty="0">
                <a:latin typeface="Courier New" charset="0"/>
              </a:rPr>
              <a:t> 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52ADA-D6C1-0740-A459-73BA4F1CE34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17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Python Example Code:</a:t>
            </a:r>
            <a:br>
              <a:rPr lang="en-US" dirty="0"/>
            </a:br>
            <a:r>
              <a:rPr lang="en-US" sz="2700" dirty="0" err="1"/>
              <a:t>sitk.ImageViewer</a:t>
            </a:r>
            <a:r>
              <a:rPr lang="en-US" sz="2700" dirty="0"/>
              <a:t>():  The object-oriented 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40845"/>
            <a:ext cx="8382000" cy="50409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800" b="1" dirty="0" err="1">
                <a:latin typeface="Courier New" charset="0"/>
              </a:rPr>
              <a:t>image_viewer</a:t>
            </a:r>
            <a:r>
              <a:rPr lang="en-US" sz="1800" b="1" dirty="0">
                <a:latin typeface="Courier New" charset="0"/>
              </a:rPr>
              <a:t> = </a:t>
            </a:r>
            <a:r>
              <a:rPr lang="en-US" sz="1800" b="1" dirty="0" err="1">
                <a:latin typeface="Courier New" charset="0"/>
              </a:rPr>
              <a:t>sitk.ImageViewer</a:t>
            </a:r>
            <a:r>
              <a:rPr lang="en-US" sz="1800" b="1" dirty="0">
                <a:latin typeface="Courier New" charset="0"/>
              </a:rPr>
              <a:t>()</a:t>
            </a:r>
          </a:p>
          <a:p>
            <a:pPr marL="0" indent="0">
              <a:buNone/>
            </a:pPr>
            <a:r>
              <a:rPr lang="en-US" sz="1800" b="1" dirty="0" err="1">
                <a:latin typeface="Courier New" charset="0"/>
              </a:rPr>
              <a:t>image_viewer.SetTitle</a:t>
            </a:r>
            <a:r>
              <a:rPr lang="en-US" sz="1800" b="1" dirty="0">
                <a:latin typeface="Courier New" charset="0"/>
              </a:rPr>
              <a:t>(’</a:t>
            </a:r>
            <a:r>
              <a:rPr lang="en-US" sz="1800" b="1" dirty="0" err="1">
                <a:latin typeface="Courier New" charset="0"/>
              </a:rPr>
              <a:t>VolTitle</a:t>
            </a:r>
            <a:r>
              <a:rPr lang="en-US" sz="1800" b="1" dirty="0">
                <a:latin typeface="Courier New" charset="0"/>
              </a:rPr>
              <a:t>’)</a:t>
            </a:r>
          </a:p>
          <a:p>
            <a:pPr marL="0" indent="0">
              <a:buNone/>
            </a:pPr>
            <a:endParaRPr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# Now run </a:t>
            </a:r>
            <a:r>
              <a:rPr lang="en-US" sz="1800" b="1" dirty="0" err="1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ImageViewer</a:t>
            </a:r>
            <a:r>
              <a:rPr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 using the default image viewer: </a:t>
            </a:r>
            <a:r>
              <a:rPr lang="en-US" sz="1800" b="1" dirty="0" err="1">
                <a:latin typeface="Courier New" charset="0"/>
              </a:rPr>
              <a:t>image_viewer.Execute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imagevolume</a:t>
            </a:r>
            <a:r>
              <a:rPr lang="en-US" sz="1800" b="1" dirty="0">
                <a:latin typeface="Courier New" charset="0"/>
              </a:rPr>
              <a:t>)</a:t>
            </a:r>
          </a:p>
          <a:p>
            <a:pPr marL="0" indent="0">
              <a:buNone/>
            </a:pPr>
            <a:endParaRPr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# Change viewer program, then display again: </a:t>
            </a:r>
            <a:r>
              <a:rPr lang="en-US" sz="1800" b="1" dirty="0" err="1">
                <a:latin typeface="Courier New" charset="0"/>
              </a:rPr>
              <a:t>image_viewer.SetApplication</a:t>
            </a:r>
            <a:r>
              <a:rPr lang="en-US" sz="1800" b="1" dirty="0">
                <a:latin typeface="Courier New" charset="0"/>
              </a:rPr>
              <a:t>(</a:t>
            </a:r>
          </a:p>
          <a:p>
            <a:pPr marL="0" indent="0">
              <a:buNone/>
            </a:pPr>
            <a:r>
              <a:rPr lang="en-US" sz="1800" b="1" dirty="0">
                <a:latin typeface="Courier New" charset="0"/>
              </a:rPr>
              <a:t>    '/Applications/ITK-</a:t>
            </a:r>
            <a:r>
              <a:rPr lang="en-US" sz="1800" b="1" dirty="0" err="1">
                <a:latin typeface="Courier New" charset="0"/>
              </a:rPr>
              <a:t>SNAP.app</a:t>
            </a:r>
            <a:r>
              <a:rPr lang="en-US" sz="1800" b="1" dirty="0">
                <a:latin typeface="Courier New" charset="0"/>
              </a:rPr>
              <a:t>/Contents/MacOS/ITK-SNAP') </a:t>
            </a:r>
            <a:r>
              <a:rPr lang="en-US" sz="1800" b="1" dirty="0" err="1">
                <a:latin typeface="Courier New" charset="0"/>
              </a:rPr>
              <a:t>image_viewer.Execute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imagevolume</a:t>
            </a:r>
            <a:r>
              <a:rPr lang="en-US" sz="1800" b="1" dirty="0">
                <a:latin typeface="Courier New" charset="0"/>
              </a:rPr>
              <a:t>)</a:t>
            </a:r>
          </a:p>
          <a:p>
            <a:pPr marL="0" indent="0">
              <a:buNone/>
            </a:pPr>
            <a:endParaRPr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# Change the viewer command, to also pass arguments: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# (use ITK-SNAP's -z option to open the image in zoomed mode)</a:t>
            </a:r>
          </a:p>
          <a:p>
            <a:pPr marL="0" indent="0">
              <a:buNone/>
            </a:pPr>
            <a:r>
              <a:rPr lang="en-US" sz="1800" b="1" dirty="0" err="1">
                <a:latin typeface="Courier New" charset="0"/>
              </a:rPr>
              <a:t>image_viewer.SetCommand</a:t>
            </a:r>
            <a:r>
              <a:rPr lang="en-US" sz="1800" b="1" dirty="0">
                <a:latin typeface="Courier New" charset="0"/>
              </a:rPr>
              <a:t>(</a:t>
            </a:r>
          </a:p>
          <a:p>
            <a:pPr marL="0" indent="0">
              <a:buNone/>
            </a:pPr>
            <a:r>
              <a:rPr lang="en-US" sz="1800" b="1" dirty="0">
                <a:latin typeface="Courier New" charset="0"/>
              </a:rPr>
              <a:t>    '/Applications/ITK-</a:t>
            </a:r>
            <a:r>
              <a:rPr lang="en-US" sz="1800" b="1" dirty="0" err="1">
                <a:latin typeface="Courier New" charset="0"/>
              </a:rPr>
              <a:t>SNAP.app</a:t>
            </a:r>
            <a:r>
              <a:rPr lang="en-US" sz="1800" b="1" dirty="0">
                <a:latin typeface="Courier New" charset="0"/>
              </a:rPr>
              <a:t>/Contents/MacOS/ITK-SNAP -z 2’)</a:t>
            </a:r>
          </a:p>
          <a:p>
            <a:pPr marL="0" indent="0">
              <a:buNone/>
            </a:pPr>
            <a:r>
              <a:rPr lang="en-US" sz="1800" b="1" dirty="0" err="1">
                <a:latin typeface="Courier New" charset="0"/>
              </a:rPr>
              <a:t>image_viewer.Execute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imagevolume</a:t>
            </a:r>
            <a:r>
              <a:rPr lang="en-US" sz="1800" b="1" dirty="0">
                <a:latin typeface="Courier New" charset="0"/>
              </a:rPr>
              <a:t>)</a:t>
            </a:r>
            <a:endParaRPr kumimoji="0" lang="en-US" sz="1800" b="1" dirty="0">
              <a:latin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52ADA-D6C1-0740-A459-73BA4F1CE34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842791-E8CF-6449-BC38-501EE62C6944}"/>
              </a:ext>
            </a:extLst>
          </p:cNvPr>
          <p:cNvSpPr txBox="1"/>
          <p:nvPr/>
        </p:nvSpPr>
        <p:spPr>
          <a:xfrm>
            <a:off x="533400" y="6592824"/>
            <a:ext cx="7291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+mn-lt"/>
              </a:rPr>
              <a:t>Credit:  excerpted from https://</a:t>
            </a:r>
            <a:r>
              <a:rPr lang="en-US" sz="1200" dirty="0" err="1">
                <a:solidFill>
                  <a:schemeClr val="tx1">
                    <a:lumMod val="75000"/>
                  </a:schemeClr>
                </a:solidFill>
                <a:latin typeface="+mn-lt"/>
              </a:rPr>
              <a:t>simpleitk.readthedocs.io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+mn-lt"/>
              </a:rPr>
              <a:t>/</a:t>
            </a:r>
            <a:r>
              <a:rPr lang="en-US" sz="1200" dirty="0" err="1">
                <a:solidFill>
                  <a:schemeClr val="tx1">
                    <a:lumMod val="75000"/>
                  </a:schemeClr>
                </a:solidFill>
                <a:latin typeface="+mn-lt"/>
              </a:rPr>
              <a:t>en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+mn-lt"/>
              </a:rPr>
              <a:t>/v1.2.4/Examples/</a:t>
            </a:r>
            <a:r>
              <a:rPr lang="en-US" sz="1200" dirty="0" err="1">
                <a:solidFill>
                  <a:schemeClr val="tx1">
                    <a:lumMod val="75000"/>
                  </a:schemeClr>
                </a:solidFill>
                <a:latin typeface="+mn-lt"/>
              </a:rPr>
              <a:t>ImageViewing</a:t>
            </a:r>
            <a:r>
              <a:rPr lang="en-US" sz="1200" dirty="0">
                <a:solidFill>
                  <a:schemeClr val="tx1">
                    <a:lumMod val="75000"/>
                  </a:schemeClr>
                </a:solidFill>
                <a:latin typeface="+mn-lt"/>
              </a:rPr>
              <a:t>/</a:t>
            </a:r>
            <a:r>
              <a:rPr lang="en-US" sz="1200" dirty="0" err="1">
                <a:solidFill>
                  <a:schemeClr val="tx1">
                    <a:lumMod val="75000"/>
                  </a:schemeClr>
                </a:solidFill>
                <a:latin typeface="+mn-lt"/>
              </a:rPr>
              <a:t>Documentation.html</a:t>
            </a:r>
            <a:endParaRPr lang="en-US" sz="1200" dirty="0">
              <a:solidFill>
                <a:schemeClr val="tx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69305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</a:t>
            </a:r>
            <a:r>
              <a:rPr lang="en-US" dirty="0" err="1"/>
              <a:t>SimpleITK</a:t>
            </a:r>
            <a:r>
              <a:rPr lang="en-US" dirty="0"/>
              <a:t> Pixel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The definitive list of </a:t>
            </a:r>
            <a:r>
              <a:rPr lang="en-US" dirty="0" err="1"/>
              <a:t>SimpleITK</a:t>
            </a:r>
            <a:r>
              <a:rPr lang="en-US" dirty="0"/>
              <a:t> pixel types is in its </a:t>
            </a:r>
            <a:r>
              <a:rPr lang="en-US" i="1" dirty="0"/>
              <a:t>source code</a:t>
            </a:r>
            <a:endParaRPr lang="en-US" dirty="0"/>
          </a:p>
          <a:p>
            <a:pPr lvl="2"/>
            <a:r>
              <a:rPr lang="en-US" dirty="0" err="1"/>
              <a:t>SimpleITK’s</a:t>
            </a:r>
            <a:r>
              <a:rPr lang="en-US" dirty="0"/>
              <a:t> source code must be downloaded separately</a:t>
            </a:r>
          </a:p>
          <a:p>
            <a:pPr lvl="1"/>
            <a:r>
              <a:rPr lang="en-US" dirty="0"/>
              <a:t>Look at the bottom of this file:</a:t>
            </a:r>
          </a:p>
          <a:p>
            <a:pPr lvl="2"/>
            <a:r>
              <a:rPr lang="en-US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SimpleITK</a:t>
            </a:r>
            <a:r>
              <a:rPr lang="en-U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/Code/Common/include/</a:t>
            </a:r>
            <a:r>
              <a:rPr lang="en-US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/>
                <a:cs typeface="Courier New"/>
              </a:rPr>
              <a:t>sitkPixelIDValues.h</a:t>
            </a:r>
            <a:endParaRPr lang="en-US" dirty="0"/>
          </a:p>
          <a:p>
            <a:pPr lvl="1"/>
            <a:r>
              <a:rPr lang="en-US" dirty="0"/>
              <a:t>Warning:  Not every compilation of </a:t>
            </a:r>
            <a:r>
              <a:rPr lang="en-US" dirty="0" err="1"/>
              <a:t>SimpleITK</a:t>
            </a:r>
            <a:r>
              <a:rPr lang="en-US" dirty="0"/>
              <a:t> supports all of these pixel types.</a:t>
            </a:r>
          </a:p>
          <a:p>
            <a:pPr lvl="2"/>
            <a:r>
              <a:rPr lang="en-US" dirty="0"/>
              <a:t>The source code has recommendations for how to check that a given type is available,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52ADA-D6C1-0740-A459-73BA4F1CE34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41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129FB-511A-5E44-8078-4ACE8BD4D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Don’t freak out about 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EBB1D-62C9-C548-918C-481AAD090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students in the class only loosely use most of the following C++ material.</a:t>
            </a:r>
          </a:p>
          <a:p>
            <a:r>
              <a:rPr lang="en-US" dirty="0"/>
              <a:t>Most students will do all or most of their programming in Python, with only simple object-oriented programming.</a:t>
            </a:r>
          </a:p>
          <a:p>
            <a:r>
              <a:rPr lang="en-US" dirty="0"/>
              <a:t>Most students only need a limited understanding of what follows, so they can occasionally make sense of ITK’s C++ documentation (in cases where the Python documentation isn’t as good).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FA60E-4E5B-E745-9DA2-0C6FC10E7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52ADA-D6C1-0740-A459-73BA4F1CE34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94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Object-oriented programming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Identify functional units in your design</a:t>
            </a:r>
          </a:p>
          <a:p>
            <a:pPr eaLnBrk="1" hangingPunct="1">
              <a:defRPr/>
            </a:pPr>
            <a:r>
              <a:rPr kumimoji="0" lang="en-US" dirty="0"/>
              <a:t>Write classes to implement these functional units</a:t>
            </a:r>
          </a:p>
          <a:p>
            <a:pPr lvl="1" eaLnBrk="1" hangingPunct="1">
              <a:defRPr/>
            </a:pPr>
            <a:r>
              <a:rPr kumimoji="0" lang="en-US" dirty="0"/>
              <a:t>Preferably as </a:t>
            </a:r>
            <a:r>
              <a:rPr kumimoji="0" lang="en-US" altLang="ja-JP" dirty="0"/>
              <a:t>“</a:t>
            </a:r>
            <a:r>
              <a:rPr kumimoji="0" lang="en-US" dirty="0"/>
              <a:t>black boxes</a:t>
            </a:r>
            <a:r>
              <a:rPr kumimoji="0" lang="en-US" altLang="ja-JP" dirty="0"/>
              <a:t>”</a:t>
            </a:r>
            <a:endParaRPr kumimoji="0" lang="en-US" dirty="0"/>
          </a:p>
          <a:p>
            <a:pPr eaLnBrk="1" hangingPunct="1">
              <a:defRPr/>
            </a:pPr>
            <a:r>
              <a:rPr kumimoji="0" lang="en-US" dirty="0"/>
              <a:t>Separate functionality as much as possible to promote </a:t>
            </a:r>
            <a:r>
              <a:rPr kumimoji="0" lang="en-US" u="sng" dirty="0"/>
              <a:t>code re-use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CA77A-78F1-094C-8179-3413D7E14D57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Class membership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dirty="0"/>
              <a:t>Classes have member </a:t>
            </a:r>
            <a:r>
              <a:rPr kumimoji="0" lang="en-US" i="1" dirty="0"/>
              <a:t>variables</a:t>
            </a:r>
            <a:r>
              <a:rPr kumimoji="0" lang="en-US" dirty="0"/>
              <a:t> and </a:t>
            </a:r>
            <a:r>
              <a:rPr kumimoji="0" lang="en-US" i="1" dirty="0"/>
              <a:t>methods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dirty="0"/>
              <a:t>ITK names class member variables with the </a:t>
            </a:r>
            <a:r>
              <a:rPr kumimoji="0" lang="en-US" altLang="ja-JP" dirty="0"/>
              <a:t>“</a:t>
            </a:r>
            <a:r>
              <a:rPr kumimoji="0" lang="en-US" dirty="0"/>
              <a:t>m_</a:t>
            </a:r>
            <a:r>
              <a:rPr kumimoji="0" lang="en-US" altLang="ja-JP" dirty="0"/>
              <a:t>”</a:t>
            </a:r>
            <a:r>
              <a:rPr kumimoji="0" lang="en-US" dirty="0"/>
              <a:t> prefix, as in </a:t>
            </a:r>
            <a:r>
              <a:rPr kumimoji="0" lang="en-US" altLang="ja-JP" dirty="0"/>
              <a:t>“</a:t>
            </a:r>
            <a:r>
              <a:rPr kumimoji="0" lang="en-US" dirty="0" err="1"/>
              <a:t>m_VariableName</a:t>
            </a:r>
            <a:r>
              <a:rPr kumimoji="0" lang="en-US" altLang="ja-JP" dirty="0"/>
              <a:t>”</a:t>
            </a:r>
            <a:endParaRPr kumimoji="0"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dirty="0"/>
              <a:t>Class members are 1 of 3 types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dirty="0"/>
              <a:t>Public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dirty="0"/>
              <a:t>Private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dirty="0"/>
              <a:t>Protected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AE014-CA85-F44F-A562-13014ED71AF2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Public membership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dirty="0"/>
              <a:t>Everyone can access the member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dirty="0"/>
              <a:t>The rest of the world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dirty="0"/>
              <a:t>The class itself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dirty="0"/>
              <a:t>Child classes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dirty="0"/>
              <a:t>You should avoid making member variables public, in order to prevent undesired modification.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dirty="0"/>
              <a:t>A black box shouldn</a:t>
            </a:r>
            <a:r>
              <a:rPr kumimoji="0" lang="en-US" altLang="ja-JP" dirty="0"/>
              <a:t>’</a:t>
            </a:r>
            <a:r>
              <a:rPr kumimoji="0" lang="en-US" dirty="0"/>
              <a:t>t have openings!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1DAD1F-58DF-594C-B79D-EF87017B83EF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Private membership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Only the class itself can access the member</a:t>
            </a:r>
          </a:p>
          <a:p>
            <a:pPr eaLnBrk="1" hangingPunct="1">
              <a:defRPr/>
            </a:pPr>
            <a:r>
              <a:rPr kumimoji="0" lang="en-US" dirty="0"/>
              <a:t>It</a:t>
            </a:r>
            <a:r>
              <a:rPr kumimoji="0" lang="en-US" altLang="ja-JP" dirty="0"/>
              <a:t>’</a:t>
            </a:r>
            <a:r>
              <a:rPr kumimoji="0" lang="en-US" dirty="0"/>
              <a:t>s not visible to the rest of the world</a:t>
            </a:r>
          </a:p>
          <a:p>
            <a:pPr eaLnBrk="1" hangingPunct="1">
              <a:defRPr/>
            </a:pPr>
            <a:r>
              <a:rPr kumimoji="0" lang="en-US" dirty="0"/>
              <a:t>Child classes can</a:t>
            </a:r>
            <a:r>
              <a:rPr kumimoji="0" lang="en-US" altLang="ja-JP" dirty="0"/>
              <a:t>’</a:t>
            </a:r>
            <a:r>
              <a:rPr kumimoji="0" lang="en-US" dirty="0"/>
              <a:t>t access it either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617C2-E551-3549-B6DC-0F3FB1D80148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Protected membership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The middle ground between public and private</a:t>
            </a:r>
          </a:p>
          <a:p>
            <a:pPr eaLnBrk="1" hangingPunct="1">
              <a:defRPr/>
            </a:pPr>
            <a:r>
              <a:rPr kumimoji="0" lang="en-US" dirty="0"/>
              <a:t>The outside world can</a:t>
            </a:r>
            <a:r>
              <a:rPr kumimoji="0" lang="en-US" altLang="ja-JP" dirty="0"/>
              <a:t>’</a:t>
            </a:r>
            <a:r>
              <a:rPr kumimoji="0" lang="en-US" dirty="0"/>
              <a:t>t access it… but derived classes can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693A1-BA77-CE47-B2D5-B6650C6ED20F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ITK and membership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In ITK, member variables are almost always private</a:t>
            </a:r>
          </a:p>
          <a:p>
            <a:pPr eaLnBrk="1" hangingPunct="1">
              <a:defRPr/>
            </a:pPr>
            <a:r>
              <a:rPr kumimoji="0" lang="en-US" dirty="0"/>
              <a:t>There are public </a:t>
            </a:r>
            <a:r>
              <a:rPr kumimoji="0" lang="en-US" dirty="0" err="1"/>
              <a:t>accessor</a:t>
            </a:r>
            <a:r>
              <a:rPr kumimoji="0" lang="en-US" dirty="0"/>
              <a:t> functions that allow the rest of the world to get and set the value of the private member</a:t>
            </a:r>
          </a:p>
          <a:p>
            <a:pPr eaLnBrk="1" hangingPunct="1">
              <a:defRPr/>
            </a:pPr>
            <a:r>
              <a:rPr kumimoji="0" lang="en-US" dirty="0"/>
              <a:t>This ensures that the class knows when the value of a variable changes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299955-750C-C840-8B5C-399E038D6D73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First:  Online Course Content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Today</a:t>
            </a:r>
            <a:r>
              <a:rPr lang="en-US" altLang="ja-JP" dirty="0"/>
              <a:t>’</a:t>
            </a:r>
            <a:r>
              <a:rPr lang="en-US" dirty="0"/>
              <a:t>s lecture is online</a:t>
            </a:r>
          </a:p>
          <a:p>
            <a:pPr lvl="1" eaLnBrk="1" hangingPunct="1">
              <a:defRPr/>
            </a:pPr>
            <a:r>
              <a:rPr lang="en-US" dirty="0"/>
              <a:t>I will usually place lectures online before 4 AM the day of the class.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Using Diderot course management:</a:t>
            </a:r>
          </a:p>
          <a:p>
            <a:pPr lvl="1">
              <a:defRPr/>
            </a:pP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https://www.diderot.one/courses/94</a:t>
            </a:r>
            <a:endParaRPr lang="en-US" dirty="0"/>
          </a:p>
          <a:p>
            <a:pPr lvl="1">
              <a:defRPr/>
            </a:pPr>
            <a:r>
              <a:rPr lang="en-US" dirty="0"/>
              <a:t>Add yourself using your official university email address, either …@</a:t>
            </a:r>
            <a:r>
              <a:rPr lang="en-US" dirty="0" err="1"/>
              <a:t>andrew.cmu.edu</a:t>
            </a:r>
            <a:r>
              <a:rPr lang="en-US" dirty="0"/>
              <a:t> or …@</a:t>
            </a:r>
            <a:r>
              <a:rPr lang="en-US" dirty="0" err="1"/>
              <a:t>pitt.edu</a:t>
            </a:r>
            <a:endParaRPr lang="en-US" dirty="0"/>
          </a:p>
          <a:p>
            <a:pPr lvl="1">
              <a:defRPr/>
            </a:pPr>
            <a:r>
              <a:rPr lang="en-US" dirty="0"/>
              <a:t>Access code provided over email and in class.</a:t>
            </a:r>
          </a:p>
          <a:p>
            <a:pPr marL="45720" indent="0">
              <a:buNone/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A4ED5A-B772-5843-A7AC-F9BE21121674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Why do it this way?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sz="2800" dirty="0"/>
              <a:t>Consider a filter class—if someone changes a variable in the filter, it should re-run itself the next time the user asks for output</a:t>
            </a:r>
          </a:p>
          <a:p>
            <a:pPr eaLnBrk="1" hangingPunct="1">
              <a:defRPr/>
            </a:pPr>
            <a:r>
              <a:rPr kumimoji="0" lang="en-US" sz="2800" dirty="0"/>
              <a:t>If nothing has changed, it doesn</a:t>
            </a:r>
            <a:r>
              <a:rPr kumimoji="0" lang="en-US" altLang="ja-JP" sz="2800" dirty="0"/>
              <a:t>’</a:t>
            </a:r>
            <a:r>
              <a:rPr kumimoji="0" lang="en-US" sz="2800" dirty="0"/>
              <a:t>t waste time running again</a:t>
            </a:r>
          </a:p>
          <a:p>
            <a:pPr eaLnBrk="1" hangingPunct="1">
              <a:defRPr/>
            </a:pPr>
            <a:r>
              <a:rPr kumimoji="0" lang="en-US" sz="2800" dirty="0" err="1"/>
              <a:t>Accessor</a:t>
            </a:r>
            <a:r>
              <a:rPr kumimoji="0" lang="en-US" sz="2800" dirty="0"/>
              <a:t> functions set a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modified flag</a:t>
            </a:r>
            <a:r>
              <a:rPr kumimoji="0" lang="en-US" altLang="ja-JP" sz="2800" dirty="0"/>
              <a:t>”</a:t>
            </a:r>
            <a:r>
              <a:rPr kumimoji="0" lang="en-US" sz="2800" dirty="0"/>
              <a:t> to notify the framework when things have changed</a:t>
            </a:r>
          </a:p>
          <a:p>
            <a:pPr eaLnBrk="1" hangingPunct="1">
              <a:defRPr/>
            </a:pPr>
            <a:r>
              <a:rPr kumimoji="0" lang="en-US" sz="2800" dirty="0"/>
              <a:t>More on this in another lecture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353306-16CE-724E-A564-95ED878B60E4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Inheritance in a nutshell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Pull common functionality into a </a:t>
            </a:r>
            <a:r>
              <a:rPr kumimoji="0" lang="en-US" dirty="0">
                <a:solidFill>
                  <a:srgbClr val="FF8000"/>
                </a:solidFill>
              </a:rPr>
              <a:t>base</a:t>
            </a:r>
            <a:r>
              <a:rPr kumimoji="0" lang="en-US" dirty="0"/>
              <a:t> class</a:t>
            </a:r>
          </a:p>
          <a:p>
            <a:pPr eaLnBrk="1" hangingPunct="1">
              <a:defRPr/>
            </a:pPr>
            <a:r>
              <a:rPr kumimoji="0" lang="en-US" dirty="0"/>
              <a:t>Implement specific/unique functionality in </a:t>
            </a:r>
            <a:r>
              <a:rPr kumimoji="0" lang="en-US" dirty="0">
                <a:solidFill>
                  <a:srgbClr val="FF8000"/>
                </a:solidFill>
              </a:rPr>
              <a:t>derived</a:t>
            </a:r>
            <a:r>
              <a:rPr kumimoji="0" lang="en-US" dirty="0"/>
              <a:t> classes</a:t>
            </a:r>
          </a:p>
          <a:p>
            <a:pPr eaLnBrk="1" hangingPunct="1">
              <a:defRPr/>
            </a:pPr>
            <a:r>
              <a:rPr kumimoji="0" lang="en-US" dirty="0"/>
              <a:t>Don</a:t>
            </a:r>
            <a:r>
              <a:rPr kumimoji="0" lang="en-US" altLang="ja-JP" dirty="0"/>
              <a:t>’</a:t>
            </a:r>
            <a:r>
              <a:rPr kumimoji="0" lang="en-US" dirty="0"/>
              <a:t>t re-invent the wheel!</a:t>
            </a:r>
          </a:p>
          <a:p>
            <a:pPr eaLnBrk="1" hangingPunct="1">
              <a:defRPr/>
            </a:pPr>
            <a:r>
              <a:rPr kumimoji="0" lang="en-US" dirty="0"/>
              <a:t>Base classes = parents</a:t>
            </a:r>
          </a:p>
          <a:p>
            <a:pPr eaLnBrk="1" hangingPunct="1">
              <a:defRPr/>
            </a:pPr>
            <a:r>
              <a:rPr kumimoji="0" lang="en-US" dirty="0"/>
              <a:t>Derived classes = children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59DC96-A93E-354F-AE44-1CF07DFB3B2B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Overloading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If a child class re-implements a function from the base class, it </a:t>
            </a:r>
            <a:r>
              <a:rPr kumimoji="0" lang="en-US" altLang="ja-JP" dirty="0"/>
              <a:t>“</a:t>
            </a:r>
            <a:r>
              <a:rPr kumimoji="0" lang="en-US" dirty="0"/>
              <a:t>overloads</a:t>
            </a:r>
            <a:r>
              <a:rPr kumimoji="0" lang="en-US" altLang="ja-JP" dirty="0"/>
              <a:t>”</a:t>
            </a:r>
            <a:r>
              <a:rPr kumimoji="0" lang="en-US" dirty="0"/>
              <a:t> the function</a:t>
            </a:r>
          </a:p>
          <a:p>
            <a:pPr eaLnBrk="1" hangingPunct="1">
              <a:defRPr/>
            </a:pPr>
            <a:r>
              <a:rPr kumimoji="0" lang="en-US" dirty="0"/>
              <a:t>You can use this to change the behavior of a function in the child class, while preserving the global interface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7F33E-7B38-D744-B8A7-CDB69D7B2C80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kumimoji="0" lang="en-US"/>
              <a:t>An example of inheritance in a graphical drawing program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458200" cy="4114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Shape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Polygon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	Triangle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	Quadrilateral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		Rectangle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		Trapezoid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		Rhombus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	Pentagon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ConicSection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	Ellipse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		Circle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400"/>
              <a:t>		Parabola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0A3B7-3A02-144B-9BE8-F97031162961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An example of ITK inheritance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charset="0"/>
              <a:buNone/>
              <a:defRPr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itk::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DataObject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  <a:p>
            <a:pPr eaLnBrk="1" hangingPunct="1">
              <a:buFont typeface="Wingdings" charset="0"/>
              <a:buNone/>
              <a:defRPr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itk::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ImageBase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&gt;</a:t>
            </a:r>
          </a:p>
          <a:p>
            <a:pPr eaLnBrk="1" hangingPunct="1">
              <a:buFont typeface="Wingdings" charset="0"/>
              <a:buNone/>
              <a:defRPr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	itk::Image&lt; TPixel,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B89D9-E6CC-EB47-9F00-F01A7C7F3C5A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C++ Namespaces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dirty="0"/>
              <a:t>Namespaces solve the problem of classes that have the same name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dirty="0"/>
              <a:t>E.g., ITK contains an Array class, perhaps your favorite add-on toolkit does too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dirty="0"/>
              <a:t>You can avoid conflicts by creating your own namespace around code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namespace itk { code 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4351D5-D274-DD45-B9BF-FF3E3F665B63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C++ Namespaces, cont.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sz="2800" dirty="0"/>
              <a:t>Within a given namespace, you refer to other classes in the same namespace by their name only, e.g. inside the itk namespace Array means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use the ITK array</a:t>
            </a:r>
            <a:r>
              <a:rPr kumimoji="0" lang="en-US" altLang="ja-JP" sz="2800" dirty="0"/>
              <a:t>”</a:t>
            </a:r>
            <a:endParaRPr kumimoji="0" lang="en-US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sz="2800" dirty="0"/>
              <a:t>Outside of the namespace, you use the itk:: prefix, e.g. itk::Array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sz="2800" dirty="0"/>
              <a:t>Only code which is part of ITK itself should be inside the itk namespace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sz="2800" dirty="0"/>
              <a:t>At minimum, you’re always in the </a:t>
            </a:r>
            <a:r>
              <a:rPr kumimoji="0" lang="en-US" sz="2800" i="1" dirty="0"/>
              <a:t>global</a:t>
            </a:r>
            <a:r>
              <a:rPr kumimoji="0" lang="en-US" sz="2800" dirty="0"/>
              <a:t> namespace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9E916-A2E7-EC41-94BC-F9F9CB10DD68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C++ Namespaces, cont.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Note that code within the itk namespace should refer to code outside of the namespace explicitly</a:t>
            </a:r>
          </a:p>
          <a:p>
            <a:pPr eaLnBrk="1" hangingPunct="1">
              <a:defRPr/>
            </a:pPr>
            <a:r>
              <a:rPr kumimoji="0" lang="en-US" dirty="0"/>
              <a:t>E.g. use 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std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cout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kumimoji="0" lang="en-US" dirty="0"/>
              <a:t>instead of 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cout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4F1324-9DBE-7844-AB4F-1F1A53C3A7FC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C++ Virtual functions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dirty="0"/>
              <a:t>Want to enforce a consistent interface across a set of child classes?</a:t>
            </a:r>
            <a:endParaRPr kumimoji="0" lang="en-US" dirty="0"/>
          </a:p>
          <a:p>
            <a:pPr eaLnBrk="1" hangingPunct="1">
              <a:defRPr/>
            </a:pPr>
            <a:r>
              <a:rPr kumimoji="0" lang="en-US" dirty="0"/>
              <a:t>Virtual functions allow a base class to declare functions that </a:t>
            </a:r>
            <a:r>
              <a:rPr kumimoji="0" lang="en-US" altLang="ja-JP" dirty="0"/>
              <a:t>“</a:t>
            </a:r>
            <a:r>
              <a:rPr kumimoji="0" lang="en-US" dirty="0"/>
              <a:t>might</a:t>
            </a:r>
            <a:r>
              <a:rPr kumimoji="0" lang="en-US" altLang="ja-JP" dirty="0"/>
              <a:t>”</a:t>
            </a:r>
            <a:r>
              <a:rPr kumimoji="0" lang="en-US" dirty="0"/>
              <a:t> or </a:t>
            </a:r>
            <a:r>
              <a:rPr kumimoji="0" lang="en-US" altLang="ja-JP" dirty="0"/>
              <a:t>“</a:t>
            </a:r>
            <a:r>
              <a:rPr kumimoji="0" lang="en-US" dirty="0"/>
              <a:t>must</a:t>
            </a:r>
            <a:r>
              <a:rPr kumimoji="0" lang="en-US" altLang="ja-JP" dirty="0"/>
              <a:t>”</a:t>
            </a:r>
            <a:r>
              <a:rPr kumimoji="0" lang="en-US" dirty="0"/>
              <a:t> be in its child classes</a:t>
            </a:r>
          </a:p>
          <a:p>
            <a:pPr>
              <a:defRPr/>
            </a:pPr>
            <a:r>
              <a:rPr lang="en-US" dirty="0"/>
              <a:t>The </a:t>
            </a:r>
            <a:r>
              <a:rPr lang="en-US" altLang="ja-JP" dirty="0"/>
              <a:t>“</a:t>
            </a:r>
            <a:r>
              <a:rPr lang="en-US" dirty="0"/>
              <a:t>=0</a:t>
            </a:r>
            <a:r>
              <a:rPr lang="en-US" altLang="ja-JP" dirty="0"/>
              <a:t>”</a:t>
            </a:r>
            <a:r>
              <a:rPr lang="en-US" dirty="0"/>
              <a:t> declaration means that the function </a:t>
            </a:r>
            <a:r>
              <a:rPr lang="en-US" i="1" dirty="0"/>
              <a:t>must</a:t>
            </a:r>
            <a:r>
              <a:rPr lang="en-US" dirty="0"/>
              <a:t> be implemented in a child class</a:t>
            </a:r>
          </a:p>
          <a:p>
            <a:pPr lvl="1">
              <a:defRPr/>
            </a:pPr>
            <a:r>
              <a:rPr lang="en-US" dirty="0"/>
              <a:t>Because it is </a:t>
            </a:r>
            <a:r>
              <a:rPr lang="en-US" i="1" dirty="0"/>
              <a:t>not</a:t>
            </a:r>
            <a:r>
              <a:rPr lang="en-US" dirty="0"/>
              <a:t> implemented in the base class</a:t>
            </a:r>
          </a:p>
          <a:p>
            <a:pPr>
              <a:defRPr/>
            </a:pPr>
            <a:r>
              <a:rPr lang="en-US" dirty="0"/>
              <a:t>Virtual functions that </a:t>
            </a:r>
            <a:r>
              <a:rPr lang="en-US" i="1" dirty="0"/>
              <a:t>are</a:t>
            </a:r>
            <a:r>
              <a:rPr lang="en-US" dirty="0"/>
              <a:t> implemented in the base class can still be overridden by child classes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D8F19-40EE-F646-93C7-EBB32EB27C51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C++ Virtual functions, cont.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You can specify (and use) a virtual function without knowing how it will be implemented in child classes</a:t>
            </a:r>
            <a:endParaRPr kumimoji="0" lang="en-US" dirty="0"/>
          </a:p>
          <a:p>
            <a:pPr eaLnBrk="1" hangingPunct="1">
              <a:defRPr/>
            </a:pPr>
            <a:r>
              <a:rPr kumimoji="0" lang="en-US" dirty="0"/>
              <a:t>This allows for polymorphism</a:t>
            </a:r>
          </a:p>
          <a:p>
            <a:pPr eaLnBrk="1" hangingPunct="1">
              <a:defRPr/>
            </a:pPr>
            <a:r>
              <a:rPr kumimoji="0" lang="en-US" dirty="0"/>
              <a:t>For example:</a:t>
            </a:r>
          </a:p>
          <a:p>
            <a:pPr eaLnBrk="1" hangingPunct="1">
              <a:buFont typeface="Wingdings" charset="0"/>
              <a:buNone/>
              <a:defRPr/>
            </a:pPr>
            <a:r>
              <a:rPr kumimoji="0" lang="en-US" dirty="0">
                <a:solidFill>
                  <a:srgbClr val="FF8000"/>
                </a:solidFill>
              </a:rPr>
              <a:t>		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virtual void 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DrawSelf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() = 0;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DAA4-6DC7-3D45-A29E-E019DF9CF918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FA79D-1D7C-7545-A08A-2F0163520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need the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7D8CA-8436-3A48-9E12-1BE8AF7E4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will be an online quiz assigned over the weekend, due 4pm on Monday (just before class)</a:t>
            </a:r>
          </a:p>
          <a:p>
            <a:r>
              <a:rPr lang="en-US" dirty="0"/>
              <a:t>The quiz is supposed to be a not-too-hard assessment if you read the book and paid attention.  I don’t usually ask quiz questions requiring deep/complex understanding.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4A9C2-BAC3-2E4F-BC10-5C6D31864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52ADA-D6C1-0740-A459-73BA4F1CE34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722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kumimoji="0" lang="en-US" dirty="0"/>
              <a:t>C++ Example of polymorphism in a graphical drawing program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Shape:  </a:t>
            </a:r>
            <a:r>
              <a:rPr kumimoji="0" lang="en-US" sz="2000" dirty="0" err="1"/>
              <a:t>DrawSelf</a:t>
            </a:r>
            <a:r>
              <a:rPr kumimoji="0" lang="en-US" sz="2000" dirty="0"/>
              <a:t>() = 0;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Polygon: </a:t>
            </a:r>
            <a:r>
              <a:rPr kumimoji="0" lang="en-US" sz="2000" dirty="0" err="1"/>
              <a:t>int</a:t>
            </a:r>
            <a:r>
              <a:rPr kumimoji="0" lang="en-US" sz="2000" dirty="0"/>
              <a:t> vertices; </a:t>
            </a:r>
            <a:r>
              <a:rPr kumimoji="0" lang="en-US" sz="2000" dirty="0" err="1"/>
              <a:t>DrawSelf</a:t>
            </a:r>
            <a:r>
              <a:rPr kumimoji="0" lang="en-US" sz="2000" dirty="0"/>
              <a:t>() connects vertices with line segments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	Triangle:  vertices=3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	Quadrilateral:  vertices=4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		Rectangle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		Trapezoid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		Rhombus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	Pentagon:  vertices=5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</a:t>
            </a:r>
            <a:r>
              <a:rPr kumimoji="0" lang="en-US" sz="2000" dirty="0" err="1"/>
              <a:t>ConicSection</a:t>
            </a:r>
            <a:endParaRPr kumimoji="0" lang="en-US" sz="2000" dirty="0"/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	Ellipse:  </a:t>
            </a:r>
            <a:r>
              <a:rPr kumimoji="0" lang="en-US" sz="2000" dirty="0" err="1"/>
              <a:t>DrawSelf</a:t>
            </a:r>
            <a:r>
              <a:rPr kumimoji="0" lang="en-US" sz="2000" dirty="0"/>
              <a:t>() uses </a:t>
            </a:r>
            <a:r>
              <a:rPr kumimoji="0" lang="en-US" sz="2000" dirty="0" err="1"/>
              <a:t>semimajor</a:t>
            </a:r>
            <a:r>
              <a:rPr kumimoji="0" lang="en-US" sz="2000" dirty="0"/>
              <a:t> and </a:t>
            </a:r>
            <a:r>
              <a:rPr kumimoji="0" lang="en-US" sz="2000" dirty="0" err="1"/>
              <a:t>semiminor</a:t>
            </a:r>
            <a:r>
              <a:rPr kumimoji="0" lang="en-US" sz="2000" dirty="0"/>
              <a:t> axes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		Circle:  forces length </a:t>
            </a:r>
            <a:r>
              <a:rPr kumimoji="0" lang="en-US" sz="2000" dirty="0" err="1"/>
              <a:t>semiminor</a:t>
            </a:r>
            <a:r>
              <a:rPr kumimoji="0" lang="en-US" sz="2000" dirty="0"/>
              <a:t> axis = length </a:t>
            </a:r>
            <a:r>
              <a:rPr kumimoji="0" lang="en-US" sz="2000" dirty="0" err="1"/>
              <a:t>semimajor</a:t>
            </a:r>
            <a:endParaRPr kumimoji="0" lang="en-US" sz="2000" dirty="0"/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kumimoji="0" lang="en-US" sz="2000" dirty="0"/>
              <a:t>		Parabola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4B03E-CF37-474A-AE7F-6D08B53FD5C9}" type="slidenum">
              <a:rPr lang="en-US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Generic programming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Generic programming encourages:</a:t>
            </a:r>
          </a:p>
          <a:p>
            <a:pPr lvl="1" eaLnBrk="1" hangingPunct="1">
              <a:defRPr/>
            </a:pPr>
            <a:r>
              <a:rPr kumimoji="0" lang="en-US" dirty="0"/>
              <a:t>Writing code without reference to a specific data type (float, </a:t>
            </a:r>
            <a:r>
              <a:rPr kumimoji="0" lang="en-US" dirty="0" err="1"/>
              <a:t>int</a:t>
            </a:r>
            <a:r>
              <a:rPr kumimoji="0" lang="en-US" dirty="0"/>
              <a:t>, etc.)</a:t>
            </a:r>
          </a:p>
          <a:p>
            <a:pPr lvl="1" eaLnBrk="1" hangingPunct="1">
              <a:defRPr/>
            </a:pPr>
            <a:r>
              <a:rPr kumimoji="0" lang="en-US" dirty="0"/>
              <a:t>Designing code in the most </a:t>
            </a:r>
            <a:r>
              <a:rPr kumimoji="0" lang="en-US" altLang="ja-JP" dirty="0"/>
              <a:t>“</a:t>
            </a:r>
            <a:r>
              <a:rPr kumimoji="0" lang="en-US" dirty="0"/>
              <a:t>abstract</a:t>
            </a:r>
            <a:r>
              <a:rPr kumimoji="0" lang="en-US" altLang="ja-JP" dirty="0"/>
              <a:t>”</a:t>
            </a:r>
            <a:r>
              <a:rPr kumimoji="0" lang="en-US" dirty="0"/>
              <a:t> manner possible</a:t>
            </a:r>
          </a:p>
          <a:p>
            <a:pPr eaLnBrk="1" hangingPunct="1">
              <a:defRPr/>
            </a:pPr>
            <a:r>
              <a:rPr kumimoji="0" lang="en-US" dirty="0"/>
              <a:t>Why?</a:t>
            </a:r>
          </a:p>
          <a:p>
            <a:pPr lvl="1" eaLnBrk="1" hangingPunct="1">
              <a:defRPr/>
            </a:pPr>
            <a:r>
              <a:rPr kumimoji="0" lang="en-US" dirty="0"/>
              <a:t>Trades a little extra design time for greatly improved re-usability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43450-4FDF-3442-8ED5-2A5709B472B5}" type="slidenum">
              <a:rPr lang="en-US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Image example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sz="2800" dirty="0"/>
              <a:t>Images are usually stored as arrays of a particular data type</a:t>
            </a:r>
          </a:p>
          <a:p>
            <a:pPr lvl="1" eaLnBrk="1" hangingPunct="1">
              <a:defRPr/>
            </a:pPr>
            <a:r>
              <a:rPr kumimoji="0" lang="en-US" sz="2400" dirty="0"/>
              <a:t>e.g.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unsigned char[256*256]</a:t>
            </a:r>
          </a:p>
          <a:p>
            <a:pPr eaLnBrk="1" hangingPunct="1">
              <a:defRPr/>
            </a:pPr>
            <a:r>
              <a:rPr kumimoji="0" lang="en-US" sz="2800" dirty="0"/>
              <a:t>It</a:t>
            </a:r>
            <a:r>
              <a:rPr kumimoji="0" lang="en-US" altLang="ja-JP" sz="2800" dirty="0"/>
              <a:t>’</a:t>
            </a:r>
            <a:r>
              <a:rPr kumimoji="0" lang="en-US" sz="2800" dirty="0"/>
              <a:t>s convenient to wrap this array inside an image class (good object oriented design)</a:t>
            </a:r>
          </a:p>
          <a:p>
            <a:pPr eaLnBrk="1" hangingPunct="1">
              <a:defRPr/>
            </a:pPr>
            <a:r>
              <a:rPr kumimoji="0" lang="en-US" sz="2800" dirty="0"/>
              <a:t>Allowing the user to change the image size is easy with dynamically allocated arrays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C0A8E-8E67-594B-B1F3-6EC7A7CCEB02}" type="slidenum">
              <a:rPr lang="en-US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Image example, cont.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Unfortunately, changing the data type is not so easy</a:t>
            </a:r>
          </a:p>
          <a:p>
            <a:pPr eaLnBrk="1" hangingPunct="1">
              <a:defRPr/>
            </a:pPr>
            <a:r>
              <a:rPr kumimoji="0" lang="en-US" dirty="0"/>
              <a:t>Typically you make a design choice and live with it (most common)</a:t>
            </a:r>
          </a:p>
          <a:p>
            <a:pPr eaLnBrk="1" hangingPunct="1">
              <a:defRPr/>
            </a:pPr>
            <a:r>
              <a:rPr kumimoji="0" lang="en-US" dirty="0"/>
              <a:t>Or, you</a:t>
            </a:r>
            <a:r>
              <a:rPr kumimoji="0" lang="en-US" altLang="ja-JP" dirty="0"/>
              <a:t>’</a:t>
            </a:r>
            <a:r>
              <a:rPr kumimoji="0" lang="en-US" dirty="0"/>
              <a:t>re forced to implement a double class, a float class, an </a:t>
            </a:r>
            <a:r>
              <a:rPr kumimoji="0" lang="en-US" dirty="0" err="1"/>
              <a:t>int</a:t>
            </a:r>
            <a:r>
              <a:rPr kumimoji="0" lang="en-US" dirty="0"/>
              <a:t> class, and so on (less common, can be complicated)</a:t>
            </a:r>
          </a:p>
          <a:p>
            <a:pPr lvl="1">
              <a:defRPr/>
            </a:pPr>
            <a:r>
              <a:rPr lang="en-US" dirty="0"/>
              <a:t>This is the interface used by </a:t>
            </a:r>
            <a:r>
              <a:rPr lang="en-US" dirty="0" err="1"/>
              <a:t>SimpleITK</a:t>
            </a:r>
            <a:r>
              <a:rPr lang="en-US" dirty="0"/>
              <a:t>, but…</a:t>
            </a:r>
          </a:p>
          <a:p>
            <a:pPr lvl="1">
              <a:defRPr/>
            </a:pPr>
            <a:r>
              <a:rPr lang="en-US" dirty="0" err="1"/>
              <a:t>SimpleITK</a:t>
            </a:r>
            <a:r>
              <a:rPr lang="en-US" dirty="0"/>
              <a:t> usually automates type selection to make your life easier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3C278-A470-7F44-8CF4-57C237D7A2D7}" type="slidenum">
              <a:rPr lang="en-US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Templates to the rescue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Templates provide a way out of the data type quandary</a:t>
            </a:r>
          </a:p>
          <a:p>
            <a:pPr lvl="1">
              <a:defRPr/>
            </a:pPr>
            <a:r>
              <a:rPr lang="en-US" dirty="0"/>
              <a:t>ITK uses templates extensively</a:t>
            </a:r>
          </a:p>
          <a:p>
            <a:pPr lvl="1">
              <a:defRPr/>
            </a:pPr>
            <a:r>
              <a:rPr lang="en-US" dirty="0" err="1"/>
              <a:t>SimpleITK</a:t>
            </a:r>
            <a:r>
              <a:rPr lang="en-US" dirty="0"/>
              <a:t> relies on ITK, and </a:t>
            </a:r>
            <a:r>
              <a:rPr lang="en-US" dirty="0" err="1"/>
              <a:t>SimpleITK’s</a:t>
            </a:r>
            <a:r>
              <a:rPr lang="en-US" dirty="0"/>
              <a:t> automated type functionality depends on ITK’s </a:t>
            </a:r>
            <a:r>
              <a:rPr lang="en-US" dirty="0" err="1"/>
              <a:t>templated</a:t>
            </a:r>
            <a:r>
              <a:rPr lang="en-US" dirty="0"/>
              <a:t> nature</a:t>
            </a:r>
            <a:endParaRPr kumimoji="0" lang="en-US" dirty="0"/>
          </a:p>
          <a:p>
            <a:pPr eaLnBrk="1" hangingPunct="1">
              <a:defRPr/>
            </a:pPr>
            <a:r>
              <a:rPr kumimoji="0" lang="en-US" dirty="0"/>
              <a:t>If you</a:t>
            </a:r>
            <a:r>
              <a:rPr kumimoji="0" lang="en-US" altLang="ja-JP" dirty="0"/>
              <a:t>’</a:t>
            </a:r>
            <a:r>
              <a:rPr kumimoji="0" lang="en-US" dirty="0"/>
              <a:t>re familiar with macros, you can think of templates as macros on steroids</a:t>
            </a:r>
          </a:p>
          <a:p>
            <a:pPr eaLnBrk="1" hangingPunct="1">
              <a:defRPr/>
            </a:pPr>
            <a:r>
              <a:rPr kumimoji="0" lang="en-US" dirty="0"/>
              <a:t>With templates, you design classes to handle an arbitrary </a:t>
            </a:r>
            <a:r>
              <a:rPr kumimoji="0" lang="en-US" altLang="ja-JP" dirty="0"/>
              <a:t>“</a:t>
            </a:r>
            <a:r>
              <a:rPr kumimoji="0" lang="en-US" dirty="0"/>
              <a:t>type</a:t>
            </a:r>
            <a:r>
              <a:rPr kumimoji="0" lang="en-US" altLang="ja-JP" dirty="0"/>
              <a:t>”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63437-949E-3D48-A317-9D20222E0E51}" type="slidenum">
              <a:rPr lang="en-US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Anatomy of a templated class</a:t>
            </a:r>
            <a:endParaRPr kumimoji="0"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914400" y="1750846"/>
            <a:ext cx="7315200" cy="4568515"/>
          </a:xfrm>
        </p:spPr>
        <p:txBody>
          <a:bodyPr>
            <a:normAutofit/>
          </a:bodyPr>
          <a:lstStyle/>
          <a:p>
            <a:pPr marL="342900" indent="-342900"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template 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TPixel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unsigned int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=2&gt;</a:t>
            </a:r>
          </a:p>
          <a:p>
            <a:pPr marL="342900" indent="-342900"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class ITK_TEMPLATE_EXPORT Image : public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ImageBase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&gt;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59A403-4FD9-7549-9DBF-A05E103EDB73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228600" y="3757779"/>
            <a:ext cx="6781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FF8000"/>
                </a:solidFill>
                <a:cs typeface="+mn-cs"/>
              </a:rPr>
              <a:t>Template keyword, the &lt; &gt;</a:t>
            </a:r>
            <a:r>
              <a:rPr lang="en-US" altLang="ja-JP" sz="2800" dirty="0">
                <a:solidFill>
                  <a:srgbClr val="FF8000"/>
                </a:solidFill>
                <a:latin typeface="Arial"/>
                <a:cs typeface="+mn-cs"/>
              </a:rPr>
              <a:t>’</a:t>
            </a:r>
            <a:r>
              <a:rPr lang="en-US" sz="2800" dirty="0">
                <a:solidFill>
                  <a:srgbClr val="FF8000"/>
                </a:solidFill>
                <a:cs typeface="+mn-cs"/>
              </a:rPr>
              <a:t>s enclose template parameters</a:t>
            </a:r>
            <a:endParaRPr lang="en-US" dirty="0">
              <a:cs typeface="+mn-cs"/>
            </a:endParaRPr>
          </a:p>
        </p:txBody>
      </p:sp>
      <p:sp>
        <p:nvSpPr>
          <p:cNvPr id="144389" name="Line 5"/>
          <p:cNvSpPr>
            <a:spLocks noChangeShapeType="1"/>
          </p:cNvSpPr>
          <p:nvPr/>
        </p:nvSpPr>
        <p:spPr bwMode="auto">
          <a:xfrm flipV="1">
            <a:off x="457200" y="2247900"/>
            <a:ext cx="762000" cy="1485900"/>
          </a:xfrm>
          <a:prstGeom prst="line">
            <a:avLst/>
          </a:prstGeom>
          <a:noFill/>
          <a:ln w="28575">
            <a:solidFill>
              <a:schemeClr val="accent1">
                <a:alpha val="7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of a </a:t>
            </a:r>
            <a:r>
              <a:rPr lang="en-US" dirty="0" err="1"/>
              <a:t>templated</a:t>
            </a:r>
            <a:r>
              <a:rPr lang="en-US" dirty="0"/>
              <a:t> class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Clr>
                <a:srgbClr val="FFFF66"/>
              </a:buClr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template 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TPixel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unsigned int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=2&gt;</a:t>
            </a:r>
          </a:p>
          <a:p>
            <a:pPr marL="342900" lvl="0" indent="-342900">
              <a:buClr>
                <a:srgbClr val="FFFF66"/>
              </a:buClr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class ITK_TEMPLATE_EXPORT Image : public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ImageBase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&gt;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0924FB-007B-9F4D-A360-CD6542D4015B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3581400" y="4025102"/>
            <a:ext cx="487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FF8000"/>
                </a:solidFill>
                <a:cs typeface="+mn-cs"/>
              </a:rPr>
              <a:t>TPixel is a class (of some sort)</a:t>
            </a:r>
            <a:endParaRPr lang="en-US" dirty="0">
              <a:cs typeface="+mn-cs"/>
            </a:endParaRPr>
          </a:p>
        </p:txBody>
      </p:sp>
      <p:sp>
        <p:nvSpPr>
          <p:cNvPr id="145413" name="Line 5"/>
          <p:cNvSpPr>
            <a:spLocks noChangeShapeType="1"/>
          </p:cNvSpPr>
          <p:nvPr/>
        </p:nvSpPr>
        <p:spPr bwMode="auto">
          <a:xfrm flipH="1" flipV="1">
            <a:off x="5486400" y="2209800"/>
            <a:ext cx="533400" cy="1828800"/>
          </a:xfrm>
          <a:prstGeom prst="line">
            <a:avLst/>
          </a:prstGeom>
          <a:noFill/>
          <a:ln w="28575">
            <a:solidFill>
              <a:schemeClr val="accent1">
                <a:alpha val="7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of a </a:t>
            </a:r>
            <a:r>
              <a:rPr lang="en-US" dirty="0" err="1"/>
              <a:t>templated</a:t>
            </a:r>
            <a:r>
              <a:rPr lang="en-US" dirty="0"/>
              <a:t> class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Clr>
                <a:srgbClr val="FFFF66"/>
              </a:buClr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template 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TPixel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unsigned int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=2&gt;</a:t>
            </a:r>
          </a:p>
          <a:p>
            <a:pPr marL="342900" lvl="0" indent="-342900">
              <a:buClr>
                <a:srgbClr val="FFFF66"/>
              </a:buClr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class ITK_TEMPLATE_EXPORT Image : public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ImageBase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&gt;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AAAEDD-F46A-1249-98E3-51CEA0819494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1676400" y="4156390"/>
            <a:ext cx="5943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 err="1">
                <a:solidFill>
                  <a:srgbClr val="FF8000"/>
                </a:solidFill>
                <a:cs typeface="+mn-cs"/>
              </a:rPr>
              <a:t>VImageDimension</a:t>
            </a:r>
            <a:r>
              <a:rPr lang="en-US" sz="2800" dirty="0">
                <a:solidFill>
                  <a:srgbClr val="FF8000"/>
                </a:solidFill>
                <a:cs typeface="+mn-cs"/>
              </a:rPr>
              <a:t> is an unsigned int, with a default value of 2</a:t>
            </a:r>
            <a:endParaRPr lang="en-US" dirty="0">
              <a:cs typeface="+mn-cs"/>
            </a:endParaRPr>
          </a:p>
        </p:txBody>
      </p:sp>
      <p:sp>
        <p:nvSpPr>
          <p:cNvPr id="146437" name="Line 5"/>
          <p:cNvSpPr>
            <a:spLocks noChangeShapeType="1"/>
          </p:cNvSpPr>
          <p:nvPr/>
        </p:nvSpPr>
        <p:spPr bwMode="auto">
          <a:xfrm flipH="1" flipV="1">
            <a:off x="2362200" y="2476500"/>
            <a:ext cx="454025" cy="1679890"/>
          </a:xfrm>
          <a:prstGeom prst="line">
            <a:avLst/>
          </a:prstGeom>
          <a:noFill/>
          <a:ln w="28575">
            <a:solidFill>
              <a:schemeClr val="accent1">
                <a:alpha val="7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of a </a:t>
            </a:r>
            <a:r>
              <a:rPr lang="en-US" dirty="0" err="1"/>
              <a:t>templated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Clr>
                <a:srgbClr val="FFFF66"/>
              </a:buClr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template 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TPixel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unsigned int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=2&gt;</a:t>
            </a:r>
          </a:p>
          <a:p>
            <a:pPr marL="342900" lvl="0" indent="-342900">
              <a:buClr>
                <a:srgbClr val="FFFF66"/>
              </a:buClr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class ITK_TEMPLATE_EXPORT Image : public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ImageBase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&gt;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E8BA2-8E68-B846-BB21-7031B8D51C56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3021987" y="4083843"/>
            <a:ext cx="4776426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FF8000"/>
                </a:solidFill>
                <a:cs typeface="+mn-cs"/>
              </a:rPr>
              <a:t>Image is the name of this class</a:t>
            </a:r>
            <a:endParaRPr lang="en-US" dirty="0">
              <a:cs typeface="+mn-cs"/>
            </a:endParaRPr>
          </a:p>
        </p:txBody>
      </p:sp>
      <p:sp>
        <p:nvSpPr>
          <p:cNvPr id="147461" name="Line 5"/>
          <p:cNvSpPr>
            <a:spLocks noChangeShapeType="1"/>
          </p:cNvSpPr>
          <p:nvPr/>
        </p:nvSpPr>
        <p:spPr bwMode="auto">
          <a:xfrm flipV="1">
            <a:off x="5410200" y="2914946"/>
            <a:ext cx="381000" cy="1089044"/>
          </a:xfrm>
          <a:prstGeom prst="line">
            <a:avLst/>
          </a:prstGeom>
          <a:noFill/>
          <a:ln w="28575">
            <a:solidFill>
              <a:schemeClr val="accent1">
                <a:alpha val="7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of a </a:t>
            </a:r>
            <a:r>
              <a:rPr lang="en-US" dirty="0" err="1"/>
              <a:t>templated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Clr>
                <a:srgbClr val="FFFF66"/>
              </a:buClr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template 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TPixel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unsigned int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=2&gt;</a:t>
            </a:r>
          </a:p>
          <a:p>
            <a:pPr marL="342900" lvl="0" indent="-342900">
              <a:buClr>
                <a:srgbClr val="FFFF66"/>
              </a:buClr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class ITK_TEMPLATE_EXPORT Image : public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ImageBase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&gt;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E4FCA-394B-FD44-9FDE-2E1C326275FE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1066800" y="4495800"/>
            <a:ext cx="5943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FF8000"/>
                </a:solidFill>
                <a:cs typeface="+mn-cs"/>
              </a:rPr>
              <a:t>Image is derived from </a:t>
            </a:r>
            <a:r>
              <a:rPr lang="en-US" sz="2800" dirty="0" err="1">
                <a:solidFill>
                  <a:srgbClr val="FF8000"/>
                </a:solidFill>
                <a:cs typeface="+mn-cs"/>
              </a:rPr>
              <a:t>ImageBase</a:t>
            </a:r>
            <a:r>
              <a:rPr lang="en-US" sz="2800" dirty="0">
                <a:solidFill>
                  <a:srgbClr val="FF8000"/>
                </a:solidFill>
                <a:cs typeface="+mn-cs"/>
              </a:rPr>
              <a:t> in a public manner</a:t>
            </a:r>
            <a:endParaRPr lang="en-US" dirty="0">
              <a:cs typeface="+mn-cs"/>
            </a:endParaRPr>
          </a:p>
        </p:txBody>
      </p:sp>
      <p:sp>
        <p:nvSpPr>
          <p:cNvPr id="148485" name="Line 5"/>
          <p:cNvSpPr>
            <a:spLocks noChangeShapeType="1"/>
          </p:cNvSpPr>
          <p:nvPr/>
        </p:nvSpPr>
        <p:spPr bwMode="auto">
          <a:xfrm flipH="1" flipV="1">
            <a:off x="2667000" y="3352800"/>
            <a:ext cx="838200" cy="1066800"/>
          </a:xfrm>
          <a:prstGeom prst="line">
            <a:avLst/>
          </a:prstGeom>
          <a:noFill/>
          <a:ln w="28575">
            <a:solidFill>
              <a:schemeClr val="accent1">
                <a:alpha val="7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Goals for this lecture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kumimoji="0" lang="en-US" dirty="0"/>
              <a:t>C++ vs. Python</a:t>
            </a:r>
          </a:p>
          <a:p>
            <a:pPr eaLnBrk="1" hangingPunct="1">
              <a:defRPr/>
            </a:pPr>
            <a:r>
              <a:rPr lang="en-US" dirty="0"/>
              <a:t>Brief Python Introduction</a:t>
            </a:r>
            <a:endParaRPr kumimoji="0" lang="en-US" dirty="0"/>
          </a:p>
          <a:p>
            <a:pPr eaLnBrk="1" hangingPunct="1">
              <a:defRPr/>
            </a:pPr>
            <a:r>
              <a:rPr kumimoji="0" lang="en-US" dirty="0"/>
              <a:t>Overview of object-oriented programming</a:t>
            </a:r>
          </a:p>
          <a:p>
            <a:pPr lvl="1" eaLnBrk="1" hangingPunct="1">
              <a:defRPr/>
            </a:pPr>
            <a:r>
              <a:rPr kumimoji="0" lang="en-US" dirty="0"/>
              <a:t>Inheritance &amp; polymorphism</a:t>
            </a:r>
          </a:p>
          <a:p>
            <a:pPr lvl="1" eaLnBrk="1" hangingPunct="1">
              <a:defRPr/>
            </a:pPr>
            <a:r>
              <a:rPr kumimoji="0" lang="en-US" dirty="0"/>
              <a:t>Public / private / protected derivation</a:t>
            </a:r>
          </a:p>
          <a:p>
            <a:pPr eaLnBrk="1" hangingPunct="1">
              <a:defRPr/>
            </a:pPr>
            <a:r>
              <a:rPr kumimoji="0" lang="en-US" dirty="0"/>
              <a:t>Overview of generic programming</a:t>
            </a:r>
          </a:p>
          <a:p>
            <a:pPr lvl="1" eaLnBrk="1" hangingPunct="1">
              <a:defRPr/>
            </a:pPr>
            <a:r>
              <a:rPr kumimoji="0" lang="en-US" dirty="0"/>
              <a:t>templates</a:t>
            </a:r>
          </a:p>
          <a:p>
            <a:pPr lvl="2" eaLnBrk="1" hangingPunct="1">
              <a:defRPr/>
            </a:pPr>
            <a:r>
              <a:rPr kumimoji="0" lang="en-US" dirty="0" err="1"/>
              <a:t>templated</a:t>
            </a:r>
            <a:r>
              <a:rPr kumimoji="0" lang="en-US" dirty="0"/>
              <a:t> classes</a:t>
            </a:r>
          </a:p>
          <a:p>
            <a:pPr lvl="2" eaLnBrk="1" hangingPunct="1">
              <a:defRPr/>
            </a:pPr>
            <a:r>
              <a:rPr kumimoji="0" lang="en-US" dirty="0"/>
              <a:t>specialization</a:t>
            </a:r>
          </a:p>
          <a:p>
            <a:pPr lvl="1" eaLnBrk="1" hangingPunct="1">
              <a:defRPr/>
            </a:pPr>
            <a:r>
              <a:rPr kumimoji="0" lang="en-US" dirty="0"/>
              <a:t>typedef &amp; </a:t>
            </a:r>
            <a:r>
              <a:rPr kumimoji="0" lang="en-US" dirty="0" err="1"/>
              <a:t>typename</a:t>
            </a:r>
            <a:r>
              <a:rPr kumimoji="0" lang="en-US" dirty="0"/>
              <a:t> keywords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614F6-83C7-E646-8A89-D3481968F1C8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Specialization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sz="2800" dirty="0"/>
              <a:t>When you specify all of the template parameters, you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fully specialize</a:t>
            </a:r>
            <a:r>
              <a:rPr kumimoji="0" lang="en-US" altLang="ja-JP" sz="2800" dirty="0"/>
              <a:t>”</a:t>
            </a:r>
            <a:r>
              <a:rPr kumimoji="0" lang="en-US" sz="2800" dirty="0"/>
              <a:t> the class</a:t>
            </a:r>
          </a:p>
          <a:p>
            <a:pPr eaLnBrk="1" hangingPunct="1">
              <a:defRPr/>
            </a:pPr>
            <a:r>
              <a:rPr kumimoji="0" lang="en-US" sz="2800" dirty="0"/>
              <a:t>In the previous example,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ImageBase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&gt;</a:t>
            </a:r>
            <a:r>
              <a:rPr kumimoji="0" lang="en-US" sz="2800" dirty="0"/>
              <a:t> specializes the base class by specifying its template parameter.</a:t>
            </a:r>
          </a:p>
          <a:p>
            <a:pPr eaLnBrk="1" hangingPunct="1">
              <a:defRPr/>
            </a:pPr>
            <a:r>
              <a:rPr kumimoji="0" lang="en-US" sz="2800" dirty="0"/>
              <a:t>Note that the </a:t>
            </a:r>
            <a:r>
              <a:rPr kumimoji="0" lang="en-US" sz="2800" dirty="0" err="1"/>
              <a:t>VImageDimension</a:t>
            </a:r>
            <a:r>
              <a:rPr kumimoji="0" lang="en-US" sz="2800" dirty="0"/>
              <a:t> parameter is actually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passed through</a:t>
            </a:r>
            <a:r>
              <a:rPr kumimoji="0" lang="en-US" altLang="ja-JP" sz="2800" dirty="0"/>
              <a:t>”</a:t>
            </a:r>
            <a:r>
              <a:rPr kumimoji="0" lang="en-US" sz="2800" dirty="0"/>
              <a:t> from Image</a:t>
            </a:r>
            <a:r>
              <a:rPr kumimoji="0" lang="en-US" altLang="ja-JP" sz="2800" dirty="0"/>
              <a:t>’</a:t>
            </a:r>
            <a:r>
              <a:rPr kumimoji="0" lang="en-US" sz="2800" dirty="0"/>
              <a:t>s template parameters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B9FB0-FA83-D842-A7AB-9AAE2EB8DF85}" type="slidenum">
              <a:rPr lang="en-US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Derivation from </a:t>
            </a:r>
            <a:r>
              <a:rPr lang="en-US" dirty="0" err="1"/>
              <a:t>templated</a:t>
            </a:r>
            <a:r>
              <a:rPr lang="en-US" dirty="0"/>
              <a:t> classes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sz="2800" dirty="0"/>
              <a:t>You must specify all template parameters of the base class</a:t>
            </a:r>
          </a:p>
          <a:p>
            <a:pPr eaLnBrk="1" hangingPunct="1">
              <a:defRPr/>
            </a:pPr>
            <a:r>
              <a:rPr kumimoji="0" lang="en-US" sz="2800" dirty="0"/>
              <a:t>The template parameters of the base class may or may not be linked to template parameters of the derived class</a:t>
            </a:r>
          </a:p>
          <a:p>
            <a:pPr eaLnBrk="1" hangingPunct="1">
              <a:defRPr/>
            </a:pPr>
            <a:r>
              <a:rPr kumimoji="0" lang="en-US" sz="2800" dirty="0"/>
              <a:t>You can derive a non-templated class from a templated one if you want to (by hard coding all of the template parameters)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E42284-502E-374F-9A36-3EE198CEBC7E}" type="slidenum">
              <a:rPr lang="en-US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Partial specialization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C++ also allows </a:t>
            </a:r>
            <a:r>
              <a:rPr kumimoji="0" lang="en-US" i="1" dirty="0"/>
              <a:t>partial</a:t>
            </a:r>
            <a:r>
              <a:rPr kumimoji="0" lang="en-US" dirty="0"/>
              <a:t> specialization</a:t>
            </a:r>
          </a:p>
          <a:p>
            <a:pPr eaLnBrk="1" hangingPunct="1">
              <a:defRPr/>
            </a:pPr>
            <a:r>
              <a:rPr kumimoji="0" lang="en-US" dirty="0"/>
              <a:t>For example, you write an Image class that must be 3D, but still templates the pixel type (or vice-versa)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36E9F6-A73E-464E-9EE3-68D3E0295E8F}" type="slidenum">
              <a:rPr lang="en-US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Templated class instances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dirty="0"/>
              <a:t>To create an instance of a </a:t>
            </a:r>
            <a:r>
              <a:rPr kumimoji="0" lang="en-US" dirty="0" err="1"/>
              <a:t>templated</a:t>
            </a:r>
            <a:r>
              <a:rPr kumimoji="0" lang="en-US" dirty="0"/>
              <a:t> class, you must fully specialize it</a:t>
            </a:r>
          </a:p>
          <a:p>
            <a:pPr eaLnBrk="1" hangingPunct="1">
              <a:defRPr/>
            </a:pPr>
            <a:r>
              <a:rPr kumimoji="0" lang="en-US" dirty="0"/>
              <a:t>E.g.</a:t>
            </a:r>
          </a:p>
          <a:p>
            <a:pPr eaLnBrk="1" hangingPunct="1">
              <a:buFont typeface="Wingdings" charset="0"/>
              <a:buNone/>
              <a:defRPr/>
            </a:pPr>
            <a:r>
              <a:rPr kumimoji="0" lang="en-US" dirty="0"/>
              <a:t>		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itk::Image&lt;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int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, 3&gt; 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myImage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  <a:p>
            <a:pPr eaLnBrk="1" hangingPunct="1">
              <a:buFont typeface="Wingdings" charset="0"/>
              <a:buNone/>
              <a:defRPr/>
            </a:pPr>
            <a:r>
              <a:rPr kumimoji="0" lang="en-US" dirty="0"/>
              <a:t>	Creates a 3D image of integers</a:t>
            </a:r>
          </a:p>
          <a:p>
            <a:pPr eaLnBrk="1" hangingPunct="1">
              <a:buFont typeface="Wingdings" charset="0"/>
              <a:buNone/>
              <a:defRPr/>
            </a:pPr>
            <a:r>
              <a:rPr kumimoji="0" lang="en-US" sz="1600" dirty="0"/>
              <a:t>	</a:t>
            </a:r>
            <a:r>
              <a:rPr kumimoji="0" lang="en-US" sz="1800" dirty="0"/>
              <a:t>(not quite true, but we can pretend it does until we cover smart pointers)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FDAA3C-4ACE-A84F-8DFE-8197755DE765}" type="slidenum">
              <a:rPr lang="en-US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n w="18415" cmpd="sng">
                  <a:solidFill>
                    <a:schemeClr val="tx2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</a:t>
            </a:r>
            <a:r>
              <a:rPr kumimoji="0" lang="en-US" dirty="0"/>
              <a:t> shorthand type names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dirty="0"/>
              <a:t>One consequence of templates is that the names of a fully defined type may be quite long</a:t>
            </a:r>
          </a:p>
          <a:p>
            <a:pPr eaLnBrk="1" hangingPunct="1">
              <a:defRPr/>
            </a:pPr>
            <a:r>
              <a:rPr kumimoji="0" lang="en-US" dirty="0"/>
              <a:t>E.g., this might be a legal type:</a:t>
            </a:r>
            <a:endParaRPr lang="en-US" dirty="0"/>
          </a:p>
          <a:p>
            <a:pPr marL="320040" lvl="1" indent="0">
              <a:buNone/>
              <a:defRPr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	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::Image&lt;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MyObject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&lt;3, double&gt;, 3&gt;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14707-BC89-894D-82FC-BFDED47ECE76}" type="slidenum">
              <a:rPr lang="en-US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n w="18415" cmpd="sng">
                  <a:solidFill>
                    <a:schemeClr val="tx2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</a:t>
            </a:r>
            <a:r>
              <a:rPr lang="en-US" dirty="0"/>
              <a:t> shorthand type names</a:t>
            </a:r>
            <a:endParaRPr kumimoji="0" lang="en-US" dirty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dirty="0"/>
              <a:t>You can create a short-hand “</a:t>
            </a:r>
            <a:r>
              <a:rPr kumimoji="0" lang="en-US" i="1" dirty="0"/>
              <a:t>alias</a:t>
            </a:r>
            <a:r>
              <a:rPr kumimoji="0" lang="en-US" dirty="0"/>
              <a:t>” for our user-defined type with the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</a:t>
            </a:r>
            <a:r>
              <a:rPr kumimoji="0" lang="en-US" dirty="0"/>
              <a:t> keyword:</a:t>
            </a:r>
          </a:p>
          <a:p>
            <a:pPr eaLnBrk="1" hangingPunct="1">
              <a:buFont typeface="Wingdings" charset="0"/>
              <a:buNone/>
              <a:defRPr/>
            </a:pPr>
            <a:endParaRPr kumimoji="0" lang="en-US" dirty="0"/>
          </a:p>
          <a:p>
            <a:pPr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 3DIntImageType =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::Image&lt;int, 3&gt;;</a:t>
            </a:r>
          </a:p>
          <a:p>
            <a:pPr eaLnBrk="1" hangingPunct="1">
              <a:buFont typeface="Wingdings" charset="0"/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3DIntImageType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myImage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  <a:p>
            <a:pPr eaLnBrk="1" hangingPunct="1">
              <a:buFont typeface="Wingdings" charset="0"/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3DIntImageType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anotherImage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D882D-B387-AF49-B084-9594C2F645A3}" type="slidenum">
              <a:rPr lang="en-US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Fun with </a:t>
            </a:r>
            <a:r>
              <a:rPr lang="en-US" dirty="0">
                <a:ln w="18415" cmpd="sng">
                  <a:solidFill>
                    <a:schemeClr val="tx2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  <a:ea typeface="+mn-ea"/>
              </a:rPr>
              <a:t>using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763000" cy="4114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</a:t>
            </a:r>
            <a:r>
              <a:rPr kumimoji="0" lang="en-US" dirty="0"/>
              <a:t> types can themselves be global members of classes and accessed as such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OutputType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=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::Image&lt;double, 3&gt;;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OutputType::Pointer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= filter1.GetOutput();</a:t>
            </a:r>
          </a:p>
          <a:p>
            <a:pPr>
              <a:lnSpc>
                <a:spcPct val="90000"/>
              </a:lnSpc>
              <a:defRPr/>
            </a:pPr>
            <a:r>
              <a:rPr kumimoji="0" lang="en-US" dirty="0"/>
              <a:t>In template classes, member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</a:t>
            </a:r>
            <a:r>
              <a:rPr kumimoji="0" lang="en-US" dirty="0"/>
              <a:t> aliases are often defined in terms of template parameters—no problem!  This is quite handy.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InputType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=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itk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::Image&lt;TPixel, 3&gt;;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endParaRPr kumimoji="0" lang="en-US" sz="2400" b="1" dirty="0">
              <a:solidFill>
                <a:srgbClr val="FF8000"/>
              </a:solidFill>
              <a:latin typeface="Courier New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696ED-EA96-7842-B3E9-97C3D8651775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159748" name="Line 4"/>
          <p:cNvSpPr>
            <a:spLocks noChangeShapeType="1"/>
          </p:cNvSpPr>
          <p:nvPr/>
        </p:nvSpPr>
        <p:spPr bwMode="auto">
          <a:xfrm flipH="1" flipV="1">
            <a:off x="1828800" y="2667000"/>
            <a:ext cx="838200" cy="685800"/>
          </a:xfrm>
          <a:prstGeom prst="line">
            <a:avLst/>
          </a:prstGeom>
          <a:noFill/>
          <a:ln w="19050">
            <a:solidFill>
              <a:schemeClr val="accent3">
                <a:alpha val="70000"/>
              </a:schemeClr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0" lang="en-US" dirty="0"/>
              <a:t>Naming of templates and </a:t>
            </a:r>
            <a:r>
              <a:rPr lang="en-US" dirty="0">
                <a:ln w="18415" cmpd="sng">
                  <a:solidFill>
                    <a:schemeClr val="tx2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</a:t>
            </a:r>
            <a:endParaRPr kumimoji="0" lang="en-US" dirty="0"/>
          </a:p>
        </p:txBody>
      </p:sp>
      <p:sp>
        <p:nvSpPr>
          <p:cNvPr id="157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ITK uses the following conventions:</a:t>
            </a:r>
          </a:p>
          <a:p>
            <a:pPr lvl="1" eaLnBrk="1" hangingPunct="1">
              <a:defRPr/>
            </a:pPr>
            <a:r>
              <a:rPr kumimoji="0" lang="en-US" dirty="0"/>
              <a:t>Template parameters are indicated by T (for type) or V (for value). E.g. 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TPixel</a:t>
            </a:r>
            <a:r>
              <a:rPr kumimoji="0" lang="en-US" dirty="0"/>
              <a:t> means </a:t>
            </a:r>
            <a:r>
              <a:rPr kumimoji="0" lang="en-US" altLang="ja-JP" dirty="0"/>
              <a:t>“</a:t>
            </a:r>
            <a:r>
              <a:rPr kumimoji="0" lang="en-US" dirty="0"/>
              <a:t>the type of the pixel</a:t>
            </a:r>
            <a:r>
              <a:rPr kumimoji="0" lang="en-US" altLang="ja-JP" dirty="0"/>
              <a:t>”</a:t>
            </a:r>
            <a:r>
              <a:rPr kumimoji="0" lang="en-US" dirty="0"/>
              <a:t> and 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kumimoji="0" lang="en-US" dirty="0"/>
              <a:t> means </a:t>
            </a:r>
            <a:r>
              <a:rPr kumimoji="0" lang="en-US" altLang="ja-JP" dirty="0"/>
              <a:t>“</a:t>
            </a:r>
            <a:r>
              <a:rPr kumimoji="0" lang="en-US" dirty="0"/>
              <a:t>value template parameter image dimension</a:t>
            </a:r>
            <a:r>
              <a:rPr kumimoji="0" lang="en-US" altLang="ja-JP" dirty="0"/>
              <a:t>”</a:t>
            </a:r>
            <a:endParaRPr kumimoji="0" lang="en-US" dirty="0"/>
          </a:p>
          <a:p>
            <a:pPr lvl="1">
              <a:defRPr/>
            </a:pPr>
            <a:r>
              <a:rPr kumimoji="0" lang="en-US" dirty="0"/>
              <a:t>Defined types (created </a:t>
            </a:r>
            <a:r>
              <a:rPr lang="en-US" dirty="0"/>
              <a:t>with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</a:t>
            </a:r>
            <a:r>
              <a:rPr lang="en-US" dirty="0"/>
              <a:t>) </a:t>
            </a:r>
            <a:r>
              <a:rPr kumimoji="0" lang="en-US" dirty="0"/>
              <a:t>are named as </a:t>
            </a:r>
            <a:r>
              <a:rPr lang="en-US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FooType</a:t>
            </a:r>
            <a:r>
              <a:rPr kumimoji="0" lang="en-US" dirty="0"/>
              <a:t>. E.g.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CharImage5DType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D1DA3-DB17-C747-92DF-44B725B118F6}" type="slidenum">
              <a:rPr lang="en-US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Be careful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sz="2800" dirty="0"/>
              <a:t>If you</a:t>
            </a:r>
            <a:r>
              <a:rPr kumimoji="0" lang="en-US" altLang="ja-JP" sz="2800" dirty="0"/>
              <a:t>’</a:t>
            </a:r>
            <a:r>
              <a:rPr kumimoji="0" lang="en-US" sz="2800" dirty="0"/>
              <a:t>re careless in naming classes, template arguments, typedefs, aliases, and member variables (with the </a:t>
            </a:r>
            <a:r>
              <a:rPr kumimoji="0" lang="en-US" altLang="ja-JP" sz="2800" dirty="0"/>
              <a:t>“</a:t>
            </a:r>
            <a:r>
              <a:rPr kumimoji="0" lang="en-US" sz="2800" dirty="0"/>
              <a:t>m_</a:t>
            </a:r>
            <a:r>
              <a:rPr kumimoji="0" lang="en-US" altLang="ja-JP" sz="2800" dirty="0"/>
              <a:t>”</a:t>
            </a:r>
            <a:r>
              <a:rPr kumimoji="0" lang="en-US" sz="2800" dirty="0"/>
              <a:t> prefix), then it can be quite difficult to tell them apart!</a:t>
            </a:r>
          </a:p>
          <a:p>
            <a:pPr eaLnBrk="1" hangingPunct="1">
              <a:defRPr/>
            </a:pPr>
            <a:r>
              <a:rPr kumimoji="0" lang="en-US" sz="2800" dirty="0"/>
              <a:t>Don</a:t>
            </a:r>
            <a:r>
              <a:rPr kumimoji="0" lang="en-US" altLang="ja-JP" sz="2800" dirty="0"/>
              <a:t>’</a:t>
            </a:r>
            <a:r>
              <a:rPr kumimoji="0" lang="en-US" sz="2800" dirty="0"/>
              <a:t>t write a new language using typedefs.</a:t>
            </a:r>
          </a:p>
          <a:p>
            <a:pPr eaLnBrk="1" hangingPunct="1">
              <a:defRPr/>
            </a:pPr>
            <a:r>
              <a:rPr kumimoji="0" lang="en-US" sz="2800" dirty="0"/>
              <a:t>Remember to comment well and don</a:t>
            </a:r>
            <a:r>
              <a:rPr kumimoji="0" lang="en-US" altLang="ja-JP" sz="2800" dirty="0"/>
              <a:t>’</a:t>
            </a:r>
            <a:r>
              <a:rPr kumimoji="0" lang="en-US" sz="2800" dirty="0"/>
              <a:t>t use obscure names</a:t>
            </a:r>
            <a:endParaRPr lang="en-US" dirty="0"/>
          </a:p>
          <a:p>
            <a:pPr lvl="1">
              <a:defRPr/>
            </a:pPr>
            <a:r>
              <a:rPr kumimoji="0" lang="en-US" sz="2400" dirty="0"/>
              <a:t>e.g. </a:t>
            </a:r>
            <a:r>
              <a:rPr kumimoji="0" lang="en-US" sz="2400" dirty="0" err="1"/>
              <a:t>BPType</a:t>
            </a:r>
            <a:r>
              <a:rPr kumimoji="0" lang="en-US" sz="2400" dirty="0"/>
              <a:t> is bad, </a:t>
            </a:r>
            <a:r>
              <a:rPr kumimoji="0" lang="en-US" sz="2400" dirty="0" err="1"/>
              <a:t>BoundaryPointType</a:t>
            </a:r>
            <a:r>
              <a:rPr kumimoji="0" lang="en-US" sz="2400" dirty="0"/>
              <a:t> is good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4A7BE3-C478-8F4A-AA40-1FFA3FC60085}" type="slidenum">
              <a:rPr lang="en-US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Typenames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kumimoji="0" lang="en-US" sz="2400" dirty="0"/>
              <a:t> exists to “optionally” help the compiler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sz="2400" dirty="0"/>
              <a:t>Different compilers handle it differently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sz="2400" dirty="0"/>
              <a:t>In general, you can take it to mean that you are promising the compiler that what follows is some sort of valid type, even if the compiler can’t see that yet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Example of when to use and not use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lang="en-US" sz="2400" dirty="0"/>
              <a:t>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 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PixelType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 = </a:t>
            </a:r>
            <a:r>
              <a:rPr lang="en-US" sz="1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Tpixel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  <a:p>
            <a:pPr lvl="1">
              <a:lnSpc>
                <a:spcPct val="90000"/>
              </a:lnSpc>
              <a:defRPr/>
            </a:pP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// template parameter names don’t need </a:t>
            </a:r>
            <a:r>
              <a:rPr lang="en-US" sz="1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endParaRPr lang="en-US" sz="1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 Superclass = </a:t>
            </a:r>
            <a:r>
              <a:rPr lang="en-US" sz="1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ImageBase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&lt;</a:t>
            </a:r>
            <a:r>
              <a:rPr lang="en-US" sz="1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VImageDimension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&gt;;</a:t>
            </a:r>
          </a:p>
          <a:p>
            <a:pPr lvl="1">
              <a:lnSpc>
                <a:spcPct val="90000"/>
              </a:lnSpc>
              <a:defRPr/>
            </a:pP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// direct class names don’t need </a:t>
            </a:r>
            <a:r>
              <a:rPr lang="en-US" sz="1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either</a:t>
            </a:r>
          </a:p>
          <a:p>
            <a:pPr lvl="1">
              <a:lnSpc>
                <a:spcPct val="90000"/>
              </a:lnSpc>
              <a:defRPr/>
            </a:pPr>
            <a:endParaRPr lang="en-US" sz="1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using 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PointType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= </a:t>
            </a:r>
            <a:r>
              <a:rPr lang="en-US" sz="1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Superclass::PointType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;</a:t>
            </a:r>
          </a:p>
          <a:p>
            <a:pPr lvl="1">
              <a:lnSpc>
                <a:spcPct val="90000"/>
              </a:lnSpc>
              <a:defRPr/>
            </a:pP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// do use </a:t>
            </a:r>
            <a:r>
              <a:rPr lang="en-US" sz="1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typename</a:t>
            </a:r>
            <a:r>
              <a:rPr lang="en-US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 when referring to an alias defined inside another alias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9AE7F4-E736-044C-8F6B-A4C5055CBFC0}" type="slidenum">
              <a:rPr lang="en-US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Disclaimer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Some of you will definitely know more about Python than I do.</a:t>
            </a:r>
          </a:p>
          <a:p>
            <a:pPr eaLnBrk="1" hangingPunct="1">
              <a:defRPr/>
            </a:pPr>
            <a:r>
              <a:rPr kumimoji="0" lang="en-US" dirty="0"/>
              <a:t>Some of you may know more about object oriented programming than what I will present (or what I remember)</a:t>
            </a:r>
          </a:p>
          <a:p>
            <a:pPr eaLnBrk="1" hangingPunct="1">
              <a:defRPr/>
            </a:pPr>
            <a:r>
              <a:rPr kumimoji="0" lang="en-US" dirty="0"/>
              <a:t>We will </a:t>
            </a:r>
            <a:r>
              <a:rPr kumimoji="0" lang="en-US" i="1" dirty="0"/>
              <a:t>not</a:t>
            </a:r>
            <a:r>
              <a:rPr kumimoji="0" lang="en-US" dirty="0"/>
              <a:t> discuss the more esoteric inheritance methods, such as friend classes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65FC8-DB04-9244-8B66-6D4F208F4FF1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For more on “</a:t>
            </a:r>
            <a:r>
              <a:rPr lang="en-US" dirty="0" err="1"/>
              <a:t>typename</a:t>
            </a:r>
            <a:r>
              <a:rPr lang="en-US" dirty="0"/>
              <a:t>”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0845"/>
            <a:ext cx="7467600" cy="45685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/>
              <a:t>https://</a:t>
            </a:r>
            <a:r>
              <a:rPr lang="en-US" sz="2000" dirty="0" err="1"/>
              <a:t>en.wikipedia.org</a:t>
            </a:r>
            <a:r>
              <a:rPr lang="en-US" sz="2000" dirty="0"/>
              <a:t>/wiki/</a:t>
            </a:r>
            <a:r>
              <a:rPr lang="en-US" sz="2000" dirty="0" err="1"/>
              <a:t>Typename</a:t>
            </a:r>
            <a:endParaRPr lang="en-US" sz="2000" dirty="0"/>
          </a:p>
          <a:p>
            <a:pPr eaLnBrk="1" hangingPunct="1">
              <a:defRPr/>
            </a:pPr>
            <a:endParaRPr lang="en-US" sz="2000" dirty="0"/>
          </a:p>
          <a:p>
            <a:pPr eaLnBrk="1" hangingPunct="1">
              <a:defRPr/>
            </a:pPr>
            <a:r>
              <a:rPr lang="en-US" sz="2000" dirty="0"/>
              <a:t>http://</a:t>
            </a:r>
            <a:r>
              <a:rPr lang="en-US" sz="2000" dirty="0" err="1"/>
              <a:t>blogs.msdn.com</a:t>
            </a:r>
            <a:r>
              <a:rPr lang="en-US" sz="2000" dirty="0"/>
              <a:t>/</a:t>
            </a:r>
            <a:r>
              <a:rPr lang="en-US" sz="2000" dirty="0" err="1"/>
              <a:t>slippman</a:t>
            </a:r>
            <a:r>
              <a:rPr lang="en-US" sz="2000" dirty="0"/>
              <a:t>/archive/2004/08/11/212768.aspx</a:t>
            </a:r>
          </a:p>
          <a:p>
            <a:pPr eaLnBrk="1" hangingPunct="1"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https://</a:t>
            </a:r>
            <a:r>
              <a:rPr lang="en-US" sz="2000" dirty="0" err="1"/>
              <a:t>en.cppreference.com</a:t>
            </a:r>
            <a:r>
              <a:rPr lang="en-US" sz="2000" dirty="0"/>
              <a:t>/w/</a:t>
            </a:r>
            <a:r>
              <a:rPr lang="en-US" sz="2000" dirty="0" err="1"/>
              <a:t>cpp</a:t>
            </a:r>
            <a:r>
              <a:rPr lang="en-US" sz="2000" dirty="0"/>
              <a:t>/language/</a:t>
            </a:r>
            <a:r>
              <a:rPr lang="en-US" sz="2000" dirty="0" err="1"/>
              <a:t>dependent_name</a:t>
            </a:r>
            <a:endParaRPr lang="en-US" sz="2000" dirty="0"/>
          </a:p>
          <a:p>
            <a:pPr>
              <a:defRPr/>
            </a:pPr>
            <a:r>
              <a:rPr lang="en-US" sz="2000" dirty="0"/>
              <a:t>https://</a:t>
            </a:r>
            <a:r>
              <a:rPr lang="en-US" sz="2000" dirty="0" err="1"/>
              <a:t>en.cppreference.com</a:t>
            </a:r>
            <a:r>
              <a:rPr lang="en-US" sz="2000" dirty="0"/>
              <a:t>/w/</a:t>
            </a:r>
            <a:r>
              <a:rPr lang="en-US" sz="2000" dirty="0" err="1"/>
              <a:t>cpp</a:t>
            </a:r>
            <a:r>
              <a:rPr lang="en-US" sz="2000" dirty="0"/>
              <a:t>/language/</a:t>
            </a:r>
            <a:r>
              <a:rPr lang="en-US" sz="2000" dirty="0" err="1"/>
              <a:t>type_alias</a:t>
            </a:r>
            <a:endParaRPr lang="en-US" sz="2000" dirty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Note:  </a:t>
            </a:r>
            <a:r>
              <a:rPr lang="en-US" sz="2000" dirty="0" err="1"/>
              <a:t>typename</a:t>
            </a:r>
            <a:r>
              <a:rPr lang="en-US" sz="2000" dirty="0"/>
              <a:t> is handled differently in different C++ standards.  ITKv5 is compliant with C++11.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59AA37-5316-1648-9675-47A82C8AA6A5}" type="slidenum">
              <a:rPr lang="en-US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.</a:t>
            </a:r>
            <a:r>
              <a:rPr lang="en-US" dirty="0" err="1"/>
              <a:t>h</a:t>
            </a:r>
            <a:r>
              <a:rPr kumimoji="0" lang="en-US" dirty="0" err="1"/>
              <a:t>xx</a:t>
            </a:r>
            <a:r>
              <a:rPr kumimoji="0" lang="en-US" dirty="0"/>
              <a:t>, .cxx, .h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ITK uses three standard file extensions, and so should you:</a:t>
            </a:r>
          </a:p>
          <a:p>
            <a:pPr lvl="1"/>
            <a:r>
              <a:rPr lang="en-US" b="1" dirty="0"/>
              <a:t>.h</a:t>
            </a:r>
            <a:r>
              <a:rPr lang="en-US" dirty="0"/>
              <a:t> files indicate a class header file</a:t>
            </a:r>
          </a:p>
          <a:p>
            <a:pPr lvl="1"/>
            <a:r>
              <a:rPr lang="en-US" b="1" dirty="0"/>
              <a:t>.cxx</a:t>
            </a:r>
            <a:r>
              <a:rPr lang="en-US" dirty="0"/>
              <a:t> indicates either</a:t>
            </a:r>
          </a:p>
          <a:p>
            <a:pPr lvl="2"/>
            <a:r>
              <a:rPr lang="en-US" dirty="0"/>
              <a:t>executable code (an example, test, demo, etc.)</a:t>
            </a:r>
          </a:p>
          <a:p>
            <a:pPr lvl="2"/>
            <a:r>
              <a:rPr lang="en-US" dirty="0"/>
              <a:t>a non-</a:t>
            </a:r>
            <a:r>
              <a:rPr lang="en-US" dirty="0" err="1"/>
              <a:t>templated</a:t>
            </a:r>
            <a:r>
              <a:rPr lang="en-US" dirty="0"/>
              <a:t> class implementation</a:t>
            </a:r>
          </a:p>
          <a:p>
            <a:pPr lvl="1"/>
            <a:r>
              <a:rPr lang="en-US" b="1" dirty="0"/>
              <a:t>.</a:t>
            </a:r>
            <a:r>
              <a:rPr lang="en-US" b="1" dirty="0" err="1"/>
              <a:t>hxx</a:t>
            </a:r>
            <a:r>
              <a:rPr lang="en-US" dirty="0"/>
              <a:t> indicates a </a:t>
            </a:r>
            <a:r>
              <a:rPr lang="en-US" dirty="0" err="1"/>
              <a:t>templated</a:t>
            </a:r>
            <a:r>
              <a:rPr lang="en-US" dirty="0"/>
              <a:t> class implementation</a:t>
            </a:r>
          </a:p>
          <a:p>
            <a:pPr lvl="2"/>
            <a:r>
              <a:rPr lang="en-US" dirty="0"/>
              <a:t>Like a .cxx file, but it can’t be compiled by itself because it does not specify its template parameter values</a:t>
            </a:r>
          </a:p>
          <a:p>
            <a:pPr lvl="2"/>
            <a:r>
              <a:rPr lang="en-US" dirty="0"/>
              <a:t>FYI, previous versions of ITK used .</a:t>
            </a:r>
            <a:r>
              <a:rPr lang="en-US" dirty="0" err="1"/>
              <a:t>txx</a:t>
            </a:r>
            <a:r>
              <a:rPr lang="en-US" dirty="0"/>
              <a:t> instead of .</a:t>
            </a:r>
            <a:r>
              <a:rPr lang="en-US" dirty="0" err="1"/>
              <a:t>hxx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06072B-0C36-9540-9717-1CDE0617CEC3}" type="slidenum">
              <a:rPr lang="en-US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Did this all make sense?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If not, you probably want to sick to Python or C++ </a:t>
            </a:r>
            <a:r>
              <a:rPr lang="en-US" dirty="0" err="1"/>
              <a:t>SimpleITK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/>
              <a:t>If</a:t>
            </a:r>
            <a:r>
              <a:rPr lang="en-US" dirty="0"/>
              <a:t> you want to use full C++ ITK (not required for this class):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It</a:t>
            </a:r>
            <a:r>
              <a:rPr lang="en-US" altLang="ja-JP" dirty="0"/>
              <a:t>’</a:t>
            </a:r>
            <a:r>
              <a:rPr lang="en-US" dirty="0"/>
              <a:t>s ok if you</a:t>
            </a:r>
            <a:r>
              <a:rPr lang="en-US" altLang="ja-JP" dirty="0"/>
              <a:t>’</a:t>
            </a:r>
            <a:r>
              <a:rPr lang="en-US" dirty="0"/>
              <a:t>re a little rusty on the details, etc.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It’s helpful if you have seen and used some of this stuff before.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If this is mostly new to you:</a:t>
            </a:r>
          </a:p>
          <a:p>
            <a:pPr lvl="2">
              <a:lnSpc>
                <a:spcPct val="90000"/>
              </a:lnSpc>
              <a:defRPr/>
            </a:pPr>
            <a:r>
              <a:rPr lang="en-US" b="1" u="sng" dirty="0"/>
              <a:t>Understand that neither I nor the TA will teach you how to do basic programming in Python or C++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/>
              <a:t>You should probably use mostly </a:t>
            </a:r>
            <a:r>
              <a:rPr lang="en-US" dirty="0" err="1"/>
              <a:t>SimpleITK</a:t>
            </a:r>
            <a:endParaRPr lang="en-US" dirty="0"/>
          </a:p>
          <a:p>
            <a:pPr lvl="3">
              <a:lnSpc>
                <a:spcPct val="90000"/>
              </a:lnSpc>
              <a:defRPr/>
            </a:pPr>
            <a:r>
              <a:rPr lang="en-US" dirty="0"/>
              <a:t>Beware that </a:t>
            </a:r>
            <a:r>
              <a:rPr lang="en-US" dirty="0" err="1"/>
              <a:t>SimpleITK</a:t>
            </a:r>
            <a:r>
              <a:rPr lang="en-US" dirty="0"/>
              <a:t> lacks many of ITK’s more advanced features, including several types of registration and the ability to tweak less frequently used parameters.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/>
              <a:t>If you don’t know how to write and compile C++ programs, then I recommend using Python!</a:t>
            </a:r>
          </a:p>
          <a:p>
            <a:pPr lvl="3">
              <a:lnSpc>
                <a:spcPct val="90000"/>
              </a:lnSpc>
              <a:defRPr/>
            </a:pPr>
            <a:r>
              <a:rPr lang="en-US" dirty="0"/>
              <a:t>CMU 15-112:  https://</a:t>
            </a:r>
            <a:r>
              <a:rPr lang="en-US" dirty="0" err="1"/>
              <a:t>www.cs.cmu.edu</a:t>
            </a:r>
            <a:r>
              <a:rPr lang="en-US" dirty="0"/>
              <a:t>/~112/</a:t>
            </a:r>
          </a:p>
          <a:p>
            <a:pPr lvl="3">
              <a:lnSpc>
                <a:spcPct val="90000"/>
              </a:lnSpc>
              <a:defRPr/>
            </a:pPr>
            <a:r>
              <a:rPr lang="en-US" sz="1500" dirty="0"/>
              <a:t>http://</a:t>
            </a:r>
            <a:r>
              <a:rPr lang="en-US" sz="1500" dirty="0" err="1"/>
              <a:t>ocw.mit.edu</a:t>
            </a:r>
            <a:r>
              <a:rPr lang="en-US" sz="1500" dirty="0"/>
              <a:t>/courses/electrical-engineering-and-computer-science/6-189-a-gentle-introduction-to-programming-using-python-january-iap-2011/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/>
              <a:t>You could also take a class on C++</a:t>
            </a:r>
          </a:p>
          <a:p>
            <a:pPr lvl="3">
              <a:lnSpc>
                <a:spcPct val="90000"/>
              </a:lnSpc>
              <a:defRPr/>
            </a:pPr>
            <a:r>
              <a:rPr lang="en-US" sz="1500" dirty="0"/>
              <a:t>http://</a:t>
            </a:r>
            <a:r>
              <a:rPr lang="en-US" sz="1500" dirty="0" err="1"/>
              <a:t>ocw.mit.edu</a:t>
            </a:r>
            <a:r>
              <a:rPr lang="en-US" sz="1500" dirty="0"/>
              <a:t>/courses/electrical-engineering-and-computer-science/6-s096-introduction-to-c-and-c-january-iap-2013/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6B06B5-2687-7047-8044-E749B55EB870}" type="slidenum">
              <a:rPr lang="en-US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Final advice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kumimoji="0" lang="en-US" sz="2400" dirty="0"/>
              <a:t>If you run across something in ITK you don</a:t>
            </a:r>
            <a:r>
              <a:rPr lang="en-US" sz="2400" dirty="0"/>
              <a:t>’</a:t>
            </a:r>
            <a:r>
              <a:rPr kumimoji="0" lang="en-US" sz="2400" dirty="0"/>
              <a:t>t understand, don</a:t>
            </a:r>
            <a:r>
              <a:rPr lang="en-US" sz="2400" dirty="0"/>
              <a:t>’</a:t>
            </a:r>
            <a:r>
              <a:rPr kumimoji="0" lang="en-US" sz="2400" dirty="0"/>
              <a:t>t panic</a:t>
            </a:r>
          </a:p>
          <a:p>
            <a:pPr lvl="1" eaLnBrk="1" hangingPunct="1">
              <a:defRPr/>
            </a:pPr>
            <a:r>
              <a:rPr kumimoji="0" lang="en-US" sz="2000" dirty="0"/>
              <a:t>Be careful not to confuse typedefs with classes</a:t>
            </a:r>
          </a:p>
          <a:p>
            <a:pPr lvl="1" eaLnBrk="1" hangingPunct="1">
              <a:defRPr/>
            </a:pPr>
            <a:r>
              <a:rPr kumimoji="0" lang="en-US" sz="2000" dirty="0"/>
              <a:t>Error messages can be quite long with templates and will take time to get used to</a:t>
            </a:r>
          </a:p>
          <a:p>
            <a:pPr lvl="1" eaLnBrk="1" hangingPunct="1">
              <a:defRPr/>
            </a:pPr>
            <a:r>
              <a:rPr kumimoji="0" lang="en-US" sz="2000" dirty="0"/>
              <a:t>Email for help sooner rather than later</a:t>
            </a:r>
          </a:p>
          <a:p>
            <a:pPr eaLnBrk="1" hangingPunct="1">
              <a:defRPr/>
            </a:pPr>
            <a:r>
              <a:rPr kumimoji="0" lang="en-US" sz="2400" dirty="0"/>
              <a:t>Learning the style of C++ used by native ITK is at least half the battle to writing </a:t>
            </a:r>
            <a:r>
              <a:rPr lang="en-US" sz="2400" dirty="0"/>
              <a:t>native </a:t>
            </a:r>
            <a:r>
              <a:rPr kumimoji="0" lang="en-US" sz="2400" dirty="0"/>
              <a:t>ITK Code</a:t>
            </a:r>
          </a:p>
          <a:p>
            <a:pPr eaLnBrk="1" hangingPunct="1">
              <a:defRPr/>
            </a:pPr>
            <a:r>
              <a:rPr lang="en-US" sz="2400" dirty="0"/>
              <a:t>Remember, if you just need to use common ITK functionality, then </a:t>
            </a:r>
            <a:r>
              <a:rPr lang="en-US" sz="2400" dirty="0" err="1"/>
              <a:t>SimpleITK</a:t>
            </a:r>
            <a:r>
              <a:rPr lang="en-US" sz="2400" dirty="0"/>
              <a:t> is usually the way to go!</a:t>
            </a:r>
          </a:p>
          <a:p>
            <a:pPr lvl="1">
              <a:defRPr/>
            </a:pPr>
            <a:r>
              <a:rPr lang="en-US" sz="1800" dirty="0"/>
              <a:t>https://</a:t>
            </a:r>
            <a:r>
              <a:rPr lang="en-US" sz="1800" dirty="0" err="1"/>
              <a:t>simpleitk.org</a:t>
            </a:r>
            <a:r>
              <a:rPr lang="en-US" sz="1800" dirty="0"/>
              <a:t>/</a:t>
            </a:r>
            <a:r>
              <a:rPr lang="en-US" sz="1800" dirty="0" err="1"/>
              <a:t>doxygen</a:t>
            </a:r>
            <a:r>
              <a:rPr lang="en-US" sz="1800" dirty="0"/>
              <a:t>/v2_0/html/</a:t>
            </a:r>
            <a:r>
              <a:rPr lang="en-US" sz="1800"/>
              <a:t>Filter_Coverage.html</a:t>
            </a:r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EEBA96-A57C-034E-B390-00D85A336E24}" type="slidenum">
              <a:rPr lang="en-US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Reference &amp; Review Material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sz="2800" i="1" dirty="0"/>
              <a:t>Books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sz="2400" i="1" dirty="0"/>
              <a:t>C++ How to Program</a:t>
            </a:r>
            <a:r>
              <a:rPr kumimoji="0" lang="en-US" sz="2400" dirty="0"/>
              <a:t> - </a:t>
            </a:r>
            <a:r>
              <a:rPr kumimoji="0" lang="en-US" sz="2400" dirty="0" err="1"/>
              <a:t>Deitel</a:t>
            </a:r>
            <a:r>
              <a:rPr kumimoji="0" lang="en-US" sz="2400" dirty="0"/>
              <a:t> &amp; </a:t>
            </a:r>
            <a:r>
              <a:rPr kumimoji="0" lang="en-US" sz="2400" dirty="0" err="1"/>
              <a:t>Deitel</a:t>
            </a:r>
            <a:endParaRPr kumimoji="0" lang="en-US" sz="2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sz="2400" i="1" dirty="0"/>
              <a:t>Teach Yourself C++ in 21 Days</a:t>
            </a:r>
            <a:r>
              <a:rPr kumimoji="0" lang="en-US" sz="2400" dirty="0"/>
              <a:t> - Liberty</a:t>
            </a:r>
            <a:endParaRPr kumimoji="0" lang="en-US" sz="2400" i="1" dirty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sz="2400" i="1" dirty="0"/>
              <a:t>Using the STL: The C++ Standard Template Library</a:t>
            </a:r>
            <a:r>
              <a:rPr kumimoji="0" lang="en-US" sz="2400" dirty="0"/>
              <a:t> - Robson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sz="2400" i="1" dirty="0"/>
              <a:t>Design Patterns; Elements of Reusable Object-Oriented Software</a:t>
            </a:r>
            <a:r>
              <a:rPr kumimoji="0" lang="en-US" sz="2400" dirty="0"/>
              <a:t> - Gamma et al.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sz="2800" dirty="0"/>
              <a:t>Websites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http://</a:t>
            </a:r>
            <a:r>
              <a:rPr lang="en-US" dirty="0" err="1"/>
              <a:t>docs.python.org</a:t>
            </a:r>
            <a:r>
              <a:rPr lang="en-US" dirty="0"/>
              <a:t>/tutorial/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http://</a:t>
            </a:r>
            <a:r>
              <a:rPr lang="en-US" dirty="0" err="1"/>
              <a:t>docs.python.org</a:t>
            </a:r>
            <a:r>
              <a:rPr lang="en-US" dirty="0"/>
              <a:t>/reference/</a:t>
            </a:r>
            <a:r>
              <a:rPr lang="en-US" dirty="0" err="1"/>
              <a:t>index.html</a:t>
            </a:r>
            <a:endParaRPr kumimoji="0" lang="en-US" sz="2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http://</a:t>
            </a:r>
            <a:r>
              <a:rPr lang="en-US" sz="2400" b="1" dirty="0" err="1"/>
              <a:t>www.cppreference.com</a:t>
            </a:r>
            <a:r>
              <a:rPr lang="en-US" sz="2400" b="1" dirty="0"/>
              <a:t>/</a:t>
            </a:r>
            <a:endParaRPr lang="en-US" sz="2400" dirty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/>
              <a:t>I use this one more than the rest.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http://</a:t>
            </a:r>
            <a:r>
              <a:rPr lang="en-US" sz="2400" dirty="0" err="1"/>
              <a:t>www.cplusplus.com</a:t>
            </a:r>
            <a:r>
              <a:rPr lang="en-US" sz="2400" dirty="0"/>
              <a:t>/doc/tutorial/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http://</a:t>
            </a:r>
            <a:r>
              <a:rPr lang="en-US" sz="2400" dirty="0" err="1"/>
              <a:t>www.sgi.com</a:t>
            </a:r>
            <a:r>
              <a:rPr lang="en-US" sz="2400" dirty="0"/>
              <a:t>/tech/</a:t>
            </a:r>
            <a:r>
              <a:rPr lang="en-US" sz="2400" dirty="0" err="1"/>
              <a:t>stl</a:t>
            </a:r>
            <a:r>
              <a:rPr lang="en-US" sz="2400" dirty="0"/>
              <a:t>/</a:t>
            </a:r>
            <a:r>
              <a:rPr lang="en-US" sz="2400" dirty="0" err="1"/>
              <a:t>table_of_contents.html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4ADFB4-E214-6C41-9C0A-002BC74307EA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vs.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C++</a:t>
            </a:r>
          </a:p>
          <a:p>
            <a:pPr lvl="1"/>
            <a:r>
              <a:rPr lang="en-US" dirty="0"/>
              <a:t>Compile and Link</a:t>
            </a:r>
          </a:p>
          <a:p>
            <a:pPr lvl="1"/>
            <a:r>
              <a:rPr lang="en-US" dirty="0"/>
              <a:t>Low-level language (but standardized higher-level libraries available)</a:t>
            </a:r>
          </a:p>
          <a:p>
            <a:pPr lvl="1"/>
            <a:r>
              <a:rPr lang="en-US" dirty="0"/>
              <a:t>Writing code takes longer</a:t>
            </a:r>
          </a:p>
          <a:p>
            <a:pPr lvl="1"/>
            <a:r>
              <a:rPr lang="en-US" dirty="0"/>
              <a:t>Code runs very fast</a:t>
            </a:r>
          </a:p>
          <a:p>
            <a:r>
              <a:rPr lang="en-US" dirty="0"/>
              <a:t>Python</a:t>
            </a:r>
          </a:p>
          <a:p>
            <a:pPr lvl="1"/>
            <a:r>
              <a:rPr lang="en-US" dirty="0"/>
              <a:t>Interpreted</a:t>
            </a:r>
          </a:p>
          <a:p>
            <a:pPr lvl="1"/>
            <a:r>
              <a:rPr lang="en-US" dirty="0"/>
              <a:t>Very high level language</a:t>
            </a:r>
          </a:p>
          <a:p>
            <a:pPr lvl="1"/>
            <a:r>
              <a:rPr lang="en-US" dirty="0"/>
              <a:t>Writing code is quick and easy</a:t>
            </a:r>
          </a:p>
          <a:p>
            <a:pPr lvl="1"/>
            <a:r>
              <a:rPr lang="en-US" i="1" dirty="0"/>
              <a:t>Python</a:t>
            </a:r>
            <a:r>
              <a:rPr lang="en-US" dirty="0"/>
              <a:t> code runs more slowly, but…</a:t>
            </a:r>
            <a:endParaRPr lang="en-US" i="1" dirty="0"/>
          </a:p>
          <a:p>
            <a:r>
              <a:rPr lang="en-US" dirty="0"/>
              <a:t>Python can call precompiled C/C++ Libraries</a:t>
            </a:r>
          </a:p>
          <a:p>
            <a:pPr lvl="1"/>
            <a:r>
              <a:rPr lang="en-US" dirty="0"/>
              <a:t>Best of both worlds</a:t>
            </a:r>
          </a:p>
          <a:p>
            <a:pPr lvl="1"/>
            <a:r>
              <a:rPr lang="en-US" dirty="0"/>
              <a:t>So ITK could should execute at full compiled speed, even when called from Python.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52ADA-D6C1-0740-A459-73BA4F1CE34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8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/>
              <a:t>Formatting note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dirty="0"/>
              <a:t>In general, I will try to format code in a fixed-width font as follows:</a:t>
            </a:r>
          </a:p>
          <a:p>
            <a:pPr eaLnBrk="1" hangingPunct="1">
              <a:buFont typeface="Wingdings" charset="0"/>
              <a:buNone/>
              <a:defRPr/>
            </a:pPr>
            <a:r>
              <a:rPr kumimoji="0" lang="en-US" dirty="0"/>
              <a:t>		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this-&gt;</a:t>
            </a:r>
            <a:r>
              <a:rPr kumimoji="0"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IsSome</a:t>
            </a:r>
            <a:r>
              <a:rPr kumimoji="0"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charset="0"/>
              </a:rPr>
              <a:t>(code);</a:t>
            </a:r>
          </a:p>
          <a:p>
            <a:pPr eaLnBrk="1" hangingPunct="1">
              <a:defRPr/>
            </a:pPr>
            <a:r>
              <a:rPr kumimoji="0" lang="en-US" dirty="0"/>
              <a:t>However, not all code that I present could actually be executed (the above, for instance)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16A86-BFEB-BF4E-9A58-83A6BE27A45A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Python Example Code</a:t>
            </a:r>
            <a:br>
              <a:rPr lang="en-US" dirty="0"/>
            </a:br>
            <a:r>
              <a:rPr lang="en-US" dirty="0"/>
              <a:t>(Take notes as needed!)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40845"/>
            <a:ext cx="8001000" cy="4568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0"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# Everything on a line after a # is a comment</a:t>
            </a:r>
          </a:p>
          <a:p>
            <a:pPr marL="0" indent="0">
              <a:buNone/>
            </a:pPr>
            <a:r>
              <a:rPr kumimoji="0" lang="en-US" sz="1800" b="1" dirty="0">
                <a:solidFill>
                  <a:schemeClr val="tx1">
                    <a:lumMod val="85000"/>
                  </a:schemeClr>
                </a:solidFill>
                <a:latin typeface="Courier New" charset="0"/>
              </a:rPr>
              <a:t># Warning:  Indentation matters in Python!</a:t>
            </a:r>
          </a:p>
          <a:p>
            <a:pPr marL="0" indent="0">
              <a:buNone/>
            </a:pPr>
            <a:r>
              <a:rPr kumimoji="0" lang="en-US" sz="1800" b="1" dirty="0">
                <a:latin typeface="Courier New" charset="0"/>
              </a:rPr>
              <a:t>import </a:t>
            </a:r>
            <a:r>
              <a:rPr kumimoji="0" lang="en-US" sz="1800" b="1" dirty="0" err="1">
                <a:latin typeface="Courier New" charset="0"/>
              </a:rPr>
              <a:t>SimpleITK</a:t>
            </a:r>
            <a:r>
              <a:rPr kumimoji="0" lang="en-US" sz="1800" b="1" dirty="0">
                <a:latin typeface="Courier New" charset="0"/>
              </a:rPr>
              <a:t> as </a:t>
            </a:r>
            <a:r>
              <a:rPr kumimoji="0" lang="en-US" sz="1800" b="1" dirty="0" err="1">
                <a:latin typeface="Courier New" charset="0"/>
              </a:rPr>
              <a:t>sitk</a:t>
            </a:r>
            <a:r>
              <a:rPr kumimoji="0" lang="en-US" sz="1800" b="1" dirty="0">
                <a:latin typeface="Courier New" charset="0"/>
              </a:rPr>
              <a:t>   # use </a:t>
            </a:r>
            <a:r>
              <a:rPr kumimoji="0" lang="en-US" sz="1800" b="1" dirty="0" err="1">
                <a:latin typeface="Courier New" charset="0"/>
              </a:rPr>
              <a:t>sitk</a:t>
            </a:r>
            <a:r>
              <a:rPr kumimoji="0" lang="en-US" sz="1800" b="1" dirty="0">
                <a:latin typeface="Courier New" charset="0"/>
              </a:rPr>
              <a:t> as the module name</a:t>
            </a:r>
          </a:p>
          <a:p>
            <a:pPr marL="0" indent="0">
              <a:buNone/>
            </a:pPr>
            <a:endParaRPr kumimoji="0"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kumimoji="0" lang="en-US" sz="1800" b="1" dirty="0">
                <a:latin typeface="Courier New" charset="0"/>
              </a:rPr>
              <a:t>input = </a:t>
            </a:r>
            <a:r>
              <a:rPr kumimoji="0" lang="en-US" sz="1800" b="1" dirty="0" err="1">
                <a:latin typeface="Courier New" charset="0"/>
              </a:rPr>
              <a:t>sitk.ReadImage</a:t>
            </a:r>
            <a:r>
              <a:rPr lang="en-US" sz="1800" b="1" dirty="0">
                <a:latin typeface="Courier New" charset="0"/>
              </a:rPr>
              <a:t>( "images</a:t>
            </a:r>
            <a:r>
              <a:rPr kumimoji="0" lang="en-US" sz="1800" b="1" dirty="0">
                <a:latin typeface="Courier New" charset="0"/>
              </a:rPr>
              <a:t>/cthead1.jpg</a:t>
            </a:r>
            <a:r>
              <a:rPr lang="en-US" sz="1800" b="1" dirty="0">
                <a:latin typeface="Courier New" charset="0"/>
              </a:rPr>
              <a:t>"</a:t>
            </a:r>
            <a:r>
              <a:rPr kumimoji="0" lang="en-US" sz="1800" b="1" dirty="0">
                <a:latin typeface="Courier New" charset="0"/>
              </a:rPr>
              <a:t> )</a:t>
            </a:r>
          </a:p>
          <a:p>
            <a:pPr marL="0" indent="0">
              <a:buNone/>
            </a:pPr>
            <a:r>
              <a:rPr kumimoji="0" lang="en-US" sz="1800" b="1" dirty="0">
                <a:latin typeface="Courier New" charset="0"/>
              </a:rPr>
              <a:t>output </a:t>
            </a:r>
            <a:r>
              <a:rPr lang="en-US" sz="1800" b="1" dirty="0">
                <a:latin typeface="Courier New" charset="0"/>
              </a:rPr>
              <a:t>= </a:t>
            </a:r>
            <a:r>
              <a:rPr lang="en-US" sz="1800" b="1" dirty="0" err="1">
                <a:latin typeface="Courier New" charset="0"/>
              </a:rPr>
              <a:t>sitk.SmoothingRecursiveGaussian</a:t>
            </a:r>
            <a:r>
              <a:rPr lang="en-US" sz="1800" b="1" dirty="0">
                <a:latin typeface="Courier New" charset="0"/>
              </a:rPr>
              <a:t> ( input , 2.0 )</a:t>
            </a:r>
            <a:endParaRPr kumimoji="0"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kumimoji="0" lang="en-US" sz="1800" b="1" dirty="0" err="1">
                <a:latin typeface="Courier New" charset="0"/>
              </a:rPr>
              <a:t>sitk.Show</a:t>
            </a:r>
            <a:r>
              <a:rPr kumimoji="0" lang="en-US" sz="1800" b="1" dirty="0">
                <a:latin typeface="Courier New" charset="0"/>
              </a:rPr>
              <a:t>( output )</a:t>
            </a:r>
          </a:p>
          <a:p>
            <a:pPr marL="0" indent="0">
              <a:buNone/>
            </a:pPr>
            <a:endParaRPr kumimoji="0" lang="en-US" sz="1800" b="1" dirty="0">
              <a:latin typeface="Courier New" charset="0"/>
            </a:endParaRPr>
          </a:p>
          <a:p>
            <a:pPr marL="0" indent="0">
              <a:buNone/>
            </a:pPr>
            <a:r>
              <a:rPr kumimoji="0" lang="en-US" sz="1800" b="1" dirty="0">
                <a:latin typeface="Courier New" charset="0"/>
              </a:rPr>
              <a:t>image = </a:t>
            </a:r>
            <a:r>
              <a:rPr kumimoji="0" lang="en-US" sz="1800" b="1" dirty="0" err="1">
                <a:latin typeface="Courier New" charset="0"/>
              </a:rPr>
              <a:t>sitk.Image</a:t>
            </a:r>
            <a:r>
              <a:rPr kumimoji="0" lang="en-US" sz="1800" b="1" dirty="0">
                <a:latin typeface="Courier New" charset="0"/>
              </a:rPr>
              <a:t>( 256,256, sitk.sitkFloat32 )</a:t>
            </a:r>
          </a:p>
          <a:p>
            <a:pPr marL="0" indent="0">
              <a:buNone/>
            </a:pPr>
            <a:r>
              <a:rPr lang="en-US" sz="1800" b="1" dirty="0">
                <a:latin typeface="Courier New" charset="0"/>
              </a:rPr>
              <a:t>i</a:t>
            </a:r>
            <a:r>
              <a:rPr kumimoji="0" lang="en-US" sz="1800" b="1" dirty="0">
                <a:latin typeface="Courier New" charset="0"/>
              </a:rPr>
              <a:t>mage[160,160]= 99.9   # [] allows direct pixel access</a:t>
            </a:r>
          </a:p>
          <a:p>
            <a:pPr marL="0" indent="0">
              <a:buNone/>
            </a:pPr>
            <a:r>
              <a:rPr kumimoji="0" lang="en-US" sz="1800" b="1" dirty="0" err="1">
                <a:latin typeface="Courier New" charset="0"/>
              </a:rPr>
              <a:t>sitk.Show</a:t>
            </a:r>
            <a:r>
              <a:rPr kumimoji="0" lang="en-US" sz="1800" b="1" dirty="0">
                <a:latin typeface="Courier New" charset="0"/>
              </a:rPr>
              <a:t>( </a:t>
            </a:r>
            <a:r>
              <a:rPr kumimoji="0" lang="en-US" sz="1800" b="1" dirty="0" err="1">
                <a:latin typeface="Courier New" charset="0"/>
              </a:rPr>
              <a:t>sitk.Add</a:t>
            </a:r>
            <a:r>
              <a:rPr kumimoji="0" lang="en-US" sz="1800" b="1" dirty="0">
                <a:latin typeface="Courier New" charset="0"/>
              </a:rPr>
              <a:t>( output, image) 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52ADA-D6C1-0740-A459-73BA4F1CE34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71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 20 Blue Perspective">
  <a:themeElements>
    <a:clrScheme name="Galeotti - Blue Perspective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7F7F7F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 20 Blue Perspective" id="{D68C529C-772E-D744-9B04-E3ED92002A6E}" vid="{98A8AF91-BDFD-F74E-909E-84F36456625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 20 Blue Perspective</Template>
  <TotalTime>5534</TotalTime>
  <Words>3523</Words>
  <Application>Microsoft Macintosh PowerPoint</Application>
  <PresentationFormat>On-screen Show (4:3)</PresentationFormat>
  <Paragraphs>461</Paragraphs>
  <Slides>53</Slides>
  <Notes>50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9" baseType="lpstr">
      <vt:lpstr>Arial</vt:lpstr>
      <vt:lpstr>Calibri</vt:lpstr>
      <vt:lpstr>Courier New</vt:lpstr>
      <vt:lpstr>Times New Roman</vt:lpstr>
      <vt:lpstr>Wingdings</vt:lpstr>
      <vt:lpstr>JG 20 Blue Perspective</vt:lpstr>
      <vt:lpstr>Lecture 2 A brief overview of simple Python and more advanced C++</vt:lpstr>
      <vt:lpstr>First:  Online Course Content</vt:lpstr>
      <vt:lpstr>You need the book</vt:lpstr>
      <vt:lpstr>Goals for this lecture</vt:lpstr>
      <vt:lpstr>Disclaimer</vt:lpstr>
      <vt:lpstr>Reference &amp; Review Material</vt:lpstr>
      <vt:lpstr>C++ vs. Python</vt:lpstr>
      <vt:lpstr>Formatting note</vt:lpstr>
      <vt:lpstr>Python Example Code (Take notes as needed!)</vt:lpstr>
      <vt:lpstr>Python Example Code (Take notes as needed!)</vt:lpstr>
      <vt:lpstr>Python Example Code: sitk.ImageViewer():  The object-oriented alternative</vt:lpstr>
      <vt:lpstr>List of SimpleITK Pixel Types</vt:lpstr>
      <vt:lpstr>Don’t freak out about what’s next</vt:lpstr>
      <vt:lpstr>Object-oriented programming</vt:lpstr>
      <vt:lpstr>Class membership</vt:lpstr>
      <vt:lpstr>Public membership</vt:lpstr>
      <vt:lpstr>Private membership</vt:lpstr>
      <vt:lpstr>Protected membership</vt:lpstr>
      <vt:lpstr>ITK and membership</vt:lpstr>
      <vt:lpstr>Why do it this way?</vt:lpstr>
      <vt:lpstr>Inheritance in a nutshell</vt:lpstr>
      <vt:lpstr>Overloading</vt:lpstr>
      <vt:lpstr>An example of inheritance in a graphical drawing program</vt:lpstr>
      <vt:lpstr>An example of ITK inheritance</vt:lpstr>
      <vt:lpstr>C++ Namespaces</vt:lpstr>
      <vt:lpstr>C++ Namespaces, cont.</vt:lpstr>
      <vt:lpstr>C++ Namespaces, cont.</vt:lpstr>
      <vt:lpstr>C++ Virtual functions</vt:lpstr>
      <vt:lpstr>C++ Virtual functions, cont.</vt:lpstr>
      <vt:lpstr>C++ Example of polymorphism in a graphical drawing program</vt:lpstr>
      <vt:lpstr>Generic programming</vt:lpstr>
      <vt:lpstr>Image example</vt:lpstr>
      <vt:lpstr>Image example, cont.</vt:lpstr>
      <vt:lpstr>Templates to the rescue</vt:lpstr>
      <vt:lpstr>Anatomy of a templated class</vt:lpstr>
      <vt:lpstr>Anatomy of a templated class</vt:lpstr>
      <vt:lpstr>Anatomy of a templated class</vt:lpstr>
      <vt:lpstr>Anatomy of a templated class</vt:lpstr>
      <vt:lpstr>Anatomy of a templated class</vt:lpstr>
      <vt:lpstr>Specialization</vt:lpstr>
      <vt:lpstr>Derivation from templated classes</vt:lpstr>
      <vt:lpstr>Partial specialization</vt:lpstr>
      <vt:lpstr>Templated class instances</vt:lpstr>
      <vt:lpstr>using shorthand type names</vt:lpstr>
      <vt:lpstr>using shorthand type names</vt:lpstr>
      <vt:lpstr>Fun with using</vt:lpstr>
      <vt:lpstr>Naming of templates and using</vt:lpstr>
      <vt:lpstr>Be careful</vt:lpstr>
      <vt:lpstr>Typenames</vt:lpstr>
      <vt:lpstr>For more on “typename”</vt:lpstr>
      <vt:lpstr>.hxx, .cxx, .h</vt:lpstr>
      <vt:lpstr>Did this all make sense?</vt:lpstr>
      <vt:lpstr>Final advice</vt:lpstr>
    </vt:vector>
  </TitlesOfParts>
  <Company>ʁကғ婠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Review Templates, typenames, all that jazz</dc:title>
  <dc:creator>Damion Shelton</dc:creator>
  <cp:lastModifiedBy>John Galeotti</cp:lastModifiedBy>
  <cp:revision>184</cp:revision>
  <cp:lastPrinted>2022-01-20T19:30:40Z</cp:lastPrinted>
  <dcterms:created xsi:type="dcterms:W3CDTF">2002-12-29T16:43:41Z</dcterms:created>
  <dcterms:modified xsi:type="dcterms:W3CDTF">2022-01-20T19:30:43Z</dcterms:modified>
</cp:coreProperties>
</file>