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727" r:id="rId1"/>
  </p:sldMasterIdLst>
  <p:notesMasterIdLst>
    <p:notesMasterId r:id="rId30"/>
  </p:notesMasterIdLst>
  <p:handoutMasterIdLst>
    <p:handoutMasterId r:id="rId31"/>
  </p:handoutMasterIdLst>
  <p:sldIdLst>
    <p:sldId id="303" r:id="rId2"/>
    <p:sldId id="304" r:id="rId3"/>
    <p:sldId id="271" r:id="rId4"/>
    <p:sldId id="286" r:id="rId5"/>
    <p:sldId id="293" r:id="rId6"/>
    <p:sldId id="297" r:id="rId7"/>
    <p:sldId id="272" r:id="rId8"/>
    <p:sldId id="288" r:id="rId9"/>
    <p:sldId id="309" r:id="rId10"/>
    <p:sldId id="285" r:id="rId11"/>
    <p:sldId id="287" r:id="rId12"/>
    <p:sldId id="273" r:id="rId13"/>
    <p:sldId id="300" r:id="rId14"/>
    <p:sldId id="275" r:id="rId15"/>
    <p:sldId id="299" r:id="rId16"/>
    <p:sldId id="311" r:id="rId17"/>
    <p:sldId id="310" r:id="rId18"/>
    <p:sldId id="276" r:id="rId19"/>
    <p:sldId id="305" r:id="rId20"/>
    <p:sldId id="306" r:id="rId21"/>
    <p:sldId id="307" r:id="rId22"/>
    <p:sldId id="274" r:id="rId23"/>
    <p:sldId id="308" r:id="rId24"/>
    <p:sldId id="279" r:id="rId25"/>
    <p:sldId id="284" r:id="rId26"/>
    <p:sldId id="290" r:id="rId27"/>
    <p:sldId id="301" r:id="rId28"/>
    <p:sldId id="295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scaleToFitPaper="1" frameSlides="1"/>
  <p:clrMru>
    <a:srgbClr val="000000"/>
    <a:srgbClr val="003F7E"/>
    <a:srgbClr val="990000"/>
    <a:srgbClr val="FFFF00"/>
    <a:srgbClr val="007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1891" autoAdjust="0"/>
  </p:normalViewPr>
  <p:slideViewPr>
    <p:cSldViewPr>
      <p:cViewPr varScale="1">
        <p:scale>
          <a:sx n="106" d="100"/>
          <a:sy n="106" d="100"/>
        </p:scale>
        <p:origin x="133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C3591E-DBAB-A24C-94F4-C0CF600E1E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782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EA9EF17-6499-0F42-8A67-B9D67E2B92A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973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177F3-D1F8-9C48-BF51-BD120D6638DA}" type="slidenum">
              <a:rPr lang="en-US"/>
              <a:pPr/>
              <a:t>1</a:t>
            </a:fld>
            <a:endParaRPr lang="en-US"/>
          </a:p>
        </p:txBody>
      </p:sp>
      <p:sp>
        <p:nvSpPr>
          <p:cNvPr id="13414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Note:  To print these slides in </a:t>
            </a:r>
            <a:r>
              <a:rPr lang="en-US" dirty="0" err="1" smtClean="0"/>
              <a:t>grayscale</a:t>
            </a:r>
            <a:r>
              <a:rPr lang="en-US" dirty="0" smtClean="0"/>
              <a:t> (e.g., on a laser printer), first change the Theme Background to “Style 1” (i.e., dark text on white background), and then tell PowerPoint’s print dialog that the “Output” is “</a:t>
            </a:r>
            <a:r>
              <a:rPr lang="en-US" dirty="0" err="1" smtClean="0"/>
              <a:t>Grayscale</a:t>
            </a:r>
            <a:r>
              <a:rPr lang="en-US" dirty="0" smtClean="0"/>
              <a:t>.”  Everything should be clearly legible then.  This is how I also generate the .</a:t>
            </a:r>
            <a:r>
              <a:rPr lang="en-US" dirty="0" err="1" smtClean="0"/>
              <a:t>pdf</a:t>
            </a:r>
            <a:r>
              <a:rPr lang="en-US" smtClean="0"/>
              <a:t> handouts.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998916-D154-BD48-AEC1-7A2B1EFEB5D3}" type="slidenum">
              <a:rPr lang="en-US"/>
              <a:pPr/>
              <a:t>10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319AC1-E68B-4749-A102-689FEC01A0F0}" type="slidenum">
              <a:rPr lang="en-US"/>
              <a:pPr/>
              <a:t>11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1, 2, 3 that I added to ITK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B663F-53DE-6D45-A31F-9A6BDAE4EED2}" type="slidenum">
              <a:rPr lang="en-US"/>
              <a:pPr/>
              <a:t>12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8CFA2-546E-E349-841D-662582D73C01}" type="slidenum">
              <a:rPr lang="en-US"/>
              <a:pPr/>
              <a:t>13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9B6AC-EBFD-8A47-AEB0-E6FFD0F8E665}" type="slidenum">
              <a:rPr lang="en-US"/>
              <a:pPr/>
              <a:t>14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FunctionBase &amp; DataObject</a:t>
            </a:r>
          </a:p>
          <a:p>
            <a:r>
              <a:rPr lang="en-US"/>
              <a:t>…</a:t>
            </a:r>
          </a:p>
          <a:p>
            <a:r>
              <a:rPr lang="en-US"/>
              <a:t>ParametricPaths -&gt; EASY TO EXTEND</a:t>
            </a:r>
          </a:p>
          <a:p>
            <a:r>
              <a:rPr lang="en-US"/>
              <a:t>…</a:t>
            </a:r>
          </a:p>
          <a:p>
            <a:r>
              <a:rPr lang="en-US"/>
              <a:t>OrthogonallyCorrected2DParametricPath (in a few slides)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6B1F3-6966-B04C-BF7B-7D7D376A3A6F}" type="slidenum">
              <a:rPr lang="en-US"/>
              <a:pPr/>
              <a:t>15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35922F-B65E-9E46-8380-2D41F78F45DD}" type="slidenum">
              <a:rPr lang="en-US"/>
              <a:pPr/>
              <a:t>16</a:t>
            </a:fld>
            <a:endParaRPr lang="en-US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0BD6B6-5D43-7941-87E4-0E51E4545BFC}" type="slidenum">
              <a:rPr lang="en-US"/>
              <a:pPr/>
              <a:t>17</a:t>
            </a:fld>
            <a:endParaRPr lang="en-US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98C6C7-D9CF-374C-9AD6-B0E96AFC1E39}" type="slidenum">
              <a:rPr lang="en-US"/>
              <a:pPr/>
              <a:t>18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89F0A2-68B6-7444-9D21-B88AC5C96D36}" type="slidenum">
              <a:rPr lang="en-US"/>
              <a:pPr/>
              <a:t>19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iterator asks its path how much to increment the iterator</a:t>
            </a:r>
            <a:r>
              <a:rPr lang="ja-JP" altLang="en-US"/>
              <a:t>’</a:t>
            </a:r>
            <a:r>
              <a:rPr lang="en-US"/>
              <a:t>s current path input to reach the next neighboring voxel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B18B19-2CC8-C54A-8CEF-3E51CBE5F84D}" type="slidenum">
              <a:rPr lang="en-US"/>
              <a:pPr/>
              <a:t>2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15427-3CA2-F649-93F8-58E93E09AB84}" type="slidenum">
              <a:rPr lang="en-US"/>
              <a:pPr/>
              <a:t>20</a:t>
            </a:fld>
            <a:endParaRPr lang="en-US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B7DA1A-D4DA-8A4C-9858-DC8773BDAACD}" type="slidenum">
              <a:rPr lang="en-US"/>
              <a:pPr/>
              <a:t>21</a:t>
            </a:fld>
            <a:endParaRPr lang="en-US"/>
          </a:p>
        </p:txBody>
      </p:sp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A4DCBA-917E-C346-BF09-D19A287027E0}" type="slidenum">
              <a:rPr lang="en-US"/>
              <a:pPr/>
              <a:t>22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Main difficulty:		PathSource &amp; PathToPathFilter</a:t>
            </a:r>
          </a:p>
          <a:p>
            <a:r>
              <a:rPr lang="en-US"/>
              <a:t>Also necessary:	PathAndImageToPathFilter &amp; ImageAndPathToImageFilter</a:t>
            </a:r>
          </a:p>
          <a:p>
            <a:endParaRPr lang="en-US"/>
          </a:p>
          <a:p>
            <a:r>
              <a:rPr lang="en-US"/>
              <a:t>Rasterize Paths</a:t>
            </a:r>
          </a:p>
          <a:p>
            <a:r>
              <a:rPr lang="en-US"/>
              <a:t>Convert Paths (next slide)</a:t>
            </a:r>
          </a:p>
          <a:p>
            <a:r>
              <a:rPr lang="en-US"/>
              <a:t>Extract…Swath… (later slide)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4FD35-77AD-4E42-A063-626CB02B24A7}" type="slidenum">
              <a:rPr lang="en-US"/>
              <a:pPr/>
              <a:t>23</a:t>
            </a:fld>
            <a:endParaRPr lang="en-US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47738" y="623888"/>
            <a:ext cx="4154487" cy="31162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4541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806450" y="3948113"/>
            <a:ext cx="4438650" cy="3741737"/>
          </a:xfrm>
          <a:prstGeom prst="rect">
            <a:avLst/>
          </a:prstGeom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058" tIns="41029" rIns="82058" bIns="41029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7B1B37-B43A-DE4E-8D78-C169FECFA27F}" type="slidenum">
              <a:rPr lang="en-US"/>
              <a:pPr/>
              <a:t>24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7C5E3F-BBE2-424F-A7DF-37C979C3536D}" type="slidenum">
              <a:rPr lang="en-US"/>
              <a:pPr/>
              <a:t>25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E2B84-C0FA-CE45-AF73-0B072B1B0B19}" type="slidenum">
              <a:rPr lang="en-US"/>
              <a:pPr/>
              <a:t>26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CC08C-9DB7-8545-A8FE-F7774C205527}" type="slidenum">
              <a:rPr lang="en-US"/>
              <a:pPr/>
              <a:t>27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743FA8-BCD9-554F-BF0D-2CF9F435F10B}" type="slidenum">
              <a:rPr lang="en-US"/>
              <a:pPr/>
              <a:t>28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8B9D62-34B5-7040-8EC7-4697E7436319}" type="slidenum">
              <a:rPr lang="en-US"/>
              <a:pPr/>
              <a:t>3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A69D56-EADF-4C40-9B9A-504AB6E5BEA6}" type="slidenum">
              <a:rPr lang="en-US"/>
              <a:pPr/>
              <a:t>4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3C106A-7D76-AE49-9838-084EEA8FA78D}" type="slidenum">
              <a:rPr lang="en-US"/>
              <a:pPr/>
              <a:t>5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Implementation of the above USING PATHS in ITK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67E17-8DCA-1E42-9C5C-CF231A1CE373}" type="slidenum">
              <a:rPr lang="en-US"/>
              <a:pPr/>
              <a:t>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199F2-978C-344F-B2C0-4BD46CDF31AA}" type="slidenum">
              <a:rPr lang="en-US"/>
              <a:pPr/>
              <a:t>7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AECD0C-AE23-DA4C-AC00-CFEAE2ED1739}" type="slidenum">
              <a:rPr lang="en-US"/>
              <a:pPr/>
              <a:t>8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you are iterating along the voxels traced by a path</a:t>
            </a:r>
          </a:p>
          <a:p>
            <a:endParaRPr lang="en-US"/>
          </a:p>
          <a:p>
            <a:r>
              <a:rPr lang="en-US"/>
              <a:t>…to the traced voxel indices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855F6B-8BCE-3549-947B-56125D1089B2}" type="slidenum">
              <a:rPr lang="en-US"/>
              <a:pPr/>
              <a:t>9</a:t>
            </a:fld>
            <a:endParaRPr lang="en-US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creativecommons.org/licenses/by/3.0/" TargetMode="External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://creativecommons.org/licenses/by/3.0/" TargetMode="External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404872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754880"/>
            <a:ext cx="7315200" cy="20574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37358"/>
            <a:ext cx="7315200" cy="4114800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897880"/>
            <a:ext cx="7315200" cy="364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6C9C6-2395-3640-AB7A-57177BFBFC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737360"/>
            <a:ext cx="4038600" cy="4572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740845"/>
            <a:ext cx="2953512" cy="45685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6DBF6-3CC1-FE40-ADD0-43E278A46E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E51166-409C-8C4D-ABEC-6F1B8FAC5ACB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61576" y="602179"/>
            <a:ext cx="1492499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7071" y="602179"/>
            <a:ext cx="6392751" cy="57089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072" y="6400800"/>
            <a:ext cx="2133600" cy="365125"/>
          </a:xfrm>
        </p:spPr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138160" y="6400800"/>
            <a:ext cx="914400" cy="365125"/>
          </a:xfrm>
        </p:spPr>
        <p:txBody>
          <a:bodyPr/>
          <a:lstStyle/>
          <a:p>
            <a:fld id="{E3F56F95-67B4-4A4A-9DD6-FE6F49EA508A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B7693AA-7678-2848-A163-2F34F1BC4C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10F91A-7862-E543-BC1D-7AD227389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Licens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05307" y="6172200"/>
            <a:ext cx="7733386" cy="685800"/>
            <a:chOff x="647700" y="6172200"/>
            <a:chExt cx="7733386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763267" y="6172200"/>
              <a:ext cx="6617819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content of these slides by John Galeotti, © 2012-2017  Carnegie Mellon University (CMU), was made possible in part by NIH NLM contract# HHSN276201000580P, and is licensed under a 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either from CMU or by emailing </a:t>
              </a:r>
              <a:r>
                <a:rPr lang="en-US" sz="900" kern="1200" dirty="0" err="1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</a:t>
              </a:r>
              <a:r>
                <a:rPr lang="en-US" sz="900" b="1" kern="1200" baseline="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be accessed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online via http://</a:t>
              </a:r>
              <a:r>
                <a:rPr lang="en-US" sz="900" b="1" kern="1200" dirty="0" err="1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77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1928327" y="4038600"/>
            <a:ext cx="52873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 smtClean="0">
                <a:latin typeface="+mn-lt"/>
              </a:rPr>
              <a:t>Methods in Medical Image Analysis - </a:t>
            </a:r>
            <a:r>
              <a:rPr lang="en-US" sz="2000" dirty="0" smtClean="0">
                <a:latin typeface="+mn-lt"/>
              </a:rPr>
              <a:t>Spring 2017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 smtClean="0">
                <a:latin typeface="+mn-lt"/>
              </a:rPr>
              <a:t>16-725 (CMU RI)</a:t>
            </a:r>
            <a:r>
              <a:rPr lang="en-US" sz="2000" dirty="0" smtClean="0">
                <a:latin typeface="+mn-lt"/>
              </a:rPr>
              <a:t> : </a:t>
            </a:r>
            <a:r>
              <a:rPr lang="en-US" sz="2000" dirty="0" err="1" smtClean="0">
                <a:latin typeface="+mn-lt"/>
              </a:rPr>
              <a:t>BioE</a:t>
            </a:r>
            <a:r>
              <a:rPr lang="en-US" sz="2000" dirty="0" smtClean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 smtClean="0">
                <a:latin typeface="+mn-lt"/>
              </a:rPr>
              <a:t>Dr. John Galeotti</a:t>
            </a:r>
            <a:endParaRPr kumimoji="0" lang="en-US" sz="2000" dirty="0" smtClean="0">
              <a:latin typeface="+mn-lt"/>
            </a:endParaRPr>
          </a:p>
        </p:txBody>
      </p:sp>
    </p:spTree>
    <p:extLst/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(CC BY w/ Damio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52600"/>
            <a:ext cx="7315200" cy="1822226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999683" y="6172200"/>
            <a:ext cx="7144634" cy="685800"/>
            <a:chOff x="838200" y="6172200"/>
            <a:chExt cx="7144634" cy="685800"/>
          </a:xfrm>
        </p:grpSpPr>
        <p:sp>
          <p:nvSpPr>
            <p:cNvPr id="11" name="TextBox 10"/>
            <p:cNvSpPr txBox="1"/>
            <p:nvPr/>
          </p:nvSpPr>
          <p:spPr>
            <a:xfrm>
              <a:off x="1953767" y="6172200"/>
              <a:ext cx="6029067" cy="685800"/>
            </a:xfrm>
            <a:prstGeom prst="rect">
              <a:avLst/>
            </a:prstGeom>
            <a:noFill/>
          </p:spPr>
          <p:txBody>
            <a:bodyPr wrap="square" lIns="91440" tIns="0" rIns="0" bIns="0" rtlCol="0" anchor="ctr" anchorCtr="0"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This work by John Galeotti and Damion Shelton, © 2004-2017, </a:t>
              </a:r>
              <a:r>
                <a:rPr kumimoji="0" lang="en-US" sz="9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 charset="0"/>
                  <a:cs typeface="ＭＳ Ｐゴシック" charset="0"/>
                </a:rPr>
                <a:t>was made possible in part by NIH NLM contract# HHSN276201000580P, and 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is licensed under a 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  <a:hlinkClick r:id="rId2"/>
                </a:rPr>
                <a:t>Creative Commons Attribution 3.0 Unported License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 To view a copy of this license, visit http://</a:t>
              </a:r>
              <a:r>
                <a:rPr lang="en-US" sz="900" kern="1200" dirty="0" err="1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creativecommons.org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/licenses/by/3.0/ or send a letter to Creative Commons, 171 2nd Street, Suite 300, San Francisco, California, 94105, USA.</a:t>
              </a:r>
              <a:r>
                <a:rPr lang="en-US" sz="900" kern="1200" baseline="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  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Permissions beyond the scope of this license may be available by emailing </a:t>
              </a:r>
              <a:r>
                <a:rPr lang="en-US" sz="900" kern="1200" dirty="0" err="1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itk@galeotti.net</a:t>
              </a:r>
              <a:r>
                <a:rPr lang="en-US" sz="900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.</a:t>
              </a:r>
            </a:p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b="1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The most recent version of these slides may be accessed online via http://</a:t>
              </a:r>
              <a:r>
                <a:rPr lang="en-US" sz="900" b="1" kern="1200" dirty="0" err="1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itk.galeotti.net</a:t>
              </a:r>
              <a:r>
                <a:rPr lang="en-US" sz="900" b="1" kern="1200" dirty="0" smtClean="0">
                  <a:solidFill>
                    <a:schemeClr val="tx1"/>
                  </a:solidFill>
                  <a:latin typeface="+mn-lt"/>
                  <a:ea typeface="ＭＳ Ｐゴシック" charset="0"/>
                  <a:cs typeface="ＭＳ Ｐゴシック" charset="0"/>
                </a:rPr>
                <a:t>/</a:t>
              </a: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6318250"/>
              <a:ext cx="1117600" cy="393700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1804063" y="4038600"/>
            <a:ext cx="55358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 smtClean="0">
                <a:latin typeface="+mn-lt"/>
              </a:rPr>
              <a:t>Methods in Medical Image Analysis - </a:t>
            </a:r>
            <a:r>
              <a:rPr lang="en-US" sz="2000" dirty="0" smtClean="0">
                <a:latin typeface="+mn-lt"/>
              </a:rPr>
              <a:t>Spring 2017</a:t>
            </a:r>
          </a:p>
          <a:p>
            <a:pPr algn="ctr">
              <a:lnSpc>
                <a:spcPct val="100000"/>
              </a:lnSpc>
              <a:defRPr/>
            </a:pPr>
            <a:r>
              <a:rPr lang="pt-BR" sz="2000" dirty="0" smtClean="0">
                <a:latin typeface="+mn-lt"/>
              </a:rPr>
              <a:t>16-725 (CMU RI)</a:t>
            </a:r>
            <a:r>
              <a:rPr lang="en-US" sz="2000" dirty="0" smtClean="0">
                <a:latin typeface="+mn-lt"/>
              </a:rPr>
              <a:t> : </a:t>
            </a:r>
            <a:r>
              <a:rPr lang="en-US" sz="2000" dirty="0" err="1" smtClean="0">
                <a:latin typeface="+mn-lt"/>
              </a:rPr>
              <a:t>BioE</a:t>
            </a:r>
            <a:r>
              <a:rPr lang="en-US" sz="2000" dirty="0" smtClean="0">
                <a:latin typeface="+mn-lt"/>
              </a:rPr>
              <a:t> 2630 (Pitt)</a:t>
            </a:r>
          </a:p>
          <a:p>
            <a:pPr algn="ctr" eaLnBrk="1" hangingPunct="1">
              <a:lnSpc>
                <a:spcPct val="100000"/>
              </a:lnSpc>
              <a:defRPr/>
            </a:pPr>
            <a:r>
              <a:rPr lang="en-US" sz="2000" dirty="0" smtClean="0">
                <a:latin typeface="+mn-lt"/>
              </a:rPr>
              <a:t>Dr. John Galeotti</a:t>
            </a:r>
            <a:endParaRPr kumimoji="0" lang="en-US" sz="2000" dirty="0" smtClean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endParaRPr kumimoji="0" lang="en-US" sz="2000" dirty="0" smtClean="0">
              <a:latin typeface="+mn-lt"/>
            </a:endParaRPr>
          </a:p>
          <a:p>
            <a:pPr algn="ctr" eaLnBrk="1" hangingPunct="1">
              <a:lnSpc>
                <a:spcPct val="100000"/>
              </a:lnSpc>
              <a:defRPr/>
            </a:pPr>
            <a:r>
              <a:rPr kumimoji="0" lang="en-US" sz="2000" dirty="0" smtClean="0">
                <a:latin typeface="+mn-lt"/>
              </a:rPr>
              <a:t>Based in part on Damion Shelton</a:t>
            </a:r>
            <a:r>
              <a:rPr lang="en-US" sz="2000" dirty="0" smtClean="0">
                <a:latin typeface="+mn-lt"/>
              </a:rPr>
              <a:t>’</a:t>
            </a:r>
            <a:r>
              <a:rPr kumimoji="0" lang="en-US" sz="2000" dirty="0" smtClean="0">
                <a:latin typeface="+mn-lt"/>
              </a:rPr>
              <a:t>s slides from 2006</a:t>
            </a:r>
          </a:p>
        </p:txBody>
      </p:sp>
    </p:spTree>
    <p:extLst/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B1833-AEB3-024C-B688-771E358F5A49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3AFFB-7679-3D42-B565-68593523516D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1737359"/>
            <a:ext cx="356616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737360"/>
            <a:ext cx="356616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D335AD7A-C0A8-6D46-9D9E-250F996702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173736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173736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359152"/>
            <a:ext cx="356616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359152"/>
            <a:ext cx="356616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E30FFD4-E0FD-644B-B020-2CA59764D7B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2FDDA-A8E3-F340-BFE6-7013A4F0F166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B3ADE9-C122-2C45-97B8-CFA1346F4985}" type="slidenum">
              <a:rPr lang="en-US" smtClean="0"/>
              <a:pPr/>
              <a:t>‹#›</a:t>
            </a:fld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399" y="265176"/>
            <a:ext cx="7315201" cy="113625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40845"/>
            <a:ext cx="7315200" cy="4568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"/>
          </p:nvPr>
        </p:nvSpPr>
        <p:spPr>
          <a:xfrm>
            <a:off x="9144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10/30/05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John Galeotti (galeotti+miccai@cs.cmu.edu)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8138160" y="6400800"/>
            <a:ext cx="9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  <a:cs typeface="Calibri"/>
              </a:defRPr>
            </a:lvl1pPr>
          </a:lstStyle>
          <a:p>
            <a:fld id="{7710F91A-7862-E543-BC1D-7AD2273897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576072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30936" y="576072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756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0" i="0" kern="1200" spc="50">
          <a:solidFill>
            <a:schemeClr val="tx2"/>
          </a:solidFill>
          <a:latin typeface="Calibri"/>
          <a:ea typeface="+mj-ea"/>
          <a:cs typeface="Calibri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800" kern="1200">
          <a:solidFill>
            <a:schemeClr val="tx1"/>
          </a:solidFill>
          <a:latin typeface="Calibri"/>
          <a:ea typeface="+mn-ea"/>
          <a:cs typeface="Calibri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Calibri"/>
          <a:ea typeface="+mn-ea"/>
          <a:cs typeface="Calibri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6.e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Lecture </a:t>
            </a:r>
            <a:r>
              <a:rPr lang="en-US" dirty="0" smtClean="0">
                <a:solidFill>
                  <a:schemeClr val="tx1"/>
                </a:solidFill>
              </a:rPr>
              <a:t>19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ITK</a:t>
            </a:r>
            <a:r>
              <a:rPr lang="en-US" altLang="ja-JP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s </a:t>
            </a:r>
            <a:r>
              <a:rPr lang="en-US" dirty="0">
                <a:solidFill>
                  <a:schemeClr val="tx1"/>
                </a:solidFill>
              </a:rPr>
              <a:t>Path Framework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Curves</a:t>
            </a: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4038600"/>
            <a:ext cx="7315200" cy="2270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Represent a path as an algebraically defined curve parameterized over a scalar input</a:t>
            </a:r>
          </a:p>
          <a:p>
            <a:r>
              <a:rPr lang="en-US" dirty="0" smtClean="0"/>
              <a:t>Provide efficient random access and comparatively poor incremental index access</a:t>
            </a:r>
          </a:p>
          <a:p>
            <a:pPr lvl="1"/>
            <a:r>
              <a:rPr lang="en-US" dirty="0" smtClean="0"/>
              <a:t>Difficult to know how much to increment the parameterized input to reach the next voxel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A311D-A0DE-714B-BDA0-4761D1F7540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1684" name="Freeform 4"/>
          <p:cNvSpPr>
            <a:spLocks/>
          </p:cNvSpPr>
          <p:nvPr/>
        </p:nvSpPr>
        <p:spPr bwMode="auto">
          <a:xfrm>
            <a:off x="2057400" y="1447800"/>
            <a:ext cx="4927600" cy="533400"/>
          </a:xfrm>
          <a:custGeom>
            <a:avLst/>
            <a:gdLst>
              <a:gd name="T0" fmla="*/ 0 w 3104"/>
              <a:gd name="T1" fmla="*/ 470 h 513"/>
              <a:gd name="T2" fmla="*/ 192 w 3104"/>
              <a:gd name="T3" fmla="*/ 422 h 513"/>
              <a:gd name="T4" fmla="*/ 608 w 3104"/>
              <a:gd name="T5" fmla="*/ 54 h 513"/>
              <a:gd name="T6" fmla="*/ 1168 w 3104"/>
              <a:gd name="T7" fmla="*/ 97 h 513"/>
              <a:gd name="T8" fmla="*/ 1312 w 3104"/>
              <a:gd name="T9" fmla="*/ 433 h 513"/>
              <a:gd name="T10" fmla="*/ 1728 w 3104"/>
              <a:gd name="T11" fmla="*/ 454 h 513"/>
              <a:gd name="T12" fmla="*/ 1840 w 3104"/>
              <a:gd name="T13" fmla="*/ 118 h 513"/>
              <a:gd name="T14" fmla="*/ 2576 w 3104"/>
              <a:gd name="T15" fmla="*/ 54 h 513"/>
              <a:gd name="T16" fmla="*/ 2688 w 3104"/>
              <a:gd name="T17" fmla="*/ 438 h 513"/>
              <a:gd name="T18" fmla="*/ 2976 w 3104"/>
              <a:gd name="T19" fmla="*/ 502 h 513"/>
              <a:gd name="T20" fmla="*/ 3104 w 3104"/>
              <a:gd name="T21" fmla="*/ 502 h 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04" h="513">
                <a:moveTo>
                  <a:pt x="0" y="470"/>
                </a:moveTo>
                <a:cubicBezTo>
                  <a:pt x="32" y="462"/>
                  <a:pt x="91" y="491"/>
                  <a:pt x="192" y="422"/>
                </a:cubicBezTo>
                <a:cubicBezTo>
                  <a:pt x="293" y="353"/>
                  <a:pt x="445" y="108"/>
                  <a:pt x="608" y="54"/>
                </a:cubicBezTo>
                <a:cubicBezTo>
                  <a:pt x="771" y="0"/>
                  <a:pt x="1051" y="34"/>
                  <a:pt x="1168" y="97"/>
                </a:cubicBezTo>
                <a:cubicBezTo>
                  <a:pt x="1285" y="160"/>
                  <a:pt x="1219" y="374"/>
                  <a:pt x="1312" y="433"/>
                </a:cubicBezTo>
                <a:cubicBezTo>
                  <a:pt x="1405" y="492"/>
                  <a:pt x="1640" y="507"/>
                  <a:pt x="1728" y="454"/>
                </a:cubicBezTo>
                <a:cubicBezTo>
                  <a:pt x="1816" y="401"/>
                  <a:pt x="1699" y="185"/>
                  <a:pt x="1840" y="118"/>
                </a:cubicBezTo>
                <a:cubicBezTo>
                  <a:pt x="1981" y="51"/>
                  <a:pt x="2435" y="1"/>
                  <a:pt x="2576" y="54"/>
                </a:cubicBezTo>
                <a:cubicBezTo>
                  <a:pt x="2717" y="107"/>
                  <a:pt x="2621" y="363"/>
                  <a:pt x="2688" y="438"/>
                </a:cubicBezTo>
                <a:cubicBezTo>
                  <a:pt x="2755" y="513"/>
                  <a:pt x="2907" y="491"/>
                  <a:pt x="2976" y="502"/>
                </a:cubicBezTo>
                <a:cubicBezTo>
                  <a:pt x="3045" y="513"/>
                  <a:pt x="3077" y="502"/>
                  <a:pt x="3104" y="50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699" name="Group 19"/>
          <p:cNvGrpSpPr>
            <a:grpSpLocks/>
          </p:cNvGrpSpPr>
          <p:nvPr/>
        </p:nvGrpSpPr>
        <p:grpSpPr bwMode="auto">
          <a:xfrm>
            <a:off x="2814638" y="1981200"/>
            <a:ext cx="3281362" cy="2057400"/>
            <a:chOff x="1872" y="1008"/>
            <a:chExt cx="2067" cy="1344"/>
          </a:xfrm>
        </p:grpSpPr>
        <p:sp>
          <p:nvSpPr>
            <p:cNvPr id="71688" name="Freeform 8"/>
            <p:cNvSpPr>
              <a:spLocks/>
            </p:cNvSpPr>
            <p:nvPr/>
          </p:nvSpPr>
          <p:spPr bwMode="auto">
            <a:xfrm>
              <a:off x="1872" y="1133"/>
              <a:ext cx="957" cy="1073"/>
            </a:xfrm>
            <a:custGeom>
              <a:avLst/>
              <a:gdLst>
                <a:gd name="T0" fmla="*/ 864 w 2392"/>
                <a:gd name="T1" fmla="*/ 2688 h 2688"/>
                <a:gd name="T2" fmla="*/ 96 w 2392"/>
                <a:gd name="T3" fmla="*/ 2160 h 2688"/>
                <a:gd name="T4" fmla="*/ 288 w 2392"/>
                <a:gd name="T5" fmla="*/ 1440 h 2688"/>
                <a:gd name="T6" fmla="*/ 1440 w 2392"/>
                <a:gd name="T7" fmla="*/ 576 h 2688"/>
                <a:gd name="T8" fmla="*/ 1920 w 2392"/>
                <a:gd name="T9" fmla="*/ 1584 h 2688"/>
                <a:gd name="T10" fmla="*/ 2352 w 2392"/>
                <a:gd name="T11" fmla="*/ 1584 h 2688"/>
                <a:gd name="T12" fmla="*/ 2160 w 2392"/>
                <a:gd name="T13" fmla="*/ 624 h 2688"/>
                <a:gd name="T14" fmla="*/ 2016 w 2392"/>
                <a:gd name="T15" fmla="*/ 192 h 2688"/>
                <a:gd name="T16" fmla="*/ 1200 w 2392"/>
                <a:gd name="T17" fmla="*/ 0 h 26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92" h="2688">
                  <a:moveTo>
                    <a:pt x="864" y="2688"/>
                  </a:moveTo>
                  <a:cubicBezTo>
                    <a:pt x="528" y="2528"/>
                    <a:pt x="192" y="2368"/>
                    <a:pt x="96" y="2160"/>
                  </a:cubicBezTo>
                  <a:cubicBezTo>
                    <a:pt x="0" y="1952"/>
                    <a:pt x="64" y="1704"/>
                    <a:pt x="288" y="1440"/>
                  </a:cubicBezTo>
                  <a:cubicBezTo>
                    <a:pt x="512" y="1176"/>
                    <a:pt x="1168" y="552"/>
                    <a:pt x="1440" y="576"/>
                  </a:cubicBezTo>
                  <a:cubicBezTo>
                    <a:pt x="1712" y="600"/>
                    <a:pt x="1768" y="1416"/>
                    <a:pt x="1920" y="1584"/>
                  </a:cubicBezTo>
                  <a:cubicBezTo>
                    <a:pt x="2072" y="1752"/>
                    <a:pt x="2312" y="1744"/>
                    <a:pt x="2352" y="1584"/>
                  </a:cubicBezTo>
                  <a:cubicBezTo>
                    <a:pt x="2392" y="1424"/>
                    <a:pt x="2216" y="856"/>
                    <a:pt x="2160" y="624"/>
                  </a:cubicBezTo>
                  <a:cubicBezTo>
                    <a:pt x="2104" y="392"/>
                    <a:pt x="2176" y="296"/>
                    <a:pt x="2016" y="192"/>
                  </a:cubicBezTo>
                  <a:cubicBezTo>
                    <a:pt x="1856" y="88"/>
                    <a:pt x="1528" y="44"/>
                    <a:pt x="1200" y="0"/>
                  </a:cubicBezTo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89" name="Text Box 9"/>
            <p:cNvSpPr txBox="1">
              <a:spLocks noChangeArrowheads="1"/>
            </p:cNvSpPr>
            <p:nvPr/>
          </p:nvSpPr>
          <p:spPr bwMode="auto">
            <a:xfrm>
              <a:off x="2172" y="2102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FF66"/>
                  </a:solidFill>
                </a:rPr>
                <a:t>0</a:t>
              </a:r>
            </a:p>
          </p:txBody>
        </p:sp>
        <p:sp>
          <p:nvSpPr>
            <p:cNvPr id="71690" name="Text Box 10"/>
            <p:cNvSpPr txBox="1">
              <a:spLocks noChangeArrowheads="1"/>
            </p:cNvSpPr>
            <p:nvPr/>
          </p:nvSpPr>
          <p:spPr bwMode="auto">
            <a:xfrm>
              <a:off x="2208" y="100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FF66"/>
                  </a:solidFill>
                </a:rPr>
                <a:t>1</a:t>
              </a:r>
            </a:p>
          </p:txBody>
        </p:sp>
        <p:sp>
          <p:nvSpPr>
            <p:cNvPr id="71691" name="Oval 11"/>
            <p:cNvSpPr>
              <a:spLocks noChangeArrowheads="1"/>
            </p:cNvSpPr>
            <p:nvPr/>
          </p:nvSpPr>
          <p:spPr bwMode="auto">
            <a:xfrm>
              <a:off x="2237" y="1439"/>
              <a:ext cx="38" cy="39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2" name="Text Box 12"/>
            <p:cNvSpPr txBox="1">
              <a:spLocks noChangeArrowheads="1"/>
            </p:cNvSpPr>
            <p:nvPr/>
          </p:nvSpPr>
          <p:spPr bwMode="auto">
            <a:xfrm>
              <a:off x="2225" y="1404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FF66"/>
                  </a:solidFill>
                </a:rPr>
                <a:t>P</a:t>
              </a:r>
            </a:p>
          </p:txBody>
        </p:sp>
        <p:sp>
          <p:nvSpPr>
            <p:cNvPr id="71693" name="Freeform 13"/>
            <p:cNvSpPr>
              <a:spLocks/>
            </p:cNvSpPr>
            <p:nvPr/>
          </p:nvSpPr>
          <p:spPr bwMode="auto">
            <a:xfrm>
              <a:off x="3043" y="1200"/>
              <a:ext cx="896" cy="933"/>
            </a:xfrm>
            <a:custGeom>
              <a:avLst/>
              <a:gdLst>
                <a:gd name="T0" fmla="*/ 623 w 2240"/>
                <a:gd name="T1" fmla="*/ 230 h 2336"/>
                <a:gd name="T2" fmla="*/ 160 w 2240"/>
                <a:gd name="T3" fmla="*/ 656 h 2336"/>
                <a:gd name="T4" fmla="*/ 64 w 2240"/>
                <a:gd name="T5" fmla="*/ 1664 h 2336"/>
                <a:gd name="T6" fmla="*/ 544 w 2240"/>
                <a:gd name="T7" fmla="*/ 2000 h 2336"/>
                <a:gd name="T8" fmla="*/ 928 w 2240"/>
                <a:gd name="T9" fmla="*/ 1568 h 2336"/>
                <a:gd name="T10" fmla="*/ 1264 w 2240"/>
                <a:gd name="T11" fmla="*/ 1280 h 2336"/>
                <a:gd name="T12" fmla="*/ 1696 w 2240"/>
                <a:gd name="T13" fmla="*/ 1376 h 2336"/>
                <a:gd name="T14" fmla="*/ 1696 w 2240"/>
                <a:gd name="T15" fmla="*/ 2000 h 2336"/>
                <a:gd name="T16" fmla="*/ 1936 w 2240"/>
                <a:gd name="T17" fmla="*/ 2240 h 2336"/>
                <a:gd name="T18" fmla="*/ 2224 w 2240"/>
                <a:gd name="T19" fmla="*/ 1424 h 2336"/>
                <a:gd name="T20" fmla="*/ 1840 w 2240"/>
                <a:gd name="T21" fmla="*/ 752 h 2336"/>
                <a:gd name="T22" fmla="*/ 1216 w 2240"/>
                <a:gd name="T23" fmla="*/ 560 h 2336"/>
                <a:gd name="T24" fmla="*/ 1456 w 2240"/>
                <a:gd name="T25" fmla="*/ 272 h 2336"/>
                <a:gd name="T26" fmla="*/ 1216 w 2240"/>
                <a:gd name="T27" fmla="*/ 32 h 2336"/>
                <a:gd name="T28" fmla="*/ 976 w 2240"/>
                <a:gd name="T29" fmla="*/ 80 h 2336"/>
                <a:gd name="T30" fmla="*/ 623 w 2240"/>
                <a:gd name="T31" fmla="*/ 230 h 2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40" h="2336">
                  <a:moveTo>
                    <a:pt x="623" y="230"/>
                  </a:moveTo>
                  <a:cubicBezTo>
                    <a:pt x="487" y="326"/>
                    <a:pt x="253" y="417"/>
                    <a:pt x="160" y="656"/>
                  </a:cubicBezTo>
                  <a:cubicBezTo>
                    <a:pt x="67" y="895"/>
                    <a:pt x="0" y="1440"/>
                    <a:pt x="64" y="1664"/>
                  </a:cubicBezTo>
                  <a:cubicBezTo>
                    <a:pt x="128" y="1888"/>
                    <a:pt x="400" y="2016"/>
                    <a:pt x="544" y="2000"/>
                  </a:cubicBezTo>
                  <a:cubicBezTo>
                    <a:pt x="688" y="1984"/>
                    <a:pt x="808" y="1688"/>
                    <a:pt x="928" y="1568"/>
                  </a:cubicBezTo>
                  <a:cubicBezTo>
                    <a:pt x="1048" y="1448"/>
                    <a:pt x="1136" y="1312"/>
                    <a:pt x="1264" y="1280"/>
                  </a:cubicBezTo>
                  <a:cubicBezTo>
                    <a:pt x="1392" y="1248"/>
                    <a:pt x="1624" y="1256"/>
                    <a:pt x="1696" y="1376"/>
                  </a:cubicBezTo>
                  <a:cubicBezTo>
                    <a:pt x="1768" y="1496"/>
                    <a:pt x="1656" y="1856"/>
                    <a:pt x="1696" y="2000"/>
                  </a:cubicBezTo>
                  <a:cubicBezTo>
                    <a:pt x="1736" y="2144"/>
                    <a:pt x="1848" y="2336"/>
                    <a:pt x="1936" y="2240"/>
                  </a:cubicBezTo>
                  <a:cubicBezTo>
                    <a:pt x="2024" y="2144"/>
                    <a:pt x="2240" y="1672"/>
                    <a:pt x="2224" y="1424"/>
                  </a:cubicBezTo>
                  <a:cubicBezTo>
                    <a:pt x="2208" y="1176"/>
                    <a:pt x="2008" y="896"/>
                    <a:pt x="1840" y="752"/>
                  </a:cubicBezTo>
                  <a:cubicBezTo>
                    <a:pt x="1672" y="608"/>
                    <a:pt x="1280" y="640"/>
                    <a:pt x="1216" y="560"/>
                  </a:cubicBezTo>
                  <a:cubicBezTo>
                    <a:pt x="1152" y="480"/>
                    <a:pt x="1456" y="360"/>
                    <a:pt x="1456" y="272"/>
                  </a:cubicBezTo>
                  <a:cubicBezTo>
                    <a:pt x="1456" y="184"/>
                    <a:pt x="1296" y="64"/>
                    <a:pt x="1216" y="32"/>
                  </a:cubicBezTo>
                  <a:cubicBezTo>
                    <a:pt x="1136" y="0"/>
                    <a:pt x="1075" y="47"/>
                    <a:pt x="976" y="80"/>
                  </a:cubicBezTo>
                  <a:cubicBezTo>
                    <a:pt x="877" y="113"/>
                    <a:pt x="759" y="134"/>
                    <a:pt x="623" y="230"/>
                  </a:cubicBezTo>
                  <a:close/>
                </a:path>
              </a:pathLst>
            </a:custGeom>
            <a:noFill/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4" name="Text Box 14"/>
            <p:cNvSpPr txBox="1">
              <a:spLocks noChangeArrowheads="1"/>
            </p:cNvSpPr>
            <p:nvPr/>
          </p:nvSpPr>
          <p:spPr bwMode="auto">
            <a:xfrm>
              <a:off x="3123" y="1298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FF66"/>
                  </a:solidFill>
                </a:rPr>
                <a:t>0</a:t>
              </a:r>
            </a:p>
          </p:txBody>
        </p:sp>
        <p:sp>
          <p:nvSpPr>
            <p:cNvPr id="71695" name="Line 15"/>
            <p:cNvSpPr>
              <a:spLocks noChangeShapeType="1"/>
            </p:cNvSpPr>
            <p:nvPr/>
          </p:nvSpPr>
          <p:spPr bwMode="auto">
            <a:xfrm>
              <a:off x="3216" y="1258"/>
              <a:ext cx="77" cy="1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696" name="Text Box 16"/>
            <p:cNvSpPr txBox="1">
              <a:spLocks noChangeArrowheads="1"/>
            </p:cNvSpPr>
            <p:nvPr/>
          </p:nvSpPr>
          <p:spPr bwMode="auto">
            <a:xfrm>
              <a:off x="3240" y="1216"/>
              <a:ext cx="20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FF66"/>
                  </a:solidFill>
                </a:rPr>
                <a:t>1</a:t>
              </a:r>
            </a:p>
          </p:txBody>
        </p:sp>
        <p:sp>
          <p:nvSpPr>
            <p:cNvPr id="71697" name="Oval 17"/>
            <p:cNvSpPr>
              <a:spLocks noChangeArrowheads="1"/>
            </p:cNvSpPr>
            <p:nvPr/>
          </p:nvSpPr>
          <p:spPr bwMode="auto">
            <a:xfrm>
              <a:off x="3389" y="1813"/>
              <a:ext cx="38" cy="39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8" name="Text Box 18"/>
            <p:cNvSpPr txBox="1">
              <a:spLocks noChangeArrowheads="1"/>
            </p:cNvSpPr>
            <p:nvPr/>
          </p:nvSpPr>
          <p:spPr bwMode="auto">
            <a:xfrm>
              <a:off x="3377" y="1776"/>
              <a:ext cx="22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>
                  <a:solidFill>
                    <a:srgbClr val="FFFF66"/>
                  </a:solidFill>
                </a:rPr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Details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Necessary Functionality</a:t>
            </a:r>
          </a:p>
          <a:p>
            <a:r>
              <a:rPr lang="en-US"/>
              <a:t>Path class hierarchy</a:t>
            </a:r>
          </a:p>
          <a:p>
            <a:r>
              <a:rPr lang="en-US"/>
              <a:t>Path iterators</a:t>
            </a:r>
          </a:p>
          <a:p>
            <a:r>
              <a:rPr lang="en-US"/>
              <a:t>Path filter hierarchy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E9759-ABD4-0340-8CB7-3B2AC7F8C3D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Necessary Functionality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Efficiency</a:t>
            </a:r>
          </a:p>
          <a:p>
            <a:r>
              <a:rPr lang="en-US"/>
              <a:t>Handle open, closed, &amp; self-crossing paths</a:t>
            </a:r>
          </a:p>
          <a:p>
            <a:r>
              <a:rPr lang="en-US"/>
              <a:t>Iterate along a path through an image</a:t>
            </a:r>
          </a:p>
          <a:p>
            <a:r>
              <a:rPr lang="en-US"/>
              <a:t>Examine image data in an arbitrarily defined neighborhood surrounding any given point along a path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3BE66-6B8A-2948-B7DB-E628E807F6EE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Necessary Functionality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Create and modify arbitrary chain codes</a:t>
            </a:r>
          </a:p>
          <a:p>
            <a:pPr>
              <a:lnSpc>
                <a:spcPct val="90000"/>
              </a:lnSpc>
            </a:pPr>
            <a:r>
              <a:rPr lang="en-US"/>
              <a:t>Smooth paths in continuous index space</a:t>
            </a:r>
          </a:p>
          <a:p>
            <a:pPr>
              <a:lnSpc>
                <a:spcPct val="90000"/>
              </a:lnSpc>
            </a:pPr>
            <a:r>
              <a:rPr lang="en-US"/>
              <a:t>Find exact normals to smooth paths</a:t>
            </a:r>
          </a:p>
          <a:p>
            <a:pPr>
              <a:lnSpc>
                <a:spcPct val="90000"/>
              </a:lnSpc>
            </a:pPr>
            <a:r>
              <a:rPr lang="en-US"/>
              <a:t>Distort paths by orthogonal offsets at regular spacing</a:t>
            </a:r>
          </a:p>
          <a:p>
            <a:r>
              <a:rPr lang="en-US"/>
              <a:t>Support user interaction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CBDFD-144B-5B4D-8831-8E9CB40DE802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 Class Hierarchy</a:t>
            </a:r>
            <a:endParaRPr lang="en-US" dirty="0"/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67864-1EE1-464A-902A-9C1D3F14A05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1778" name="Line 34"/>
          <p:cNvSpPr>
            <a:spLocks noChangeShapeType="1"/>
          </p:cNvSpPr>
          <p:nvPr/>
        </p:nvSpPr>
        <p:spPr bwMode="auto">
          <a:xfrm flipH="1" flipV="1">
            <a:off x="3990975" y="1676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1" name="Line 37"/>
          <p:cNvSpPr>
            <a:spLocks noChangeShapeType="1"/>
          </p:cNvSpPr>
          <p:nvPr/>
        </p:nvSpPr>
        <p:spPr bwMode="auto">
          <a:xfrm flipV="1">
            <a:off x="3975100" y="1676400"/>
            <a:ext cx="288290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82" name="Rectangle 38"/>
          <p:cNvSpPr>
            <a:spLocks noChangeArrowheads="1"/>
          </p:cNvSpPr>
          <p:nvPr/>
        </p:nvSpPr>
        <p:spPr bwMode="auto">
          <a:xfrm>
            <a:off x="4848225" y="1295400"/>
            <a:ext cx="4067175" cy="366713"/>
          </a:xfrm>
          <a:prstGeom prst="rect">
            <a:avLst/>
          </a:prstGeom>
          <a:solidFill>
            <a:srgbClr val="CCFFFF"/>
          </a:solidFill>
          <a:ln w="38100">
            <a:solidFill>
              <a:srgbClr val="003F7E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 i="1">
                <a:solidFill>
                  <a:srgbClr val="003F7E"/>
                </a:solidFill>
                <a:latin typeface="Tahoma" charset="0"/>
              </a:rPr>
              <a:t>FunctionBase</a:t>
            </a:r>
            <a:r>
              <a:rPr lang="en-US" sz="1600" i="1">
                <a:solidFill>
                  <a:srgbClr val="003F7E"/>
                </a:solidFill>
                <a:latin typeface="Tahoma" charset="0"/>
              </a:rPr>
              <a:t>&lt;TInput,TOutput&gt;</a:t>
            </a:r>
            <a:r>
              <a:rPr lang="en-US" sz="1800" i="1">
                <a:solidFill>
                  <a:srgbClr val="003F7E"/>
                </a:solidFill>
                <a:latin typeface="Tahoma" charset="0"/>
              </a:rPr>
              <a:t> </a:t>
            </a:r>
            <a:r>
              <a:rPr lang="en-US" sz="1800" b="1" i="1">
                <a:solidFill>
                  <a:srgbClr val="003F7E"/>
                </a:solidFill>
                <a:latin typeface="Tahoma" charset="0"/>
              </a:rPr>
              <a:t>(API)</a:t>
            </a:r>
            <a:endParaRPr lang="en-US" sz="1800" i="1">
              <a:solidFill>
                <a:srgbClr val="003F7E"/>
              </a:solidFill>
              <a:latin typeface="Tahoma" charset="0"/>
            </a:endParaRPr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3295650" y="1295400"/>
            <a:ext cx="1427163" cy="366713"/>
          </a:xfrm>
          <a:prstGeom prst="rect">
            <a:avLst/>
          </a:prstGeom>
          <a:solidFill>
            <a:srgbClr val="CCFFFF"/>
          </a:solidFill>
          <a:ln w="38100">
            <a:solidFill>
              <a:srgbClr val="003F7E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 i="1">
                <a:solidFill>
                  <a:srgbClr val="003F7E"/>
                </a:solidFill>
                <a:latin typeface="Tahoma" charset="0"/>
              </a:rPr>
              <a:t>DataObject</a:t>
            </a:r>
            <a:endParaRPr lang="en-US" sz="1800" i="1">
              <a:solidFill>
                <a:srgbClr val="003F7E"/>
              </a:solidFill>
              <a:latin typeface="Tahoma" charset="0"/>
            </a:endParaRPr>
          </a:p>
        </p:txBody>
      </p:sp>
      <p:sp>
        <p:nvSpPr>
          <p:cNvPr id="31789" name="Rectangle 45"/>
          <p:cNvSpPr>
            <a:spLocks noChangeArrowheads="1"/>
          </p:cNvSpPr>
          <p:nvPr/>
        </p:nvSpPr>
        <p:spPr bwMode="auto">
          <a:xfrm>
            <a:off x="2271713" y="2133600"/>
            <a:ext cx="3473450" cy="366713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 i="1">
                <a:solidFill>
                  <a:srgbClr val="000000"/>
                </a:solidFill>
                <a:latin typeface="Tahoma" charset="0"/>
              </a:rPr>
              <a:t>Path</a:t>
            </a:r>
            <a:r>
              <a:rPr lang="en-US" sz="1600" i="1">
                <a:solidFill>
                  <a:srgbClr val="000000"/>
                </a:solidFill>
                <a:latin typeface="Tahoma" charset="0"/>
              </a:rPr>
              <a:t>&lt;TInput,TOutput,VDimension&gt;</a:t>
            </a:r>
            <a:endParaRPr lang="en-US" sz="1800" i="1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02" name="Line 58"/>
          <p:cNvSpPr>
            <a:spLocks noChangeShapeType="1"/>
          </p:cNvSpPr>
          <p:nvPr/>
        </p:nvSpPr>
        <p:spPr bwMode="auto">
          <a:xfrm flipH="1" flipV="1">
            <a:off x="1828800" y="35052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1" name="Rectangle 47"/>
          <p:cNvSpPr>
            <a:spLocks noChangeArrowheads="1"/>
          </p:cNvSpPr>
          <p:nvPr/>
        </p:nvSpPr>
        <p:spPr bwMode="auto">
          <a:xfrm>
            <a:off x="488950" y="2930525"/>
            <a:ext cx="2740025" cy="5715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i="1">
                <a:solidFill>
                  <a:srgbClr val="000000"/>
                </a:solidFill>
                <a:latin typeface="Tahoma" charset="0"/>
              </a:rPr>
              <a:t>Path&lt;int,Offset</a:t>
            </a:r>
          </a:p>
          <a:p>
            <a:pPr algn="ctr" defTabSz="809625"/>
            <a:r>
              <a:rPr lang="en-US" sz="1600" i="1">
                <a:solidFill>
                  <a:srgbClr val="000000"/>
                </a:solidFill>
                <a:latin typeface="Tahoma" charset="0"/>
              </a:rPr>
              <a:t>&lt;VDimension&gt;,VDimension&gt;</a:t>
            </a:r>
          </a:p>
        </p:txBody>
      </p:sp>
      <p:sp>
        <p:nvSpPr>
          <p:cNvPr id="31792" name="Rectangle 48"/>
          <p:cNvSpPr>
            <a:spLocks noChangeArrowheads="1"/>
          </p:cNvSpPr>
          <p:nvPr/>
        </p:nvSpPr>
        <p:spPr bwMode="auto">
          <a:xfrm>
            <a:off x="220663" y="3962400"/>
            <a:ext cx="3254375" cy="385763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>
                <a:solidFill>
                  <a:srgbClr val="000000"/>
                </a:solidFill>
                <a:latin typeface="Tahoma" charset="0"/>
              </a:rPr>
              <a:t>ChainCodePath</a:t>
            </a:r>
            <a:r>
              <a:rPr lang="en-US" sz="1600">
                <a:solidFill>
                  <a:srgbClr val="000000"/>
                </a:solidFill>
                <a:latin typeface="Tahoma" charset="0"/>
              </a:rPr>
              <a:t>&lt;VDimension&gt;</a:t>
            </a:r>
            <a:endParaRPr lang="en-US" sz="18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793" name="Rectangle 49"/>
          <p:cNvSpPr>
            <a:spLocks noChangeArrowheads="1"/>
          </p:cNvSpPr>
          <p:nvPr/>
        </p:nvSpPr>
        <p:spPr bwMode="auto">
          <a:xfrm>
            <a:off x="733425" y="4795838"/>
            <a:ext cx="2220913" cy="385762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>
                <a:solidFill>
                  <a:srgbClr val="000000"/>
                </a:solidFill>
                <a:latin typeface="Tahoma" charset="0"/>
              </a:rPr>
              <a:t>ChainCodePath2D</a:t>
            </a:r>
            <a:endParaRPr lang="en-US" sz="18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805" name="Line 61"/>
          <p:cNvSpPr>
            <a:spLocks noChangeShapeType="1"/>
          </p:cNvSpPr>
          <p:nvPr/>
        </p:nvSpPr>
        <p:spPr bwMode="auto">
          <a:xfrm flipH="1" flipV="1">
            <a:off x="1828800" y="4327525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8" name="Line 64"/>
          <p:cNvSpPr>
            <a:spLocks noChangeShapeType="1"/>
          </p:cNvSpPr>
          <p:nvPr/>
        </p:nvSpPr>
        <p:spPr bwMode="auto">
          <a:xfrm flipV="1">
            <a:off x="1828800" y="2514600"/>
            <a:ext cx="21336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77" name="Line 33"/>
          <p:cNvSpPr>
            <a:spLocks noChangeShapeType="1"/>
          </p:cNvSpPr>
          <p:nvPr/>
        </p:nvSpPr>
        <p:spPr bwMode="auto">
          <a:xfrm flipH="1" flipV="1">
            <a:off x="6130925" y="4267200"/>
            <a:ext cx="635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8" name="Line 54"/>
          <p:cNvSpPr>
            <a:spLocks noChangeShapeType="1"/>
          </p:cNvSpPr>
          <p:nvPr/>
        </p:nvSpPr>
        <p:spPr bwMode="auto">
          <a:xfrm flipH="1" flipV="1">
            <a:off x="6130925" y="4267200"/>
            <a:ext cx="1524000" cy="33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9" name="Line 55"/>
          <p:cNvSpPr>
            <a:spLocks noChangeShapeType="1"/>
          </p:cNvSpPr>
          <p:nvPr/>
        </p:nvSpPr>
        <p:spPr bwMode="auto">
          <a:xfrm flipV="1">
            <a:off x="4841875" y="4267200"/>
            <a:ext cx="1289050" cy="33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801" name="Line 57"/>
          <p:cNvSpPr>
            <a:spLocks noChangeShapeType="1"/>
          </p:cNvSpPr>
          <p:nvPr/>
        </p:nvSpPr>
        <p:spPr bwMode="auto">
          <a:xfrm flipH="1" flipV="1">
            <a:off x="6137275" y="35052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90" name="Rectangle 46"/>
          <p:cNvSpPr>
            <a:spLocks noChangeArrowheads="1"/>
          </p:cNvSpPr>
          <p:nvPr/>
        </p:nvSpPr>
        <p:spPr bwMode="auto">
          <a:xfrm>
            <a:off x="4689475" y="2930525"/>
            <a:ext cx="2841625" cy="571500"/>
          </a:xfrm>
          <a:prstGeom prst="rect">
            <a:avLst/>
          </a:prstGeom>
          <a:solidFill>
            <a:srgbClr val="CCFFFF"/>
          </a:solidFill>
          <a:ln w="28575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i="1">
                <a:solidFill>
                  <a:srgbClr val="000000"/>
                </a:solidFill>
                <a:latin typeface="Tahoma" charset="0"/>
              </a:rPr>
              <a:t>Path&lt;double,ContinuousIndex</a:t>
            </a:r>
          </a:p>
          <a:p>
            <a:pPr algn="ctr" defTabSz="809625"/>
            <a:r>
              <a:rPr lang="en-US" sz="1600" i="1">
                <a:solidFill>
                  <a:srgbClr val="000000"/>
                </a:solidFill>
                <a:latin typeface="Tahoma" charset="0"/>
              </a:rPr>
              <a:t>&lt;VDimension&gt;,VDimension&gt;</a:t>
            </a:r>
          </a:p>
        </p:txBody>
      </p:sp>
      <p:sp>
        <p:nvSpPr>
          <p:cNvPr id="31794" name="Rectangle 50"/>
          <p:cNvSpPr>
            <a:spLocks noChangeArrowheads="1"/>
          </p:cNvSpPr>
          <p:nvPr/>
        </p:nvSpPr>
        <p:spPr bwMode="auto">
          <a:xfrm>
            <a:off x="4478338" y="3900488"/>
            <a:ext cx="3271837" cy="366712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 i="1">
                <a:solidFill>
                  <a:srgbClr val="000000"/>
                </a:solidFill>
                <a:latin typeface="Tahoma" charset="0"/>
              </a:rPr>
              <a:t>ParametricPath</a:t>
            </a:r>
            <a:r>
              <a:rPr lang="en-US" sz="1600" i="1">
                <a:solidFill>
                  <a:srgbClr val="000000"/>
                </a:solidFill>
                <a:latin typeface="Tahoma" charset="0"/>
              </a:rPr>
              <a:t>&lt;VDimension&gt;</a:t>
            </a:r>
            <a:endParaRPr lang="en-US" sz="1800" i="1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795" name="Rectangle 51"/>
          <p:cNvSpPr>
            <a:spLocks noChangeArrowheads="1"/>
          </p:cNvSpPr>
          <p:nvPr/>
        </p:nvSpPr>
        <p:spPr bwMode="auto">
          <a:xfrm>
            <a:off x="3775075" y="4611688"/>
            <a:ext cx="2203450" cy="630237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>
                <a:solidFill>
                  <a:srgbClr val="000000"/>
                </a:solidFill>
                <a:latin typeface="Tahoma" charset="0"/>
              </a:rPr>
              <a:t>FourierSeriesPath</a:t>
            </a:r>
            <a:endParaRPr lang="en-US" sz="1800">
              <a:solidFill>
                <a:srgbClr val="000000"/>
              </a:solidFill>
              <a:latin typeface="Tahoma" charset="0"/>
            </a:endParaRPr>
          </a:p>
          <a:p>
            <a:pPr algn="ctr" defTabSz="809625"/>
            <a:r>
              <a:rPr lang="en-US" sz="1600">
                <a:solidFill>
                  <a:srgbClr val="000000"/>
                </a:solidFill>
                <a:latin typeface="Tahoma" charset="0"/>
              </a:rPr>
              <a:t>&lt;VDimension&gt;</a:t>
            </a:r>
            <a:endParaRPr lang="en-US" sz="18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796" name="Rectangle 52"/>
          <p:cNvSpPr>
            <a:spLocks noChangeArrowheads="1"/>
          </p:cNvSpPr>
          <p:nvPr/>
        </p:nvSpPr>
        <p:spPr bwMode="auto">
          <a:xfrm>
            <a:off x="4010025" y="5557838"/>
            <a:ext cx="4264025" cy="385762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>
                <a:solidFill>
                  <a:srgbClr val="000000"/>
                </a:solidFill>
                <a:latin typeface="Tahoma" charset="0"/>
              </a:rPr>
              <a:t>PolyLineParametricPath</a:t>
            </a:r>
            <a:r>
              <a:rPr lang="en-US" sz="1600">
                <a:solidFill>
                  <a:srgbClr val="000000"/>
                </a:solidFill>
                <a:latin typeface="Tahoma" charset="0"/>
              </a:rPr>
              <a:t>&lt;VDimension&gt;</a:t>
            </a:r>
            <a:endParaRPr lang="en-US" sz="180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31797" name="Rectangle 53"/>
          <p:cNvSpPr>
            <a:spLocks noChangeArrowheads="1"/>
          </p:cNvSpPr>
          <p:nvPr/>
        </p:nvSpPr>
        <p:spPr bwMode="auto">
          <a:xfrm>
            <a:off x="6291263" y="4597400"/>
            <a:ext cx="2767012" cy="6604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800" b="1">
                <a:solidFill>
                  <a:srgbClr val="000000"/>
                </a:solidFill>
                <a:latin typeface="Tahoma" charset="0"/>
              </a:rPr>
              <a:t>OrthogonallyCorrected</a:t>
            </a:r>
          </a:p>
          <a:p>
            <a:pPr algn="ctr" defTabSz="809625"/>
            <a:r>
              <a:rPr lang="en-US" sz="1800" b="1">
                <a:solidFill>
                  <a:srgbClr val="000000"/>
                </a:solidFill>
                <a:latin typeface="Tahoma" charset="0"/>
              </a:rPr>
              <a:t>2DParametricPath</a:t>
            </a:r>
          </a:p>
        </p:txBody>
      </p:sp>
      <p:sp>
        <p:nvSpPr>
          <p:cNvPr id="31810" name="Line 66"/>
          <p:cNvSpPr>
            <a:spLocks noChangeShapeType="1"/>
          </p:cNvSpPr>
          <p:nvPr/>
        </p:nvSpPr>
        <p:spPr bwMode="auto">
          <a:xfrm flipH="1" flipV="1">
            <a:off x="3886200" y="2514600"/>
            <a:ext cx="2286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819" name="Group 75"/>
          <p:cNvGrpSpPr>
            <a:grpSpLocks/>
          </p:cNvGrpSpPr>
          <p:nvPr/>
        </p:nvGrpSpPr>
        <p:grpSpPr bwMode="auto">
          <a:xfrm>
            <a:off x="38100" y="5659438"/>
            <a:ext cx="2628900" cy="1160462"/>
            <a:chOff x="24" y="3565"/>
            <a:chExt cx="1656" cy="731"/>
          </a:xfrm>
        </p:grpSpPr>
        <p:sp>
          <p:nvSpPr>
            <p:cNvPr id="31817" name="Rectangle 73"/>
            <p:cNvSpPr>
              <a:spLocks noChangeArrowheads="1"/>
            </p:cNvSpPr>
            <p:nvPr/>
          </p:nvSpPr>
          <p:spPr bwMode="auto">
            <a:xfrm>
              <a:off x="24" y="3565"/>
              <a:ext cx="1656" cy="731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2"/>
              </a:solidFill>
              <a:prstDash val="dash"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1400">
                  <a:solidFill>
                    <a:schemeClr val="tx2"/>
                  </a:solidFill>
                </a:rPr>
                <a:t> Key</a:t>
              </a:r>
            </a:p>
          </p:txBody>
        </p:sp>
        <p:sp>
          <p:nvSpPr>
            <p:cNvPr id="31813" name="Rectangle 69"/>
            <p:cNvSpPr>
              <a:spLocks noChangeArrowheads="1"/>
            </p:cNvSpPr>
            <p:nvPr/>
          </p:nvSpPr>
          <p:spPr bwMode="auto">
            <a:xfrm>
              <a:off x="72" y="4008"/>
              <a:ext cx="1560" cy="243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 b="1">
                  <a:solidFill>
                    <a:srgbClr val="000000"/>
                  </a:solidFill>
                  <a:latin typeface="Tahoma" charset="0"/>
                </a:rPr>
                <a:t>Instantiatable Class</a:t>
              </a:r>
              <a:endParaRPr lang="en-US" sz="18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31814" name="Rectangle 70"/>
            <p:cNvSpPr>
              <a:spLocks noChangeArrowheads="1"/>
            </p:cNvSpPr>
            <p:nvPr/>
          </p:nvSpPr>
          <p:spPr bwMode="auto">
            <a:xfrm>
              <a:off x="72" y="3720"/>
              <a:ext cx="1560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 b="1" i="1">
                  <a:solidFill>
                    <a:srgbClr val="000000"/>
                  </a:solidFill>
                  <a:latin typeface="Tahoma" charset="0"/>
                </a:rPr>
                <a:t>Abstract Base Class</a:t>
              </a:r>
              <a:endParaRPr lang="en-US" sz="1800" i="1">
                <a:solidFill>
                  <a:srgbClr val="000000"/>
                </a:solidFill>
                <a:latin typeface="Tahoma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PolyLineParametricPath</a:t>
            </a: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Represents a path as a series of vertices connected by line segments</a:t>
            </a:r>
          </a:p>
          <a:p>
            <a:r>
              <a:rPr lang="en-US" smtClean="0"/>
              <a:t>Provides a simple means of creating a path that can then be converted to other path types</a:t>
            </a:r>
            <a:endParaRPr lang="en-US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68CD7-91B1-3344-A2CE-9DDFB4E921D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2646" name="Oval 6"/>
          <p:cNvSpPr>
            <a:spLocks noChangeArrowheads="1"/>
          </p:cNvSpPr>
          <p:nvPr/>
        </p:nvSpPr>
        <p:spPr bwMode="auto">
          <a:xfrm>
            <a:off x="1219200" y="4419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7" name="Oval 7"/>
          <p:cNvSpPr>
            <a:spLocks noChangeArrowheads="1"/>
          </p:cNvSpPr>
          <p:nvPr/>
        </p:nvSpPr>
        <p:spPr bwMode="auto">
          <a:xfrm>
            <a:off x="990600" y="48006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2648" name="Oval 8"/>
          <p:cNvSpPr>
            <a:spLocks noChangeArrowheads="1"/>
          </p:cNvSpPr>
          <p:nvPr/>
        </p:nvSpPr>
        <p:spPr bwMode="auto">
          <a:xfrm>
            <a:off x="1600200" y="5638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49" name="Oval 9"/>
          <p:cNvSpPr>
            <a:spLocks noChangeArrowheads="1"/>
          </p:cNvSpPr>
          <p:nvPr/>
        </p:nvSpPr>
        <p:spPr bwMode="auto">
          <a:xfrm>
            <a:off x="2819400" y="5334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0" name="Oval 10"/>
          <p:cNvSpPr>
            <a:spLocks noChangeArrowheads="1"/>
          </p:cNvSpPr>
          <p:nvPr/>
        </p:nvSpPr>
        <p:spPr bwMode="auto">
          <a:xfrm>
            <a:off x="1981200" y="3962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1" name="Oval 11"/>
          <p:cNvSpPr>
            <a:spLocks noChangeArrowheads="1"/>
          </p:cNvSpPr>
          <p:nvPr/>
        </p:nvSpPr>
        <p:spPr bwMode="auto">
          <a:xfrm>
            <a:off x="5715000" y="52578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2" name="Oval 12"/>
          <p:cNvSpPr>
            <a:spLocks noChangeArrowheads="1"/>
          </p:cNvSpPr>
          <p:nvPr/>
        </p:nvSpPr>
        <p:spPr bwMode="auto">
          <a:xfrm>
            <a:off x="31242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3" name="Oval 13"/>
          <p:cNvSpPr>
            <a:spLocks noChangeArrowheads="1"/>
          </p:cNvSpPr>
          <p:nvPr/>
        </p:nvSpPr>
        <p:spPr bwMode="auto">
          <a:xfrm>
            <a:off x="4724400" y="4343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4" name="Oval 14"/>
          <p:cNvSpPr>
            <a:spLocks noChangeArrowheads="1"/>
          </p:cNvSpPr>
          <p:nvPr/>
        </p:nvSpPr>
        <p:spPr bwMode="auto">
          <a:xfrm>
            <a:off x="6477000" y="39624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>
            <a:off x="7848600" y="5410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>
            <a:off x="6858000" y="57150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57" name="Line 17"/>
          <p:cNvSpPr>
            <a:spLocks noChangeShapeType="1"/>
          </p:cNvSpPr>
          <p:nvPr/>
        </p:nvSpPr>
        <p:spPr bwMode="auto">
          <a:xfrm flipV="1">
            <a:off x="1295400" y="40386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8" name="Line 18"/>
          <p:cNvSpPr>
            <a:spLocks noChangeShapeType="1"/>
          </p:cNvSpPr>
          <p:nvPr/>
        </p:nvSpPr>
        <p:spPr bwMode="auto">
          <a:xfrm>
            <a:off x="2057400" y="4038600"/>
            <a:ext cx="1143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 flipH="1">
            <a:off x="3200400" y="4419600"/>
            <a:ext cx="1600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 flipV="1">
            <a:off x="4800600" y="4038600"/>
            <a:ext cx="1752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H="1" flipV="1">
            <a:off x="6553200" y="4038600"/>
            <a:ext cx="13716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 flipH="1">
            <a:off x="6934200" y="5486400"/>
            <a:ext cx="990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>
            <a:off x="5791200" y="5334000"/>
            <a:ext cx="1143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H="1">
            <a:off x="1066800" y="44958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 flipH="1" flipV="1">
            <a:off x="1066800" y="4876800"/>
            <a:ext cx="609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 flipV="1">
            <a:off x="1676400" y="5410200"/>
            <a:ext cx="12192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67" name="Line 27"/>
          <p:cNvSpPr>
            <a:spLocks noChangeShapeType="1"/>
          </p:cNvSpPr>
          <p:nvPr/>
        </p:nvSpPr>
        <p:spPr bwMode="auto">
          <a:xfrm flipH="1">
            <a:off x="2895600" y="5334000"/>
            <a:ext cx="2895600" cy="7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Represents a closed path by its Fourier coefficients in each dimension</a:t>
            </a:r>
          </a:p>
          <a:p>
            <a:r>
              <a:rPr lang="en-US" dirty="0" smtClean="0"/>
              <a:t>Has continuous well-defined derivatives with respect to its input</a:t>
            </a:r>
          </a:p>
          <a:p>
            <a:pPr lvl="1"/>
            <a:r>
              <a:rPr lang="en-US" dirty="0" smtClean="0"/>
              <a:t>At all points along the curve, the normal direction is well-defined and easy to compute.</a:t>
            </a:r>
            <a:endParaRPr lang="en-US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35F2371-D14A-4A4A-B555-21139136EF2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FourierSeriesPath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 rot="1800000">
            <a:off x="5345305" y="1779117"/>
            <a:ext cx="1371600" cy="2057400"/>
          </a:xfrm>
          <a:prstGeom prst="ellipse">
            <a:avLst/>
          </a:prstGeom>
          <a:noFill/>
          <a:ln w="38100" cmpd="sng"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 rot="16200000">
            <a:off x="5256050" y="2004561"/>
            <a:ext cx="494557" cy="375863"/>
          </a:xfrm>
          <a:custGeom>
            <a:avLst/>
            <a:gdLst>
              <a:gd name="connsiteX0" fmla="*/ 284869 w 284869"/>
              <a:gd name="connsiteY0" fmla="*/ 462937 h 462937"/>
              <a:gd name="connsiteX1" fmla="*/ 166173 w 284869"/>
              <a:gd name="connsiteY1" fmla="*/ 178052 h 462937"/>
              <a:gd name="connsiteX2" fmla="*/ 0 w 284869"/>
              <a:gd name="connsiteY2" fmla="*/ 0 h 46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869" h="462937">
                <a:moveTo>
                  <a:pt x="284869" y="462937"/>
                </a:moveTo>
                <a:cubicBezTo>
                  <a:pt x="249260" y="359072"/>
                  <a:pt x="213651" y="255208"/>
                  <a:pt x="166173" y="178052"/>
                </a:cubicBezTo>
                <a:cubicBezTo>
                  <a:pt x="118695" y="100896"/>
                  <a:pt x="0" y="0"/>
                  <a:pt x="0" y="0"/>
                </a:cubicBezTo>
              </a:path>
            </a:pathLst>
          </a:cu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257800" y="1752600"/>
            <a:ext cx="3382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t</a:t>
            </a:r>
            <a:endParaRPr lang="en-US" dirty="0">
              <a:latin typeface="+mn-lt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6019800" y="1828800"/>
            <a:ext cx="0" cy="3657600"/>
          </a:xfrm>
          <a:prstGeom prst="line">
            <a:avLst/>
          </a:prstGeom>
          <a:ln>
            <a:solidFill>
              <a:srgbClr val="FFFF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953000" y="2819400"/>
            <a:ext cx="3657600" cy="0"/>
          </a:xfrm>
          <a:prstGeom prst="line">
            <a:avLst/>
          </a:prstGeom>
          <a:ln>
            <a:solidFill>
              <a:srgbClr val="FFFF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286500" y="1812925"/>
            <a:ext cx="76200" cy="76200"/>
          </a:xfrm>
          <a:prstGeom prst="ellipse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074248" y="1862818"/>
            <a:ext cx="1100693" cy="1900056"/>
          </a:xfrm>
          <a:custGeom>
            <a:avLst/>
            <a:gdLst>
              <a:gd name="connsiteX0" fmla="*/ 0 w 1103868"/>
              <a:gd name="connsiteY0" fmla="*/ 800 h 1901172"/>
              <a:gd name="connsiteX1" fmla="*/ 189913 w 1103868"/>
              <a:gd name="connsiteY1" fmla="*/ 155113 h 1901172"/>
              <a:gd name="connsiteX2" fmla="*/ 273000 w 1103868"/>
              <a:gd name="connsiteY2" fmla="*/ 962285 h 1901172"/>
              <a:gd name="connsiteX3" fmla="*/ 344217 w 1103868"/>
              <a:gd name="connsiteY3" fmla="*/ 1698237 h 1901172"/>
              <a:gd name="connsiteX4" fmla="*/ 510391 w 1103868"/>
              <a:gd name="connsiteY4" fmla="*/ 1900030 h 1901172"/>
              <a:gd name="connsiteX5" fmla="*/ 688434 w 1103868"/>
              <a:gd name="connsiteY5" fmla="*/ 1733847 h 1901172"/>
              <a:gd name="connsiteX6" fmla="*/ 783390 w 1103868"/>
              <a:gd name="connsiteY6" fmla="*/ 938545 h 1901172"/>
              <a:gd name="connsiteX7" fmla="*/ 890216 w 1103868"/>
              <a:gd name="connsiteY7" fmla="*/ 131372 h 1901172"/>
              <a:gd name="connsiteX8" fmla="*/ 1103868 w 1103868"/>
              <a:gd name="connsiteY8" fmla="*/ 60151 h 1901172"/>
              <a:gd name="connsiteX0" fmla="*/ 0 w 1103868"/>
              <a:gd name="connsiteY0" fmla="*/ 800 h 1900985"/>
              <a:gd name="connsiteX1" fmla="*/ 189913 w 1103868"/>
              <a:gd name="connsiteY1" fmla="*/ 155113 h 1900985"/>
              <a:gd name="connsiteX2" fmla="*/ 273000 w 1103868"/>
              <a:gd name="connsiteY2" fmla="*/ 962285 h 1900985"/>
              <a:gd name="connsiteX3" fmla="*/ 344217 w 1103868"/>
              <a:gd name="connsiteY3" fmla="*/ 1698237 h 1900985"/>
              <a:gd name="connsiteX4" fmla="*/ 510391 w 1103868"/>
              <a:gd name="connsiteY4" fmla="*/ 1900030 h 1900985"/>
              <a:gd name="connsiteX5" fmla="*/ 688434 w 1103868"/>
              <a:gd name="connsiteY5" fmla="*/ 1733847 h 1900985"/>
              <a:gd name="connsiteX6" fmla="*/ 783390 w 1103868"/>
              <a:gd name="connsiteY6" fmla="*/ 974155 h 1900985"/>
              <a:gd name="connsiteX7" fmla="*/ 890216 w 1103868"/>
              <a:gd name="connsiteY7" fmla="*/ 131372 h 1900985"/>
              <a:gd name="connsiteX8" fmla="*/ 1103868 w 1103868"/>
              <a:gd name="connsiteY8" fmla="*/ 60151 h 1900985"/>
              <a:gd name="connsiteX0" fmla="*/ 0 w 1103868"/>
              <a:gd name="connsiteY0" fmla="*/ 800 h 1901062"/>
              <a:gd name="connsiteX1" fmla="*/ 189913 w 1103868"/>
              <a:gd name="connsiteY1" fmla="*/ 155113 h 1901062"/>
              <a:gd name="connsiteX2" fmla="*/ 273000 w 1103868"/>
              <a:gd name="connsiteY2" fmla="*/ 962285 h 1901062"/>
              <a:gd name="connsiteX3" fmla="*/ 344217 w 1103868"/>
              <a:gd name="connsiteY3" fmla="*/ 1698237 h 1901062"/>
              <a:gd name="connsiteX4" fmla="*/ 510391 w 1103868"/>
              <a:gd name="connsiteY4" fmla="*/ 1900030 h 1901062"/>
              <a:gd name="connsiteX5" fmla="*/ 688434 w 1103868"/>
              <a:gd name="connsiteY5" fmla="*/ 1733847 h 1901062"/>
              <a:gd name="connsiteX6" fmla="*/ 789740 w 1103868"/>
              <a:gd name="connsiteY6" fmla="*/ 958280 h 1901062"/>
              <a:gd name="connsiteX7" fmla="*/ 890216 w 1103868"/>
              <a:gd name="connsiteY7" fmla="*/ 131372 h 1901062"/>
              <a:gd name="connsiteX8" fmla="*/ 1103868 w 1103868"/>
              <a:gd name="connsiteY8" fmla="*/ 60151 h 1901062"/>
              <a:gd name="connsiteX0" fmla="*/ 0 w 1103868"/>
              <a:gd name="connsiteY0" fmla="*/ 800 h 1900055"/>
              <a:gd name="connsiteX1" fmla="*/ 189913 w 1103868"/>
              <a:gd name="connsiteY1" fmla="*/ 155113 h 1900055"/>
              <a:gd name="connsiteX2" fmla="*/ 273000 w 1103868"/>
              <a:gd name="connsiteY2" fmla="*/ 962285 h 1900055"/>
              <a:gd name="connsiteX3" fmla="*/ 344217 w 1103868"/>
              <a:gd name="connsiteY3" fmla="*/ 1698237 h 1900055"/>
              <a:gd name="connsiteX4" fmla="*/ 510391 w 1103868"/>
              <a:gd name="connsiteY4" fmla="*/ 1900030 h 1900055"/>
              <a:gd name="connsiteX5" fmla="*/ 697959 w 1103868"/>
              <a:gd name="connsiteY5" fmla="*/ 1705272 h 1900055"/>
              <a:gd name="connsiteX6" fmla="*/ 789740 w 1103868"/>
              <a:gd name="connsiteY6" fmla="*/ 958280 h 1900055"/>
              <a:gd name="connsiteX7" fmla="*/ 890216 w 1103868"/>
              <a:gd name="connsiteY7" fmla="*/ 131372 h 1900055"/>
              <a:gd name="connsiteX8" fmla="*/ 1103868 w 1103868"/>
              <a:gd name="connsiteY8" fmla="*/ 60151 h 1900055"/>
              <a:gd name="connsiteX0" fmla="*/ 0 w 1103868"/>
              <a:gd name="connsiteY0" fmla="*/ 800 h 1900055"/>
              <a:gd name="connsiteX1" fmla="*/ 189913 w 1103868"/>
              <a:gd name="connsiteY1" fmla="*/ 155113 h 1900055"/>
              <a:gd name="connsiteX2" fmla="*/ 273000 w 1103868"/>
              <a:gd name="connsiteY2" fmla="*/ 962285 h 1900055"/>
              <a:gd name="connsiteX3" fmla="*/ 344217 w 1103868"/>
              <a:gd name="connsiteY3" fmla="*/ 1698237 h 1900055"/>
              <a:gd name="connsiteX4" fmla="*/ 510391 w 1103868"/>
              <a:gd name="connsiteY4" fmla="*/ 1900030 h 1900055"/>
              <a:gd name="connsiteX5" fmla="*/ 697959 w 1103868"/>
              <a:gd name="connsiteY5" fmla="*/ 1705272 h 1900055"/>
              <a:gd name="connsiteX6" fmla="*/ 789740 w 1103868"/>
              <a:gd name="connsiteY6" fmla="*/ 958280 h 1900055"/>
              <a:gd name="connsiteX7" fmla="*/ 877516 w 1103868"/>
              <a:gd name="connsiteY7" fmla="*/ 169472 h 1900055"/>
              <a:gd name="connsiteX8" fmla="*/ 1103868 w 1103868"/>
              <a:gd name="connsiteY8" fmla="*/ 60151 h 1900055"/>
              <a:gd name="connsiteX0" fmla="*/ 0 w 1097518"/>
              <a:gd name="connsiteY0" fmla="*/ 974 h 1900229"/>
              <a:gd name="connsiteX1" fmla="*/ 189913 w 1097518"/>
              <a:gd name="connsiteY1" fmla="*/ 155287 h 1900229"/>
              <a:gd name="connsiteX2" fmla="*/ 273000 w 1097518"/>
              <a:gd name="connsiteY2" fmla="*/ 962459 h 1900229"/>
              <a:gd name="connsiteX3" fmla="*/ 344217 w 1097518"/>
              <a:gd name="connsiteY3" fmla="*/ 1698411 h 1900229"/>
              <a:gd name="connsiteX4" fmla="*/ 510391 w 1097518"/>
              <a:gd name="connsiteY4" fmla="*/ 1900204 h 1900229"/>
              <a:gd name="connsiteX5" fmla="*/ 697959 w 1097518"/>
              <a:gd name="connsiteY5" fmla="*/ 1705446 h 1900229"/>
              <a:gd name="connsiteX6" fmla="*/ 789740 w 1097518"/>
              <a:gd name="connsiteY6" fmla="*/ 958454 h 1900229"/>
              <a:gd name="connsiteX7" fmla="*/ 877516 w 1097518"/>
              <a:gd name="connsiteY7" fmla="*/ 169646 h 1900229"/>
              <a:gd name="connsiteX8" fmla="*/ 1097518 w 1097518"/>
              <a:gd name="connsiteY8" fmla="*/ 0 h 1900229"/>
              <a:gd name="connsiteX0" fmla="*/ 0 w 1097518"/>
              <a:gd name="connsiteY0" fmla="*/ 974 h 1900229"/>
              <a:gd name="connsiteX1" fmla="*/ 189913 w 1097518"/>
              <a:gd name="connsiteY1" fmla="*/ 155287 h 1900229"/>
              <a:gd name="connsiteX2" fmla="*/ 273000 w 1097518"/>
              <a:gd name="connsiteY2" fmla="*/ 962459 h 1900229"/>
              <a:gd name="connsiteX3" fmla="*/ 344217 w 1097518"/>
              <a:gd name="connsiteY3" fmla="*/ 1698411 h 1900229"/>
              <a:gd name="connsiteX4" fmla="*/ 510391 w 1097518"/>
              <a:gd name="connsiteY4" fmla="*/ 1900204 h 1900229"/>
              <a:gd name="connsiteX5" fmla="*/ 697959 w 1097518"/>
              <a:gd name="connsiteY5" fmla="*/ 1705446 h 1900229"/>
              <a:gd name="connsiteX6" fmla="*/ 789740 w 1097518"/>
              <a:gd name="connsiteY6" fmla="*/ 958454 h 1900229"/>
              <a:gd name="connsiteX7" fmla="*/ 912441 w 1097518"/>
              <a:gd name="connsiteY7" fmla="*/ 163296 h 1900229"/>
              <a:gd name="connsiteX8" fmla="*/ 1097518 w 1097518"/>
              <a:gd name="connsiteY8" fmla="*/ 0 h 1900229"/>
              <a:gd name="connsiteX0" fmla="*/ 0 w 1097518"/>
              <a:gd name="connsiteY0" fmla="*/ 974 h 1900229"/>
              <a:gd name="connsiteX1" fmla="*/ 189913 w 1097518"/>
              <a:gd name="connsiteY1" fmla="*/ 155287 h 1900229"/>
              <a:gd name="connsiteX2" fmla="*/ 273000 w 1097518"/>
              <a:gd name="connsiteY2" fmla="*/ 962459 h 1900229"/>
              <a:gd name="connsiteX3" fmla="*/ 344217 w 1097518"/>
              <a:gd name="connsiteY3" fmla="*/ 1698411 h 1900229"/>
              <a:gd name="connsiteX4" fmla="*/ 510391 w 1097518"/>
              <a:gd name="connsiteY4" fmla="*/ 1900204 h 1900229"/>
              <a:gd name="connsiteX5" fmla="*/ 697959 w 1097518"/>
              <a:gd name="connsiteY5" fmla="*/ 1705446 h 1900229"/>
              <a:gd name="connsiteX6" fmla="*/ 789740 w 1097518"/>
              <a:gd name="connsiteY6" fmla="*/ 958454 h 1900229"/>
              <a:gd name="connsiteX7" fmla="*/ 912441 w 1097518"/>
              <a:gd name="connsiteY7" fmla="*/ 163296 h 1900229"/>
              <a:gd name="connsiteX8" fmla="*/ 1097518 w 1097518"/>
              <a:gd name="connsiteY8" fmla="*/ 0 h 1900229"/>
              <a:gd name="connsiteX0" fmla="*/ 0 w 1097518"/>
              <a:gd name="connsiteY0" fmla="*/ 974 h 1900229"/>
              <a:gd name="connsiteX1" fmla="*/ 189913 w 1097518"/>
              <a:gd name="connsiteY1" fmla="*/ 155287 h 1900229"/>
              <a:gd name="connsiteX2" fmla="*/ 273000 w 1097518"/>
              <a:gd name="connsiteY2" fmla="*/ 962459 h 1900229"/>
              <a:gd name="connsiteX3" fmla="*/ 344217 w 1097518"/>
              <a:gd name="connsiteY3" fmla="*/ 1698411 h 1900229"/>
              <a:gd name="connsiteX4" fmla="*/ 526266 w 1097518"/>
              <a:gd name="connsiteY4" fmla="*/ 1900204 h 1900229"/>
              <a:gd name="connsiteX5" fmla="*/ 697959 w 1097518"/>
              <a:gd name="connsiteY5" fmla="*/ 1705446 h 1900229"/>
              <a:gd name="connsiteX6" fmla="*/ 789740 w 1097518"/>
              <a:gd name="connsiteY6" fmla="*/ 958454 h 1900229"/>
              <a:gd name="connsiteX7" fmla="*/ 912441 w 1097518"/>
              <a:gd name="connsiteY7" fmla="*/ 163296 h 1900229"/>
              <a:gd name="connsiteX8" fmla="*/ 1097518 w 1097518"/>
              <a:gd name="connsiteY8" fmla="*/ 0 h 1900229"/>
              <a:gd name="connsiteX0" fmla="*/ 0 w 1097518"/>
              <a:gd name="connsiteY0" fmla="*/ 974 h 1900229"/>
              <a:gd name="connsiteX1" fmla="*/ 189913 w 1097518"/>
              <a:gd name="connsiteY1" fmla="*/ 155287 h 1900229"/>
              <a:gd name="connsiteX2" fmla="*/ 273000 w 1097518"/>
              <a:gd name="connsiteY2" fmla="*/ 962459 h 1900229"/>
              <a:gd name="connsiteX3" fmla="*/ 344217 w 1097518"/>
              <a:gd name="connsiteY3" fmla="*/ 1698411 h 1900229"/>
              <a:gd name="connsiteX4" fmla="*/ 526266 w 1097518"/>
              <a:gd name="connsiteY4" fmla="*/ 1900204 h 1900229"/>
              <a:gd name="connsiteX5" fmla="*/ 697959 w 1097518"/>
              <a:gd name="connsiteY5" fmla="*/ 1705446 h 1900229"/>
              <a:gd name="connsiteX6" fmla="*/ 789740 w 1097518"/>
              <a:gd name="connsiteY6" fmla="*/ 958454 h 1900229"/>
              <a:gd name="connsiteX7" fmla="*/ 912441 w 1097518"/>
              <a:gd name="connsiteY7" fmla="*/ 163296 h 1900229"/>
              <a:gd name="connsiteX8" fmla="*/ 1097518 w 1097518"/>
              <a:gd name="connsiteY8" fmla="*/ 0 h 1900229"/>
              <a:gd name="connsiteX0" fmla="*/ 0 w 1097518"/>
              <a:gd name="connsiteY0" fmla="*/ 974 h 1900229"/>
              <a:gd name="connsiteX1" fmla="*/ 189913 w 1097518"/>
              <a:gd name="connsiteY1" fmla="*/ 155287 h 1900229"/>
              <a:gd name="connsiteX2" fmla="*/ 273000 w 1097518"/>
              <a:gd name="connsiteY2" fmla="*/ 962459 h 1900229"/>
              <a:gd name="connsiteX3" fmla="*/ 344217 w 1097518"/>
              <a:gd name="connsiteY3" fmla="*/ 1698411 h 1900229"/>
              <a:gd name="connsiteX4" fmla="*/ 526266 w 1097518"/>
              <a:gd name="connsiteY4" fmla="*/ 1900204 h 1900229"/>
              <a:gd name="connsiteX5" fmla="*/ 697959 w 1097518"/>
              <a:gd name="connsiteY5" fmla="*/ 1705446 h 1900229"/>
              <a:gd name="connsiteX6" fmla="*/ 789740 w 1097518"/>
              <a:gd name="connsiteY6" fmla="*/ 958454 h 1900229"/>
              <a:gd name="connsiteX7" fmla="*/ 912441 w 1097518"/>
              <a:gd name="connsiteY7" fmla="*/ 163296 h 1900229"/>
              <a:gd name="connsiteX8" fmla="*/ 1097518 w 1097518"/>
              <a:gd name="connsiteY8" fmla="*/ 0 h 1900229"/>
              <a:gd name="connsiteX0" fmla="*/ 0 w 1100693"/>
              <a:gd name="connsiteY0" fmla="*/ 801 h 1900056"/>
              <a:gd name="connsiteX1" fmla="*/ 189913 w 1100693"/>
              <a:gd name="connsiteY1" fmla="*/ 155114 h 1900056"/>
              <a:gd name="connsiteX2" fmla="*/ 273000 w 1100693"/>
              <a:gd name="connsiteY2" fmla="*/ 962286 h 1900056"/>
              <a:gd name="connsiteX3" fmla="*/ 344217 w 1100693"/>
              <a:gd name="connsiteY3" fmla="*/ 1698238 h 1900056"/>
              <a:gd name="connsiteX4" fmla="*/ 526266 w 1100693"/>
              <a:gd name="connsiteY4" fmla="*/ 1900031 h 1900056"/>
              <a:gd name="connsiteX5" fmla="*/ 697959 w 1100693"/>
              <a:gd name="connsiteY5" fmla="*/ 1705273 h 1900056"/>
              <a:gd name="connsiteX6" fmla="*/ 789740 w 1100693"/>
              <a:gd name="connsiteY6" fmla="*/ 958281 h 1900056"/>
              <a:gd name="connsiteX7" fmla="*/ 912441 w 1100693"/>
              <a:gd name="connsiteY7" fmla="*/ 163123 h 1900056"/>
              <a:gd name="connsiteX8" fmla="*/ 1100693 w 1100693"/>
              <a:gd name="connsiteY8" fmla="*/ 6177 h 190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00693" h="1900056">
                <a:moveTo>
                  <a:pt x="0" y="801"/>
                </a:moveTo>
                <a:cubicBezTo>
                  <a:pt x="72206" y="-2166"/>
                  <a:pt x="144413" y="-5133"/>
                  <a:pt x="189913" y="155114"/>
                </a:cubicBezTo>
                <a:cubicBezTo>
                  <a:pt x="235413" y="315361"/>
                  <a:pt x="247283" y="705099"/>
                  <a:pt x="273000" y="962286"/>
                </a:cubicBezTo>
                <a:cubicBezTo>
                  <a:pt x="298717" y="1219473"/>
                  <a:pt x="302006" y="1541947"/>
                  <a:pt x="344217" y="1698238"/>
                </a:cubicBezTo>
                <a:cubicBezTo>
                  <a:pt x="386428" y="1854529"/>
                  <a:pt x="457784" y="1898858"/>
                  <a:pt x="526266" y="1900031"/>
                </a:cubicBezTo>
                <a:cubicBezTo>
                  <a:pt x="594748" y="1901204"/>
                  <a:pt x="654047" y="1862231"/>
                  <a:pt x="697959" y="1705273"/>
                </a:cubicBezTo>
                <a:cubicBezTo>
                  <a:pt x="741871" y="1548315"/>
                  <a:pt x="753993" y="1215306"/>
                  <a:pt x="789740" y="958281"/>
                </a:cubicBezTo>
                <a:cubicBezTo>
                  <a:pt x="825487" y="701256"/>
                  <a:pt x="860616" y="321807"/>
                  <a:pt x="912441" y="163123"/>
                </a:cubicBezTo>
                <a:cubicBezTo>
                  <a:pt x="964266" y="4439"/>
                  <a:pt x="1100693" y="6177"/>
                  <a:pt x="1100693" y="6177"/>
                </a:cubicBezTo>
              </a:path>
            </a:pathLst>
          </a:custGeom>
          <a:ln w="38100" cmpd="sng">
            <a:solidFill>
              <a:srgbClr val="FFFF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378430" y="3949700"/>
            <a:ext cx="1524135" cy="1231900"/>
          </a:xfrm>
          <a:custGeom>
            <a:avLst/>
            <a:gdLst>
              <a:gd name="connsiteX0" fmla="*/ 946227 w 1526261"/>
              <a:gd name="connsiteY0" fmla="*/ 0 h 1638300"/>
              <a:gd name="connsiteX1" fmla="*/ 641427 w 1526261"/>
              <a:gd name="connsiteY1" fmla="*/ 114300 h 1638300"/>
              <a:gd name="connsiteX2" fmla="*/ 158827 w 1526261"/>
              <a:gd name="connsiteY2" fmla="*/ 393700 h 1638300"/>
              <a:gd name="connsiteX3" fmla="*/ 77 w 1526261"/>
              <a:gd name="connsiteY3" fmla="*/ 539750 h 1638300"/>
              <a:gd name="connsiteX4" fmla="*/ 146127 w 1526261"/>
              <a:gd name="connsiteY4" fmla="*/ 698500 h 1638300"/>
              <a:gd name="connsiteX5" fmla="*/ 641427 w 1526261"/>
              <a:gd name="connsiteY5" fmla="*/ 908050 h 1638300"/>
              <a:gd name="connsiteX6" fmla="*/ 1289127 w 1526261"/>
              <a:gd name="connsiteY6" fmla="*/ 1136650 h 1638300"/>
              <a:gd name="connsiteX7" fmla="*/ 1479627 w 1526261"/>
              <a:gd name="connsiteY7" fmla="*/ 1276350 h 1638300"/>
              <a:gd name="connsiteX8" fmla="*/ 1479627 w 1526261"/>
              <a:gd name="connsiteY8" fmla="*/ 1447800 h 1638300"/>
              <a:gd name="connsiteX9" fmla="*/ 958927 w 1526261"/>
              <a:gd name="connsiteY9" fmla="*/ 1638300 h 1638300"/>
              <a:gd name="connsiteX0" fmla="*/ 946227 w 1486526"/>
              <a:gd name="connsiteY0" fmla="*/ 0 h 1638300"/>
              <a:gd name="connsiteX1" fmla="*/ 641427 w 1486526"/>
              <a:gd name="connsiteY1" fmla="*/ 114300 h 1638300"/>
              <a:gd name="connsiteX2" fmla="*/ 158827 w 1486526"/>
              <a:gd name="connsiteY2" fmla="*/ 393700 h 1638300"/>
              <a:gd name="connsiteX3" fmla="*/ 77 w 1486526"/>
              <a:gd name="connsiteY3" fmla="*/ 539750 h 1638300"/>
              <a:gd name="connsiteX4" fmla="*/ 146127 w 1486526"/>
              <a:gd name="connsiteY4" fmla="*/ 698500 h 1638300"/>
              <a:gd name="connsiteX5" fmla="*/ 641427 w 1486526"/>
              <a:gd name="connsiteY5" fmla="*/ 908050 h 1638300"/>
              <a:gd name="connsiteX6" fmla="*/ 1289127 w 1486526"/>
              <a:gd name="connsiteY6" fmla="*/ 1136650 h 1638300"/>
              <a:gd name="connsiteX7" fmla="*/ 1479627 w 1486526"/>
              <a:gd name="connsiteY7" fmla="*/ 1276350 h 1638300"/>
              <a:gd name="connsiteX8" fmla="*/ 1397077 w 1486526"/>
              <a:gd name="connsiteY8" fmla="*/ 1498469 h 1638300"/>
              <a:gd name="connsiteX9" fmla="*/ 958927 w 1486526"/>
              <a:gd name="connsiteY9" fmla="*/ 1638300 h 1638300"/>
              <a:gd name="connsiteX0" fmla="*/ 946227 w 1527665"/>
              <a:gd name="connsiteY0" fmla="*/ 0 h 1638300"/>
              <a:gd name="connsiteX1" fmla="*/ 641427 w 1527665"/>
              <a:gd name="connsiteY1" fmla="*/ 114300 h 1638300"/>
              <a:gd name="connsiteX2" fmla="*/ 158827 w 1527665"/>
              <a:gd name="connsiteY2" fmla="*/ 393700 h 1638300"/>
              <a:gd name="connsiteX3" fmla="*/ 77 w 1527665"/>
              <a:gd name="connsiteY3" fmla="*/ 539750 h 1638300"/>
              <a:gd name="connsiteX4" fmla="*/ 146127 w 1527665"/>
              <a:gd name="connsiteY4" fmla="*/ 698500 h 1638300"/>
              <a:gd name="connsiteX5" fmla="*/ 641427 w 1527665"/>
              <a:gd name="connsiteY5" fmla="*/ 908050 h 1638300"/>
              <a:gd name="connsiteX6" fmla="*/ 1289127 w 1527665"/>
              <a:gd name="connsiteY6" fmla="*/ 1136650 h 1638300"/>
              <a:gd name="connsiteX7" fmla="*/ 1524077 w 1527665"/>
              <a:gd name="connsiteY7" fmla="*/ 1327019 h 1638300"/>
              <a:gd name="connsiteX8" fmla="*/ 1397077 w 1527665"/>
              <a:gd name="connsiteY8" fmla="*/ 1498469 h 1638300"/>
              <a:gd name="connsiteX9" fmla="*/ 958927 w 1527665"/>
              <a:gd name="connsiteY9" fmla="*/ 1638300 h 1638300"/>
              <a:gd name="connsiteX0" fmla="*/ 946227 w 1524086"/>
              <a:gd name="connsiteY0" fmla="*/ 0 h 1638300"/>
              <a:gd name="connsiteX1" fmla="*/ 641427 w 1524086"/>
              <a:gd name="connsiteY1" fmla="*/ 114300 h 1638300"/>
              <a:gd name="connsiteX2" fmla="*/ 158827 w 1524086"/>
              <a:gd name="connsiteY2" fmla="*/ 393700 h 1638300"/>
              <a:gd name="connsiteX3" fmla="*/ 77 w 1524086"/>
              <a:gd name="connsiteY3" fmla="*/ 539750 h 1638300"/>
              <a:gd name="connsiteX4" fmla="*/ 146127 w 1524086"/>
              <a:gd name="connsiteY4" fmla="*/ 698500 h 1638300"/>
              <a:gd name="connsiteX5" fmla="*/ 641427 w 1524086"/>
              <a:gd name="connsiteY5" fmla="*/ 908050 h 1638300"/>
              <a:gd name="connsiteX6" fmla="*/ 1289127 w 1524086"/>
              <a:gd name="connsiteY6" fmla="*/ 1136650 h 1638300"/>
              <a:gd name="connsiteX7" fmla="*/ 1524077 w 1524086"/>
              <a:gd name="connsiteY7" fmla="*/ 1327019 h 1638300"/>
              <a:gd name="connsiteX8" fmla="*/ 1397077 w 1524086"/>
              <a:gd name="connsiteY8" fmla="*/ 1498469 h 1638300"/>
              <a:gd name="connsiteX9" fmla="*/ 958927 w 1524086"/>
              <a:gd name="connsiteY9" fmla="*/ 1638300 h 1638300"/>
              <a:gd name="connsiteX0" fmla="*/ 946227 w 1528135"/>
              <a:gd name="connsiteY0" fmla="*/ 0 h 1638300"/>
              <a:gd name="connsiteX1" fmla="*/ 641427 w 1528135"/>
              <a:gd name="connsiteY1" fmla="*/ 114300 h 1638300"/>
              <a:gd name="connsiteX2" fmla="*/ 158827 w 1528135"/>
              <a:gd name="connsiteY2" fmla="*/ 393700 h 1638300"/>
              <a:gd name="connsiteX3" fmla="*/ 77 w 1528135"/>
              <a:gd name="connsiteY3" fmla="*/ 539750 h 1638300"/>
              <a:gd name="connsiteX4" fmla="*/ 146127 w 1528135"/>
              <a:gd name="connsiteY4" fmla="*/ 698500 h 1638300"/>
              <a:gd name="connsiteX5" fmla="*/ 641427 w 1528135"/>
              <a:gd name="connsiteY5" fmla="*/ 908050 h 1638300"/>
              <a:gd name="connsiteX6" fmla="*/ 1409777 w 1528135"/>
              <a:gd name="connsiteY6" fmla="*/ 1195764 h 1638300"/>
              <a:gd name="connsiteX7" fmla="*/ 1524077 w 1528135"/>
              <a:gd name="connsiteY7" fmla="*/ 1327019 h 1638300"/>
              <a:gd name="connsiteX8" fmla="*/ 1397077 w 1528135"/>
              <a:gd name="connsiteY8" fmla="*/ 1498469 h 1638300"/>
              <a:gd name="connsiteX9" fmla="*/ 958927 w 1528135"/>
              <a:gd name="connsiteY9" fmla="*/ 1638300 h 1638300"/>
              <a:gd name="connsiteX0" fmla="*/ 946227 w 1524192"/>
              <a:gd name="connsiteY0" fmla="*/ 0 h 1638300"/>
              <a:gd name="connsiteX1" fmla="*/ 641427 w 1524192"/>
              <a:gd name="connsiteY1" fmla="*/ 114300 h 1638300"/>
              <a:gd name="connsiteX2" fmla="*/ 158827 w 1524192"/>
              <a:gd name="connsiteY2" fmla="*/ 393700 h 1638300"/>
              <a:gd name="connsiteX3" fmla="*/ 77 w 1524192"/>
              <a:gd name="connsiteY3" fmla="*/ 539750 h 1638300"/>
              <a:gd name="connsiteX4" fmla="*/ 146127 w 1524192"/>
              <a:gd name="connsiteY4" fmla="*/ 698500 h 1638300"/>
              <a:gd name="connsiteX5" fmla="*/ 641427 w 1524192"/>
              <a:gd name="connsiteY5" fmla="*/ 908050 h 1638300"/>
              <a:gd name="connsiteX6" fmla="*/ 1409777 w 1524192"/>
              <a:gd name="connsiteY6" fmla="*/ 1195764 h 1638300"/>
              <a:gd name="connsiteX7" fmla="*/ 1524077 w 1524192"/>
              <a:gd name="connsiteY7" fmla="*/ 1327019 h 1638300"/>
              <a:gd name="connsiteX8" fmla="*/ 1397077 w 1524192"/>
              <a:gd name="connsiteY8" fmla="*/ 1498469 h 1638300"/>
              <a:gd name="connsiteX9" fmla="*/ 958927 w 1524192"/>
              <a:gd name="connsiteY9" fmla="*/ 1638300 h 1638300"/>
              <a:gd name="connsiteX0" fmla="*/ 946373 w 1524338"/>
              <a:gd name="connsiteY0" fmla="*/ 0 h 1638300"/>
              <a:gd name="connsiteX1" fmla="*/ 641573 w 1524338"/>
              <a:gd name="connsiteY1" fmla="*/ 114300 h 1638300"/>
              <a:gd name="connsiteX2" fmla="*/ 158973 w 1524338"/>
              <a:gd name="connsiteY2" fmla="*/ 393700 h 1638300"/>
              <a:gd name="connsiteX3" fmla="*/ 223 w 1524338"/>
              <a:gd name="connsiteY3" fmla="*/ 539750 h 1638300"/>
              <a:gd name="connsiteX4" fmla="*/ 146273 w 1524338"/>
              <a:gd name="connsiteY4" fmla="*/ 698500 h 1638300"/>
              <a:gd name="connsiteX5" fmla="*/ 641573 w 1524338"/>
              <a:gd name="connsiteY5" fmla="*/ 908050 h 1638300"/>
              <a:gd name="connsiteX6" fmla="*/ 1409923 w 1524338"/>
              <a:gd name="connsiteY6" fmla="*/ 1195764 h 1638300"/>
              <a:gd name="connsiteX7" fmla="*/ 1524223 w 1524338"/>
              <a:gd name="connsiteY7" fmla="*/ 1327019 h 1638300"/>
              <a:gd name="connsiteX8" fmla="*/ 1397223 w 1524338"/>
              <a:gd name="connsiteY8" fmla="*/ 1498469 h 1638300"/>
              <a:gd name="connsiteX9" fmla="*/ 959073 w 1524338"/>
              <a:gd name="connsiteY9" fmla="*/ 1638300 h 1638300"/>
              <a:gd name="connsiteX0" fmla="*/ 946373 w 1524338"/>
              <a:gd name="connsiteY0" fmla="*/ 0 h 1638300"/>
              <a:gd name="connsiteX1" fmla="*/ 641573 w 1524338"/>
              <a:gd name="connsiteY1" fmla="*/ 114300 h 1638300"/>
              <a:gd name="connsiteX2" fmla="*/ 158973 w 1524338"/>
              <a:gd name="connsiteY2" fmla="*/ 393700 h 1638300"/>
              <a:gd name="connsiteX3" fmla="*/ 223 w 1524338"/>
              <a:gd name="connsiteY3" fmla="*/ 539750 h 1638300"/>
              <a:gd name="connsiteX4" fmla="*/ 146273 w 1524338"/>
              <a:gd name="connsiteY4" fmla="*/ 698500 h 1638300"/>
              <a:gd name="connsiteX5" fmla="*/ 641573 w 1524338"/>
              <a:gd name="connsiteY5" fmla="*/ 908050 h 1638300"/>
              <a:gd name="connsiteX6" fmla="*/ 1409923 w 1524338"/>
              <a:gd name="connsiteY6" fmla="*/ 1195764 h 1638300"/>
              <a:gd name="connsiteX7" fmla="*/ 1524223 w 1524338"/>
              <a:gd name="connsiteY7" fmla="*/ 1327019 h 1638300"/>
              <a:gd name="connsiteX8" fmla="*/ 1397223 w 1524338"/>
              <a:gd name="connsiteY8" fmla="*/ 1498469 h 1638300"/>
              <a:gd name="connsiteX9" fmla="*/ 959073 w 1524338"/>
              <a:gd name="connsiteY9" fmla="*/ 1638300 h 1638300"/>
              <a:gd name="connsiteX0" fmla="*/ 946373 w 1524338"/>
              <a:gd name="connsiteY0" fmla="*/ 0 h 1638300"/>
              <a:gd name="connsiteX1" fmla="*/ 641573 w 1524338"/>
              <a:gd name="connsiteY1" fmla="*/ 114300 h 1638300"/>
              <a:gd name="connsiteX2" fmla="*/ 158973 w 1524338"/>
              <a:gd name="connsiteY2" fmla="*/ 393700 h 1638300"/>
              <a:gd name="connsiteX3" fmla="*/ 223 w 1524338"/>
              <a:gd name="connsiteY3" fmla="*/ 539750 h 1638300"/>
              <a:gd name="connsiteX4" fmla="*/ 146273 w 1524338"/>
              <a:gd name="connsiteY4" fmla="*/ 698500 h 1638300"/>
              <a:gd name="connsiteX5" fmla="*/ 641573 w 1524338"/>
              <a:gd name="connsiteY5" fmla="*/ 908050 h 1638300"/>
              <a:gd name="connsiteX6" fmla="*/ 1409923 w 1524338"/>
              <a:gd name="connsiteY6" fmla="*/ 1195764 h 1638300"/>
              <a:gd name="connsiteX7" fmla="*/ 1524223 w 1524338"/>
              <a:gd name="connsiteY7" fmla="*/ 1327019 h 1638300"/>
              <a:gd name="connsiteX8" fmla="*/ 1397223 w 1524338"/>
              <a:gd name="connsiteY8" fmla="*/ 1498469 h 1638300"/>
              <a:gd name="connsiteX9" fmla="*/ 959073 w 1524338"/>
              <a:gd name="connsiteY9" fmla="*/ 1638300 h 1638300"/>
              <a:gd name="connsiteX0" fmla="*/ 946166 w 1524131"/>
              <a:gd name="connsiteY0" fmla="*/ 0 h 1638300"/>
              <a:gd name="connsiteX1" fmla="*/ 641366 w 1524131"/>
              <a:gd name="connsiteY1" fmla="*/ 114300 h 1638300"/>
              <a:gd name="connsiteX2" fmla="*/ 158766 w 1524131"/>
              <a:gd name="connsiteY2" fmla="*/ 393700 h 1638300"/>
              <a:gd name="connsiteX3" fmla="*/ 16 w 1524131"/>
              <a:gd name="connsiteY3" fmla="*/ 539750 h 1638300"/>
              <a:gd name="connsiteX4" fmla="*/ 146066 w 1524131"/>
              <a:gd name="connsiteY4" fmla="*/ 698500 h 1638300"/>
              <a:gd name="connsiteX5" fmla="*/ 641366 w 1524131"/>
              <a:gd name="connsiteY5" fmla="*/ 908050 h 1638300"/>
              <a:gd name="connsiteX6" fmla="*/ 1409716 w 1524131"/>
              <a:gd name="connsiteY6" fmla="*/ 1195764 h 1638300"/>
              <a:gd name="connsiteX7" fmla="*/ 1524016 w 1524131"/>
              <a:gd name="connsiteY7" fmla="*/ 1327019 h 1638300"/>
              <a:gd name="connsiteX8" fmla="*/ 1397016 w 1524131"/>
              <a:gd name="connsiteY8" fmla="*/ 1498469 h 1638300"/>
              <a:gd name="connsiteX9" fmla="*/ 958866 w 1524131"/>
              <a:gd name="connsiteY9" fmla="*/ 1638300 h 1638300"/>
              <a:gd name="connsiteX0" fmla="*/ 946166 w 1524131"/>
              <a:gd name="connsiteY0" fmla="*/ 0 h 1638300"/>
              <a:gd name="connsiteX1" fmla="*/ 641366 w 1524131"/>
              <a:gd name="connsiteY1" fmla="*/ 114300 h 1638300"/>
              <a:gd name="connsiteX2" fmla="*/ 158766 w 1524131"/>
              <a:gd name="connsiteY2" fmla="*/ 393700 h 1638300"/>
              <a:gd name="connsiteX3" fmla="*/ 16 w 1524131"/>
              <a:gd name="connsiteY3" fmla="*/ 539750 h 1638300"/>
              <a:gd name="connsiteX4" fmla="*/ 146066 w 1524131"/>
              <a:gd name="connsiteY4" fmla="*/ 698500 h 1638300"/>
              <a:gd name="connsiteX5" fmla="*/ 641366 w 1524131"/>
              <a:gd name="connsiteY5" fmla="*/ 908050 h 1638300"/>
              <a:gd name="connsiteX6" fmla="*/ 1409716 w 1524131"/>
              <a:gd name="connsiteY6" fmla="*/ 1195764 h 1638300"/>
              <a:gd name="connsiteX7" fmla="*/ 1524016 w 1524131"/>
              <a:gd name="connsiteY7" fmla="*/ 1327019 h 1638300"/>
              <a:gd name="connsiteX8" fmla="*/ 1397016 w 1524131"/>
              <a:gd name="connsiteY8" fmla="*/ 1498469 h 1638300"/>
              <a:gd name="connsiteX9" fmla="*/ 958866 w 1524131"/>
              <a:gd name="connsiteY9" fmla="*/ 1638300 h 1638300"/>
              <a:gd name="connsiteX0" fmla="*/ 946170 w 1524135"/>
              <a:gd name="connsiteY0" fmla="*/ 0 h 1638300"/>
              <a:gd name="connsiteX1" fmla="*/ 641370 w 1524135"/>
              <a:gd name="connsiteY1" fmla="*/ 114300 h 1638300"/>
              <a:gd name="connsiteX2" fmla="*/ 152420 w 1524135"/>
              <a:gd name="connsiteY2" fmla="*/ 389478 h 1638300"/>
              <a:gd name="connsiteX3" fmla="*/ 20 w 1524135"/>
              <a:gd name="connsiteY3" fmla="*/ 539750 h 1638300"/>
              <a:gd name="connsiteX4" fmla="*/ 146070 w 1524135"/>
              <a:gd name="connsiteY4" fmla="*/ 698500 h 1638300"/>
              <a:gd name="connsiteX5" fmla="*/ 641370 w 1524135"/>
              <a:gd name="connsiteY5" fmla="*/ 908050 h 1638300"/>
              <a:gd name="connsiteX6" fmla="*/ 1409720 w 1524135"/>
              <a:gd name="connsiteY6" fmla="*/ 1195764 h 1638300"/>
              <a:gd name="connsiteX7" fmla="*/ 1524020 w 1524135"/>
              <a:gd name="connsiteY7" fmla="*/ 1327019 h 1638300"/>
              <a:gd name="connsiteX8" fmla="*/ 1397020 w 1524135"/>
              <a:gd name="connsiteY8" fmla="*/ 1498469 h 1638300"/>
              <a:gd name="connsiteX9" fmla="*/ 958870 w 1524135"/>
              <a:gd name="connsiteY9" fmla="*/ 1638300 h 163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24135" h="1638300">
                <a:moveTo>
                  <a:pt x="946170" y="0"/>
                </a:moveTo>
                <a:cubicBezTo>
                  <a:pt x="859386" y="24341"/>
                  <a:pt x="773662" y="49387"/>
                  <a:pt x="641370" y="114300"/>
                </a:cubicBezTo>
                <a:cubicBezTo>
                  <a:pt x="509078" y="179213"/>
                  <a:pt x="259312" y="318570"/>
                  <a:pt x="152420" y="389478"/>
                </a:cubicBezTo>
                <a:cubicBezTo>
                  <a:pt x="45528" y="460386"/>
                  <a:pt x="1078" y="488246"/>
                  <a:pt x="20" y="539750"/>
                </a:cubicBezTo>
                <a:cubicBezTo>
                  <a:pt x="-1038" y="591254"/>
                  <a:pt x="39178" y="637117"/>
                  <a:pt x="146070" y="698500"/>
                </a:cubicBezTo>
                <a:cubicBezTo>
                  <a:pt x="252962" y="759883"/>
                  <a:pt x="430762" y="825173"/>
                  <a:pt x="641370" y="908050"/>
                </a:cubicBezTo>
                <a:cubicBezTo>
                  <a:pt x="851978" y="990927"/>
                  <a:pt x="1319762" y="1151270"/>
                  <a:pt x="1409720" y="1195764"/>
                </a:cubicBezTo>
                <a:cubicBezTo>
                  <a:pt x="1499678" y="1240258"/>
                  <a:pt x="1526137" y="1276568"/>
                  <a:pt x="1524020" y="1327019"/>
                </a:cubicBezTo>
                <a:cubicBezTo>
                  <a:pt x="1521903" y="1377470"/>
                  <a:pt x="1491212" y="1446589"/>
                  <a:pt x="1397020" y="1498469"/>
                </a:cubicBezTo>
                <a:cubicBezTo>
                  <a:pt x="1302828" y="1550349"/>
                  <a:pt x="958870" y="1638300"/>
                  <a:pt x="958870" y="1638300"/>
                </a:cubicBezTo>
              </a:path>
            </a:pathLst>
          </a:custGeom>
          <a:ln w="38100" cmpd="sng">
            <a:solidFill>
              <a:srgbClr val="FFFFFF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315200" y="1828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y(t)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19800" y="4191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x(t)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Orthogonally Corrected Path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7CBEC-B95B-C044-8683-9DBF5D4E9A8A}" type="slidenum">
              <a:rPr lang="en-US"/>
              <a:pPr/>
              <a:t>17</a:t>
            </a:fld>
            <a:endParaRPr lang="en-US"/>
          </a:p>
        </p:txBody>
      </p:sp>
      <p:graphicFrame>
        <p:nvGraphicFramePr>
          <p:cNvPr id="152579" name="Object 3"/>
          <p:cNvGraphicFramePr>
            <a:graphicFrameLocks noChangeAspect="1"/>
          </p:cNvGraphicFramePr>
          <p:nvPr/>
        </p:nvGraphicFramePr>
        <p:xfrm>
          <a:off x="1905000" y="1828800"/>
          <a:ext cx="5237163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2" name="Document" r:id="rId4" imgW="2093976" imgH="1508760" progId="Word.Document.8">
                  <p:embed/>
                </p:oleObj>
              </mc:Choice>
              <mc:Fallback>
                <p:oleObj name="Document" r:id="rId4" imgW="2093976" imgH="150876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828800"/>
                        <a:ext cx="5237163" cy="377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Iterators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Iterators traverse paths through images</a:t>
            </a:r>
          </a:p>
          <a:p>
            <a:pPr lvl="1"/>
            <a:r>
              <a:rPr lang="en-US"/>
              <a:t>Allows const paths</a:t>
            </a:r>
          </a:p>
          <a:p>
            <a:pPr lvl="1"/>
            <a:r>
              <a:rPr lang="en-US"/>
              <a:t>Necessary for path inputs in pipeline</a:t>
            </a:r>
          </a:p>
          <a:p>
            <a:r>
              <a:rPr lang="en-US"/>
              <a:t>Implemented a universal path iterator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E8451-F54F-9B4B-81E2-E06365022A87}" type="slidenum">
              <a:rPr lang="en-US"/>
              <a:pPr/>
              <a:t>18</a:t>
            </a:fld>
            <a:endParaRPr lang="en-US"/>
          </a:p>
        </p:txBody>
      </p:sp>
      <p:grpSp>
        <p:nvGrpSpPr>
          <p:cNvPr id="33804" name="Group 12"/>
          <p:cNvGrpSpPr>
            <a:grpSpLocks/>
          </p:cNvGrpSpPr>
          <p:nvPr/>
        </p:nvGrpSpPr>
        <p:grpSpPr bwMode="auto">
          <a:xfrm>
            <a:off x="1201738" y="4114800"/>
            <a:ext cx="2243137" cy="1660525"/>
            <a:chOff x="757" y="2592"/>
            <a:chExt cx="1413" cy="1046"/>
          </a:xfrm>
        </p:grpSpPr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757" y="2592"/>
              <a:ext cx="1413" cy="41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/>
              <a:r>
                <a:rPr lang="en-US" sz="1800" b="1">
                  <a:solidFill>
                    <a:srgbClr val="000000"/>
                  </a:solidFill>
                  <a:latin typeface="Tahoma" charset="0"/>
                </a:rPr>
                <a:t>PathConstIterator</a:t>
              </a:r>
              <a:endParaRPr lang="en-US" sz="1800">
                <a:solidFill>
                  <a:srgbClr val="000000"/>
                </a:solidFill>
                <a:latin typeface="Tahoma" charset="0"/>
              </a:endParaRPr>
            </a:p>
            <a:p>
              <a:pPr algn="ctr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 </a:t>
              </a:r>
              <a:r>
                <a:rPr lang="en-US" sz="1600">
                  <a:solidFill>
                    <a:srgbClr val="000000"/>
                  </a:solidFill>
                  <a:latin typeface="Tahoma" charset="0"/>
                </a:rPr>
                <a:t>&lt;TImage,TPath&gt;</a:t>
              </a:r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 </a:t>
              </a:r>
            </a:p>
          </p:txBody>
        </p:sp>
        <p:sp>
          <p:nvSpPr>
            <p:cNvPr id="33802" name="Rectangle 10"/>
            <p:cNvSpPr>
              <a:spLocks noChangeArrowheads="1"/>
            </p:cNvSpPr>
            <p:nvPr/>
          </p:nvSpPr>
          <p:spPr bwMode="auto">
            <a:xfrm>
              <a:off x="883" y="3222"/>
              <a:ext cx="1153" cy="41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/>
              <a:r>
                <a:rPr lang="en-US" sz="1800" b="1">
                  <a:solidFill>
                    <a:srgbClr val="000000"/>
                  </a:solidFill>
                  <a:latin typeface="Tahoma" charset="0"/>
                </a:rPr>
                <a:t>PathIterator</a:t>
              </a:r>
              <a:endParaRPr lang="en-US" sz="1800">
                <a:solidFill>
                  <a:srgbClr val="000000"/>
                </a:solidFill>
                <a:latin typeface="Tahoma" charset="0"/>
              </a:endParaRPr>
            </a:p>
            <a:p>
              <a:pPr algn="ctr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 </a:t>
              </a:r>
              <a:r>
                <a:rPr lang="en-US" sz="1600">
                  <a:solidFill>
                    <a:srgbClr val="000000"/>
                  </a:solidFill>
                  <a:latin typeface="Tahoma" charset="0"/>
                </a:rPr>
                <a:t>&lt;Timage,Tpath&gt;</a:t>
              </a:r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 </a:t>
              </a:r>
            </a:p>
          </p:txBody>
        </p:sp>
        <p:sp>
          <p:nvSpPr>
            <p:cNvPr id="33803" name="Line 11"/>
            <p:cNvSpPr>
              <a:spLocks noChangeShapeType="1"/>
            </p:cNvSpPr>
            <p:nvPr/>
          </p:nvSpPr>
          <p:spPr bwMode="auto">
            <a:xfrm flipH="1" flipV="1">
              <a:off x="1456" y="298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Path Iterators:  Implementation</a:t>
            </a: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Iterators traverse paths through images</a:t>
            </a:r>
          </a:p>
          <a:p>
            <a:pPr lvl="1"/>
            <a:r>
              <a:rPr lang="en-US" dirty="0" smtClean="0"/>
              <a:t>Paths do not store a current position; iterators do</a:t>
            </a:r>
          </a:p>
          <a:p>
            <a:pPr lvl="1"/>
            <a:r>
              <a:rPr lang="en-US" dirty="0" smtClean="0"/>
              <a:t>Allows </a:t>
            </a:r>
            <a:r>
              <a:rPr lang="en-US" dirty="0" err="1" smtClean="0"/>
              <a:t>const</a:t>
            </a:r>
            <a:r>
              <a:rPr lang="en-US" dirty="0" smtClean="0"/>
              <a:t> paths with many concurrent positions</a:t>
            </a:r>
          </a:p>
          <a:p>
            <a:pPr lvl="1"/>
            <a:r>
              <a:rPr lang="en-US" dirty="0" smtClean="0"/>
              <a:t>The path iterator is able to traverse any type of path</a:t>
            </a:r>
          </a:p>
          <a:p>
            <a:r>
              <a:rPr lang="en-US" dirty="0" smtClean="0"/>
              <a:t>Path iterators are supported by the </a:t>
            </a:r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Path:: </a:t>
            </a:r>
            <a:r>
              <a:rPr lang="en-US" sz="2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IncrementInput</a:t>
            </a:r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sz="22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&amp; Input) </a:t>
            </a:r>
            <a:r>
              <a:rPr lang="en-US" dirty="0" smtClean="0"/>
              <a:t>function</a:t>
            </a:r>
          </a:p>
          <a:p>
            <a:pPr lvl="1"/>
            <a:r>
              <a:rPr lang="en-US" dirty="0" smtClean="0"/>
              <a:t>All paths must know how much to increment a given path input to advance the path output to the next neighboring voxel along the path</a:t>
            </a:r>
          </a:p>
          <a:p>
            <a:pPr lvl="1"/>
            <a:r>
              <a:rPr lang="en-US" dirty="0" smtClean="0"/>
              <a:t>For efficiency, </a:t>
            </a:r>
            <a:r>
              <a:rPr lang="en-US" sz="22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IncrementInput</a:t>
            </a:r>
            <a:r>
              <a:rPr lang="en-US" sz="2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</a:t>
            </a:r>
            <a:r>
              <a:rPr lang="en-US" dirty="0" smtClean="0"/>
              <a:t> returns the offset resulting from its modification of Input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54AE4-0422-7042-8CBA-E5736B6BE6C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Preface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based on the </a:t>
            </a:r>
            <a:r>
              <a:rPr lang="en-US" dirty="0"/>
              <a:t>slides I presented at MICCAI </a:t>
            </a:r>
            <a:r>
              <a:rPr lang="en-US" dirty="0" smtClean="0"/>
              <a:t>05</a:t>
            </a:r>
            <a:r>
              <a:rPr lang="en-US" altLang="ja-JP" dirty="0" smtClean="0"/>
              <a:t>’</a:t>
            </a:r>
            <a:r>
              <a:rPr lang="en-US" dirty="0" smtClean="0"/>
              <a:t>s </a:t>
            </a:r>
            <a:r>
              <a:rPr lang="en-US" dirty="0"/>
              <a:t>ITK workshop.</a:t>
            </a:r>
          </a:p>
          <a:p>
            <a:r>
              <a:rPr lang="en-US" dirty="0"/>
              <a:t>They discuss the motivation and usage for the unified path framework I added to ITK</a:t>
            </a:r>
            <a:r>
              <a:rPr lang="en-US" dirty="0" smtClean="0"/>
              <a:t>.</a:t>
            </a:r>
          </a:p>
          <a:p>
            <a:r>
              <a:rPr lang="en-US" dirty="0" smtClean="0"/>
              <a:t>You can see the related Insight </a:t>
            </a:r>
            <a:r>
              <a:rPr lang="en-US" dirty="0"/>
              <a:t>Journal article at http://</a:t>
            </a:r>
            <a:r>
              <a:rPr lang="en-US" dirty="0" err="1"/>
              <a:t>hdl.handle.net</a:t>
            </a:r>
            <a:r>
              <a:rPr lang="en-US" dirty="0"/>
              <a:t>/1926/</a:t>
            </a:r>
            <a:r>
              <a:rPr lang="en-US" dirty="0" smtClean="0"/>
              <a:t>40</a:t>
            </a:r>
          </a:p>
          <a:p>
            <a:pPr lvl="1"/>
            <a:r>
              <a:rPr lang="en-US" dirty="0" smtClean="0"/>
              <a:t>(Note:  It used to be one of the top-rated journal articles until I.J. was redone, and all the old reviews were scrapped.)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F1E60-0341-FC40-8275-2CD34951D00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Base Class API</a:t>
            </a:r>
            <a:endParaRPr lang="en-US"/>
          </a:p>
        </p:txBody>
      </p:sp>
      <p:sp>
        <p:nvSpPr>
          <p:cNvPr id="140295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1740845"/>
            <a:ext cx="8534400" cy="456851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Path&lt;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TInput,TOutput,VDimension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&gt;</a:t>
            </a: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virtual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StartOfInput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           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virtual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EndOfInput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             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virtual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OutputType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Evaluate(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      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=0</a:t>
            </a: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virtual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IndexType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EvaluateToIndex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=0</a:t>
            </a: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virtual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OffsetType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IncrementInput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=0</a:t>
            </a: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PathConstIterator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TImage,TPath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&gt;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GoToBegin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bool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IsAtEnd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operator++()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IndexType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GetIndex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PathInputType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GetPathPosition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8985D-F14C-E447-865C-88A88A11011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Subclass API Extensions</a:t>
            </a: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idx="1"/>
          </p:nvPr>
        </p:nvSpPr>
        <p:spPr>
          <a:xfrm>
            <a:off x="914400" y="1740845"/>
            <a:ext cx="8153400" cy="4568515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ChainCodePath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VDimension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&gt;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SetStart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IndexType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IndexType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GetStart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    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unsigned 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NumberOfSteps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()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InsertStep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position,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OffsetType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step)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ChangeStep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position,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OffsetType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step)</a:t>
            </a: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Clear()</a:t>
            </a: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ParametricPath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VDimension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&gt;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VectorType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EvaluateDerivative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InputType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const</a:t>
            </a:r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endParaRPr lang="en-US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  <a:p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FourierSeriesPath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&lt;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VDimension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&gt;</a:t>
            </a:r>
          </a:p>
          <a:p>
            <a:pPr lvl="1"/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AddHarmonic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VectorType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CosCoef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,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VectorType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SinCoef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Clear()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/>
              <a:cs typeface="Courier New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41B89-EAD8-3849-B3AC-60023B83945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Filter Hierarchy</a:t>
            </a:r>
          </a:p>
        </p:txBody>
      </p:sp>
      <p:sp>
        <p:nvSpPr>
          <p:cNvPr id="2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4463F-826A-4A42-BEF5-A1ACF91E9504}" type="slidenum">
              <a:rPr lang="en-US"/>
              <a:pPr/>
              <a:t>22</a:t>
            </a:fld>
            <a:endParaRPr lang="en-US"/>
          </a:p>
        </p:txBody>
      </p:sp>
      <p:sp>
        <p:nvSpPr>
          <p:cNvPr id="30812" name="Line 92"/>
          <p:cNvSpPr>
            <a:spLocks noChangeShapeType="1"/>
          </p:cNvSpPr>
          <p:nvPr/>
        </p:nvSpPr>
        <p:spPr bwMode="auto">
          <a:xfrm flipV="1">
            <a:off x="2057400" y="1676400"/>
            <a:ext cx="250825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3" name="Line 93"/>
          <p:cNvSpPr>
            <a:spLocks noChangeShapeType="1"/>
          </p:cNvSpPr>
          <p:nvPr/>
        </p:nvSpPr>
        <p:spPr bwMode="auto">
          <a:xfrm flipH="1" flipV="1">
            <a:off x="4565650" y="1676400"/>
            <a:ext cx="183515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5" name="Line 95"/>
          <p:cNvSpPr>
            <a:spLocks noChangeShapeType="1"/>
          </p:cNvSpPr>
          <p:nvPr/>
        </p:nvSpPr>
        <p:spPr bwMode="auto">
          <a:xfrm flipH="1" flipV="1">
            <a:off x="6400800" y="2317750"/>
            <a:ext cx="1371600" cy="273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9" name="Line 99"/>
          <p:cNvSpPr>
            <a:spLocks noChangeShapeType="1"/>
          </p:cNvSpPr>
          <p:nvPr/>
        </p:nvSpPr>
        <p:spPr bwMode="auto">
          <a:xfrm flipH="1" flipV="1">
            <a:off x="2438400" y="3155950"/>
            <a:ext cx="0" cy="14922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0" name="Line 100"/>
          <p:cNvSpPr>
            <a:spLocks noChangeShapeType="1"/>
          </p:cNvSpPr>
          <p:nvPr/>
        </p:nvSpPr>
        <p:spPr bwMode="auto">
          <a:xfrm flipH="1" flipV="1">
            <a:off x="2057400" y="2317750"/>
            <a:ext cx="0" cy="273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2" name="Line 102"/>
          <p:cNvSpPr>
            <a:spLocks noChangeShapeType="1"/>
          </p:cNvSpPr>
          <p:nvPr/>
        </p:nvSpPr>
        <p:spPr bwMode="auto">
          <a:xfrm flipH="1" flipV="1">
            <a:off x="7772400" y="3124200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5" name="Rectangle 75"/>
          <p:cNvSpPr>
            <a:spLocks noChangeArrowheads="1"/>
          </p:cNvSpPr>
          <p:nvPr/>
        </p:nvSpPr>
        <p:spPr bwMode="auto">
          <a:xfrm>
            <a:off x="3779838" y="1339850"/>
            <a:ext cx="1584325" cy="336550"/>
          </a:xfrm>
          <a:prstGeom prst="rect">
            <a:avLst/>
          </a:prstGeom>
          <a:solidFill>
            <a:srgbClr val="CCFFFF"/>
          </a:solidFill>
          <a:ln w="38100">
            <a:solidFill>
              <a:srgbClr val="003F7E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b="1" i="1">
                <a:solidFill>
                  <a:srgbClr val="003F7E"/>
                </a:solidFill>
                <a:latin typeface="Tahoma" charset="0"/>
              </a:rPr>
              <a:t>ProcessObject</a:t>
            </a:r>
            <a:endParaRPr lang="en-US" sz="1600" i="1">
              <a:solidFill>
                <a:srgbClr val="003F7E"/>
              </a:solidFill>
              <a:latin typeface="Tahoma" charset="0"/>
            </a:endParaRPr>
          </a:p>
        </p:txBody>
      </p:sp>
      <p:sp>
        <p:nvSpPr>
          <p:cNvPr id="30796" name="Rectangle 76"/>
          <p:cNvSpPr>
            <a:spLocks noChangeArrowheads="1"/>
          </p:cNvSpPr>
          <p:nvPr/>
        </p:nvSpPr>
        <p:spPr bwMode="auto">
          <a:xfrm>
            <a:off x="4876800" y="1981200"/>
            <a:ext cx="2897188" cy="336550"/>
          </a:xfrm>
          <a:prstGeom prst="rect">
            <a:avLst/>
          </a:prstGeom>
          <a:solidFill>
            <a:srgbClr val="CCFFFF"/>
          </a:solidFill>
          <a:ln w="38100">
            <a:solidFill>
              <a:srgbClr val="003F7E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b="1" i="1">
                <a:solidFill>
                  <a:srgbClr val="003F7E"/>
                </a:solidFill>
                <a:latin typeface="Tahoma" charset="0"/>
              </a:rPr>
              <a:t>ImageSource</a:t>
            </a:r>
            <a:r>
              <a:rPr lang="en-US" sz="1400" i="1">
                <a:solidFill>
                  <a:srgbClr val="003F7E"/>
                </a:solidFill>
                <a:latin typeface="Tahoma" charset="0"/>
              </a:rPr>
              <a:t>&lt;TOutputImage&gt;</a:t>
            </a:r>
            <a:endParaRPr lang="en-US" sz="1600" i="1">
              <a:solidFill>
                <a:srgbClr val="003F7E"/>
              </a:solidFill>
              <a:latin typeface="Tahoma" charset="0"/>
            </a:endParaRPr>
          </a:p>
        </p:txBody>
      </p:sp>
      <p:sp>
        <p:nvSpPr>
          <p:cNvPr id="30797" name="Rectangle 77"/>
          <p:cNvSpPr>
            <a:spLocks noChangeArrowheads="1"/>
          </p:cNvSpPr>
          <p:nvPr/>
        </p:nvSpPr>
        <p:spPr bwMode="auto">
          <a:xfrm>
            <a:off x="6451600" y="2590800"/>
            <a:ext cx="2616200" cy="549275"/>
          </a:xfrm>
          <a:prstGeom prst="rect">
            <a:avLst/>
          </a:prstGeom>
          <a:solidFill>
            <a:srgbClr val="CCFFFF"/>
          </a:solidFill>
          <a:ln w="38100">
            <a:solidFill>
              <a:srgbClr val="003F7E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b="1" i="1">
                <a:solidFill>
                  <a:srgbClr val="003F7E"/>
                </a:solidFill>
                <a:latin typeface="Tahoma" charset="0"/>
              </a:rPr>
              <a:t>ImageToImageFilter</a:t>
            </a:r>
            <a:endParaRPr lang="en-US" sz="1600" i="1">
              <a:solidFill>
                <a:srgbClr val="003F7E"/>
              </a:solidFill>
              <a:latin typeface="Tahoma" charset="0"/>
            </a:endParaRPr>
          </a:p>
          <a:p>
            <a:pPr algn="ctr" defTabSz="809625"/>
            <a:r>
              <a:rPr lang="en-US" sz="1400" i="1">
                <a:solidFill>
                  <a:srgbClr val="003F7E"/>
                </a:solidFill>
                <a:latin typeface="Tahoma" charset="0"/>
              </a:rPr>
              <a:t>&lt;TInputImage,TOutputImage&gt;</a:t>
            </a:r>
          </a:p>
        </p:txBody>
      </p:sp>
      <p:sp>
        <p:nvSpPr>
          <p:cNvPr id="30798" name="Rectangle 78"/>
          <p:cNvSpPr>
            <a:spLocks noChangeArrowheads="1"/>
          </p:cNvSpPr>
          <p:nvPr/>
        </p:nvSpPr>
        <p:spPr bwMode="auto">
          <a:xfrm>
            <a:off x="798513" y="1981200"/>
            <a:ext cx="2554287" cy="33655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b="1" i="1">
                <a:solidFill>
                  <a:srgbClr val="000000"/>
                </a:solidFill>
                <a:latin typeface="Tahoma" charset="0"/>
              </a:rPr>
              <a:t>PathSource</a:t>
            </a:r>
            <a:r>
              <a:rPr lang="en-US" sz="1400" i="1">
                <a:solidFill>
                  <a:srgbClr val="000000"/>
                </a:solidFill>
                <a:latin typeface="Tahoma" charset="0"/>
              </a:rPr>
              <a:t>&lt;TOutputPath&gt;</a:t>
            </a:r>
          </a:p>
        </p:txBody>
      </p:sp>
      <p:sp>
        <p:nvSpPr>
          <p:cNvPr id="30799" name="Rectangle 79"/>
          <p:cNvSpPr>
            <a:spLocks noChangeArrowheads="1"/>
          </p:cNvSpPr>
          <p:nvPr/>
        </p:nvSpPr>
        <p:spPr bwMode="auto">
          <a:xfrm>
            <a:off x="885825" y="2606675"/>
            <a:ext cx="2314575" cy="549275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b="1" i="1">
                <a:solidFill>
                  <a:srgbClr val="000000"/>
                </a:solidFill>
                <a:latin typeface="Tahoma" charset="0"/>
              </a:rPr>
              <a:t>PathToPathFilter</a:t>
            </a:r>
          </a:p>
          <a:p>
            <a:pPr algn="ctr" defTabSz="809625"/>
            <a:r>
              <a:rPr lang="en-US" sz="1400" i="1">
                <a:solidFill>
                  <a:srgbClr val="000000"/>
                </a:solidFill>
                <a:latin typeface="Tahoma" charset="0"/>
              </a:rPr>
              <a:t>&lt;TInputPath,TOutputPath&gt;</a:t>
            </a:r>
          </a:p>
        </p:txBody>
      </p:sp>
      <p:sp>
        <p:nvSpPr>
          <p:cNvPr id="30800" name="Rectangle 80"/>
          <p:cNvSpPr>
            <a:spLocks noChangeArrowheads="1"/>
          </p:cNvSpPr>
          <p:nvPr/>
        </p:nvSpPr>
        <p:spPr bwMode="auto">
          <a:xfrm>
            <a:off x="5943600" y="4648200"/>
            <a:ext cx="3105150" cy="76200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b="1" i="1">
                <a:solidFill>
                  <a:srgbClr val="000000"/>
                </a:solidFill>
                <a:latin typeface="Tahoma" charset="0"/>
              </a:rPr>
              <a:t>ImageAndPathToImageFilter</a:t>
            </a:r>
            <a:endParaRPr lang="en-US" sz="1600" i="1">
              <a:solidFill>
                <a:srgbClr val="000000"/>
              </a:solidFill>
              <a:latin typeface="Tahoma" charset="0"/>
            </a:endParaRPr>
          </a:p>
          <a:p>
            <a:pPr algn="ctr" defTabSz="809625"/>
            <a:r>
              <a:rPr lang="en-US" sz="1400" i="1">
                <a:solidFill>
                  <a:srgbClr val="000000"/>
                </a:solidFill>
                <a:latin typeface="Tahoma" charset="0"/>
              </a:rPr>
              <a:t>&lt;TInputImage,TInputPath,</a:t>
            </a:r>
          </a:p>
          <a:p>
            <a:pPr algn="ctr" defTabSz="809625"/>
            <a:r>
              <a:rPr lang="en-US" sz="1400" i="1">
                <a:solidFill>
                  <a:srgbClr val="000000"/>
                </a:solidFill>
                <a:latin typeface="Tahoma" charset="0"/>
              </a:rPr>
              <a:t>TOutputImage&gt;</a:t>
            </a:r>
          </a:p>
        </p:txBody>
      </p:sp>
      <p:sp>
        <p:nvSpPr>
          <p:cNvPr id="30801" name="Rectangle 81"/>
          <p:cNvSpPr>
            <a:spLocks noChangeArrowheads="1"/>
          </p:cNvSpPr>
          <p:nvPr/>
        </p:nvSpPr>
        <p:spPr bwMode="auto">
          <a:xfrm>
            <a:off x="990600" y="4648200"/>
            <a:ext cx="2913063" cy="762000"/>
          </a:xfrm>
          <a:prstGeom prst="rect">
            <a:avLst/>
          </a:prstGeom>
          <a:solidFill>
            <a:srgbClr val="CC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wrap="none" lIns="45720" tIns="27432" rIns="45720" bIns="27432" anchor="ctr">
            <a:spAutoFit/>
          </a:bodyPr>
          <a:lstStyle/>
          <a:p>
            <a:pPr algn="ctr" defTabSz="809625"/>
            <a:r>
              <a:rPr lang="en-US" sz="1600" b="1" i="1">
                <a:solidFill>
                  <a:srgbClr val="000000"/>
                </a:solidFill>
                <a:latin typeface="Tahoma" charset="0"/>
              </a:rPr>
              <a:t>PathAndImageToPathFilter</a:t>
            </a:r>
            <a:endParaRPr lang="en-US" sz="1600" i="1">
              <a:solidFill>
                <a:srgbClr val="000000"/>
              </a:solidFill>
              <a:latin typeface="Tahoma" charset="0"/>
            </a:endParaRPr>
          </a:p>
          <a:p>
            <a:pPr algn="ctr" defTabSz="809625"/>
            <a:r>
              <a:rPr lang="en-US" sz="1400" i="1">
                <a:solidFill>
                  <a:srgbClr val="000000"/>
                </a:solidFill>
                <a:latin typeface="Tahoma" charset="0"/>
              </a:rPr>
              <a:t>&lt;TInputPath,TInputImage,</a:t>
            </a:r>
          </a:p>
          <a:p>
            <a:pPr algn="ctr" defTabSz="809625"/>
            <a:r>
              <a:rPr lang="en-US" sz="1400" i="1">
                <a:solidFill>
                  <a:srgbClr val="000000"/>
                </a:solidFill>
                <a:latin typeface="Tahoma" charset="0"/>
              </a:rPr>
              <a:t>TOutputPath&gt;</a:t>
            </a:r>
          </a:p>
        </p:txBody>
      </p:sp>
      <p:grpSp>
        <p:nvGrpSpPr>
          <p:cNvPr id="30826" name="Group 106"/>
          <p:cNvGrpSpPr>
            <a:grpSpLocks/>
          </p:cNvGrpSpPr>
          <p:nvPr/>
        </p:nvGrpSpPr>
        <p:grpSpPr bwMode="auto">
          <a:xfrm>
            <a:off x="727075" y="5410200"/>
            <a:ext cx="8124825" cy="866775"/>
            <a:chOff x="458" y="3408"/>
            <a:chExt cx="5118" cy="546"/>
          </a:xfrm>
        </p:grpSpPr>
        <p:sp>
          <p:nvSpPr>
            <p:cNvPr id="30821" name="Line 101"/>
            <p:cNvSpPr>
              <a:spLocks noChangeShapeType="1"/>
            </p:cNvSpPr>
            <p:nvPr/>
          </p:nvSpPr>
          <p:spPr bwMode="auto">
            <a:xfrm flipH="1" flipV="1">
              <a:off x="1536" y="3408"/>
              <a:ext cx="0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24" name="Line 104"/>
            <p:cNvSpPr>
              <a:spLocks noChangeShapeType="1"/>
            </p:cNvSpPr>
            <p:nvPr/>
          </p:nvSpPr>
          <p:spPr bwMode="auto">
            <a:xfrm flipH="1" flipV="1">
              <a:off x="4752" y="3408"/>
              <a:ext cx="0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6" name="Rectangle 86"/>
            <p:cNvSpPr>
              <a:spLocks noChangeArrowheads="1"/>
            </p:cNvSpPr>
            <p:nvPr/>
          </p:nvSpPr>
          <p:spPr bwMode="auto">
            <a:xfrm>
              <a:off x="458" y="3590"/>
              <a:ext cx="2154" cy="358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OrthogonalSwath2DPathFilter</a:t>
              </a:r>
              <a:endParaRPr lang="en-US" sz="1600">
                <a:solidFill>
                  <a:srgbClr val="000000"/>
                </a:solidFill>
                <a:latin typeface="Tahoma" charset="0"/>
              </a:endParaRPr>
            </a:p>
            <a:p>
              <a:pPr algn="ctr" defTabSz="809625"/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&lt;TFourierSeriesPath,TSwathMeritImage&gt;</a:t>
              </a:r>
            </a:p>
          </p:txBody>
        </p:sp>
        <p:sp>
          <p:nvSpPr>
            <p:cNvPr id="30807" name="Rectangle 87"/>
            <p:cNvSpPr>
              <a:spLocks noChangeArrowheads="1"/>
            </p:cNvSpPr>
            <p:nvPr/>
          </p:nvSpPr>
          <p:spPr bwMode="auto">
            <a:xfrm>
              <a:off x="3888" y="3576"/>
              <a:ext cx="1688" cy="378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ExtractOrthogonalSwath</a:t>
              </a:r>
            </a:p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2DImageFilter</a:t>
              </a:r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&lt;Timage&gt;</a:t>
              </a:r>
            </a:p>
          </p:txBody>
        </p:sp>
      </p:grpSp>
      <p:grpSp>
        <p:nvGrpSpPr>
          <p:cNvPr id="30827" name="Group 107"/>
          <p:cNvGrpSpPr>
            <a:grpSpLocks/>
          </p:cNvGrpSpPr>
          <p:nvPr/>
        </p:nvGrpSpPr>
        <p:grpSpPr bwMode="auto">
          <a:xfrm>
            <a:off x="3810000" y="2317750"/>
            <a:ext cx="2590800" cy="857250"/>
            <a:chOff x="2400" y="1460"/>
            <a:chExt cx="1632" cy="540"/>
          </a:xfrm>
        </p:grpSpPr>
        <p:sp>
          <p:nvSpPr>
            <p:cNvPr id="30814" name="Line 94"/>
            <p:cNvSpPr>
              <a:spLocks noChangeShapeType="1"/>
            </p:cNvSpPr>
            <p:nvPr/>
          </p:nvSpPr>
          <p:spPr bwMode="auto">
            <a:xfrm flipV="1">
              <a:off x="3168" y="1460"/>
              <a:ext cx="864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8" name="Rectangle 88"/>
            <p:cNvSpPr>
              <a:spLocks noChangeArrowheads="1"/>
            </p:cNvSpPr>
            <p:nvPr/>
          </p:nvSpPr>
          <p:spPr bwMode="auto">
            <a:xfrm>
              <a:off x="2400" y="1642"/>
              <a:ext cx="1565" cy="358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PathToImageFilter</a:t>
              </a:r>
              <a:endParaRPr lang="en-US" sz="1600">
                <a:solidFill>
                  <a:srgbClr val="000000"/>
                </a:solidFill>
                <a:latin typeface="Tahoma" charset="0"/>
              </a:endParaRPr>
            </a:p>
            <a:p>
              <a:pPr algn="ctr" defTabSz="809625"/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&lt;TInputPath,TOutputImage&gt;</a:t>
              </a:r>
              <a:endParaRPr lang="en-US" sz="1600">
                <a:solidFill>
                  <a:srgbClr val="000000"/>
                </a:solidFill>
                <a:latin typeface="Tahoma" charset="0"/>
              </a:endParaRPr>
            </a:p>
          </p:txBody>
        </p:sp>
      </p:grpSp>
      <p:grpSp>
        <p:nvGrpSpPr>
          <p:cNvPr id="30825" name="Group 105"/>
          <p:cNvGrpSpPr>
            <a:grpSpLocks/>
          </p:cNvGrpSpPr>
          <p:nvPr/>
        </p:nvGrpSpPr>
        <p:grpSpPr bwMode="auto">
          <a:xfrm>
            <a:off x="101600" y="3155950"/>
            <a:ext cx="4851400" cy="1298575"/>
            <a:chOff x="64" y="1988"/>
            <a:chExt cx="3056" cy="818"/>
          </a:xfrm>
        </p:grpSpPr>
        <p:sp>
          <p:nvSpPr>
            <p:cNvPr id="30817" name="Line 97"/>
            <p:cNvSpPr>
              <a:spLocks noChangeShapeType="1"/>
            </p:cNvSpPr>
            <p:nvPr/>
          </p:nvSpPr>
          <p:spPr bwMode="auto">
            <a:xfrm flipV="1">
              <a:off x="672" y="1988"/>
              <a:ext cx="864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8" name="Line 98"/>
            <p:cNvSpPr>
              <a:spLocks noChangeShapeType="1"/>
            </p:cNvSpPr>
            <p:nvPr/>
          </p:nvSpPr>
          <p:spPr bwMode="auto">
            <a:xfrm flipH="1" flipV="1">
              <a:off x="1536" y="1988"/>
              <a:ext cx="912" cy="1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sm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5" name="Rectangle 85"/>
            <p:cNvSpPr>
              <a:spLocks noChangeArrowheads="1"/>
            </p:cNvSpPr>
            <p:nvPr/>
          </p:nvSpPr>
          <p:spPr bwMode="auto">
            <a:xfrm>
              <a:off x="64" y="2160"/>
              <a:ext cx="1328" cy="64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PathToChain</a:t>
              </a:r>
            </a:p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CodePathFilter</a:t>
              </a:r>
            </a:p>
            <a:p>
              <a:pPr algn="ctr" defTabSz="809625"/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&lt;TInputPath,</a:t>
              </a:r>
            </a:p>
            <a:p>
              <a:pPr algn="ctr" defTabSz="809625"/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TOutputChainCodePath&gt;</a:t>
              </a:r>
              <a:endParaRPr lang="en-US" sz="1600">
                <a:solidFill>
                  <a:srgbClr val="000000"/>
                </a:solidFill>
                <a:latin typeface="Tahoma" charset="0"/>
              </a:endParaRPr>
            </a:p>
          </p:txBody>
        </p:sp>
        <p:sp>
          <p:nvSpPr>
            <p:cNvPr id="30810" name="Rectangle 90"/>
            <p:cNvSpPr>
              <a:spLocks noChangeArrowheads="1"/>
            </p:cNvSpPr>
            <p:nvPr/>
          </p:nvSpPr>
          <p:spPr bwMode="auto">
            <a:xfrm>
              <a:off x="1675" y="2160"/>
              <a:ext cx="1445" cy="646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ChainCodeToFourier</a:t>
              </a:r>
            </a:p>
            <a:p>
              <a:pPr algn="ctr" defTabSz="809625"/>
              <a:r>
                <a:rPr lang="en-US" sz="1600" b="1">
                  <a:solidFill>
                    <a:srgbClr val="000000"/>
                  </a:solidFill>
                  <a:latin typeface="Tahoma" charset="0"/>
                </a:rPr>
                <a:t>SeriesPathFilter</a:t>
              </a:r>
              <a:endParaRPr lang="en-US" sz="1600">
                <a:solidFill>
                  <a:srgbClr val="000000"/>
                </a:solidFill>
                <a:latin typeface="Tahoma" charset="0"/>
              </a:endParaRPr>
            </a:p>
            <a:p>
              <a:pPr algn="ctr" defTabSz="809625"/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&lt;TInputChainCodePath,</a:t>
              </a:r>
            </a:p>
            <a:p>
              <a:pPr algn="ctr" defTabSz="809625"/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TOutputFourierSeriesPath&gt;</a:t>
              </a:r>
              <a:endParaRPr lang="en-US" sz="1600">
                <a:solidFill>
                  <a:srgbClr val="000000"/>
                </a:solidFill>
                <a:latin typeface="Tahoma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01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Conversion Filters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23FB5-99F5-7E45-AE88-FEE90FED61AB}" type="slidenum">
              <a:rPr lang="en-US"/>
              <a:pPr/>
              <a:t>23</a:t>
            </a:fld>
            <a:endParaRPr lang="en-US"/>
          </a:p>
        </p:txBody>
      </p:sp>
      <p:sp>
        <p:nvSpPr>
          <p:cNvPr id="144387" name="Rectangle 3"/>
          <p:cNvSpPr>
            <a:spLocks noChangeArrowheads="1"/>
          </p:cNvSpPr>
          <p:nvPr/>
        </p:nvSpPr>
        <p:spPr bwMode="auto">
          <a:xfrm>
            <a:off x="5562600" y="4419600"/>
            <a:ext cx="3048000" cy="914400"/>
          </a:xfrm>
          <a:prstGeom prst="rect">
            <a:avLst/>
          </a:prstGeom>
          <a:solidFill>
            <a:schemeClr val="accent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ChainCodeToFourier</a:t>
            </a:r>
          </a:p>
          <a:p>
            <a:pPr algn="ctr"/>
            <a:r>
              <a:rPr lang="en-US">
                <a:solidFill>
                  <a:srgbClr val="000000"/>
                </a:solidFill>
              </a:rPr>
              <a:t>SeriesPathFilter</a:t>
            </a:r>
          </a:p>
        </p:txBody>
      </p:sp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5791200" y="5715000"/>
            <a:ext cx="2578100" cy="6096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FourierSeriesPath</a:t>
            </a:r>
          </a:p>
        </p:txBody>
      </p:sp>
      <p:cxnSp>
        <p:nvCxnSpPr>
          <p:cNvPr id="144389" name="AutoShape 5"/>
          <p:cNvCxnSpPr>
            <a:cxnSpLocks noChangeShapeType="1"/>
            <a:stCxn id="144396" idx="2"/>
            <a:endCxn id="144387" idx="0"/>
          </p:cNvCxnSpPr>
          <p:nvPr/>
        </p:nvCxnSpPr>
        <p:spPr bwMode="auto">
          <a:xfrm>
            <a:off x="7086600" y="4067175"/>
            <a:ext cx="0" cy="314325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390" name="AutoShape 6"/>
          <p:cNvCxnSpPr>
            <a:cxnSpLocks noChangeShapeType="1"/>
            <a:stCxn id="144387" idx="2"/>
            <a:endCxn id="144388" idx="0"/>
          </p:cNvCxnSpPr>
          <p:nvPr/>
        </p:nvCxnSpPr>
        <p:spPr bwMode="auto">
          <a:xfrm flipH="1">
            <a:off x="7080250" y="5372100"/>
            <a:ext cx="6350" cy="314325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447675" y="2895600"/>
            <a:ext cx="2209800" cy="914400"/>
          </a:xfrm>
          <a:prstGeom prst="rect">
            <a:avLst/>
          </a:prstGeom>
          <a:solidFill>
            <a:schemeClr val="accent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PathToChain</a:t>
            </a:r>
          </a:p>
          <a:p>
            <a:pPr algn="ctr"/>
            <a:r>
              <a:rPr lang="en-US">
                <a:solidFill>
                  <a:srgbClr val="000000"/>
                </a:solidFill>
              </a:rPr>
              <a:t>CodePathFilter</a:t>
            </a: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708025" y="4191000"/>
            <a:ext cx="1692275" cy="6096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ChainCode</a:t>
            </a:r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1104900" y="1905000"/>
            <a:ext cx="892175" cy="6096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00"/>
                </a:solidFill>
              </a:rPr>
              <a:t>Path</a:t>
            </a:r>
          </a:p>
        </p:txBody>
      </p:sp>
      <p:cxnSp>
        <p:nvCxnSpPr>
          <p:cNvPr id="144394" name="AutoShape 10"/>
          <p:cNvCxnSpPr>
            <a:cxnSpLocks noChangeShapeType="1"/>
            <a:stCxn id="144393" idx="2"/>
            <a:endCxn id="144391" idx="0"/>
          </p:cNvCxnSpPr>
          <p:nvPr/>
        </p:nvCxnSpPr>
        <p:spPr bwMode="auto">
          <a:xfrm>
            <a:off x="1550988" y="2533650"/>
            <a:ext cx="1587" cy="32385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4395" name="AutoShape 11"/>
          <p:cNvCxnSpPr>
            <a:cxnSpLocks noChangeShapeType="1"/>
            <a:stCxn id="144391" idx="2"/>
            <a:endCxn id="144392" idx="0"/>
          </p:cNvCxnSpPr>
          <p:nvPr/>
        </p:nvCxnSpPr>
        <p:spPr bwMode="auto">
          <a:xfrm>
            <a:off x="1552575" y="3848100"/>
            <a:ext cx="1588" cy="314325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4396" name="Rectangle 12"/>
          <p:cNvSpPr>
            <a:spLocks noChangeArrowheads="1"/>
          </p:cNvSpPr>
          <p:nvPr/>
        </p:nvSpPr>
        <p:spPr bwMode="auto">
          <a:xfrm>
            <a:off x="6248400" y="3429000"/>
            <a:ext cx="1676400" cy="609600"/>
          </a:xfrm>
          <a:prstGeom prst="rect">
            <a:avLst/>
          </a:prstGeom>
          <a:solidFill>
            <a:schemeClr val="accent1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>
                <a:solidFill>
                  <a:srgbClr val="000000"/>
                </a:solidFill>
              </a:rPr>
              <a:t>ChainCode</a:t>
            </a:r>
          </a:p>
        </p:txBody>
      </p:sp>
      <p:sp>
        <p:nvSpPr>
          <p:cNvPr id="144397" name="Rectangle 13"/>
          <p:cNvSpPr>
            <a:spLocks noChangeArrowheads="1"/>
          </p:cNvSpPr>
          <p:nvPr/>
        </p:nvSpPr>
        <p:spPr bwMode="auto">
          <a:xfrm>
            <a:off x="3352800" y="2209800"/>
            <a:ext cx="4572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AllowDiagonalSteps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bool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=true)</a:t>
            </a:r>
          </a:p>
        </p:txBody>
      </p:sp>
      <p:cxnSp>
        <p:nvCxnSpPr>
          <p:cNvPr id="144398" name="AutoShape 14"/>
          <p:cNvCxnSpPr>
            <a:cxnSpLocks noChangeShapeType="1"/>
            <a:stCxn id="144397" idx="1"/>
            <a:endCxn id="144391" idx="3"/>
          </p:cNvCxnSpPr>
          <p:nvPr/>
        </p:nvCxnSpPr>
        <p:spPr bwMode="auto">
          <a:xfrm flipH="1">
            <a:off x="2657475" y="2400300"/>
            <a:ext cx="695325" cy="95250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4399" name="Rectangle 15"/>
          <p:cNvSpPr>
            <a:spLocks noChangeArrowheads="1"/>
          </p:cNvSpPr>
          <p:nvPr/>
        </p:nvSpPr>
        <p:spPr bwMode="auto">
          <a:xfrm>
            <a:off x="1447800" y="5562600"/>
            <a:ext cx="3429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SetNumHarmonics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(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int</a:t>
            </a:r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/>
                <a:cs typeface="Courier New"/>
              </a:rPr>
              <a:t>=8)</a:t>
            </a:r>
          </a:p>
        </p:txBody>
      </p:sp>
      <p:cxnSp>
        <p:nvCxnSpPr>
          <p:cNvPr id="144400" name="AutoShape 16"/>
          <p:cNvCxnSpPr>
            <a:cxnSpLocks noChangeShapeType="1"/>
            <a:stCxn id="144399" idx="3"/>
            <a:endCxn id="144387" idx="1"/>
          </p:cNvCxnSpPr>
          <p:nvPr/>
        </p:nvCxnSpPr>
        <p:spPr bwMode="auto">
          <a:xfrm flipV="1">
            <a:off x="4876800" y="4876800"/>
            <a:ext cx="685800" cy="876300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Philosophical Comparison with Spatial Objects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Objects represent geometric shapes (and therefore their associated boundaries)</a:t>
            </a:r>
          </a:p>
          <a:p>
            <a:pPr lvl="1"/>
            <a:r>
              <a:rPr lang="en-US" dirty="0" smtClean="0"/>
              <a:t>A Spatial Object</a:t>
            </a:r>
            <a:r>
              <a:rPr lang="en-US" altLang="ja-JP" dirty="0" smtClean="0"/>
              <a:t>’</a:t>
            </a:r>
            <a:r>
              <a:rPr lang="en-US" dirty="0" smtClean="0"/>
              <a:t>s interior is well defined</a:t>
            </a:r>
          </a:p>
          <a:p>
            <a:r>
              <a:rPr lang="en-US" dirty="0" smtClean="0"/>
              <a:t>Paths represent sequences of connected indices</a:t>
            </a:r>
          </a:p>
          <a:p>
            <a:pPr lvl="1"/>
            <a:r>
              <a:rPr lang="en-US" dirty="0" smtClean="0"/>
              <a:t>A path may not be closed (no interior defined)</a:t>
            </a:r>
          </a:p>
          <a:p>
            <a:pPr lvl="1"/>
            <a:r>
              <a:rPr lang="en-US" dirty="0" smtClean="0"/>
              <a:t>A closed path</a:t>
            </a:r>
            <a:r>
              <a:rPr lang="en-US" altLang="ja-JP" dirty="0" smtClean="0"/>
              <a:t>’</a:t>
            </a:r>
            <a:r>
              <a:rPr lang="en-US" dirty="0" smtClean="0"/>
              <a:t>s interior is difficult to compute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03FA3-75F1-3E45-B7DA-A1C11F2151A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Empirical Comparison with Spatial Objects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Spatial Objects are well suited to rendering, analysis, and data interchange</a:t>
            </a:r>
          </a:p>
          <a:p>
            <a:pPr>
              <a:lnSpc>
                <a:spcPct val="90000"/>
              </a:lnSpc>
            </a:pPr>
            <a:r>
              <a:rPr lang="en-US" sz="2800"/>
              <a:t>Paths are well suited to computation, optimization, and iterator direction control</a:t>
            </a:r>
          </a:p>
          <a:p>
            <a:pPr>
              <a:lnSpc>
                <a:spcPct val="90000"/>
              </a:lnSpc>
            </a:pPr>
            <a:r>
              <a:rPr lang="en-US" sz="2800"/>
              <a:t>ITK could be extended to enable simple conversion by: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Making a Spatial Object that uses one or more paths as an internal representation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Making a Path that uses one or more intersecting spatial objects as an internal representation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C502B-5F12-114B-B500-123E56A087AA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 Usage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Implementation of a published 2D active contour algorithm</a:t>
            </a:r>
          </a:p>
          <a:p>
            <a:pPr lvl="1"/>
            <a:r>
              <a:rPr lang="en-US" sz="2400" dirty="0"/>
              <a:t>Finds optimal orthogonal offsets at evenly spaced points along an initial path</a:t>
            </a:r>
          </a:p>
          <a:p>
            <a:pPr lvl="1"/>
            <a:r>
              <a:rPr lang="en-US" sz="2400" dirty="0"/>
              <a:t>Requires that neighboring offsets differ in value by at most one</a:t>
            </a:r>
          </a:p>
          <a:p>
            <a:r>
              <a:rPr lang="en-US" sz="2800" dirty="0"/>
              <a:t>Added to ITK, including demonstration test code</a:t>
            </a:r>
          </a:p>
          <a:p>
            <a:pPr lvl="1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Modules/Filtering/Path/test/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urier New" charset="0"/>
              </a:rPr>
              <a:t>itkOrthogonalSwath2DPathFilterTest.cxx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urier New" charset="0"/>
            </a:endParaRP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1A56E-A53A-1A4C-AD12-8C23D54C7F8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OrthogonalSwath2DPathFilter</a:t>
            </a:r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4284-38A8-B241-8ABF-154878E4766C}" type="slidenum">
              <a:rPr lang="en-US"/>
              <a:pPr/>
              <a:t>27</a:t>
            </a:fld>
            <a:endParaRPr lang="en-US"/>
          </a:p>
        </p:txBody>
      </p:sp>
      <p:grpSp>
        <p:nvGrpSpPr>
          <p:cNvPr id="125981" name="Group 29"/>
          <p:cNvGrpSpPr>
            <a:grpSpLocks/>
          </p:cNvGrpSpPr>
          <p:nvPr/>
        </p:nvGrpSpPr>
        <p:grpSpPr bwMode="auto">
          <a:xfrm>
            <a:off x="76200" y="1447800"/>
            <a:ext cx="8001000" cy="1828800"/>
            <a:chOff x="48" y="912"/>
            <a:chExt cx="5040" cy="1152"/>
          </a:xfrm>
        </p:grpSpPr>
        <p:sp>
          <p:nvSpPr>
            <p:cNvPr id="125955" name="Rectangle 3"/>
            <p:cNvSpPr>
              <a:spLocks noChangeArrowheads="1"/>
            </p:cNvSpPr>
            <p:nvPr/>
          </p:nvSpPr>
          <p:spPr bwMode="auto">
            <a:xfrm>
              <a:off x="144" y="912"/>
              <a:ext cx="2119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PolyLineParametricPath (closed)</a:t>
              </a:r>
            </a:p>
          </p:txBody>
        </p:sp>
        <p:sp>
          <p:nvSpPr>
            <p:cNvPr id="125958" name="Rectangle 6"/>
            <p:cNvSpPr>
              <a:spLocks noChangeArrowheads="1"/>
            </p:cNvSpPr>
            <p:nvPr/>
          </p:nvSpPr>
          <p:spPr bwMode="auto">
            <a:xfrm>
              <a:off x="2584" y="1689"/>
              <a:ext cx="488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Image</a:t>
              </a:r>
            </a:p>
          </p:txBody>
        </p:sp>
        <p:sp>
          <p:nvSpPr>
            <p:cNvPr id="125959" name="Rectangle 7"/>
            <p:cNvSpPr>
              <a:spLocks noChangeArrowheads="1"/>
            </p:cNvSpPr>
            <p:nvPr/>
          </p:nvSpPr>
          <p:spPr bwMode="auto">
            <a:xfrm>
              <a:off x="308" y="1305"/>
              <a:ext cx="1804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PathToChainCodePathFilter</a:t>
              </a:r>
            </a:p>
          </p:txBody>
        </p:sp>
        <p:sp>
          <p:nvSpPr>
            <p:cNvPr id="125960" name="Rectangle 8"/>
            <p:cNvSpPr>
              <a:spLocks noChangeArrowheads="1"/>
            </p:cNvSpPr>
            <p:nvPr/>
          </p:nvSpPr>
          <p:spPr bwMode="auto">
            <a:xfrm>
              <a:off x="48" y="1689"/>
              <a:ext cx="2347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ChainCodeToFourierSeriesPathFilter</a:t>
              </a:r>
            </a:p>
          </p:txBody>
        </p:sp>
        <p:graphicFrame>
          <p:nvGraphicFramePr>
            <p:cNvPr id="125964" name="Object 12"/>
            <p:cNvGraphicFramePr>
              <a:graphicFrameLocks noChangeAspect="1"/>
            </p:cNvGraphicFramePr>
            <p:nvPr/>
          </p:nvGraphicFramePr>
          <p:xfrm>
            <a:off x="3936" y="912"/>
            <a:ext cx="1152" cy="1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079" name="Document" r:id="rId4" imgW="914400" imgH="914400" progId="Word.Document.8">
                    <p:embed/>
                  </p:oleObj>
                </mc:Choice>
                <mc:Fallback>
                  <p:oleObj name="Document" r:id="rId4" imgW="914400" imgH="914400" progId="Word.Document.8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912"/>
                          <a:ext cx="1152" cy="1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5969" name="Line 17"/>
            <p:cNvSpPr>
              <a:spLocks noChangeShapeType="1"/>
            </p:cNvSpPr>
            <p:nvPr/>
          </p:nvSpPr>
          <p:spPr bwMode="auto">
            <a:xfrm>
              <a:off x="1200" y="1152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70" name="Line 18"/>
            <p:cNvSpPr>
              <a:spLocks noChangeShapeType="1"/>
            </p:cNvSpPr>
            <p:nvPr/>
          </p:nvSpPr>
          <p:spPr bwMode="auto">
            <a:xfrm>
              <a:off x="1200" y="1536"/>
              <a:ext cx="0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73" name="Line 21"/>
            <p:cNvSpPr>
              <a:spLocks noChangeShapeType="1"/>
            </p:cNvSpPr>
            <p:nvPr/>
          </p:nvSpPr>
          <p:spPr bwMode="auto">
            <a:xfrm flipV="1">
              <a:off x="2400" y="1104"/>
              <a:ext cx="1536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78" name="Line 26"/>
            <p:cNvSpPr>
              <a:spLocks noChangeShapeType="1"/>
            </p:cNvSpPr>
            <p:nvPr/>
          </p:nvSpPr>
          <p:spPr bwMode="auto">
            <a:xfrm flipV="1">
              <a:off x="3072" y="1344"/>
              <a:ext cx="86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5971" name="Line 19"/>
          <p:cNvSpPr>
            <a:spLocks noChangeShapeType="1"/>
          </p:cNvSpPr>
          <p:nvPr/>
        </p:nvSpPr>
        <p:spPr bwMode="auto">
          <a:xfrm>
            <a:off x="1905000" y="3048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5972" name="Line 20"/>
          <p:cNvSpPr>
            <a:spLocks noChangeShapeType="1"/>
          </p:cNvSpPr>
          <p:nvPr/>
        </p:nvSpPr>
        <p:spPr bwMode="auto">
          <a:xfrm>
            <a:off x="4495800" y="3048000"/>
            <a:ext cx="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914400" y="3519488"/>
            <a:ext cx="8153400" cy="595312"/>
            <a:chOff x="914400" y="3519488"/>
            <a:chExt cx="8153400" cy="595312"/>
          </a:xfrm>
        </p:grpSpPr>
        <p:sp>
          <p:nvSpPr>
            <p:cNvPr id="125961" name="Rectangle 9"/>
            <p:cNvSpPr>
              <a:spLocks noChangeArrowheads="1"/>
            </p:cNvSpPr>
            <p:nvPr/>
          </p:nvSpPr>
          <p:spPr bwMode="auto">
            <a:xfrm>
              <a:off x="914400" y="3519488"/>
              <a:ext cx="4002088" cy="36671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 dirty="0">
                  <a:solidFill>
                    <a:srgbClr val="000000"/>
                  </a:solidFill>
                  <a:latin typeface="Tahoma" charset="0"/>
                </a:rPr>
                <a:t>ExtractOrthogonalSwath2DImageFilter</a:t>
              </a:r>
            </a:p>
          </p:txBody>
        </p:sp>
        <p:graphicFrame>
          <p:nvGraphicFramePr>
            <p:cNvPr id="125965" name="Object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20153843"/>
                </p:ext>
              </p:extLst>
            </p:nvPr>
          </p:nvGraphicFramePr>
          <p:xfrm>
            <a:off x="5470525" y="3584575"/>
            <a:ext cx="3597275" cy="5302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080" name="Document" r:id="rId6" imgW="3596640" imgH="353568" progId="Word.Document.8">
                    <p:embed/>
                  </p:oleObj>
                </mc:Choice>
                <mc:Fallback>
                  <p:oleObj name="Document" r:id="rId6" imgW="3596640" imgH="353568" progId="Word.Document.8">
                    <p:embed/>
                    <p:pic>
                      <p:nvPicPr>
                        <p:cNvPr id="0" name="Object 1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0525" y="3584575"/>
                          <a:ext cx="3597275" cy="5302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5979" name="Line 27"/>
            <p:cNvSpPr>
              <a:spLocks noChangeShapeType="1"/>
            </p:cNvSpPr>
            <p:nvPr/>
          </p:nvSpPr>
          <p:spPr bwMode="auto">
            <a:xfrm>
              <a:off x="4937125" y="3733800"/>
              <a:ext cx="5048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992" name="Group 40"/>
          <p:cNvGrpSpPr>
            <a:grpSpLocks/>
          </p:cNvGrpSpPr>
          <p:nvPr/>
        </p:nvGrpSpPr>
        <p:grpSpPr bwMode="auto">
          <a:xfrm>
            <a:off x="1335088" y="3886200"/>
            <a:ext cx="3252787" cy="747713"/>
            <a:chOff x="841" y="2448"/>
            <a:chExt cx="2049" cy="471"/>
          </a:xfrm>
        </p:grpSpPr>
        <p:sp>
          <p:nvSpPr>
            <p:cNvPr id="125962" name="Rectangle 10"/>
            <p:cNvSpPr>
              <a:spLocks noChangeArrowheads="1"/>
            </p:cNvSpPr>
            <p:nvPr/>
          </p:nvSpPr>
          <p:spPr bwMode="auto">
            <a:xfrm>
              <a:off x="841" y="2688"/>
              <a:ext cx="2049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DerivativeImageFilter (vertical)</a:t>
              </a:r>
            </a:p>
          </p:txBody>
        </p:sp>
        <p:sp>
          <p:nvSpPr>
            <p:cNvPr id="125974" name="Line 22"/>
            <p:cNvSpPr>
              <a:spLocks noChangeShapeType="1"/>
            </p:cNvSpPr>
            <p:nvPr/>
          </p:nvSpPr>
          <p:spPr bwMode="auto">
            <a:xfrm>
              <a:off x="1849" y="244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5993" name="Group 41"/>
          <p:cNvGrpSpPr>
            <a:grpSpLocks/>
          </p:cNvGrpSpPr>
          <p:nvPr/>
        </p:nvGrpSpPr>
        <p:grpSpPr bwMode="auto">
          <a:xfrm>
            <a:off x="76200" y="3048000"/>
            <a:ext cx="8001000" cy="3200400"/>
            <a:chOff x="48" y="1920"/>
            <a:chExt cx="5040" cy="2016"/>
          </a:xfrm>
        </p:grpSpPr>
        <p:graphicFrame>
          <p:nvGraphicFramePr>
            <p:cNvPr id="125966" name="Object 14"/>
            <p:cNvGraphicFramePr>
              <a:graphicFrameLocks noChangeAspect="1"/>
            </p:cNvGraphicFramePr>
            <p:nvPr/>
          </p:nvGraphicFramePr>
          <p:xfrm>
            <a:off x="3936" y="2784"/>
            <a:ext cx="1152" cy="1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6081" name="Document" r:id="rId8" imgW="914400" imgH="914400" progId="Word.Document.8">
                    <p:embed/>
                  </p:oleObj>
                </mc:Choice>
                <mc:Fallback>
                  <p:oleObj name="Document" r:id="rId8" imgW="914400" imgH="914400" progId="Word.Document.8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6" y="2784"/>
                          <a:ext cx="1152" cy="1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5976" name="Line 24"/>
            <p:cNvSpPr>
              <a:spLocks noChangeShapeType="1"/>
            </p:cNvSpPr>
            <p:nvPr/>
          </p:nvSpPr>
          <p:spPr bwMode="auto">
            <a:xfrm>
              <a:off x="1849" y="292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57" name="Rectangle 5"/>
            <p:cNvSpPr>
              <a:spLocks noChangeArrowheads="1"/>
            </p:cNvSpPr>
            <p:nvPr/>
          </p:nvSpPr>
          <p:spPr bwMode="auto">
            <a:xfrm>
              <a:off x="48" y="3696"/>
              <a:ext cx="2542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OrthogonalCorrected2DParametricPath</a:t>
              </a:r>
            </a:p>
          </p:txBody>
        </p:sp>
        <p:sp>
          <p:nvSpPr>
            <p:cNvPr id="125963" name="Rectangle 11"/>
            <p:cNvSpPr>
              <a:spLocks noChangeArrowheads="1"/>
            </p:cNvSpPr>
            <p:nvPr/>
          </p:nvSpPr>
          <p:spPr bwMode="auto">
            <a:xfrm>
              <a:off x="202" y="3168"/>
              <a:ext cx="1957" cy="231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45720" tIns="27432" rIns="45720" bIns="27432" anchor="ctr">
              <a:spAutoFit/>
            </a:bodyPr>
            <a:lstStyle/>
            <a:p>
              <a:pPr algn="ctr" defTabSz="809625"/>
              <a:r>
                <a:rPr lang="en-US" sz="1800">
                  <a:solidFill>
                    <a:srgbClr val="000000"/>
                  </a:solidFill>
                  <a:latin typeface="Tahoma" charset="0"/>
                </a:rPr>
                <a:t>OrthogonalSwath2DPathFilter</a:t>
              </a:r>
            </a:p>
          </p:txBody>
        </p:sp>
        <p:sp>
          <p:nvSpPr>
            <p:cNvPr id="125977" name="Line 25"/>
            <p:cNvSpPr>
              <a:spLocks noChangeShapeType="1"/>
            </p:cNvSpPr>
            <p:nvPr/>
          </p:nvSpPr>
          <p:spPr bwMode="auto">
            <a:xfrm>
              <a:off x="1172" y="3408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80" name="Line 28"/>
            <p:cNvSpPr>
              <a:spLocks noChangeShapeType="1"/>
            </p:cNvSpPr>
            <p:nvPr/>
          </p:nvSpPr>
          <p:spPr bwMode="auto">
            <a:xfrm flipV="1">
              <a:off x="2592" y="3792"/>
              <a:ext cx="132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86" name="Line 34"/>
            <p:cNvSpPr>
              <a:spLocks noChangeShapeType="1"/>
            </p:cNvSpPr>
            <p:nvPr/>
          </p:nvSpPr>
          <p:spPr bwMode="auto">
            <a:xfrm>
              <a:off x="480" y="1920"/>
              <a:ext cx="0" cy="12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5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Added user-extensible path support to ITK</a:t>
            </a:r>
          </a:p>
          <a:p>
            <a:pPr lvl="1"/>
            <a:r>
              <a:rPr lang="en-US" dirty="0"/>
              <a:t>Data type hierarchy</a:t>
            </a:r>
          </a:p>
          <a:p>
            <a:pPr lvl="1"/>
            <a:r>
              <a:rPr lang="en-US" dirty="0"/>
              <a:t>Iterators</a:t>
            </a:r>
          </a:p>
          <a:p>
            <a:pPr lvl="1"/>
            <a:r>
              <a:rPr lang="en-US" dirty="0"/>
              <a:t>Filter hierarchy</a:t>
            </a:r>
          </a:p>
          <a:p>
            <a:pPr lvl="1"/>
            <a:r>
              <a:rPr lang="en-US" dirty="0"/>
              <a:t>Example implementation in test code</a:t>
            </a:r>
          </a:p>
          <a:p>
            <a:r>
              <a:rPr lang="en-US" dirty="0" smtClean="0"/>
              <a:t>New core data types </a:t>
            </a:r>
            <a:r>
              <a:rPr lang="en-US" i="1" dirty="0" smtClean="0"/>
              <a:t>can</a:t>
            </a:r>
            <a:r>
              <a:rPr lang="en-US" dirty="0" smtClean="0"/>
              <a:t> be added to ITK!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ED189-52CB-3049-B28F-AE6AB5EEE0A7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need for paths in ITK</a:t>
            </a:r>
          </a:p>
          <a:p>
            <a:r>
              <a:rPr lang="en-US"/>
              <a:t>Basic concepts and path types</a:t>
            </a:r>
          </a:p>
          <a:p>
            <a:r>
              <a:rPr lang="en-US"/>
              <a:t>Implementation details</a:t>
            </a:r>
          </a:p>
          <a:p>
            <a:r>
              <a:rPr lang="en-US"/>
              <a:t>Example usage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60E97-4BAA-0540-A92A-15C6EAD757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Need for Paths in ITK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path is a curve that maps a scalar value to a point in n-dimensional space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CDDDF-204B-8147-81E5-98A77DB0BC16}" type="slidenum">
              <a:rPr lang="en-US"/>
              <a:pPr/>
              <a:t>4</a:t>
            </a:fld>
            <a:endParaRPr lang="en-US"/>
          </a:p>
        </p:txBody>
      </p:sp>
      <p:sp>
        <p:nvSpPr>
          <p:cNvPr id="73732" name="Freeform 4"/>
          <p:cNvSpPr>
            <a:spLocks/>
          </p:cNvSpPr>
          <p:nvPr/>
        </p:nvSpPr>
        <p:spPr bwMode="auto">
          <a:xfrm>
            <a:off x="1524000" y="4165600"/>
            <a:ext cx="2057400" cy="711200"/>
          </a:xfrm>
          <a:custGeom>
            <a:avLst/>
            <a:gdLst>
              <a:gd name="T0" fmla="*/ 0 w 1296"/>
              <a:gd name="T1" fmla="*/ 448 h 448"/>
              <a:gd name="T2" fmla="*/ 288 w 1296"/>
              <a:gd name="T3" fmla="*/ 16 h 448"/>
              <a:gd name="T4" fmla="*/ 624 w 1296"/>
              <a:gd name="T5" fmla="*/ 352 h 448"/>
              <a:gd name="T6" fmla="*/ 1296 w 1296"/>
              <a:gd name="T7" fmla="*/ 16 h 4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6" h="448">
                <a:moveTo>
                  <a:pt x="0" y="448"/>
                </a:moveTo>
                <a:cubicBezTo>
                  <a:pt x="92" y="240"/>
                  <a:pt x="184" y="32"/>
                  <a:pt x="288" y="16"/>
                </a:cubicBezTo>
                <a:cubicBezTo>
                  <a:pt x="392" y="0"/>
                  <a:pt x="456" y="352"/>
                  <a:pt x="624" y="352"/>
                </a:cubicBezTo>
                <a:cubicBezTo>
                  <a:pt x="792" y="352"/>
                  <a:pt x="1184" y="72"/>
                  <a:pt x="1296" y="1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Freeform 7"/>
          <p:cNvSpPr>
            <a:spLocks/>
          </p:cNvSpPr>
          <p:nvPr/>
        </p:nvSpPr>
        <p:spPr bwMode="auto">
          <a:xfrm>
            <a:off x="4402138" y="3505200"/>
            <a:ext cx="2836862" cy="1701800"/>
          </a:xfrm>
          <a:custGeom>
            <a:avLst/>
            <a:gdLst>
              <a:gd name="T0" fmla="*/ 115 w 1787"/>
              <a:gd name="T1" fmla="*/ 504 h 1072"/>
              <a:gd name="T2" fmla="*/ 355 w 1787"/>
              <a:gd name="T3" fmla="*/ 168 h 1072"/>
              <a:gd name="T4" fmla="*/ 979 w 1787"/>
              <a:gd name="T5" fmla="*/ 24 h 1072"/>
              <a:gd name="T6" fmla="*/ 1603 w 1787"/>
              <a:gd name="T7" fmla="*/ 312 h 1072"/>
              <a:gd name="T8" fmla="*/ 1699 w 1787"/>
              <a:gd name="T9" fmla="*/ 696 h 1072"/>
              <a:gd name="T10" fmla="*/ 1075 w 1787"/>
              <a:gd name="T11" fmla="*/ 1032 h 1072"/>
              <a:gd name="T12" fmla="*/ 931 w 1787"/>
              <a:gd name="T13" fmla="*/ 456 h 1072"/>
              <a:gd name="T14" fmla="*/ 547 w 1787"/>
              <a:gd name="T15" fmla="*/ 456 h 1072"/>
              <a:gd name="T16" fmla="*/ 211 w 1787"/>
              <a:gd name="T17" fmla="*/ 984 h 1072"/>
              <a:gd name="T18" fmla="*/ 19 w 1787"/>
              <a:gd name="T19" fmla="*/ 888 h 1072"/>
              <a:gd name="T20" fmla="*/ 99 w 1787"/>
              <a:gd name="T21" fmla="*/ 528 h 10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787" h="1072">
                <a:moveTo>
                  <a:pt x="115" y="504"/>
                </a:moveTo>
                <a:cubicBezTo>
                  <a:pt x="163" y="376"/>
                  <a:pt x="211" y="248"/>
                  <a:pt x="355" y="168"/>
                </a:cubicBezTo>
                <a:cubicBezTo>
                  <a:pt x="499" y="88"/>
                  <a:pt x="771" y="0"/>
                  <a:pt x="979" y="24"/>
                </a:cubicBezTo>
                <a:cubicBezTo>
                  <a:pt x="1187" y="48"/>
                  <a:pt x="1483" y="200"/>
                  <a:pt x="1603" y="312"/>
                </a:cubicBezTo>
                <a:cubicBezTo>
                  <a:pt x="1723" y="424"/>
                  <a:pt x="1787" y="576"/>
                  <a:pt x="1699" y="696"/>
                </a:cubicBezTo>
                <a:cubicBezTo>
                  <a:pt x="1611" y="816"/>
                  <a:pt x="1203" y="1072"/>
                  <a:pt x="1075" y="1032"/>
                </a:cubicBezTo>
                <a:cubicBezTo>
                  <a:pt x="947" y="992"/>
                  <a:pt x="1019" y="552"/>
                  <a:pt x="931" y="456"/>
                </a:cubicBezTo>
                <a:cubicBezTo>
                  <a:pt x="843" y="360"/>
                  <a:pt x="667" y="368"/>
                  <a:pt x="547" y="456"/>
                </a:cubicBezTo>
                <a:cubicBezTo>
                  <a:pt x="427" y="544"/>
                  <a:pt x="299" y="912"/>
                  <a:pt x="211" y="984"/>
                </a:cubicBezTo>
                <a:cubicBezTo>
                  <a:pt x="123" y="1056"/>
                  <a:pt x="38" y="964"/>
                  <a:pt x="19" y="888"/>
                </a:cubicBezTo>
                <a:cubicBezTo>
                  <a:pt x="0" y="812"/>
                  <a:pt x="82" y="603"/>
                  <a:pt x="99" y="528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oval" w="med" len="med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Need for Paths in ITK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Paths are useful for: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Segmentation algorithms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Active contours, snakes, </a:t>
            </a:r>
            <a:r>
              <a:rPr lang="en-US" dirty="0" err="1"/>
              <a:t>LiveWire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Ridge tracking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Path planning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User interaction</a:t>
            </a:r>
          </a:p>
          <a:p>
            <a:pPr>
              <a:lnSpc>
                <a:spcPct val="90000"/>
              </a:lnSpc>
            </a:pPr>
            <a:r>
              <a:rPr lang="en-US" dirty="0"/>
              <a:t>Implementation of the above in ITK </a:t>
            </a:r>
            <a:r>
              <a:rPr lang="en-US" dirty="0" smtClean="0"/>
              <a:t>can be simplified </a:t>
            </a:r>
            <a:r>
              <a:rPr lang="en-US" dirty="0"/>
              <a:t>by </a:t>
            </a:r>
            <a:r>
              <a:rPr lang="en-US" dirty="0" smtClean="0"/>
              <a:t>having a common, existing </a:t>
            </a:r>
            <a:r>
              <a:rPr lang="en-US" dirty="0"/>
              <a:t>path framework.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7AE2C-9F22-3345-BA46-7869D77D6311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Need for Paths in ITK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Unfortunately, the ITK pipeline was originally designed to operate on image and mesh data types</a:t>
            </a:r>
          </a:p>
          <a:p>
            <a:pPr lvl="1"/>
            <a:r>
              <a:rPr lang="en-US"/>
              <a:t>Neither images nor meshes are well suited for path representation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5711A-B18D-3A43-B474-631C62015BD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Concepts and Path Types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common types of paths:</a:t>
            </a:r>
          </a:p>
          <a:p>
            <a:r>
              <a:rPr lang="en-US" dirty="0"/>
              <a:t>Chain codes are a type of discrete curve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Parametric curves are continuous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Other types of paths are also possible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C3B49-680A-514D-BEFD-0D419FE1AAF1}" type="slidenum">
              <a:rPr lang="en-US"/>
              <a:pPr/>
              <a:t>7</a:t>
            </a:fld>
            <a:endParaRPr lang="en-US"/>
          </a:p>
        </p:txBody>
      </p:sp>
      <p:sp>
        <p:nvSpPr>
          <p:cNvPr id="1040" name="Freeform 16"/>
          <p:cNvSpPr>
            <a:spLocks/>
          </p:cNvSpPr>
          <p:nvPr/>
        </p:nvSpPr>
        <p:spPr bwMode="auto">
          <a:xfrm>
            <a:off x="1346200" y="4435475"/>
            <a:ext cx="4927600" cy="814388"/>
          </a:xfrm>
          <a:custGeom>
            <a:avLst/>
            <a:gdLst>
              <a:gd name="T0" fmla="*/ 0 w 3104"/>
              <a:gd name="T1" fmla="*/ 470 h 513"/>
              <a:gd name="T2" fmla="*/ 192 w 3104"/>
              <a:gd name="T3" fmla="*/ 422 h 513"/>
              <a:gd name="T4" fmla="*/ 608 w 3104"/>
              <a:gd name="T5" fmla="*/ 54 h 513"/>
              <a:gd name="T6" fmla="*/ 1168 w 3104"/>
              <a:gd name="T7" fmla="*/ 97 h 513"/>
              <a:gd name="T8" fmla="*/ 1312 w 3104"/>
              <a:gd name="T9" fmla="*/ 433 h 513"/>
              <a:gd name="T10" fmla="*/ 1728 w 3104"/>
              <a:gd name="T11" fmla="*/ 454 h 513"/>
              <a:gd name="T12" fmla="*/ 1840 w 3104"/>
              <a:gd name="T13" fmla="*/ 118 h 513"/>
              <a:gd name="T14" fmla="*/ 2576 w 3104"/>
              <a:gd name="T15" fmla="*/ 54 h 513"/>
              <a:gd name="T16" fmla="*/ 2688 w 3104"/>
              <a:gd name="T17" fmla="*/ 438 h 513"/>
              <a:gd name="T18" fmla="*/ 2976 w 3104"/>
              <a:gd name="T19" fmla="*/ 502 h 513"/>
              <a:gd name="T20" fmla="*/ 3104 w 3104"/>
              <a:gd name="T21" fmla="*/ 502 h 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104" h="513">
                <a:moveTo>
                  <a:pt x="0" y="470"/>
                </a:moveTo>
                <a:cubicBezTo>
                  <a:pt x="32" y="462"/>
                  <a:pt x="91" y="491"/>
                  <a:pt x="192" y="422"/>
                </a:cubicBezTo>
                <a:cubicBezTo>
                  <a:pt x="293" y="353"/>
                  <a:pt x="445" y="108"/>
                  <a:pt x="608" y="54"/>
                </a:cubicBezTo>
                <a:cubicBezTo>
                  <a:pt x="771" y="0"/>
                  <a:pt x="1051" y="34"/>
                  <a:pt x="1168" y="97"/>
                </a:cubicBezTo>
                <a:cubicBezTo>
                  <a:pt x="1285" y="160"/>
                  <a:pt x="1219" y="374"/>
                  <a:pt x="1312" y="433"/>
                </a:cubicBezTo>
                <a:cubicBezTo>
                  <a:pt x="1405" y="492"/>
                  <a:pt x="1640" y="507"/>
                  <a:pt x="1728" y="454"/>
                </a:cubicBezTo>
                <a:cubicBezTo>
                  <a:pt x="1816" y="401"/>
                  <a:pt x="1699" y="185"/>
                  <a:pt x="1840" y="118"/>
                </a:cubicBezTo>
                <a:cubicBezTo>
                  <a:pt x="1981" y="51"/>
                  <a:pt x="2435" y="1"/>
                  <a:pt x="2576" y="54"/>
                </a:cubicBezTo>
                <a:cubicBezTo>
                  <a:pt x="2717" y="107"/>
                  <a:pt x="2621" y="363"/>
                  <a:pt x="2688" y="438"/>
                </a:cubicBezTo>
                <a:cubicBezTo>
                  <a:pt x="2755" y="513"/>
                  <a:pt x="2907" y="491"/>
                  <a:pt x="2976" y="502"/>
                </a:cubicBezTo>
                <a:cubicBezTo>
                  <a:pt x="3045" y="513"/>
                  <a:pt x="3077" y="502"/>
                  <a:pt x="3104" y="502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1371600" y="3048000"/>
            <a:ext cx="4800600" cy="685800"/>
            <a:chOff x="864" y="1920"/>
            <a:chExt cx="3024" cy="432"/>
          </a:xfrm>
        </p:grpSpPr>
        <p:sp>
          <p:nvSpPr>
            <p:cNvPr id="1029" name="Line 5"/>
            <p:cNvSpPr>
              <a:spLocks noChangeShapeType="1"/>
            </p:cNvSpPr>
            <p:nvPr/>
          </p:nvSpPr>
          <p:spPr bwMode="auto">
            <a:xfrm rot="5400000" flipV="1">
              <a:off x="1512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/>
            <p:cNvSpPr>
              <a:spLocks noChangeShapeType="1"/>
            </p:cNvSpPr>
            <p:nvPr/>
          </p:nvSpPr>
          <p:spPr bwMode="auto">
            <a:xfrm rot="5400000" flipV="1">
              <a:off x="3240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/>
            <p:cNvSpPr>
              <a:spLocks noChangeShapeType="1"/>
            </p:cNvSpPr>
            <p:nvPr/>
          </p:nvSpPr>
          <p:spPr bwMode="auto">
            <a:xfrm rot="5400000" flipV="1">
              <a:off x="3672" y="213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/>
            <p:cNvSpPr>
              <a:spLocks noChangeShapeType="1"/>
            </p:cNvSpPr>
            <p:nvPr/>
          </p:nvSpPr>
          <p:spPr bwMode="auto">
            <a:xfrm rot="5400000" flipV="1">
              <a:off x="2808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Line 10"/>
            <p:cNvSpPr>
              <a:spLocks noChangeShapeType="1"/>
            </p:cNvSpPr>
            <p:nvPr/>
          </p:nvSpPr>
          <p:spPr bwMode="auto">
            <a:xfrm rot="5400000" flipV="1">
              <a:off x="2376" y="213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 rot="5400000" flipV="1">
              <a:off x="1944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Line 12"/>
            <p:cNvSpPr>
              <a:spLocks noChangeShapeType="1"/>
            </p:cNvSpPr>
            <p:nvPr/>
          </p:nvSpPr>
          <p:spPr bwMode="auto">
            <a:xfrm flipV="1">
              <a:off x="3456" y="192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V="1">
              <a:off x="2160" y="192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Line 17"/>
            <p:cNvSpPr>
              <a:spLocks noChangeShapeType="1"/>
            </p:cNvSpPr>
            <p:nvPr/>
          </p:nvSpPr>
          <p:spPr bwMode="auto">
            <a:xfrm rot="5400000" flipV="1">
              <a:off x="972" y="2244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Line 18"/>
            <p:cNvSpPr>
              <a:spLocks noChangeShapeType="1"/>
            </p:cNvSpPr>
            <p:nvPr/>
          </p:nvSpPr>
          <p:spPr bwMode="auto">
            <a:xfrm rot="5400000" flipV="1">
              <a:off x="1188" y="2026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1076" y="2136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 flipV="1">
              <a:off x="1296" y="1920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42" name="Rectangle 9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Chain Codes</a:t>
            </a:r>
            <a:endParaRPr lang="en-US"/>
          </a:p>
        </p:txBody>
      </p:sp>
      <p:sp>
        <p:nvSpPr>
          <p:cNvPr id="78943" name="Rectangle 95"/>
          <p:cNvSpPr>
            <a:spLocks noGrp="1" noChangeArrowheads="1"/>
          </p:cNvSpPr>
          <p:nvPr>
            <p:ph idx="1"/>
          </p:nvPr>
        </p:nvSpPr>
        <p:spPr>
          <a:xfrm>
            <a:off x="914400" y="3124200"/>
            <a:ext cx="7315200" cy="3185160"/>
          </a:xfrm>
        </p:spPr>
        <p:txBody>
          <a:bodyPr/>
          <a:lstStyle/>
          <a:p>
            <a:r>
              <a:rPr lang="en-US" dirty="0" smtClean="0"/>
              <a:t>Represent a path as as sequence of offsets between adjoining voxels</a:t>
            </a:r>
          </a:p>
          <a:p>
            <a:r>
              <a:rPr lang="en-US" dirty="0" smtClean="0"/>
              <a:t>Provide efficient incremental access and comparatively poor random index access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9E7A7-D7EA-F545-9453-93F593CAEFED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8852" name="Group 4"/>
          <p:cNvGrpSpPr>
            <a:grpSpLocks/>
          </p:cNvGrpSpPr>
          <p:nvPr/>
        </p:nvGrpSpPr>
        <p:grpSpPr bwMode="auto">
          <a:xfrm>
            <a:off x="2133600" y="1905000"/>
            <a:ext cx="4800600" cy="685800"/>
            <a:chOff x="864" y="1920"/>
            <a:chExt cx="3024" cy="432"/>
          </a:xfrm>
        </p:grpSpPr>
        <p:sp>
          <p:nvSpPr>
            <p:cNvPr id="78853" name="Line 5"/>
            <p:cNvSpPr>
              <a:spLocks noChangeShapeType="1"/>
            </p:cNvSpPr>
            <p:nvPr/>
          </p:nvSpPr>
          <p:spPr bwMode="auto">
            <a:xfrm rot="5400000" flipV="1">
              <a:off x="1512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4" name="Line 6"/>
            <p:cNvSpPr>
              <a:spLocks noChangeShapeType="1"/>
            </p:cNvSpPr>
            <p:nvPr/>
          </p:nvSpPr>
          <p:spPr bwMode="auto">
            <a:xfrm rot="5400000" flipV="1">
              <a:off x="3240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5" name="Line 7"/>
            <p:cNvSpPr>
              <a:spLocks noChangeShapeType="1"/>
            </p:cNvSpPr>
            <p:nvPr/>
          </p:nvSpPr>
          <p:spPr bwMode="auto">
            <a:xfrm rot="5400000" flipV="1">
              <a:off x="3672" y="213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6" name="Line 8"/>
            <p:cNvSpPr>
              <a:spLocks noChangeShapeType="1"/>
            </p:cNvSpPr>
            <p:nvPr/>
          </p:nvSpPr>
          <p:spPr bwMode="auto">
            <a:xfrm rot="5400000" flipV="1">
              <a:off x="2808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7" name="Line 9"/>
            <p:cNvSpPr>
              <a:spLocks noChangeShapeType="1"/>
            </p:cNvSpPr>
            <p:nvPr/>
          </p:nvSpPr>
          <p:spPr bwMode="auto">
            <a:xfrm rot="5400000" flipV="1">
              <a:off x="2376" y="2136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8" name="Line 10"/>
            <p:cNvSpPr>
              <a:spLocks noChangeShapeType="1"/>
            </p:cNvSpPr>
            <p:nvPr/>
          </p:nvSpPr>
          <p:spPr bwMode="auto">
            <a:xfrm rot="5400000" flipV="1">
              <a:off x="1944" y="1704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59" name="Line 11"/>
            <p:cNvSpPr>
              <a:spLocks noChangeShapeType="1"/>
            </p:cNvSpPr>
            <p:nvPr/>
          </p:nvSpPr>
          <p:spPr bwMode="auto">
            <a:xfrm flipV="1">
              <a:off x="3456" y="192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0" name="Line 12"/>
            <p:cNvSpPr>
              <a:spLocks noChangeShapeType="1"/>
            </p:cNvSpPr>
            <p:nvPr/>
          </p:nvSpPr>
          <p:spPr bwMode="auto">
            <a:xfrm flipV="1">
              <a:off x="2592" y="192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1" name="Line 13"/>
            <p:cNvSpPr>
              <a:spLocks noChangeShapeType="1"/>
            </p:cNvSpPr>
            <p:nvPr/>
          </p:nvSpPr>
          <p:spPr bwMode="auto">
            <a:xfrm flipV="1">
              <a:off x="2160" y="192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2" name="Line 14"/>
            <p:cNvSpPr>
              <a:spLocks noChangeShapeType="1"/>
            </p:cNvSpPr>
            <p:nvPr/>
          </p:nvSpPr>
          <p:spPr bwMode="auto">
            <a:xfrm rot="5400000" flipV="1">
              <a:off x="972" y="2244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3" name="Line 15"/>
            <p:cNvSpPr>
              <a:spLocks noChangeShapeType="1"/>
            </p:cNvSpPr>
            <p:nvPr/>
          </p:nvSpPr>
          <p:spPr bwMode="auto">
            <a:xfrm rot="5400000" flipV="1">
              <a:off x="1188" y="2026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4" name="Line 16"/>
            <p:cNvSpPr>
              <a:spLocks noChangeShapeType="1"/>
            </p:cNvSpPr>
            <p:nvPr/>
          </p:nvSpPr>
          <p:spPr bwMode="auto">
            <a:xfrm flipV="1">
              <a:off x="1076" y="2136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865" name="Line 17"/>
            <p:cNvSpPr>
              <a:spLocks noChangeShapeType="1"/>
            </p:cNvSpPr>
            <p:nvPr/>
          </p:nvSpPr>
          <p:spPr bwMode="auto">
            <a:xfrm flipV="1">
              <a:off x="1296" y="1920"/>
              <a:ext cx="0" cy="2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2D Chain Code Example:</a:t>
            </a:r>
            <a:br>
              <a:rPr lang="en-US" dirty="0"/>
            </a:br>
            <a:r>
              <a:rPr lang="en-US" dirty="0"/>
              <a:t>Freeman Code</a:t>
            </a:r>
          </a:p>
        </p:txBody>
      </p:sp>
      <p:sp>
        <p:nvSpPr>
          <p:cNvPr id="4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B0F37-0549-2541-B56E-51CA44F5CC8F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149522" name="Group 18"/>
          <p:cNvGrpSpPr>
            <a:grpSpLocks/>
          </p:cNvGrpSpPr>
          <p:nvPr/>
        </p:nvGrpSpPr>
        <p:grpSpPr bwMode="auto">
          <a:xfrm>
            <a:off x="1143000" y="2590800"/>
            <a:ext cx="2314575" cy="2481263"/>
            <a:chOff x="462" y="1248"/>
            <a:chExt cx="1458" cy="1563"/>
          </a:xfrm>
        </p:grpSpPr>
        <p:grpSp>
          <p:nvGrpSpPr>
            <p:cNvPr id="149523" name="Group 19"/>
            <p:cNvGrpSpPr>
              <a:grpSpLocks/>
            </p:cNvGrpSpPr>
            <p:nvPr/>
          </p:nvGrpSpPr>
          <p:grpSpPr bwMode="auto">
            <a:xfrm>
              <a:off x="462" y="1248"/>
              <a:ext cx="1458" cy="1563"/>
              <a:chOff x="3792" y="1632"/>
              <a:chExt cx="1755" cy="1883"/>
            </a:xfrm>
          </p:grpSpPr>
          <p:sp>
            <p:nvSpPr>
              <p:cNvPr id="149524" name="Line 20"/>
              <p:cNvSpPr>
                <a:spLocks noChangeShapeType="1"/>
              </p:cNvSpPr>
              <p:nvPr/>
            </p:nvSpPr>
            <p:spPr bwMode="auto">
              <a:xfrm>
                <a:off x="4656" y="2544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25" name="Line 21"/>
              <p:cNvSpPr>
                <a:spLocks noChangeShapeType="1"/>
              </p:cNvSpPr>
              <p:nvPr/>
            </p:nvSpPr>
            <p:spPr bwMode="auto">
              <a:xfrm flipH="1">
                <a:off x="4032" y="2544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26" name="Line 22"/>
              <p:cNvSpPr>
                <a:spLocks noChangeShapeType="1"/>
              </p:cNvSpPr>
              <p:nvPr/>
            </p:nvSpPr>
            <p:spPr bwMode="auto">
              <a:xfrm rot="16200000" flipH="1">
                <a:off x="4344" y="2856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27" name="Line 23"/>
              <p:cNvSpPr>
                <a:spLocks noChangeShapeType="1"/>
              </p:cNvSpPr>
              <p:nvPr/>
            </p:nvSpPr>
            <p:spPr bwMode="auto">
              <a:xfrm rot="5400000" flipH="1">
                <a:off x="4344" y="2232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28" name="Line 24"/>
              <p:cNvSpPr>
                <a:spLocks noChangeShapeType="1"/>
              </p:cNvSpPr>
              <p:nvPr/>
            </p:nvSpPr>
            <p:spPr bwMode="auto">
              <a:xfrm flipH="1" flipV="1">
                <a:off x="4176" y="2064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29" name="Line 25"/>
              <p:cNvSpPr>
                <a:spLocks noChangeShapeType="1"/>
              </p:cNvSpPr>
              <p:nvPr/>
            </p:nvSpPr>
            <p:spPr bwMode="auto">
              <a:xfrm rot="5400000" flipH="1" flipV="1">
                <a:off x="4656" y="2064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30" name="Line 26"/>
              <p:cNvSpPr>
                <a:spLocks noChangeShapeType="1"/>
              </p:cNvSpPr>
              <p:nvPr/>
            </p:nvSpPr>
            <p:spPr bwMode="auto">
              <a:xfrm rot="10800000" flipH="1" flipV="1">
                <a:off x="4656" y="2544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31" name="Line 27"/>
              <p:cNvSpPr>
                <a:spLocks noChangeShapeType="1"/>
              </p:cNvSpPr>
              <p:nvPr/>
            </p:nvSpPr>
            <p:spPr bwMode="auto">
              <a:xfrm rot="16200000" flipH="1" flipV="1">
                <a:off x="4176" y="2544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32" name="Text Box 28"/>
              <p:cNvSpPr txBox="1">
                <a:spLocks noChangeArrowheads="1"/>
              </p:cNvSpPr>
              <p:nvPr/>
            </p:nvSpPr>
            <p:spPr bwMode="auto">
              <a:xfrm>
                <a:off x="3792" y="2399"/>
                <a:ext cx="268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7</a:t>
                </a:r>
              </a:p>
            </p:txBody>
          </p:sp>
          <p:sp>
            <p:nvSpPr>
              <p:cNvPr id="149533" name="Text Box 29"/>
              <p:cNvSpPr txBox="1">
                <a:spLocks noChangeArrowheads="1"/>
              </p:cNvSpPr>
              <p:nvPr/>
            </p:nvSpPr>
            <p:spPr bwMode="auto">
              <a:xfrm>
                <a:off x="5088" y="1872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149534" name="Text Box 30"/>
              <p:cNvSpPr txBox="1">
                <a:spLocks noChangeArrowheads="1"/>
              </p:cNvSpPr>
              <p:nvPr/>
            </p:nvSpPr>
            <p:spPr bwMode="auto">
              <a:xfrm>
                <a:off x="4560" y="1632"/>
                <a:ext cx="268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149535" name="Text Box 31"/>
              <p:cNvSpPr txBox="1">
                <a:spLocks noChangeArrowheads="1"/>
              </p:cNvSpPr>
              <p:nvPr/>
            </p:nvSpPr>
            <p:spPr bwMode="auto">
              <a:xfrm>
                <a:off x="5278" y="2399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  <p:sp>
            <p:nvSpPr>
              <p:cNvPr id="149536" name="Text Box 32"/>
              <p:cNvSpPr txBox="1">
                <a:spLocks noChangeArrowheads="1"/>
              </p:cNvSpPr>
              <p:nvPr/>
            </p:nvSpPr>
            <p:spPr bwMode="auto">
              <a:xfrm>
                <a:off x="3985" y="1824"/>
                <a:ext cx="268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</a:p>
            </p:txBody>
          </p:sp>
          <p:sp>
            <p:nvSpPr>
              <p:cNvPr id="149537" name="Text Box 33"/>
              <p:cNvSpPr txBox="1">
                <a:spLocks noChangeArrowheads="1"/>
              </p:cNvSpPr>
              <p:nvPr/>
            </p:nvSpPr>
            <p:spPr bwMode="auto">
              <a:xfrm>
                <a:off x="3985" y="2976"/>
                <a:ext cx="268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6</a:t>
                </a:r>
              </a:p>
            </p:txBody>
          </p:sp>
          <p:sp>
            <p:nvSpPr>
              <p:cNvPr id="149538" name="Text Box 34"/>
              <p:cNvSpPr txBox="1">
                <a:spLocks noChangeArrowheads="1"/>
              </p:cNvSpPr>
              <p:nvPr/>
            </p:nvSpPr>
            <p:spPr bwMode="auto">
              <a:xfrm>
                <a:off x="5105" y="3023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  <p:sp>
            <p:nvSpPr>
              <p:cNvPr id="149539" name="Text Box 35"/>
              <p:cNvSpPr txBox="1">
                <a:spLocks noChangeArrowheads="1"/>
              </p:cNvSpPr>
              <p:nvPr/>
            </p:nvSpPr>
            <p:spPr bwMode="auto">
              <a:xfrm>
                <a:off x="4560" y="3168"/>
                <a:ext cx="268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5</a:t>
                </a:r>
              </a:p>
            </p:txBody>
          </p:sp>
        </p:grpSp>
        <p:sp>
          <p:nvSpPr>
            <p:cNvPr id="149540" name="Rectangle 36"/>
            <p:cNvSpPr>
              <a:spLocks noChangeArrowheads="1"/>
            </p:cNvSpPr>
            <p:nvPr/>
          </p:nvSpPr>
          <p:spPr bwMode="auto">
            <a:xfrm>
              <a:off x="1015" y="169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latin typeface="Times New Roman" charset="0"/>
                </a:rPr>
                <a:t>0</a:t>
              </a:r>
            </a:p>
          </p:txBody>
        </p:sp>
      </p:grpSp>
      <p:sp>
        <p:nvSpPr>
          <p:cNvPr id="149541" name="Text Box 37"/>
          <p:cNvSpPr txBox="1">
            <a:spLocks noChangeArrowheads="1"/>
          </p:cNvSpPr>
          <p:nvPr/>
        </p:nvSpPr>
        <p:spPr bwMode="auto">
          <a:xfrm>
            <a:off x="7061200" y="3870325"/>
            <a:ext cx="170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/>
              <a:t>=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18765432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</p:txBody>
      </p:sp>
      <p:grpSp>
        <p:nvGrpSpPr>
          <p:cNvPr id="149542" name="Group 38"/>
          <p:cNvGrpSpPr>
            <a:grpSpLocks/>
          </p:cNvGrpSpPr>
          <p:nvPr/>
        </p:nvGrpSpPr>
        <p:grpSpPr bwMode="auto">
          <a:xfrm>
            <a:off x="4318000" y="2209800"/>
            <a:ext cx="2884488" cy="3048000"/>
            <a:chOff x="2640" y="960"/>
            <a:chExt cx="1817" cy="1920"/>
          </a:xfrm>
        </p:grpSpPr>
        <p:grpSp>
          <p:nvGrpSpPr>
            <p:cNvPr id="149543" name="Group 39"/>
            <p:cNvGrpSpPr>
              <a:grpSpLocks/>
            </p:cNvGrpSpPr>
            <p:nvPr/>
          </p:nvGrpSpPr>
          <p:grpSpPr bwMode="auto">
            <a:xfrm>
              <a:off x="2640" y="960"/>
              <a:ext cx="1817" cy="1920"/>
              <a:chOff x="2592" y="1440"/>
              <a:chExt cx="2189" cy="2315"/>
            </a:xfrm>
          </p:grpSpPr>
          <p:sp>
            <p:nvSpPr>
              <p:cNvPr id="149544" name="Line 40"/>
              <p:cNvSpPr>
                <a:spLocks noChangeShapeType="1"/>
              </p:cNvSpPr>
              <p:nvPr/>
            </p:nvSpPr>
            <p:spPr bwMode="auto">
              <a:xfrm>
                <a:off x="3360" y="3360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45" name="Line 41"/>
              <p:cNvSpPr>
                <a:spLocks noChangeShapeType="1"/>
              </p:cNvSpPr>
              <p:nvPr/>
            </p:nvSpPr>
            <p:spPr bwMode="auto">
              <a:xfrm flipH="1">
                <a:off x="3360" y="1776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46" name="Line 42"/>
              <p:cNvSpPr>
                <a:spLocks noChangeShapeType="1"/>
              </p:cNvSpPr>
              <p:nvPr/>
            </p:nvSpPr>
            <p:spPr bwMode="auto">
              <a:xfrm rot="16200000" flipH="1">
                <a:off x="2568" y="2568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47" name="Line 43"/>
              <p:cNvSpPr>
                <a:spLocks noChangeShapeType="1"/>
              </p:cNvSpPr>
              <p:nvPr/>
            </p:nvSpPr>
            <p:spPr bwMode="auto">
              <a:xfrm rot="5400000" flipH="1">
                <a:off x="4152" y="2568"/>
                <a:ext cx="624" cy="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48" name="Line 44"/>
              <p:cNvSpPr>
                <a:spLocks noChangeShapeType="1"/>
              </p:cNvSpPr>
              <p:nvPr/>
            </p:nvSpPr>
            <p:spPr bwMode="auto">
              <a:xfrm flipH="1" flipV="1">
                <a:off x="3984" y="1776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49" name="Line 45"/>
              <p:cNvSpPr>
                <a:spLocks noChangeShapeType="1"/>
              </p:cNvSpPr>
              <p:nvPr/>
            </p:nvSpPr>
            <p:spPr bwMode="auto">
              <a:xfrm rot="5400000" flipH="1" flipV="1">
                <a:off x="3984" y="2880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50" name="Line 46"/>
              <p:cNvSpPr>
                <a:spLocks noChangeShapeType="1"/>
              </p:cNvSpPr>
              <p:nvPr/>
            </p:nvSpPr>
            <p:spPr bwMode="auto">
              <a:xfrm rot="10800000" flipH="1" flipV="1">
                <a:off x="2880" y="2880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51" name="Line 47"/>
              <p:cNvSpPr>
                <a:spLocks noChangeShapeType="1"/>
              </p:cNvSpPr>
              <p:nvPr/>
            </p:nvSpPr>
            <p:spPr bwMode="auto">
              <a:xfrm rot="16200000" flipH="1" flipV="1">
                <a:off x="2880" y="1776"/>
                <a:ext cx="480" cy="480"/>
              </a:xfrm>
              <a:prstGeom prst="line">
                <a:avLst/>
              </a:prstGeom>
              <a:noFill/>
              <a:ln w="38100">
                <a:solidFill>
                  <a:srgbClr val="FFFF00"/>
                </a:solidFill>
                <a:round/>
                <a:headEnd/>
                <a:tailEnd type="triangle" w="lg" len="lg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552" name="Text Box 48"/>
              <p:cNvSpPr txBox="1">
                <a:spLocks noChangeArrowheads="1"/>
              </p:cNvSpPr>
              <p:nvPr/>
            </p:nvSpPr>
            <p:spPr bwMode="auto">
              <a:xfrm>
                <a:off x="3600" y="1440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7</a:t>
                </a:r>
              </a:p>
            </p:txBody>
          </p:sp>
          <p:sp>
            <p:nvSpPr>
              <p:cNvPr id="149553" name="Text Box 49"/>
              <p:cNvSpPr txBox="1">
                <a:spLocks noChangeArrowheads="1"/>
              </p:cNvSpPr>
              <p:nvPr/>
            </p:nvSpPr>
            <p:spPr bwMode="auto">
              <a:xfrm>
                <a:off x="4176" y="3120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2</a:t>
                </a:r>
              </a:p>
            </p:txBody>
          </p:sp>
          <p:sp>
            <p:nvSpPr>
              <p:cNvPr id="149554" name="Text Box 50"/>
              <p:cNvSpPr txBox="1">
                <a:spLocks noChangeArrowheads="1"/>
              </p:cNvSpPr>
              <p:nvPr/>
            </p:nvSpPr>
            <p:spPr bwMode="auto">
              <a:xfrm>
                <a:off x="4512" y="2448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1</a:t>
                </a:r>
              </a:p>
            </p:txBody>
          </p:sp>
          <p:sp>
            <p:nvSpPr>
              <p:cNvPr id="149555" name="Text Box 51"/>
              <p:cNvSpPr txBox="1">
                <a:spLocks noChangeArrowheads="1"/>
              </p:cNvSpPr>
              <p:nvPr/>
            </p:nvSpPr>
            <p:spPr bwMode="auto">
              <a:xfrm>
                <a:off x="3552" y="3408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3</a:t>
                </a:r>
              </a:p>
            </p:txBody>
          </p:sp>
          <p:sp>
            <p:nvSpPr>
              <p:cNvPr id="149556" name="Text Box 52"/>
              <p:cNvSpPr txBox="1">
                <a:spLocks noChangeArrowheads="1"/>
              </p:cNvSpPr>
              <p:nvPr/>
            </p:nvSpPr>
            <p:spPr bwMode="auto">
              <a:xfrm>
                <a:off x="4271" y="1823"/>
                <a:ext cx="269" cy="3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8</a:t>
                </a:r>
              </a:p>
            </p:txBody>
          </p:sp>
          <p:sp>
            <p:nvSpPr>
              <p:cNvPr id="149557" name="Text Box 53"/>
              <p:cNvSpPr txBox="1">
                <a:spLocks noChangeArrowheads="1"/>
              </p:cNvSpPr>
              <p:nvPr/>
            </p:nvSpPr>
            <p:spPr bwMode="auto">
              <a:xfrm>
                <a:off x="2928" y="1680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6</a:t>
                </a:r>
              </a:p>
            </p:txBody>
          </p:sp>
          <p:sp>
            <p:nvSpPr>
              <p:cNvPr id="149558" name="Text Box 54"/>
              <p:cNvSpPr txBox="1">
                <a:spLocks noChangeArrowheads="1"/>
              </p:cNvSpPr>
              <p:nvPr/>
            </p:nvSpPr>
            <p:spPr bwMode="auto">
              <a:xfrm>
                <a:off x="2832" y="3071"/>
                <a:ext cx="268" cy="3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4</a:t>
                </a:r>
              </a:p>
            </p:txBody>
          </p:sp>
          <p:sp>
            <p:nvSpPr>
              <p:cNvPr id="149559" name="Text Box 55"/>
              <p:cNvSpPr txBox="1">
                <a:spLocks noChangeArrowheads="1"/>
              </p:cNvSpPr>
              <p:nvPr/>
            </p:nvSpPr>
            <p:spPr bwMode="auto">
              <a:xfrm>
                <a:off x="2592" y="2400"/>
                <a:ext cx="269" cy="3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00B8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5</a:t>
                </a:r>
              </a:p>
            </p:txBody>
          </p:sp>
        </p:grpSp>
        <p:sp>
          <p:nvSpPr>
            <p:cNvPr id="149560" name="Oval 56"/>
            <p:cNvSpPr>
              <a:spLocks noChangeArrowheads="1"/>
            </p:cNvSpPr>
            <p:nvPr/>
          </p:nvSpPr>
          <p:spPr bwMode="auto">
            <a:xfrm>
              <a:off x="4146" y="2106"/>
              <a:ext cx="102" cy="96"/>
            </a:xfrm>
            <a:prstGeom prst="ellipse">
              <a:avLst/>
            </a:prstGeom>
            <a:solidFill>
              <a:schemeClr val="tx2">
                <a:alpha val="5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41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G17 Blue Perspective">
  <a:themeElements>
    <a:clrScheme name="Galeotti - Blue Perspective">
      <a:dk1>
        <a:sysClr val="windowText" lastClr="000000"/>
      </a:dk1>
      <a:lt1>
        <a:sysClr val="window" lastClr="FFFFFF"/>
      </a:lt1>
      <a:dk2>
        <a:srgbClr val="3E3D2D"/>
      </a:dk2>
      <a:lt2>
        <a:srgbClr val="FFFF66"/>
      </a:lt2>
      <a:accent1>
        <a:srgbClr val="FF8000"/>
      </a:accent1>
      <a:accent2>
        <a:srgbClr val="71685A"/>
      </a:accent2>
      <a:accent3>
        <a:srgbClr val="FF0000"/>
      </a:accent3>
      <a:accent4>
        <a:srgbClr val="909465"/>
      </a:accent4>
      <a:accent5>
        <a:srgbClr val="956B43"/>
      </a:accent5>
      <a:accent6>
        <a:srgbClr val="FEA022"/>
      </a:accent6>
      <a:hlink>
        <a:srgbClr val="7F7F7F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G17 Blue Perspective" id="{C388DE6C-BFCC-194D-B60D-4D80F67093B3}" vid="{8EC1486C-B0E0-9D43-ADB9-78C3E23F618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JG17 Blue Perspective</Template>
  <TotalTime>6189</TotalTime>
  <Words>1193</Words>
  <Application>Microsoft Macintosh PowerPoint</Application>
  <PresentationFormat>On-screen Show (4:3)</PresentationFormat>
  <Paragraphs>303</Paragraphs>
  <Slides>28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Calibri</vt:lpstr>
      <vt:lpstr>Courier New</vt:lpstr>
      <vt:lpstr>ＭＳ Ｐゴシック</vt:lpstr>
      <vt:lpstr>Tahoma</vt:lpstr>
      <vt:lpstr>Times New Roman</vt:lpstr>
      <vt:lpstr>Wingdings</vt:lpstr>
      <vt:lpstr>Arial</vt:lpstr>
      <vt:lpstr>JG17 Blue Perspective</vt:lpstr>
      <vt:lpstr>Document</vt:lpstr>
      <vt:lpstr>Lecture 19 ITK’s Path Framework</vt:lpstr>
      <vt:lpstr>Preface</vt:lpstr>
      <vt:lpstr>Introduction</vt:lpstr>
      <vt:lpstr>The Need for Paths in ITK</vt:lpstr>
      <vt:lpstr>The Need for Paths in ITK</vt:lpstr>
      <vt:lpstr>The Need for Paths in ITK</vt:lpstr>
      <vt:lpstr>Basic Concepts and Path Types</vt:lpstr>
      <vt:lpstr>Chain Codes</vt:lpstr>
      <vt:lpstr>2D Chain Code Example: Freeman Code</vt:lpstr>
      <vt:lpstr>Parametric Curves</vt:lpstr>
      <vt:lpstr>Implementation Details</vt:lpstr>
      <vt:lpstr>Necessary Functionality</vt:lpstr>
      <vt:lpstr>Necessary Functionality</vt:lpstr>
      <vt:lpstr>Path Class Hierarchy</vt:lpstr>
      <vt:lpstr>PolyLineParametricPath</vt:lpstr>
      <vt:lpstr>FourierSeriesPath</vt:lpstr>
      <vt:lpstr>Orthogonally Corrected Path</vt:lpstr>
      <vt:lpstr>Path Iterators</vt:lpstr>
      <vt:lpstr>Path Iterators:  Implementation</vt:lpstr>
      <vt:lpstr>Current Base Class API</vt:lpstr>
      <vt:lpstr>Subclass API Extensions</vt:lpstr>
      <vt:lpstr>Path Filter Hierarchy</vt:lpstr>
      <vt:lpstr>Conversion Filters</vt:lpstr>
      <vt:lpstr>Philosophical Comparison with Spatial Objects</vt:lpstr>
      <vt:lpstr>Empirical Comparison with Spatial Objects</vt:lpstr>
      <vt:lpstr>Example Usage</vt:lpstr>
      <vt:lpstr>OrthogonalSwath2DPathFilter</vt:lpstr>
      <vt:lpstr>Conclusion</vt:lpstr>
    </vt:vector>
  </TitlesOfParts>
  <Company>CMU Robotics Institute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Creation and Demonstration of a Framework for Handling Paths in ITK</dc:title>
  <dc:creator>John Galeotti</dc:creator>
  <cp:lastModifiedBy>John Galeotti</cp:lastModifiedBy>
  <cp:revision>89</cp:revision>
  <cp:lastPrinted>2017-04-12T21:07:30Z</cp:lastPrinted>
  <dcterms:created xsi:type="dcterms:W3CDTF">2005-10-26T00:43:12Z</dcterms:created>
  <dcterms:modified xsi:type="dcterms:W3CDTF">2017-04-12T21:07:32Z</dcterms:modified>
</cp:coreProperties>
</file>