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notesSlides/notesSlide11.xml" ContentType="application/vnd.openxmlformats-officedocument.presentationml.notesSlide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notesSlides/notesSlide16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notesSlides/notesSlide7.xml" ContentType="application/vnd.openxmlformats-officedocument.presentationml.notesSlide+xml"/>
  <Override PartName="/ppt/notesSlides/notesSlide15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19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notesSlides/notesSlide18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notesSlides/notesSlide20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4069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64" r:id="rId4"/>
    <p:sldId id="265" r:id="rId5"/>
    <p:sldId id="270" r:id="rId6"/>
    <p:sldId id="303" r:id="rId7"/>
    <p:sldId id="299" r:id="rId8"/>
    <p:sldId id="301" r:id="rId9"/>
    <p:sldId id="298" r:id="rId10"/>
    <p:sldId id="274" r:id="rId11"/>
    <p:sldId id="266" r:id="rId12"/>
    <p:sldId id="271" r:id="rId13"/>
    <p:sldId id="289" r:id="rId14"/>
    <p:sldId id="279" r:id="rId15"/>
    <p:sldId id="296" r:id="rId16"/>
    <p:sldId id="291" r:id="rId17"/>
    <p:sldId id="276" r:id="rId18"/>
    <p:sldId id="283" r:id="rId19"/>
    <p:sldId id="304" r:id="rId20"/>
    <p:sldId id="292" r:id="rId21"/>
    <p:sldId id="277" r:id="rId22"/>
    <p:sldId id="261" r:id="rId23"/>
    <p:sldId id="278" r:id="rId24"/>
    <p:sldId id="297" r:id="rId25"/>
    <p:sldId id="287" r:id="rId26"/>
    <p:sldId id="307" r:id="rId27"/>
    <p:sldId id="308" r:id="rId28"/>
    <p:sldId id="302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120" autoAdjust="0"/>
    <p:restoredTop sz="88830" autoAdjust="0"/>
  </p:normalViewPr>
  <p:slideViewPr>
    <p:cSldViewPr snapToGrid="0">
      <p:cViewPr>
        <p:scale>
          <a:sx n="100" d="100"/>
          <a:sy n="100" d="100"/>
        </p:scale>
        <p:origin x="-608" y="208"/>
      </p:cViewPr>
      <p:guideLst>
        <p:guide orient="horz" pos="216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theme" Target="theme/theme1.xml"/><Relationship Id="rId31" Type="http://schemas.openxmlformats.org/officeDocument/2006/relationships/handoutMaster" Target="handoutMasters/handoutMaster1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3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printerSettings" Target="printerSettings/printerSettings1.bin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49FFDE-2CCF-A646-97CB-AFB865307A19}" type="datetimeFigureOut">
              <a:rPr lang="en-US" smtClean="0"/>
              <a:pPr/>
              <a:t>6/21/10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9C3CC4-B9EB-C94E-8AD5-15025EFF21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34EA7-CBCD-424E-A7BE-B43FB443A6B9}" type="datetimeFigureOut">
              <a:rPr lang="en-US" smtClean="0"/>
              <a:pPr/>
              <a:t>6/21/10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5F4576-5582-9143-852E-6ABD87865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 name </a:t>
            </a:r>
          </a:p>
          <a:p>
            <a:r>
              <a:rPr lang="en-US" dirty="0" smtClean="0"/>
              <a:t>-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F4576-5582-9143-852E-6ABD87865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aliasing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F4576-5582-9143-852E-6ABD87865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Violates our assumption that arguments are non-aliased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F4576-5582-9143-852E-6ABD87865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F4576-5582-9143-852E-6ABD87865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F4576-5582-9143-852E-6ABD87865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Symmetric and merge back… focus on which rule is used.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F4576-5582-9143-852E-6ABD87865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Splitting unlimited split also causes the fields to have</a:t>
            </a:r>
            <a:r>
              <a:rPr lang="en-US" baseline="0" dirty="0" smtClean="0"/>
              <a:t> the same kind of conditions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F4576-5582-9143-852E-6ABD87865B2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than lexical, linear.</a:t>
            </a:r>
          </a:p>
          <a:p>
            <a:r>
              <a:rPr lang="en-US" dirty="0" smtClean="0"/>
              <a:t>Chain threaded </a:t>
            </a:r>
          </a:p>
          <a:p>
            <a:r>
              <a:rPr lang="en-US" dirty="0" smtClean="0"/>
              <a:t>First execution , then check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F4576-5582-9143-852E-6ABD87865B2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F4576-5582-9143-852E-6ABD87865B2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Happy</a:t>
            </a:r>
            <a:r>
              <a:rPr lang="en-US" baseline="0" dirty="0" smtClean="0"/>
              <a:t> to answer questions… flash.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F4576-5582-9143-852E-6ABD87865B2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F4576-5582-9143-852E-6ABD87865B2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baseline="0" dirty="0" smtClean="0"/>
              <a:t> Main concern, namely protocols</a:t>
            </a:r>
          </a:p>
          <a:p>
            <a:pPr>
              <a:buFontTx/>
              <a:buChar char="-"/>
            </a:pPr>
            <a:r>
              <a:rPr lang="en-US" baseline="0" dirty="0" smtClean="0"/>
              <a:t> statically check protocols</a:t>
            </a:r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F4576-5582-9143-852E-6ABD87865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F4576-5582-9143-852E-6ABD87865B2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err="1" smtClean="0"/>
              <a:t>Typestate</a:t>
            </a:r>
            <a:r>
              <a:rPr lang="en-US" dirty="0" smtClean="0"/>
              <a:t> allows to reason about state by tracking protocols</a:t>
            </a:r>
          </a:p>
          <a:p>
            <a:pPr>
              <a:buFontTx/>
              <a:buChar char="-"/>
            </a:pPr>
            <a:r>
              <a:rPr lang="en-US" dirty="0" smtClean="0"/>
              <a:t>We</a:t>
            </a:r>
            <a:r>
              <a:rPr lang="en-US" baseline="0" dirty="0" smtClean="0"/>
              <a:t> use plaid inspired syntax with explicit state</a:t>
            </a:r>
          </a:p>
          <a:p>
            <a:pPr>
              <a:buFontTx/>
              <a:buChar char="-"/>
            </a:pPr>
            <a:r>
              <a:rPr lang="en-US" baseline="0" dirty="0" smtClean="0"/>
              <a:t>But a problem arises when</a:t>
            </a:r>
            <a:r>
              <a:rPr lang="en-US" baseline="0" dirty="0" smtClean="0"/>
              <a:t> there are more </a:t>
            </a:r>
            <a:r>
              <a:rPr lang="en-US" baseline="0" dirty="0" smtClean="0"/>
              <a:t>than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var</a:t>
            </a:r>
            <a:r>
              <a:rPr lang="en-US" baseline="0" dirty="0" smtClean="0"/>
              <a:t> that may trigger these </a:t>
            </a:r>
            <a:r>
              <a:rPr lang="en-US" baseline="0" smtClean="0"/>
              <a:t>state transitions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F4576-5582-9143-852E-6ABD87865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-we need to have</a:t>
            </a:r>
            <a:r>
              <a:rPr lang="en-US" baseline="0" dirty="0" smtClean="0"/>
              <a:t> this aliasing information in the signature to check modular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F4576-5582-9143-852E-6ABD87865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Unique – split</a:t>
            </a:r>
            <a:r>
              <a:rPr lang="en-US" baseline="0" dirty="0" smtClean="0"/>
              <a:t> into a full with write permissions that must consider that there are any number of these pure files floating around each with just read permissions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F4576-5582-9143-852E-6ABD87865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Static only , at least for now</a:t>
            </a:r>
          </a:p>
          <a:p>
            <a:r>
              <a:rPr lang="en-US" smtClean="0"/>
              <a:t>Views</a:t>
            </a:r>
            <a:r>
              <a:rPr lang="en-US" baseline="0" smtClean="0"/>
              <a:t> exist only </a:t>
            </a:r>
            <a:r>
              <a:rPr lang="en-US" baseline="0" dirty="0" smtClean="0"/>
              <a:t>in the type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F4576-5582-9143-852E-6ABD87865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F4576-5582-9143-852E-6ABD87865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F4576-5582-9143-852E-6ABD87865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F4576-5582-9143-852E-6ABD87865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7094"/>
            <a:ext cx="7772400" cy="1470025"/>
          </a:xfrm>
        </p:spPr>
        <p:txBody>
          <a:bodyPr anchor="b" anchorCtr="0"/>
          <a:lstStyle>
            <a:lvl1pPr>
              <a:defRPr sz="54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3810000"/>
            <a:ext cx="7770812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D60B6-E04B-BA4A-8F5B-C5353661DF5A}" type="datetime1">
              <a:rPr lang="en-US" smtClean="0"/>
              <a:pPr/>
              <a:t>6/21/10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CoverGlyp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025" y="3048000"/>
            <a:ext cx="1123950" cy="77152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738282"/>
            <a:ext cx="7770813" cy="1048870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457200"/>
            <a:ext cx="4572000" cy="3173506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181600"/>
            <a:ext cx="7770813" cy="6858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49B93-05D8-1640-A302-683A5E2FEC08}" type="datetime1">
              <a:rPr lang="en-US" smtClean="0"/>
              <a:pPr/>
              <a:t>6/21/10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C5B7-9276-2C49-92BD-AF2F14A39CA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4890247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95AC8-E8F1-7742-BF24-978DFDA5B1EF}" type="datetime1">
              <a:rPr lang="en-US" smtClean="0"/>
              <a:pPr/>
              <a:t>6/21/10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C5B7-9276-2C49-92BD-AF2F14A39CA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7882"/>
            <a:ext cx="1524000" cy="53250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7882"/>
            <a:ext cx="5889812" cy="532503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FA99-2CE9-5F48-94E1-8B6455E6C46E}" type="datetime1">
              <a:rPr lang="en-US" smtClean="0"/>
              <a:pPr/>
              <a:t>6/21/10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C5B7-9276-2C49-92BD-AF2F14A39CA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052928" y="3115195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C96C-B5C1-B842-8DC3-D2B9242C82DA}" type="datetime1">
              <a:rPr lang="en-US" smtClean="0"/>
              <a:pPr/>
              <a:t>6/21/10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C5B7-9276-2C49-92BD-AF2F14A39CA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26440"/>
            <a:ext cx="7770813" cy="1472184"/>
          </a:xfrm>
        </p:spPr>
        <p:txBody>
          <a:bodyPr anchor="b" anchorCtr="0"/>
          <a:lstStyle>
            <a:lvl1pPr algn="ctr">
              <a:defRPr sz="5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13048"/>
            <a:ext cx="7770813" cy="1755648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4F60E-57F3-3244-9D09-EB712B3A0681}" type="datetime1">
              <a:rPr lang="en-US" smtClean="0"/>
              <a:pPr/>
              <a:t>6/21/10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pic>
        <p:nvPicPr>
          <p:cNvPr id="7" name="Picture 6" descr="Glyph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3174066"/>
            <a:ext cx="1066800" cy="5905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8EB6F-7271-F249-8F6C-6E4DD45FAAC9}" type="datetime1">
              <a:rPr lang="en-US" smtClean="0"/>
              <a:pPr/>
              <a:t>6/21/10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C5B7-9276-2C49-92BD-AF2F14A39CA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18122-4E9E-564D-B819-C517A941EF54}" type="datetime1">
              <a:rPr lang="en-US" smtClean="0"/>
              <a:pPr/>
              <a:t>6/21/10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C5B7-9276-2C49-92BD-AF2F14A39CA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715E-CB4A-D046-B1F3-B1B718FB5526}" type="datetime1">
              <a:rPr lang="en-US" smtClean="0"/>
              <a:pPr/>
              <a:t>6/21/10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C5B7-9276-2C49-92BD-AF2F14A39CA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C9258-9575-5C46-9753-DAF9811962FB}" type="datetime1">
              <a:rPr lang="en-US" smtClean="0"/>
              <a:pPr/>
              <a:t>6/21/10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C5B7-9276-2C49-92BD-AF2F14A39C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6" y="914400"/>
            <a:ext cx="3657600" cy="1162050"/>
          </a:xfrm>
        </p:spPr>
        <p:txBody>
          <a:bodyPr anchor="b"/>
          <a:lstStyle>
            <a:lvl1pPr algn="ctr">
              <a:defRPr sz="3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6118" y="457199"/>
            <a:ext cx="3657600" cy="5410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6" y="2590799"/>
            <a:ext cx="3657600" cy="28956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5548-80B0-BA40-ADF4-2CDC3CED6201}" type="datetime1">
              <a:rPr lang="en-US" smtClean="0"/>
              <a:pPr/>
              <a:t>6/21/10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C5B7-9276-2C49-92BD-AF2F14A39CA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4746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013" y="914400"/>
            <a:ext cx="3657600" cy="1161288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8906" y="457200"/>
            <a:ext cx="3657600" cy="5413248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013" y="2587752"/>
            <a:ext cx="3657600" cy="2898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CF95-D318-B54B-BE61-003B9D93C13A}" type="datetime1">
              <a:rPr lang="en-US" smtClean="0"/>
              <a:pPr/>
              <a:t>6/21/10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C5B7-9276-2C49-92BD-AF2F14A39CA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4853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89115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4C5B7-9276-2C49-92BD-AF2F14A39C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7236"/>
            <a:ext cx="7770813" cy="137160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9800"/>
            <a:ext cx="7770813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289115"/>
            <a:ext cx="2375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18F83-7294-3B4E-BE74-F0F844CD4854}" type="datetime1">
              <a:rPr lang="en-US" smtClean="0"/>
              <a:pPr/>
              <a:t>6/21/10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9624" y="6289115"/>
            <a:ext cx="3155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71" r:id="rId2"/>
    <p:sldLayoutId id="2147484072" r:id="rId3"/>
    <p:sldLayoutId id="2147484073" r:id="rId4"/>
    <p:sldLayoutId id="2147484074" r:id="rId5"/>
    <p:sldLayoutId id="2147484075" r:id="rId6"/>
    <p:sldLayoutId id="2147484076" r:id="rId7"/>
    <p:sldLayoutId id="2147484077" r:id="rId8"/>
    <p:sldLayoutId id="2147484078" r:id="rId9"/>
    <p:sldLayoutId id="2147484079" r:id="rId10"/>
    <p:sldLayoutId id="2147484080" r:id="rId11"/>
    <p:sldLayoutId id="2147484081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2"/>
          </a:solidFill>
          <a:effectLst>
            <a:outerShdw blurRad="38100" dist="12700" algn="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accent3"/>
        </a:buClr>
        <a:buFont typeface="Wingdings" pitchFamily="2" charset="2"/>
        <a:buChar char="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232" y="317500"/>
            <a:ext cx="8458200" cy="2703601"/>
          </a:xfrm>
        </p:spPr>
        <p:txBody>
          <a:bodyPr>
            <a:normAutofit/>
          </a:bodyPr>
          <a:lstStyle/>
          <a:p>
            <a:r>
              <a:rPr lang="en-US" sz="4800" b="1" cap="small" dirty="0" smtClean="0"/>
              <a:t>Aliasing Control With</a:t>
            </a:r>
            <a:r>
              <a:rPr lang="en-US" sz="6000" b="1" cap="small" dirty="0" smtClean="0"/>
              <a:t> </a:t>
            </a:r>
            <a:br>
              <a:rPr lang="en-US" sz="6000" b="1" cap="small" dirty="0" smtClean="0"/>
            </a:br>
            <a:r>
              <a:rPr lang="en-US" sz="6000" b="1" cap="small" dirty="0" smtClean="0"/>
              <a:t>View-Based </a:t>
            </a:r>
            <a:r>
              <a:rPr lang="en-US" sz="6000" b="1" cap="small" dirty="0" err="1" smtClean="0"/>
              <a:t>TypeState</a:t>
            </a:r>
            <a:endParaRPr lang="en-US" sz="6000" b="1" cap="smal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816" y="3698374"/>
            <a:ext cx="8355595" cy="924426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        Filipe </a:t>
            </a:r>
            <a:r>
              <a:rPr lang="en-US" sz="2400" b="1" dirty="0" err="1" smtClean="0">
                <a:solidFill>
                  <a:schemeClr val="tx1"/>
                </a:solidFill>
              </a:rPr>
              <a:t>Militão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baseline="30000" dirty="0" smtClean="0">
                <a:solidFill>
                  <a:schemeClr val="tx1"/>
                </a:solidFill>
              </a:rPr>
              <a:t>1,2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Jonathan Aldrich </a:t>
            </a:r>
            <a:r>
              <a:rPr lang="en-US" sz="2400" baseline="30000" dirty="0" smtClean="0">
                <a:solidFill>
                  <a:schemeClr val="tx1"/>
                </a:solidFill>
              </a:rPr>
              <a:t>1</a:t>
            </a:r>
            <a:r>
              <a:rPr lang="en-US" sz="2400" dirty="0" smtClean="0">
                <a:solidFill>
                  <a:schemeClr val="tx1"/>
                </a:solidFill>
              </a:rPr>
              <a:t>		</a:t>
            </a:r>
            <a:r>
              <a:rPr lang="en-US" sz="2400" dirty="0" err="1" smtClean="0">
                <a:solidFill>
                  <a:schemeClr val="tx1"/>
                </a:solidFill>
              </a:rPr>
              <a:t>Luís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Caires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baseline="30000" dirty="0" smtClean="0">
                <a:solidFill>
                  <a:schemeClr val="tx1"/>
                </a:solidFill>
              </a:rPr>
              <a:t>2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519040" y="5346629"/>
            <a:ext cx="6183085" cy="859741"/>
            <a:chOff x="795140" y="5515547"/>
            <a:chExt cx="6183085" cy="859741"/>
          </a:xfrm>
        </p:grpSpPr>
        <p:sp>
          <p:nvSpPr>
            <p:cNvPr id="6" name="Rounded Rectangle 5"/>
            <p:cNvSpPr/>
            <p:nvPr/>
          </p:nvSpPr>
          <p:spPr>
            <a:xfrm>
              <a:off x="795140" y="5515547"/>
              <a:ext cx="6183085" cy="859741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logoFCT_horiz_300dpi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48583" y="5676672"/>
              <a:ext cx="3060217" cy="582429"/>
            </a:xfrm>
            <a:prstGeom prst="rect">
              <a:avLst/>
            </a:prstGeom>
          </p:spPr>
        </p:pic>
        <p:pic>
          <p:nvPicPr>
            <p:cNvPr id="7" name="Picture 6" descr="icti-logo-nobkgr_482x100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5464" y="5667947"/>
              <a:ext cx="2665716" cy="553053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1304912" y="4635500"/>
            <a:ext cx="304016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aseline="30000" dirty="0" smtClean="0"/>
              <a:t>1 </a:t>
            </a:r>
            <a:r>
              <a:rPr lang="en-US" sz="1600" dirty="0" smtClean="0"/>
              <a:t>Carnegie Mellon University</a:t>
            </a:r>
          </a:p>
          <a:p>
            <a:pPr algn="ctr"/>
            <a:r>
              <a:rPr lang="en-US" sz="1600" dirty="0" smtClean="0"/>
              <a:t>Pittsburgh, USA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483" y="4635500"/>
            <a:ext cx="312964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aseline="30000" dirty="0" smtClean="0"/>
              <a:t>2 </a:t>
            </a:r>
            <a:r>
              <a:rPr lang="en-US" sz="1600" dirty="0" smtClean="0"/>
              <a:t>CITI / Dep. </a:t>
            </a:r>
            <a:r>
              <a:rPr lang="en-US" sz="1600" dirty="0" err="1" smtClean="0"/>
              <a:t>Informática</a:t>
            </a:r>
            <a:endParaRPr lang="en-US" sz="1600" dirty="0" smtClean="0"/>
          </a:p>
          <a:p>
            <a:pPr algn="ctr"/>
            <a:r>
              <a:rPr lang="en-US" sz="1600" dirty="0" smtClean="0"/>
              <a:t>FCT-UNL, Portugal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41300" y="6324600"/>
            <a:ext cx="5351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+mj-lt"/>
                <a:cs typeface="Andale Mono"/>
              </a:rPr>
              <a:t>FTfJP</a:t>
            </a:r>
            <a:r>
              <a:rPr lang="en-US" dirty="0" smtClean="0">
                <a:latin typeface="+mj-lt"/>
                <a:cs typeface="Andale Mono"/>
              </a:rPr>
              <a:t> 2010 – Maribor, Slovenia (June 22</a:t>
            </a:r>
            <a:r>
              <a:rPr lang="en-US" baseline="30000" dirty="0" smtClean="0">
                <a:latin typeface="+mj-lt"/>
                <a:cs typeface="Andale Mono"/>
              </a:rPr>
              <a:t>nd</a:t>
            </a:r>
            <a:r>
              <a:rPr lang="en-US" dirty="0" smtClean="0">
                <a:latin typeface="+mj-lt"/>
                <a:cs typeface="Andale Mono"/>
              </a:rPr>
              <a:t> 2010)</a:t>
            </a:r>
            <a:endParaRPr lang="en-US" dirty="0">
              <a:latin typeface="+mj-lt"/>
              <a:cs typeface="Andale Mono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Pair Initialization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628282" y="2378934"/>
            <a:ext cx="1810629" cy="181062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cap="small" dirty="0" smtClean="0"/>
              <a:t>Empty</a:t>
            </a:r>
          </a:p>
          <a:p>
            <a:pPr algn="ctr"/>
            <a:r>
              <a:rPr lang="en-US" cap="small" dirty="0" smtClean="0"/>
              <a:t>Pair</a:t>
            </a:r>
            <a:endParaRPr lang="en-US" cap="small" dirty="0"/>
          </a:p>
        </p:txBody>
      </p:sp>
      <p:sp>
        <p:nvSpPr>
          <p:cNvPr id="6" name="Oval 5"/>
          <p:cNvSpPr/>
          <p:nvPr/>
        </p:nvSpPr>
        <p:spPr>
          <a:xfrm>
            <a:off x="3628282" y="4434101"/>
            <a:ext cx="1764632" cy="176463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cap="small" dirty="0" smtClean="0"/>
              <a:t>Pair</a:t>
            </a:r>
            <a:endParaRPr lang="en-US" cap="small" dirty="0"/>
          </a:p>
        </p:txBody>
      </p:sp>
      <p:sp>
        <p:nvSpPr>
          <p:cNvPr id="7" name="Chord 6"/>
          <p:cNvSpPr/>
          <p:nvPr/>
        </p:nvSpPr>
        <p:spPr>
          <a:xfrm>
            <a:off x="3552082" y="2399531"/>
            <a:ext cx="1925053" cy="1764632"/>
          </a:xfrm>
          <a:prstGeom prst="chord">
            <a:avLst>
              <a:gd name="adj1" fmla="val 5411530"/>
              <a:gd name="adj2" fmla="val 1624989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cap="small" dirty="0" smtClean="0"/>
              <a:t>Empty</a:t>
            </a:r>
          </a:p>
          <a:p>
            <a:r>
              <a:rPr lang="en-US" cap="small" dirty="0" smtClean="0"/>
              <a:t>Left</a:t>
            </a:r>
            <a:endParaRPr lang="en-US" cap="small" dirty="0"/>
          </a:p>
        </p:txBody>
      </p:sp>
      <p:sp>
        <p:nvSpPr>
          <p:cNvPr id="10" name="Chord 9"/>
          <p:cNvSpPr/>
          <p:nvPr/>
        </p:nvSpPr>
        <p:spPr>
          <a:xfrm>
            <a:off x="3539258" y="2412231"/>
            <a:ext cx="1925053" cy="1764632"/>
          </a:xfrm>
          <a:prstGeom prst="chord">
            <a:avLst>
              <a:gd name="adj1" fmla="val 16258919"/>
              <a:gd name="adj2" fmla="val 529487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/>
            <a:r>
              <a:rPr lang="en-US" cap="small" dirty="0" smtClean="0"/>
              <a:t>Empty</a:t>
            </a:r>
          </a:p>
          <a:p>
            <a:pPr algn="r"/>
            <a:r>
              <a:rPr lang="en-US" cap="small" dirty="0" smtClean="0"/>
              <a:t>Right</a:t>
            </a:r>
            <a:endParaRPr lang="en-US" cap="small" dirty="0"/>
          </a:p>
        </p:txBody>
      </p:sp>
      <p:sp>
        <p:nvSpPr>
          <p:cNvPr id="11" name="Chord 10"/>
          <p:cNvSpPr/>
          <p:nvPr/>
        </p:nvSpPr>
        <p:spPr>
          <a:xfrm>
            <a:off x="1745343" y="4434101"/>
            <a:ext cx="1925053" cy="1764632"/>
          </a:xfrm>
          <a:prstGeom prst="chord">
            <a:avLst>
              <a:gd name="adj1" fmla="val 5411530"/>
              <a:gd name="adj2" fmla="val 16249899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cap="small" dirty="0" smtClean="0"/>
              <a:t>Left</a:t>
            </a:r>
            <a:endParaRPr lang="en-US" cap="small" dirty="0"/>
          </a:p>
        </p:txBody>
      </p:sp>
      <p:sp>
        <p:nvSpPr>
          <p:cNvPr id="12" name="Chord 11"/>
          <p:cNvSpPr/>
          <p:nvPr/>
        </p:nvSpPr>
        <p:spPr>
          <a:xfrm>
            <a:off x="4889656" y="4434101"/>
            <a:ext cx="1925053" cy="1764632"/>
          </a:xfrm>
          <a:prstGeom prst="chord">
            <a:avLst>
              <a:gd name="adj1" fmla="val 16258919"/>
              <a:gd name="adj2" fmla="val 5294872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r>
              <a:rPr lang="en-US" cap="small" dirty="0" smtClean="0"/>
              <a:t>Right</a:t>
            </a:r>
            <a:endParaRPr lang="en-US" cap="small" dirty="0"/>
          </a:p>
        </p:txBody>
      </p:sp>
      <p:grpSp>
        <p:nvGrpSpPr>
          <p:cNvPr id="23" name="Group 22"/>
          <p:cNvGrpSpPr/>
          <p:nvPr/>
        </p:nvGrpSpPr>
        <p:grpSpPr>
          <a:xfrm>
            <a:off x="1104683" y="3710107"/>
            <a:ext cx="1495230" cy="889094"/>
            <a:chOff x="1168183" y="3545007"/>
            <a:chExt cx="1495230" cy="889094"/>
          </a:xfrm>
        </p:grpSpPr>
        <p:sp>
          <p:nvSpPr>
            <p:cNvPr id="14" name="Down Arrow 13"/>
            <p:cNvSpPr/>
            <p:nvPr/>
          </p:nvSpPr>
          <p:spPr>
            <a:xfrm>
              <a:off x="2284832" y="3545007"/>
              <a:ext cx="378581" cy="889094"/>
            </a:xfrm>
            <a:prstGeom prst="down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168183" y="3748834"/>
              <a:ext cx="11543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latin typeface="Courier"/>
                  <a:cs typeface="Courier"/>
                </a:rPr>
                <a:t>setLeft</a:t>
              </a:r>
              <a:endParaRPr lang="en-US" b="1" dirty="0">
                <a:latin typeface="Courier"/>
                <a:cs typeface="Courier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020620" y="3710107"/>
            <a:ext cx="1662207" cy="889094"/>
            <a:chOff x="6084120" y="3545007"/>
            <a:chExt cx="1662207" cy="889094"/>
          </a:xfrm>
        </p:grpSpPr>
        <p:sp>
          <p:nvSpPr>
            <p:cNvPr id="17" name="TextBox 16"/>
            <p:cNvSpPr txBox="1"/>
            <p:nvPr/>
          </p:nvSpPr>
          <p:spPr>
            <a:xfrm>
              <a:off x="6453485" y="3748834"/>
              <a:ext cx="12928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rgbClr val="000000"/>
                  </a:solidFill>
                  <a:latin typeface="Courier"/>
                  <a:cs typeface="Courier"/>
                </a:rPr>
                <a:t>setRight</a:t>
              </a:r>
              <a:endParaRPr lang="en-US" b="1" dirty="0">
                <a:solidFill>
                  <a:srgbClr val="000000"/>
                </a:solidFill>
                <a:latin typeface="Courier"/>
                <a:cs typeface="Courier"/>
              </a:endParaRPr>
            </a:p>
          </p:txBody>
        </p:sp>
        <p:sp>
          <p:nvSpPr>
            <p:cNvPr id="21" name="Down Arrow 20"/>
            <p:cNvSpPr/>
            <p:nvPr/>
          </p:nvSpPr>
          <p:spPr>
            <a:xfrm>
              <a:off x="6084120" y="3545007"/>
              <a:ext cx="378581" cy="889094"/>
            </a:xfrm>
            <a:prstGeom prst="down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9359900" y="51689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C5B7-9276-2C49-92BD-AF2F14A39CA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9" name="Left-Right Arrow 18"/>
          <p:cNvSpPr/>
          <p:nvPr/>
        </p:nvSpPr>
        <p:spPr>
          <a:xfrm>
            <a:off x="3238500" y="2730500"/>
            <a:ext cx="2374900" cy="1143000"/>
          </a:xfrm>
          <a:prstGeom prst="leftRightArrow">
            <a:avLst>
              <a:gd name="adj1" fmla="val 79885"/>
              <a:gd name="adj2" fmla="val 311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Splits / Merges</a:t>
            </a:r>
          </a:p>
          <a:p>
            <a:pPr algn="ctr"/>
            <a:r>
              <a:rPr lang="en-US" dirty="0" smtClean="0"/>
              <a:t>(symmetric)</a:t>
            </a:r>
            <a:endParaRPr lang="en-US" dirty="0"/>
          </a:p>
        </p:txBody>
      </p:sp>
      <p:sp>
        <p:nvSpPr>
          <p:cNvPr id="20" name="Down Arrow 19"/>
          <p:cNvSpPr/>
          <p:nvPr/>
        </p:nvSpPr>
        <p:spPr>
          <a:xfrm>
            <a:off x="3517900" y="3771900"/>
            <a:ext cx="1879600" cy="1333500"/>
          </a:xfrm>
          <a:prstGeom prst="downArrow">
            <a:avLst>
              <a:gd name="adj1" fmla="val 86115"/>
              <a:gd name="adj2" fmla="val 300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Transitions</a:t>
            </a:r>
          </a:p>
          <a:p>
            <a:pPr algn="ctr"/>
            <a:r>
              <a:rPr lang="en-US" dirty="0" smtClean="0"/>
              <a:t>(asymmetric)</a:t>
            </a:r>
            <a:endParaRPr lang="en-US" dirty="0"/>
          </a:p>
        </p:txBody>
      </p:sp>
      <p:sp>
        <p:nvSpPr>
          <p:cNvPr id="24" name="Oval Callout 23"/>
          <p:cNvSpPr/>
          <p:nvPr/>
        </p:nvSpPr>
        <p:spPr>
          <a:xfrm>
            <a:off x="5334000" y="1724260"/>
            <a:ext cx="1955800" cy="908864"/>
          </a:xfrm>
          <a:prstGeom prst="wedgeEllipseCallout">
            <a:avLst>
              <a:gd name="adj1" fmla="val -38555"/>
              <a:gd name="adj2" fmla="val 66692"/>
            </a:avLst>
          </a:prstGeom>
          <a:solidFill>
            <a:srgbClr val="800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000" b="1" cap="small" dirty="0" smtClean="0"/>
              <a:t>Not</a:t>
            </a:r>
          </a:p>
          <a:p>
            <a:pPr algn="ctr"/>
            <a:r>
              <a:rPr lang="en-US" sz="2000" cap="small" dirty="0" smtClean="0"/>
              <a:t>initialized</a:t>
            </a:r>
            <a:endParaRPr lang="en-US" sz="2000" cap="small" dirty="0"/>
          </a:p>
        </p:txBody>
      </p:sp>
      <p:sp>
        <p:nvSpPr>
          <p:cNvPr id="26" name="Oval Callout 25"/>
          <p:cNvSpPr/>
          <p:nvPr/>
        </p:nvSpPr>
        <p:spPr>
          <a:xfrm>
            <a:off x="5321300" y="5924599"/>
            <a:ext cx="1981200" cy="476071"/>
          </a:xfrm>
          <a:prstGeom prst="wedgeEllipseCallout">
            <a:avLst>
              <a:gd name="adj1" fmla="val -41916"/>
              <a:gd name="adj2" fmla="val -75515"/>
            </a:avLst>
          </a:prstGeom>
          <a:solidFill>
            <a:srgbClr val="008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000" cap="small" dirty="0" smtClean="0"/>
              <a:t>initialized</a:t>
            </a:r>
            <a:endParaRPr lang="en-US" sz="2000" cap="small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11111E-6 L 0.15416 -1.11111E-6 " pathEditMode="relative" ptsTypes="AA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48148E-6 L -0.17917 -0.00023 " pathEditMode="relative" ptsTypes="AA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5.55556E-6 L -0.15139 5.55556E-6 " pathEditMode="relative" ptsTypes="AA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48148E-6 L 0.19253 -1.48148E-6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" y="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7" grpId="1" animBg="1"/>
      <p:bldP spid="7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2" grpId="0" animBg="1"/>
      <p:bldP spid="12" grpId="1" animBg="1"/>
      <p:bldP spid="19" grpId="0" animBg="1"/>
      <p:bldP spid="19" grpId="1" animBg="1"/>
      <p:bldP spid="20" grpId="0" animBg="1"/>
      <p:bldP spid="20" grpId="1" animBg="1"/>
      <p:bldP spid="24" grpId="0" animBg="1"/>
      <p:bldP spid="24" grpId="1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5181600" y="2514600"/>
            <a:ext cx="2501900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accessible fields</a:t>
            </a:r>
          </a:p>
          <a:p>
            <a:pPr algn="ctr"/>
            <a:r>
              <a:rPr lang="en-US" dirty="0" smtClean="0"/>
              <a:t>(</a:t>
            </a:r>
            <a:r>
              <a:rPr lang="en-US" b="1" dirty="0" smtClean="0"/>
              <a:t>private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Syntax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2019905"/>
            <a:ext cx="7551057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urier"/>
                <a:cs typeface="Courier"/>
              </a:rPr>
              <a:t>class </a:t>
            </a:r>
            <a:r>
              <a:rPr lang="en-US" b="1" dirty="0" err="1" smtClean="0">
                <a:solidFill>
                  <a:srgbClr val="660066"/>
                </a:solidFill>
                <a:latin typeface="Courier"/>
                <a:cs typeface="Courier"/>
              </a:rPr>
              <a:t>EmptyPair</a:t>
            </a:r>
            <a:r>
              <a:rPr lang="en-US" b="1" dirty="0" smtClean="0">
                <a:solidFill>
                  <a:srgbClr val="660066"/>
                </a:solidFill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{</a:t>
            </a:r>
          </a:p>
          <a:p>
            <a:r>
              <a:rPr lang="en-US" dirty="0" smtClean="0">
                <a:latin typeface="Courier"/>
                <a:cs typeface="Courier"/>
              </a:rPr>
              <a:t>	</a:t>
            </a:r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/* view declarations */</a:t>
            </a:r>
          </a:p>
          <a:p>
            <a:r>
              <a:rPr lang="en-US" dirty="0" smtClean="0">
                <a:latin typeface="Courier"/>
                <a:cs typeface="Courier"/>
              </a:rPr>
              <a:t>	</a:t>
            </a:r>
            <a:r>
              <a:rPr lang="en-US" b="1" dirty="0" smtClean="0">
                <a:latin typeface="Courier"/>
                <a:cs typeface="Courier"/>
              </a:rPr>
              <a:t>view </a:t>
            </a:r>
            <a:r>
              <a:rPr lang="en-US" b="1" dirty="0" err="1" smtClean="0">
                <a:solidFill>
                  <a:srgbClr val="660066"/>
                </a:solidFill>
                <a:latin typeface="Courier"/>
                <a:cs typeface="Courier"/>
              </a:rPr>
              <a:t>EmptyLeft</a:t>
            </a:r>
            <a:r>
              <a:rPr lang="en-US" dirty="0" smtClean="0">
                <a:latin typeface="Courier"/>
                <a:cs typeface="Courier"/>
              </a:rPr>
              <a:t>  { </a:t>
            </a:r>
            <a:r>
              <a:rPr lang="en-US" b="1" dirty="0" smtClean="0">
                <a:latin typeface="Courier"/>
                <a:cs typeface="Courier"/>
              </a:rPr>
              <a:t>none </a:t>
            </a:r>
            <a:r>
              <a:rPr lang="en-US" dirty="0" err="1" smtClean="0">
                <a:latin typeface="Courier"/>
                <a:cs typeface="Courier"/>
              </a:rPr>
              <a:t>l</a:t>
            </a:r>
            <a:r>
              <a:rPr lang="en-US" dirty="0" smtClean="0">
                <a:latin typeface="Courier"/>
                <a:cs typeface="Courier"/>
              </a:rPr>
              <a:t>; }</a:t>
            </a:r>
          </a:p>
          <a:p>
            <a:r>
              <a:rPr lang="en-US" dirty="0" smtClean="0">
                <a:latin typeface="Courier"/>
                <a:cs typeface="Courier"/>
              </a:rPr>
              <a:t>	</a:t>
            </a:r>
            <a:r>
              <a:rPr lang="en-US" b="1" dirty="0" smtClean="0">
                <a:latin typeface="Courier"/>
                <a:cs typeface="Courier"/>
              </a:rPr>
              <a:t>view </a:t>
            </a:r>
            <a:r>
              <a:rPr lang="en-US" b="1" dirty="0" err="1" smtClean="0">
                <a:solidFill>
                  <a:srgbClr val="660066"/>
                </a:solidFill>
                <a:latin typeface="Courier"/>
                <a:cs typeface="Courier"/>
              </a:rPr>
              <a:t>EmptyRight</a:t>
            </a:r>
            <a:r>
              <a:rPr lang="en-US" dirty="0" smtClean="0">
                <a:latin typeface="Courier"/>
                <a:cs typeface="Courier"/>
              </a:rPr>
              <a:t> { </a:t>
            </a:r>
            <a:r>
              <a:rPr lang="en-US" b="1" dirty="0" smtClean="0">
                <a:latin typeface="Courier"/>
                <a:cs typeface="Courier"/>
              </a:rPr>
              <a:t>none </a:t>
            </a:r>
            <a:r>
              <a:rPr lang="en-US" dirty="0" err="1" smtClean="0">
                <a:latin typeface="Courier"/>
                <a:cs typeface="Courier"/>
              </a:rPr>
              <a:t>r</a:t>
            </a:r>
            <a:r>
              <a:rPr lang="en-US" dirty="0" smtClean="0">
                <a:latin typeface="Courier"/>
                <a:cs typeface="Courier"/>
              </a:rPr>
              <a:t>; }</a:t>
            </a:r>
          </a:p>
          <a:p>
            <a:r>
              <a:rPr lang="en-US" dirty="0" smtClean="0">
                <a:latin typeface="Courier"/>
                <a:cs typeface="Courier"/>
              </a:rPr>
              <a:t>	</a:t>
            </a:r>
            <a:r>
              <a:rPr lang="en-US" b="1" dirty="0" smtClean="0">
                <a:latin typeface="Courier"/>
                <a:cs typeface="Courier"/>
              </a:rPr>
              <a:t>view </a:t>
            </a:r>
            <a:r>
              <a:rPr lang="en-US" b="1" dirty="0" smtClean="0">
                <a:solidFill>
                  <a:srgbClr val="660066"/>
                </a:solidFill>
                <a:latin typeface="Courier"/>
                <a:cs typeface="Courier"/>
              </a:rPr>
              <a:t>Pair</a:t>
            </a:r>
            <a:r>
              <a:rPr lang="en-US" dirty="0" smtClean="0">
                <a:latin typeface="Courier"/>
                <a:cs typeface="Courier"/>
              </a:rPr>
              <a:t>  { L </a:t>
            </a:r>
            <a:r>
              <a:rPr lang="en-US" dirty="0" err="1" smtClean="0">
                <a:latin typeface="Courier"/>
                <a:cs typeface="Courier"/>
              </a:rPr>
              <a:t>l</a:t>
            </a:r>
            <a:r>
              <a:rPr lang="en-US" dirty="0" smtClean="0">
                <a:latin typeface="Courier"/>
                <a:cs typeface="Courier"/>
              </a:rPr>
              <a:t>; R </a:t>
            </a:r>
            <a:r>
              <a:rPr lang="en-US" dirty="0" err="1" smtClean="0">
                <a:latin typeface="Courier"/>
                <a:cs typeface="Courier"/>
              </a:rPr>
              <a:t>r</a:t>
            </a:r>
            <a:r>
              <a:rPr lang="en-US" dirty="0" smtClean="0">
                <a:latin typeface="Courier"/>
                <a:cs typeface="Courier"/>
              </a:rPr>
              <a:t>; }</a:t>
            </a:r>
          </a:p>
          <a:p>
            <a:r>
              <a:rPr lang="en-US" dirty="0" smtClean="0">
                <a:latin typeface="Courier"/>
                <a:cs typeface="Courier"/>
              </a:rPr>
              <a:t>	</a:t>
            </a:r>
            <a:r>
              <a:rPr lang="en-US" b="1" dirty="0" smtClean="0">
                <a:latin typeface="Courier"/>
                <a:cs typeface="Courier"/>
              </a:rPr>
              <a:t>view </a:t>
            </a:r>
            <a:r>
              <a:rPr lang="en-US" b="1" dirty="0" smtClean="0">
                <a:solidFill>
                  <a:srgbClr val="660066"/>
                </a:solidFill>
                <a:latin typeface="Courier"/>
                <a:cs typeface="Courier"/>
              </a:rPr>
              <a:t>Right</a:t>
            </a:r>
            <a:r>
              <a:rPr lang="en-US" dirty="0" smtClean="0">
                <a:latin typeface="Courier"/>
                <a:cs typeface="Courier"/>
              </a:rPr>
              <a:t> { R </a:t>
            </a:r>
            <a:r>
              <a:rPr lang="en-US" dirty="0" err="1" smtClean="0">
                <a:latin typeface="Courier"/>
                <a:cs typeface="Courier"/>
              </a:rPr>
              <a:t>r</a:t>
            </a:r>
            <a:r>
              <a:rPr lang="en-US" dirty="0" smtClean="0">
                <a:latin typeface="Courier"/>
                <a:cs typeface="Courier"/>
              </a:rPr>
              <a:t>; }</a:t>
            </a:r>
          </a:p>
          <a:p>
            <a:r>
              <a:rPr lang="en-US" dirty="0" smtClean="0">
                <a:latin typeface="Courier"/>
                <a:cs typeface="Courier"/>
              </a:rPr>
              <a:t>	</a:t>
            </a:r>
            <a:r>
              <a:rPr lang="en-US" b="1" dirty="0" smtClean="0">
                <a:latin typeface="Courier"/>
                <a:cs typeface="Courier"/>
              </a:rPr>
              <a:t>view </a:t>
            </a:r>
            <a:r>
              <a:rPr lang="en-US" b="1" dirty="0" smtClean="0">
                <a:solidFill>
                  <a:srgbClr val="660066"/>
                </a:solidFill>
                <a:latin typeface="Courier"/>
                <a:cs typeface="Courier"/>
              </a:rPr>
              <a:t>Left</a:t>
            </a:r>
            <a:r>
              <a:rPr lang="en-US" dirty="0" smtClean="0">
                <a:latin typeface="Courier"/>
                <a:cs typeface="Courier"/>
              </a:rPr>
              <a:t>  { L </a:t>
            </a:r>
            <a:r>
              <a:rPr lang="en-US" dirty="0" err="1" smtClean="0">
                <a:latin typeface="Courier"/>
                <a:cs typeface="Courier"/>
              </a:rPr>
              <a:t>l</a:t>
            </a:r>
            <a:r>
              <a:rPr lang="en-US" dirty="0" smtClean="0">
                <a:latin typeface="Courier"/>
                <a:cs typeface="Courier"/>
              </a:rPr>
              <a:t>; }</a:t>
            </a:r>
          </a:p>
          <a:p>
            <a:endParaRPr lang="en-US" sz="1000" dirty="0" smtClean="0">
              <a:latin typeface="Courier"/>
              <a:cs typeface="Courier"/>
            </a:endParaRPr>
          </a:p>
          <a:p>
            <a:r>
              <a:rPr lang="en-US" dirty="0" smtClean="0">
                <a:latin typeface="Courier"/>
                <a:cs typeface="Courier"/>
              </a:rPr>
              <a:t>	</a:t>
            </a:r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/* view equations */</a:t>
            </a:r>
          </a:p>
          <a:p>
            <a:r>
              <a:rPr lang="en-US" dirty="0" smtClean="0">
                <a:latin typeface="Courier"/>
                <a:cs typeface="Courier"/>
              </a:rPr>
              <a:t>	</a:t>
            </a:r>
            <a:r>
              <a:rPr lang="en-US" b="1" dirty="0" err="1" smtClean="0">
                <a:solidFill>
                  <a:srgbClr val="660066"/>
                </a:solidFill>
                <a:latin typeface="Courier"/>
                <a:cs typeface="Courier"/>
              </a:rPr>
              <a:t>EmptyPair</a:t>
            </a:r>
            <a:r>
              <a:rPr lang="en-US" dirty="0" smtClean="0">
                <a:latin typeface="Courier"/>
                <a:cs typeface="Courier"/>
              </a:rPr>
              <a:t> = </a:t>
            </a:r>
            <a:r>
              <a:rPr lang="en-US" b="1" dirty="0" err="1" smtClean="0">
                <a:solidFill>
                  <a:srgbClr val="660066"/>
                </a:solidFill>
                <a:latin typeface="Courier"/>
                <a:cs typeface="Courier"/>
              </a:rPr>
              <a:t>EmptyLeft</a:t>
            </a:r>
            <a:r>
              <a:rPr lang="en-US" b="1" dirty="0" smtClean="0">
                <a:solidFill>
                  <a:srgbClr val="660066"/>
                </a:solidFill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* </a:t>
            </a:r>
            <a:r>
              <a:rPr lang="en-US" b="1" dirty="0" err="1" smtClean="0">
                <a:solidFill>
                  <a:srgbClr val="660066"/>
                </a:solidFill>
                <a:latin typeface="Courier"/>
                <a:cs typeface="Courier"/>
              </a:rPr>
              <a:t>EmptyRight</a:t>
            </a:r>
            <a:endParaRPr lang="en-US" b="1" dirty="0" smtClean="0">
              <a:solidFill>
                <a:srgbClr val="660066"/>
              </a:solidFill>
              <a:latin typeface="Courier"/>
              <a:cs typeface="Courier"/>
            </a:endParaRPr>
          </a:p>
          <a:p>
            <a:r>
              <a:rPr lang="en-US" dirty="0" smtClean="0">
                <a:latin typeface="Courier"/>
                <a:cs typeface="Courier"/>
              </a:rPr>
              <a:t>	</a:t>
            </a:r>
            <a:r>
              <a:rPr lang="en-US" b="1" dirty="0" smtClean="0">
                <a:solidFill>
                  <a:srgbClr val="660066"/>
                </a:solidFill>
                <a:latin typeface="Courier"/>
                <a:cs typeface="Courier"/>
              </a:rPr>
              <a:t>Pair</a:t>
            </a:r>
            <a:r>
              <a:rPr lang="en-US" dirty="0" smtClean="0">
                <a:latin typeface="Courier"/>
                <a:cs typeface="Courier"/>
              </a:rPr>
              <a:t> = </a:t>
            </a:r>
            <a:r>
              <a:rPr lang="en-US" b="1" dirty="0" smtClean="0">
                <a:solidFill>
                  <a:srgbClr val="660066"/>
                </a:solidFill>
                <a:latin typeface="Courier"/>
                <a:cs typeface="Courier"/>
              </a:rPr>
              <a:t>Left</a:t>
            </a:r>
            <a:r>
              <a:rPr lang="en-US" dirty="0" smtClean="0">
                <a:latin typeface="Courier"/>
                <a:cs typeface="Courier"/>
              </a:rPr>
              <a:t> * </a:t>
            </a:r>
            <a:r>
              <a:rPr lang="en-US" b="1" dirty="0" smtClean="0">
                <a:solidFill>
                  <a:srgbClr val="660066"/>
                </a:solidFill>
                <a:latin typeface="Courier"/>
                <a:cs typeface="Courier"/>
              </a:rPr>
              <a:t>Right</a:t>
            </a:r>
          </a:p>
          <a:p>
            <a:endParaRPr lang="en-US" sz="1000" dirty="0" smtClean="0">
              <a:latin typeface="Courier"/>
              <a:cs typeface="Courier"/>
            </a:endParaRPr>
          </a:p>
          <a:p>
            <a:r>
              <a:rPr lang="en-US" dirty="0" smtClean="0">
                <a:latin typeface="Courier"/>
                <a:cs typeface="Courier"/>
              </a:rPr>
              <a:t>	</a:t>
            </a:r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/* methods */</a:t>
            </a:r>
          </a:p>
          <a:p>
            <a:r>
              <a:rPr lang="en-US" dirty="0" smtClean="0">
                <a:latin typeface="Courier"/>
                <a:cs typeface="Courier"/>
              </a:rPr>
              <a:t>	</a:t>
            </a:r>
            <a:r>
              <a:rPr lang="en-US" b="1" dirty="0" smtClean="0">
                <a:latin typeface="Courier"/>
                <a:cs typeface="Courier"/>
              </a:rPr>
              <a:t>none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  <a:lumOff val="25000"/>
                  </a:schemeClr>
                </a:solidFill>
                <a:latin typeface="Courier"/>
                <a:cs typeface="Courier"/>
              </a:rPr>
              <a:t>setLeft</a:t>
            </a:r>
            <a:r>
              <a:rPr lang="en-US" dirty="0" err="1" smtClean="0">
                <a:latin typeface="Courier"/>
                <a:cs typeface="Courier"/>
              </a:rPr>
              <a:t>(L</a:t>
            </a:r>
            <a:r>
              <a:rPr lang="en-US" dirty="0" smtClean="0">
                <a:latin typeface="Courier"/>
                <a:cs typeface="Courier"/>
              </a:rPr>
              <a:t>&gt;&gt;</a:t>
            </a:r>
            <a:r>
              <a:rPr lang="en-US" b="1" dirty="0" smtClean="0">
                <a:latin typeface="Courier"/>
                <a:cs typeface="Courier"/>
              </a:rPr>
              <a:t>none </a:t>
            </a:r>
            <a:r>
              <a:rPr lang="en-US" dirty="0" err="1" smtClean="0">
                <a:latin typeface="Courier"/>
                <a:cs typeface="Courier"/>
              </a:rPr>
              <a:t>x)[</a:t>
            </a:r>
            <a:r>
              <a:rPr lang="en-US" b="1" dirty="0" err="1" smtClean="0">
                <a:solidFill>
                  <a:srgbClr val="660066"/>
                </a:solidFill>
                <a:latin typeface="Courier"/>
                <a:cs typeface="Courier"/>
              </a:rPr>
              <a:t>EmptyLeft</a:t>
            </a:r>
            <a:r>
              <a:rPr lang="en-US" dirty="0" smtClean="0">
                <a:latin typeface="Courier"/>
                <a:cs typeface="Courier"/>
              </a:rPr>
              <a:t>&gt;&gt;</a:t>
            </a:r>
            <a:r>
              <a:rPr lang="en-US" b="1" dirty="0" smtClean="0">
                <a:solidFill>
                  <a:srgbClr val="660066"/>
                </a:solidFill>
                <a:latin typeface="Courier"/>
                <a:cs typeface="Courier"/>
              </a:rPr>
              <a:t>Left</a:t>
            </a:r>
            <a:r>
              <a:rPr lang="en-US" dirty="0" smtClean="0">
                <a:latin typeface="Courier"/>
                <a:cs typeface="Courier"/>
              </a:rPr>
              <a:t>]{</a:t>
            </a:r>
          </a:p>
          <a:p>
            <a:r>
              <a:rPr lang="en-US" dirty="0" smtClean="0">
                <a:latin typeface="Courier"/>
                <a:cs typeface="Courier"/>
              </a:rPr>
              <a:t>		</a:t>
            </a:r>
            <a:r>
              <a:rPr lang="en-US" b="1" dirty="0" err="1" smtClean="0">
                <a:latin typeface="Courier"/>
                <a:cs typeface="Courier"/>
              </a:rPr>
              <a:t>this</a:t>
            </a:r>
            <a:r>
              <a:rPr lang="en-US" dirty="0" err="1" smtClean="0">
                <a:latin typeface="Courier"/>
                <a:cs typeface="Courier"/>
              </a:rPr>
              <a:t>.l</a:t>
            </a:r>
            <a:r>
              <a:rPr lang="en-US" dirty="0" smtClean="0">
                <a:latin typeface="Courier"/>
                <a:cs typeface="Courier"/>
              </a:rPr>
              <a:t> = </a:t>
            </a:r>
            <a:r>
              <a:rPr lang="en-US" dirty="0" err="1" smtClean="0">
                <a:latin typeface="Courier"/>
                <a:cs typeface="Courier"/>
              </a:rPr>
              <a:t>x</a:t>
            </a:r>
            <a:r>
              <a:rPr lang="en-US" dirty="0" smtClean="0">
                <a:latin typeface="Courier"/>
                <a:cs typeface="Courier"/>
              </a:rPr>
              <a:t>;</a:t>
            </a:r>
          </a:p>
          <a:p>
            <a:r>
              <a:rPr lang="en-US" dirty="0" smtClean="0">
                <a:latin typeface="Courier"/>
                <a:cs typeface="Courier"/>
              </a:rPr>
              <a:t>	}</a:t>
            </a:r>
          </a:p>
          <a:p>
            <a:r>
              <a:rPr lang="en-US" dirty="0" smtClean="0">
                <a:latin typeface="Courier"/>
                <a:cs typeface="Courier"/>
              </a:rPr>
              <a:t>	</a:t>
            </a:r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//...</a:t>
            </a:r>
          </a:p>
          <a:p>
            <a:r>
              <a:rPr lang="en-US" dirty="0" smtClean="0">
                <a:latin typeface="Courier"/>
                <a:cs typeface="Courier"/>
              </a:rPr>
              <a:t>}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3000" y="2362548"/>
            <a:ext cx="5676900" cy="1701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cap="small" dirty="0" smtClean="0"/>
              <a:t>View Declarations</a:t>
            </a:r>
            <a:endParaRPr lang="en-US" cap="small" dirty="0"/>
          </a:p>
        </p:txBody>
      </p:sp>
      <p:sp>
        <p:nvSpPr>
          <p:cNvPr id="9" name="Rectangle 8"/>
          <p:cNvSpPr/>
          <p:nvPr/>
        </p:nvSpPr>
        <p:spPr>
          <a:xfrm>
            <a:off x="1143000" y="4216748"/>
            <a:ext cx="5676900" cy="7493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cap="small" dirty="0" smtClean="0"/>
              <a:t>View Equations</a:t>
            </a:r>
            <a:endParaRPr lang="en-US" cap="small" dirty="0"/>
          </a:p>
        </p:txBody>
      </p:sp>
      <p:sp>
        <p:nvSpPr>
          <p:cNvPr id="10" name="Rectangle 9"/>
          <p:cNvSpPr/>
          <p:nvPr/>
        </p:nvSpPr>
        <p:spPr>
          <a:xfrm>
            <a:off x="1143000" y="5131148"/>
            <a:ext cx="5727700" cy="140935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cap="small" dirty="0" smtClean="0"/>
              <a:t>Method Declarations</a:t>
            </a:r>
            <a:endParaRPr lang="en-US" cap="small" dirty="0"/>
          </a:p>
        </p:txBody>
      </p:sp>
      <p:sp>
        <p:nvSpPr>
          <p:cNvPr id="6" name="Rectangle 5"/>
          <p:cNvSpPr/>
          <p:nvPr/>
        </p:nvSpPr>
        <p:spPr>
          <a:xfrm>
            <a:off x="745671" y="1962407"/>
            <a:ext cx="7551057" cy="483209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cap="small" dirty="0" smtClean="0"/>
              <a:t>Class Code</a:t>
            </a:r>
            <a:endParaRPr lang="en-US" sz="4400" cap="small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C5B7-9276-2C49-92BD-AF2F14A39CA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2" name="Rectangular Callout 11"/>
          <p:cNvSpPr/>
          <p:nvPr/>
        </p:nvSpPr>
        <p:spPr>
          <a:xfrm>
            <a:off x="3403600" y="1308100"/>
            <a:ext cx="4521200" cy="990600"/>
          </a:xfrm>
          <a:prstGeom prst="wedgeRectCallout">
            <a:avLst>
              <a:gd name="adj1" fmla="val -60919"/>
              <a:gd name="adj2" fmla="val 329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ourier"/>
                <a:cs typeface="Courier"/>
              </a:rPr>
              <a:t>new </a:t>
            </a:r>
            <a:r>
              <a:rPr lang="en-US" dirty="0" err="1" smtClean="0">
                <a:latin typeface="Courier"/>
                <a:cs typeface="Courier"/>
              </a:rPr>
              <a:t>EmptyPair</a:t>
            </a:r>
            <a:r>
              <a:rPr lang="en-US" dirty="0" smtClean="0">
                <a:latin typeface="Courier"/>
                <a:cs typeface="Courier"/>
              </a:rPr>
              <a:t>()</a:t>
            </a:r>
          </a:p>
          <a:p>
            <a:pPr>
              <a:buFont typeface="Arial"/>
              <a:buChar char="•"/>
            </a:pPr>
            <a:r>
              <a:rPr lang="en-US" dirty="0" smtClean="0">
                <a:cs typeface="Courier"/>
              </a:rPr>
              <a:t> contains union of all view fields</a:t>
            </a:r>
          </a:p>
          <a:p>
            <a:pPr>
              <a:buFont typeface="Arial"/>
              <a:buChar char="•"/>
            </a:pPr>
            <a:r>
              <a:rPr lang="en-US" dirty="0" smtClean="0">
                <a:cs typeface="Courier"/>
              </a:rPr>
              <a:t> initially set to </a:t>
            </a:r>
            <a:r>
              <a:rPr lang="en-US" b="1" dirty="0" smtClean="0">
                <a:latin typeface="Courier"/>
                <a:cs typeface="Courier"/>
              </a:rPr>
              <a:t>null</a:t>
            </a:r>
            <a:r>
              <a:rPr lang="en-US" dirty="0" smtClean="0">
                <a:cs typeface="Courier"/>
              </a:rPr>
              <a:t> </a:t>
            </a:r>
            <a:r>
              <a:rPr lang="en-US" dirty="0" err="1" smtClean="0">
                <a:cs typeface="Courier"/>
                <a:sym typeface="Wingdings"/>
              </a:rPr>
              <a:t></a:t>
            </a:r>
            <a:r>
              <a:rPr lang="en-US" dirty="0" smtClean="0">
                <a:cs typeface="Courier"/>
                <a:sym typeface="Wingdings"/>
              </a:rPr>
              <a:t> </a:t>
            </a:r>
            <a:r>
              <a:rPr lang="en-US" i="1" u="sng" dirty="0" smtClean="0"/>
              <a:t>empty type</a:t>
            </a:r>
            <a:r>
              <a:rPr lang="en-US" dirty="0" smtClean="0"/>
              <a:t>: </a:t>
            </a:r>
            <a:r>
              <a:rPr lang="en-US" dirty="0" smtClean="0">
                <a:cs typeface="Courier"/>
              </a:rPr>
              <a:t>none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01435" y="5365683"/>
            <a:ext cx="1049866" cy="369332"/>
          </a:xfrm>
          <a:prstGeom prst="rect">
            <a:avLst/>
          </a:prstGeom>
          <a:noFill/>
          <a:ln w="317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Rectangular Callout 16"/>
          <p:cNvSpPr/>
          <p:nvPr/>
        </p:nvSpPr>
        <p:spPr>
          <a:xfrm>
            <a:off x="3238500" y="5918200"/>
            <a:ext cx="3556000" cy="558800"/>
          </a:xfrm>
          <a:prstGeom prst="wedgeRectCallout">
            <a:avLst>
              <a:gd name="adj1" fmla="val -55980"/>
              <a:gd name="adj2" fmla="val -466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Courier"/>
                <a:cs typeface="Courier"/>
              </a:rPr>
              <a:t>x</a:t>
            </a:r>
            <a:r>
              <a:rPr lang="en-US" dirty="0" smtClean="0">
                <a:cs typeface="Courier"/>
              </a:rPr>
              <a:t> taken by the method body!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127751" y="4318348"/>
            <a:ext cx="1619249" cy="7493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equations</a:t>
            </a:r>
          </a:p>
          <a:p>
            <a:pPr algn="ctr"/>
            <a:r>
              <a:rPr lang="en-US" dirty="0" smtClean="0"/>
              <a:t>(</a:t>
            </a:r>
            <a:r>
              <a:rPr lang="en-US" b="1" dirty="0" smtClean="0"/>
              <a:t>public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5" name="Up-Down Arrow Callout 14"/>
          <p:cNvSpPr/>
          <p:nvPr/>
        </p:nvSpPr>
        <p:spPr>
          <a:xfrm>
            <a:off x="5943600" y="3200400"/>
            <a:ext cx="1663700" cy="1244600"/>
          </a:xfrm>
          <a:prstGeom prst="upDownArrowCallout">
            <a:avLst>
              <a:gd name="adj1" fmla="val 35687"/>
              <a:gd name="adj2" fmla="val 38740"/>
              <a:gd name="adj3" fmla="val 15077"/>
              <a:gd name="adj4" fmla="val 568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checked for consistency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animBg="1"/>
      <p:bldP spid="9" grpId="0" animBg="1"/>
      <p:bldP spid="10" grpId="0" animBg="1"/>
      <p:bldP spid="6" grpId="0" animBg="1"/>
      <p:bldP spid="12" grpId="0" animBg="1"/>
      <p:bldP spid="16" grpId="0" animBg="1"/>
      <p:bldP spid="17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93686" y="2635182"/>
            <a:ext cx="853281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Courier"/>
                <a:cs typeface="Courier"/>
              </a:rPr>
              <a:t>none </a:t>
            </a:r>
            <a:r>
              <a:rPr lang="en-US" sz="2000" dirty="0" err="1" smtClean="0">
                <a:solidFill>
                  <a:srgbClr val="BC300A"/>
                </a:solidFill>
                <a:latin typeface="Courier"/>
                <a:cs typeface="Courier"/>
              </a:rPr>
              <a:t>auto_init</a:t>
            </a:r>
            <a:r>
              <a:rPr lang="en-US" sz="2000" dirty="0" err="1" smtClean="0">
                <a:latin typeface="Courier"/>
                <a:cs typeface="Courier"/>
              </a:rPr>
              <a:t>(</a:t>
            </a:r>
            <a:r>
              <a:rPr lang="en-US" sz="2000" b="1" dirty="0" err="1" smtClean="0">
                <a:solidFill>
                  <a:srgbClr val="660066"/>
                </a:solidFill>
                <a:latin typeface="Courier"/>
                <a:cs typeface="Courier"/>
              </a:rPr>
              <a:t>EmptyLeft</a:t>
            </a:r>
            <a:r>
              <a:rPr lang="en-US" sz="2000" dirty="0" smtClean="0">
                <a:latin typeface="Courier"/>
                <a:cs typeface="Courier"/>
              </a:rPr>
              <a:t>&gt;&gt;</a:t>
            </a:r>
            <a:r>
              <a:rPr lang="en-US" sz="2000" b="1" dirty="0" smtClean="0">
                <a:solidFill>
                  <a:srgbClr val="660066"/>
                </a:solidFill>
                <a:latin typeface="Courier"/>
                <a:cs typeface="Courier"/>
              </a:rPr>
              <a:t>Left </a:t>
            </a:r>
            <a:r>
              <a:rPr lang="en-US" sz="2000" dirty="0" err="1" smtClean="0">
                <a:latin typeface="Courier"/>
                <a:cs typeface="Courier"/>
              </a:rPr>
              <a:t>l</a:t>
            </a:r>
            <a:r>
              <a:rPr lang="en-US" sz="2000" dirty="0" smtClean="0">
                <a:latin typeface="Courier"/>
                <a:cs typeface="Courier"/>
              </a:rPr>
              <a:t>, </a:t>
            </a:r>
            <a:r>
              <a:rPr lang="en-US" sz="2000" b="1" dirty="0" err="1" smtClean="0">
                <a:solidFill>
                  <a:srgbClr val="660066"/>
                </a:solidFill>
                <a:latin typeface="Courier"/>
                <a:cs typeface="Courier"/>
              </a:rPr>
              <a:t>EmptyRight</a:t>
            </a:r>
            <a:r>
              <a:rPr lang="en-US" sz="2000" dirty="0" smtClean="0">
                <a:latin typeface="Courier"/>
                <a:cs typeface="Courier"/>
              </a:rPr>
              <a:t>&gt;&gt;</a:t>
            </a:r>
            <a:r>
              <a:rPr lang="en-US" sz="2000" b="1" dirty="0" smtClean="0">
                <a:solidFill>
                  <a:srgbClr val="660066"/>
                </a:solidFill>
                <a:latin typeface="Courier"/>
                <a:cs typeface="Courier"/>
              </a:rPr>
              <a:t>Right </a:t>
            </a:r>
            <a:r>
              <a:rPr lang="en-US" sz="2000" dirty="0" err="1" smtClean="0">
                <a:latin typeface="Courier"/>
                <a:cs typeface="Courier"/>
              </a:rPr>
              <a:t>r</a:t>
            </a:r>
            <a:r>
              <a:rPr lang="en-US" sz="2000" dirty="0" smtClean="0">
                <a:latin typeface="Courier"/>
                <a:cs typeface="Courier"/>
              </a:rPr>
              <a:t>)  </a:t>
            </a:r>
          </a:p>
          <a:p>
            <a:r>
              <a:rPr lang="en-US" sz="2000" dirty="0" smtClean="0">
                <a:latin typeface="Courier"/>
                <a:cs typeface="Courier"/>
              </a:rPr>
              <a:t> [</a:t>
            </a:r>
            <a:r>
              <a:rPr lang="en-US" sz="2000" b="1" dirty="0" smtClean="0">
                <a:latin typeface="Courier"/>
                <a:cs typeface="Courier"/>
              </a:rPr>
              <a:t>none</a:t>
            </a:r>
            <a:r>
              <a:rPr lang="en-US" sz="2000" dirty="0" smtClean="0">
                <a:latin typeface="Courier"/>
                <a:cs typeface="Courier"/>
              </a:rPr>
              <a:t>&gt;&gt;</a:t>
            </a:r>
            <a:r>
              <a:rPr lang="en-US" sz="2000" b="1" dirty="0" smtClean="0">
                <a:latin typeface="Courier"/>
                <a:cs typeface="Courier"/>
              </a:rPr>
              <a:t>none</a:t>
            </a:r>
            <a:r>
              <a:rPr lang="en-US" sz="2000" dirty="0" smtClean="0">
                <a:latin typeface="Courier"/>
                <a:cs typeface="Courier"/>
              </a:rPr>
              <a:t>]{</a:t>
            </a:r>
          </a:p>
          <a:p>
            <a:r>
              <a:rPr lang="en-US" sz="2000" dirty="0" smtClean="0">
                <a:latin typeface="Courier"/>
                <a:cs typeface="Courier"/>
              </a:rPr>
              <a:t>	</a:t>
            </a:r>
            <a:endParaRPr lang="en-US" sz="2000" dirty="0" smtClean="0">
              <a:solidFill>
                <a:srgbClr val="008000"/>
              </a:solidFill>
              <a:latin typeface="Courier"/>
              <a:cs typeface="Courier"/>
            </a:endParaRPr>
          </a:p>
          <a:p>
            <a:r>
              <a:rPr lang="en-US" sz="2000" dirty="0" smtClean="0">
                <a:solidFill>
                  <a:srgbClr val="008000"/>
                </a:solidFill>
                <a:latin typeface="Courier"/>
                <a:cs typeface="Courier"/>
              </a:rPr>
              <a:t>  </a:t>
            </a:r>
            <a:r>
              <a:rPr lang="en-US" sz="2000" dirty="0" err="1" smtClean="0">
                <a:latin typeface="Courier"/>
                <a:cs typeface="Courier"/>
              </a:rPr>
              <a:t>l.</a:t>
            </a:r>
            <a:r>
              <a:rPr lang="en-US" sz="2000" dirty="0" err="1" smtClean="0">
                <a:solidFill>
                  <a:srgbClr val="BC300A"/>
                </a:solidFill>
                <a:latin typeface="Courier"/>
                <a:cs typeface="Courier"/>
              </a:rPr>
              <a:t>setLeft</a:t>
            </a:r>
            <a:r>
              <a:rPr lang="en-US" sz="2000" dirty="0" smtClean="0">
                <a:latin typeface="Courier"/>
                <a:cs typeface="Courier"/>
              </a:rPr>
              <a:t>( </a:t>
            </a:r>
            <a:r>
              <a:rPr lang="en-US" sz="2000" b="1" dirty="0" smtClean="0">
                <a:latin typeface="Courier"/>
                <a:cs typeface="Courier"/>
              </a:rPr>
              <a:t>new </a:t>
            </a:r>
            <a:r>
              <a:rPr lang="en-US" sz="2000" dirty="0" smtClean="0">
                <a:latin typeface="Courier"/>
                <a:cs typeface="Courier"/>
              </a:rPr>
              <a:t>L() );</a:t>
            </a:r>
          </a:p>
          <a:p>
            <a:endParaRPr lang="en-US" sz="2000" dirty="0" smtClean="0">
              <a:latin typeface="Courier"/>
              <a:cs typeface="Courier"/>
            </a:endParaRPr>
          </a:p>
          <a:p>
            <a:r>
              <a:rPr lang="en-US" sz="2000" dirty="0" smtClean="0">
                <a:latin typeface="Courier"/>
                <a:cs typeface="Courier"/>
              </a:rPr>
              <a:t>  </a:t>
            </a:r>
            <a:r>
              <a:rPr lang="en-US" sz="2000" dirty="0" err="1" smtClean="0">
                <a:latin typeface="Courier"/>
                <a:cs typeface="Courier"/>
              </a:rPr>
              <a:t>r.</a:t>
            </a:r>
            <a:r>
              <a:rPr lang="en-US" sz="2000" dirty="0" err="1" smtClean="0">
                <a:solidFill>
                  <a:srgbClr val="BC300A"/>
                </a:solidFill>
                <a:latin typeface="Courier"/>
                <a:cs typeface="Courier"/>
              </a:rPr>
              <a:t>setRight</a:t>
            </a:r>
            <a:r>
              <a:rPr lang="en-US" sz="2000" dirty="0" smtClean="0">
                <a:latin typeface="Courier"/>
                <a:cs typeface="Courier"/>
              </a:rPr>
              <a:t>( </a:t>
            </a:r>
            <a:r>
              <a:rPr lang="en-US" sz="2000" b="1" dirty="0" smtClean="0">
                <a:latin typeface="Courier"/>
                <a:cs typeface="Courier"/>
              </a:rPr>
              <a:t>new </a:t>
            </a:r>
            <a:r>
              <a:rPr lang="en-US" sz="2000" dirty="0" smtClean="0">
                <a:latin typeface="Courier"/>
                <a:cs typeface="Courier"/>
              </a:rPr>
              <a:t>R() );</a:t>
            </a:r>
          </a:p>
          <a:p>
            <a:endParaRPr lang="en-US" sz="2000" dirty="0" smtClean="0">
              <a:latin typeface="Courier"/>
              <a:cs typeface="Courier"/>
            </a:endParaRPr>
          </a:p>
          <a:p>
            <a:r>
              <a:rPr lang="en-US" sz="2000" dirty="0" smtClean="0">
                <a:latin typeface="Courier"/>
                <a:cs typeface="Courier"/>
              </a:rPr>
              <a:t>}</a:t>
            </a:r>
            <a:endParaRPr lang="en-US" sz="2000" dirty="0">
              <a:latin typeface="Courier"/>
              <a:cs typeface="Courier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65900" y="3218906"/>
            <a:ext cx="2331130" cy="521176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r>
              <a:rPr lang="en-US" dirty="0" err="1" smtClean="0">
                <a:solidFill>
                  <a:srgbClr val="008000"/>
                </a:solidFill>
                <a:latin typeface="Courier"/>
                <a:cs typeface="Courier"/>
              </a:rPr>
              <a:t>r</a:t>
            </a:r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 : </a:t>
            </a:r>
            <a:r>
              <a:rPr lang="en-US" dirty="0" err="1" smtClean="0">
                <a:solidFill>
                  <a:srgbClr val="660066"/>
                </a:solidFill>
                <a:latin typeface="Courier"/>
                <a:cs typeface="Courier"/>
              </a:rPr>
              <a:t>EmptyRight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26448" y="3257006"/>
            <a:ext cx="1985452" cy="3693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dirty="0" err="1" smtClean="0">
                <a:solidFill>
                  <a:srgbClr val="008000"/>
                </a:solidFill>
                <a:latin typeface="Courier"/>
                <a:cs typeface="Courier"/>
              </a:rPr>
              <a:t>l</a:t>
            </a:r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 : </a:t>
            </a:r>
            <a:r>
              <a:rPr lang="en-US" dirty="0" err="1" smtClean="0">
                <a:solidFill>
                  <a:srgbClr val="660066"/>
                </a:solidFill>
                <a:latin typeface="Courier"/>
                <a:cs typeface="Courier"/>
              </a:rPr>
              <a:t>EmptyLeft</a:t>
            </a:r>
            <a:r>
              <a:rPr lang="en-US" dirty="0" smtClean="0">
                <a:solidFill>
                  <a:srgbClr val="660066"/>
                </a:solidFill>
                <a:latin typeface="Courier"/>
                <a:cs typeface="Courier"/>
              </a:rPr>
              <a:t> 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26448" y="3917406"/>
            <a:ext cx="1985452" cy="3693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dirty="0" err="1" smtClean="0">
                <a:solidFill>
                  <a:srgbClr val="008000"/>
                </a:solidFill>
                <a:latin typeface="Courier"/>
                <a:cs typeface="Courier"/>
              </a:rPr>
              <a:t>l</a:t>
            </a:r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 : </a:t>
            </a:r>
            <a:r>
              <a:rPr lang="en-US" dirty="0" smtClean="0">
                <a:solidFill>
                  <a:srgbClr val="660066"/>
                </a:solidFill>
                <a:latin typeface="Courier"/>
                <a:cs typeface="Courier"/>
              </a:rPr>
              <a:t>Left 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58869" y="3917406"/>
            <a:ext cx="2331130" cy="521176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r>
              <a:rPr lang="en-US" dirty="0" err="1" smtClean="0">
                <a:solidFill>
                  <a:srgbClr val="008000"/>
                </a:solidFill>
                <a:latin typeface="Courier"/>
                <a:cs typeface="Courier"/>
              </a:rPr>
              <a:t>r</a:t>
            </a:r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 : </a:t>
            </a:r>
            <a:r>
              <a:rPr lang="en-US" dirty="0" err="1" smtClean="0">
                <a:solidFill>
                  <a:srgbClr val="660066"/>
                </a:solidFill>
                <a:latin typeface="Courier"/>
                <a:cs typeface="Courier"/>
              </a:rPr>
              <a:t>EmptyRight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26448" y="4540738"/>
            <a:ext cx="1985452" cy="3693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dirty="0" err="1" smtClean="0">
                <a:solidFill>
                  <a:srgbClr val="008000"/>
                </a:solidFill>
                <a:latin typeface="Courier"/>
                <a:cs typeface="Courier"/>
              </a:rPr>
              <a:t>l</a:t>
            </a:r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 : </a:t>
            </a:r>
            <a:r>
              <a:rPr lang="en-US" dirty="0" smtClean="0">
                <a:solidFill>
                  <a:srgbClr val="660066"/>
                </a:solidFill>
                <a:latin typeface="Courier"/>
                <a:cs typeface="Courier"/>
              </a:rPr>
              <a:t>Left 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65900" y="4540738"/>
            <a:ext cx="2331130" cy="521176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r>
              <a:rPr lang="en-US" dirty="0" err="1" smtClean="0">
                <a:solidFill>
                  <a:srgbClr val="008000"/>
                </a:solidFill>
                <a:latin typeface="Courier"/>
                <a:cs typeface="Courier"/>
              </a:rPr>
              <a:t>r</a:t>
            </a:r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 : </a:t>
            </a:r>
            <a:r>
              <a:rPr lang="en-US" dirty="0" smtClean="0">
                <a:solidFill>
                  <a:srgbClr val="660066"/>
                </a:solidFill>
                <a:latin typeface="Courier"/>
                <a:cs typeface="Courier"/>
              </a:rPr>
              <a:t>Right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7322981" y="4273781"/>
            <a:ext cx="355600" cy="343157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5027159" y="3626338"/>
            <a:ext cx="355600" cy="343157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645834" y="2660583"/>
            <a:ext cx="1392767" cy="369332"/>
          </a:xfrm>
          <a:prstGeom prst="rect">
            <a:avLst/>
          </a:prstGeom>
          <a:noFill/>
          <a:ln w="31750">
            <a:solidFill>
              <a:schemeClr val="accent5">
                <a:lumMod val="90000"/>
                <a:lumOff val="1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526620" y="2660583"/>
            <a:ext cx="1551517" cy="369332"/>
          </a:xfrm>
          <a:prstGeom prst="rect">
            <a:avLst/>
          </a:prstGeom>
          <a:noFill/>
          <a:ln w="31750">
            <a:solidFill>
              <a:schemeClr val="accent5">
                <a:lumMod val="90000"/>
                <a:lumOff val="1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322234" y="2660583"/>
            <a:ext cx="681567" cy="369332"/>
          </a:xfrm>
          <a:prstGeom prst="rect">
            <a:avLst/>
          </a:prstGeom>
          <a:noFill/>
          <a:ln w="31750">
            <a:solidFill>
              <a:schemeClr val="accent5">
                <a:lumMod val="90000"/>
                <a:lumOff val="1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370233" y="2635181"/>
            <a:ext cx="800100" cy="394733"/>
          </a:xfrm>
          <a:prstGeom prst="rect">
            <a:avLst/>
          </a:prstGeom>
          <a:noFill/>
          <a:ln w="31750">
            <a:solidFill>
              <a:schemeClr val="accent5">
                <a:lumMod val="90000"/>
                <a:lumOff val="1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160683" y="4616939"/>
            <a:ext cx="800100" cy="293132"/>
          </a:xfrm>
          <a:prstGeom prst="rect">
            <a:avLst/>
          </a:prstGeom>
          <a:noFill/>
          <a:ln w="31750">
            <a:solidFill>
              <a:schemeClr val="accent5">
                <a:lumMod val="90000"/>
                <a:lumOff val="1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919133" y="4540738"/>
            <a:ext cx="681567" cy="369332"/>
          </a:xfrm>
          <a:prstGeom prst="rect">
            <a:avLst/>
          </a:prstGeom>
          <a:noFill/>
          <a:ln w="31750">
            <a:solidFill>
              <a:schemeClr val="accent5">
                <a:lumMod val="90000"/>
                <a:lumOff val="1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C5B7-9276-2C49-92BD-AF2F14A39CA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2" name="Rectangular Callout 21"/>
          <p:cNvSpPr/>
          <p:nvPr/>
        </p:nvSpPr>
        <p:spPr>
          <a:xfrm>
            <a:off x="749300" y="1892300"/>
            <a:ext cx="1739900" cy="838200"/>
          </a:xfrm>
          <a:prstGeom prst="wedgeRectCallout">
            <a:avLst>
              <a:gd name="adj1" fmla="val -29562"/>
              <a:gd name="adj2" fmla="val 821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cs typeface="Courier"/>
              </a:rPr>
              <a:t>No access to </a:t>
            </a:r>
            <a:r>
              <a:rPr lang="en-US" b="1" dirty="0" smtClean="0">
                <a:latin typeface="Courier"/>
                <a:cs typeface="Courier"/>
              </a:rPr>
              <a:t>this</a:t>
            </a:r>
            <a:endParaRPr lang="en-US" b="1" dirty="0">
              <a:latin typeface="Courier"/>
              <a:cs typeface="Courier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9234" y="3016183"/>
            <a:ext cx="1634066" cy="349317"/>
          </a:xfrm>
          <a:prstGeom prst="rect">
            <a:avLst/>
          </a:prstGeom>
          <a:noFill/>
          <a:ln w="317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 rot="5400000">
            <a:off x="3352800" y="4114800"/>
            <a:ext cx="1701800" cy="1588"/>
          </a:xfrm>
          <a:prstGeom prst="line">
            <a:avLst/>
          </a:prstGeom>
          <a:ln>
            <a:solidFill>
              <a:schemeClr val="accent5">
                <a:lumMod val="90000"/>
                <a:lumOff val="10000"/>
              </a:schemeClr>
            </a:solidFill>
          </a:ln>
          <a:effectLst>
            <a:outerShdw blurRad="101600" dist="45339" dir="894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8" grpId="0" animBg="1"/>
      <p:bldP spid="19" grpId="0" animBg="1"/>
      <p:bldP spid="27" grpId="0" animBg="1"/>
      <p:bldP spid="27" grpId="1" animBg="1"/>
      <p:bldP spid="28" grpId="0" animBg="1"/>
      <p:bldP spid="28" grpId="1" animBg="1"/>
      <p:bldP spid="29" grpId="0" animBg="1"/>
      <p:bldP spid="30" grpId="0" animBg="1"/>
      <p:bldP spid="33" grpId="0" animBg="1"/>
      <p:bldP spid="34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6386" y="3087927"/>
            <a:ext cx="7143595" cy="40959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000" b="1" dirty="0" smtClean="0">
                <a:latin typeface="Courier"/>
                <a:cs typeface="Courier"/>
              </a:rPr>
              <a:t>none </a:t>
            </a:r>
            <a:r>
              <a:rPr lang="en-US" sz="2000" dirty="0" err="1" smtClean="0">
                <a:solidFill>
                  <a:srgbClr val="BC300A"/>
                </a:solidFill>
                <a:latin typeface="Courier"/>
                <a:cs typeface="Courier"/>
              </a:rPr>
              <a:t>init</a:t>
            </a:r>
            <a:r>
              <a:rPr lang="en-US" sz="2000" dirty="0" err="1" smtClean="0">
                <a:latin typeface="Courier"/>
                <a:cs typeface="Courier"/>
              </a:rPr>
              <a:t>()[</a:t>
            </a:r>
            <a:r>
              <a:rPr lang="en-US" sz="2000" b="1" dirty="0" err="1" smtClean="0">
                <a:solidFill>
                  <a:srgbClr val="660066"/>
                </a:solidFill>
                <a:latin typeface="Courier"/>
                <a:cs typeface="Courier"/>
              </a:rPr>
              <a:t>EmptyPair</a:t>
            </a:r>
            <a:r>
              <a:rPr lang="en-US" sz="2000" b="1" dirty="0" smtClean="0">
                <a:solidFill>
                  <a:srgbClr val="660066"/>
                </a:solidFill>
                <a:latin typeface="Courier"/>
                <a:cs typeface="Courier"/>
              </a:rPr>
              <a:t> </a:t>
            </a:r>
            <a:r>
              <a:rPr lang="en-US" sz="2000" dirty="0" smtClean="0">
                <a:latin typeface="Courier"/>
                <a:cs typeface="Courier"/>
              </a:rPr>
              <a:t>&gt;&gt; </a:t>
            </a:r>
            <a:r>
              <a:rPr lang="en-US" sz="2000" b="1" dirty="0" smtClean="0">
                <a:solidFill>
                  <a:srgbClr val="660066"/>
                </a:solidFill>
                <a:latin typeface="Courier"/>
                <a:cs typeface="Courier"/>
              </a:rPr>
              <a:t>Pair</a:t>
            </a:r>
            <a:r>
              <a:rPr lang="en-US" sz="2000" dirty="0" smtClean="0">
                <a:latin typeface="Courier"/>
                <a:cs typeface="Courier"/>
              </a:rPr>
              <a:t>] {</a:t>
            </a:r>
          </a:p>
          <a:p>
            <a:endParaRPr lang="en-US" sz="2000" dirty="0" smtClean="0">
              <a:latin typeface="Courier"/>
              <a:cs typeface="Courier"/>
            </a:endParaRPr>
          </a:p>
          <a:p>
            <a:endParaRPr lang="en-US" sz="2000" dirty="0" smtClean="0">
              <a:latin typeface="Courier"/>
              <a:cs typeface="Courier"/>
            </a:endParaRPr>
          </a:p>
          <a:p>
            <a:endParaRPr lang="en-US" sz="2000" dirty="0" smtClean="0">
              <a:latin typeface="Courier"/>
              <a:cs typeface="Courier"/>
            </a:endParaRPr>
          </a:p>
          <a:p>
            <a:r>
              <a:rPr lang="en-US" sz="2000" dirty="0" smtClean="0">
                <a:latin typeface="Courier"/>
                <a:cs typeface="Courier"/>
              </a:rPr>
              <a:t>	</a:t>
            </a:r>
            <a:r>
              <a:rPr lang="en-US" sz="2000" b="1" dirty="0" err="1" smtClean="0">
                <a:latin typeface="Courier"/>
                <a:cs typeface="Courier"/>
              </a:rPr>
              <a:t>this</a:t>
            </a:r>
            <a:r>
              <a:rPr lang="en-US" sz="2000" dirty="0" err="1" smtClean="0">
                <a:latin typeface="Courier"/>
                <a:cs typeface="Courier"/>
              </a:rPr>
              <a:t>.</a:t>
            </a:r>
            <a:r>
              <a:rPr lang="en-US" sz="2000" dirty="0" err="1" smtClean="0">
                <a:solidFill>
                  <a:schemeClr val="accent5">
                    <a:lumMod val="75000"/>
                    <a:lumOff val="25000"/>
                  </a:schemeClr>
                </a:solidFill>
                <a:latin typeface="Courier"/>
                <a:cs typeface="Courier"/>
              </a:rPr>
              <a:t>auto_init</a:t>
            </a:r>
            <a:r>
              <a:rPr lang="en-US" sz="2000" dirty="0" err="1" smtClean="0">
                <a:latin typeface="Courier"/>
                <a:cs typeface="Courier"/>
              </a:rPr>
              <a:t>(</a:t>
            </a:r>
            <a:r>
              <a:rPr lang="en-US" sz="2000" b="1" dirty="0" err="1" smtClean="0">
                <a:latin typeface="Courier"/>
                <a:cs typeface="Courier"/>
              </a:rPr>
              <a:t>this</a:t>
            </a:r>
            <a:r>
              <a:rPr lang="en-US" sz="2000" dirty="0" err="1" smtClean="0">
                <a:latin typeface="Courier"/>
                <a:cs typeface="Courier"/>
              </a:rPr>
              <a:t>,</a:t>
            </a:r>
            <a:r>
              <a:rPr lang="en-US" sz="2000" b="1" dirty="0" err="1" smtClean="0">
                <a:latin typeface="Courier"/>
                <a:cs typeface="Courier"/>
              </a:rPr>
              <a:t>this</a:t>
            </a:r>
            <a:r>
              <a:rPr lang="en-US" sz="2000" dirty="0" smtClean="0">
                <a:latin typeface="Courier"/>
                <a:cs typeface="Courier"/>
              </a:rPr>
              <a:t>);</a:t>
            </a:r>
          </a:p>
          <a:p>
            <a:endParaRPr lang="en-US" sz="2000" dirty="0" smtClean="0">
              <a:latin typeface="Courier"/>
              <a:cs typeface="Courier"/>
            </a:endParaRPr>
          </a:p>
          <a:p>
            <a:endParaRPr lang="en-US" sz="2000" dirty="0" smtClean="0">
              <a:latin typeface="Courier"/>
              <a:cs typeface="Courier"/>
            </a:endParaRPr>
          </a:p>
          <a:p>
            <a:endParaRPr lang="en-US" sz="2000" dirty="0" smtClean="0">
              <a:latin typeface="Courier"/>
              <a:cs typeface="Courier"/>
            </a:endParaRPr>
          </a:p>
          <a:p>
            <a:r>
              <a:rPr lang="en-US" sz="2000" dirty="0" smtClean="0">
                <a:latin typeface="Courier"/>
                <a:cs typeface="Courier"/>
              </a:rPr>
              <a:t>}</a:t>
            </a:r>
          </a:p>
          <a:p>
            <a:endParaRPr lang="en-US" sz="2000" dirty="0" smtClean="0">
              <a:latin typeface="Courier"/>
              <a:cs typeface="Courier"/>
            </a:endParaRPr>
          </a:p>
          <a:p>
            <a:endParaRPr lang="en-US" sz="2000" dirty="0" smtClean="0">
              <a:latin typeface="Courier"/>
              <a:cs typeface="Courier"/>
            </a:endParaRPr>
          </a:p>
          <a:p>
            <a:endParaRPr lang="en-US" sz="2000" dirty="0" smtClean="0">
              <a:latin typeface="Courier"/>
              <a:cs typeface="Courier"/>
            </a:endParaRPr>
          </a:p>
          <a:p>
            <a:endParaRPr lang="en-US" sz="2000" dirty="0" smtClean="0">
              <a:latin typeface="Courier"/>
              <a:cs typeface="Courier"/>
            </a:endParaRPr>
          </a:p>
          <a:p>
            <a:endParaRPr lang="en-US" sz="2000" dirty="0" smtClean="0">
              <a:latin typeface="Courier"/>
              <a:cs typeface="Courier"/>
            </a:endParaRPr>
          </a:p>
          <a:p>
            <a:endParaRPr lang="en-US" sz="2000" dirty="0" smtClean="0">
              <a:latin typeface="Courier"/>
              <a:cs typeface="Courier"/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Splitting &amp; Merging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377313" y="3614139"/>
            <a:ext cx="26539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Courier"/>
                <a:cs typeface="Courier"/>
              </a:rPr>
              <a:t>this </a:t>
            </a:r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: </a:t>
            </a:r>
            <a:r>
              <a:rPr lang="en-US" dirty="0" err="1" smtClean="0">
                <a:solidFill>
                  <a:srgbClr val="660066"/>
                </a:solidFill>
                <a:latin typeface="Courier"/>
                <a:cs typeface="Courier"/>
              </a:rPr>
              <a:t>EmptyPair</a:t>
            </a:r>
            <a:endParaRPr lang="en-US" dirty="0" smtClean="0">
              <a:solidFill>
                <a:srgbClr val="660066"/>
              </a:solidFill>
              <a:latin typeface="Courier"/>
              <a:cs typeface="Courier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377313" y="3860538"/>
            <a:ext cx="53922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Courier"/>
                <a:cs typeface="Courier"/>
              </a:rPr>
              <a:t>this </a:t>
            </a:r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: </a:t>
            </a:r>
            <a:r>
              <a:rPr lang="en-US" b="1" dirty="0" smtClean="0">
                <a:solidFill>
                  <a:srgbClr val="000000"/>
                </a:solidFill>
                <a:latin typeface="Courier"/>
                <a:cs typeface="Courier"/>
              </a:rPr>
              <a:t>none </a:t>
            </a:r>
            <a:r>
              <a:rPr lang="en-US" dirty="0" smtClean="0">
                <a:solidFill>
                  <a:srgbClr val="000000"/>
                </a:solidFill>
                <a:latin typeface="Courier"/>
                <a:cs typeface="Courier"/>
              </a:rPr>
              <a:t>*</a:t>
            </a:r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 </a:t>
            </a:r>
            <a:r>
              <a:rPr lang="en-US" dirty="0" err="1" smtClean="0">
                <a:solidFill>
                  <a:srgbClr val="660066"/>
                </a:solidFill>
                <a:latin typeface="Courier"/>
                <a:cs typeface="Courier"/>
              </a:rPr>
              <a:t>EmptyLeft</a:t>
            </a:r>
            <a:r>
              <a:rPr lang="en-US" dirty="0" smtClean="0">
                <a:solidFill>
                  <a:srgbClr val="660066"/>
                </a:solidFill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*</a:t>
            </a:r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 </a:t>
            </a:r>
            <a:r>
              <a:rPr lang="en-US" dirty="0" err="1" smtClean="0">
                <a:solidFill>
                  <a:srgbClr val="660066"/>
                </a:solidFill>
                <a:latin typeface="Courier"/>
                <a:cs typeface="Courier"/>
              </a:rPr>
              <a:t>EmptyRight</a:t>
            </a:r>
            <a:endParaRPr lang="en-US" dirty="0" smtClean="0">
              <a:solidFill>
                <a:srgbClr val="660066"/>
              </a:solidFill>
              <a:latin typeface="Courier"/>
              <a:cs typeface="Courier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377313" y="4778034"/>
            <a:ext cx="40558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Courier"/>
                <a:cs typeface="Courier"/>
              </a:rPr>
              <a:t>this </a:t>
            </a:r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: </a:t>
            </a:r>
            <a:r>
              <a:rPr lang="en-US" b="1" dirty="0" smtClean="0">
                <a:solidFill>
                  <a:srgbClr val="000000"/>
                </a:solidFill>
                <a:latin typeface="Courier"/>
                <a:cs typeface="Courier"/>
              </a:rPr>
              <a:t>none </a:t>
            </a:r>
            <a:r>
              <a:rPr lang="en-US" dirty="0" smtClean="0">
                <a:solidFill>
                  <a:srgbClr val="000000"/>
                </a:solidFill>
                <a:latin typeface="Courier"/>
                <a:cs typeface="Courier"/>
              </a:rPr>
              <a:t>* </a:t>
            </a:r>
            <a:r>
              <a:rPr lang="en-US" dirty="0" smtClean="0">
                <a:solidFill>
                  <a:srgbClr val="660066"/>
                </a:solidFill>
                <a:latin typeface="Courier"/>
                <a:cs typeface="Courier"/>
              </a:rPr>
              <a:t>Left </a:t>
            </a:r>
            <a:r>
              <a:rPr lang="en-US" dirty="0" smtClean="0">
                <a:solidFill>
                  <a:srgbClr val="000000"/>
                </a:solidFill>
                <a:latin typeface="Courier"/>
                <a:cs typeface="Courier"/>
              </a:rPr>
              <a:t>* </a:t>
            </a:r>
            <a:r>
              <a:rPr lang="en-US" dirty="0" smtClean="0">
                <a:solidFill>
                  <a:srgbClr val="660066"/>
                </a:solidFill>
                <a:latin typeface="Courier"/>
                <a:cs typeface="Courier"/>
              </a:rPr>
              <a:t>Right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377313" y="4884714"/>
            <a:ext cx="1708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Courier"/>
                <a:cs typeface="Courier"/>
              </a:rPr>
              <a:t>this </a:t>
            </a:r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: </a:t>
            </a:r>
            <a:r>
              <a:rPr lang="en-US" dirty="0" smtClean="0">
                <a:solidFill>
                  <a:srgbClr val="660066"/>
                </a:solidFill>
                <a:latin typeface="Courier"/>
                <a:cs typeface="Courier"/>
              </a:rPr>
              <a:t>Pair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93686" y="1768785"/>
            <a:ext cx="85709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Courier"/>
                <a:cs typeface="Courier"/>
              </a:rPr>
              <a:t>//view equations</a:t>
            </a:r>
          </a:p>
          <a:p>
            <a:r>
              <a:rPr lang="en-US" sz="2000" b="1" dirty="0" err="1" smtClean="0">
                <a:solidFill>
                  <a:srgbClr val="660066"/>
                </a:solidFill>
                <a:latin typeface="Courier"/>
                <a:cs typeface="Courier"/>
              </a:rPr>
              <a:t>EmptyPair</a:t>
            </a:r>
            <a:r>
              <a:rPr lang="en-US" sz="2000" b="1" dirty="0" smtClean="0">
                <a:solidFill>
                  <a:srgbClr val="660066"/>
                </a:solidFill>
                <a:latin typeface="Courier"/>
                <a:cs typeface="Courier"/>
              </a:rPr>
              <a:t> </a:t>
            </a:r>
            <a:r>
              <a:rPr lang="en-US" sz="2000" dirty="0" smtClean="0">
                <a:latin typeface="Courier"/>
                <a:cs typeface="Courier"/>
              </a:rPr>
              <a:t>=</a:t>
            </a:r>
            <a:r>
              <a:rPr lang="en-US" sz="2000" b="1" dirty="0" smtClean="0">
                <a:latin typeface="Courier"/>
                <a:cs typeface="Courier"/>
              </a:rPr>
              <a:t> </a:t>
            </a:r>
            <a:r>
              <a:rPr lang="en-US" sz="2000" b="1" dirty="0" err="1" smtClean="0">
                <a:solidFill>
                  <a:srgbClr val="660066"/>
                </a:solidFill>
                <a:latin typeface="Courier"/>
                <a:cs typeface="Courier"/>
              </a:rPr>
              <a:t>EmptyLeft</a:t>
            </a:r>
            <a:r>
              <a:rPr lang="en-US" sz="2000" b="1" dirty="0" smtClean="0">
                <a:solidFill>
                  <a:srgbClr val="660066"/>
                </a:solidFill>
                <a:latin typeface="Courier"/>
                <a:cs typeface="Courier"/>
              </a:rPr>
              <a:t> </a:t>
            </a:r>
            <a:r>
              <a:rPr lang="en-US" sz="2000" dirty="0" smtClean="0">
                <a:latin typeface="Courier"/>
                <a:cs typeface="Courier"/>
              </a:rPr>
              <a:t>* </a:t>
            </a:r>
            <a:r>
              <a:rPr lang="en-US" sz="2000" b="1" dirty="0" err="1" smtClean="0">
                <a:solidFill>
                  <a:srgbClr val="660066"/>
                </a:solidFill>
                <a:latin typeface="Courier"/>
                <a:cs typeface="Courier"/>
              </a:rPr>
              <a:t>EmptyRight</a:t>
            </a:r>
            <a:endParaRPr lang="en-US" sz="2000" b="1" dirty="0" smtClean="0">
              <a:solidFill>
                <a:srgbClr val="660066"/>
              </a:solidFill>
              <a:latin typeface="Courier"/>
              <a:cs typeface="Courier"/>
            </a:endParaRPr>
          </a:p>
          <a:p>
            <a:r>
              <a:rPr lang="en-US" sz="2000" b="1" dirty="0" smtClean="0">
                <a:solidFill>
                  <a:srgbClr val="660066"/>
                </a:solidFill>
                <a:latin typeface="Courier"/>
                <a:cs typeface="Courier"/>
              </a:rPr>
              <a:t>Pair </a:t>
            </a:r>
            <a:r>
              <a:rPr lang="en-US" sz="2000" dirty="0" smtClean="0">
                <a:latin typeface="Courier"/>
                <a:cs typeface="Courier"/>
              </a:rPr>
              <a:t>= </a:t>
            </a:r>
            <a:r>
              <a:rPr lang="en-US" sz="2000" b="1" dirty="0" smtClean="0">
                <a:solidFill>
                  <a:srgbClr val="660066"/>
                </a:solidFill>
                <a:latin typeface="Courier"/>
                <a:cs typeface="Courier"/>
              </a:rPr>
              <a:t>Left</a:t>
            </a:r>
            <a:r>
              <a:rPr lang="en-US" sz="2000" dirty="0" smtClean="0">
                <a:latin typeface="Courier"/>
                <a:cs typeface="Courier"/>
              </a:rPr>
              <a:t> * </a:t>
            </a:r>
            <a:r>
              <a:rPr lang="en-US" sz="2000" b="1" dirty="0" smtClean="0">
                <a:solidFill>
                  <a:srgbClr val="660066"/>
                </a:solidFill>
                <a:latin typeface="Courier"/>
                <a:cs typeface="Courier"/>
              </a:rPr>
              <a:t>Right</a:t>
            </a:r>
          </a:p>
        </p:txBody>
      </p:sp>
      <p:pic>
        <p:nvPicPr>
          <p:cNvPr id="24" name="Picture 23" descr="Picture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129" y="5518206"/>
            <a:ext cx="2968384" cy="7721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Picture 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4507" y="5469470"/>
            <a:ext cx="2952706" cy="873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" name="Rectangle 26"/>
          <p:cNvSpPr/>
          <p:nvPr/>
        </p:nvSpPr>
        <p:spPr>
          <a:xfrm>
            <a:off x="2377313" y="3742171"/>
            <a:ext cx="53922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Courier"/>
                <a:cs typeface="Courier"/>
              </a:rPr>
              <a:t>this </a:t>
            </a:r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: </a:t>
            </a:r>
            <a:r>
              <a:rPr lang="en-US" b="1" dirty="0" smtClean="0">
                <a:solidFill>
                  <a:srgbClr val="000000"/>
                </a:solidFill>
                <a:latin typeface="Courier"/>
                <a:cs typeface="Courier"/>
              </a:rPr>
              <a:t>none </a:t>
            </a:r>
            <a:r>
              <a:rPr lang="en-US" dirty="0" smtClean="0">
                <a:solidFill>
                  <a:srgbClr val="000000"/>
                </a:solidFill>
                <a:latin typeface="Courier"/>
                <a:cs typeface="Courier"/>
              </a:rPr>
              <a:t>*</a:t>
            </a:r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 </a:t>
            </a:r>
            <a:r>
              <a:rPr lang="en-US" dirty="0" err="1" smtClean="0">
                <a:solidFill>
                  <a:srgbClr val="660066"/>
                </a:solidFill>
                <a:latin typeface="Courier"/>
                <a:cs typeface="Courier"/>
              </a:rPr>
              <a:t>EmptyPair</a:t>
            </a:r>
            <a:endParaRPr lang="en-US" dirty="0" smtClean="0">
              <a:solidFill>
                <a:srgbClr val="660066"/>
              </a:solidFill>
              <a:latin typeface="Courier"/>
              <a:cs typeface="Courier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18000" y="3787706"/>
            <a:ext cx="1371600" cy="369332"/>
          </a:xfrm>
          <a:prstGeom prst="rect">
            <a:avLst/>
          </a:prstGeom>
          <a:noFill/>
          <a:ln w="31750">
            <a:solidFill>
              <a:schemeClr val="accent5">
                <a:lumMod val="90000"/>
                <a:lumOff val="1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318000" y="4803434"/>
            <a:ext cx="1854200" cy="369332"/>
          </a:xfrm>
          <a:prstGeom prst="rect">
            <a:avLst/>
          </a:prstGeom>
          <a:noFill/>
          <a:ln w="31750">
            <a:solidFill>
              <a:schemeClr val="accent5">
                <a:lumMod val="90000"/>
                <a:lumOff val="1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171700" y="3138727"/>
            <a:ext cx="1475302" cy="369332"/>
          </a:xfrm>
          <a:prstGeom prst="rect">
            <a:avLst/>
          </a:prstGeom>
          <a:noFill/>
          <a:ln w="31750">
            <a:solidFill>
              <a:schemeClr val="accent5">
                <a:lumMod val="90000"/>
                <a:lumOff val="1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335370" y="4910114"/>
            <a:ext cx="737651" cy="369332"/>
          </a:xfrm>
          <a:prstGeom prst="rect">
            <a:avLst/>
          </a:prstGeom>
          <a:noFill/>
          <a:ln w="31750">
            <a:solidFill>
              <a:schemeClr val="accent5">
                <a:lumMod val="90000"/>
                <a:lumOff val="1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131128" y="3138727"/>
            <a:ext cx="737651" cy="369332"/>
          </a:xfrm>
          <a:prstGeom prst="rect">
            <a:avLst/>
          </a:prstGeom>
          <a:noFill/>
          <a:ln w="31750">
            <a:solidFill>
              <a:schemeClr val="accent5">
                <a:lumMod val="90000"/>
                <a:lumOff val="1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C5B7-9276-2C49-92BD-AF2F14A39CA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330200" y="2124006"/>
            <a:ext cx="5422900" cy="369332"/>
          </a:xfrm>
          <a:prstGeom prst="rect">
            <a:avLst/>
          </a:prstGeom>
          <a:noFill/>
          <a:ln w="31750">
            <a:solidFill>
              <a:schemeClr val="accent5">
                <a:lumMod val="90000"/>
                <a:lumOff val="1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330200" y="2441234"/>
            <a:ext cx="3022600" cy="369332"/>
          </a:xfrm>
          <a:prstGeom prst="rect">
            <a:avLst/>
          </a:prstGeom>
          <a:noFill/>
          <a:ln w="31750">
            <a:solidFill>
              <a:schemeClr val="accent5">
                <a:lumMod val="90000"/>
                <a:lumOff val="1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1" name="Rectangular Callout 50"/>
          <p:cNvSpPr/>
          <p:nvPr/>
        </p:nvSpPr>
        <p:spPr>
          <a:xfrm>
            <a:off x="5092700" y="4305300"/>
            <a:ext cx="2438400" cy="393700"/>
          </a:xfrm>
          <a:prstGeom prst="wedgeRectCallout">
            <a:avLst>
              <a:gd name="adj1" fmla="val -60340"/>
              <a:gd name="adj2" fmla="val 103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cs typeface="Courier"/>
              </a:rPr>
              <a:t>borrows each view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812800" y="4330700"/>
            <a:ext cx="3733800" cy="381000"/>
            <a:chOff x="812800" y="4330700"/>
            <a:chExt cx="3733800" cy="381000"/>
          </a:xfrm>
        </p:grpSpPr>
        <p:sp>
          <p:nvSpPr>
            <p:cNvPr id="25" name="TextBox 24"/>
            <p:cNvSpPr txBox="1"/>
            <p:nvPr/>
          </p:nvSpPr>
          <p:spPr>
            <a:xfrm>
              <a:off x="812800" y="4330700"/>
              <a:ext cx="685800" cy="381000"/>
            </a:xfrm>
            <a:prstGeom prst="rect">
              <a:avLst/>
            </a:prstGeom>
            <a:noFill/>
            <a:ln w="38100" cmpd="sng"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124200" y="4330700"/>
              <a:ext cx="647700" cy="381000"/>
            </a:xfrm>
            <a:prstGeom prst="rect">
              <a:avLst/>
            </a:prstGeom>
            <a:noFill/>
            <a:ln w="38100" cmpd="sng"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873500" y="4330700"/>
              <a:ext cx="673100" cy="381000"/>
            </a:xfrm>
            <a:prstGeom prst="rect">
              <a:avLst/>
            </a:prstGeom>
            <a:noFill/>
            <a:ln w="38100" cmpd="sng"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noAutofit/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  <p:bldP spid="22" grpId="0"/>
      <p:bldP spid="22" grpId="1"/>
      <p:bldP spid="23" grpId="0"/>
      <p:bldP spid="27" grpId="0"/>
      <p:bldP spid="27" grpId="1"/>
      <p:bldP spid="29" grpId="0" animBg="1"/>
      <p:bldP spid="29" grpId="1" animBg="1"/>
      <p:bldP spid="30" grpId="0" animBg="1"/>
      <p:bldP spid="30" grpId="1" animBg="1"/>
      <p:bldP spid="31" grpId="2" animBg="1"/>
      <p:bldP spid="31" grpId="3" animBg="1"/>
      <p:bldP spid="32" grpId="0" animBg="1"/>
      <p:bldP spid="33" grpId="0" animBg="1"/>
      <p:bldP spid="39" grpId="0" animBg="1"/>
      <p:bldP spid="39" grpId="1" animBg="1"/>
      <p:bldP spid="50" grpId="0" animBg="1"/>
      <p:bldP spid="50" grpId="1" animBg="1"/>
      <p:bldP spid="5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1012" y="2273300"/>
            <a:ext cx="8281988" cy="1905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 dirty="0" smtClean="0">
                <a:latin typeface="Courier"/>
                <a:cs typeface="Courier"/>
              </a:rPr>
              <a:t>none </a:t>
            </a:r>
            <a:r>
              <a:rPr lang="en-US" dirty="0" err="1" smtClean="0">
                <a:solidFill>
                  <a:srgbClr val="812107"/>
                </a:solidFill>
                <a:latin typeface="Courier"/>
                <a:cs typeface="Courier"/>
              </a:rPr>
              <a:t>method</a:t>
            </a:r>
            <a:r>
              <a:rPr lang="en-US" dirty="0" err="1" smtClean="0">
                <a:latin typeface="Courier"/>
                <a:cs typeface="Courier"/>
              </a:rPr>
              <a:t>()[</a:t>
            </a:r>
            <a:r>
              <a:rPr lang="en-US" b="1" dirty="0" err="1" smtClean="0">
                <a:solidFill>
                  <a:srgbClr val="660066"/>
                </a:solidFill>
                <a:latin typeface="Courier"/>
                <a:cs typeface="Courier"/>
              </a:rPr>
              <a:t>Pair</a:t>
            </a:r>
            <a:r>
              <a:rPr lang="en-US" dirty="0" smtClean="0">
                <a:latin typeface="Courier"/>
                <a:cs typeface="Courier"/>
              </a:rPr>
              <a:t>&gt;&gt;</a:t>
            </a:r>
            <a:r>
              <a:rPr lang="en-US" b="1" dirty="0" smtClean="0">
                <a:solidFill>
                  <a:srgbClr val="660066"/>
                </a:solidFill>
                <a:latin typeface="Courier"/>
                <a:cs typeface="Courier"/>
              </a:rPr>
              <a:t>Pair</a:t>
            </a:r>
            <a:r>
              <a:rPr lang="en-US" dirty="0" smtClean="0">
                <a:latin typeface="Courier"/>
                <a:cs typeface="Courier"/>
              </a:rPr>
              <a:t>]{</a:t>
            </a:r>
            <a:endParaRPr lang="en-US" dirty="0" smtClean="0">
              <a:solidFill>
                <a:srgbClr val="008000"/>
              </a:solidFill>
              <a:latin typeface="Courier"/>
              <a:cs typeface="Courier"/>
            </a:endParaRPr>
          </a:p>
          <a:p>
            <a:r>
              <a:rPr lang="en-US" dirty="0" smtClean="0">
                <a:latin typeface="Courier"/>
                <a:cs typeface="Courier"/>
              </a:rPr>
              <a:t>	</a:t>
            </a:r>
            <a:r>
              <a:rPr lang="en-US" b="1" dirty="0" err="1" smtClean="0">
                <a:latin typeface="Courier"/>
                <a:cs typeface="Courier"/>
              </a:rPr>
              <a:t>this</a:t>
            </a:r>
            <a:r>
              <a:rPr lang="en-US" dirty="0" err="1" smtClean="0">
                <a:latin typeface="Courier"/>
                <a:cs typeface="Courier"/>
              </a:rPr>
              <a:t>.</a:t>
            </a:r>
            <a:r>
              <a:rPr lang="en-US" dirty="0" err="1" smtClean="0">
                <a:solidFill>
                  <a:srgbClr val="812107"/>
                </a:solidFill>
                <a:latin typeface="Courier"/>
                <a:cs typeface="Courier"/>
              </a:rPr>
              <a:t>destroyX</a:t>
            </a:r>
            <a:r>
              <a:rPr lang="en-US" dirty="0" err="1" smtClean="0">
                <a:latin typeface="Courier"/>
                <a:cs typeface="Courier"/>
              </a:rPr>
              <a:t>(</a:t>
            </a:r>
            <a:r>
              <a:rPr lang="en-US" b="1" dirty="0" err="1" smtClean="0">
                <a:latin typeface="Courier"/>
                <a:cs typeface="Courier"/>
              </a:rPr>
              <a:t>this</a:t>
            </a:r>
            <a:r>
              <a:rPr lang="en-US" dirty="0" err="1" smtClean="0">
                <a:latin typeface="Courier"/>
                <a:cs typeface="Courier"/>
              </a:rPr>
              <a:t>.r</a:t>
            </a:r>
            <a:r>
              <a:rPr lang="en-US" dirty="0" smtClean="0">
                <a:latin typeface="Courier"/>
                <a:cs typeface="Courier"/>
              </a:rPr>
              <a:t>);</a:t>
            </a:r>
            <a:endParaRPr lang="en-US" dirty="0" smtClean="0">
              <a:solidFill>
                <a:srgbClr val="008000"/>
              </a:solidFill>
              <a:latin typeface="Courier"/>
              <a:cs typeface="Courier"/>
            </a:endParaRPr>
          </a:p>
          <a:p>
            <a:r>
              <a:rPr lang="en-US" dirty="0" smtClean="0">
                <a:latin typeface="Courier"/>
                <a:cs typeface="Courier"/>
              </a:rPr>
              <a:t>}</a:t>
            </a:r>
          </a:p>
          <a:p>
            <a:endParaRPr lang="en-US" dirty="0" smtClean="0">
              <a:latin typeface="Courier"/>
              <a:cs typeface="Courier"/>
            </a:endParaRPr>
          </a:p>
          <a:p>
            <a:endParaRPr lang="en-US" dirty="0" smtClean="0">
              <a:latin typeface="Courier"/>
              <a:cs typeface="Courier"/>
            </a:endParaRPr>
          </a:p>
          <a:p>
            <a:r>
              <a:rPr lang="en-US" b="1" dirty="0" smtClean="0">
                <a:latin typeface="Courier"/>
                <a:cs typeface="Courier"/>
              </a:rPr>
              <a:t>none </a:t>
            </a:r>
            <a:r>
              <a:rPr lang="en-US" dirty="0" err="1" smtClean="0">
                <a:solidFill>
                  <a:schemeClr val="accent5">
                    <a:lumMod val="90000"/>
                    <a:lumOff val="10000"/>
                  </a:schemeClr>
                </a:solidFill>
                <a:latin typeface="Courier"/>
                <a:cs typeface="Courier"/>
              </a:rPr>
              <a:t>destroyX</a:t>
            </a:r>
            <a:r>
              <a:rPr lang="en-US" dirty="0" err="1" smtClean="0">
                <a:latin typeface="Courier"/>
                <a:cs typeface="Courier"/>
              </a:rPr>
              <a:t>(</a:t>
            </a:r>
            <a:r>
              <a:rPr lang="en-US" b="1" dirty="0" err="1" smtClean="0">
                <a:solidFill>
                  <a:srgbClr val="660066"/>
                </a:solidFill>
                <a:latin typeface="Courier"/>
                <a:cs typeface="Courier"/>
              </a:rPr>
              <a:t>R</a:t>
            </a:r>
            <a:r>
              <a:rPr lang="en-US" dirty="0" smtClean="0">
                <a:latin typeface="Courier"/>
                <a:cs typeface="Courier"/>
              </a:rPr>
              <a:t>&gt;&gt;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urier"/>
                <a:cs typeface="Courier"/>
              </a:rPr>
              <a:t>none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err="1" smtClean="0">
                <a:latin typeface="Courier"/>
                <a:cs typeface="Courier"/>
              </a:rPr>
              <a:t>x)[</a:t>
            </a:r>
            <a:r>
              <a:rPr lang="en-US" b="1" dirty="0" err="1" smtClean="0">
                <a:solidFill>
                  <a:srgbClr val="660066"/>
                </a:solidFill>
                <a:latin typeface="Courier"/>
                <a:cs typeface="Courier"/>
              </a:rPr>
              <a:t>Pair</a:t>
            </a:r>
            <a:r>
              <a:rPr lang="en-US" dirty="0" smtClean="0">
                <a:latin typeface="Courier"/>
                <a:cs typeface="Courier"/>
              </a:rPr>
              <a:t>&gt;&gt;</a:t>
            </a:r>
            <a:r>
              <a:rPr lang="en-US" b="1" dirty="0" smtClean="0">
                <a:solidFill>
                  <a:srgbClr val="660066"/>
                </a:solidFill>
                <a:latin typeface="Courier"/>
                <a:cs typeface="Courier"/>
              </a:rPr>
              <a:t>Pair</a:t>
            </a:r>
            <a:r>
              <a:rPr lang="en-US" dirty="0" smtClean="0">
                <a:latin typeface="Courier"/>
                <a:cs typeface="Courier"/>
              </a:rPr>
              <a:t>]{ </a:t>
            </a:r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…</a:t>
            </a:r>
            <a:r>
              <a:rPr lang="en-US" dirty="0" smtClean="0">
                <a:latin typeface="Courier"/>
                <a:cs typeface="Courier"/>
              </a:rPr>
              <a:t> }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Problem: Pack / Unpack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685800" y="4406900"/>
            <a:ext cx="7770813" cy="1574800"/>
          </a:xfrm>
        </p:spPr>
        <p:txBody>
          <a:bodyPr anchor="ctr"/>
          <a:lstStyle/>
          <a:p>
            <a:r>
              <a:rPr lang="en-US" dirty="0" smtClean="0"/>
              <a:t>Disallow </a:t>
            </a:r>
            <a:r>
              <a:rPr lang="en-US" i="1" dirty="0" smtClean="0"/>
              <a:t>simultaneous </a:t>
            </a:r>
            <a:r>
              <a:rPr lang="en-US" dirty="0" smtClean="0"/>
              <a:t>access to </a:t>
            </a:r>
            <a:r>
              <a:rPr lang="en-US" b="1" dirty="0" smtClean="0"/>
              <a:t>this </a:t>
            </a:r>
            <a:r>
              <a:rPr lang="en-US" dirty="0" smtClean="0"/>
              <a:t>and its </a:t>
            </a:r>
            <a:r>
              <a:rPr lang="en-US" b="1" dirty="0" smtClean="0"/>
              <a:t>fields</a:t>
            </a:r>
          </a:p>
          <a:p>
            <a:pPr algn="ctr">
              <a:buNone/>
            </a:pPr>
            <a:r>
              <a:rPr lang="en-US" b="1" dirty="0" smtClean="0">
                <a:latin typeface="Courier"/>
                <a:cs typeface="Courier"/>
              </a:rPr>
              <a:t>this</a:t>
            </a:r>
            <a:r>
              <a:rPr lang="en-US" dirty="0" smtClean="0"/>
              <a:t> XOR </a:t>
            </a:r>
            <a:r>
              <a:rPr lang="en-US" cap="small" dirty="0" smtClean="0">
                <a:latin typeface="Courier"/>
                <a:cs typeface="Courier"/>
              </a:rPr>
              <a:t>FIELDS</a:t>
            </a:r>
            <a:endParaRPr lang="en-US" cap="small" dirty="0">
              <a:latin typeface="Courier"/>
              <a:cs typeface="Courier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60928" y="2941039"/>
            <a:ext cx="3793672" cy="729261"/>
          </a:xfrm>
          <a:prstGeom prst="rect">
            <a:avLst/>
          </a:prstGeom>
          <a:ln>
            <a:solidFill>
              <a:schemeClr val="accent5">
                <a:lumMod val="90000"/>
                <a:lumOff val="10000"/>
              </a:schemeClr>
            </a:solidFill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urier"/>
                <a:cs typeface="Courier"/>
              </a:rPr>
              <a:t>illegal call!</a:t>
            </a:r>
          </a:p>
          <a:p>
            <a:pPr algn="ctr"/>
            <a:r>
              <a:rPr lang="en-US" b="1" dirty="0" err="1" smtClean="0">
                <a:solidFill>
                  <a:schemeClr val="tx1"/>
                </a:solidFill>
                <a:latin typeface="Courier"/>
                <a:cs typeface="Courier"/>
              </a:rPr>
              <a:t>x</a:t>
            </a:r>
            <a:r>
              <a:rPr lang="en-US" dirty="0" smtClean="0">
                <a:solidFill>
                  <a:schemeClr val="tx1"/>
                </a:solidFill>
                <a:cs typeface="Courier"/>
              </a:rPr>
              <a:t> would be a partial alias of </a:t>
            </a:r>
            <a:r>
              <a:rPr lang="en-US" b="1" dirty="0" smtClean="0">
                <a:solidFill>
                  <a:schemeClr val="tx1"/>
                </a:solidFill>
                <a:latin typeface="Courier"/>
                <a:cs typeface="Courier"/>
              </a:rPr>
              <a:t>this</a:t>
            </a:r>
            <a:r>
              <a:rPr lang="en-US" dirty="0" smtClean="0">
                <a:solidFill>
                  <a:schemeClr val="tx1"/>
                </a:solidFill>
                <a:cs typeface="Courier"/>
              </a:rPr>
              <a:t>!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C5B7-9276-2C49-92BD-AF2F14A39CA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273800" y="2501900"/>
            <a:ext cx="1219200" cy="1219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4574413" y="2394939"/>
            <a:ext cx="1877187" cy="602260"/>
            <a:chOff x="4574413" y="2052039"/>
            <a:chExt cx="1877187" cy="602260"/>
          </a:xfrm>
        </p:grpSpPr>
        <p:sp>
          <p:nvSpPr>
            <p:cNvPr id="5" name="Rectangle 4"/>
            <p:cNvSpPr/>
            <p:nvPr/>
          </p:nvSpPr>
          <p:spPr>
            <a:xfrm>
              <a:off x="4574413" y="2052039"/>
              <a:ext cx="187718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latin typeface="Courier"/>
                  <a:cs typeface="Courier"/>
                </a:rPr>
                <a:t>this</a:t>
              </a:r>
              <a:r>
                <a:rPr lang="en-US" dirty="0" smtClean="0">
                  <a:latin typeface="Courier"/>
                  <a:cs typeface="Courier"/>
                </a:rPr>
                <a:t>: </a:t>
              </a:r>
              <a:r>
                <a:rPr lang="en-US" b="1" dirty="0" smtClean="0">
                  <a:solidFill>
                    <a:srgbClr val="660066"/>
                  </a:solidFill>
                  <a:latin typeface="Courier"/>
                  <a:cs typeface="Courier"/>
                </a:rPr>
                <a:t>Pair</a:t>
              </a:r>
            </a:p>
          </p:txBody>
        </p:sp>
        <p:cxnSp>
          <p:nvCxnSpPr>
            <p:cNvPr id="14" name="Straight Arrow Connector 13"/>
            <p:cNvCxnSpPr>
              <a:stCxn id="5" idx="2"/>
            </p:cNvCxnSpPr>
            <p:nvPr/>
          </p:nvCxnSpPr>
          <p:spPr>
            <a:xfrm rot="16200000" flipH="1">
              <a:off x="5732489" y="2201888"/>
              <a:ext cx="232929" cy="67189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Chord 16"/>
          <p:cNvSpPr/>
          <p:nvPr/>
        </p:nvSpPr>
        <p:spPr>
          <a:xfrm>
            <a:off x="6248400" y="2489200"/>
            <a:ext cx="1270000" cy="1244600"/>
          </a:xfrm>
          <a:prstGeom prst="chord">
            <a:avLst>
              <a:gd name="adj1" fmla="val 16175764"/>
              <a:gd name="adj2" fmla="val 5407144"/>
            </a:avLst>
          </a:prstGeom>
          <a:ln>
            <a:solidFill>
              <a:schemeClr val="accent5">
                <a:lumMod val="90000"/>
                <a:lumOff val="10000"/>
              </a:schemeClr>
            </a:solidFill>
            <a:prstDash val="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6860413" y="1963139"/>
            <a:ext cx="1851787" cy="1084863"/>
            <a:chOff x="6860413" y="1620239"/>
            <a:chExt cx="1851787" cy="1084863"/>
          </a:xfrm>
        </p:grpSpPr>
        <p:sp>
          <p:nvSpPr>
            <p:cNvPr id="9" name="Rectangle 8"/>
            <p:cNvSpPr/>
            <p:nvPr/>
          </p:nvSpPr>
          <p:spPr>
            <a:xfrm>
              <a:off x="6860413" y="1620239"/>
              <a:ext cx="185178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err="1" smtClean="0">
                  <a:solidFill>
                    <a:srgbClr val="000000"/>
                  </a:solidFill>
                  <a:latin typeface="Courier"/>
                  <a:cs typeface="Courier"/>
                </a:rPr>
                <a:t>this</a:t>
              </a:r>
              <a:r>
                <a:rPr lang="en-US" dirty="0" err="1" smtClean="0">
                  <a:solidFill>
                    <a:srgbClr val="000000"/>
                  </a:solidFill>
                  <a:latin typeface="Courier"/>
                  <a:cs typeface="Courier"/>
                </a:rPr>
                <a:t>.r</a:t>
              </a:r>
              <a:r>
                <a:rPr lang="en-US" dirty="0" smtClean="0">
                  <a:solidFill>
                    <a:srgbClr val="000000"/>
                  </a:solidFill>
                  <a:latin typeface="Courier"/>
                  <a:cs typeface="Courier"/>
                </a:rPr>
                <a:t>: </a:t>
              </a:r>
              <a:r>
                <a:rPr lang="en-US" b="1" dirty="0" smtClean="0">
                  <a:solidFill>
                    <a:srgbClr val="660066"/>
                  </a:solidFill>
                  <a:latin typeface="Courier"/>
                  <a:cs typeface="Courier"/>
                </a:rPr>
                <a:t>R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rot="5400000">
              <a:off x="7111999" y="2146301"/>
              <a:ext cx="635002" cy="482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9321800" y="6477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977900" y="2568234"/>
            <a:ext cx="622300" cy="369332"/>
          </a:xfrm>
          <a:prstGeom prst="rect">
            <a:avLst/>
          </a:prstGeom>
          <a:noFill/>
          <a:ln w="31750">
            <a:solidFill>
              <a:schemeClr val="accent5">
                <a:lumMod val="90000"/>
                <a:lumOff val="1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921000" y="2593634"/>
            <a:ext cx="876300" cy="369332"/>
          </a:xfrm>
          <a:prstGeom prst="rect">
            <a:avLst/>
          </a:prstGeom>
          <a:noFill/>
          <a:ln w="31750">
            <a:solidFill>
              <a:schemeClr val="accent5">
                <a:lumMod val="90000"/>
                <a:lumOff val="1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0" grpId="0" animBg="1"/>
      <p:bldP spid="17" grpId="0" animBg="1"/>
      <p:bldP spid="26" grpId="0" animBg="1"/>
      <p:bldP spid="26" grpId="1" animBg="1"/>
      <p:bldP spid="27" grpId="0" animBg="1"/>
      <p:bldP spid="2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1012" y="1930400"/>
            <a:ext cx="8281988" cy="16383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 dirty="0" smtClean="0">
                <a:latin typeface="Courier"/>
                <a:cs typeface="Courier"/>
              </a:rPr>
              <a:t>none </a:t>
            </a:r>
            <a:r>
              <a:rPr lang="en-US" dirty="0" smtClean="0">
                <a:solidFill>
                  <a:srgbClr val="812107"/>
                </a:solidFill>
                <a:latin typeface="Courier"/>
                <a:cs typeface="Courier"/>
              </a:rPr>
              <a:t>pair-</a:t>
            </a:r>
            <a:r>
              <a:rPr lang="en-US" dirty="0" err="1" smtClean="0">
                <a:solidFill>
                  <a:srgbClr val="812107"/>
                </a:solidFill>
                <a:latin typeface="Courier"/>
                <a:cs typeface="Courier"/>
              </a:rPr>
              <a:t>method</a:t>
            </a:r>
            <a:r>
              <a:rPr lang="en-US" dirty="0" err="1" smtClean="0">
                <a:latin typeface="Courier"/>
                <a:cs typeface="Courier"/>
              </a:rPr>
              <a:t>()[</a:t>
            </a:r>
            <a:r>
              <a:rPr lang="en-US" b="1" dirty="0" err="1" smtClean="0">
                <a:solidFill>
                  <a:srgbClr val="660066"/>
                </a:solidFill>
                <a:latin typeface="Courier"/>
                <a:cs typeface="Courier"/>
              </a:rPr>
              <a:t>Pair</a:t>
            </a:r>
            <a:r>
              <a:rPr lang="en-US" dirty="0" smtClean="0">
                <a:latin typeface="Courier"/>
                <a:cs typeface="Courier"/>
              </a:rPr>
              <a:t>&gt;&gt;</a:t>
            </a:r>
            <a:r>
              <a:rPr lang="en-US" b="1" dirty="0" smtClean="0">
                <a:solidFill>
                  <a:srgbClr val="660066"/>
                </a:solidFill>
                <a:latin typeface="Courier"/>
                <a:cs typeface="Courier"/>
              </a:rPr>
              <a:t>Pair</a:t>
            </a:r>
            <a:r>
              <a:rPr lang="en-US" dirty="0" smtClean="0">
                <a:latin typeface="Courier"/>
                <a:cs typeface="Courier"/>
              </a:rPr>
              <a:t>]{</a:t>
            </a:r>
          </a:p>
          <a:p>
            <a:endParaRPr lang="en-US" dirty="0" smtClean="0">
              <a:solidFill>
                <a:srgbClr val="008000"/>
              </a:solidFill>
              <a:latin typeface="Courier"/>
              <a:cs typeface="Courier"/>
            </a:endParaRPr>
          </a:p>
          <a:p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	</a:t>
            </a:r>
          </a:p>
          <a:p>
            <a:r>
              <a:rPr lang="en-US" dirty="0" smtClean="0">
                <a:latin typeface="Courier"/>
                <a:cs typeface="Courier"/>
              </a:rPr>
              <a:t>	</a:t>
            </a:r>
            <a:r>
              <a:rPr lang="en-US" b="1" dirty="0" err="1" smtClean="0">
                <a:latin typeface="Courier"/>
                <a:cs typeface="Courier"/>
              </a:rPr>
              <a:t>this</a:t>
            </a:r>
            <a:r>
              <a:rPr lang="en-US" dirty="0" err="1" smtClean="0">
                <a:latin typeface="Courier"/>
                <a:cs typeface="Courier"/>
              </a:rPr>
              <a:t>.</a:t>
            </a:r>
            <a:r>
              <a:rPr lang="en-US" dirty="0" err="1" smtClean="0">
                <a:solidFill>
                  <a:srgbClr val="812107"/>
                </a:solidFill>
                <a:latin typeface="Courier"/>
                <a:cs typeface="Courier"/>
              </a:rPr>
              <a:t>inspectR</a:t>
            </a:r>
            <a:r>
              <a:rPr lang="en-US" dirty="0" err="1" smtClean="0">
                <a:latin typeface="Courier"/>
                <a:cs typeface="Courier"/>
              </a:rPr>
              <a:t>(</a:t>
            </a:r>
            <a:r>
              <a:rPr lang="en-US" b="1" dirty="0" err="1" smtClean="0">
                <a:latin typeface="Courier"/>
                <a:cs typeface="Courier"/>
              </a:rPr>
              <a:t>this</a:t>
            </a:r>
            <a:r>
              <a:rPr lang="en-US" dirty="0" err="1" smtClean="0">
                <a:latin typeface="Courier"/>
                <a:cs typeface="Courier"/>
              </a:rPr>
              <a:t>.r</a:t>
            </a:r>
            <a:r>
              <a:rPr lang="en-US" dirty="0" smtClean="0">
                <a:latin typeface="Courier"/>
                <a:cs typeface="Courier"/>
              </a:rPr>
              <a:t>);</a:t>
            </a:r>
            <a:endParaRPr lang="en-US" dirty="0" smtClean="0">
              <a:solidFill>
                <a:srgbClr val="008000"/>
              </a:solidFill>
              <a:latin typeface="Courier"/>
              <a:cs typeface="Courier"/>
            </a:endParaRPr>
          </a:p>
          <a:p>
            <a:r>
              <a:rPr lang="en-US" dirty="0" smtClean="0">
                <a:latin typeface="Courier"/>
                <a:cs typeface="Courier"/>
              </a:rPr>
              <a:t>}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57300" y="2356535"/>
            <a:ext cx="561340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>
                <a:latin typeface="Courier"/>
                <a:cs typeface="Courier"/>
              </a:rPr>
              <a:t>none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err="1" smtClean="0">
                <a:solidFill>
                  <a:schemeClr val="accent5">
                    <a:lumMod val="90000"/>
                    <a:lumOff val="10000"/>
                  </a:schemeClr>
                </a:solidFill>
                <a:latin typeface="Courier"/>
                <a:cs typeface="Courier"/>
              </a:rPr>
              <a:t>inspectR</a:t>
            </a:r>
            <a:r>
              <a:rPr lang="en-US" dirty="0" err="1" smtClean="0">
                <a:latin typeface="Courier"/>
                <a:cs typeface="Courier"/>
              </a:rPr>
              <a:t>(</a:t>
            </a:r>
            <a:r>
              <a:rPr lang="en-US" b="1" dirty="0" err="1" smtClean="0">
                <a:solidFill>
                  <a:srgbClr val="660066"/>
                </a:solidFill>
                <a:latin typeface="Courier"/>
                <a:cs typeface="Courier"/>
              </a:rPr>
              <a:t>R</a:t>
            </a:r>
            <a:r>
              <a:rPr lang="en-US" dirty="0" smtClean="0">
                <a:latin typeface="Courier"/>
                <a:cs typeface="Courier"/>
              </a:rPr>
              <a:t>&gt;&gt;</a:t>
            </a:r>
            <a:r>
              <a:rPr lang="en-US" b="1" dirty="0" smtClean="0">
                <a:solidFill>
                  <a:srgbClr val="660066"/>
                </a:solidFill>
                <a:latin typeface="Courier"/>
                <a:cs typeface="Courier"/>
              </a:rPr>
              <a:t>R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err="1" smtClean="0">
                <a:latin typeface="Courier"/>
                <a:cs typeface="Courier"/>
              </a:rPr>
              <a:t>x)[</a:t>
            </a:r>
            <a:r>
              <a:rPr lang="en-US" b="1" dirty="0" err="1" smtClean="0">
                <a:solidFill>
                  <a:srgbClr val="660066"/>
                </a:solidFill>
                <a:latin typeface="Courier"/>
                <a:cs typeface="Courier"/>
              </a:rPr>
              <a:t>Left</a:t>
            </a:r>
            <a:r>
              <a:rPr lang="en-US" dirty="0" smtClean="0">
                <a:latin typeface="Courier"/>
                <a:cs typeface="Courier"/>
              </a:rPr>
              <a:t>&gt;&gt;</a:t>
            </a:r>
            <a:r>
              <a:rPr lang="en-US" b="1" dirty="0" smtClean="0">
                <a:solidFill>
                  <a:srgbClr val="660066"/>
                </a:solidFill>
                <a:latin typeface="Courier"/>
                <a:cs typeface="Courier"/>
              </a:rPr>
              <a:t>Left</a:t>
            </a:r>
            <a:r>
              <a:rPr lang="en-US" dirty="0" smtClean="0">
                <a:latin typeface="Courier"/>
                <a:cs typeface="Courier"/>
              </a:rPr>
              <a:t>] { </a:t>
            </a:r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… </a:t>
            </a:r>
            <a:r>
              <a:rPr lang="en-US" dirty="0" smtClean="0">
                <a:latin typeface="Courier"/>
                <a:cs typeface="Courier"/>
              </a:rPr>
              <a:t>}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 / Unpack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C5B7-9276-2C49-92BD-AF2F14A39CA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514600" y="4699000"/>
            <a:ext cx="1219200" cy="1219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853313" y="4477739"/>
            <a:ext cx="1877187" cy="602260"/>
            <a:chOff x="4574413" y="2052039"/>
            <a:chExt cx="1877187" cy="602260"/>
          </a:xfrm>
        </p:grpSpPr>
        <p:sp>
          <p:nvSpPr>
            <p:cNvPr id="17" name="Rectangle 16"/>
            <p:cNvSpPr/>
            <p:nvPr/>
          </p:nvSpPr>
          <p:spPr>
            <a:xfrm>
              <a:off x="4574413" y="2052039"/>
              <a:ext cx="187718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latin typeface="Courier"/>
                  <a:cs typeface="Courier"/>
                </a:rPr>
                <a:t>this</a:t>
              </a:r>
              <a:r>
                <a:rPr lang="en-US" dirty="0" smtClean="0">
                  <a:latin typeface="Courier"/>
                  <a:cs typeface="Courier"/>
                </a:rPr>
                <a:t>: </a:t>
              </a:r>
              <a:r>
                <a:rPr lang="en-US" b="1" dirty="0" smtClean="0">
                  <a:solidFill>
                    <a:srgbClr val="660066"/>
                  </a:solidFill>
                  <a:latin typeface="Courier"/>
                  <a:cs typeface="Courier"/>
                </a:rPr>
                <a:t>Pair</a:t>
              </a:r>
            </a:p>
          </p:txBody>
        </p:sp>
        <p:cxnSp>
          <p:nvCxnSpPr>
            <p:cNvPr id="18" name="Straight Arrow Connector 17"/>
            <p:cNvCxnSpPr>
              <a:stCxn id="17" idx="2"/>
            </p:cNvCxnSpPr>
            <p:nvPr/>
          </p:nvCxnSpPr>
          <p:spPr>
            <a:xfrm rot="16200000" flipH="1">
              <a:off x="5732489" y="2201888"/>
              <a:ext cx="232929" cy="67189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Chord 23"/>
          <p:cNvSpPr/>
          <p:nvPr/>
        </p:nvSpPr>
        <p:spPr>
          <a:xfrm>
            <a:off x="3860800" y="4673600"/>
            <a:ext cx="1206500" cy="1244600"/>
          </a:xfrm>
          <a:prstGeom prst="chord">
            <a:avLst>
              <a:gd name="adj1" fmla="val 5361068"/>
              <a:gd name="adj2" fmla="val 16200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hord 24"/>
          <p:cNvSpPr/>
          <p:nvPr/>
        </p:nvSpPr>
        <p:spPr>
          <a:xfrm>
            <a:off x="4152900" y="4686300"/>
            <a:ext cx="1231900" cy="1231900"/>
          </a:xfrm>
          <a:prstGeom prst="chord">
            <a:avLst>
              <a:gd name="adj1" fmla="val 16211612"/>
              <a:gd name="adj2" fmla="val 5400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317113" y="4071339"/>
            <a:ext cx="27788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ourier"/>
                <a:cs typeface="Courier"/>
              </a:rPr>
              <a:t>this</a:t>
            </a:r>
            <a:r>
              <a:rPr lang="en-US" dirty="0" smtClean="0">
                <a:latin typeface="Courier"/>
                <a:cs typeface="Courier"/>
              </a:rPr>
              <a:t>: </a:t>
            </a:r>
            <a:r>
              <a:rPr lang="en-US" b="1" dirty="0" smtClean="0">
                <a:solidFill>
                  <a:srgbClr val="660066"/>
                </a:solidFill>
                <a:latin typeface="Courier"/>
                <a:cs typeface="Courier"/>
              </a:rPr>
              <a:t>Left </a:t>
            </a:r>
            <a:r>
              <a:rPr lang="en-US" b="1" dirty="0" smtClean="0">
                <a:solidFill>
                  <a:srgbClr val="000000"/>
                </a:solidFill>
                <a:latin typeface="Courier"/>
                <a:cs typeface="Courier"/>
              </a:rPr>
              <a:t>*</a:t>
            </a:r>
            <a:r>
              <a:rPr lang="en-US" b="1" dirty="0" smtClean="0">
                <a:solidFill>
                  <a:srgbClr val="660066"/>
                </a:solidFill>
                <a:latin typeface="Courier"/>
                <a:cs typeface="Courier"/>
              </a:rPr>
              <a:t> Right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rot="5400000">
            <a:off x="4994280" y="4441824"/>
            <a:ext cx="253997" cy="1968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>
            <a:off x="4286250" y="4476750"/>
            <a:ext cx="209550" cy="952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3329813" y="4071339"/>
            <a:ext cx="27788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ourier"/>
                <a:cs typeface="Courier"/>
              </a:rPr>
              <a:t>this</a:t>
            </a:r>
            <a:r>
              <a:rPr lang="en-US" dirty="0" smtClean="0">
                <a:latin typeface="Courier"/>
                <a:cs typeface="Courier"/>
              </a:rPr>
              <a:t>: </a:t>
            </a:r>
            <a:r>
              <a:rPr lang="en-US" b="1" dirty="0" smtClean="0">
                <a:solidFill>
                  <a:srgbClr val="660066"/>
                </a:solidFill>
                <a:latin typeface="Courier"/>
                <a:cs typeface="Courier"/>
              </a:rPr>
              <a:t>Left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6200013" y="4109439"/>
            <a:ext cx="1851787" cy="1084863"/>
            <a:chOff x="6860413" y="1620239"/>
            <a:chExt cx="1851787" cy="1084863"/>
          </a:xfrm>
        </p:grpSpPr>
        <p:sp>
          <p:nvSpPr>
            <p:cNvPr id="21" name="Rectangle 20"/>
            <p:cNvSpPr/>
            <p:nvPr/>
          </p:nvSpPr>
          <p:spPr>
            <a:xfrm>
              <a:off x="6860413" y="1620239"/>
              <a:ext cx="185178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err="1" smtClean="0">
                  <a:solidFill>
                    <a:srgbClr val="000000"/>
                  </a:solidFill>
                  <a:latin typeface="Courier"/>
                  <a:cs typeface="Courier"/>
                </a:rPr>
                <a:t>this</a:t>
              </a:r>
              <a:r>
                <a:rPr lang="en-US" dirty="0" err="1" smtClean="0">
                  <a:solidFill>
                    <a:srgbClr val="000000"/>
                  </a:solidFill>
                  <a:latin typeface="Courier"/>
                  <a:cs typeface="Courier"/>
                </a:rPr>
                <a:t>.r</a:t>
              </a:r>
              <a:r>
                <a:rPr lang="en-US" dirty="0" smtClean="0">
                  <a:solidFill>
                    <a:srgbClr val="000000"/>
                  </a:solidFill>
                  <a:latin typeface="Courier"/>
                  <a:cs typeface="Courier"/>
                </a:rPr>
                <a:t>: </a:t>
              </a:r>
              <a:r>
                <a:rPr lang="en-US" b="1" dirty="0" smtClean="0">
                  <a:solidFill>
                    <a:srgbClr val="660066"/>
                  </a:solidFill>
                  <a:latin typeface="Courier"/>
                  <a:cs typeface="Courier"/>
                </a:rPr>
                <a:t>R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rot="5400000">
              <a:off x="7111999" y="2146301"/>
              <a:ext cx="635002" cy="482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ight Arrow Callout 41"/>
          <p:cNvSpPr/>
          <p:nvPr/>
        </p:nvSpPr>
        <p:spPr>
          <a:xfrm>
            <a:off x="4826000" y="5029200"/>
            <a:ext cx="1270000" cy="520700"/>
          </a:xfrm>
          <a:prstGeom prst="rightArrowCallout">
            <a:avLst>
              <a:gd name="adj1" fmla="val 25000"/>
              <a:gd name="adj2" fmla="val 44512"/>
              <a:gd name="adj3" fmla="val 37195"/>
              <a:gd name="adj4" fmla="val 78623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Unpack</a:t>
            </a:r>
            <a:endParaRPr lang="en-US" b="1" dirty="0">
              <a:solidFill>
                <a:srgbClr val="660066"/>
              </a:solidFill>
              <a:latin typeface="Courier"/>
              <a:cs typeface="Courier"/>
            </a:endParaRPr>
          </a:p>
        </p:txBody>
      </p:sp>
      <p:sp>
        <p:nvSpPr>
          <p:cNvPr id="43" name="Rectangular Callout 42"/>
          <p:cNvSpPr/>
          <p:nvPr/>
        </p:nvSpPr>
        <p:spPr>
          <a:xfrm>
            <a:off x="5753100" y="2832100"/>
            <a:ext cx="2451100" cy="635000"/>
          </a:xfrm>
          <a:prstGeom prst="wedgeRectCallout">
            <a:avLst>
              <a:gd name="adj1" fmla="val -59747"/>
              <a:gd name="adj2" fmla="val -56018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cs typeface="Courier"/>
              </a:rPr>
              <a:t>only requires </a:t>
            </a:r>
            <a:r>
              <a:rPr lang="en-US" b="1" dirty="0" smtClean="0">
                <a:solidFill>
                  <a:srgbClr val="660066"/>
                </a:solidFill>
                <a:latin typeface="Courier"/>
                <a:cs typeface="Courier"/>
              </a:rPr>
              <a:t>Left </a:t>
            </a:r>
            <a:r>
              <a:rPr lang="en-US" dirty="0" smtClean="0">
                <a:cs typeface="Courier"/>
              </a:rPr>
              <a:t>and not </a:t>
            </a:r>
            <a:r>
              <a:rPr lang="en-US" b="1" dirty="0" smtClean="0">
                <a:solidFill>
                  <a:srgbClr val="660066"/>
                </a:solidFill>
                <a:latin typeface="Courier"/>
                <a:cs typeface="Courier"/>
              </a:rPr>
              <a:t>Pair</a:t>
            </a:r>
            <a:endParaRPr lang="en-US" b="1" dirty="0">
              <a:solidFill>
                <a:srgbClr val="660066"/>
              </a:solidFill>
              <a:latin typeface="Courier"/>
              <a:cs typeface="Courier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095500" y="3106139"/>
            <a:ext cx="2755900" cy="424461"/>
          </a:xfrm>
          <a:prstGeom prst="rect">
            <a:avLst/>
          </a:prstGeom>
          <a:ln>
            <a:solidFill>
              <a:srgbClr val="008000"/>
            </a:solidFill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urier"/>
                <a:cs typeface="Courier"/>
              </a:rPr>
              <a:t>legal call!</a:t>
            </a:r>
            <a:endParaRPr lang="en-US" dirty="0" smtClean="0">
              <a:solidFill>
                <a:schemeClr val="tx1"/>
              </a:solidFill>
              <a:cs typeface="Courier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77778E-6 -5.55556E-6 L 0.15834 -5.55556E-6 " pathEditMode="relative" ptsTypes="AA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22222E-6 L 0.15556 -2.22222E-6 " pathEditMode="relative" ptsTypes="AA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5" grpId="2" animBg="1"/>
      <p:bldP spid="24" grpId="0" animBg="1"/>
      <p:bldP spid="25" grpId="0" animBg="1"/>
      <p:bldP spid="25" grpId="1" animBg="1"/>
      <p:bldP spid="27" grpId="0"/>
      <p:bldP spid="27" grpId="1"/>
      <p:bldP spid="39" grpId="0"/>
      <p:bldP spid="42" grpId="0" animBg="1"/>
      <p:bldP spid="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Lamp </a:t>
            </a:r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685800" y="3949700"/>
            <a:ext cx="7770813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 pitchFamily="2" charset="2"/>
              <a:buChar char="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Unique owner to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modify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state of the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Lamp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 pitchFamily="2" charset="2"/>
              <a:buChar char="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Unbounded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reading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its light intensity value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16</a:t>
            </a:fld>
            <a:endParaRPr kumimoji="0"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Lamp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799" y="1841500"/>
            <a:ext cx="7924801" cy="2514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 dirty="0" smtClean="0">
                <a:latin typeface="Courier"/>
                <a:cs typeface="Courier"/>
              </a:rPr>
              <a:t>class </a:t>
            </a:r>
            <a:r>
              <a:rPr lang="en-US" b="1" dirty="0" err="1" smtClean="0">
                <a:solidFill>
                  <a:srgbClr val="660066"/>
                </a:solidFill>
                <a:latin typeface="Courier"/>
                <a:cs typeface="Courier"/>
              </a:rPr>
              <a:t>LampOff</a:t>
            </a:r>
            <a:r>
              <a:rPr lang="en-US" b="1" dirty="0" smtClean="0">
                <a:solidFill>
                  <a:srgbClr val="660066"/>
                </a:solidFill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{</a:t>
            </a:r>
          </a:p>
          <a:p>
            <a:endParaRPr lang="en-US" sz="1000" b="1" dirty="0" smtClean="0">
              <a:latin typeface="Courier"/>
              <a:cs typeface="Courier"/>
            </a:endParaRPr>
          </a:p>
          <a:p>
            <a:r>
              <a:rPr lang="en-US" b="1" dirty="0" smtClean="0">
                <a:latin typeface="Courier"/>
                <a:cs typeface="Courier"/>
              </a:rPr>
              <a:t>	view </a:t>
            </a:r>
            <a:r>
              <a:rPr lang="en-US" b="1" dirty="0" err="1" smtClean="0">
                <a:solidFill>
                  <a:srgbClr val="660066"/>
                </a:solidFill>
                <a:latin typeface="Courier"/>
                <a:cs typeface="Courier"/>
              </a:rPr>
              <a:t>LampOn</a:t>
            </a:r>
            <a:r>
              <a:rPr lang="en-US" b="1" dirty="0" smtClean="0">
                <a:solidFill>
                  <a:srgbClr val="660066"/>
                </a:solidFill>
                <a:latin typeface="Courier"/>
                <a:cs typeface="Courier"/>
              </a:rPr>
              <a:t>  </a:t>
            </a:r>
            <a:r>
              <a:rPr lang="en-US" dirty="0" smtClean="0">
                <a:latin typeface="Courier"/>
                <a:cs typeface="Courier"/>
              </a:rPr>
              <a:t>{ </a:t>
            </a:r>
            <a:r>
              <a:rPr lang="en-US" b="1" dirty="0" smtClean="0">
                <a:solidFill>
                  <a:srgbClr val="660066"/>
                </a:solidFill>
                <a:latin typeface="Courier"/>
                <a:cs typeface="Courier"/>
              </a:rPr>
              <a:t>Integer </a:t>
            </a:r>
            <a:r>
              <a:rPr lang="en-US" dirty="0" smtClean="0">
                <a:latin typeface="Courier"/>
                <a:cs typeface="Courier"/>
              </a:rPr>
              <a:t>bulb; }</a:t>
            </a:r>
          </a:p>
          <a:p>
            <a:r>
              <a:rPr lang="en-US" dirty="0" smtClean="0">
                <a:latin typeface="Courier"/>
                <a:cs typeface="Courier"/>
              </a:rPr>
              <a:t>	</a:t>
            </a:r>
            <a:r>
              <a:rPr lang="en-US" b="1" dirty="0" smtClean="0">
                <a:latin typeface="Courier"/>
                <a:cs typeface="Courier"/>
              </a:rPr>
              <a:t>view </a:t>
            </a:r>
            <a:r>
              <a:rPr lang="en-US" b="1" dirty="0" err="1" smtClean="0">
                <a:solidFill>
                  <a:srgbClr val="660066"/>
                </a:solidFill>
                <a:latin typeface="Courier"/>
                <a:cs typeface="Courier"/>
              </a:rPr>
              <a:t>StaticLamp</a:t>
            </a:r>
            <a:r>
              <a:rPr lang="en-US" b="1" dirty="0" smtClean="0">
                <a:solidFill>
                  <a:srgbClr val="660066"/>
                </a:solidFill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{ </a:t>
            </a:r>
            <a:r>
              <a:rPr lang="en-US" b="1" dirty="0" smtClean="0">
                <a:latin typeface="Courier"/>
                <a:cs typeface="Courier"/>
              </a:rPr>
              <a:t>const </a:t>
            </a:r>
            <a:r>
              <a:rPr lang="en-US" b="1" dirty="0" smtClean="0">
                <a:solidFill>
                  <a:srgbClr val="660066"/>
                </a:solidFill>
                <a:latin typeface="Courier"/>
                <a:cs typeface="Courier"/>
              </a:rPr>
              <a:t>Integer </a:t>
            </a:r>
            <a:r>
              <a:rPr lang="en-US" dirty="0" smtClean="0">
                <a:latin typeface="Courier"/>
                <a:cs typeface="Courier"/>
              </a:rPr>
              <a:t>bulb; }</a:t>
            </a:r>
          </a:p>
          <a:p>
            <a:endParaRPr lang="en-US" sz="1000" dirty="0" smtClean="0">
              <a:latin typeface="Courier"/>
              <a:cs typeface="Courier"/>
            </a:endParaRPr>
          </a:p>
          <a:p>
            <a:r>
              <a:rPr lang="en-US" dirty="0" smtClean="0">
                <a:latin typeface="Courier"/>
                <a:cs typeface="Courier"/>
              </a:rPr>
              <a:t>	</a:t>
            </a:r>
            <a:r>
              <a:rPr lang="en-US" b="1" dirty="0" err="1" smtClean="0">
                <a:solidFill>
                  <a:srgbClr val="660066"/>
                </a:solidFill>
                <a:latin typeface="Courier"/>
                <a:cs typeface="Courier"/>
              </a:rPr>
              <a:t>LampOn</a:t>
            </a:r>
            <a:r>
              <a:rPr lang="en-US" b="1" dirty="0" smtClean="0">
                <a:solidFill>
                  <a:srgbClr val="660066"/>
                </a:solidFill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= </a:t>
            </a:r>
            <a:r>
              <a:rPr lang="en-US" b="1" dirty="0" err="1" smtClean="0">
                <a:solidFill>
                  <a:srgbClr val="660066"/>
                </a:solidFill>
                <a:latin typeface="Courier"/>
                <a:cs typeface="Courier"/>
              </a:rPr>
              <a:t>StaticLamp</a:t>
            </a:r>
            <a:r>
              <a:rPr lang="en-US" dirty="0" smtClean="0">
                <a:latin typeface="Courier"/>
                <a:cs typeface="Courier"/>
              </a:rPr>
              <a:t>!</a:t>
            </a:r>
          </a:p>
          <a:p>
            <a:endParaRPr lang="en-US" sz="1000" dirty="0" smtClean="0">
              <a:latin typeface="Courier"/>
              <a:cs typeface="Courier"/>
            </a:endParaRPr>
          </a:p>
          <a:p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	//…</a:t>
            </a:r>
          </a:p>
          <a:p>
            <a:endParaRPr lang="en-US" sz="1000" dirty="0" smtClean="0">
              <a:latin typeface="Courier"/>
              <a:cs typeface="Courier"/>
            </a:endParaRPr>
          </a:p>
          <a:p>
            <a:r>
              <a:rPr lang="en-US" dirty="0" smtClean="0">
                <a:latin typeface="Courier"/>
                <a:cs typeface="Courier"/>
              </a:rPr>
              <a:t>}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03600" y="2578100"/>
            <a:ext cx="3238500" cy="317500"/>
          </a:xfrm>
          <a:prstGeom prst="rect">
            <a:avLst/>
          </a:prstGeom>
          <a:noFill/>
          <a:ln w="31750">
            <a:solidFill>
              <a:schemeClr val="accent5">
                <a:lumMod val="90000"/>
                <a:lumOff val="1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121728" y="2146300"/>
            <a:ext cx="3793672" cy="460306"/>
          </a:xfrm>
          <a:prstGeom prst="rect">
            <a:avLst/>
          </a:prstGeom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normAutofit fontScale="92500"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urier"/>
                <a:cs typeface="Courier"/>
              </a:rPr>
              <a:t>const</a:t>
            </a:r>
            <a:r>
              <a:rPr lang="en-US" dirty="0" smtClean="0">
                <a:solidFill>
                  <a:schemeClr val="tx1"/>
                </a:solidFill>
                <a:cs typeface="Courier"/>
              </a:rPr>
              <a:t> – immutable, safe to duplicate</a:t>
            </a:r>
            <a:r>
              <a:rPr lang="en-US" b="1" dirty="0" smtClean="0">
                <a:solidFill>
                  <a:schemeClr val="tx1"/>
                </a:solidFill>
                <a:latin typeface="Courier"/>
                <a:cs typeface="Courier"/>
              </a:rPr>
              <a:t> 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778000" y="3972681"/>
            <a:ext cx="5867400" cy="40881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000" b="1" dirty="0" err="1" smtClean="0">
                <a:solidFill>
                  <a:schemeClr val="accent5">
                    <a:lumMod val="90000"/>
                    <a:lumOff val="10000"/>
                  </a:schemeClr>
                </a:solidFill>
                <a:latin typeface="Courier"/>
                <a:cs typeface="Courier"/>
              </a:rPr>
              <a:t>LampOn</a:t>
            </a:r>
            <a:r>
              <a:rPr lang="en-US" sz="2000" b="1" dirty="0" smtClean="0">
                <a:solidFill>
                  <a:schemeClr val="accent5">
                    <a:lumMod val="90000"/>
                    <a:lumOff val="10000"/>
                  </a:schemeClr>
                </a:solidFill>
                <a:latin typeface="Courier"/>
                <a:cs typeface="Courier"/>
              </a:rPr>
              <a:t> </a:t>
            </a:r>
            <a:r>
              <a:rPr lang="en-US" sz="2000" dirty="0" smtClean="0">
                <a:latin typeface="Courier"/>
                <a:cs typeface="Courier"/>
              </a:rPr>
              <a:t>= </a:t>
            </a:r>
            <a:r>
              <a:rPr lang="en-US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urier"/>
                <a:cs typeface="Courier"/>
              </a:rPr>
              <a:t>StaticLamp</a:t>
            </a:r>
            <a:r>
              <a:rPr lang="en-US" sz="2000" dirty="0" smtClean="0">
                <a:latin typeface="Courier"/>
                <a:cs typeface="Courier"/>
              </a:rPr>
              <a:t>!</a:t>
            </a:r>
            <a:endParaRPr lang="en-US" sz="2000" b="1" dirty="0" smtClean="0">
              <a:solidFill>
                <a:srgbClr val="660066"/>
              </a:solidFill>
              <a:latin typeface="Courier"/>
              <a:cs typeface="Courier"/>
            </a:endParaRPr>
          </a:p>
          <a:p>
            <a:pPr algn="ctr">
              <a:buNone/>
            </a:pPr>
            <a:endParaRPr lang="en-US" sz="2000" dirty="0">
              <a:latin typeface="Courier"/>
              <a:cs typeface="Courier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147181" y="4648200"/>
            <a:ext cx="560453" cy="56908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5" name="Chord 14"/>
          <p:cNvSpPr/>
          <p:nvPr/>
        </p:nvSpPr>
        <p:spPr>
          <a:xfrm>
            <a:off x="5225747" y="4622800"/>
            <a:ext cx="560453" cy="569080"/>
          </a:xfrm>
          <a:prstGeom prst="chord">
            <a:avLst>
              <a:gd name="adj1" fmla="val 16208445"/>
              <a:gd name="adj2" fmla="val 539297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ular Callout 17"/>
          <p:cNvSpPr/>
          <p:nvPr/>
        </p:nvSpPr>
        <p:spPr>
          <a:xfrm>
            <a:off x="838200" y="4785172"/>
            <a:ext cx="1898603" cy="485328"/>
          </a:xfrm>
          <a:prstGeom prst="wedgeRoundRectCallout">
            <a:avLst>
              <a:gd name="adj1" fmla="val 59486"/>
              <a:gd name="adj2" fmla="val -23748"/>
              <a:gd name="adj3" fmla="val 16667"/>
            </a:avLst>
          </a:prstGeom>
          <a:ln>
            <a:prstDash val="soli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cap="small" dirty="0" smtClean="0">
                <a:latin typeface="Courier"/>
                <a:cs typeface="Courier"/>
              </a:rPr>
              <a:t>READ + WRITE</a:t>
            </a:r>
            <a:endParaRPr lang="en-US" cap="small" dirty="0">
              <a:latin typeface="Courier"/>
              <a:cs typeface="Courier"/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3181047" y="4797872"/>
            <a:ext cx="1594153" cy="485328"/>
          </a:xfrm>
          <a:prstGeom prst="wedgeRoundRectCallout">
            <a:avLst>
              <a:gd name="adj1" fmla="val 63236"/>
              <a:gd name="adj2" fmla="val -32908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urier"/>
                <a:cs typeface="Courier"/>
              </a:rPr>
              <a:t>READ ONLY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20" name="Chord 19"/>
          <p:cNvSpPr/>
          <p:nvPr/>
        </p:nvSpPr>
        <p:spPr>
          <a:xfrm>
            <a:off x="5130799" y="4635500"/>
            <a:ext cx="560453" cy="569080"/>
          </a:xfrm>
          <a:prstGeom prst="chord">
            <a:avLst>
              <a:gd name="adj1" fmla="val 5391720"/>
              <a:gd name="adj2" fmla="val 1617237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ular Callout 20"/>
          <p:cNvSpPr/>
          <p:nvPr/>
        </p:nvSpPr>
        <p:spPr>
          <a:xfrm>
            <a:off x="4191000" y="5619030"/>
            <a:ext cx="1632393" cy="603970"/>
          </a:xfrm>
          <a:prstGeom prst="wedgeRectCallout">
            <a:avLst>
              <a:gd name="adj1" fmla="val 21389"/>
              <a:gd name="adj2" fmla="val -90562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urier"/>
                <a:cs typeface="Courier"/>
              </a:rPr>
              <a:t>full (1)</a:t>
            </a:r>
          </a:p>
          <a:p>
            <a:pPr algn="ctr"/>
            <a:r>
              <a:rPr lang="en-US" b="1" dirty="0" err="1" smtClean="0">
                <a:latin typeface="Courier"/>
                <a:cs typeface="Courier"/>
              </a:rPr>
              <a:t>StaticLamp</a:t>
            </a:r>
            <a:endParaRPr lang="en-US" b="1" dirty="0">
              <a:latin typeface="Courier"/>
              <a:cs typeface="Courier"/>
            </a:endParaRPr>
          </a:p>
        </p:txBody>
      </p:sp>
      <p:sp>
        <p:nvSpPr>
          <p:cNvPr id="22" name="Rectangular Callout 21"/>
          <p:cNvSpPr/>
          <p:nvPr/>
        </p:nvSpPr>
        <p:spPr>
          <a:xfrm>
            <a:off x="4495800" y="5638800"/>
            <a:ext cx="2015659" cy="673100"/>
          </a:xfrm>
          <a:prstGeom prst="wedgeRectCallout">
            <a:avLst>
              <a:gd name="adj1" fmla="val -11640"/>
              <a:gd name="adj2" fmla="val -101861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urier"/>
                <a:cs typeface="Courier"/>
              </a:rPr>
              <a:t>partial (1/2)</a:t>
            </a:r>
          </a:p>
          <a:p>
            <a:pPr algn="ctr"/>
            <a:r>
              <a:rPr lang="en-US" b="1" dirty="0" err="1" smtClean="0">
                <a:latin typeface="Courier"/>
                <a:cs typeface="Courier"/>
              </a:rPr>
              <a:t>StaticLamp</a:t>
            </a:r>
            <a:endParaRPr lang="en-US" b="1" dirty="0">
              <a:latin typeface="Courier"/>
              <a:cs typeface="Courier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700510" y="3638034"/>
            <a:ext cx="39207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i="1" dirty="0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Single Writer </a:t>
            </a:r>
            <a:r>
              <a:rPr lang="en-US" b="1" dirty="0" smtClean="0">
                <a:solidFill>
                  <a:schemeClr val="tx2"/>
                </a:solidFill>
              </a:rPr>
              <a:t>XOR </a:t>
            </a:r>
            <a:r>
              <a:rPr lang="en-US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Multiple Readers</a:t>
            </a:r>
          </a:p>
        </p:txBody>
      </p:sp>
      <p:sp>
        <p:nvSpPr>
          <p:cNvPr id="24" name="Oval 23"/>
          <p:cNvSpPr/>
          <p:nvPr/>
        </p:nvSpPr>
        <p:spPr>
          <a:xfrm>
            <a:off x="5115681" y="4648200"/>
            <a:ext cx="560453" cy="56908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5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4305300" y="6289115"/>
            <a:ext cx="533400" cy="365125"/>
          </a:xfrm>
        </p:spPr>
        <p:txBody>
          <a:bodyPr/>
          <a:lstStyle/>
          <a:p>
            <a:fld id="{6D44C5B7-9276-2C49-92BD-AF2F14A39CA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425700" y="3060700"/>
            <a:ext cx="1587500" cy="279400"/>
          </a:xfrm>
          <a:prstGeom prst="rect">
            <a:avLst/>
          </a:prstGeom>
          <a:noFill/>
          <a:ln w="31750">
            <a:solidFill>
              <a:schemeClr val="accent5">
                <a:lumMod val="90000"/>
                <a:lumOff val="1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3978728" y="3009900"/>
            <a:ext cx="1774372" cy="460306"/>
          </a:xfrm>
          <a:prstGeom prst="rect">
            <a:avLst/>
          </a:prstGeom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urier"/>
                <a:cs typeface="Courier"/>
              </a:rPr>
              <a:t>Replicable!</a:t>
            </a:r>
          </a:p>
        </p:txBody>
      </p:sp>
      <p:sp>
        <p:nvSpPr>
          <p:cNvPr id="28" name="Rectangular Callout 27"/>
          <p:cNvSpPr/>
          <p:nvPr/>
        </p:nvSpPr>
        <p:spPr>
          <a:xfrm>
            <a:off x="6769100" y="3657600"/>
            <a:ext cx="1612900" cy="698500"/>
          </a:xfrm>
          <a:prstGeom prst="wedgeRectCallout">
            <a:avLst>
              <a:gd name="adj1" fmla="val -77036"/>
              <a:gd name="adj2" fmla="val 26651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All </a:t>
            </a:r>
            <a:r>
              <a:rPr lang="en-US" dirty="0" smtClean="0"/>
              <a:t>collected, </a:t>
            </a:r>
          </a:p>
          <a:p>
            <a:pPr algn="ctr"/>
            <a:r>
              <a:rPr lang="en-US" b="1" dirty="0" smtClean="0"/>
              <a:t>full </a:t>
            </a:r>
            <a:r>
              <a:rPr lang="en-US" dirty="0" smtClean="0"/>
              <a:t>fraction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L 0.22083 -2.96296E-6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8.51852E-6 L 0.1849 8.51852E-6 " pathEditMode="relative" ptsTypes="AA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9" grpId="1" animBg="1"/>
      <p:bldP spid="13" grpId="0" build="p"/>
      <p:bldP spid="14" grpId="0" animBg="1"/>
      <p:bldP spid="14" grpId="1" animBg="1"/>
      <p:bldP spid="14" grpId="2" animBg="1"/>
      <p:bldP spid="15" grpId="0" animBg="1"/>
      <p:bldP spid="15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1" grpId="0" animBg="1"/>
      <p:bldP spid="21" grpId="1" animBg="1"/>
      <p:bldP spid="22" grpId="0" animBg="1"/>
      <p:bldP spid="23" grpId="0"/>
      <p:bldP spid="24" grpId="0" animBg="1"/>
      <p:bldP spid="24" grpId="1" animBg="1"/>
      <p:bldP spid="26" grpId="0" animBg="1"/>
      <p:bldP spid="27" grpId="0" animBg="1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Fractions</a:t>
            </a:r>
            <a:endParaRPr lang="en-US" dirty="0"/>
          </a:p>
        </p:txBody>
      </p:sp>
      <p:pic>
        <p:nvPicPr>
          <p:cNvPr id="5" name="Picture 4" descr="Picture 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00" y="4834138"/>
            <a:ext cx="8420100" cy="9079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757461" y="2654300"/>
            <a:ext cx="8003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Courier"/>
                <a:cs typeface="Courier"/>
              </a:rPr>
              <a:t>N</a:t>
            </a:r>
            <a:r>
              <a:rPr lang="en-US" sz="4000" dirty="0" smtClean="0">
                <a:solidFill>
                  <a:schemeClr val="accent5">
                    <a:lumMod val="90000"/>
                    <a:lumOff val="10000"/>
                  </a:schemeClr>
                </a:solidFill>
                <a:latin typeface="Courier"/>
                <a:cs typeface="Courier"/>
              </a:rPr>
              <a:t>!</a:t>
            </a:r>
            <a:endParaRPr lang="en-US" sz="4000" dirty="0">
              <a:solidFill>
                <a:schemeClr val="accent5">
                  <a:lumMod val="90000"/>
                  <a:lumOff val="10000"/>
                </a:schemeClr>
              </a:solidFill>
              <a:latin typeface="Courier"/>
              <a:cs typeface="Courier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4761" y="2825472"/>
            <a:ext cx="23394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latin typeface="Courier"/>
                <a:cs typeface="Courier"/>
              </a:rPr>
              <a:t>N</a:t>
            </a:r>
            <a:r>
              <a:rPr lang="en-US" sz="4000" dirty="0" smtClean="0">
                <a:solidFill>
                  <a:srgbClr val="812107"/>
                </a:solidFill>
                <a:latin typeface="Courier"/>
                <a:cs typeface="Courier"/>
              </a:rPr>
              <a:t>/</a:t>
            </a:r>
            <a:r>
              <a:rPr lang="en-US" sz="4000" dirty="0" smtClean="0">
                <a:latin typeface="Courier"/>
                <a:cs typeface="Courier"/>
              </a:rPr>
              <a:t> * N</a:t>
            </a:r>
            <a:r>
              <a:rPr lang="en-US" sz="4000" dirty="0" smtClean="0">
                <a:solidFill>
                  <a:schemeClr val="accent5">
                    <a:lumMod val="90000"/>
                    <a:lumOff val="10000"/>
                  </a:schemeClr>
                </a:solidFill>
                <a:latin typeface="Courier"/>
                <a:cs typeface="Courier"/>
              </a:rPr>
              <a:t>/</a:t>
            </a:r>
            <a:endParaRPr lang="en-US" sz="4000" dirty="0">
              <a:solidFill>
                <a:schemeClr val="accent5">
                  <a:lumMod val="90000"/>
                  <a:lumOff val="10000"/>
                </a:schemeClr>
              </a:solidFill>
              <a:latin typeface="Courier"/>
              <a:cs typeface="Courier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32061" y="3098244"/>
            <a:ext cx="44942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latin typeface="Courier"/>
                <a:cs typeface="Courier"/>
              </a:rPr>
              <a:t>N</a:t>
            </a:r>
            <a:r>
              <a:rPr lang="en-US" sz="4000" dirty="0" smtClean="0">
                <a:solidFill>
                  <a:srgbClr val="812107"/>
                </a:solidFill>
                <a:latin typeface="Courier"/>
                <a:cs typeface="Courier"/>
              </a:rPr>
              <a:t>/</a:t>
            </a:r>
            <a:r>
              <a:rPr lang="en-US" sz="4000" dirty="0" smtClean="0">
                <a:latin typeface="Courier"/>
                <a:cs typeface="Courier"/>
              </a:rPr>
              <a:t> * N</a:t>
            </a:r>
            <a:r>
              <a:rPr lang="en-US" sz="4000" dirty="0" smtClean="0">
                <a:solidFill>
                  <a:schemeClr val="accent5">
                    <a:lumMod val="90000"/>
                    <a:lumOff val="10000"/>
                  </a:schemeClr>
                </a:solidFill>
                <a:latin typeface="Courier"/>
                <a:cs typeface="Courier"/>
              </a:rPr>
              <a:t>// </a:t>
            </a:r>
            <a:r>
              <a:rPr lang="en-US" sz="4000" dirty="0" smtClean="0">
                <a:latin typeface="Courier"/>
                <a:cs typeface="Courier"/>
              </a:rPr>
              <a:t>* N</a:t>
            </a:r>
            <a:r>
              <a:rPr lang="en-US" sz="4000" dirty="0" smtClean="0">
                <a:solidFill>
                  <a:schemeClr val="accent5">
                    <a:lumMod val="90000"/>
                    <a:lumOff val="10000"/>
                  </a:schemeClr>
                </a:solidFill>
                <a:latin typeface="Courier"/>
                <a:cs typeface="Courier"/>
              </a:rPr>
              <a:t>//</a:t>
            </a:r>
            <a:endParaRPr lang="en-US" sz="4000" dirty="0">
              <a:solidFill>
                <a:schemeClr val="accent5">
                  <a:lumMod val="90000"/>
                  <a:lumOff val="10000"/>
                </a:schemeClr>
              </a:solidFill>
              <a:latin typeface="Courier"/>
              <a:cs typeface="Courier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C5B7-9276-2C49-92BD-AF2F14A39CA6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4" name="Picture 3" descr="Picture 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021" y="4597444"/>
            <a:ext cx="5879679" cy="9651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4279900" y="3238500"/>
            <a:ext cx="2882900" cy="495300"/>
          </a:xfrm>
          <a:prstGeom prst="rect">
            <a:avLst/>
          </a:prstGeom>
          <a:noFill/>
          <a:ln w="31750">
            <a:solidFill>
              <a:schemeClr val="accent5">
                <a:lumMod val="90000"/>
                <a:lumOff val="1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7" grpId="2"/>
      <p:bldP spid="7" grpId="3"/>
      <p:bldP spid="8" grpId="0"/>
      <p:bldP spid="8" grpId="1"/>
      <p:bldP spid="14" grpId="0" animBg="1"/>
      <p:bldP spid="1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Lamp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65199" y="2070100"/>
            <a:ext cx="7924801" cy="3860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 dirty="0" smtClean="0">
                <a:latin typeface="Courier"/>
                <a:cs typeface="Courier"/>
              </a:rPr>
              <a:t>class </a:t>
            </a:r>
            <a:r>
              <a:rPr lang="en-US" b="1" dirty="0" err="1" smtClean="0">
                <a:solidFill>
                  <a:srgbClr val="660066"/>
                </a:solidFill>
                <a:latin typeface="Courier"/>
                <a:cs typeface="Courier"/>
              </a:rPr>
              <a:t>LampOff</a:t>
            </a:r>
            <a:r>
              <a:rPr lang="en-US" b="1" dirty="0" smtClean="0">
                <a:solidFill>
                  <a:srgbClr val="660066"/>
                </a:solidFill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{</a:t>
            </a:r>
          </a:p>
          <a:p>
            <a:endParaRPr lang="en-US" b="1" dirty="0" smtClean="0">
              <a:latin typeface="Courier"/>
              <a:cs typeface="Courier"/>
            </a:endParaRPr>
          </a:p>
          <a:p>
            <a:r>
              <a:rPr lang="en-US" b="1" dirty="0" smtClean="0">
                <a:latin typeface="Courier"/>
                <a:cs typeface="Courier"/>
              </a:rPr>
              <a:t>	view </a:t>
            </a:r>
            <a:r>
              <a:rPr lang="en-US" b="1" dirty="0" err="1" smtClean="0">
                <a:solidFill>
                  <a:srgbClr val="660066"/>
                </a:solidFill>
                <a:latin typeface="Courier"/>
                <a:cs typeface="Courier"/>
              </a:rPr>
              <a:t>LampOn</a:t>
            </a:r>
            <a:r>
              <a:rPr lang="en-US" b="1" dirty="0" smtClean="0">
                <a:solidFill>
                  <a:srgbClr val="660066"/>
                </a:solidFill>
                <a:latin typeface="Courier"/>
                <a:cs typeface="Courier"/>
              </a:rPr>
              <a:t>  </a:t>
            </a:r>
            <a:r>
              <a:rPr lang="en-US" dirty="0" smtClean="0">
                <a:latin typeface="Courier"/>
                <a:cs typeface="Courier"/>
              </a:rPr>
              <a:t>{ </a:t>
            </a:r>
            <a:r>
              <a:rPr lang="en-US" b="1" dirty="0" smtClean="0">
                <a:solidFill>
                  <a:srgbClr val="660066"/>
                </a:solidFill>
                <a:latin typeface="Courier"/>
                <a:cs typeface="Courier"/>
              </a:rPr>
              <a:t>Integer </a:t>
            </a:r>
            <a:r>
              <a:rPr lang="en-US" dirty="0" smtClean="0">
                <a:latin typeface="Courier"/>
                <a:cs typeface="Courier"/>
              </a:rPr>
              <a:t>bulb; }</a:t>
            </a:r>
          </a:p>
          <a:p>
            <a:r>
              <a:rPr lang="en-US" dirty="0" smtClean="0">
                <a:latin typeface="Courier"/>
                <a:cs typeface="Courier"/>
              </a:rPr>
              <a:t>	</a:t>
            </a:r>
            <a:r>
              <a:rPr lang="en-US" b="1" dirty="0" smtClean="0">
                <a:latin typeface="Courier"/>
                <a:cs typeface="Courier"/>
              </a:rPr>
              <a:t>view </a:t>
            </a:r>
            <a:r>
              <a:rPr lang="en-US" b="1" dirty="0" err="1" smtClean="0">
                <a:solidFill>
                  <a:srgbClr val="660066"/>
                </a:solidFill>
                <a:latin typeface="Courier"/>
                <a:cs typeface="Courier"/>
              </a:rPr>
              <a:t>StaticLamp</a:t>
            </a:r>
            <a:r>
              <a:rPr lang="en-US" b="1" dirty="0" smtClean="0">
                <a:solidFill>
                  <a:srgbClr val="660066"/>
                </a:solidFill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{ </a:t>
            </a:r>
            <a:r>
              <a:rPr lang="en-US" b="1" dirty="0" smtClean="0">
                <a:latin typeface="Courier"/>
                <a:cs typeface="Courier"/>
              </a:rPr>
              <a:t>const </a:t>
            </a:r>
            <a:r>
              <a:rPr lang="en-US" b="1" dirty="0" smtClean="0">
                <a:solidFill>
                  <a:srgbClr val="660066"/>
                </a:solidFill>
                <a:latin typeface="Courier"/>
                <a:cs typeface="Courier"/>
              </a:rPr>
              <a:t>Integer </a:t>
            </a:r>
            <a:r>
              <a:rPr lang="en-US" dirty="0" smtClean="0">
                <a:latin typeface="Courier"/>
                <a:cs typeface="Courier"/>
              </a:rPr>
              <a:t>bulb; }</a:t>
            </a:r>
          </a:p>
          <a:p>
            <a:endParaRPr lang="en-US" dirty="0" smtClean="0">
              <a:latin typeface="Courier"/>
              <a:cs typeface="Courier"/>
            </a:endParaRPr>
          </a:p>
          <a:p>
            <a:r>
              <a:rPr lang="en-US" dirty="0" smtClean="0">
                <a:latin typeface="Courier"/>
                <a:cs typeface="Courier"/>
              </a:rPr>
              <a:t>	</a:t>
            </a:r>
            <a:r>
              <a:rPr lang="en-US" b="1" dirty="0" err="1" smtClean="0">
                <a:solidFill>
                  <a:srgbClr val="660066"/>
                </a:solidFill>
                <a:latin typeface="Courier"/>
                <a:cs typeface="Courier"/>
              </a:rPr>
              <a:t>LampOn</a:t>
            </a:r>
            <a:r>
              <a:rPr lang="en-US" b="1" dirty="0" smtClean="0">
                <a:solidFill>
                  <a:srgbClr val="660066"/>
                </a:solidFill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= </a:t>
            </a:r>
            <a:r>
              <a:rPr lang="en-US" b="1" dirty="0" err="1" smtClean="0">
                <a:solidFill>
                  <a:srgbClr val="660066"/>
                </a:solidFill>
                <a:latin typeface="Courier"/>
                <a:cs typeface="Courier"/>
              </a:rPr>
              <a:t>StaticLamp</a:t>
            </a:r>
            <a:r>
              <a:rPr lang="en-US" dirty="0" smtClean="0">
                <a:latin typeface="Courier"/>
                <a:cs typeface="Courier"/>
              </a:rPr>
              <a:t>!</a:t>
            </a:r>
          </a:p>
          <a:p>
            <a:endParaRPr lang="en-US" dirty="0" smtClean="0">
              <a:latin typeface="Courier"/>
              <a:cs typeface="Courier"/>
            </a:endParaRPr>
          </a:p>
          <a:p>
            <a:r>
              <a:rPr lang="en-US" dirty="0" smtClean="0">
                <a:latin typeface="Courier"/>
                <a:cs typeface="Courier"/>
              </a:rPr>
              <a:t>	</a:t>
            </a:r>
            <a:r>
              <a:rPr lang="en-US" b="1" dirty="0" smtClean="0">
                <a:latin typeface="Courier"/>
                <a:cs typeface="Courier"/>
              </a:rPr>
              <a:t>none </a:t>
            </a:r>
            <a:r>
              <a:rPr lang="en-US" dirty="0" err="1" smtClean="0">
                <a:solidFill>
                  <a:schemeClr val="accent5">
                    <a:lumMod val="75000"/>
                    <a:lumOff val="25000"/>
                  </a:schemeClr>
                </a:solidFill>
                <a:latin typeface="Courier"/>
                <a:cs typeface="Courier"/>
              </a:rPr>
              <a:t>turnOn</a:t>
            </a:r>
            <a:r>
              <a:rPr lang="en-US" dirty="0" smtClean="0">
                <a:latin typeface="Courier"/>
                <a:cs typeface="Courier"/>
              </a:rPr>
              <a:t>() [ </a:t>
            </a:r>
            <a:r>
              <a:rPr lang="en-US" b="1" dirty="0" err="1" smtClean="0">
                <a:solidFill>
                  <a:srgbClr val="660066"/>
                </a:solidFill>
                <a:latin typeface="Courier"/>
                <a:cs typeface="Courier"/>
              </a:rPr>
              <a:t>LampOff</a:t>
            </a:r>
            <a:r>
              <a:rPr lang="en-US" b="1" dirty="0" smtClean="0">
                <a:solidFill>
                  <a:srgbClr val="660066"/>
                </a:solidFill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&gt;&gt; </a:t>
            </a:r>
            <a:r>
              <a:rPr lang="en-US" b="1" dirty="0" err="1" smtClean="0">
                <a:solidFill>
                  <a:srgbClr val="660066"/>
                </a:solidFill>
                <a:latin typeface="Courier"/>
                <a:cs typeface="Courier"/>
              </a:rPr>
              <a:t>LampOn</a:t>
            </a:r>
            <a:r>
              <a:rPr lang="en-US" b="1" dirty="0" smtClean="0">
                <a:solidFill>
                  <a:srgbClr val="660066"/>
                </a:solidFill>
                <a:latin typeface="Courier"/>
                <a:cs typeface="Courier"/>
              </a:rPr>
              <a:t>  </a:t>
            </a:r>
            <a:r>
              <a:rPr lang="en-US" dirty="0" smtClean="0">
                <a:latin typeface="Courier"/>
                <a:cs typeface="Courier"/>
              </a:rPr>
              <a:t>] { </a:t>
            </a:r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…</a:t>
            </a:r>
            <a:r>
              <a:rPr lang="en-US" dirty="0" smtClean="0">
                <a:latin typeface="Courier"/>
                <a:cs typeface="Courier"/>
              </a:rPr>
              <a:t> }</a:t>
            </a:r>
          </a:p>
          <a:p>
            <a:r>
              <a:rPr lang="en-US" dirty="0" smtClean="0">
                <a:latin typeface="Courier"/>
                <a:cs typeface="Courier"/>
              </a:rPr>
              <a:t>	</a:t>
            </a:r>
            <a:r>
              <a:rPr lang="en-US" b="1" dirty="0" smtClean="0">
                <a:latin typeface="Courier"/>
                <a:cs typeface="Courier"/>
              </a:rPr>
              <a:t>none </a:t>
            </a:r>
            <a:r>
              <a:rPr lang="en-US" dirty="0" err="1" smtClean="0">
                <a:solidFill>
                  <a:schemeClr val="accent5">
                    <a:lumMod val="75000"/>
                    <a:lumOff val="25000"/>
                  </a:schemeClr>
                </a:solidFill>
                <a:latin typeface="Courier"/>
                <a:cs typeface="Courier"/>
              </a:rPr>
              <a:t>turnOff</a:t>
            </a:r>
            <a:r>
              <a:rPr lang="en-US" dirty="0" smtClean="0">
                <a:latin typeface="Courier"/>
                <a:cs typeface="Courier"/>
              </a:rPr>
              <a:t>()[ </a:t>
            </a:r>
            <a:r>
              <a:rPr lang="en-US" b="1" dirty="0" err="1" smtClean="0">
                <a:solidFill>
                  <a:srgbClr val="660066"/>
                </a:solidFill>
                <a:latin typeface="Courier"/>
                <a:cs typeface="Courier"/>
              </a:rPr>
              <a:t>LampOn</a:t>
            </a:r>
            <a:r>
              <a:rPr lang="en-US" b="1" dirty="0" smtClean="0">
                <a:solidFill>
                  <a:srgbClr val="660066"/>
                </a:solidFill>
                <a:latin typeface="Courier"/>
                <a:cs typeface="Courier"/>
              </a:rPr>
              <a:t>  </a:t>
            </a:r>
            <a:r>
              <a:rPr lang="en-US" dirty="0" smtClean="0">
                <a:latin typeface="Courier"/>
                <a:cs typeface="Courier"/>
              </a:rPr>
              <a:t>&gt;&gt; </a:t>
            </a:r>
            <a:r>
              <a:rPr lang="en-US" b="1" dirty="0" err="1" smtClean="0">
                <a:solidFill>
                  <a:srgbClr val="660066"/>
                </a:solidFill>
                <a:latin typeface="Courier"/>
                <a:cs typeface="Courier"/>
              </a:rPr>
              <a:t>LampOff</a:t>
            </a:r>
            <a:r>
              <a:rPr lang="en-US" b="1" dirty="0" smtClean="0">
                <a:solidFill>
                  <a:srgbClr val="660066"/>
                </a:solidFill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] { </a:t>
            </a:r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…</a:t>
            </a:r>
            <a:r>
              <a:rPr lang="en-US" dirty="0" smtClean="0">
                <a:latin typeface="Courier"/>
                <a:cs typeface="Courier"/>
              </a:rPr>
              <a:t> }	</a:t>
            </a:r>
          </a:p>
          <a:p>
            <a:r>
              <a:rPr lang="en-US" dirty="0" smtClean="0">
                <a:latin typeface="Courier"/>
                <a:cs typeface="Courier"/>
              </a:rPr>
              <a:t>	</a:t>
            </a:r>
            <a:r>
              <a:rPr lang="en-US" b="1" dirty="0" smtClean="0">
                <a:solidFill>
                  <a:srgbClr val="660066"/>
                </a:solidFill>
                <a:latin typeface="Courier"/>
                <a:cs typeface="Courier"/>
              </a:rPr>
              <a:t>Integer </a:t>
            </a:r>
            <a:r>
              <a:rPr lang="en-US" dirty="0" err="1" smtClean="0">
                <a:solidFill>
                  <a:schemeClr val="accent5">
                    <a:lumMod val="75000"/>
                    <a:lumOff val="25000"/>
                  </a:schemeClr>
                </a:solidFill>
                <a:latin typeface="Courier"/>
                <a:cs typeface="Courier"/>
              </a:rPr>
              <a:t>getLightIntensity</a:t>
            </a:r>
            <a:r>
              <a:rPr lang="en-US" dirty="0" smtClean="0">
                <a:latin typeface="Courier"/>
                <a:cs typeface="Courier"/>
              </a:rPr>
              <a:t>()</a:t>
            </a:r>
          </a:p>
          <a:p>
            <a:r>
              <a:rPr lang="en-US" dirty="0" smtClean="0">
                <a:latin typeface="Courier"/>
                <a:cs typeface="Courier"/>
              </a:rPr>
              <a:t>		[ </a:t>
            </a:r>
            <a:r>
              <a:rPr lang="en-US" b="1" dirty="0" err="1" smtClean="0">
                <a:solidFill>
                  <a:srgbClr val="660066"/>
                </a:solidFill>
                <a:latin typeface="Courier"/>
                <a:cs typeface="Courier"/>
              </a:rPr>
              <a:t>StaticLamp</a:t>
            </a:r>
            <a:r>
              <a:rPr lang="en-US" dirty="0" smtClean="0">
                <a:latin typeface="Courier"/>
                <a:cs typeface="Courier"/>
              </a:rPr>
              <a:t>? &gt;&gt; </a:t>
            </a:r>
            <a:r>
              <a:rPr lang="en-US" b="1" dirty="0" err="1" smtClean="0">
                <a:solidFill>
                  <a:srgbClr val="660066"/>
                </a:solidFill>
                <a:latin typeface="Courier"/>
                <a:cs typeface="Courier"/>
              </a:rPr>
              <a:t>StaticLamp</a:t>
            </a:r>
            <a:r>
              <a:rPr lang="en-US" dirty="0" smtClean="0">
                <a:latin typeface="Courier"/>
                <a:cs typeface="Courier"/>
              </a:rPr>
              <a:t>? ] { bulb }</a:t>
            </a:r>
          </a:p>
          <a:p>
            <a:endParaRPr lang="en-US" dirty="0" smtClean="0">
              <a:latin typeface="Courier"/>
              <a:cs typeface="Courier"/>
            </a:endParaRPr>
          </a:p>
          <a:p>
            <a:r>
              <a:rPr lang="en-US" dirty="0" smtClean="0">
                <a:latin typeface="Courier"/>
                <a:cs typeface="Courier"/>
              </a:rPr>
              <a:t>}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6300" y="4902200"/>
            <a:ext cx="1625600" cy="317500"/>
          </a:xfrm>
          <a:prstGeom prst="rect">
            <a:avLst/>
          </a:prstGeom>
          <a:noFill/>
          <a:ln w="31750">
            <a:solidFill>
              <a:schemeClr val="accent5">
                <a:lumMod val="90000"/>
                <a:lumOff val="1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29100" y="4902200"/>
            <a:ext cx="1625600" cy="317500"/>
          </a:xfrm>
          <a:prstGeom prst="rect">
            <a:avLst/>
          </a:prstGeom>
          <a:noFill/>
          <a:ln w="31750">
            <a:solidFill>
              <a:schemeClr val="accent5">
                <a:lumMod val="90000"/>
                <a:lumOff val="1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73828" y="5201639"/>
            <a:ext cx="3412672" cy="729261"/>
          </a:xfrm>
          <a:prstGeom prst="rect">
            <a:avLst/>
          </a:prstGeom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cs typeface="Courier"/>
              </a:rPr>
              <a:t>works with </a:t>
            </a:r>
            <a:r>
              <a:rPr lang="en-US" b="1" dirty="0" smtClean="0">
                <a:solidFill>
                  <a:schemeClr val="tx1"/>
                </a:solidFill>
                <a:cs typeface="Courier"/>
              </a:rPr>
              <a:t>any</a:t>
            </a:r>
            <a:r>
              <a:rPr lang="en-US" dirty="0" smtClean="0">
                <a:solidFill>
                  <a:schemeClr val="tx1"/>
                </a:solidFill>
                <a:cs typeface="Courier"/>
              </a:rPr>
              <a:t> generic fraction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cs typeface="Courier"/>
              </a:rPr>
              <a:t>(both full and partial)</a:t>
            </a:r>
            <a:endParaRPr lang="en-US" b="1" dirty="0" smtClean="0">
              <a:solidFill>
                <a:schemeClr val="tx1"/>
              </a:solidFill>
              <a:latin typeface="Courier"/>
              <a:cs typeface="Courier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C5B7-9276-2C49-92BD-AF2F14A39CA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an </a:t>
            </a:r>
            <a:r>
              <a:rPr lang="en-US" b="1" i="1" dirty="0" smtClean="0"/>
              <a:t>object protocol 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Type-check </a:t>
            </a:r>
            <a:r>
              <a:rPr lang="en-US" i="1" dirty="0" smtClean="0"/>
              <a:t>Object-Oriented Languages</a:t>
            </a:r>
          </a:p>
          <a:p>
            <a:r>
              <a:rPr lang="en-US" dirty="0" smtClean="0"/>
              <a:t>Some </a:t>
            </a:r>
            <a:r>
              <a:rPr lang="en-US" u="sng" dirty="0" smtClean="0"/>
              <a:t>objects</a:t>
            </a:r>
            <a:r>
              <a:rPr lang="en-US" dirty="0" smtClean="0"/>
              <a:t> define </a:t>
            </a:r>
            <a:r>
              <a:rPr lang="en-US" u="sng" dirty="0" smtClean="0"/>
              <a:t>protocols</a:t>
            </a:r>
            <a:r>
              <a:rPr lang="en-US" dirty="0" smtClean="0"/>
              <a:t> :</a:t>
            </a:r>
          </a:p>
          <a:p>
            <a:pPr algn="ctr">
              <a:spcBef>
                <a:spcPts val="800"/>
              </a:spcBef>
              <a:buNone/>
            </a:pPr>
            <a:r>
              <a:rPr lang="en-US" dirty="0" smtClean="0"/>
              <a:t>clients are </a:t>
            </a:r>
            <a:r>
              <a:rPr lang="en-US" b="1" dirty="0" smtClean="0"/>
              <a:t>required </a:t>
            </a:r>
            <a:r>
              <a:rPr lang="en-US" dirty="0" smtClean="0"/>
              <a:t>to obey </a:t>
            </a:r>
            <a:r>
              <a:rPr lang="en-US" i="1" dirty="0" smtClean="0"/>
              <a:t>specific sequences</a:t>
            </a:r>
            <a:r>
              <a:rPr lang="en-US" dirty="0" smtClean="0"/>
              <a:t> </a:t>
            </a:r>
          </a:p>
          <a:p>
            <a:pPr algn="ctr">
              <a:spcBef>
                <a:spcPts val="200"/>
              </a:spcBef>
              <a:buNone/>
            </a:pPr>
            <a:r>
              <a:rPr lang="en-US" dirty="0" smtClean="0"/>
              <a:t>in calls to that object</a:t>
            </a:r>
          </a:p>
          <a:p>
            <a:r>
              <a:rPr lang="en-US" dirty="0" smtClean="0"/>
              <a:t>Example:</a:t>
            </a:r>
          </a:p>
          <a:p>
            <a:pPr lvl="1">
              <a:buNone/>
            </a:pPr>
            <a:r>
              <a:rPr lang="en-US" sz="3200" b="1" dirty="0" smtClean="0">
                <a:latin typeface="Courier"/>
                <a:cs typeface="Courier"/>
              </a:rPr>
              <a:t>	</a:t>
            </a:r>
            <a:r>
              <a:rPr lang="en-US" sz="2400" b="1" dirty="0" smtClean="0">
                <a:latin typeface="Courier"/>
                <a:cs typeface="Courier"/>
              </a:rPr>
              <a:t>File</a:t>
            </a:r>
            <a:r>
              <a:rPr lang="en-US" sz="2400" dirty="0" smtClean="0"/>
              <a:t> </a:t>
            </a:r>
            <a:r>
              <a:rPr lang="en-US" sz="2400" dirty="0" err="1" smtClean="0">
                <a:sym typeface="Wingdings"/>
              </a:rPr>
              <a:t></a:t>
            </a:r>
            <a:r>
              <a:rPr lang="en-US" sz="2400" dirty="0" smtClean="0"/>
              <a:t> call </a:t>
            </a:r>
            <a:r>
              <a:rPr lang="en-US" sz="2400" b="1" dirty="0" smtClean="0">
                <a:latin typeface="Courier"/>
                <a:cs typeface="Courier"/>
              </a:rPr>
              <a:t>close</a:t>
            </a:r>
            <a:r>
              <a:rPr lang="en-US" sz="2400" dirty="0" smtClean="0"/>
              <a:t> </a:t>
            </a:r>
            <a:r>
              <a:rPr lang="en-US" sz="2400" i="1" dirty="0" smtClean="0"/>
              <a:t>after </a:t>
            </a:r>
            <a:r>
              <a:rPr lang="en-US" sz="2400" b="1" dirty="0" smtClean="0">
                <a:latin typeface="Courier"/>
                <a:cs typeface="Courier"/>
              </a:rPr>
              <a:t>open</a:t>
            </a:r>
            <a:r>
              <a:rPr lang="en-US" sz="2400" dirty="0" smtClean="0"/>
              <a:t>, </a:t>
            </a:r>
            <a:r>
              <a:rPr lang="en-US" sz="2400" u="sng" dirty="0" smtClean="0"/>
              <a:t>not</a:t>
            </a:r>
            <a:r>
              <a:rPr lang="en-US" sz="2400" dirty="0" smtClean="0"/>
              <a:t> before.</a:t>
            </a:r>
            <a:endParaRPr lang="en-US" dirty="0" smtClean="0"/>
          </a:p>
          <a:p>
            <a:r>
              <a:rPr lang="en-US" dirty="0" smtClean="0"/>
              <a:t>Goal: check protocol correctness </a:t>
            </a:r>
            <a:r>
              <a:rPr lang="en-US" b="1" dirty="0" smtClean="0"/>
              <a:t>statically</a:t>
            </a:r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C5B7-9276-2C49-92BD-AF2F14A39CA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Cell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660400" y="3886200"/>
            <a:ext cx="7770813" cy="158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371600" lvl="2" indent="-457200" defTabSz="914400"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Char char="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Cell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containing one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Lamp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20</a:t>
            </a:fld>
            <a:endParaRPr kumimoji="0"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1812" y="2108200"/>
            <a:ext cx="8281988" cy="4495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 dirty="0" smtClean="0">
                <a:latin typeface="Courier"/>
                <a:cs typeface="Courier"/>
              </a:rPr>
              <a:t>class </a:t>
            </a:r>
            <a:r>
              <a:rPr lang="en-US" b="1" dirty="0" err="1" smtClean="0">
                <a:solidFill>
                  <a:srgbClr val="660066"/>
                </a:solidFill>
                <a:latin typeface="Courier"/>
                <a:cs typeface="Courier"/>
              </a:rPr>
              <a:t>EmptyCell</a:t>
            </a:r>
            <a:r>
              <a:rPr lang="en-US" b="1" dirty="0" smtClean="0">
                <a:solidFill>
                  <a:srgbClr val="660066"/>
                </a:solidFill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{</a:t>
            </a:r>
          </a:p>
          <a:p>
            <a:endParaRPr lang="en-US" dirty="0" smtClean="0">
              <a:latin typeface="Courier"/>
              <a:cs typeface="Courier"/>
            </a:endParaRPr>
          </a:p>
          <a:p>
            <a:r>
              <a:rPr lang="en-US" dirty="0" smtClean="0">
                <a:latin typeface="Courier"/>
                <a:cs typeface="Courier"/>
              </a:rPr>
              <a:t>	</a:t>
            </a:r>
            <a:r>
              <a:rPr lang="en-US" b="1" dirty="0" smtClean="0">
                <a:latin typeface="Courier"/>
                <a:cs typeface="Courier"/>
              </a:rPr>
              <a:t>view </a:t>
            </a:r>
            <a:r>
              <a:rPr lang="en-US" b="1" dirty="0" err="1" smtClean="0">
                <a:solidFill>
                  <a:srgbClr val="660066"/>
                </a:solidFill>
                <a:latin typeface="Courier"/>
                <a:cs typeface="Courier"/>
              </a:rPr>
              <a:t>ReadOnly</a:t>
            </a:r>
            <a:r>
              <a:rPr lang="en-US" b="1" dirty="0" smtClean="0">
                <a:solidFill>
                  <a:srgbClr val="660066"/>
                </a:solidFill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{ </a:t>
            </a:r>
            <a:r>
              <a:rPr lang="en-US" b="1" dirty="0" smtClean="0">
                <a:latin typeface="Courier"/>
                <a:cs typeface="Courier"/>
              </a:rPr>
              <a:t>const </a:t>
            </a:r>
            <a:r>
              <a:rPr lang="en-US" b="1" dirty="0" err="1" smtClean="0">
                <a:solidFill>
                  <a:srgbClr val="660066"/>
                </a:solidFill>
                <a:latin typeface="Courier"/>
                <a:cs typeface="Courier"/>
              </a:rPr>
              <a:t>StaticLamp</a:t>
            </a:r>
            <a:r>
              <a:rPr lang="en-US" b="1" dirty="0" smtClean="0">
                <a:solidFill>
                  <a:srgbClr val="660066"/>
                </a:solidFill>
                <a:latin typeface="Courier"/>
                <a:cs typeface="Courier"/>
              </a:rPr>
              <a:t>! </a:t>
            </a:r>
            <a:r>
              <a:rPr lang="en-US" dirty="0" smtClean="0">
                <a:latin typeface="Courier"/>
                <a:cs typeface="Courier"/>
              </a:rPr>
              <a:t>lamp; }</a:t>
            </a:r>
          </a:p>
          <a:p>
            <a:r>
              <a:rPr lang="en-US" b="1" dirty="0" smtClean="0">
                <a:latin typeface="Courier"/>
                <a:cs typeface="Courier"/>
              </a:rPr>
              <a:t>	view </a:t>
            </a:r>
            <a:r>
              <a:rPr lang="en-US" b="1" dirty="0" err="1" smtClean="0">
                <a:solidFill>
                  <a:srgbClr val="660066"/>
                </a:solidFill>
                <a:latin typeface="Courier"/>
                <a:cs typeface="Courier"/>
              </a:rPr>
              <a:t>FilledCellOff</a:t>
            </a:r>
            <a:r>
              <a:rPr lang="en-US" b="1" dirty="0" smtClean="0">
                <a:solidFill>
                  <a:srgbClr val="660066"/>
                </a:solidFill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{ </a:t>
            </a:r>
            <a:r>
              <a:rPr lang="en-US" b="1" dirty="0" err="1" smtClean="0">
                <a:solidFill>
                  <a:srgbClr val="660066"/>
                </a:solidFill>
                <a:latin typeface="Courier"/>
                <a:cs typeface="Courier"/>
              </a:rPr>
              <a:t>LampOff</a:t>
            </a:r>
            <a:r>
              <a:rPr lang="en-US" b="1" dirty="0" smtClean="0">
                <a:solidFill>
                  <a:srgbClr val="660066"/>
                </a:solidFill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lamp; }</a:t>
            </a:r>
          </a:p>
          <a:p>
            <a:r>
              <a:rPr lang="en-US" dirty="0" smtClean="0">
                <a:latin typeface="Courier"/>
                <a:cs typeface="Courier"/>
              </a:rPr>
              <a:t>	</a:t>
            </a:r>
            <a:r>
              <a:rPr lang="en-US" b="1" dirty="0" smtClean="0">
                <a:latin typeface="Courier"/>
                <a:cs typeface="Courier"/>
              </a:rPr>
              <a:t>view </a:t>
            </a:r>
            <a:r>
              <a:rPr lang="en-US" b="1" dirty="0" err="1" smtClean="0">
                <a:solidFill>
                  <a:srgbClr val="660066"/>
                </a:solidFill>
                <a:latin typeface="Courier"/>
                <a:cs typeface="Courier"/>
              </a:rPr>
              <a:t>FilledCellOn</a:t>
            </a:r>
            <a:r>
              <a:rPr lang="en-US" b="1" dirty="0" smtClean="0">
                <a:solidFill>
                  <a:srgbClr val="660066"/>
                </a:solidFill>
                <a:latin typeface="Courier"/>
                <a:cs typeface="Courier"/>
              </a:rPr>
              <a:t>  </a:t>
            </a:r>
            <a:r>
              <a:rPr lang="en-US" dirty="0" smtClean="0">
                <a:latin typeface="Courier"/>
                <a:cs typeface="Courier"/>
              </a:rPr>
              <a:t>{ </a:t>
            </a:r>
            <a:r>
              <a:rPr lang="en-US" b="1" dirty="0" err="1" smtClean="0">
                <a:solidFill>
                  <a:srgbClr val="660066"/>
                </a:solidFill>
                <a:latin typeface="Courier"/>
                <a:cs typeface="Courier"/>
              </a:rPr>
              <a:t>LampOn</a:t>
            </a:r>
            <a:r>
              <a:rPr lang="en-US" b="1" dirty="0" smtClean="0">
                <a:solidFill>
                  <a:srgbClr val="660066"/>
                </a:solidFill>
                <a:latin typeface="Courier"/>
                <a:cs typeface="Courier"/>
              </a:rPr>
              <a:t>  </a:t>
            </a:r>
            <a:r>
              <a:rPr lang="en-US" dirty="0" smtClean="0">
                <a:latin typeface="Courier"/>
                <a:cs typeface="Courier"/>
              </a:rPr>
              <a:t>lamp; }</a:t>
            </a:r>
          </a:p>
          <a:p>
            <a:r>
              <a:rPr lang="en-US" dirty="0" smtClean="0">
                <a:latin typeface="Courier"/>
                <a:cs typeface="Courier"/>
              </a:rPr>
              <a:t>	</a:t>
            </a:r>
          </a:p>
          <a:p>
            <a:r>
              <a:rPr lang="en-US" dirty="0" smtClean="0">
                <a:latin typeface="Courier"/>
                <a:cs typeface="Courier"/>
              </a:rPr>
              <a:t>	</a:t>
            </a:r>
            <a:r>
              <a:rPr lang="en-US" b="1" dirty="0" err="1" smtClean="0">
                <a:solidFill>
                  <a:srgbClr val="660066"/>
                </a:solidFill>
                <a:latin typeface="Courier"/>
                <a:cs typeface="Courier"/>
              </a:rPr>
              <a:t>FilledCellOn</a:t>
            </a:r>
            <a:r>
              <a:rPr lang="en-US" b="1" dirty="0" smtClean="0">
                <a:solidFill>
                  <a:srgbClr val="660066"/>
                </a:solidFill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=</a:t>
            </a:r>
            <a:r>
              <a:rPr lang="en-US" b="1" dirty="0" smtClean="0">
                <a:solidFill>
                  <a:srgbClr val="660066"/>
                </a:solidFill>
                <a:latin typeface="Courier"/>
                <a:cs typeface="Courier"/>
              </a:rPr>
              <a:t> </a:t>
            </a:r>
            <a:r>
              <a:rPr lang="en-US" b="1" dirty="0" err="1" smtClean="0">
                <a:solidFill>
                  <a:srgbClr val="660066"/>
                </a:solidFill>
                <a:latin typeface="Courier"/>
                <a:cs typeface="Courier"/>
              </a:rPr>
              <a:t>ReadOnly</a:t>
            </a:r>
            <a:r>
              <a:rPr lang="en-US" dirty="0" smtClean="0">
                <a:latin typeface="Courier"/>
                <a:cs typeface="Courier"/>
              </a:rPr>
              <a:t>!</a:t>
            </a:r>
          </a:p>
          <a:p>
            <a:endParaRPr lang="en-US" dirty="0" smtClean="0">
              <a:latin typeface="Courier"/>
              <a:cs typeface="Courier"/>
            </a:endParaRPr>
          </a:p>
          <a:p>
            <a:r>
              <a:rPr lang="en-US" dirty="0" smtClean="0">
                <a:latin typeface="Courier"/>
                <a:cs typeface="Courier"/>
              </a:rPr>
              <a:t>	</a:t>
            </a:r>
            <a:r>
              <a:rPr lang="en-US" b="1" dirty="0" smtClean="0">
                <a:solidFill>
                  <a:srgbClr val="660066"/>
                </a:solidFill>
                <a:latin typeface="Courier"/>
                <a:cs typeface="Courier"/>
              </a:rPr>
              <a:t>Integer </a:t>
            </a:r>
            <a:r>
              <a:rPr lang="en-US" dirty="0" err="1" smtClean="0">
                <a:solidFill>
                  <a:schemeClr val="accent5">
                    <a:lumMod val="75000"/>
                    <a:lumOff val="25000"/>
                  </a:schemeClr>
                </a:solidFill>
                <a:latin typeface="Courier"/>
                <a:cs typeface="Courier"/>
              </a:rPr>
              <a:t>readIntensity</a:t>
            </a:r>
            <a:r>
              <a:rPr lang="en-US" dirty="0" err="1" smtClean="0">
                <a:latin typeface="Courier"/>
                <a:cs typeface="Courier"/>
              </a:rPr>
              <a:t>()[</a:t>
            </a:r>
            <a:r>
              <a:rPr lang="en-US" b="1" dirty="0" err="1" smtClean="0">
                <a:solidFill>
                  <a:srgbClr val="660066"/>
                </a:solidFill>
                <a:latin typeface="Courier"/>
                <a:cs typeface="Courier"/>
              </a:rPr>
              <a:t>ReadOnly</a:t>
            </a:r>
            <a:r>
              <a:rPr lang="en-US" dirty="0" smtClean="0">
                <a:latin typeface="Courier"/>
                <a:cs typeface="Courier"/>
              </a:rPr>
              <a:t>? &gt;&gt; </a:t>
            </a:r>
            <a:r>
              <a:rPr lang="en-US" b="1" dirty="0" err="1" smtClean="0">
                <a:solidFill>
                  <a:srgbClr val="660066"/>
                </a:solidFill>
                <a:latin typeface="Courier"/>
                <a:cs typeface="Courier"/>
              </a:rPr>
              <a:t>ReadOnly</a:t>
            </a:r>
            <a:r>
              <a:rPr lang="en-US" dirty="0" smtClean="0">
                <a:latin typeface="Courier"/>
                <a:cs typeface="Courier"/>
              </a:rPr>
              <a:t>?] { </a:t>
            </a:r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… </a:t>
            </a:r>
            <a:r>
              <a:rPr lang="en-US" dirty="0" smtClean="0">
                <a:latin typeface="Courier"/>
                <a:cs typeface="Courier"/>
              </a:rPr>
              <a:t>}</a:t>
            </a:r>
          </a:p>
          <a:p>
            <a:endParaRPr lang="en-US" dirty="0" smtClean="0">
              <a:latin typeface="Courier"/>
              <a:cs typeface="Courier"/>
            </a:endParaRPr>
          </a:p>
          <a:p>
            <a:r>
              <a:rPr lang="en-US" dirty="0" smtClean="0">
                <a:latin typeface="Courier"/>
                <a:cs typeface="Courier"/>
              </a:rPr>
              <a:t>	</a:t>
            </a:r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//…</a:t>
            </a:r>
          </a:p>
          <a:p>
            <a:r>
              <a:rPr lang="en-US" dirty="0" smtClean="0">
                <a:latin typeface="Courier"/>
                <a:cs typeface="Courier"/>
              </a:rPr>
              <a:t>}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13100" y="2679700"/>
            <a:ext cx="3276600" cy="330200"/>
          </a:xfrm>
          <a:prstGeom prst="rect">
            <a:avLst/>
          </a:prstGeom>
          <a:noFill/>
          <a:ln w="31750">
            <a:solidFill>
              <a:schemeClr val="accent5">
                <a:lumMod val="90000"/>
                <a:lumOff val="1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292600" y="2235200"/>
            <a:ext cx="4241800" cy="460306"/>
          </a:xfrm>
          <a:prstGeom prst="rect">
            <a:avLst/>
          </a:prstGeom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cs typeface="Courier"/>
              </a:rPr>
              <a:t>field type </a:t>
            </a:r>
            <a:r>
              <a:rPr lang="en-US" b="1" dirty="0" smtClean="0">
                <a:solidFill>
                  <a:schemeClr val="tx1"/>
                </a:solidFill>
                <a:cs typeface="Courier"/>
              </a:rPr>
              <a:t>must </a:t>
            </a:r>
            <a:r>
              <a:rPr lang="en-US" dirty="0" smtClean="0">
                <a:solidFill>
                  <a:schemeClr val="tx1"/>
                </a:solidFill>
                <a:cs typeface="Courier"/>
              </a:rPr>
              <a:t>also be replicable</a:t>
            </a:r>
            <a:r>
              <a:rPr lang="en-US" b="1" dirty="0" smtClean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ourier"/>
                <a:cs typeface="Courier"/>
              </a:rPr>
              <a:t>(</a:t>
            </a:r>
            <a:r>
              <a:rPr lang="en-US" b="1" dirty="0" smtClean="0">
                <a:solidFill>
                  <a:schemeClr val="tx1"/>
                </a:solidFill>
                <a:latin typeface="Courier"/>
                <a:cs typeface="Courier"/>
              </a:rPr>
              <a:t>!</a:t>
            </a:r>
            <a:r>
              <a:rPr lang="en-US" dirty="0" smtClean="0">
                <a:solidFill>
                  <a:schemeClr val="tx1"/>
                </a:solidFill>
                <a:latin typeface="Courier"/>
                <a:cs typeface="Courier"/>
              </a:rPr>
              <a:t>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C5B7-9276-2C49-92BD-AF2F14A39CA6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System</a:t>
            </a:r>
            <a:endParaRPr lang="en-US" dirty="0"/>
          </a:p>
        </p:txBody>
      </p:sp>
      <p:pic>
        <p:nvPicPr>
          <p:cNvPr id="4" name="Picture 3" descr="Picture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4800" y="2260738"/>
            <a:ext cx="3428571" cy="7365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Picture 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500" y="3550813"/>
            <a:ext cx="8304213" cy="20836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844800" y="2260738"/>
            <a:ext cx="2286000" cy="698408"/>
          </a:xfrm>
          <a:prstGeom prst="rect">
            <a:avLst/>
          </a:prstGeom>
          <a:noFill/>
          <a:ln w="38100">
            <a:solidFill>
              <a:schemeClr val="accent5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37200" y="2260738"/>
            <a:ext cx="698071" cy="698408"/>
          </a:xfrm>
          <a:prstGeom prst="rect">
            <a:avLst/>
          </a:prstGeom>
          <a:noFill/>
          <a:ln w="38100">
            <a:solidFill>
              <a:schemeClr val="accent5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32329" y="4876800"/>
            <a:ext cx="698071" cy="596900"/>
          </a:xfrm>
          <a:prstGeom prst="rect">
            <a:avLst/>
          </a:prstGeom>
          <a:noFill/>
          <a:ln w="38100">
            <a:solidFill>
              <a:schemeClr val="accent5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C5B7-9276-2C49-92BD-AF2F14A39CA6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22222E-6 L 0.18611 -2.22222E-6 " pathEditMode="relative" ptsTypes="AA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68 -0.00231 L 0.13055 -0.16481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" y="-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055 -0.16482 L 0.421 -0.16366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1 -0.16366 L -0.0408 -0.09143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" y="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8 -0.09143 L 0.42795 -0.0912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024 -0.09375 L 0.55191 0.00232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7" grpId="0" animBg="1"/>
      <p:bldP spid="7" grpId="1" animBg="1"/>
      <p:bldP spid="8" grpId="0" animBg="1"/>
      <p:bldP spid="8" grpId="1" animBg="1"/>
      <p:bldP spid="8" grpId="2" animBg="1"/>
      <p:bldP spid="8" grpId="3" animBg="1"/>
      <p:bldP spid="8" grpId="4" animBg="1"/>
      <p:bldP spid="8" grpId="5" animBg="1"/>
      <p:bldP spid="8" grpId="6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6712" y="1536700"/>
            <a:ext cx="8281988" cy="51435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dirty="0" smtClean="0">
              <a:latin typeface="Courier"/>
              <a:cs typeface="Courier"/>
            </a:endParaRPr>
          </a:p>
          <a:p>
            <a:r>
              <a:rPr lang="en-US" b="1" dirty="0" smtClean="0">
                <a:latin typeface="Courier"/>
                <a:cs typeface="Courier"/>
              </a:rPr>
              <a:t>none </a:t>
            </a:r>
            <a:r>
              <a:rPr lang="en-US" dirty="0" smtClean="0">
                <a:solidFill>
                  <a:srgbClr val="812107"/>
                </a:solidFill>
                <a:latin typeface="Courier"/>
                <a:cs typeface="Courier"/>
              </a:rPr>
              <a:t>m1</a:t>
            </a:r>
            <a:r>
              <a:rPr lang="en-US" dirty="0" smtClean="0">
                <a:latin typeface="Courier"/>
                <a:cs typeface="Courier"/>
              </a:rPr>
              <a:t>(</a:t>
            </a:r>
            <a:r>
              <a:rPr lang="en-US" b="1" dirty="0" smtClean="0">
                <a:solidFill>
                  <a:srgbClr val="660066"/>
                </a:solidFill>
                <a:latin typeface="Courier"/>
                <a:cs typeface="Courier"/>
              </a:rPr>
              <a:t>ReadOnly</a:t>
            </a:r>
            <a:r>
              <a:rPr lang="en-US" dirty="0" smtClean="0">
                <a:latin typeface="Courier"/>
                <a:cs typeface="Courier"/>
              </a:rPr>
              <a:t>! &gt;&gt; </a:t>
            </a:r>
            <a:r>
              <a:rPr lang="en-US" b="1" dirty="0" err="1" smtClean="0">
                <a:solidFill>
                  <a:srgbClr val="660066"/>
                </a:solidFill>
                <a:latin typeface="Courier"/>
                <a:cs typeface="Courier"/>
              </a:rPr>
              <a:t>ReadOnly</a:t>
            </a:r>
            <a:r>
              <a:rPr lang="en-US" dirty="0" smtClean="0">
                <a:latin typeface="Courier"/>
                <a:cs typeface="Courier"/>
              </a:rPr>
              <a:t>! </a:t>
            </a:r>
            <a:r>
              <a:rPr lang="en-US" dirty="0" err="1" smtClean="0">
                <a:latin typeface="Courier"/>
                <a:cs typeface="Courier"/>
              </a:rPr>
              <a:t>x</a:t>
            </a:r>
            <a:r>
              <a:rPr lang="en-US" dirty="0" smtClean="0">
                <a:latin typeface="Courier"/>
                <a:cs typeface="Courier"/>
              </a:rPr>
              <a:t> ) [</a:t>
            </a:r>
            <a:r>
              <a:rPr lang="en-US" b="1" dirty="0" smtClean="0">
                <a:latin typeface="Courier"/>
                <a:cs typeface="Courier"/>
              </a:rPr>
              <a:t>none</a:t>
            </a:r>
            <a:r>
              <a:rPr lang="en-US" dirty="0" smtClean="0">
                <a:latin typeface="Courier"/>
                <a:cs typeface="Courier"/>
              </a:rPr>
              <a:t> &gt;&gt; </a:t>
            </a:r>
            <a:r>
              <a:rPr lang="en-US" b="1" dirty="0" smtClean="0">
                <a:latin typeface="Courier"/>
                <a:cs typeface="Courier"/>
              </a:rPr>
              <a:t>none</a:t>
            </a:r>
            <a:r>
              <a:rPr lang="en-US" dirty="0" smtClean="0">
                <a:latin typeface="Courier"/>
                <a:cs typeface="Courier"/>
              </a:rPr>
              <a:t>]{</a:t>
            </a:r>
          </a:p>
          <a:p>
            <a:endParaRPr lang="en-US" dirty="0" smtClean="0">
              <a:latin typeface="Courier"/>
              <a:cs typeface="Courier"/>
            </a:endParaRPr>
          </a:p>
          <a:p>
            <a:endParaRPr lang="en-US" dirty="0" smtClean="0">
              <a:latin typeface="Courier"/>
              <a:cs typeface="Courier"/>
            </a:endParaRPr>
          </a:p>
          <a:p>
            <a:endParaRPr lang="en-US" dirty="0" smtClean="0">
              <a:latin typeface="Courier"/>
              <a:cs typeface="Courier"/>
            </a:endParaRPr>
          </a:p>
          <a:p>
            <a:endParaRPr lang="en-US" dirty="0" smtClean="0">
              <a:latin typeface="Courier"/>
              <a:cs typeface="Courier"/>
            </a:endParaRPr>
          </a:p>
          <a:p>
            <a:endParaRPr lang="en-US" dirty="0" smtClean="0">
              <a:latin typeface="Courier"/>
              <a:cs typeface="Courier"/>
            </a:endParaRPr>
          </a:p>
          <a:p>
            <a:endParaRPr lang="en-US" dirty="0" smtClean="0">
              <a:latin typeface="Courier"/>
              <a:cs typeface="Courier"/>
            </a:endParaRPr>
          </a:p>
          <a:p>
            <a:r>
              <a:rPr lang="en-US" dirty="0" smtClean="0">
                <a:latin typeface="Courier"/>
                <a:cs typeface="Courier"/>
              </a:rPr>
              <a:t>	</a:t>
            </a:r>
            <a:r>
              <a:rPr lang="en-US" b="1" dirty="0" err="1" smtClean="0">
                <a:latin typeface="Courier"/>
                <a:cs typeface="Courier"/>
              </a:rPr>
              <a:t>this</a:t>
            </a:r>
            <a:r>
              <a:rPr lang="en-US" dirty="0" err="1" smtClean="0">
                <a:latin typeface="Courier"/>
                <a:cs typeface="Courier"/>
              </a:rPr>
              <a:t>.</a:t>
            </a:r>
            <a:r>
              <a:rPr lang="en-US" dirty="0" err="1" smtClean="0">
                <a:solidFill>
                  <a:srgbClr val="812107"/>
                </a:solidFill>
                <a:latin typeface="Courier"/>
                <a:cs typeface="Courier"/>
              </a:rPr>
              <a:t>n</a:t>
            </a:r>
            <a:r>
              <a:rPr lang="en-US" dirty="0" err="1" smtClean="0">
                <a:latin typeface="Courier"/>
                <a:cs typeface="Courier"/>
              </a:rPr>
              <a:t>(x,x,x</a:t>
            </a:r>
            <a:r>
              <a:rPr lang="en-US" dirty="0" smtClean="0">
                <a:latin typeface="Courier"/>
                <a:cs typeface="Courier"/>
              </a:rPr>
              <a:t>);</a:t>
            </a:r>
          </a:p>
          <a:p>
            <a:r>
              <a:rPr lang="en-US" dirty="0" smtClean="0">
                <a:latin typeface="Courier"/>
                <a:cs typeface="Courier"/>
              </a:rPr>
              <a:t>	</a:t>
            </a:r>
            <a:endParaRPr lang="en-US" dirty="0" smtClean="0">
              <a:solidFill>
                <a:srgbClr val="008000"/>
              </a:solidFill>
              <a:latin typeface="Courier"/>
              <a:cs typeface="Courier"/>
            </a:endParaRPr>
          </a:p>
          <a:p>
            <a:r>
              <a:rPr lang="en-US" dirty="0" smtClean="0">
                <a:latin typeface="Courier"/>
                <a:cs typeface="Courier"/>
              </a:rPr>
              <a:t>}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86813" y="2064739"/>
            <a:ext cx="42901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008000"/>
                </a:solidFill>
                <a:latin typeface="Courier"/>
                <a:cs typeface="Courier"/>
              </a:rPr>
              <a:t>x</a:t>
            </a:r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: </a:t>
            </a:r>
            <a:r>
              <a:rPr lang="en-US" b="1" dirty="0" err="1" smtClean="0">
                <a:solidFill>
                  <a:srgbClr val="660066"/>
                </a:solidFill>
                <a:latin typeface="Courier"/>
                <a:cs typeface="Courier"/>
              </a:rPr>
              <a:t>ReadOnly</a:t>
            </a:r>
            <a:r>
              <a:rPr lang="en-US" b="1" dirty="0" smtClean="0">
                <a:solidFill>
                  <a:srgbClr val="660066"/>
                </a:solidFill>
                <a:latin typeface="Courier"/>
                <a:cs typeface="Courier"/>
              </a:rPr>
              <a:t>!</a:t>
            </a:r>
          </a:p>
        </p:txBody>
      </p:sp>
      <p:sp>
        <p:nvSpPr>
          <p:cNvPr id="8" name="Rectangle 7"/>
          <p:cNvSpPr/>
          <p:nvPr/>
        </p:nvSpPr>
        <p:spPr>
          <a:xfrm>
            <a:off x="2186813" y="2153639"/>
            <a:ext cx="42901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008000"/>
                </a:solidFill>
                <a:latin typeface="Courier"/>
                <a:cs typeface="Courier"/>
              </a:rPr>
              <a:t>x</a:t>
            </a:r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: </a:t>
            </a:r>
            <a:r>
              <a:rPr lang="en-US" b="1" dirty="0" err="1" smtClean="0">
                <a:solidFill>
                  <a:srgbClr val="660066"/>
                </a:solidFill>
                <a:latin typeface="Courier"/>
                <a:cs typeface="Courier"/>
              </a:rPr>
              <a:t>ReadOnly</a:t>
            </a:r>
            <a:r>
              <a:rPr lang="en-US" b="1" dirty="0" smtClean="0">
                <a:solidFill>
                  <a:srgbClr val="000000"/>
                </a:solidFill>
                <a:latin typeface="Courier"/>
                <a:cs typeface="Courier"/>
              </a:rPr>
              <a:t>/</a:t>
            </a:r>
            <a:r>
              <a:rPr lang="en-US" b="1" dirty="0" smtClean="0">
                <a:solidFill>
                  <a:srgbClr val="660066"/>
                </a:solidFill>
                <a:latin typeface="Courier"/>
                <a:cs typeface="Courier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Courier"/>
                <a:cs typeface="Courier"/>
              </a:rPr>
              <a:t>*</a:t>
            </a:r>
            <a:r>
              <a:rPr lang="en-US" b="1" dirty="0" smtClean="0">
                <a:solidFill>
                  <a:srgbClr val="660066"/>
                </a:solidFill>
                <a:latin typeface="Courier"/>
                <a:cs typeface="Courier"/>
              </a:rPr>
              <a:t> </a:t>
            </a:r>
            <a:r>
              <a:rPr lang="en-US" b="1" dirty="0" err="1" smtClean="0">
                <a:solidFill>
                  <a:srgbClr val="660066"/>
                </a:solidFill>
                <a:latin typeface="Courier"/>
                <a:cs typeface="Courier"/>
              </a:rPr>
              <a:t>ReadOnly</a:t>
            </a:r>
            <a:r>
              <a:rPr lang="en-US" b="1" dirty="0" smtClean="0">
                <a:latin typeface="Courier"/>
                <a:cs typeface="Courier"/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2186813" y="2331439"/>
            <a:ext cx="66650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008000"/>
                </a:solidFill>
                <a:latin typeface="Courier"/>
                <a:cs typeface="Courier"/>
              </a:rPr>
              <a:t>x</a:t>
            </a:r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: </a:t>
            </a:r>
            <a:r>
              <a:rPr lang="en-US" b="1" dirty="0" err="1" smtClean="0">
                <a:solidFill>
                  <a:srgbClr val="660066"/>
                </a:solidFill>
                <a:latin typeface="Courier"/>
                <a:cs typeface="Courier"/>
              </a:rPr>
              <a:t>ReadOnly</a:t>
            </a:r>
            <a:r>
              <a:rPr lang="en-US" b="1" dirty="0" smtClean="0">
                <a:solidFill>
                  <a:srgbClr val="000000"/>
                </a:solidFill>
                <a:latin typeface="Courier"/>
                <a:cs typeface="Courier"/>
              </a:rPr>
              <a:t>/</a:t>
            </a:r>
            <a:r>
              <a:rPr lang="en-US" b="1" dirty="0" smtClean="0">
                <a:solidFill>
                  <a:srgbClr val="660066"/>
                </a:solidFill>
                <a:latin typeface="Courier"/>
                <a:cs typeface="Courier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Courier"/>
                <a:cs typeface="Courier"/>
              </a:rPr>
              <a:t>*</a:t>
            </a:r>
            <a:r>
              <a:rPr lang="en-US" b="1" dirty="0" smtClean="0">
                <a:solidFill>
                  <a:srgbClr val="660066"/>
                </a:solidFill>
                <a:latin typeface="Courier"/>
                <a:cs typeface="Courier"/>
              </a:rPr>
              <a:t> </a:t>
            </a:r>
            <a:r>
              <a:rPr lang="en-US" b="1" dirty="0" err="1" smtClean="0">
                <a:solidFill>
                  <a:srgbClr val="660066"/>
                </a:solidFill>
                <a:latin typeface="Courier"/>
                <a:cs typeface="Courier"/>
              </a:rPr>
              <a:t>ReadOnly</a:t>
            </a:r>
            <a:r>
              <a:rPr lang="en-US" b="1" dirty="0" smtClean="0">
                <a:latin typeface="Courier"/>
                <a:cs typeface="Courier"/>
              </a:rPr>
              <a:t>// * </a:t>
            </a:r>
            <a:r>
              <a:rPr lang="en-US" b="1" dirty="0" err="1" smtClean="0">
                <a:solidFill>
                  <a:srgbClr val="660066"/>
                </a:solidFill>
                <a:latin typeface="Courier"/>
                <a:cs typeface="Courier"/>
              </a:rPr>
              <a:t>ReadOnly</a:t>
            </a:r>
            <a:r>
              <a:rPr lang="en-US" b="1" dirty="0" smtClean="0">
                <a:latin typeface="Courier"/>
                <a:cs typeface="Courier"/>
              </a:rPr>
              <a:t>//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50313" y="4033239"/>
            <a:ext cx="66650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008000"/>
                </a:solidFill>
                <a:latin typeface="Courier"/>
                <a:cs typeface="Courier"/>
              </a:rPr>
              <a:t>x</a:t>
            </a:r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: </a:t>
            </a:r>
            <a:r>
              <a:rPr lang="en-US" b="1" dirty="0" err="1" smtClean="0">
                <a:solidFill>
                  <a:srgbClr val="660066"/>
                </a:solidFill>
                <a:latin typeface="Courier"/>
                <a:cs typeface="Courier"/>
              </a:rPr>
              <a:t>ReadOnly</a:t>
            </a:r>
            <a:r>
              <a:rPr lang="en-US" b="1" dirty="0" smtClean="0">
                <a:solidFill>
                  <a:srgbClr val="000000"/>
                </a:solidFill>
                <a:latin typeface="Courier"/>
                <a:cs typeface="Courier"/>
              </a:rPr>
              <a:t>/</a:t>
            </a:r>
            <a:r>
              <a:rPr lang="en-US" b="1" dirty="0" smtClean="0">
                <a:solidFill>
                  <a:srgbClr val="660066"/>
                </a:solidFill>
                <a:latin typeface="Courier"/>
                <a:cs typeface="Courier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Courier"/>
                <a:cs typeface="Courier"/>
              </a:rPr>
              <a:t>*</a:t>
            </a:r>
            <a:r>
              <a:rPr lang="en-US" b="1" dirty="0" smtClean="0">
                <a:solidFill>
                  <a:srgbClr val="660066"/>
                </a:solidFill>
                <a:latin typeface="Courier"/>
                <a:cs typeface="Courier"/>
              </a:rPr>
              <a:t> </a:t>
            </a:r>
            <a:r>
              <a:rPr lang="en-US" b="1" dirty="0" err="1" smtClean="0">
                <a:solidFill>
                  <a:srgbClr val="660066"/>
                </a:solidFill>
                <a:latin typeface="Courier"/>
                <a:cs typeface="Courier"/>
              </a:rPr>
              <a:t>ReadOnly</a:t>
            </a:r>
            <a:r>
              <a:rPr lang="en-US" b="1" dirty="0" smtClean="0">
                <a:latin typeface="Courier"/>
                <a:cs typeface="Courier"/>
              </a:rPr>
              <a:t>// * </a:t>
            </a:r>
            <a:r>
              <a:rPr lang="en-US" b="1" dirty="0" err="1" smtClean="0">
                <a:solidFill>
                  <a:srgbClr val="660066"/>
                </a:solidFill>
                <a:latin typeface="Courier"/>
                <a:cs typeface="Courier"/>
              </a:rPr>
              <a:t>ReadOnly</a:t>
            </a:r>
            <a:r>
              <a:rPr lang="en-US" b="1" dirty="0" smtClean="0">
                <a:latin typeface="Courier"/>
                <a:cs typeface="Courier"/>
              </a:rPr>
              <a:t>//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50313" y="4071339"/>
            <a:ext cx="42901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008000"/>
                </a:solidFill>
                <a:latin typeface="Courier"/>
                <a:cs typeface="Courier"/>
              </a:rPr>
              <a:t>x</a:t>
            </a:r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: </a:t>
            </a:r>
            <a:r>
              <a:rPr lang="en-US" b="1" dirty="0" err="1" smtClean="0">
                <a:solidFill>
                  <a:srgbClr val="660066"/>
                </a:solidFill>
                <a:latin typeface="Courier"/>
                <a:cs typeface="Courier"/>
              </a:rPr>
              <a:t>ReadOnly</a:t>
            </a:r>
            <a:r>
              <a:rPr lang="en-US" b="1" dirty="0" smtClean="0">
                <a:solidFill>
                  <a:srgbClr val="000000"/>
                </a:solidFill>
                <a:latin typeface="Courier"/>
                <a:cs typeface="Courier"/>
              </a:rPr>
              <a:t>/</a:t>
            </a:r>
            <a:r>
              <a:rPr lang="en-US" b="1" dirty="0" smtClean="0">
                <a:solidFill>
                  <a:srgbClr val="660066"/>
                </a:solidFill>
                <a:latin typeface="Courier"/>
                <a:cs typeface="Courier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Courier"/>
                <a:cs typeface="Courier"/>
              </a:rPr>
              <a:t>*</a:t>
            </a:r>
            <a:r>
              <a:rPr lang="en-US" b="1" dirty="0" smtClean="0">
                <a:solidFill>
                  <a:srgbClr val="660066"/>
                </a:solidFill>
                <a:latin typeface="Courier"/>
                <a:cs typeface="Courier"/>
              </a:rPr>
              <a:t> </a:t>
            </a:r>
            <a:r>
              <a:rPr lang="en-US" b="1" dirty="0" err="1" smtClean="0">
                <a:solidFill>
                  <a:srgbClr val="660066"/>
                </a:solidFill>
                <a:latin typeface="Courier"/>
                <a:cs typeface="Courier"/>
              </a:rPr>
              <a:t>ReadOnly</a:t>
            </a:r>
            <a:r>
              <a:rPr lang="en-US" b="1" dirty="0" smtClean="0">
                <a:latin typeface="Courier"/>
                <a:cs typeface="Courier"/>
              </a:rPr>
              <a:t>/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50313" y="4113768"/>
            <a:ext cx="42901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008000"/>
                </a:solidFill>
                <a:latin typeface="Courier"/>
                <a:cs typeface="Courier"/>
              </a:rPr>
              <a:t>x</a:t>
            </a:r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: </a:t>
            </a:r>
            <a:r>
              <a:rPr lang="en-US" b="1" dirty="0" err="1" smtClean="0">
                <a:solidFill>
                  <a:srgbClr val="660066"/>
                </a:solidFill>
                <a:latin typeface="Courier"/>
                <a:cs typeface="Courier"/>
              </a:rPr>
              <a:t>ReadOnly</a:t>
            </a:r>
            <a:r>
              <a:rPr lang="en-US" b="1" dirty="0" smtClean="0">
                <a:solidFill>
                  <a:srgbClr val="660066"/>
                </a:solidFill>
                <a:latin typeface="Courier"/>
                <a:cs typeface="Courier"/>
              </a:rPr>
              <a:t>!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81100" y="2767737"/>
            <a:ext cx="7505700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>
                <a:latin typeface="Courier"/>
                <a:cs typeface="Courier"/>
              </a:rPr>
              <a:t>none </a:t>
            </a:r>
            <a:r>
              <a:rPr lang="en-US" dirty="0" err="1" smtClean="0">
                <a:solidFill>
                  <a:srgbClr val="812107"/>
                </a:solidFill>
                <a:latin typeface="Courier"/>
                <a:cs typeface="Courier"/>
              </a:rPr>
              <a:t>n</a:t>
            </a:r>
            <a:r>
              <a:rPr lang="en-US" dirty="0" smtClean="0">
                <a:latin typeface="Courier"/>
                <a:cs typeface="Courier"/>
              </a:rPr>
              <a:t>( </a:t>
            </a:r>
            <a:r>
              <a:rPr lang="en-US" b="1" dirty="0" err="1" smtClean="0">
                <a:solidFill>
                  <a:srgbClr val="660066"/>
                </a:solidFill>
                <a:latin typeface="Courier"/>
                <a:cs typeface="Courier"/>
              </a:rPr>
              <a:t>ReadOnly</a:t>
            </a:r>
            <a:r>
              <a:rPr lang="en-US" dirty="0" smtClean="0">
                <a:latin typeface="Courier"/>
                <a:cs typeface="Courier"/>
              </a:rPr>
              <a:t>  &gt;&gt; </a:t>
            </a:r>
            <a:r>
              <a:rPr lang="en-US" b="1" dirty="0" err="1" smtClean="0">
                <a:solidFill>
                  <a:srgbClr val="660066"/>
                </a:solidFill>
                <a:latin typeface="Courier"/>
                <a:cs typeface="Courier"/>
              </a:rPr>
              <a:t>ReadOnly</a:t>
            </a:r>
            <a:r>
              <a:rPr lang="en-US" dirty="0" smtClean="0">
                <a:latin typeface="Courier"/>
                <a:cs typeface="Courier"/>
              </a:rPr>
              <a:t>   a , </a:t>
            </a:r>
          </a:p>
          <a:p>
            <a:r>
              <a:rPr lang="en-US" dirty="0" smtClean="0">
                <a:latin typeface="Courier"/>
                <a:cs typeface="Courier"/>
              </a:rPr>
              <a:t>		 </a:t>
            </a:r>
            <a:r>
              <a:rPr lang="en-US" b="1" dirty="0" err="1" smtClean="0">
                <a:solidFill>
                  <a:srgbClr val="660066"/>
                </a:solidFill>
                <a:latin typeface="Courier"/>
                <a:cs typeface="Courier"/>
              </a:rPr>
              <a:t>ReadOnly</a:t>
            </a:r>
            <a:r>
              <a:rPr lang="en-US" dirty="0" smtClean="0">
                <a:latin typeface="Courier"/>
                <a:cs typeface="Courier"/>
              </a:rPr>
              <a:t>  &gt;&gt; </a:t>
            </a:r>
            <a:r>
              <a:rPr lang="en-US" b="1" dirty="0" err="1" smtClean="0">
                <a:solidFill>
                  <a:srgbClr val="660066"/>
                </a:solidFill>
                <a:latin typeface="Courier"/>
                <a:cs typeface="Courier"/>
              </a:rPr>
              <a:t>ReadOnly</a:t>
            </a:r>
            <a:r>
              <a:rPr lang="en-US" dirty="0" smtClean="0">
                <a:latin typeface="Courier"/>
                <a:cs typeface="Courier"/>
              </a:rPr>
              <a:t>   </a:t>
            </a:r>
            <a:r>
              <a:rPr lang="en-US" dirty="0" err="1" smtClean="0">
                <a:latin typeface="Courier"/>
                <a:cs typeface="Courier"/>
              </a:rPr>
              <a:t>b</a:t>
            </a:r>
            <a:r>
              <a:rPr lang="en-US" dirty="0" smtClean="0">
                <a:latin typeface="Courier"/>
                <a:cs typeface="Courier"/>
              </a:rPr>
              <a:t> , </a:t>
            </a:r>
          </a:p>
          <a:p>
            <a:r>
              <a:rPr lang="en-US" dirty="0" smtClean="0">
                <a:latin typeface="Courier"/>
                <a:cs typeface="Courier"/>
              </a:rPr>
              <a:t>		 </a:t>
            </a:r>
            <a:r>
              <a:rPr lang="en-US" b="1" dirty="0" err="1" smtClean="0">
                <a:solidFill>
                  <a:srgbClr val="660066"/>
                </a:solidFill>
                <a:latin typeface="Courier"/>
                <a:cs typeface="Courier"/>
              </a:rPr>
              <a:t>ReadOnly</a:t>
            </a:r>
            <a:r>
              <a:rPr lang="en-US" dirty="0" smtClean="0">
                <a:latin typeface="Courier"/>
                <a:cs typeface="Courier"/>
              </a:rPr>
              <a:t>  &gt;&gt; </a:t>
            </a:r>
            <a:r>
              <a:rPr lang="en-US" b="1" dirty="0" err="1" smtClean="0">
                <a:solidFill>
                  <a:srgbClr val="660066"/>
                </a:solidFill>
                <a:latin typeface="Courier"/>
                <a:cs typeface="Courier"/>
              </a:rPr>
              <a:t>ReadOnly</a:t>
            </a:r>
            <a:r>
              <a:rPr lang="en-US" dirty="0" smtClean="0">
                <a:latin typeface="Courier"/>
                <a:cs typeface="Courier"/>
              </a:rPr>
              <a:t>   </a:t>
            </a:r>
            <a:r>
              <a:rPr lang="en-US" dirty="0" err="1" smtClean="0">
                <a:latin typeface="Courier"/>
                <a:cs typeface="Courier"/>
              </a:rPr>
              <a:t>c</a:t>
            </a:r>
            <a:r>
              <a:rPr lang="en-US" dirty="0" smtClean="0">
                <a:latin typeface="Courier"/>
                <a:cs typeface="Courier"/>
              </a:rPr>
              <a:t> )[</a:t>
            </a:r>
            <a:r>
              <a:rPr lang="en-US" b="1" dirty="0" smtClean="0">
                <a:latin typeface="Courier"/>
                <a:cs typeface="Courier"/>
              </a:rPr>
              <a:t>none</a:t>
            </a:r>
            <a:r>
              <a:rPr lang="en-US" dirty="0" smtClean="0">
                <a:latin typeface="Courier"/>
                <a:cs typeface="Courier"/>
              </a:rPr>
              <a:t>&gt;&gt;</a:t>
            </a:r>
            <a:r>
              <a:rPr lang="en-US" b="1" dirty="0" smtClean="0">
                <a:latin typeface="Courier"/>
                <a:cs typeface="Courier"/>
              </a:rPr>
              <a:t>none</a:t>
            </a:r>
            <a:r>
              <a:rPr lang="en-US" dirty="0" smtClean="0">
                <a:latin typeface="Courier"/>
                <a:cs typeface="Courier"/>
              </a:rPr>
              <a:t>] { </a:t>
            </a:r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… </a:t>
            </a:r>
            <a:r>
              <a:rPr lang="en-US" dirty="0" smtClean="0">
                <a:latin typeface="Courier"/>
                <a:cs typeface="Courier"/>
              </a:rPr>
              <a:t>}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</a:t>
            </a:r>
            <a:br>
              <a:rPr lang="en-US" dirty="0" smtClean="0"/>
            </a:br>
            <a:r>
              <a:rPr lang="en-US" sz="3200" dirty="0" smtClean="0"/>
              <a:t>( ? Instantiation )</a:t>
            </a:r>
            <a:endParaRPr lang="en-US" sz="3200" dirty="0"/>
          </a:p>
        </p:txBody>
      </p:sp>
      <p:sp>
        <p:nvSpPr>
          <p:cNvPr id="18" name="Rectangle 17"/>
          <p:cNvSpPr/>
          <p:nvPr/>
        </p:nvSpPr>
        <p:spPr>
          <a:xfrm>
            <a:off x="3394406" y="2767568"/>
            <a:ext cx="22697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urier"/>
                <a:cs typeface="Courier"/>
              </a:rPr>
              <a:t>?            ?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356306" y="3034268"/>
            <a:ext cx="22697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urier"/>
                <a:cs typeface="Courier"/>
              </a:rPr>
              <a:t>?            ?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3330906" y="3300968"/>
            <a:ext cx="22697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urier"/>
                <a:cs typeface="Courier"/>
              </a:rPr>
              <a:t>?            ?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3394406" y="2754868"/>
            <a:ext cx="22697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  <a:latin typeface="Courier"/>
                <a:cs typeface="Courier"/>
              </a:rPr>
              <a:t>/            /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343606" y="3021568"/>
            <a:ext cx="22697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  <a:latin typeface="Courier"/>
                <a:cs typeface="Courier"/>
              </a:rPr>
              <a:t>//           //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318206" y="3288268"/>
            <a:ext cx="24983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  <a:latin typeface="Courier"/>
                <a:cs typeface="Courier"/>
              </a:rPr>
              <a:t>//           //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28900" y="2324100"/>
            <a:ext cx="1333500" cy="368300"/>
          </a:xfrm>
          <a:prstGeom prst="rect">
            <a:avLst/>
          </a:prstGeom>
          <a:noFill/>
          <a:ln w="38100">
            <a:solidFill>
              <a:schemeClr val="accent5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267200" y="2298838"/>
            <a:ext cx="1485900" cy="393562"/>
          </a:xfrm>
          <a:prstGeom prst="rect">
            <a:avLst/>
          </a:prstGeom>
          <a:noFill/>
          <a:ln w="38100">
            <a:solidFill>
              <a:schemeClr val="accent5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083300" y="2286138"/>
            <a:ext cx="1422400" cy="406262"/>
          </a:xfrm>
          <a:prstGeom prst="rect">
            <a:avLst/>
          </a:prstGeom>
          <a:noFill/>
          <a:ln w="38100">
            <a:solidFill>
              <a:schemeClr val="accent5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C5B7-9276-2C49-92BD-AF2F14A39CA6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31" name="Picture 30" descr="Picture 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900" y="4637127"/>
            <a:ext cx="7505700" cy="17504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2" name="TextBox 31"/>
          <p:cNvSpPr txBox="1"/>
          <p:nvPr/>
        </p:nvSpPr>
        <p:spPr>
          <a:xfrm>
            <a:off x="1219200" y="5080138"/>
            <a:ext cx="4724400" cy="774562"/>
          </a:xfrm>
          <a:prstGeom prst="rect">
            <a:avLst/>
          </a:prstGeom>
          <a:noFill/>
          <a:ln w="38100">
            <a:solidFill>
              <a:schemeClr val="accent5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108700" y="5080138"/>
            <a:ext cx="1270000" cy="774562"/>
          </a:xfrm>
          <a:prstGeom prst="rect">
            <a:avLst/>
          </a:prstGeom>
          <a:noFill/>
          <a:ln w="38100">
            <a:solidFill>
              <a:schemeClr val="accent5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10" grpId="0"/>
      <p:bldP spid="10" grpId="1"/>
      <p:bldP spid="11" grpId="0"/>
      <p:bldP spid="11" grpId="1"/>
      <p:bldP spid="12" grpId="0"/>
      <p:bldP spid="13" grpId="0" animBg="1"/>
      <p:bldP spid="18" grpId="0"/>
      <p:bldP spid="18" grpId="1"/>
      <p:bldP spid="19" grpId="0"/>
      <p:bldP spid="19" grpId="1"/>
      <p:bldP spid="21" grpId="0"/>
      <p:bldP spid="21" grpId="1"/>
      <p:bldP spid="22" grpId="0"/>
      <p:bldP spid="23" grpId="0"/>
      <p:bldP spid="24" grpId="0"/>
      <p:bldP spid="25" grpId="0" animBg="1"/>
      <p:bldP spid="26" grpId="0" animBg="1"/>
      <p:bldP spid="27" grpId="0" animBg="1"/>
      <p:bldP spid="32" grpId="0" animBg="1"/>
      <p:bldP spid="3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5612" y="1854200"/>
            <a:ext cx="8281988" cy="3505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 dirty="0" smtClean="0">
                <a:latin typeface="Courier"/>
                <a:cs typeface="Courier"/>
              </a:rPr>
              <a:t>none </a:t>
            </a:r>
            <a:r>
              <a:rPr lang="en-US" dirty="0" smtClean="0">
                <a:solidFill>
                  <a:srgbClr val="812107"/>
                </a:solidFill>
                <a:latin typeface="Courier"/>
                <a:cs typeface="Courier"/>
              </a:rPr>
              <a:t>cell-</a:t>
            </a:r>
            <a:r>
              <a:rPr lang="en-US" dirty="0" err="1" smtClean="0">
                <a:solidFill>
                  <a:srgbClr val="812107"/>
                </a:solidFill>
                <a:latin typeface="Courier"/>
                <a:cs typeface="Courier"/>
              </a:rPr>
              <a:t>method</a:t>
            </a:r>
            <a:r>
              <a:rPr lang="en-US" dirty="0" err="1" smtClean="0">
                <a:latin typeface="Courier"/>
                <a:cs typeface="Courier"/>
              </a:rPr>
              <a:t>()[</a:t>
            </a:r>
            <a:r>
              <a:rPr lang="en-US" b="1" dirty="0" err="1" smtClean="0">
                <a:solidFill>
                  <a:srgbClr val="660066"/>
                </a:solidFill>
                <a:latin typeface="Courier"/>
                <a:cs typeface="Courier"/>
              </a:rPr>
              <a:t>ReadOnly</a:t>
            </a:r>
            <a:r>
              <a:rPr lang="en-US" b="1" dirty="0" smtClean="0">
                <a:solidFill>
                  <a:srgbClr val="660066"/>
                </a:solidFill>
                <a:latin typeface="Courier"/>
                <a:cs typeface="Courier"/>
              </a:rPr>
              <a:t>!</a:t>
            </a:r>
            <a:r>
              <a:rPr lang="en-US" dirty="0" smtClean="0">
                <a:latin typeface="Courier"/>
                <a:cs typeface="Courier"/>
              </a:rPr>
              <a:t>&gt;&gt;</a:t>
            </a:r>
            <a:r>
              <a:rPr lang="en-US" b="1" dirty="0" err="1" smtClean="0">
                <a:solidFill>
                  <a:srgbClr val="660066"/>
                </a:solidFill>
                <a:latin typeface="Courier"/>
                <a:cs typeface="Courier"/>
              </a:rPr>
              <a:t>ReadOnly</a:t>
            </a:r>
            <a:r>
              <a:rPr lang="en-US" b="1" dirty="0" smtClean="0">
                <a:solidFill>
                  <a:srgbClr val="660066"/>
                </a:solidFill>
                <a:latin typeface="Courier"/>
                <a:cs typeface="Courier"/>
              </a:rPr>
              <a:t>!</a:t>
            </a:r>
            <a:r>
              <a:rPr lang="en-US" dirty="0" smtClean="0">
                <a:latin typeface="Courier"/>
                <a:cs typeface="Courier"/>
              </a:rPr>
              <a:t>]{</a:t>
            </a:r>
          </a:p>
          <a:p>
            <a:endParaRPr lang="en-US" dirty="0" smtClean="0">
              <a:solidFill>
                <a:srgbClr val="008000"/>
              </a:solidFill>
              <a:latin typeface="Courier"/>
              <a:cs typeface="Courier"/>
            </a:endParaRPr>
          </a:p>
          <a:p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	</a:t>
            </a:r>
          </a:p>
          <a:p>
            <a:endParaRPr lang="en-US" dirty="0" smtClean="0">
              <a:solidFill>
                <a:srgbClr val="008000"/>
              </a:solidFill>
              <a:latin typeface="Courier"/>
              <a:cs typeface="Courier"/>
            </a:endParaRPr>
          </a:p>
          <a:p>
            <a:endParaRPr lang="en-US" dirty="0" smtClean="0">
              <a:solidFill>
                <a:srgbClr val="008000"/>
              </a:solidFill>
              <a:latin typeface="Courier"/>
              <a:cs typeface="Courier"/>
            </a:endParaRPr>
          </a:p>
          <a:p>
            <a:endParaRPr lang="en-US" dirty="0" smtClean="0">
              <a:solidFill>
                <a:srgbClr val="008000"/>
              </a:solidFill>
              <a:latin typeface="Courier"/>
              <a:cs typeface="Courier"/>
            </a:endParaRPr>
          </a:p>
          <a:p>
            <a:endParaRPr lang="en-US" dirty="0" smtClean="0">
              <a:solidFill>
                <a:srgbClr val="008000"/>
              </a:solidFill>
              <a:latin typeface="Courier"/>
              <a:cs typeface="Courier"/>
            </a:endParaRPr>
          </a:p>
          <a:p>
            <a:endParaRPr lang="en-US" dirty="0" smtClean="0">
              <a:solidFill>
                <a:srgbClr val="008000"/>
              </a:solidFill>
              <a:latin typeface="Courier"/>
              <a:cs typeface="Courier"/>
            </a:endParaRPr>
          </a:p>
          <a:p>
            <a:endParaRPr lang="en-US" dirty="0" smtClean="0">
              <a:solidFill>
                <a:srgbClr val="008000"/>
              </a:solidFill>
              <a:latin typeface="Courier"/>
              <a:cs typeface="Courier"/>
            </a:endParaRPr>
          </a:p>
          <a:p>
            <a:endParaRPr lang="en-US" dirty="0" smtClean="0">
              <a:solidFill>
                <a:srgbClr val="008000"/>
              </a:solidFill>
              <a:latin typeface="Courier"/>
              <a:cs typeface="Courier"/>
            </a:endParaRPr>
          </a:p>
          <a:p>
            <a:r>
              <a:rPr lang="en-US" dirty="0" smtClean="0">
                <a:latin typeface="Courier"/>
                <a:cs typeface="Courier"/>
              </a:rPr>
              <a:t>	</a:t>
            </a:r>
            <a:r>
              <a:rPr lang="en-US" b="1" dirty="0" err="1" smtClean="0">
                <a:latin typeface="Courier"/>
                <a:cs typeface="Courier"/>
              </a:rPr>
              <a:t>this</a:t>
            </a:r>
            <a:r>
              <a:rPr lang="en-US" dirty="0" err="1" smtClean="0">
                <a:latin typeface="Courier"/>
                <a:cs typeface="Courier"/>
              </a:rPr>
              <a:t>.</a:t>
            </a:r>
            <a:r>
              <a:rPr lang="en-US" dirty="0" err="1" smtClean="0">
                <a:solidFill>
                  <a:srgbClr val="812107"/>
                </a:solidFill>
                <a:latin typeface="Courier"/>
                <a:cs typeface="Courier"/>
              </a:rPr>
              <a:t>checkLamp</a:t>
            </a:r>
            <a:r>
              <a:rPr lang="en-US" dirty="0" err="1" smtClean="0">
                <a:latin typeface="Courier"/>
                <a:cs typeface="Courier"/>
              </a:rPr>
              <a:t>(</a:t>
            </a:r>
            <a:r>
              <a:rPr lang="en-US" b="1" dirty="0" err="1" smtClean="0">
                <a:latin typeface="Courier"/>
                <a:cs typeface="Courier"/>
              </a:rPr>
              <a:t>this</a:t>
            </a:r>
            <a:r>
              <a:rPr lang="en-US" dirty="0" err="1" smtClean="0">
                <a:latin typeface="Courier"/>
                <a:cs typeface="Courier"/>
              </a:rPr>
              <a:t>.lamp</a:t>
            </a:r>
            <a:r>
              <a:rPr lang="en-US" dirty="0" smtClean="0">
                <a:latin typeface="Courier"/>
                <a:cs typeface="Courier"/>
              </a:rPr>
              <a:t>);</a:t>
            </a:r>
            <a:endParaRPr lang="en-US" dirty="0" smtClean="0">
              <a:solidFill>
                <a:srgbClr val="008000"/>
              </a:solidFill>
              <a:latin typeface="Courier"/>
              <a:cs typeface="Courier"/>
            </a:endParaRPr>
          </a:p>
          <a:p>
            <a:r>
              <a:rPr lang="en-US" dirty="0" smtClean="0">
                <a:latin typeface="Courier"/>
                <a:cs typeface="Courier"/>
              </a:rPr>
              <a:t>}</a:t>
            </a:r>
            <a:endParaRPr lang="en-US" dirty="0">
              <a:latin typeface="Courier"/>
              <a:cs typeface="Courier"/>
            </a:endParaRPr>
          </a:p>
        </p:txBody>
      </p:sp>
      <p:pic>
        <p:nvPicPr>
          <p:cNvPr id="3" name="Picture 2" descr="Picture 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123904"/>
            <a:ext cx="7924800" cy="11293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891413" y="2191739"/>
            <a:ext cx="42901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Courier"/>
                <a:cs typeface="Courier"/>
              </a:rPr>
              <a:t>this</a:t>
            </a:r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: </a:t>
            </a:r>
            <a:r>
              <a:rPr lang="en-US" b="1" dirty="0" err="1" smtClean="0">
                <a:solidFill>
                  <a:srgbClr val="660066"/>
                </a:solidFill>
                <a:latin typeface="Courier"/>
                <a:cs typeface="Courier"/>
              </a:rPr>
              <a:t>ReadOnly</a:t>
            </a:r>
            <a:r>
              <a:rPr lang="en-US" b="1" dirty="0" smtClean="0">
                <a:solidFill>
                  <a:srgbClr val="660066"/>
                </a:solidFill>
                <a:latin typeface="Courier"/>
                <a:cs typeface="Courier"/>
              </a:rPr>
              <a:t>!</a:t>
            </a:r>
          </a:p>
        </p:txBody>
      </p:sp>
      <p:sp>
        <p:nvSpPr>
          <p:cNvPr id="6" name="Rectangle 5"/>
          <p:cNvSpPr/>
          <p:nvPr/>
        </p:nvSpPr>
        <p:spPr>
          <a:xfrm>
            <a:off x="891413" y="2255239"/>
            <a:ext cx="42901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Courier"/>
                <a:cs typeface="Courier"/>
              </a:rPr>
              <a:t>this</a:t>
            </a:r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: </a:t>
            </a:r>
            <a:r>
              <a:rPr lang="en-US" b="1" dirty="0" err="1" smtClean="0">
                <a:solidFill>
                  <a:srgbClr val="660066"/>
                </a:solidFill>
                <a:latin typeface="Courier"/>
                <a:cs typeface="Courier"/>
              </a:rPr>
              <a:t>ReadOnly</a:t>
            </a:r>
            <a:r>
              <a:rPr lang="en-US" dirty="0" smtClean="0">
                <a:solidFill>
                  <a:srgbClr val="000000"/>
                </a:solidFill>
                <a:latin typeface="Courier"/>
                <a:cs typeface="Courier"/>
              </a:rPr>
              <a:t>/</a:t>
            </a:r>
            <a:r>
              <a:rPr lang="en-US" b="1" dirty="0" smtClean="0">
                <a:solidFill>
                  <a:srgbClr val="660066"/>
                </a:solidFill>
                <a:latin typeface="Courier"/>
                <a:cs typeface="Courier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urier"/>
                <a:cs typeface="Courier"/>
              </a:rPr>
              <a:t>*</a:t>
            </a:r>
            <a:r>
              <a:rPr lang="en-US" b="1" dirty="0" smtClean="0">
                <a:solidFill>
                  <a:srgbClr val="660066"/>
                </a:solidFill>
                <a:latin typeface="Courier"/>
                <a:cs typeface="Courier"/>
              </a:rPr>
              <a:t> </a:t>
            </a:r>
            <a:r>
              <a:rPr lang="en-US" b="1" dirty="0" err="1" smtClean="0">
                <a:solidFill>
                  <a:srgbClr val="660066"/>
                </a:solidFill>
                <a:latin typeface="Courier"/>
                <a:cs typeface="Courier"/>
              </a:rPr>
              <a:t>ReadOnly</a:t>
            </a:r>
            <a:r>
              <a:rPr lang="en-US" dirty="0" smtClean="0">
                <a:solidFill>
                  <a:srgbClr val="000000"/>
                </a:solidFill>
                <a:latin typeface="Courier"/>
                <a:cs typeface="Courier"/>
              </a:rPr>
              <a:t>/</a:t>
            </a:r>
          </a:p>
        </p:txBody>
      </p:sp>
      <p:sp>
        <p:nvSpPr>
          <p:cNvPr id="7" name="Rectangle 6"/>
          <p:cNvSpPr/>
          <p:nvPr/>
        </p:nvSpPr>
        <p:spPr>
          <a:xfrm>
            <a:off x="891413" y="2356839"/>
            <a:ext cx="42901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Courier"/>
                <a:cs typeface="Courier"/>
              </a:rPr>
              <a:t>this</a:t>
            </a:r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: </a:t>
            </a:r>
            <a:r>
              <a:rPr lang="en-US" b="1" dirty="0" err="1" smtClean="0">
                <a:solidFill>
                  <a:srgbClr val="660066"/>
                </a:solidFill>
                <a:latin typeface="Courier"/>
                <a:cs typeface="Courier"/>
              </a:rPr>
              <a:t>ReadOnly</a:t>
            </a:r>
            <a:r>
              <a:rPr lang="en-US" dirty="0" smtClean="0">
                <a:solidFill>
                  <a:srgbClr val="000000"/>
                </a:solidFill>
                <a:latin typeface="Courier"/>
                <a:cs typeface="Courier"/>
              </a:rPr>
              <a:t>/</a:t>
            </a:r>
          </a:p>
        </p:txBody>
      </p:sp>
      <p:sp>
        <p:nvSpPr>
          <p:cNvPr id="8" name="Rectangle 7"/>
          <p:cNvSpPr/>
          <p:nvPr/>
        </p:nvSpPr>
        <p:spPr>
          <a:xfrm>
            <a:off x="5359400" y="2369539"/>
            <a:ext cx="2679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Courier"/>
                <a:cs typeface="Courier"/>
              </a:rPr>
              <a:t>this</a:t>
            </a:r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: </a:t>
            </a:r>
            <a:r>
              <a:rPr lang="en-US" b="1" dirty="0" err="1" smtClean="0">
                <a:solidFill>
                  <a:srgbClr val="660066"/>
                </a:solidFill>
                <a:latin typeface="Courier"/>
                <a:cs typeface="Courier"/>
              </a:rPr>
              <a:t>ReadOnly</a:t>
            </a:r>
            <a:r>
              <a:rPr lang="en-US" dirty="0" smtClean="0">
                <a:solidFill>
                  <a:srgbClr val="000000"/>
                </a:solidFill>
                <a:latin typeface="Courier"/>
                <a:cs typeface="Courier"/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4155313" y="3449039"/>
            <a:ext cx="42901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008000"/>
                </a:solidFill>
                <a:latin typeface="Courier"/>
                <a:cs typeface="Courier"/>
              </a:rPr>
              <a:t>this</a:t>
            </a:r>
            <a:r>
              <a:rPr lang="en-US" dirty="0" err="1" smtClean="0">
                <a:solidFill>
                  <a:srgbClr val="008000"/>
                </a:solidFill>
                <a:latin typeface="Courier"/>
                <a:cs typeface="Courier"/>
              </a:rPr>
              <a:t>.lamp</a:t>
            </a:r>
            <a:r>
              <a:rPr lang="en-US" b="1" baseline="-25000" dirty="0" err="1" smtClean="0">
                <a:solidFill>
                  <a:srgbClr val="008000"/>
                </a:solidFill>
                <a:latin typeface="Courier"/>
                <a:cs typeface="Courier"/>
              </a:rPr>
              <a:t>const</a:t>
            </a:r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: </a:t>
            </a:r>
            <a:r>
              <a:rPr lang="en-US" b="1" dirty="0" err="1" smtClean="0">
                <a:solidFill>
                  <a:srgbClr val="660066"/>
                </a:solidFill>
                <a:latin typeface="Courier"/>
                <a:cs typeface="Courier"/>
              </a:rPr>
              <a:t>StaticLamp</a:t>
            </a:r>
            <a:r>
              <a:rPr lang="en-US" dirty="0" smtClean="0">
                <a:solidFill>
                  <a:srgbClr val="000000"/>
                </a:solidFill>
                <a:latin typeface="Courier"/>
                <a:cs typeface="Courier"/>
              </a:rPr>
              <a:t>/</a:t>
            </a:r>
          </a:p>
        </p:txBody>
      </p:sp>
      <p:sp>
        <p:nvSpPr>
          <p:cNvPr id="10" name="Rectangle 9"/>
          <p:cNvSpPr/>
          <p:nvPr/>
        </p:nvSpPr>
        <p:spPr>
          <a:xfrm>
            <a:off x="954913" y="3512539"/>
            <a:ext cx="42901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Courier"/>
                <a:cs typeface="Courier"/>
              </a:rPr>
              <a:t>this</a:t>
            </a:r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: </a:t>
            </a:r>
            <a:r>
              <a:rPr lang="en-US" b="1" dirty="0" err="1" smtClean="0">
                <a:solidFill>
                  <a:srgbClr val="660066"/>
                </a:solidFill>
                <a:latin typeface="Courier"/>
                <a:cs typeface="Courier"/>
              </a:rPr>
              <a:t>ReadOnly</a:t>
            </a:r>
            <a:r>
              <a:rPr lang="en-US" dirty="0" smtClean="0">
                <a:solidFill>
                  <a:srgbClr val="000000"/>
                </a:solidFill>
                <a:latin typeface="Courier"/>
                <a:cs typeface="Courier"/>
              </a:rPr>
              <a:t>/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79600" y="3937000"/>
            <a:ext cx="6426200" cy="711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r>
              <a:rPr lang="en-US" b="1" dirty="0" smtClean="0">
                <a:latin typeface="Courier"/>
                <a:cs typeface="Courier"/>
              </a:rPr>
              <a:t>none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err="1" smtClean="0">
                <a:solidFill>
                  <a:schemeClr val="accent5">
                    <a:lumMod val="90000"/>
                    <a:lumOff val="10000"/>
                  </a:schemeClr>
                </a:solidFill>
                <a:latin typeface="Courier"/>
                <a:cs typeface="Courier"/>
              </a:rPr>
              <a:t>checkLamp</a:t>
            </a:r>
            <a:r>
              <a:rPr lang="en-US" dirty="0" smtClean="0">
                <a:latin typeface="Courier"/>
                <a:cs typeface="Courier"/>
              </a:rPr>
              <a:t>( </a:t>
            </a:r>
            <a:r>
              <a:rPr lang="en-US" b="1" dirty="0" err="1" smtClean="0">
                <a:solidFill>
                  <a:srgbClr val="660066"/>
                </a:solidFill>
                <a:latin typeface="Courier"/>
                <a:cs typeface="Courier"/>
              </a:rPr>
              <a:t>StaticLamp</a:t>
            </a:r>
            <a:r>
              <a:rPr lang="en-US" dirty="0" smtClean="0">
                <a:solidFill>
                  <a:srgbClr val="000000"/>
                </a:solidFill>
                <a:latin typeface="Courier"/>
                <a:cs typeface="Courier"/>
              </a:rPr>
              <a:t>? </a:t>
            </a:r>
            <a:r>
              <a:rPr lang="en-US" dirty="0" smtClean="0">
                <a:latin typeface="Courier"/>
                <a:cs typeface="Courier"/>
              </a:rPr>
              <a:t>&gt;&gt; </a:t>
            </a:r>
            <a:r>
              <a:rPr lang="en-US" b="1" dirty="0" err="1" smtClean="0">
                <a:solidFill>
                  <a:srgbClr val="660066"/>
                </a:solidFill>
                <a:latin typeface="Courier"/>
                <a:cs typeface="Courier"/>
              </a:rPr>
              <a:t>StaticLamp</a:t>
            </a:r>
            <a:r>
              <a:rPr lang="en-US" dirty="0" smtClean="0">
                <a:solidFill>
                  <a:srgbClr val="000000"/>
                </a:solidFill>
                <a:latin typeface="Courier"/>
                <a:cs typeface="Courier"/>
              </a:rPr>
              <a:t>?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err="1" smtClean="0">
                <a:latin typeface="Courier"/>
                <a:cs typeface="Courier"/>
              </a:rPr>
              <a:t>x</a:t>
            </a:r>
            <a:r>
              <a:rPr lang="en-US" dirty="0" smtClean="0">
                <a:latin typeface="Courier"/>
                <a:cs typeface="Courier"/>
              </a:rPr>
              <a:t>)	[ </a:t>
            </a:r>
            <a:r>
              <a:rPr lang="en-US" b="1" dirty="0" err="1" smtClean="0">
                <a:solidFill>
                  <a:srgbClr val="660066"/>
                </a:solidFill>
                <a:latin typeface="Courier"/>
                <a:cs typeface="Courier"/>
              </a:rPr>
              <a:t>ReadOnly</a:t>
            </a:r>
            <a:r>
              <a:rPr lang="en-US" dirty="0" smtClean="0">
                <a:solidFill>
                  <a:srgbClr val="000000"/>
                </a:solidFill>
                <a:latin typeface="Courier"/>
                <a:cs typeface="Courier"/>
              </a:rPr>
              <a:t>? </a:t>
            </a:r>
            <a:r>
              <a:rPr lang="en-US" dirty="0" smtClean="0">
                <a:latin typeface="Courier"/>
                <a:cs typeface="Courier"/>
              </a:rPr>
              <a:t>&gt;&gt; </a:t>
            </a:r>
            <a:r>
              <a:rPr lang="en-US" b="1" dirty="0" err="1" smtClean="0">
                <a:solidFill>
                  <a:srgbClr val="660066"/>
                </a:solidFill>
                <a:latin typeface="Courier"/>
                <a:cs typeface="Courier"/>
              </a:rPr>
              <a:t>ReadOnly</a:t>
            </a:r>
            <a:r>
              <a:rPr lang="en-US" dirty="0" smtClean="0">
                <a:solidFill>
                  <a:schemeClr val="tx1"/>
                </a:solidFill>
                <a:latin typeface="Courier"/>
                <a:cs typeface="Courier"/>
              </a:rPr>
              <a:t>? </a:t>
            </a:r>
            <a:r>
              <a:rPr lang="en-US" dirty="0" smtClean="0">
                <a:latin typeface="Courier"/>
                <a:cs typeface="Courier"/>
              </a:rPr>
              <a:t>] { </a:t>
            </a:r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… </a:t>
            </a:r>
            <a:r>
              <a:rPr lang="en-US" dirty="0" smtClean="0">
                <a:latin typeface="Courier"/>
                <a:cs typeface="Courier"/>
              </a:rPr>
              <a:t>}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73400" y="2924000"/>
            <a:ext cx="5892800" cy="479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ctr"/>
            <a:r>
              <a:rPr lang="en-US" b="1" dirty="0" smtClean="0">
                <a:latin typeface="Courier"/>
                <a:cs typeface="Courier"/>
              </a:rPr>
              <a:t>view </a:t>
            </a:r>
            <a:r>
              <a:rPr lang="en-US" b="1" dirty="0" err="1" smtClean="0">
                <a:solidFill>
                  <a:srgbClr val="660066"/>
                </a:solidFill>
                <a:latin typeface="Courier"/>
                <a:cs typeface="Courier"/>
              </a:rPr>
              <a:t>ReadOnly</a:t>
            </a:r>
            <a:r>
              <a:rPr lang="en-US" b="1" dirty="0" smtClean="0">
                <a:solidFill>
                  <a:srgbClr val="660066"/>
                </a:solidFill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{ </a:t>
            </a:r>
            <a:r>
              <a:rPr lang="en-US" b="1" dirty="0" smtClean="0">
                <a:latin typeface="Courier"/>
                <a:cs typeface="Courier"/>
              </a:rPr>
              <a:t>const </a:t>
            </a:r>
            <a:r>
              <a:rPr lang="en-US" b="1" dirty="0" err="1" smtClean="0">
                <a:solidFill>
                  <a:srgbClr val="660066"/>
                </a:solidFill>
                <a:latin typeface="Courier"/>
                <a:cs typeface="Courier"/>
              </a:rPr>
              <a:t>StaticLamp</a:t>
            </a:r>
            <a:r>
              <a:rPr lang="en-US" b="1" dirty="0" smtClean="0">
                <a:solidFill>
                  <a:srgbClr val="660066"/>
                </a:solidFill>
                <a:latin typeface="Courier"/>
                <a:cs typeface="Courier"/>
              </a:rPr>
              <a:t>! </a:t>
            </a:r>
            <a:r>
              <a:rPr lang="en-US" dirty="0" smtClean="0">
                <a:latin typeface="Courier"/>
                <a:cs typeface="Courier"/>
              </a:rPr>
              <a:t>lamp; }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800600" y="5292776"/>
            <a:ext cx="2112502" cy="396824"/>
          </a:xfrm>
          <a:prstGeom prst="rect">
            <a:avLst/>
          </a:prstGeom>
          <a:noFill/>
          <a:ln w="38100">
            <a:solidFill>
              <a:schemeClr val="accent5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134100" y="3454400"/>
            <a:ext cx="1663700" cy="431800"/>
          </a:xfrm>
          <a:prstGeom prst="rect">
            <a:avLst/>
          </a:prstGeom>
          <a:noFill/>
          <a:ln w="38100">
            <a:solidFill>
              <a:schemeClr val="accent5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 / Unpack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C5B7-9276-2C49-92BD-AF2F14A39CA6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8" grpId="0"/>
      <p:bldP spid="9" grpId="0"/>
      <p:bldP spid="10" grpId="0"/>
      <p:bldP spid="12" grpId="0" animBg="1"/>
      <p:bldP spid="14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2019300"/>
            <a:ext cx="8496300" cy="4038600"/>
          </a:xfrm>
        </p:spPr>
        <p:txBody>
          <a:bodyPr>
            <a:normAutofit/>
          </a:bodyPr>
          <a:lstStyle/>
          <a:p>
            <a:pPr algn="just"/>
            <a:r>
              <a:rPr lang="en-US" dirty="0" err="1" smtClean="0">
                <a:solidFill>
                  <a:srgbClr val="6284C6"/>
                </a:solidFill>
              </a:rPr>
              <a:t>Bierhoff</a:t>
            </a:r>
            <a:r>
              <a:rPr lang="en-US" dirty="0" smtClean="0">
                <a:solidFill>
                  <a:srgbClr val="6284C6"/>
                </a:solidFill>
              </a:rPr>
              <a:t> &amp; Aldrich</a:t>
            </a:r>
            <a:r>
              <a:rPr lang="en-US" dirty="0" smtClean="0"/>
              <a:t>, </a:t>
            </a:r>
            <a:r>
              <a:rPr lang="en-US" cap="small" dirty="0" smtClean="0"/>
              <a:t>Modular </a:t>
            </a:r>
            <a:r>
              <a:rPr lang="en-US" cap="small" dirty="0" err="1" smtClean="0"/>
              <a:t>TypeState</a:t>
            </a:r>
            <a:r>
              <a:rPr lang="en-US" cap="small" dirty="0" smtClean="0"/>
              <a:t> Checking Of Aliased Objects</a:t>
            </a:r>
            <a:r>
              <a:rPr lang="en-US" dirty="0" smtClean="0"/>
              <a:t> (</a:t>
            </a:r>
            <a:r>
              <a:rPr lang="en-US" b="1" dirty="0" smtClean="0"/>
              <a:t>2007</a:t>
            </a:r>
            <a:r>
              <a:rPr lang="en-US" dirty="0" smtClean="0"/>
              <a:t>).</a:t>
            </a:r>
          </a:p>
          <a:p>
            <a:pPr algn="just"/>
            <a:r>
              <a:rPr lang="en-US" dirty="0" err="1" smtClean="0">
                <a:solidFill>
                  <a:srgbClr val="6284C6"/>
                </a:solidFill>
              </a:rPr>
              <a:t>Caires</a:t>
            </a:r>
            <a:r>
              <a:rPr lang="en-US" dirty="0" smtClean="0"/>
              <a:t>, </a:t>
            </a:r>
            <a:r>
              <a:rPr lang="en-US" cap="small" dirty="0" smtClean="0"/>
              <a:t>Spatial-Behavioral Types For Concurrency And Resource Control In Distributed Systems </a:t>
            </a:r>
            <a:r>
              <a:rPr lang="en-US" dirty="0" smtClean="0"/>
              <a:t>(</a:t>
            </a:r>
            <a:r>
              <a:rPr lang="en-US" b="1" dirty="0" smtClean="0"/>
              <a:t>2008</a:t>
            </a:r>
            <a:r>
              <a:rPr lang="en-US" dirty="0" smtClean="0"/>
              <a:t>).</a:t>
            </a:r>
          </a:p>
          <a:p>
            <a:pPr algn="just"/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Qi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&amp; Myers</a:t>
            </a:r>
            <a:r>
              <a:rPr lang="en-US" dirty="0" smtClean="0"/>
              <a:t>, </a:t>
            </a:r>
            <a:r>
              <a:rPr lang="en-US" cap="small" dirty="0" smtClean="0"/>
              <a:t>Masked Types For Sound Object Initialization</a:t>
            </a:r>
            <a:r>
              <a:rPr lang="en-US" dirty="0" smtClean="0"/>
              <a:t> (</a:t>
            </a:r>
            <a:r>
              <a:rPr lang="en-US" b="1" dirty="0" smtClean="0"/>
              <a:t>2009</a:t>
            </a:r>
            <a:r>
              <a:rPr lang="en-US" dirty="0" smtClean="0"/>
              <a:t>).</a:t>
            </a:r>
          </a:p>
          <a:p>
            <a:pPr algn="just"/>
            <a:r>
              <a:rPr lang="en-US" dirty="0" err="1" smtClean="0">
                <a:solidFill>
                  <a:srgbClr val="6284C6"/>
                </a:solidFill>
              </a:rPr>
              <a:t>Leino</a:t>
            </a:r>
            <a:r>
              <a:rPr lang="en-US" dirty="0" smtClean="0"/>
              <a:t>, </a:t>
            </a:r>
            <a:r>
              <a:rPr lang="en-US" cap="small" dirty="0" smtClean="0"/>
              <a:t>Data Groups: Specifying The Modification Of Extended State</a:t>
            </a:r>
            <a:r>
              <a:rPr lang="en-US" dirty="0" smtClean="0"/>
              <a:t> (</a:t>
            </a:r>
            <a:r>
              <a:rPr lang="en-US" b="1" dirty="0" smtClean="0"/>
              <a:t>1998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C5B7-9276-2C49-92BD-AF2F14A39CA6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3048000" y="2489200"/>
            <a:ext cx="2984500" cy="29591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cap="small" dirty="0" smtClean="0"/>
              <a:t>Single</a:t>
            </a:r>
          </a:p>
          <a:p>
            <a:pPr algn="ctr"/>
            <a:r>
              <a:rPr lang="en-US" sz="2400" cap="small" dirty="0" smtClean="0"/>
              <a:t>Cell</a:t>
            </a:r>
            <a:endParaRPr lang="en-US" sz="2400" cap="smal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Future Work: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5400" b="1" dirty="0" smtClean="0"/>
              <a:t>coordination</a:t>
            </a:r>
            <a:endParaRPr lang="en-US" sz="5400" b="1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C5B7-9276-2C49-92BD-AF2F14A39CA6}" type="slidenum">
              <a:rPr lang="en-US" smtClean="0"/>
              <a:pPr/>
              <a:t>26</a:t>
            </a:fld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1676400" y="5613400"/>
            <a:ext cx="5422900" cy="508000"/>
            <a:chOff x="1676400" y="5613400"/>
            <a:chExt cx="5422900" cy="508000"/>
          </a:xfrm>
        </p:grpSpPr>
        <p:sp>
          <p:nvSpPr>
            <p:cNvPr id="15" name="Rectangular Callout 14"/>
            <p:cNvSpPr/>
            <p:nvPr/>
          </p:nvSpPr>
          <p:spPr>
            <a:xfrm>
              <a:off x="1676400" y="5613400"/>
              <a:ext cx="1041400" cy="457200"/>
            </a:xfrm>
            <a:prstGeom prst="wedgeRectCallout">
              <a:avLst>
                <a:gd name="adj1" fmla="val 30546"/>
                <a:gd name="adj2" fmla="val -9682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cap="small" dirty="0" smtClean="0"/>
                <a:t>reader</a:t>
              </a:r>
              <a:endParaRPr lang="en-US" cap="small" dirty="0"/>
            </a:p>
          </p:txBody>
        </p:sp>
        <p:sp>
          <p:nvSpPr>
            <p:cNvPr id="16" name="Rectangular Callout 15"/>
            <p:cNvSpPr/>
            <p:nvPr/>
          </p:nvSpPr>
          <p:spPr>
            <a:xfrm>
              <a:off x="6197600" y="5727700"/>
              <a:ext cx="901700" cy="393700"/>
            </a:xfrm>
            <a:prstGeom prst="wedgeRectCallout">
              <a:avLst>
                <a:gd name="adj1" fmla="val -39142"/>
                <a:gd name="adj2" fmla="val -102016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cap="small" dirty="0" smtClean="0"/>
                <a:t>writer</a:t>
              </a:r>
              <a:endParaRPr lang="en-US" cap="small" dirty="0"/>
            </a:p>
          </p:txBody>
        </p:sp>
        <p:sp>
          <p:nvSpPr>
            <p:cNvPr id="17" name="Rectangular Callout 16"/>
            <p:cNvSpPr/>
            <p:nvPr/>
          </p:nvSpPr>
          <p:spPr>
            <a:xfrm>
              <a:off x="3721100" y="5727700"/>
              <a:ext cx="1841500" cy="368300"/>
            </a:xfrm>
            <a:prstGeom prst="wedgeRectCallout">
              <a:avLst>
                <a:gd name="adj1" fmla="val -17676"/>
                <a:gd name="adj2" fmla="val -111248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cap="small" dirty="0" smtClean="0"/>
                <a:t>Shared buffer</a:t>
              </a:r>
              <a:endParaRPr lang="en-US" cap="small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616200" y="2247900"/>
            <a:ext cx="3619500" cy="3136900"/>
            <a:chOff x="2616200" y="2247900"/>
            <a:chExt cx="3619500" cy="3136900"/>
          </a:xfrm>
        </p:grpSpPr>
        <p:sp>
          <p:nvSpPr>
            <p:cNvPr id="38" name="TextBox 37"/>
            <p:cNvSpPr txBox="1"/>
            <p:nvPr/>
          </p:nvSpPr>
          <p:spPr>
            <a:xfrm>
              <a:off x="2616200" y="4457700"/>
              <a:ext cx="2387600" cy="749300"/>
            </a:xfrm>
            <a:prstGeom prst="rect">
              <a:avLst/>
            </a:prstGeom>
            <a:solidFill>
              <a:schemeClr val="bg1">
                <a:lumMod val="95000"/>
                <a:alpha val="89000"/>
              </a:schemeClr>
            </a:solidFill>
            <a:effectLst>
              <a:outerShdw blurRad="558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254500" y="2870200"/>
              <a:ext cx="1981200" cy="673100"/>
            </a:xfrm>
            <a:prstGeom prst="rect">
              <a:avLst/>
            </a:prstGeom>
            <a:solidFill>
              <a:schemeClr val="bg1">
                <a:lumMod val="95000"/>
                <a:alpha val="89000"/>
              </a:schemeClr>
            </a:solidFill>
            <a:effectLst>
              <a:outerShdw blurRad="558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644900" y="2565399"/>
              <a:ext cx="1689100" cy="2819401"/>
            </a:xfrm>
            <a:prstGeom prst="rect">
              <a:avLst/>
            </a:prstGeom>
            <a:ln>
              <a:prstDash val="dash"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Curved Connector 17"/>
            <p:cNvCxnSpPr>
              <a:stCxn id="8" idx="6"/>
              <a:endCxn id="9" idx="6"/>
            </p:cNvCxnSpPr>
            <p:nvPr/>
          </p:nvCxnSpPr>
          <p:spPr>
            <a:xfrm>
              <a:off x="4991100" y="3225800"/>
              <a:ext cx="1588" cy="1574800"/>
            </a:xfrm>
            <a:prstGeom prst="curvedConnector3">
              <a:avLst>
                <a:gd name="adj1" fmla="val 35988665"/>
              </a:avLst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Curved Connector 26"/>
            <p:cNvCxnSpPr>
              <a:stCxn id="9" idx="2"/>
              <a:endCxn id="8" idx="2"/>
            </p:cNvCxnSpPr>
            <p:nvPr/>
          </p:nvCxnSpPr>
          <p:spPr>
            <a:xfrm rot="10800000">
              <a:off x="3975100" y="3225800"/>
              <a:ext cx="1588" cy="1574800"/>
            </a:xfrm>
            <a:prstGeom prst="curvedConnector3">
              <a:avLst>
                <a:gd name="adj1" fmla="val 32789673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3975100" y="4292600"/>
              <a:ext cx="1016000" cy="10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 smtClean="0"/>
                <a:t>Full</a:t>
              </a:r>
              <a:endParaRPr lang="en-US" sz="15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3975100" y="2717800"/>
              <a:ext cx="1016000" cy="10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en-US" sz="1500" dirty="0" smtClean="0"/>
                <a:t>Empty</a:t>
              </a:r>
              <a:endParaRPr lang="en-US" sz="15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835400" y="2247900"/>
              <a:ext cx="13395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coordinator</a:t>
              </a:r>
              <a:endParaRPr lang="en-US" dirty="0"/>
            </a:p>
          </p:txBody>
        </p:sp>
      </p:grpSp>
      <p:sp>
        <p:nvSpPr>
          <p:cNvPr id="6" name="Chord 5"/>
          <p:cNvSpPr/>
          <p:nvPr/>
        </p:nvSpPr>
        <p:spPr>
          <a:xfrm rot="10800000">
            <a:off x="3543300" y="2603499"/>
            <a:ext cx="2832100" cy="2733303"/>
          </a:xfrm>
          <a:prstGeom prst="chord">
            <a:avLst>
              <a:gd name="adj1" fmla="val 5405263"/>
              <a:gd name="adj2" fmla="val 16200000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hord 4"/>
          <p:cNvSpPr/>
          <p:nvPr/>
        </p:nvSpPr>
        <p:spPr>
          <a:xfrm>
            <a:off x="2409658" y="2603499"/>
            <a:ext cx="2832100" cy="2733303"/>
          </a:xfrm>
          <a:prstGeom prst="chord">
            <a:avLst>
              <a:gd name="adj1" fmla="val 5405263"/>
              <a:gd name="adj2" fmla="val 16200000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81481E-6 L 0.11667 4.81481E-6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81481E-6 L -0.09444 4.81481E-6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6" grpId="0" animBg="1"/>
      <p:bldP spid="6" grpId="1" animBg="1"/>
      <p:bldP spid="5" grpId="0" animBg="1"/>
      <p:bldP spid="5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2616200" y="4457700"/>
            <a:ext cx="2387600" cy="749300"/>
          </a:xfrm>
          <a:prstGeom prst="rect">
            <a:avLst/>
          </a:prstGeom>
          <a:solidFill>
            <a:schemeClr val="bg1">
              <a:lumMod val="95000"/>
              <a:alpha val="89000"/>
            </a:schemeClr>
          </a:solidFill>
          <a:effectLst>
            <a:outerShdw blurRad="558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254500" y="2870200"/>
            <a:ext cx="1981200" cy="673100"/>
          </a:xfrm>
          <a:prstGeom prst="rect">
            <a:avLst/>
          </a:prstGeom>
          <a:solidFill>
            <a:schemeClr val="bg1">
              <a:lumMod val="95000"/>
              <a:alpha val="89000"/>
            </a:schemeClr>
          </a:solidFill>
          <a:effectLst>
            <a:outerShdw blurRad="558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644900" y="2565399"/>
            <a:ext cx="1689100" cy="2819401"/>
          </a:xfrm>
          <a:prstGeom prst="rect">
            <a:avLst/>
          </a:prstGeom>
          <a:ln>
            <a:prstDash val="dash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Future Work: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5400" b="1" dirty="0" smtClean="0"/>
              <a:t>coordination</a:t>
            </a:r>
            <a:endParaRPr lang="en-US" sz="5400" b="1" dirty="0"/>
          </a:p>
        </p:txBody>
      </p:sp>
      <p:sp>
        <p:nvSpPr>
          <p:cNvPr id="5" name="Chord 4"/>
          <p:cNvSpPr/>
          <p:nvPr/>
        </p:nvSpPr>
        <p:spPr>
          <a:xfrm>
            <a:off x="1520658" y="2603499"/>
            <a:ext cx="2832100" cy="2733303"/>
          </a:xfrm>
          <a:prstGeom prst="chord">
            <a:avLst>
              <a:gd name="adj1" fmla="val 5405263"/>
              <a:gd name="adj2" fmla="val 16200000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hord 5"/>
          <p:cNvSpPr/>
          <p:nvPr/>
        </p:nvSpPr>
        <p:spPr>
          <a:xfrm rot="10800000">
            <a:off x="4610100" y="2603499"/>
            <a:ext cx="2832100" cy="2733303"/>
          </a:xfrm>
          <a:prstGeom prst="chord">
            <a:avLst>
              <a:gd name="adj1" fmla="val 5405263"/>
              <a:gd name="adj2" fmla="val 16200000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Curved Connector 17"/>
          <p:cNvCxnSpPr>
            <a:stCxn id="8" idx="6"/>
            <a:endCxn id="9" idx="6"/>
          </p:cNvCxnSpPr>
          <p:nvPr/>
        </p:nvCxnSpPr>
        <p:spPr>
          <a:xfrm>
            <a:off x="4991100" y="3225800"/>
            <a:ext cx="1588" cy="1574800"/>
          </a:xfrm>
          <a:prstGeom prst="curvedConnector3">
            <a:avLst>
              <a:gd name="adj1" fmla="val 35988665"/>
            </a:avLst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7" name="Curved Connector 26"/>
          <p:cNvCxnSpPr>
            <a:stCxn id="9" idx="2"/>
            <a:endCxn id="8" idx="2"/>
          </p:cNvCxnSpPr>
          <p:nvPr/>
        </p:nvCxnSpPr>
        <p:spPr>
          <a:xfrm rot="10800000">
            <a:off x="3975100" y="3225800"/>
            <a:ext cx="1588" cy="1574800"/>
          </a:xfrm>
          <a:prstGeom prst="curvedConnector3">
            <a:avLst>
              <a:gd name="adj1" fmla="val 32789673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3975100" y="4292600"/>
            <a:ext cx="1016000" cy="1016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/>
              <a:t>Full</a:t>
            </a:r>
            <a:endParaRPr lang="en-US" sz="1500" dirty="0"/>
          </a:p>
        </p:txBody>
      </p:sp>
      <p:sp>
        <p:nvSpPr>
          <p:cNvPr id="8" name="Oval 7"/>
          <p:cNvSpPr/>
          <p:nvPr/>
        </p:nvSpPr>
        <p:spPr>
          <a:xfrm>
            <a:off x="3975100" y="2717800"/>
            <a:ext cx="1016000" cy="1016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1500" dirty="0" smtClean="0"/>
              <a:t>Empty</a:t>
            </a:r>
            <a:endParaRPr lang="en-US" sz="15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C5B7-9276-2C49-92BD-AF2F14A39CA6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5" name="Rectangular Callout 14"/>
          <p:cNvSpPr/>
          <p:nvPr/>
        </p:nvSpPr>
        <p:spPr>
          <a:xfrm>
            <a:off x="1676400" y="5613400"/>
            <a:ext cx="1041400" cy="457200"/>
          </a:xfrm>
          <a:prstGeom prst="wedgeRectCallout">
            <a:avLst>
              <a:gd name="adj1" fmla="val 30546"/>
              <a:gd name="adj2" fmla="val -968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cap="small" dirty="0" smtClean="0"/>
              <a:t>reader</a:t>
            </a:r>
            <a:endParaRPr lang="en-US" cap="small" dirty="0"/>
          </a:p>
        </p:txBody>
      </p:sp>
      <p:sp>
        <p:nvSpPr>
          <p:cNvPr id="16" name="Rectangular Callout 15"/>
          <p:cNvSpPr/>
          <p:nvPr/>
        </p:nvSpPr>
        <p:spPr>
          <a:xfrm>
            <a:off x="6197600" y="5727700"/>
            <a:ext cx="901700" cy="393700"/>
          </a:xfrm>
          <a:prstGeom prst="wedgeRectCallout">
            <a:avLst>
              <a:gd name="adj1" fmla="val -39142"/>
              <a:gd name="adj2" fmla="val -102016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cap="small" dirty="0" smtClean="0"/>
              <a:t>writer</a:t>
            </a:r>
            <a:endParaRPr lang="en-US" cap="small" dirty="0"/>
          </a:p>
        </p:txBody>
      </p:sp>
      <p:sp>
        <p:nvSpPr>
          <p:cNvPr id="17" name="Rectangular Callout 16"/>
          <p:cNvSpPr/>
          <p:nvPr/>
        </p:nvSpPr>
        <p:spPr>
          <a:xfrm>
            <a:off x="3721100" y="5727700"/>
            <a:ext cx="1841500" cy="368300"/>
          </a:xfrm>
          <a:prstGeom prst="wedgeRectCallout">
            <a:avLst>
              <a:gd name="adj1" fmla="val -17676"/>
              <a:gd name="adj2" fmla="val -111248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cap="small" dirty="0" smtClean="0"/>
              <a:t>Shared buffer</a:t>
            </a:r>
            <a:endParaRPr lang="en-US" cap="small" dirty="0"/>
          </a:p>
        </p:txBody>
      </p:sp>
      <p:sp>
        <p:nvSpPr>
          <p:cNvPr id="34" name="TextBox 33"/>
          <p:cNvSpPr txBox="1"/>
          <p:nvPr/>
        </p:nvSpPr>
        <p:spPr>
          <a:xfrm>
            <a:off x="3835400" y="2247900"/>
            <a:ext cx="1339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coordinator</a:t>
            </a:r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6400800" y="3035300"/>
            <a:ext cx="368300" cy="368300"/>
          </a:xfrm>
          <a:prstGeom prst="ellipse">
            <a:avLst/>
          </a:prstGeom>
          <a:solidFill>
            <a:srgbClr val="008000"/>
          </a:solidFill>
          <a:ln>
            <a:solidFill>
              <a:srgbClr val="CCFFCC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000500" y="2743200"/>
            <a:ext cx="977900" cy="965200"/>
          </a:xfrm>
          <a:prstGeom prst="ellipse">
            <a:avLst/>
          </a:prstGeom>
          <a:solidFill>
            <a:srgbClr val="FF6600">
              <a:alpha val="25000"/>
            </a:srgbClr>
          </a:solidFill>
          <a:ln w="76200" cmpd="sng">
            <a:solidFill>
              <a:srgbClr val="FF660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loud Callout 40"/>
          <p:cNvSpPr/>
          <p:nvPr/>
        </p:nvSpPr>
        <p:spPr>
          <a:xfrm>
            <a:off x="6502400" y="1422400"/>
            <a:ext cx="2095500" cy="1333500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cap="small" dirty="0" smtClean="0"/>
              <a:t>Empty</a:t>
            </a:r>
            <a:r>
              <a:rPr lang="en-US" dirty="0" smtClean="0"/>
              <a:t>?</a:t>
            </a:r>
          </a:p>
          <a:p>
            <a:pPr algn="ctr"/>
            <a:r>
              <a:rPr lang="en-US" dirty="0" smtClean="0"/>
              <a:t>I can </a:t>
            </a:r>
            <a:r>
              <a:rPr lang="en-US" b="1" dirty="0" smtClean="0"/>
              <a:t>write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42" name="Cloud Callout 41"/>
          <p:cNvSpPr/>
          <p:nvPr/>
        </p:nvSpPr>
        <p:spPr>
          <a:xfrm>
            <a:off x="190500" y="1384300"/>
            <a:ext cx="2120900" cy="1358900"/>
          </a:xfrm>
          <a:prstGeom prst="cloudCallout">
            <a:avLst>
              <a:gd name="adj1" fmla="val 25410"/>
              <a:gd name="adj2" fmla="val 61725"/>
            </a:avLst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cap="small" dirty="0" smtClean="0"/>
              <a:t>Full</a:t>
            </a:r>
            <a:r>
              <a:rPr lang="en-US" dirty="0" smtClean="0"/>
              <a:t>?</a:t>
            </a:r>
          </a:p>
          <a:p>
            <a:pPr algn="ctr"/>
            <a:r>
              <a:rPr lang="en-US" dirty="0" smtClean="0"/>
              <a:t>I can </a:t>
            </a:r>
            <a:r>
              <a:rPr lang="en-US" b="1" dirty="0" smtClean="0"/>
              <a:t>read</a:t>
            </a:r>
            <a:r>
              <a:rPr lang="en-US" dirty="0" smtClean="0"/>
              <a:t>!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22222E-6 C -0.0375 -0.01157 -0.07483 -0.02291 -0.1125 -0.0037 C -0.15018 0.01551 -0.20469 0.09352 -0.22639 0.11482 " pathEditMode="relative" ptsTypes="aaA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-1.85185E-6 C 0.02501 -0.00694 0.05018 -0.01366 0.06945 0.00185 C 0.08872 0.01736 0.11198 0.0581 0.11528 0.09259 C 0.11858 0.12709 0.10817 0.18611 0.08889 0.20926 C 0.06962 0.23241 0.01511 0.22778 6.66667E-6 0.23148 " pathEditMode="relative" ptsTypes="aaaaA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639 0.11482 C -0.25035 0.15949 -0.27431 0.2044 -0.31667 0.22037 C -0.35903 0.23634 -0.4198 0.22361 -0.48056 0.21111 " pathEditMode="relative" ptsTypes="aaA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.23148 C -0.02569 0.23519 -0.05121 0.23912 -0.07031 0.22454 C -0.08941 0.21019 -0.11128 0.17732 -0.11528 0.1456 C -0.11927 0.11389 -0.11267 0.05903 -0.09427 0.03495 C -0.07587 0.01111 -0.01979 0.00694 -0.00434 0.00185 " pathEditMode="relative" rAng="0" ptsTypes="aaaaA">
                                      <p:cBhvr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" y="-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1" grpId="0" animBg="1"/>
      <p:bldP spid="4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7770813" cy="3975100"/>
          </a:xfrm>
        </p:spPr>
        <p:txBody>
          <a:bodyPr>
            <a:normAutofit/>
          </a:bodyPr>
          <a:lstStyle/>
          <a:p>
            <a:r>
              <a:rPr lang="en-US" b="1" cap="small" dirty="0" smtClean="0"/>
              <a:t>Views</a:t>
            </a:r>
            <a:r>
              <a:rPr lang="en-US" dirty="0" smtClean="0"/>
              <a:t> - new abstraction merges </a:t>
            </a:r>
            <a:r>
              <a:rPr lang="en-US" b="1" dirty="0" smtClean="0"/>
              <a:t>state</a:t>
            </a:r>
            <a:r>
              <a:rPr lang="en-US" dirty="0" smtClean="0"/>
              <a:t> and </a:t>
            </a:r>
            <a:r>
              <a:rPr lang="en-US" b="1" dirty="0" smtClean="0"/>
              <a:t>aliasing</a:t>
            </a:r>
            <a:endParaRPr lang="en-US" dirty="0" smtClean="0"/>
          </a:p>
          <a:p>
            <a:r>
              <a:rPr lang="en-US" b="1" dirty="0" smtClean="0"/>
              <a:t>multiple</a:t>
            </a:r>
            <a:r>
              <a:rPr lang="en-US" dirty="0" smtClean="0"/>
              <a:t> readers </a:t>
            </a:r>
            <a:r>
              <a:rPr lang="en-US" dirty="0" err="1" smtClean="0">
                <a:sym typeface="Wingdings"/>
              </a:rPr>
              <a:t></a:t>
            </a:r>
            <a:r>
              <a:rPr lang="en-US" dirty="0" smtClean="0"/>
              <a:t> </a:t>
            </a:r>
            <a:r>
              <a:rPr lang="en-US" b="1" dirty="0" smtClean="0"/>
              <a:t>single</a:t>
            </a:r>
            <a:r>
              <a:rPr lang="en-US" dirty="0" smtClean="0"/>
              <a:t> writer</a:t>
            </a:r>
          </a:p>
          <a:p>
            <a:pPr lvl="1"/>
            <a:r>
              <a:rPr lang="en-US" dirty="0" smtClean="0"/>
              <a:t>readers counted using fractions</a:t>
            </a:r>
          </a:p>
          <a:p>
            <a:r>
              <a:rPr lang="en-US" dirty="0" smtClean="0"/>
              <a:t>brief introduction of the </a:t>
            </a:r>
            <a:r>
              <a:rPr lang="en-US" b="1" dirty="0" smtClean="0"/>
              <a:t>type system</a:t>
            </a:r>
          </a:p>
          <a:p>
            <a:r>
              <a:rPr lang="en-US" dirty="0" smtClean="0"/>
              <a:t>more details in the paper:</a:t>
            </a:r>
            <a:endParaRPr lang="en-US" sz="800" dirty="0" smtClean="0"/>
          </a:p>
          <a:p>
            <a:pPr marL="0" lvl="0" indent="0" algn="ctr">
              <a:spcBef>
                <a:spcPts val="300"/>
              </a:spcBef>
              <a:buNone/>
              <a:defRPr/>
            </a:pPr>
            <a:r>
              <a:rPr lang="en-US" i="1" dirty="0" smtClean="0"/>
              <a:t>Filipe </a:t>
            </a:r>
            <a:r>
              <a:rPr lang="en-US" i="1" dirty="0" err="1" smtClean="0"/>
              <a:t>Militão</a:t>
            </a:r>
            <a:r>
              <a:rPr lang="en-US" i="1" dirty="0" smtClean="0"/>
              <a:t> , Jonathan Aldrich , </a:t>
            </a:r>
            <a:r>
              <a:rPr lang="en-US" i="1" dirty="0" err="1" smtClean="0"/>
              <a:t>Luís</a:t>
            </a:r>
            <a:r>
              <a:rPr lang="en-US" i="1" dirty="0" smtClean="0"/>
              <a:t> </a:t>
            </a:r>
            <a:r>
              <a:rPr lang="en-US" i="1" dirty="0" err="1" smtClean="0"/>
              <a:t>Caires</a:t>
            </a:r>
            <a:r>
              <a:rPr lang="en-US" i="1" dirty="0" smtClean="0"/>
              <a:t> </a:t>
            </a:r>
            <a:r>
              <a:rPr lang="en-US" dirty="0" smtClean="0"/>
              <a:t>	            </a:t>
            </a:r>
          </a:p>
          <a:p>
            <a:pPr marL="0" lvl="0" indent="0" algn="ctr">
              <a:spcBef>
                <a:spcPts val="300"/>
              </a:spcBef>
              <a:buNone/>
              <a:defRPr/>
            </a:pPr>
            <a:r>
              <a:rPr lang="en-US" sz="2900" b="1" dirty="0" smtClean="0"/>
              <a:t>Aliasing control with view-based </a:t>
            </a:r>
            <a:r>
              <a:rPr lang="en-US" sz="2900" b="1" dirty="0" err="1" smtClean="0"/>
              <a:t>typestate</a:t>
            </a:r>
            <a:endParaRPr lang="en-US" sz="29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C5B7-9276-2C49-92BD-AF2F14A39CA6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2461194" y="5238624"/>
            <a:ext cx="1406536" cy="383620"/>
            <a:chOff x="2461194" y="4921124"/>
            <a:chExt cx="1406536" cy="383620"/>
          </a:xfrm>
        </p:grpSpPr>
        <p:cxnSp>
          <p:nvCxnSpPr>
            <p:cNvPr id="9" name="Straight Arrow Connector 8"/>
            <p:cNvCxnSpPr>
              <a:stCxn id="5" idx="6"/>
              <a:endCxn id="6" idx="2"/>
            </p:cNvCxnSpPr>
            <p:nvPr/>
          </p:nvCxnSpPr>
          <p:spPr>
            <a:xfrm>
              <a:off x="2461194" y="5303156"/>
              <a:ext cx="140653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2626420" y="4921124"/>
              <a:ext cx="10157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812107"/>
                  </a:solidFill>
                  <a:latin typeface="Courier"/>
                  <a:cs typeface="Courier"/>
                </a:rPr>
                <a:t>open</a:t>
              </a:r>
              <a:r>
                <a:rPr lang="en-US" b="1" dirty="0" smtClean="0">
                  <a:latin typeface="Courier"/>
                  <a:cs typeface="Courier"/>
                </a:rPr>
                <a:t>()</a:t>
              </a:r>
              <a:endParaRPr lang="en-US" b="1" dirty="0">
                <a:latin typeface="Courier"/>
                <a:cs typeface="Courier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052581" y="5240614"/>
            <a:ext cx="1469872" cy="369332"/>
            <a:chOff x="5052581" y="4923114"/>
            <a:chExt cx="1469872" cy="369332"/>
          </a:xfrm>
        </p:grpSpPr>
        <p:cxnSp>
          <p:nvCxnSpPr>
            <p:cNvPr id="12" name="Straight Arrow Connector 11"/>
            <p:cNvCxnSpPr>
              <a:stCxn id="6" idx="6"/>
              <a:endCxn id="7" idx="2"/>
            </p:cNvCxnSpPr>
            <p:nvPr/>
          </p:nvCxnSpPr>
          <p:spPr>
            <a:xfrm>
              <a:off x="5052581" y="5290456"/>
              <a:ext cx="146987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5164330" y="4923114"/>
              <a:ext cx="11543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812107"/>
                  </a:solidFill>
                  <a:latin typeface="Courier"/>
                  <a:cs typeface="Courier"/>
                </a:rPr>
                <a:t>close</a:t>
              </a:r>
              <a:r>
                <a:rPr lang="en-US" b="1" dirty="0" smtClean="0">
                  <a:latin typeface="Courier"/>
                  <a:cs typeface="Courier"/>
                </a:rPr>
                <a:t>()</a:t>
              </a:r>
              <a:endParaRPr lang="en-US" b="1" dirty="0">
                <a:latin typeface="Courier"/>
                <a:cs typeface="Courier"/>
              </a:endParaRPr>
            </a:p>
          </p:txBody>
        </p:sp>
      </p:grpSp>
      <p:sp>
        <p:nvSpPr>
          <p:cNvPr id="28" name="Rounded Rectangle 27"/>
          <p:cNvSpPr/>
          <p:nvPr/>
        </p:nvSpPr>
        <p:spPr>
          <a:xfrm>
            <a:off x="3005667" y="4321251"/>
            <a:ext cx="1659466" cy="38813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3108476" y="3695382"/>
            <a:ext cx="1439334" cy="38813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cap="small" dirty="0" err="1" smtClean="0"/>
              <a:t>TypeState</a:t>
            </a:r>
            <a:r>
              <a:rPr lang="en-US" dirty="0" smtClean="0"/>
              <a:t> tracks protocols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16280"/>
            <a:ext cx="7770813" cy="3657600"/>
          </a:xfrm>
        </p:spPr>
        <p:txBody>
          <a:bodyPr/>
          <a:lstStyle/>
          <a:p>
            <a:r>
              <a:rPr lang="en-US" i="1" cap="small" dirty="0" smtClean="0"/>
              <a:t>Types</a:t>
            </a:r>
            <a:r>
              <a:rPr lang="en-US" dirty="0" smtClean="0"/>
              <a:t> to reason about </a:t>
            </a:r>
            <a:r>
              <a:rPr lang="en-US" i="1" cap="small" dirty="0" smtClean="0"/>
              <a:t>State</a:t>
            </a:r>
            <a:endParaRPr lang="en-US" dirty="0" smtClean="0"/>
          </a:p>
          <a:p>
            <a:pPr>
              <a:spcBef>
                <a:spcPts val="800"/>
              </a:spcBef>
            </a:pPr>
            <a:r>
              <a:rPr lang="en-US" b="1" dirty="0" smtClean="0">
                <a:latin typeface="Courier"/>
                <a:cs typeface="Courier"/>
              </a:rPr>
              <a:t>File</a:t>
            </a:r>
            <a:r>
              <a:rPr lang="en-US" dirty="0" smtClean="0"/>
              <a:t> example </a:t>
            </a:r>
            <a:r>
              <a:rPr lang="en-US" sz="1800" dirty="0" smtClean="0"/>
              <a:t>( </a:t>
            </a:r>
            <a:r>
              <a:rPr lang="en-US" sz="1800" cap="small" dirty="0" smtClean="0"/>
              <a:t>Plaid</a:t>
            </a:r>
            <a:r>
              <a:rPr lang="en-US" sz="1800" dirty="0" smtClean="0"/>
              <a:t>–like syntax: </a:t>
            </a:r>
            <a:r>
              <a:rPr lang="en-US" sz="1800" b="1" dirty="0" smtClean="0">
                <a:solidFill>
                  <a:schemeClr val="tx1"/>
                </a:solidFill>
              </a:rPr>
              <a:t>explicit states </a:t>
            </a:r>
            <a:r>
              <a:rPr lang="en-US" sz="1800" dirty="0" smtClean="0"/>
              <a:t>):</a:t>
            </a:r>
            <a:endParaRPr lang="en-US" sz="1000" dirty="0" smtClean="0"/>
          </a:p>
          <a:p>
            <a:pPr>
              <a:spcBef>
                <a:spcPts val="800"/>
              </a:spcBef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992566" y="3683287"/>
            <a:ext cx="7151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ourier"/>
                <a:cs typeface="Courier"/>
              </a:rPr>
              <a:t>none  </a:t>
            </a:r>
            <a:r>
              <a:rPr lang="en-US" sz="2000" dirty="0" smtClean="0">
                <a:solidFill>
                  <a:srgbClr val="812107"/>
                </a:solidFill>
                <a:latin typeface="Courier"/>
                <a:cs typeface="Courier"/>
              </a:rPr>
              <a:t>open</a:t>
            </a:r>
            <a:r>
              <a:rPr lang="en-US" sz="2000" dirty="0" smtClean="0">
                <a:latin typeface="Courier"/>
                <a:cs typeface="Courier"/>
              </a:rPr>
              <a:t>()[     </a:t>
            </a:r>
            <a:r>
              <a:rPr lang="en-US" sz="2000" b="1" dirty="0" smtClean="0">
                <a:solidFill>
                  <a:srgbClr val="660066"/>
                </a:solidFill>
                <a:latin typeface="Courier"/>
                <a:cs typeface="Courier"/>
              </a:rPr>
              <a:t>File </a:t>
            </a:r>
            <a:r>
              <a:rPr lang="en-US" sz="2000" dirty="0" smtClean="0">
                <a:latin typeface="Courier"/>
                <a:cs typeface="Courier"/>
              </a:rPr>
              <a:t>&gt;&gt; </a:t>
            </a:r>
            <a:r>
              <a:rPr lang="en-US" sz="2000" b="1" dirty="0" err="1" smtClean="0">
                <a:solidFill>
                  <a:srgbClr val="660066"/>
                </a:solidFill>
                <a:latin typeface="Courier"/>
                <a:cs typeface="Courier"/>
              </a:rPr>
              <a:t>OpenFile</a:t>
            </a:r>
            <a:r>
              <a:rPr lang="en-US" sz="2000" b="1" dirty="0" smtClean="0">
                <a:solidFill>
                  <a:srgbClr val="660066"/>
                </a:solidFill>
                <a:latin typeface="Courier"/>
                <a:cs typeface="Courier"/>
              </a:rPr>
              <a:t>   </a:t>
            </a:r>
            <a:r>
              <a:rPr lang="en-US" sz="2000" dirty="0" smtClean="0">
                <a:latin typeface="Courier"/>
                <a:cs typeface="Courier"/>
              </a:rPr>
              <a:t>] { </a:t>
            </a:r>
            <a:r>
              <a:rPr lang="en-US" sz="2000" dirty="0" smtClean="0">
                <a:solidFill>
                  <a:srgbClr val="008000"/>
                </a:solidFill>
                <a:latin typeface="Courier"/>
                <a:cs typeface="Courier"/>
              </a:rPr>
              <a:t>…</a:t>
            </a:r>
            <a:r>
              <a:rPr lang="en-US" sz="2000" dirty="0" smtClean="0">
                <a:latin typeface="Courier"/>
                <a:cs typeface="Courier"/>
              </a:rPr>
              <a:t> }</a:t>
            </a:r>
            <a:endParaRPr lang="en-US" sz="2000" dirty="0">
              <a:latin typeface="Courier"/>
              <a:cs typeface="Courier"/>
            </a:endParaRPr>
          </a:p>
        </p:txBody>
      </p:sp>
      <p:sp>
        <p:nvSpPr>
          <p:cNvPr id="5" name="Oval 4"/>
          <p:cNvSpPr/>
          <p:nvPr/>
        </p:nvSpPr>
        <p:spPr>
          <a:xfrm>
            <a:off x="1431780" y="5089437"/>
            <a:ext cx="1029414" cy="103703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ourier"/>
                <a:cs typeface="Courier"/>
              </a:rPr>
              <a:t>File</a:t>
            </a:r>
            <a:endParaRPr lang="en-US" b="1" dirty="0">
              <a:latin typeface="Courier"/>
              <a:cs typeface="Courier"/>
            </a:endParaRPr>
          </a:p>
        </p:txBody>
      </p:sp>
      <p:sp>
        <p:nvSpPr>
          <p:cNvPr id="6" name="Oval 5"/>
          <p:cNvSpPr/>
          <p:nvPr/>
        </p:nvSpPr>
        <p:spPr>
          <a:xfrm>
            <a:off x="3867730" y="5006945"/>
            <a:ext cx="1184851" cy="120202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ourier"/>
                <a:cs typeface="Courier"/>
              </a:rPr>
              <a:t>Open</a:t>
            </a:r>
          </a:p>
          <a:p>
            <a:pPr algn="ctr"/>
            <a:r>
              <a:rPr lang="en-US" b="1" dirty="0" smtClean="0">
                <a:latin typeface="Courier"/>
                <a:cs typeface="Courier"/>
              </a:rPr>
              <a:t>File</a:t>
            </a:r>
            <a:endParaRPr lang="en-US" b="1" dirty="0">
              <a:latin typeface="Courier"/>
              <a:cs typeface="Courier"/>
            </a:endParaRPr>
          </a:p>
        </p:txBody>
      </p:sp>
      <p:sp>
        <p:nvSpPr>
          <p:cNvPr id="7" name="Oval 6"/>
          <p:cNvSpPr/>
          <p:nvPr/>
        </p:nvSpPr>
        <p:spPr>
          <a:xfrm>
            <a:off x="6522453" y="4924453"/>
            <a:ext cx="1497262" cy="1367005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ourier"/>
                <a:cs typeface="Courier"/>
              </a:rPr>
              <a:t>Closed</a:t>
            </a:r>
          </a:p>
          <a:p>
            <a:pPr algn="ctr"/>
            <a:r>
              <a:rPr lang="en-US" b="1" dirty="0" smtClean="0">
                <a:latin typeface="Courier"/>
                <a:cs typeface="Courier"/>
              </a:rPr>
              <a:t>File</a:t>
            </a:r>
            <a:endParaRPr lang="en-US" b="1" dirty="0">
              <a:latin typeface="Courier"/>
              <a:cs typeface="Courier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92566" y="3988087"/>
            <a:ext cx="7151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 smtClean="0">
              <a:latin typeface="Courier"/>
              <a:cs typeface="Courier"/>
            </a:endParaRPr>
          </a:p>
          <a:p>
            <a:r>
              <a:rPr lang="en-US" sz="2000" b="1" dirty="0" smtClean="0">
                <a:latin typeface="Courier"/>
                <a:cs typeface="Courier"/>
              </a:rPr>
              <a:t>none</a:t>
            </a:r>
            <a:r>
              <a:rPr lang="en-US" sz="2000" dirty="0" smtClean="0">
                <a:latin typeface="Courier"/>
                <a:cs typeface="Courier"/>
              </a:rPr>
              <a:t> </a:t>
            </a:r>
            <a:r>
              <a:rPr lang="en-US" sz="2000" dirty="0" smtClean="0">
                <a:solidFill>
                  <a:schemeClr val="accent5">
                    <a:lumMod val="90000"/>
                    <a:lumOff val="10000"/>
                  </a:schemeClr>
                </a:solidFill>
                <a:latin typeface="Courier"/>
                <a:cs typeface="Courier"/>
              </a:rPr>
              <a:t>close</a:t>
            </a:r>
            <a:r>
              <a:rPr lang="en-US" sz="2000" dirty="0" smtClean="0">
                <a:latin typeface="Courier"/>
                <a:cs typeface="Courier"/>
              </a:rPr>
              <a:t>()[ </a:t>
            </a:r>
            <a:r>
              <a:rPr lang="en-US" sz="2000" b="1" dirty="0" err="1" smtClean="0">
                <a:solidFill>
                  <a:srgbClr val="660066"/>
                </a:solidFill>
                <a:latin typeface="Courier"/>
                <a:cs typeface="Courier"/>
              </a:rPr>
              <a:t>OpenFile</a:t>
            </a:r>
            <a:r>
              <a:rPr lang="en-US" sz="2000" b="1" dirty="0" smtClean="0">
                <a:solidFill>
                  <a:srgbClr val="660066"/>
                </a:solidFill>
                <a:latin typeface="Courier"/>
                <a:cs typeface="Courier"/>
              </a:rPr>
              <a:t> </a:t>
            </a:r>
            <a:r>
              <a:rPr lang="en-US" sz="2000" dirty="0" smtClean="0">
                <a:latin typeface="Courier"/>
                <a:cs typeface="Courier"/>
              </a:rPr>
              <a:t>&gt;&gt; </a:t>
            </a:r>
            <a:r>
              <a:rPr lang="en-US" sz="2000" b="1" dirty="0" err="1" smtClean="0">
                <a:solidFill>
                  <a:srgbClr val="660066"/>
                </a:solidFill>
                <a:latin typeface="Courier"/>
                <a:cs typeface="Courier"/>
              </a:rPr>
              <a:t>ClosedFile</a:t>
            </a:r>
            <a:r>
              <a:rPr lang="en-US" sz="2000" b="1" dirty="0" smtClean="0">
                <a:solidFill>
                  <a:srgbClr val="660066"/>
                </a:solidFill>
                <a:latin typeface="Courier"/>
                <a:cs typeface="Courier"/>
              </a:rPr>
              <a:t> </a:t>
            </a:r>
            <a:r>
              <a:rPr lang="en-US" sz="2000" dirty="0" smtClean="0">
                <a:latin typeface="Courier"/>
                <a:cs typeface="Courier"/>
              </a:rPr>
              <a:t>] { </a:t>
            </a:r>
            <a:r>
              <a:rPr lang="en-US" sz="2000" dirty="0" smtClean="0">
                <a:solidFill>
                  <a:srgbClr val="008000"/>
                </a:solidFill>
                <a:latin typeface="Courier"/>
                <a:cs typeface="Courier"/>
              </a:rPr>
              <a:t>…</a:t>
            </a:r>
            <a:r>
              <a:rPr lang="en-US" sz="2000" dirty="0" smtClean="0">
                <a:latin typeface="Courier"/>
                <a:cs typeface="Courier"/>
              </a:rPr>
              <a:t> }</a:t>
            </a:r>
            <a:endParaRPr lang="en-US" sz="2000" dirty="0">
              <a:latin typeface="Courier"/>
              <a:cs typeface="Courier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C5B7-9276-2C49-92BD-AF2F14A39CA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8" name="Rectangular Callout 17"/>
          <p:cNvSpPr/>
          <p:nvPr/>
        </p:nvSpPr>
        <p:spPr>
          <a:xfrm>
            <a:off x="3492500" y="3086100"/>
            <a:ext cx="1397000" cy="469900"/>
          </a:xfrm>
          <a:prstGeom prst="wedgeRectCallout">
            <a:avLst>
              <a:gd name="adj1" fmla="val -13762"/>
              <a:gd name="adj2" fmla="val 84122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algn="ctr"/>
            <a:r>
              <a:rPr lang="en-US" dirty="0" smtClean="0"/>
              <a:t>receiver</a:t>
            </a:r>
          </a:p>
          <a:p>
            <a:pPr algn="ctr"/>
            <a:r>
              <a:rPr lang="en-US" b="1" dirty="0" smtClean="0"/>
              <a:t>pre</a:t>
            </a:r>
            <a:r>
              <a:rPr lang="en-US" dirty="0" smtClean="0"/>
              <a:t>-state</a:t>
            </a:r>
            <a:endParaRPr lang="en-US" dirty="0"/>
          </a:p>
        </p:txBody>
      </p:sp>
      <p:sp>
        <p:nvSpPr>
          <p:cNvPr id="19" name="Rectangular Callout 18"/>
          <p:cNvSpPr/>
          <p:nvPr/>
        </p:nvSpPr>
        <p:spPr>
          <a:xfrm>
            <a:off x="5092700" y="3098800"/>
            <a:ext cx="1397000" cy="469900"/>
          </a:xfrm>
          <a:prstGeom prst="wedgeRectCallout">
            <a:avLst>
              <a:gd name="adj1" fmla="val -29217"/>
              <a:gd name="adj2" fmla="val 84122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algn="ctr"/>
            <a:r>
              <a:rPr lang="en-US" dirty="0" smtClean="0"/>
              <a:t>receiver</a:t>
            </a:r>
          </a:p>
          <a:p>
            <a:pPr algn="ctr"/>
            <a:r>
              <a:rPr lang="en-US" b="1" dirty="0" smtClean="0"/>
              <a:t>post</a:t>
            </a:r>
            <a:r>
              <a:rPr lang="en-US" dirty="0" smtClean="0"/>
              <a:t>-state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22222E-6 L 0.20972 2.22222E-6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0741E-7 L 0.22136 -7.40741E-7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26" grpId="0" animBg="1"/>
      <p:bldP spid="26" grpId="1" animBg="1"/>
      <p:bldP spid="26" grpId="2" animBg="1"/>
      <p:bldP spid="5" grpId="0" animBg="1"/>
      <p:bldP spid="6" grpId="0" animBg="1"/>
      <p:bldP spid="7" grpId="0" animBg="1"/>
      <p:bldP spid="29" grpId="0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i="1" dirty="0" smtClean="0"/>
              <a:t>aliasing</a:t>
            </a:r>
            <a:r>
              <a:rPr lang="en-US" dirty="0" smtClean="0"/>
              <a:t>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handle state transitions if there are </a:t>
            </a:r>
            <a:r>
              <a:rPr lang="en-US" b="1" dirty="0" smtClean="0"/>
              <a:t>aliases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How to express </a:t>
            </a:r>
            <a:r>
              <a:rPr lang="en-US" b="1" dirty="0" smtClean="0"/>
              <a:t>aliasing information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6942" y="2985780"/>
            <a:ext cx="78587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urier"/>
                <a:cs typeface="Courier"/>
              </a:rPr>
              <a:t>none </a:t>
            </a:r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urier"/>
                <a:cs typeface="Courier"/>
              </a:rPr>
              <a:t>openThese</a:t>
            </a:r>
            <a:r>
              <a:rPr lang="en-US" dirty="0" err="1" smtClean="0">
                <a:latin typeface="Courier"/>
                <a:cs typeface="Courier"/>
              </a:rPr>
              <a:t>(</a:t>
            </a:r>
            <a:r>
              <a:rPr lang="en-US" b="1" dirty="0" err="1" smtClean="0">
                <a:solidFill>
                  <a:srgbClr val="660066"/>
                </a:solidFill>
                <a:latin typeface="Courier"/>
                <a:cs typeface="Courier"/>
              </a:rPr>
              <a:t>File</a:t>
            </a:r>
            <a:r>
              <a:rPr lang="en-US" dirty="0" smtClean="0">
                <a:latin typeface="Courier"/>
                <a:cs typeface="Courier"/>
              </a:rPr>
              <a:t>&gt;&gt;</a:t>
            </a:r>
            <a:r>
              <a:rPr lang="en-US" b="1" dirty="0" err="1" smtClean="0">
                <a:solidFill>
                  <a:srgbClr val="660066"/>
                </a:solidFill>
                <a:latin typeface="Courier"/>
                <a:cs typeface="Courier"/>
              </a:rPr>
              <a:t>OpenFile</a:t>
            </a:r>
            <a:r>
              <a:rPr lang="en-US" b="1" dirty="0" smtClean="0">
                <a:solidFill>
                  <a:srgbClr val="660066"/>
                </a:solidFill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a, </a:t>
            </a:r>
            <a:r>
              <a:rPr lang="en-US" b="1" dirty="0" smtClean="0">
                <a:solidFill>
                  <a:srgbClr val="660066"/>
                </a:solidFill>
                <a:latin typeface="Courier"/>
                <a:cs typeface="Courier"/>
              </a:rPr>
              <a:t>File</a:t>
            </a:r>
            <a:r>
              <a:rPr lang="en-US" dirty="0" smtClean="0">
                <a:latin typeface="Courier"/>
                <a:cs typeface="Courier"/>
              </a:rPr>
              <a:t>&gt;&gt;</a:t>
            </a:r>
            <a:r>
              <a:rPr lang="en-US" b="1" dirty="0" err="1" smtClean="0">
                <a:solidFill>
                  <a:srgbClr val="660066"/>
                </a:solidFill>
                <a:latin typeface="Courier"/>
                <a:cs typeface="Courier"/>
              </a:rPr>
              <a:t>OpenFile</a:t>
            </a:r>
            <a:r>
              <a:rPr lang="en-US" b="1" dirty="0" smtClean="0">
                <a:solidFill>
                  <a:srgbClr val="660066"/>
                </a:solidFill>
                <a:latin typeface="Courier"/>
                <a:cs typeface="Courier"/>
              </a:rPr>
              <a:t> </a:t>
            </a:r>
            <a:r>
              <a:rPr lang="en-US" dirty="0" err="1" smtClean="0">
                <a:latin typeface="Courier"/>
                <a:cs typeface="Courier"/>
              </a:rPr>
              <a:t>b</a:t>
            </a:r>
            <a:r>
              <a:rPr lang="en-US" dirty="0" smtClean="0">
                <a:latin typeface="Courier"/>
                <a:cs typeface="Courier"/>
              </a:rPr>
              <a:t>)[</a:t>
            </a:r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…</a:t>
            </a:r>
            <a:r>
              <a:rPr lang="en-US" dirty="0" smtClean="0">
                <a:latin typeface="Courier"/>
                <a:cs typeface="Courier"/>
              </a:rPr>
              <a:t>]{</a:t>
            </a:r>
          </a:p>
          <a:p>
            <a:r>
              <a:rPr lang="en-US" dirty="0" smtClean="0">
                <a:latin typeface="Courier"/>
                <a:cs typeface="Courier"/>
              </a:rPr>
              <a:t>   </a:t>
            </a:r>
            <a:r>
              <a:rPr lang="en-US" dirty="0" err="1" smtClean="0">
                <a:latin typeface="Courier"/>
                <a:cs typeface="Courier"/>
              </a:rPr>
              <a:t>a.</a:t>
            </a:r>
            <a:r>
              <a:rPr lang="en-US" dirty="0" err="1" smtClean="0">
                <a:solidFill>
                  <a:schemeClr val="accent5">
                    <a:lumMod val="90000"/>
                    <a:lumOff val="10000"/>
                  </a:schemeClr>
                </a:solidFill>
                <a:latin typeface="Courier"/>
                <a:cs typeface="Courier"/>
              </a:rPr>
              <a:t>open</a:t>
            </a:r>
            <a:r>
              <a:rPr lang="en-US" dirty="0" smtClean="0">
                <a:latin typeface="Courier"/>
                <a:cs typeface="Courier"/>
              </a:rPr>
              <a:t>();</a:t>
            </a:r>
          </a:p>
          <a:p>
            <a:r>
              <a:rPr lang="en-US" dirty="0" smtClean="0">
                <a:latin typeface="Courier"/>
                <a:cs typeface="Courier"/>
              </a:rPr>
              <a:t>   </a:t>
            </a:r>
            <a:r>
              <a:rPr lang="en-US" dirty="0" err="1" smtClean="0">
                <a:latin typeface="Courier"/>
                <a:cs typeface="Courier"/>
              </a:rPr>
              <a:t>b.</a:t>
            </a:r>
            <a:r>
              <a:rPr lang="en-US" dirty="0" err="1" smtClean="0">
                <a:solidFill>
                  <a:srgbClr val="812107"/>
                </a:solidFill>
                <a:latin typeface="Courier"/>
                <a:cs typeface="Courier"/>
              </a:rPr>
              <a:t>open</a:t>
            </a:r>
            <a:r>
              <a:rPr lang="en-US" dirty="0" smtClean="0">
                <a:latin typeface="Courier"/>
                <a:cs typeface="Courier"/>
              </a:rPr>
              <a:t>();</a:t>
            </a:r>
          </a:p>
          <a:p>
            <a:r>
              <a:rPr lang="en-US" dirty="0" smtClean="0">
                <a:latin typeface="Courier"/>
                <a:cs typeface="Courier"/>
              </a:rPr>
              <a:t>}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63165" y="4078723"/>
            <a:ext cx="3232635" cy="958813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dirty="0" smtClean="0"/>
              <a:t>What if </a:t>
            </a:r>
            <a:r>
              <a:rPr lang="en-US" b="1" i="1" dirty="0" smtClean="0"/>
              <a:t>a</a:t>
            </a:r>
            <a:r>
              <a:rPr lang="en-US" i="1" dirty="0" smtClean="0"/>
              <a:t> </a:t>
            </a:r>
            <a:r>
              <a:rPr lang="en-US" dirty="0" smtClean="0"/>
              <a:t>and </a:t>
            </a:r>
            <a:r>
              <a:rPr lang="en-US" b="1" i="1" dirty="0" err="1" smtClean="0"/>
              <a:t>b</a:t>
            </a:r>
            <a:r>
              <a:rPr lang="en-US" i="1" dirty="0" smtClean="0"/>
              <a:t> </a:t>
            </a:r>
            <a:r>
              <a:rPr lang="en-US" dirty="0" smtClean="0"/>
              <a:t>point to the same object?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7145749" y="3403600"/>
            <a:ext cx="1029414" cy="1481538"/>
            <a:chOff x="7145749" y="3543300"/>
            <a:chExt cx="1029414" cy="1481538"/>
          </a:xfrm>
        </p:grpSpPr>
        <p:sp>
          <p:nvSpPr>
            <p:cNvPr id="10" name="Oval 9"/>
            <p:cNvSpPr/>
            <p:nvPr/>
          </p:nvSpPr>
          <p:spPr>
            <a:xfrm>
              <a:off x="7145749" y="3987800"/>
              <a:ext cx="1029414" cy="1037038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Courier"/>
                  <a:cs typeface="Courier"/>
                </a:rPr>
                <a:t>File</a:t>
              </a:r>
              <a:endParaRPr lang="en-US" b="1" dirty="0">
                <a:latin typeface="Courier"/>
                <a:cs typeface="Courier"/>
              </a:endParaRPr>
            </a:p>
          </p:txBody>
        </p:sp>
        <p:sp>
          <p:nvSpPr>
            <p:cNvPr id="14" name="Down Arrow 13"/>
            <p:cNvSpPr/>
            <p:nvPr/>
          </p:nvSpPr>
          <p:spPr>
            <a:xfrm>
              <a:off x="7556500" y="3543300"/>
              <a:ext cx="203200" cy="355600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Left Arrow 14"/>
          <p:cNvSpPr/>
          <p:nvPr/>
        </p:nvSpPr>
        <p:spPr>
          <a:xfrm rot="19494968">
            <a:off x="6094240" y="3625852"/>
            <a:ext cx="1259060" cy="266697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5107099" y="3353273"/>
            <a:ext cx="1062973" cy="1531865"/>
            <a:chOff x="5107099" y="3492973"/>
            <a:chExt cx="1062973" cy="1531865"/>
          </a:xfrm>
        </p:grpSpPr>
        <p:sp>
          <p:nvSpPr>
            <p:cNvPr id="11" name="Oval 10"/>
            <p:cNvSpPr/>
            <p:nvPr/>
          </p:nvSpPr>
          <p:spPr>
            <a:xfrm>
              <a:off x="5140658" y="3987800"/>
              <a:ext cx="1029414" cy="1037038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Courier"/>
                  <a:cs typeface="Courier"/>
                </a:rPr>
                <a:t>File</a:t>
              </a:r>
              <a:endParaRPr lang="en-US" b="1" dirty="0">
                <a:latin typeface="Courier"/>
                <a:cs typeface="Courier"/>
              </a:endParaRPr>
            </a:p>
          </p:txBody>
        </p:sp>
        <p:sp>
          <p:nvSpPr>
            <p:cNvPr id="16" name="Left Arrow 15"/>
            <p:cNvSpPr/>
            <p:nvPr/>
          </p:nvSpPr>
          <p:spPr>
            <a:xfrm rot="15221284">
              <a:off x="4979087" y="3620985"/>
              <a:ext cx="522722" cy="266698"/>
            </a:xfrm>
            <a:prstGeom prst="lef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C5B7-9276-2C49-92BD-AF2F14A39CA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Aliasing descriptors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7770813" cy="41910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aliasing descriptors </a:t>
            </a:r>
            <a:r>
              <a:rPr lang="en-US" dirty="0" smtClean="0"/>
              <a:t>– fixed number of tags</a:t>
            </a:r>
          </a:p>
          <a:p>
            <a:pPr lvl="1"/>
            <a:r>
              <a:rPr lang="en-US" dirty="0" smtClean="0"/>
              <a:t>Example (access permissions):</a:t>
            </a:r>
            <a:endParaRPr lang="en-US" cap="small" dirty="0" smtClean="0"/>
          </a:p>
          <a:p>
            <a:pPr lvl="2">
              <a:buNone/>
            </a:pPr>
            <a:endParaRPr lang="en-US" sz="881" cap="small" dirty="0" smtClean="0"/>
          </a:p>
          <a:p>
            <a:pPr lvl="2">
              <a:buNone/>
            </a:pPr>
            <a:r>
              <a:rPr lang="en-US" dirty="0" smtClean="0">
                <a:latin typeface="Courier"/>
                <a:cs typeface="Courier"/>
              </a:rPr>
              <a:t>     </a:t>
            </a:r>
            <a:r>
              <a:rPr lang="en-US" b="1" dirty="0" smtClean="0">
                <a:latin typeface="Courier"/>
                <a:cs typeface="Courier"/>
              </a:rPr>
              <a:t>unique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err="1" smtClean="0">
                <a:latin typeface="Courier"/>
                <a:cs typeface="Courier"/>
                <a:sym typeface="Wingdings"/>
              </a:rPr>
              <a:t>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b="1" dirty="0" smtClean="0">
                <a:latin typeface="Courier"/>
                <a:cs typeface="Courier"/>
              </a:rPr>
              <a:t>full</a:t>
            </a:r>
            <a:r>
              <a:rPr lang="en-US" dirty="0" smtClean="0">
                <a:latin typeface="Courier"/>
                <a:cs typeface="Courier"/>
              </a:rPr>
              <a:t> * </a:t>
            </a:r>
            <a:r>
              <a:rPr lang="en-US" b="1" dirty="0" smtClean="0">
                <a:latin typeface="Courier"/>
                <a:cs typeface="Courier"/>
              </a:rPr>
              <a:t>pure</a:t>
            </a:r>
          </a:p>
          <a:p>
            <a:pPr lvl="2">
              <a:buNone/>
            </a:pPr>
            <a:r>
              <a:rPr lang="en-US" b="1" dirty="0" smtClean="0">
                <a:latin typeface="Courier"/>
                <a:cs typeface="Courier"/>
              </a:rPr>
              <a:t>unique</a:t>
            </a:r>
            <a:r>
              <a:rPr lang="en-US" dirty="0" smtClean="0">
                <a:latin typeface="Courier"/>
                <a:cs typeface="Courier"/>
              </a:rPr>
              <a:t> File </a:t>
            </a:r>
            <a:r>
              <a:rPr lang="en-US" dirty="0" err="1" smtClean="0">
                <a:latin typeface="Courier"/>
                <a:cs typeface="Courier"/>
                <a:sym typeface="Wingdings"/>
              </a:rPr>
              <a:t>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b="1" dirty="0" smtClean="0">
                <a:latin typeface="Courier"/>
                <a:cs typeface="Courier"/>
              </a:rPr>
              <a:t>full</a:t>
            </a:r>
            <a:r>
              <a:rPr lang="en-US" dirty="0" smtClean="0">
                <a:latin typeface="Courier"/>
                <a:cs typeface="Courier"/>
              </a:rPr>
              <a:t> File * </a:t>
            </a:r>
            <a:r>
              <a:rPr lang="en-US" b="1" dirty="0" smtClean="0">
                <a:latin typeface="Courier"/>
                <a:cs typeface="Courier"/>
              </a:rPr>
              <a:t>pure</a:t>
            </a:r>
            <a:r>
              <a:rPr lang="en-US" dirty="0" smtClean="0">
                <a:latin typeface="Courier"/>
                <a:cs typeface="Courier"/>
              </a:rPr>
              <a:t> File</a:t>
            </a:r>
          </a:p>
          <a:p>
            <a:pPr lvl="1">
              <a:buNone/>
            </a:pPr>
            <a:endParaRPr lang="en-US" sz="1200" dirty="0" smtClean="0"/>
          </a:p>
          <a:p>
            <a:pPr lvl="2"/>
            <a:r>
              <a:rPr lang="en-US" dirty="0" smtClean="0"/>
              <a:t>Each permission puts methods into separate </a:t>
            </a:r>
            <a:r>
              <a:rPr lang="en-US" i="1" dirty="0" smtClean="0"/>
              <a:t>sets</a:t>
            </a:r>
            <a:endParaRPr lang="en-US" dirty="0" smtClean="0"/>
          </a:p>
          <a:p>
            <a:r>
              <a:rPr lang="en-US" dirty="0" smtClean="0"/>
              <a:t>Are these permissions enough? More </a:t>
            </a:r>
            <a:r>
              <a:rPr lang="en-US" i="1" dirty="0" smtClean="0"/>
              <a:t>sets</a:t>
            </a:r>
            <a:r>
              <a:rPr lang="en-US" dirty="0" smtClean="0"/>
              <a:t>?</a:t>
            </a:r>
          </a:p>
          <a:p>
            <a:r>
              <a:rPr lang="en-US" dirty="0" smtClean="0"/>
              <a:t>Do we always need that many? Always meaningful?</a:t>
            </a:r>
          </a:p>
          <a:p>
            <a:r>
              <a:rPr lang="en-US" dirty="0" smtClean="0"/>
              <a:t>Are they too complex to use?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C5B7-9276-2C49-92BD-AF2F14A39CA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rot="21059439">
            <a:off x="3218256" y="4438163"/>
            <a:ext cx="2617849" cy="669167"/>
          </a:xfrm>
          <a:prstGeom prst="rect">
            <a:avLst/>
          </a:prstGeom>
          <a:solidFill>
            <a:schemeClr val="bg1">
              <a:lumMod val="65000"/>
              <a:alpha val="50000"/>
            </a:schemeClr>
          </a:solidFill>
          <a:ln>
            <a:noFill/>
          </a:ln>
          <a:effectLst>
            <a:glow rad="101600">
              <a:schemeClr val="bg1">
                <a:lumMod val="65000"/>
                <a:alpha val="75000"/>
              </a:schemeClr>
            </a:glow>
            <a:outerShdw blurRad="38100" dist="25400" dir="5400000" algn="br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rot="218961">
            <a:off x="3254764" y="4654122"/>
            <a:ext cx="2015064" cy="1508393"/>
          </a:xfrm>
          <a:prstGeom prst="rect">
            <a:avLst/>
          </a:prstGeom>
          <a:solidFill>
            <a:schemeClr val="tx1">
              <a:lumMod val="75000"/>
              <a:lumOff val="25000"/>
              <a:alpha val="50000"/>
            </a:schemeClr>
          </a:solidFill>
          <a:ln>
            <a:noFill/>
          </a:ln>
          <a:effectLst>
            <a:glow rad="101600">
              <a:schemeClr val="tx1">
                <a:lumMod val="65000"/>
                <a:lumOff val="35000"/>
                <a:alpha val="75000"/>
              </a:schemeClr>
            </a:glow>
            <a:outerShdw blurRad="38100" dist="25400" dir="5400000" algn="br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Introducing </a:t>
            </a:r>
            <a:r>
              <a:rPr lang="en-US" b="1" cap="small" dirty="0" smtClean="0"/>
              <a:t>Views</a:t>
            </a:r>
            <a:endParaRPr lang="en-US" b="1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6900"/>
            <a:ext cx="7770813" cy="2286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Each </a:t>
            </a:r>
            <a:r>
              <a:rPr lang="en-US" b="1" cap="small" dirty="0" smtClean="0"/>
              <a:t>View</a:t>
            </a:r>
            <a:r>
              <a:rPr lang="en-US" dirty="0" smtClean="0"/>
              <a:t> is:</a:t>
            </a:r>
          </a:p>
          <a:p>
            <a:pPr lvl="1"/>
            <a:r>
              <a:rPr lang="en-US" dirty="0" smtClean="0"/>
              <a:t>a portion/partition of the full object</a:t>
            </a:r>
          </a:p>
          <a:p>
            <a:pPr lvl="1"/>
            <a:r>
              <a:rPr lang="en-US" b="1" dirty="0" smtClean="0"/>
              <a:t>unique</a:t>
            </a:r>
            <a:r>
              <a:rPr lang="en-US" dirty="0" smtClean="0"/>
              <a:t> (with only one single owner/alias)</a:t>
            </a:r>
          </a:p>
          <a:p>
            <a:pPr lvl="1"/>
            <a:r>
              <a:rPr lang="en-US" dirty="0" smtClean="0"/>
              <a:t>checked </a:t>
            </a:r>
            <a:r>
              <a:rPr lang="en-US" b="1" dirty="0" smtClean="0"/>
              <a:t>separately</a:t>
            </a:r>
            <a:r>
              <a:rPr lang="en-US" dirty="0" smtClean="0"/>
              <a:t> of other views</a:t>
            </a:r>
          </a:p>
          <a:p>
            <a:r>
              <a:rPr lang="en-US" b="1" cap="small" dirty="0" smtClean="0"/>
              <a:t>Views</a:t>
            </a:r>
            <a:r>
              <a:rPr lang="en-US" cap="small" dirty="0" smtClean="0"/>
              <a:t> </a:t>
            </a:r>
            <a:r>
              <a:rPr lang="en-US" dirty="0" smtClean="0"/>
              <a:t>are small </a:t>
            </a:r>
            <a:r>
              <a:rPr lang="en-US" b="1" dirty="0" smtClean="0"/>
              <a:t>chunks</a:t>
            </a:r>
            <a:r>
              <a:rPr lang="en-US" dirty="0" smtClean="0"/>
              <a:t> of an object</a:t>
            </a:r>
            <a:endParaRPr lang="en-US" b="1" dirty="0"/>
          </a:p>
        </p:txBody>
      </p:sp>
      <p:sp>
        <p:nvSpPr>
          <p:cNvPr id="4" name="Oval 3"/>
          <p:cNvSpPr/>
          <p:nvPr/>
        </p:nvSpPr>
        <p:spPr>
          <a:xfrm>
            <a:off x="2415420" y="4545996"/>
            <a:ext cx="1572380" cy="1572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object</a:t>
            </a:r>
            <a:endParaRPr lang="en-US" sz="2400" dirty="0"/>
          </a:p>
        </p:txBody>
      </p:sp>
      <p:grpSp>
        <p:nvGrpSpPr>
          <p:cNvPr id="5" name="Group 12"/>
          <p:cNvGrpSpPr/>
          <p:nvPr/>
        </p:nvGrpSpPr>
        <p:grpSpPr>
          <a:xfrm>
            <a:off x="2415420" y="4545996"/>
            <a:ext cx="1625600" cy="1625600"/>
            <a:chOff x="2461380" y="4789716"/>
            <a:chExt cx="1625600" cy="1625600"/>
          </a:xfrm>
        </p:grpSpPr>
        <p:sp>
          <p:nvSpPr>
            <p:cNvPr id="6" name="Pie 5"/>
            <p:cNvSpPr/>
            <p:nvPr/>
          </p:nvSpPr>
          <p:spPr>
            <a:xfrm>
              <a:off x="2461380" y="4789716"/>
              <a:ext cx="1625600" cy="1625600"/>
            </a:xfrm>
            <a:prstGeom prst="pie">
              <a:avLst>
                <a:gd name="adj1" fmla="val 20006097"/>
                <a:gd name="adj2" fmla="val 16200000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908300" y="5715000"/>
              <a:ext cx="71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FFFF"/>
                  </a:solidFill>
                </a:rPr>
                <a:t>view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8" name="Group 11"/>
          <p:cNvGrpSpPr/>
          <p:nvPr/>
        </p:nvGrpSpPr>
        <p:grpSpPr>
          <a:xfrm>
            <a:off x="2415420" y="4545996"/>
            <a:ext cx="1625600" cy="1625600"/>
            <a:chOff x="4356100" y="4736496"/>
            <a:chExt cx="1625600" cy="1625600"/>
          </a:xfrm>
        </p:grpSpPr>
        <p:sp>
          <p:nvSpPr>
            <p:cNvPr id="7" name="Pie 6"/>
            <p:cNvSpPr/>
            <p:nvPr/>
          </p:nvSpPr>
          <p:spPr>
            <a:xfrm>
              <a:off x="4356100" y="4736496"/>
              <a:ext cx="1625600" cy="1625600"/>
            </a:xfrm>
            <a:prstGeom prst="pie">
              <a:avLst>
                <a:gd name="adj1" fmla="val 16215313"/>
                <a:gd name="adj2" fmla="val 20426996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156200" y="4990068"/>
              <a:ext cx="711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FFFFFF"/>
                  </a:solidFill>
                </a:rPr>
                <a:t>view</a:t>
              </a:r>
              <a:endParaRPr lang="en-US" sz="16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4305300" y="6276415"/>
            <a:ext cx="533400" cy="365125"/>
          </a:xfrm>
        </p:spPr>
        <p:txBody>
          <a:bodyPr/>
          <a:lstStyle/>
          <a:p>
            <a:fld id="{6D44C5B7-9276-2C49-92BD-AF2F14A39CA6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4419600" y="4102100"/>
            <a:ext cx="2336800" cy="2655332"/>
            <a:chOff x="4419600" y="4102100"/>
            <a:chExt cx="2336800" cy="2655332"/>
          </a:xfrm>
        </p:grpSpPr>
        <p:sp>
          <p:nvSpPr>
            <p:cNvPr id="17" name="Rounded Rectangle 16"/>
            <p:cNvSpPr/>
            <p:nvPr/>
          </p:nvSpPr>
          <p:spPr>
            <a:xfrm>
              <a:off x="4419600" y="4102100"/>
              <a:ext cx="2247900" cy="2324100"/>
            </a:xfrm>
            <a:prstGeom prst="roundRect">
              <a:avLst/>
            </a:prstGeom>
            <a:noFill/>
            <a:ln w="38100" cmpd="sng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816600" y="6388100"/>
              <a:ext cx="939800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2">
                      <a:lumMod val="50000"/>
                    </a:schemeClr>
                  </a:solidFill>
                </a:rPr>
                <a:t>client</a:t>
              </a:r>
              <a:endParaRPr lang="en-US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0.2757 -0.0537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" y="-2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.00023 L 0.23333 0.02592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unique </a:t>
            </a:r>
            <a:r>
              <a:rPr lang="en-US" cap="small" dirty="0" smtClean="0"/>
              <a:t>Views</a:t>
            </a:r>
            <a:endParaRPr lang="en-US" cap="small" dirty="0"/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 </a:t>
            </a:r>
            <a:r>
              <a:rPr lang="en-US" b="1" dirty="0" smtClean="0"/>
              <a:t>unbounded </a:t>
            </a:r>
            <a:r>
              <a:rPr lang="en-US" dirty="0" smtClean="0"/>
              <a:t>sharing of </a:t>
            </a:r>
            <a:r>
              <a:rPr lang="en-US" i="1" dirty="0" smtClean="0"/>
              <a:t>(replicable)</a:t>
            </a:r>
            <a:r>
              <a:rPr lang="en-US" dirty="0" smtClean="0"/>
              <a:t> </a:t>
            </a:r>
            <a:r>
              <a:rPr lang="en-US" cap="small" dirty="0" smtClean="0"/>
              <a:t>Views</a:t>
            </a:r>
            <a:r>
              <a:rPr lang="en-US" dirty="0" smtClean="0"/>
              <a:t>:</a:t>
            </a:r>
          </a:p>
          <a:p>
            <a:pPr lvl="1"/>
            <a:r>
              <a:rPr lang="en-US" b="1" dirty="0" smtClean="0"/>
              <a:t>single</a:t>
            </a:r>
            <a:r>
              <a:rPr lang="en-US" dirty="0" smtClean="0"/>
              <a:t> owner     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sym typeface="Wingdings"/>
              </a:rPr>
              <a:t>read</a:t>
            </a:r>
            <a:r>
              <a:rPr lang="en-US" dirty="0" smtClean="0">
                <a:sym typeface="Wingdings"/>
              </a:rPr>
              <a:t> + </a:t>
            </a:r>
            <a:r>
              <a:rPr lang="en-US" b="1" dirty="0" smtClean="0">
                <a:solidFill>
                  <a:schemeClr val="accent5">
                    <a:lumMod val="90000"/>
                    <a:lumOff val="10000"/>
                  </a:schemeClr>
                </a:solidFill>
                <a:sym typeface="Wingdings"/>
              </a:rPr>
              <a:t>write</a:t>
            </a:r>
            <a:endParaRPr lang="en-US" dirty="0" smtClean="0">
              <a:solidFill>
                <a:schemeClr val="accent5">
                  <a:lumMod val="90000"/>
                  <a:lumOff val="10000"/>
                </a:schemeClr>
              </a:solidFill>
              <a:sym typeface="Wingdings"/>
            </a:endParaRPr>
          </a:p>
          <a:p>
            <a:pPr lvl="1"/>
            <a:r>
              <a:rPr lang="en-US" b="1" dirty="0" smtClean="0">
                <a:sym typeface="Wingdings"/>
              </a:rPr>
              <a:t>multiple</a:t>
            </a:r>
            <a:r>
              <a:rPr lang="en-US" dirty="0" smtClean="0">
                <a:sym typeface="Wingdings"/>
              </a:rPr>
              <a:t> owners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sym typeface="Wingdings"/>
              </a:rPr>
              <a:t>read</a:t>
            </a:r>
            <a:r>
              <a:rPr lang="en-US" dirty="0" smtClean="0">
                <a:sym typeface="Wingdings"/>
              </a:rPr>
              <a:t> </a:t>
            </a:r>
          </a:p>
          <a:p>
            <a:pPr lvl="2"/>
            <a:r>
              <a:rPr lang="en-US" dirty="0" smtClean="0">
                <a:sym typeface="Wingdings"/>
              </a:rPr>
              <a:t>track sharing using </a:t>
            </a:r>
            <a:r>
              <a:rPr lang="en-US" b="1" dirty="0" smtClean="0">
                <a:sym typeface="Wingdings"/>
              </a:rPr>
              <a:t>fractions </a:t>
            </a:r>
            <a:r>
              <a:rPr lang="en-US" dirty="0" smtClean="0">
                <a:sym typeface="Wingdings"/>
              </a:rPr>
              <a:t>[Boyland2003]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C5B7-9276-2C49-92BD-AF2F14A39CA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512181" y="4213981"/>
            <a:ext cx="1270000" cy="12700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 </a:t>
            </a:r>
            <a:r>
              <a:rPr lang="en-US" dirty="0" smtClean="0"/>
              <a:t>+</a:t>
            </a:r>
            <a:r>
              <a:rPr lang="en-US" b="1" dirty="0" smtClean="0"/>
              <a:t> W</a:t>
            </a:r>
            <a:endParaRPr lang="en-US" b="1" dirty="0"/>
          </a:p>
        </p:txBody>
      </p:sp>
      <p:sp>
        <p:nvSpPr>
          <p:cNvPr id="6" name="Chord 5"/>
          <p:cNvSpPr/>
          <p:nvPr/>
        </p:nvSpPr>
        <p:spPr>
          <a:xfrm>
            <a:off x="5428947" y="4213981"/>
            <a:ext cx="1270000" cy="1270000"/>
          </a:xfrm>
          <a:prstGeom prst="chord">
            <a:avLst>
              <a:gd name="adj1" fmla="val 16208445"/>
              <a:gd name="adj2" fmla="val 53929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Pie 7"/>
          <p:cNvSpPr/>
          <p:nvPr/>
        </p:nvSpPr>
        <p:spPr>
          <a:xfrm>
            <a:off x="5086046" y="4213981"/>
            <a:ext cx="1175053" cy="1270000"/>
          </a:xfrm>
          <a:prstGeom prst="pie">
            <a:avLst>
              <a:gd name="adj1" fmla="val 10800000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Pie 8"/>
          <p:cNvSpPr/>
          <p:nvPr/>
        </p:nvSpPr>
        <p:spPr>
          <a:xfrm>
            <a:off x="5079999" y="4239381"/>
            <a:ext cx="1175053" cy="1270000"/>
          </a:xfrm>
          <a:prstGeom prst="pie">
            <a:avLst>
              <a:gd name="adj1" fmla="val 5343621"/>
              <a:gd name="adj2" fmla="val 108439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hord 12"/>
          <p:cNvSpPr/>
          <p:nvPr/>
        </p:nvSpPr>
        <p:spPr>
          <a:xfrm>
            <a:off x="5079999" y="4226681"/>
            <a:ext cx="1270000" cy="1270000"/>
          </a:xfrm>
          <a:prstGeom prst="chord">
            <a:avLst>
              <a:gd name="adj1" fmla="val 5391720"/>
              <a:gd name="adj2" fmla="val 161723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0000"/>
                </a:solidFill>
              </a:rPr>
              <a:t>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2552700" y="5854700"/>
            <a:ext cx="647700" cy="660400"/>
          </a:xfrm>
          <a:prstGeom prst="wedgeEllipseCallout">
            <a:avLst>
              <a:gd name="adj1" fmla="val 30148"/>
              <a:gd name="adj2" fmla="val -875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1" name="Oval Callout 10"/>
          <p:cNvSpPr/>
          <p:nvPr/>
        </p:nvSpPr>
        <p:spPr>
          <a:xfrm>
            <a:off x="5219700" y="5791200"/>
            <a:ext cx="647700" cy="660400"/>
          </a:xfrm>
          <a:prstGeom prst="wedgeEllipseCallout">
            <a:avLst>
              <a:gd name="adj1" fmla="val 8579"/>
              <a:gd name="adj2" fmla="val -83654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en-US" dirty="0" smtClean="0"/>
              <a:t>1/2</a:t>
            </a:r>
            <a:endParaRPr lang="en-US" dirty="0"/>
          </a:p>
        </p:txBody>
      </p:sp>
      <p:sp>
        <p:nvSpPr>
          <p:cNvPr id="12" name="Oval Callout 11"/>
          <p:cNvSpPr/>
          <p:nvPr/>
        </p:nvSpPr>
        <p:spPr>
          <a:xfrm>
            <a:off x="4330700" y="5613400"/>
            <a:ext cx="647700" cy="660400"/>
          </a:xfrm>
          <a:prstGeom prst="wedgeEllipseCallout">
            <a:avLst>
              <a:gd name="adj1" fmla="val 45834"/>
              <a:gd name="adj2" fmla="val -70192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en-US" dirty="0" smtClean="0"/>
              <a:t>1/4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6464300" y="5257800"/>
            <a:ext cx="2260600" cy="13843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dirty="0" smtClean="0"/>
              <a:t>collecting </a:t>
            </a:r>
            <a:r>
              <a:rPr lang="en-US" i="1" u="sng" dirty="0" smtClean="0"/>
              <a:t>all </a:t>
            </a:r>
            <a:r>
              <a:rPr lang="en-US" dirty="0" smtClean="0"/>
              <a:t>restores </a:t>
            </a:r>
          </a:p>
          <a:p>
            <a:pPr algn="ctr"/>
            <a:r>
              <a:rPr lang="en-US" b="1" dirty="0" smtClean="0"/>
              <a:t>write access</a:t>
            </a:r>
            <a:endParaRPr lang="en-US" b="1" dirty="0"/>
          </a:p>
        </p:txBody>
      </p:sp>
      <p:sp>
        <p:nvSpPr>
          <p:cNvPr id="14" name="Oval Callout 13"/>
          <p:cNvSpPr/>
          <p:nvPr/>
        </p:nvSpPr>
        <p:spPr>
          <a:xfrm>
            <a:off x="6832600" y="4038600"/>
            <a:ext cx="647700" cy="660400"/>
          </a:xfrm>
          <a:prstGeom prst="wedgeEllipseCallout">
            <a:avLst>
              <a:gd name="adj1" fmla="val 61520"/>
              <a:gd name="adj2" fmla="val 31731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en-US" dirty="0" smtClean="0"/>
              <a:t>1/2</a:t>
            </a:r>
            <a:endParaRPr lang="en-US" dirty="0"/>
          </a:p>
        </p:txBody>
      </p:sp>
      <p:sp>
        <p:nvSpPr>
          <p:cNvPr id="17" name="Oval Callout 16"/>
          <p:cNvSpPr/>
          <p:nvPr/>
        </p:nvSpPr>
        <p:spPr>
          <a:xfrm>
            <a:off x="3937000" y="4013200"/>
            <a:ext cx="647700" cy="660400"/>
          </a:xfrm>
          <a:prstGeom prst="wedgeEllipseCallout">
            <a:avLst>
              <a:gd name="adj1" fmla="val 63481"/>
              <a:gd name="adj2" fmla="val 33654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en-US" dirty="0" smtClean="0"/>
              <a:t>1/4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8.88889E-6 L 0.28195 8.88889E-6 " pathEditMode="relative" ptsTypes="AA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8.51852E-6 L 0.1849 8.51852E-6 " pathEditMode="relative" ptsTypes="AA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7 L -0.03594 -0.02777 " pathEditMode="relative" ptsTypes="AA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8.14815E-6 L -0.01805 0.03149 " pathEditMode="relative" ptsTypes="AA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3" grpId="0" animBg="1"/>
      <p:bldP spid="13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5" grpId="0" animBg="1"/>
      <p:bldP spid="14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Goals of this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7770813" cy="3797300"/>
          </a:xfrm>
        </p:spPr>
        <p:txBody>
          <a:bodyPr>
            <a:normAutofit/>
          </a:bodyPr>
          <a:lstStyle/>
          <a:p>
            <a:r>
              <a:rPr lang="en-US" dirty="0" smtClean="0"/>
              <a:t>Merge </a:t>
            </a:r>
            <a:r>
              <a:rPr lang="en-US" cap="small" dirty="0" smtClean="0"/>
              <a:t>State</a:t>
            </a:r>
            <a:r>
              <a:rPr lang="en-US" dirty="0" smtClean="0"/>
              <a:t> and </a:t>
            </a:r>
            <a:r>
              <a:rPr lang="en-US" cap="small" dirty="0" smtClean="0"/>
              <a:t>Aliasing Control </a:t>
            </a:r>
            <a:r>
              <a:rPr lang="en-US" dirty="0" smtClean="0"/>
              <a:t>in a single abstraction: </a:t>
            </a:r>
            <a:r>
              <a:rPr lang="en-US" b="1" cap="small" dirty="0" smtClean="0"/>
              <a:t>Views</a:t>
            </a:r>
          </a:p>
          <a:p>
            <a:pPr lvl="1"/>
            <a:r>
              <a:rPr lang="en-US" dirty="0" smtClean="0"/>
              <a:t>More generic ( …beyond aliasing descriptors )</a:t>
            </a:r>
          </a:p>
          <a:p>
            <a:pPr lvl="1"/>
            <a:r>
              <a:rPr lang="en-US" dirty="0" smtClean="0"/>
              <a:t>Improved clarity ( more tightly modeling the designer’s intent )</a:t>
            </a:r>
          </a:p>
          <a:p>
            <a:pPr lvl="1"/>
            <a:r>
              <a:rPr lang="en-US" dirty="0" smtClean="0"/>
              <a:t>More fine grained permission control</a:t>
            </a:r>
          </a:p>
          <a:p>
            <a:r>
              <a:rPr lang="en-US" dirty="0" smtClean="0">
                <a:sym typeface="Wingdings"/>
              </a:rPr>
              <a:t>Type system</a:t>
            </a:r>
          </a:p>
          <a:p>
            <a:pPr lvl="1"/>
            <a:r>
              <a:rPr lang="en-US" dirty="0" smtClean="0">
                <a:sym typeface="Wingdings"/>
              </a:rPr>
              <a:t>Type based verification of correct use of object protocols using views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C5B7-9276-2C49-92BD-AF2F14A39CA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Pair </a:t>
            </a:r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 Pair is a group of two elements:</a:t>
            </a:r>
          </a:p>
          <a:p>
            <a:r>
              <a:rPr lang="en-US" sz="2400" b="1" i="1" dirty="0" smtClean="0"/>
              <a:t>Left </a:t>
            </a:r>
            <a:r>
              <a:rPr lang="en-US" sz="2400" dirty="0" smtClean="0"/>
              <a:t>&amp; </a:t>
            </a:r>
            <a:r>
              <a:rPr lang="en-US" sz="2400" b="1" i="1" dirty="0" smtClean="0"/>
              <a:t>Right</a:t>
            </a:r>
            <a:endParaRPr lang="en-US" sz="2400" b="1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9</a:t>
            </a:fld>
            <a:endParaRPr kumimoji="0"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5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Folio">
  <a:themeElements>
    <a:clrScheme name="Folio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Folio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Foli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20000"/>
              </a:schemeClr>
              <a:schemeClr val="phClr">
                <a:tint val="70000"/>
                <a:satMod val="300000"/>
                <a:lumMod val="110000"/>
              </a:schemeClr>
            </a:duotone>
          </a:blip>
          <a:tile tx="0" ty="0" sx="50000" sy="50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8100" dist="25400" dir="54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st="25400">
              <a:srgbClr val="000000">
                <a:alpha val="50000"/>
              </a:srgbClr>
            </a:inn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3000"/>
                <a:lumMod val="10000"/>
              </a:schemeClr>
              <a:schemeClr val="phClr">
                <a:tint val="91000"/>
                <a:satMod val="500000"/>
                <a:lumMod val="125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7326</TotalTime>
  <Words>1769</Words>
  <Application>Microsoft Macintosh PowerPoint</Application>
  <PresentationFormat>On-screen Show (4:3)</PresentationFormat>
  <Paragraphs>422</Paragraphs>
  <Slides>28</Slides>
  <Notes>20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Folio</vt:lpstr>
      <vt:lpstr>Aliasing Control With  View-Based TypeState</vt:lpstr>
      <vt:lpstr>What is an object protocol ?</vt:lpstr>
      <vt:lpstr>TypeState tracks protocols</vt:lpstr>
      <vt:lpstr>The aliasing problem</vt:lpstr>
      <vt:lpstr>Aliasing descriptors</vt:lpstr>
      <vt:lpstr>Introducing Views</vt:lpstr>
      <vt:lpstr>Beyond unique Views</vt:lpstr>
      <vt:lpstr>Goals of this work</vt:lpstr>
      <vt:lpstr>Pair Example</vt:lpstr>
      <vt:lpstr>Pair Initialization</vt:lpstr>
      <vt:lpstr>Syntax</vt:lpstr>
      <vt:lpstr>Transitions</vt:lpstr>
      <vt:lpstr>Splitting &amp; Merging</vt:lpstr>
      <vt:lpstr>Problem: Pack / Unpack</vt:lpstr>
      <vt:lpstr>Pack / Unpack</vt:lpstr>
      <vt:lpstr>Lamp Example</vt:lpstr>
      <vt:lpstr>Lamp</vt:lpstr>
      <vt:lpstr>Fractions</vt:lpstr>
      <vt:lpstr>Lamp</vt:lpstr>
      <vt:lpstr>Cell Example</vt:lpstr>
      <vt:lpstr>Cell</vt:lpstr>
      <vt:lpstr>Type System</vt:lpstr>
      <vt:lpstr>Call ( ? Instantiation )</vt:lpstr>
      <vt:lpstr>Pack / Unpack</vt:lpstr>
      <vt:lpstr>Related Work</vt:lpstr>
      <vt:lpstr>Future Work: coordination</vt:lpstr>
      <vt:lpstr>Future Work: coordination</vt:lpstr>
      <vt:lpstr>Summary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Aliasing control with  view-based typestate</dc:title>
  <dc:creator>Filipe Oliveira Militao</dc:creator>
  <cp:lastModifiedBy>Filipe Oliveira Militao</cp:lastModifiedBy>
  <cp:revision>711</cp:revision>
  <dcterms:created xsi:type="dcterms:W3CDTF">2010-06-21T15:57:35Z</dcterms:created>
  <dcterms:modified xsi:type="dcterms:W3CDTF">2010-06-21T18:30:51Z</dcterms:modified>
</cp:coreProperties>
</file>