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43"/>
  </p:notesMasterIdLst>
  <p:handoutMasterIdLst>
    <p:handoutMasterId r:id="rId44"/>
  </p:handoutMasterIdLst>
  <p:sldIdLst>
    <p:sldId id="256" r:id="rId3"/>
    <p:sldId id="291" r:id="rId4"/>
    <p:sldId id="295" r:id="rId5"/>
    <p:sldId id="267" r:id="rId6"/>
    <p:sldId id="268" r:id="rId7"/>
    <p:sldId id="269" r:id="rId8"/>
    <p:sldId id="282" r:id="rId9"/>
    <p:sldId id="292" r:id="rId10"/>
    <p:sldId id="258" r:id="rId11"/>
    <p:sldId id="259" r:id="rId12"/>
    <p:sldId id="260" r:id="rId13"/>
    <p:sldId id="261" r:id="rId14"/>
    <p:sldId id="262" r:id="rId15"/>
    <p:sldId id="302" r:id="rId16"/>
    <p:sldId id="270" r:id="rId17"/>
    <p:sldId id="271" r:id="rId18"/>
    <p:sldId id="281" r:id="rId19"/>
    <p:sldId id="272" r:id="rId20"/>
    <p:sldId id="306" r:id="rId21"/>
    <p:sldId id="307" r:id="rId22"/>
    <p:sldId id="273" r:id="rId23"/>
    <p:sldId id="276" r:id="rId24"/>
    <p:sldId id="304" r:id="rId25"/>
    <p:sldId id="284" r:id="rId26"/>
    <p:sldId id="303" r:id="rId27"/>
    <p:sldId id="300" r:id="rId28"/>
    <p:sldId id="308" r:id="rId29"/>
    <p:sldId id="305" r:id="rId30"/>
    <p:sldId id="285" r:id="rId31"/>
    <p:sldId id="297" r:id="rId32"/>
    <p:sldId id="301" r:id="rId33"/>
    <p:sldId id="289" r:id="rId34"/>
    <p:sldId id="274" r:id="rId35"/>
    <p:sldId id="275" r:id="rId36"/>
    <p:sldId id="277" r:id="rId37"/>
    <p:sldId id="288" r:id="rId38"/>
    <p:sldId id="278" r:id="rId39"/>
    <p:sldId id="279" r:id="rId40"/>
    <p:sldId id="280" r:id="rId41"/>
    <p:sldId id="290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2C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766" autoAdjust="0"/>
  </p:normalViewPr>
  <p:slideViewPr>
    <p:cSldViewPr snapToGrid="0" snapToObjects="1">
      <p:cViewPr varScale="1">
        <p:scale>
          <a:sx n="87" d="100"/>
          <a:sy n="87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E61E7-D36D-DE49-8A36-93BD611971AD}" type="datetimeFigureOut">
              <a:rPr lang="en-US" smtClean="0"/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AC7C2-AA7E-BB48-A529-BE4380964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472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84827-C18D-094E-B4B9-38BDAB36AFFE}" type="datetimeFigureOut">
              <a:rPr lang="en-US" smtClean="0"/>
              <a:t>5/29/15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E5707-3103-634D-A463-9F6C455AF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72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52A9-2113-5B49-B02B-B17A1C65296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324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Because we’re interested in studying meaning, not just estimating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5707-3103-634D-A463-9F6C455AFC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013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Turn up and down L</a:t>
            </a:r>
            <a:r>
              <a:rPr lang="en-US" baseline="0" dirty="0" smtClean="0"/>
              <a:t> to capture more or less information in 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52A9-2113-5B49-B02B-B17A1C65296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0771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Solve by alternately minimizing</a:t>
            </a:r>
            <a:r>
              <a:rPr lang="en-US" baseline="0" dirty="0" smtClean="0"/>
              <a:t> A and 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552A9-2113-5B49-B02B-B17A1C652964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848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F8D3-EE11-9C47-A359-D57B57950506}" type="datetime1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7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4C09-7D8B-1D4F-85BD-703C166716BF}" type="datetime1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2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4067-4B96-5240-94CC-1601EBFF6132}" type="datetime1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77492-F4F1-FE48-ACD7-7A62013BA7B0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585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67846-DECA-594F-AA5F-7DE10639330D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05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FB11D-D845-B64E-A092-F4971A6336EB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71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0AB4-EE2A-C148-BC32-8642AC107968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03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CDCAB-0C9B-9840-8C5D-9C8CA4233364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705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8897-FDA6-1041-87FF-B41B6F0F3555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928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45008-34A9-3B4F-AA4A-6D31A27DF00A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38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A22B0-D3B7-9348-B41F-BF15BCE859A0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278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4F3D-E6C3-F447-A0E2-50FDDBDD05C3}" type="datetime1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4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46A4-3A6D-984A-B8EE-8A147F2238B8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84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A8F56-227B-DB44-BA22-C539AEE12990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24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DAEB7-1768-6247-A0BB-2FFA48D1BEE1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1394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961BD-0C5D-D84C-826C-CC9A9B87FF42}" type="datetime1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0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5BD55-F08C-4941-9368-8B9FA20EA7F7}" type="datetime1">
              <a:rPr lang="en-US" smtClean="0"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37577-7ED8-D848-B1D0-0F29E72E18A0}" type="datetime1">
              <a:rPr lang="en-US" smtClean="0"/>
              <a:t>5/29/15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4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DBD2-BCF7-7847-A504-BD57899A4D65}" type="datetime1">
              <a:rPr lang="en-US" smtClean="0"/>
              <a:t>5/29/15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7C8FA-1126-FC47-A97B-4CFB9CE31FFA}" type="datetime1">
              <a:rPr lang="en-US" smtClean="0"/>
              <a:t>5/29/15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48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6764D-3D8F-9A40-AAC9-7DAC26956C33}" type="datetime1">
              <a:rPr lang="en-US" smtClean="0"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2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7874F-C986-C143-BC94-25A1E859DEDB}" type="datetime1">
              <a:rPr lang="en-US" smtClean="0"/>
              <a:t>5/29/15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0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904D-E512-FB4F-B2DF-FAE85A08FCA2}" type="datetime1">
              <a:rPr lang="en-US" smtClean="0"/>
              <a:t>5/29/15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B5BC5-A215-CD42-8A30-763BE0ECF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3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7F62B-38C3-3047-A937-31EFD4192DC5}" type="datetime1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t>5/29/15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B2AA8-21BF-304B-AD76-0AC364D4199E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950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4.emf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hyperlink" Target="http://www.cs.cmu.edu/~afyshe/thesis/cnnse_mitchell_lapata_all.html" TargetMode="External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http://www.cs.cmu.edu/~afyshe/thesis/cnnse_mitchell_lapata_all.html" TargetMode="External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.emf"/><Relationship Id="rId5" Type="http://schemas.openxmlformats.org/officeDocument/2006/relationships/image" Target="../media/image3.emf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5521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/>
              <a:t>A Compositional and Interpretable Semantic Space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18735"/>
            <a:ext cx="6400800" cy="2374974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Alona Fyshe, Leila </a:t>
            </a:r>
            <a:r>
              <a:rPr lang="en-US" sz="2400" dirty="0" err="1" smtClean="0">
                <a:solidFill>
                  <a:schemeClr val="tx1"/>
                </a:solidFill>
              </a:rPr>
              <a:t>Wehbe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Partha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Talukdar</a:t>
            </a:r>
            <a:r>
              <a:rPr lang="en-US" sz="2400" dirty="0" smtClean="0">
                <a:solidFill>
                  <a:schemeClr val="tx1"/>
                </a:solidFill>
              </a:rPr>
              <a:t>, Brian Murphy, and Tom Mitchell 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Carnegie Mellon University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amfyshe@gmail.com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10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39611" y="2077480"/>
            <a:ext cx="1969023" cy="3686928"/>
          </a:xfrm>
          <a:prstGeom prst="rect">
            <a:avLst/>
          </a:prstGeom>
          <a:solidFill>
            <a:srgbClr val="77AF13"/>
          </a:solidFill>
          <a:ln>
            <a:solidFill>
              <a:srgbClr val="4F750D"/>
            </a:solidFill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Calibri"/>
              </a:rPr>
              <a:t>A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144302" y="2077480"/>
            <a:ext cx="0" cy="3686928"/>
          </a:xfrm>
          <a:prstGeom prst="line">
            <a:avLst/>
          </a:prstGeom>
          <a:ln w="127000" cmpd="sng">
            <a:solidFill>
              <a:schemeClr val="accent2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079750" y="3003580"/>
            <a:ext cx="141811" cy="0"/>
          </a:xfrm>
          <a:prstGeom prst="line">
            <a:avLst/>
          </a:prstGeom>
          <a:ln w="1270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079750" y="2455132"/>
            <a:ext cx="146784" cy="0"/>
          </a:xfrm>
          <a:prstGeom prst="line">
            <a:avLst/>
          </a:prstGeom>
          <a:ln w="127000" cmpd="sng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79751" y="4652083"/>
            <a:ext cx="141810" cy="0"/>
          </a:xfrm>
          <a:prstGeom prst="line">
            <a:avLst/>
          </a:prstGeom>
          <a:ln w="127000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eft Brace 12"/>
          <p:cNvSpPr/>
          <p:nvPr/>
        </p:nvSpPr>
        <p:spPr>
          <a:xfrm>
            <a:off x="3258608" y="2139064"/>
            <a:ext cx="381000" cy="3625343"/>
          </a:xfrm>
          <a:prstGeom prst="leftBrace">
            <a:avLst/>
          </a:prstGeom>
          <a:ln w="38100" cmpd="sng"/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9228" y="1417638"/>
            <a:ext cx="1304902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  <a:latin typeface="Calibri"/>
              </a:rPr>
              <a:t>Latent Dims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Right Brace 14"/>
          <p:cNvSpPr/>
          <p:nvPr/>
        </p:nvSpPr>
        <p:spPr>
          <a:xfrm rot="16200000">
            <a:off x="4478308" y="947153"/>
            <a:ext cx="291630" cy="1969023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5331" y="3718398"/>
            <a:ext cx="803788" cy="369332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/>
              </a:rPr>
              <a:t>Words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652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11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SVD (Fyshe 2013)</a:t>
            </a:r>
          </a:p>
          <a:p>
            <a:pPr lvl="1"/>
            <a:r>
              <a:rPr lang="en-US" sz="2200" dirty="0"/>
              <a:t>well, long, if, year, watch </a:t>
            </a:r>
            <a:endParaRPr lang="en-US" sz="2200" dirty="0" smtClean="0"/>
          </a:p>
          <a:p>
            <a:pPr lvl="1"/>
            <a:r>
              <a:rPr lang="en-US" sz="2200" dirty="0" smtClean="0"/>
              <a:t>plan</a:t>
            </a:r>
            <a:r>
              <a:rPr lang="en-US" sz="2200" dirty="0"/>
              <a:t>, engine, e, rock, very </a:t>
            </a:r>
            <a:endParaRPr lang="en-US" sz="2200" dirty="0" smtClean="0"/>
          </a:p>
          <a:p>
            <a:pPr lvl="1"/>
            <a:r>
              <a:rPr lang="en-US" sz="2200" dirty="0" smtClean="0"/>
              <a:t>get</a:t>
            </a:r>
            <a:r>
              <a:rPr lang="en-US" sz="2200" dirty="0"/>
              <a:t>, no, features, music, </a:t>
            </a:r>
            <a:r>
              <a:rPr lang="en-US" sz="2200" dirty="0" smtClean="0"/>
              <a:t>via</a:t>
            </a:r>
          </a:p>
          <a:p>
            <a:r>
              <a:rPr lang="en-US" sz="2600" dirty="0" smtClean="0"/>
              <a:t>Word2vec (</a:t>
            </a:r>
            <a:r>
              <a:rPr lang="en-US" sz="2600" dirty="0" err="1" smtClean="0"/>
              <a:t>pretrained</a:t>
            </a:r>
            <a:r>
              <a:rPr lang="en-US" sz="2600" dirty="0" smtClean="0"/>
              <a:t> on Google News)</a:t>
            </a:r>
          </a:p>
          <a:p>
            <a:pPr lvl="1"/>
            <a:r>
              <a:rPr lang="en-US" sz="2200" dirty="0" smtClean="0"/>
              <a:t> pleasantries, </a:t>
            </a:r>
            <a:r>
              <a:rPr lang="en-US" sz="2200" dirty="0" err="1" smtClean="0"/>
              <a:t>draft_picks</a:t>
            </a:r>
            <a:r>
              <a:rPr lang="en-US" sz="2200" dirty="0" smtClean="0"/>
              <a:t>, </a:t>
            </a:r>
            <a:r>
              <a:rPr lang="en-US" sz="2200" dirty="0" err="1" smtClean="0"/>
              <a:t>chairman_Harley_Hotchkiss</a:t>
            </a:r>
            <a:r>
              <a:rPr lang="en-US" sz="2200" dirty="0" smtClean="0"/>
              <a:t>, windstorm, </a:t>
            </a:r>
            <a:r>
              <a:rPr lang="en-US" sz="2200" dirty="0" err="1" smtClean="0"/>
              <a:t>Vermont_Yankee</a:t>
            </a:r>
            <a:endParaRPr lang="en-US" sz="2200" dirty="0" smtClean="0"/>
          </a:p>
          <a:p>
            <a:pPr lvl="1"/>
            <a:r>
              <a:rPr lang="en-US" sz="2200" dirty="0" err="1" smtClean="0"/>
              <a:t>Programme_Producers_AMPTPP</a:t>
            </a:r>
            <a:r>
              <a:rPr lang="en-US" sz="2200" dirty="0" smtClean="0"/>
              <a:t>, ###/</a:t>
            </a:r>
            <a:r>
              <a:rPr lang="en-US" sz="2200" dirty="0" err="1" smtClean="0"/>
              <a:t>mt</a:t>
            </a:r>
            <a:r>
              <a:rPr lang="en-US" sz="2200" dirty="0" smtClean="0"/>
              <a:t>, </a:t>
            </a:r>
            <a:r>
              <a:rPr lang="en-US" sz="2200" dirty="0" err="1" smtClean="0"/>
              <a:t>Al_Mehwar</a:t>
            </a:r>
            <a:r>
              <a:rPr lang="en-US" sz="2200" dirty="0" smtClean="0"/>
              <a:t>, NCWS, Whereas</a:t>
            </a:r>
          </a:p>
          <a:p>
            <a:pPr lvl="1"/>
            <a:r>
              <a:rPr lang="en-US" sz="2200" dirty="0" err="1" smtClean="0"/>
              <a:t>Ubiquitous_Sensor_Networks</a:t>
            </a:r>
            <a:r>
              <a:rPr lang="en-US" sz="2200" dirty="0" smtClean="0"/>
              <a:t>, KTO, discussing, </a:t>
            </a:r>
            <a:r>
              <a:rPr lang="en-US" sz="2200" dirty="0" err="1" smtClean="0"/>
              <a:t>Hibernia_Terra_Nova</a:t>
            </a:r>
            <a:r>
              <a:rPr lang="en-US" sz="2200" dirty="0" smtClean="0"/>
              <a:t>, NASDAQ_ENWV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93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Non-Negative Sparse </a:t>
            </a:r>
            <a:r>
              <a:rPr lang="en-US" dirty="0" err="1" smtClean="0"/>
              <a:t>Embeddings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12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0702" y="4282241"/>
            <a:ext cx="6919383" cy="1836558"/>
            <a:chOff x="1445348" y="2394384"/>
            <a:chExt cx="6919383" cy="1836558"/>
          </a:xfrm>
        </p:grpSpPr>
        <p:sp>
          <p:nvSpPr>
            <p:cNvPr id="7" name="Rectangle 6"/>
            <p:cNvSpPr/>
            <p:nvPr/>
          </p:nvSpPr>
          <p:spPr>
            <a:xfrm>
              <a:off x="1445348" y="2394384"/>
              <a:ext cx="2743200" cy="1828800"/>
            </a:xfrm>
            <a:prstGeom prst="rect">
              <a:avLst/>
            </a:prstGeom>
            <a:solidFill>
              <a:srgbClr val="595959">
                <a:alpha val="85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X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997815" y="2402142"/>
              <a:ext cx="457200" cy="1828800"/>
            </a:xfrm>
            <a:prstGeom prst="rect">
              <a:avLst/>
            </a:prstGeom>
            <a:solidFill>
              <a:srgbClr val="77AF13">
                <a:alpha val="85000"/>
              </a:srgbClr>
            </a:solidFill>
            <a:ln>
              <a:solidFill>
                <a:srgbClr val="4F750D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5621531" y="2402142"/>
              <a:ext cx="2743200" cy="457200"/>
            </a:xfrm>
            <a:prstGeom prst="rect">
              <a:avLst/>
            </a:prstGeom>
            <a:solidFill>
              <a:schemeClr val="accent6">
                <a:alpha val="85000"/>
              </a:schemeClr>
            </a:solidFill>
            <a:ln>
              <a:solidFill>
                <a:srgbClr val="6A24A0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FFFF"/>
                  </a:solidFill>
                  <a:latin typeface="Calibri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376932" y="2851584"/>
              <a:ext cx="48422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>
                  <a:solidFill>
                    <a:srgbClr val="000000"/>
                  </a:solidFill>
                  <a:latin typeface="Calibri"/>
                </a:rPr>
                <a:t>≈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6703145" y="1716705"/>
            <a:ext cx="1546940" cy="62276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25031" y="2719137"/>
            <a:ext cx="2584252" cy="608448"/>
          </a:xfrm>
          <a:prstGeom prst="round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54008" y="1230372"/>
            <a:ext cx="3082173" cy="13230"/>
          </a:xfrm>
          <a:prstGeom prst="line">
            <a:avLst/>
          </a:prstGeom>
          <a:ln w="38100" cmpd="sng">
            <a:solidFill>
              <a:srgbClr val="00009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988581" y="1217142"/>
            <a:ext cx="1518304" cy="13230"/>
          </a:xfrm>
          <a:prstGeom prst="line">
            <a:avLst/>
          </a:prstGeom>
          <a:ln w="38100" cmpd="sng">
            <a:solidFill>
              <a:srgbClr val="FF0000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659122" y="6352143"/>
            <a:ext cx="1590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(Murphy 2012)</a:t>
            </a:r>
            <a:endParaRPr lang="en-US" dirty="0"/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30058"/>
            <a:ext cx="7901968" cy="2378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182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13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SVD</a:t>
            </a:r>
          </a:p>
          <a:p>
            <a:pPr lvl="1"/>
            <a:r>
              <a:rPr lang="en-US" dirty="0"/>
              <a:t>well, long, if, year, watch </a:t>
            </a:r>
            <a:endParaRPr lang="en-US" dirty="0" smtClean="0"/>
          </a:p>
          <a:p>
            <a:pPr lvl="1"/>
            <a:r>
              <a:rPr lang="en-US" dirty="0" smtClean="0"/>
              <a:t>plan</a:t>
            </a:r>
            <a:r>
              <a:rPr lang="en-US" dirty="0"/>
              <a:t>, engine, e, rock, very </a:t>
            </a:r>
            <a:endParaRPr lang="en-US" dirty="0" smtClean="0"/>
          </a:p>
          <a:p>
            <a:pPr lvl="1"/>
            <a:r>
              <a:rPr lang="en-US" dirty="0" smtClean="0"/>
              <a:t>get</a:t>
            </a:r>
            <a:r>
              <a:rPr lang="en-US" dirty="0"/>
              <a:t>, no, features, music, via </a:t>
            </a:r>
            <a:endParaRPr lang="en-US" dirty="0" smtClean="0"/>
          </a:p>
          <a:p>
            <a:r>
              <a:rPr lang="en-US" dirty="0" smtClean="0"/>
              <a:t>NNSE</a:t>
            </a:r>
            <a:endParaRPr lang="en-US" dirty="0"/>
          </a:p>
          <a:p>
            <a:pPr lvl="1"/>
            <a:r>
              <a:rPr lang="en-US" dirty="0"/>
              <a:t>inhibitor, inhibitors, antagonists, receptors, inhibition </a:t>
            </a:r>
            <a:endParaRPr lang="en-US" dirty="0" smtClean="0"/>
          </a:p>
          <a:p>
            <a:pPr lvl="1"/>
            <a:r>
              <a:rPr lang="en-US" dirty="0" err="1" smtClean="0"/>
              <a:t>bristol</a:t>
            </a:r>
            <a:r>
              <a:rPr lang="en-US" dirty="0"/>
              <a:t>, </a:t>
            </a:r>
            <a:r>
              <a:rPr lang="en-US" dirty="0" err="1"/>
              <a:t>thames</a:t>
            </a:r>
            <a:r>
              <a:rPr lang="en-US" dirty="0"/>
              <a:t>, </a:t>
            </a:r>
            <a:r>
              <a:rPr lang="en-US" dirty="0" err="1"/>
              <a:t>southampton</a:t>
            </a:r>
            <a:r>
              <a:rPr lang="en-US" dirty="0"/>
              <a:t>, </a:t>
            </a:r>
            <a:r>
              <a:rPr lang="en-US" dirty="0" err="1"/>
              <a:t>brighton</a:t>
            </a:r>
            <a:r>
              <a:rPr lang="en-US" dirty="0"/>
              <a:t>, </a:t>
            </a:r>
            <a:r>
              <a:rPr lang="en-US" dirty="0" err="1"/>
              <a:t>poole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delhi</a:t>
            </a:r>
            <a:r>
              <a:rPr lang="en-US" dirty="0"/>
              <a:t>, </a:t>
            </a:r>
            <a:r>
              <a:rPr lang="en-US" dirty="0" err="1"/>
              <a:t>india</a:t>
            </a:r>
            <a:r>
              <a:rPr lang="en-US" dirty="0"/>
              <a:t>, </a:t>
            </a:r>
            <a:r>
              <a:rPr lang="en-US" dirty="0" err="1"/>
              <a:t>bombay</a:t>
            </a:r>
            <a:r>
              <a:rPr lang="en-US" dirty="0"/>
              <a:t>, </a:t>
            </a:r>
            <a:r>
              <a:rPr lang="en-US" dirty="0" err="1"/>
              <a:t>chennai</a:t>
            </a:r>
            <a:r>
              <a:rPr lang="en-US" dirty="0"/>
              <a:t>, madras 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0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1824"/>
            <a:ext cx="8229600" cy="1143000"/>
          </a:xfrm>
        </p:spPr>
        <p:txBody>
          <a:bodyPr/>
          <a:lstStyle/>
          <a:p>
            <a:r>
              <a:rPr lang="en-US" dirty="0" smtClean="0"/>
              <a:t>A Composition-aware VSM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8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Rows of X are words</a:t>
            </a:r>
          </a:p>
          <a:p>
            <a:pPr lvl="1"/>
            <a:r>
              <a:rPr lang="en-US" dirty="0" smtClean="0"/>
              <a:t>Can also be phrases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716618" y="3059263"/>
            <a:ext cx="2743200" cy="1828800"/>
          </a:xfrm>
          <a:prstGeom prst="rect">
            <a:avLst/>
          </a:prstGeom>
          <a:solidFill>
            <a:srgbClr val="595959"/>
          </a:solidFill>
          <a:ln w="19050" cmpd="sng">
            <a:solidFill>
              <a:srgbClr val="000000"/>
            </a:solidFill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X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74872" y="3069846"/>
            <a:ext cx="538210" cy="1828800"/>
          </a:xfrm>
          <a:prstGeom prst="rect">
            <a:avLst/>
          </a:prstGeom>
          <a:solidFill>
            <a:srgbClr val="77AF13"/>
          </a:solidFill>
          <a:ln>
            <a:solidFill>
              <a:srgbClr val="4F750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5" name="Left Brace 14"/>
          <p:cNvSpPr/>
          <p:nvPr/>
        </p:nvSpPr>
        <p:spPr>
          <a:xfrm>
            <a:off x="1301750" y="3896052"/>
            <a:ext cx="381000" cy="981428"/>
          </a:xfrm>
          <a:prstGeom prst="leftBrac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3602" y="4155888"/>
            <a:ext cx="10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Phrases</a:t>
            </a:r>
            <a:endParaRPr lang="en-US" dirty="0"/>
          </a:p>
        </p:txBody>
      </p:sp>
      <p:sp>
        <p:nvSpPr>
          <p:cNvPr id="19" name="Left Brace 18"/>
          <p:cNvSpPr/>
          <p:nvPr/>
        </p:nvSpPr>
        <p:spPr>
          <a:xfrm rot="10800000">
            <a:off x="7408333" y="3906636"/>
            <a:ext cx="381000" cy="981428"/>
          </a:xfrm>
          <a:prstGeom prst="leftBrac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715498" y="4222534"/>
            <a:ext cx="105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Phrases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15</a:t>
            </a:fld>
            <a:endParaRPr lang="en-US"/>
          </a:p>
        </p:txBody>
      </p:sp>
      <p:sp>
        <p:nvSpPr>
          <p:cNvPr id="22" name="Left Brace 21"/>
          <p:cNvSpPr/>
          <p:nvPr/>
        </p:nvSpPr>
        <p:spPr>
          <a:xfrm>
            <a:off x="1263650" y="3073968"/>
            <a:ext cx="381000" cy="362858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-40726" y="3078425"/>
            <a:ext cx="1278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>
            <a:off x="1263650" y="3456835"/>
            <a:ext cx="381000" cy="369332"/>
          </a:xfrm>
          <a:prstGeom prst="leftBrac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7373" y="3441277"/>
            <a:ext cx="88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26" name="Left Brace 25"/>
          <p:cNvSpPr/>
          <p:nvPr/>
        </p:nvSpPr>
        <p:spPr>
          <a:xfrm rot="10800000">
            <a:off x="7382935" y="3093977"/>
            <a:ext cx="381000" cy="362858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696684" y="30388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Adjectives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 rot="10800000">
            <a:off x="7382935" y="3499676"/>
            <a:ext cx="381000" cy="369332"/>
          </a:xfrm>
          <a:prstGeom prst="leftBrac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696684" y="3460871"/>
            <a:ext cx="788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Nouns</a:t>
            </a:r>
            <a:endParaRPr lang="en-US" dirty="0"/>
          </a:p>
        </p:txBody>
      </p:sp>
      <p:sp>
        <p:nvSpPr>
          <p:cNvPr id="30" name="Right Arrow 29"/>
          <p:cNvSpPr/>
          <p:nvPr/>
        </p:nvSpPr>
        <p:spPr>
          <a:xfrm>
            <a:off x="4840827" y="3269666"/>
            <a:ext cx="1653981" cy="1273939"/>
          </a:xfrm>
          <a:prstGeom prst="rightArrow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1B4171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192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constraint for composition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0149" y="2316281"/>
            <a:ext cx="538210" cy="2168370"/>
          </a:xfrm>
          <a:prstGeom prst="rect">
            <a:avLst/>
          </a:prstGeom>
          <a:solidFill>
            <a:srgbClr val="77AF13"/>
          </a:solidFill>
          <a:ln>
            <a:solidFill>
              <a:srgbClr val="4F750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5" name="Left Brace 4"/>
          <p:cNvSpPr/>
          <p:nvPr/>
        </p:nvSpPr>
        <p:spPr>
          <a:xfrm>
            <a:off x="2117758" y="2318306"/>
            <a:ext cx="381000" cy="362858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2092360" y="3163655"/>
            <a:ext cx="381000" cy="1320996"/>
          </a:xfrm>
          <a:prstGeom prst="leftBrace">
            <a:avLst/>
          </a:prstGeom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0324" y="3496252"/>
            <a:ext cx="1315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Phrases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77043" y="2196811"/>
            <a:ext cx="16788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Adjectives</a:t>
            </a:r>
            <a:endParaRPr lang="en-US" sz="28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2570149" y="2517868"/>
            <a:ext cx="538210" cy="0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70149" y="2877935"/>
            <a:ext cx="538210" cy="0"/>
          </a:xfrm>
          <a:prstGeom prst="line">
            <a:avLst/>
          </a:prstGeom>
          <a:ln w="38100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0149" y="4256471"/>
            <a:ext cx="538210" cy="0"/>
          </a:xfrm>
          <a:prstGeom prst="line">
            <a:avLst/>
          </a:prstGeom>
          <a:ln w="38100" cmpd="sng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87460" y="2164918"/>
            <a:ext cx="56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4" name="TextBox 13"/>
          <p:cNvSpPr txBox="1"/>
          <p:nvPr/>
        </p:nvSpPr>
        <p:spPr>
          <a:xfrm>
            <a:off x="3087460" y="2529115"/>
            <a:ext cx="56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3087460" y="3882529"/>
            <a:ext cx="37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</a:t>
            </a:r>
            <a:endParaRPr lang="en-US" sz="28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570149" y="4543111"/>
            <a:ext cx="17719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 = [w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w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] </a:t>
            </a:r>
            <a:endParaRPr lang="en-US" sz="2800" baseline="-25000" dirty="0"/>
          </a:p>
        </p:txBody>
      </p:sp>
      <p:sp>
        <p:nvSpPr>
          <p:cNvPr id="21" name="Bent-Up Arrow 20"/>
          <p:cNvSpPr/>
          <p:nvPr/>
        </p:nvSpPr>
        <p:spPr>
          <a:xfrm flipV="1">
            <a:off x="3568068" y="2825651"/>
            <a:ext cx="3001041" cy="464830"/>
          </a:xfrm>
          <a:prstGeom prst="bentUpArrow">
            <a:avLst>
              <a:gd name="adj1" fmla="val 25000"/>
              <a:gd name="adj2" fmla="val 26884"/>
              <a:gd name="adj3" fmla="val 4007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Bent-Up Arrow 21"/>
          <p:cNvSpPr/>
          <p:nvPr/>
        </p:nvSpPr>
        <p:spPr>
          <a:xfrm flipV="1">
            <a:off x="3568069" y="2499734"/>
            <a:ext cx="1486112" cy="852295"/>
          </a:xfrm>
          <a:prstGeom prst="bentUpArrow">
            <a:avLst>
              <a:gd name="adj1" fmla="val 15910"/>
              <a:gd name="adj2" fmla="val 18465"/>
              <a:gd name="adj3" fmla="val 20799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Bent-Up Arrow 22"/>
          <p:cNvSpPr/>
          <p:nvPr/>
        </p:nvSpPr>
        <p:spPr>
          <a:xfrm>
            <a:off x="3412475" y="3806870"/>
            <a:ext cx="4961849" cy="523681"/>
          </a:xfrm>
          <a:prstGeom prst="bentUpArrow">
            <a:avLst>
              <a:gd name="adj1" fmla="val 24571"/>
              <a:gd name="adj2" fmla="val 35683"/>
              <a:gd name="adj3" fmla="val 41114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16</a:t>
            </a:fld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2117758" y="2701173"/>
            <a:ext cx="381000" cy="369332"/>
          </a:xfrm>
          <a:prstGeom prst="leftBrac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32308" y="2559663"/>
            <a:ext cx="1123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/>
              <a:t>Nouns</a:t>
            </a:r>
            <a:endParaRPr lang="en-US" sz="2800" dirty="0"/>
          </a:p>
        </p:txBody>
      </p:sp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288" y="3318703"/>
            <a:ext cx="5016500" cy="520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50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1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 Addition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46538"/>
            <a:ext cx="7696200" cy="5207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6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Composition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18</a:t>
            </a:fld>
            <a:endParaRPr lang="en-US"/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9" y="1361355"/>
            <a:ext cx="7985261" cy="33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2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</a:t>
            </a:r>
            <a:r>
              <a:rPr lang="en-US" dirty="0"/>
              <a:t>C</a:t>
            </a:r>
            <a:r>
              <a:rPr lang="en-US" dirty="0" smtClean="0"/>
              <a:t>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Reformulate loss with square matrix B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4" y="2323315"/>
            <a:ext cx="4604254" cy="20087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76817" y="2608479"/>
            <a:ext cx="457200" cy="1828800"/>
          </a:xfrm>
          <a:prstGeom prst="rect">
            <a:avLst/>
          </a:prstGeom>
          <a:solidFill>
            <a:srgbClr val="77AF13"/>
          </a:solidFill>
          <a:ln>
            <a:solidFill>
              <a:srgbClr val="4F750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5656" y="2608479"/>
            <a:ext cx="1818660" cy="1828800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B</a:t>
            </a:r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919658" y="3956398"/>
            <a:ext cx="3415998" cy="1036548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182356" y="3956398"/>
            <a:ext cx="971960" cy="1036548"/>
          </a:xfrm>
          <a:prstGeom prst="line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19658" y="4992946"/>
            <a:ext cx="4262698" cy="554772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46216" y="4992946"/>
            <a:ext cx="548316" cy="554772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α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5675" y="4992947"/>
            <a:ext cx="548316" cy="554772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β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04884" y="4992947"/>
            <a:ext cx="548316" cy="554772"/>
          </a:xfrm>
          <a:prstGeom prst="rect">
            <a:avLst/>
          </a:prstGeom>
          <a:solidFill>
            <a:srgbClr val="FFFFFF"/>
          </a:solidFill>
          <a:ln w="57150" cmpd="sng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Calibri"/>
              </a:rPr>
              <a:t>-1</a:t>
            </a:r>
            <a:endParaRPr lang="en-US" sz="28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52333" y="5910095"/>
            <a:ext cx="115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adj. col.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4024457" y="5894685"/>
            <a:ext cx="1342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noun col.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818714" y="5895330"/>
            <a:ext cx="1468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phrase col</a:t>
            </a:r>
            <a:endParaRPr lang="en-US" sz="2400" dirty="0"/>
          </a:p>
        </p:txBody>
      </p:sp>
      <p:cxnSp>
        <p:nvCxnSpPr>
          <p:cNvPr id="26" name="Straight Arrow Connector 25"/>
          <p:cNvCxnSpPr>
            <a:stCxn id="22" idx="0"/>
            <a:endCxn id="19" idx="2"/>
          </p:cNvCxnSpPr>
          <p:nvPr/>
        </p:nvCxnSpPr>
        <p:spPr>
          <a:xfrm flipV="1">
            <a:off x="2830076" y="5547718"/>
            <a:ext cx="790298" cy="362377"/>
          </a:xfrm>
          <a:prstGeom prst="straightConnector1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3" idx="0"/>
            <a:endCxn id="10" idx="2"/>
          </p:cNvCxnSpPr>
          <p:nvPr/>
        </p:nvCxnSpPr>
        <p:spPr>
          <a:xfrm flipV="1">
            <a:off x="4695675" y="5547718"/>
            <a:ext cx="355332" cy="346967"/>
          </a:xfrm>
          <a:prstGeom prst="straightConnector1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0"/>
            <a:endCxn id="21" idx="2"/>
          </p:cNvCxnSpPr>
          <p:nvPr/>
        </p:nvCxnSpPr>
        <p:spPr>
          <a:xfrm flipH="1" flipV="1">
            <a:off x="6279042" y="5547719"/>
            <a:ext cx="274158" cy="347611"/>
          </a:xfrm>
          <a:prstGeom prst="straightConnector1">
            <a:avLst/>
          </a:prstGeom>
          <a:ln w="57150" cmpd="sng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35" name="Picture 3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4" y="4419406"/>
            <a:ext cx="8710342" cy="11378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50805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6061" y="3640424"/>
            <a:ext cx="84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pear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24810" y="1587507"/>
            <a:ext cx="1192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ettuce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76000" y="1618885"/>
            <a:ext cx="0" cy="3247435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76000" y="4866320"/>
            <a:ext cx="460737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4727" y="1790727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11" name="Oval 10"/>
          <p:cNvSpPr/>
          <p:nvPr/>
        </p:nvSpPr>
        <p:spPr>
          <a:xfrm>
            <a:off x="6079621" y="3887455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5842721" y="3959837"/>
            <a:ext cx="120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orange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5649679" y="4206869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6230466" y="3308537"/>
            <a:ext cx="99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apple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6079621" y="3568267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22" name="TextBox 21"/>
          <p:cNvSpPr txBox="1"/>
          <p:nvPr/>
        </p:nvSpPr>
        <p:spPr>
          <a:xfrm>
            <a:off x="2718569" y="2004941"/>
            <a:ext cx="1208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carrots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2584726" y="2246401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25" name="Oval 24"/>
          <p:cNvSpPr/>
          <p:nvPr/>
        </p:nvSpPr>
        <p:spPr>
          <a:xfrm>
            <a:off x="5649679" y="4218822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VSMs and Composition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043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Composition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" y="1606705"/>
            <a:ext cx="86106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8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Dictionary Learning Algorithm</a:t>
            </a:r>
          </a:p>
          <a:p>
            <a:pPr marL="457200" lvl="1" indent="0" algn="r">
              <a:buNone/>
            </a:pPr>
            <a:r>
              <a:rPr lang="en-US" sz="2400" dirty="0" smtClean="0"/>
              <a:t>(</a:t>
            </a:r>
            <a:r>
              <a:rPr lang="en-US" sz="2400" dirty="0" err="1"/>
              <a:t>Mairal</a:t>
            </a:r>
            <a:r>
              <a:rPr lang="en-US" sz="2400" dirty="0"/>
              <a:t> </a:t>
            </a:r>
            <a:r>
              <a:rPr lang="en-US" sz="2400" dirty="0" smtClean="0"/>
              <a:t>2010)</a:t>
            </a:r>
          </a:p>
          <a:p>
            <a:r>
              <a:rPr lang="en-US" dirty="0" smtClean="0"/>
              <a:t>Solve for D with gradient descent</a:t>
            </a:r>
          </a:p>
          <a:p>
            <a:r>
              <a:rPr lang="en-US" dirty="0" smtClean="0"/>
              <a:t>Solve for A with ADMM</a:t>
            </a:r>
          </a:p>
          <a:p>
            <a:pPr lvl="1"/>
            <a:r>
              <a:rPr lang="en-US" dirty="0" smtClean="0"/>
              <a:t>Alternating Direction Method of </a:t>
            </a:r>
            <a:r>
              <a:rPr lang="en-US" dirty="0" smtClean="0"/>
              <a:t>Multipliers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21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456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W. add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W. NNSE</a:t>
            </a:r>
          </a:p>
          <a:p>
            <a:endParaRPr lang="en-US" dirty="0"/>
          </a:p>
          <a:p>
            <a:r>
              <a:rPr lang="en-US" dirty="0" smtClean="0"/>
              <a:t>CNNSE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22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86765" y="4701581"/>
            <a:ext cx="4401105" cy="1530722"/>
            <a:chOff x="2765358" y="4786749"/>
            <a:chExt cx="4401105" cy="1530722"/>
          </a:xfrm>
        </p:grpSpPr>
        <p:grpSp>
          <p:nvGrpSpPr>
            <p:cNvPr id="18" name="Group 17"/>
            <p:cNvGrpSpPr/>
            <p:nvPr/>
          </p:nvGrpSpPr>
          <p:grpSpPr>
            <a:xfrm>
              <a:off x="2765358" y="4786749"/>
              <a:ext cx="4272958" cy="1530722"/>
              <a:chOff x="1790156" y="4484651"/>
              <a:chExt cx="7159666" cy="21937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01062" y="4510062"/>
                <a:ext cx="966030" cy="2168369"/>
              </a:xfrm>
              <a:prstGeom prst="rect">
                <a:avLst/>
              </a:prstGeom>
              <a:solidFill>
                <a:srgbClr val="77AF13"/>
              </a:solidFill>
              <a:ln>
                <a:solidFill>
                  <a:srgbClr val="4F750D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790156" y="4693515"/>
                <a:ext cx="966348" cy="18134"/>
              </a:xfrm>
              <a:prstGeom prst="line">
                <a:avLst/>
              </a:prstGeom>
              <a:ln w="38100" cmpd="sng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801062" y="5071718"/>
                <a:ext cx="955442" cy="0"/>
              </a:xfrm>
              <a:prstGeom prst="line">
                <a:avLst/>
              </a:prstGeom>
              <a:ln w="38100" cmpd="sng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01062" y="6450252"/>
                <a:ext cx="955442" cy="0"/>
              </a:xfrm>
              <a:prstGeom prst="line">
                <a:avLst/>
              </a:prstGeom>
              <a:ln w="38100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756505" y="4484651"/>
                <a:ext cx="449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67091" y="4848848"/>
                <a:ext cx="449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33939" y="6223254"/>
                <a:ext cx="326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baseline="-25000" dirty="0"/>
              </a:p>
            </p:txBody>
          </p:sp>
          <p:sp>
            <p:nvSpPr>
              <p:cNvPr id="14" name="Bent-Up Arrow 13"/>
              <p:cNvSpPr/>
              <p:nvPr/>
            </p:nvSpPr>
            <p:spPr>
              <a:xfrm flipV="1">
                <a:off x="3409662" y="5071716"/>
                <a:ext cx="3671594" cy="515461"/>
              </a:xfrm>
              <a:prstGeom prst="bentUpArrow">
                <a:avLst>
                  <a:gd name="adj1" fmla="val 25000"/>
                  <a:gd name="adj2" fmla="val 26884"/>
                  <a:gd name="adj3" fmla="val 40074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Bent-Up Arrow 14"/>
              <p:cNvSpPr/>
              <p:nvPr/>
            </p:nvSpPr>
            <p:spPr>
              <a:xfrm flipV="1">
                <a:off x="3409662" y="4711647"/>
                <a:ext cx="1455249" cy="875532"/>
              </a:xfrm>
              <a:prstGeom prst="bentUpArrow">
                <a:avLst>
                  <a:gd name="adj1" fmla="val 15910"/>
                  <a:gd name="adj2" fmla="val 18465"/>
                  <a:gd name="adj3" fmla="val 20799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Bent-Up Arrow 15"/>
              <p:cNvSpPr/>
              <p:nvPr/>
            </p:nvSpPr>
            <p:spPr>
              <a:xfrm>
                <a:off x="3254070" y="6083390"/>
                <a:ext cx="5695752" cy="523681"/>
              </a:xfrm>
              <a:prstGeom prst="bentUpArrow">
                <a:avLst>
                  <a:gd name="adj1" fmla="val 24571"/>
                  <a:gd name="adj2" fmla="val 35683"/>
                  <a:gd name="adj3" fmla="val 41114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356" y="5580454"/>
              <a:ext cx="3371107" cy="32182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453107" y="1592917"/>
            <a:ext cx="1828551" cy="1007331"/>
            <a:chOff x="2453107" y="1592917"/>
            <a:chExt cx="1828551" cy="1007331"/>
          </a:xfrm>
        </p:grpSpPr>
        <p:sp>
          <p:nvSpPr>
            <p:cNvPr id="5" name="Rectangle 4"/>
            <p:cNvSpPr/>
            <p:nvPr/>
          </p:nvSpPr>
          <p:spPr>
            <a:xfrm>
              <a:off x="2462240" y="1592917"/>
              <a:ext cx="1545058" cy="1007331"/>
            </a:xfrm>
            <a:prstGeom prst="rect">
              <a:avLst/>
            </a:prstGeom>
            <a:solidFill>
              <a:srgbClr val="595959"/>
            </a:solidFill>
            <a:ln w="19050" cmpd="sng"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SVD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453107" y="1751421"/>
              <a:ext cx="1554191" cy="0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53107" y="1943871"/>
              <a:ext cx="1554191" cy="0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53107" y="2407940"/>
              <a:ext cx="1554191" cy="0"/>
            </a:xfrm>
            <a:prstGeom prst="line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07298" y="1593032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13616" y="1788362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72021" y="2185024"/>
              <a:ext cx="194967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50010" y="3139697"/>
            <a:ext cx="857288" cy="1270876"/>
            <a:chOff x="5522819" y="3063686"/>
            <a:chExt cx="857288" cy="1270876"/>
          </a:xfrm>
        </p:grpSpPr>
        <p:sp>
          <p:nvSpPr>
            <p:cNvPr id="24" name="Rectangle 23"/>
            <p:cNvSpPr/>
            <p:nvPr/>
          </p:nvSpPr>
          <p:spPr>
            <a:xfrm>
              <a:off x="5522819" y="3076080"/>
              <a:ext cx="569459" cy="1258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 cmpd="sng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529021" y="3209422"/>
              <a:ext cx="576726" cy="12653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535530" y="3473315"/>
              <a:ext cx="570217" cy="0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35529" y="4134604"/>
              <a:ext cx="570217" cy="0"/>
            </a:xfrm>
            <a:prstGeom prst="line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05747" y="3063686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12065" y="3317806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92279" y="3893909"/>
              <a:ext cx="194967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baseline="-25000" dirty="0"/>
            </a:p>
          </p:txBody>
        </p:sp>
      </p:grpSp>
      <p:pic>
        <p:nvPicPr>
          <p:cNvPr id="54" name="Picture 5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764" y="1501143"/>
            <a:ext cx="4637574" cy="442728"/>
          </a:xfrm>
          <a:prstGeom prst="rect">
            <a:avLst/>
          </a:prstGeom>
        </p:spPr>
      </p:pic>
      <p:cxnSp>
        <p:nvCxnSpPr>
          <p:cNvPr id="49" name="Straight Arrow Connector 48"/>
          <p:cNvCxnSpPr>
            <a:stCxn id="54" idx="2"/>
          </p:cNvCxnSpPr>
          <p:nvPr/>
        </p:nvCxnSpPr>
        <p:spPr>
          <a:xfrm flipH="1">
            <a:off x="4376743" y="1943871"/>
            <a:ext cx="2635808" cy="464069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54" idx="2"/>
          </p:cNvCxnSpPr>
          <p:nvPr/>
        </p:nvCxnSpPr>
        <p:spPr>
          <a:xfrm flipH="1">
            <a:off x="4281659" y="1943871"/>
            <a:ext cx="2730892" cy="1954129"/>
          </a:xfrm>
          <a:prstGeom prst="straightConnector1">
            <a:avLst/>
          </a:prstGeom>
          <a:ln w="571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73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 phrase vector</a:t>
            </a:r>
          </a:p>
          <a:p>
            <a:r>
              <a:rPr lang="en-US" dirty="0" smtClean="0"/>
              <a:t>Sort test phrases by distance to estimate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75421" y="2960621"/>
            <a:ext cx="1299102" cy="305374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75421" y="3431331"/>
            <a:ext cx="1299102" cy="0"/>
          </a:xfrm>
          <a:prstGeom prst="line">
            <a:avLst/>
          </a:prstGeom>
          <a:ln w="76200" cmpd="sng">
            <a:solidFill>
              <a:schemeClr val="accent6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61078" y="2960621"/>
            <a:ext cx="39677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68275" indent="-168275">
              <a:buFont typeface="Arial"/>
              <a:buChar char="•"/>
            </a:pPr>
            <a:r>
              <a:rPr lang="en-US" sz="2800" dirty="0" smtClean="0"/>
              <a:t>Rank </a:t>
            </a:r>
            <a:r>
              <a:rPr lang="en-US" sz="2800" dirty="0" smtClean="0"/>
              <a:t>(r/N*100)</a:t>
            </a:r>
          </a:p>
          <a:p>
            <a:pPr marL="168275" indent="-168275">
              <a:buFont typeface="Arial"/>
              <a:buChar char="•"/>
            </a:pPr>
            <a:r>
              <a:rPr lang="en-US" sz="2800" dirty="0" smtClean="0"/>
              <a:t>Reciprocal </a:t>
            </a:r>
            <a:r>
              <a:rPr lang="en-US" sz="2800" dirty="0" smtClean="0"/>
              <a:t>rank (1/r)</a:t>
            </a:r>
          </a:p>
          <a:p>
            <a:pPr marL="168275" indent="-168275">
              <a:buFont typeface="Arial"/>
              <a:buChar char="•"/>
            </a:pPr>
            <a:r>
              <a:rPr lang="en-US" sz="2800" dirty="0" smtClean="0"/>
              <a:t>Percent Perfect (</a:t>
            </a:r>
            <a:r>
              <a:rPr lang="en-US" sz="2800" dirty="0" err="1" smtClean="0"/>
              <a:t>δ</a:t>
            </a:r>
            <a:r>
              <a:rPr lang="en-US" sz="2800" dirty="0" smtClean="0"/>
              <a:t>(r==1))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74949" y="3064761"/>
            <a:ext cx="30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23</a:t>
            </a:fld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197063" y="2960621"/>
            <a:ext cx="603182" cy="3053742"/>
          </a:xfrm>
          <a:prstGeom prst="leftBrace">
            <a:avLst/>
          </a:prstGeom>
          <a:ln w="76200" cmpd="sng">
            <a:solidFill>
              <a:srgbClr val="0000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7501" y="4155825"/>
            <a:ext cx="4495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444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Estimation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" y="1597226"/>
            <a:ext cx="8492919" cy="264651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63029" y="4145633"/>
            <a:ext cx="1484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400" dirty="0">
                <a:solidFill>
                  <a:schemeClr val="accent3"/>
                </a:solidFill>
              </a:rPr>
              <a:t>Chance </a:t>
            </a:r>
            <a:r>
              <a:rPr lang="en-US" sz="2400" dirty="0" smtClean="0">
                <a:solidFill>
                  <a:schemeClr val="accent3"/>
                </a:solidFill>
              </a:rPr>
              <a:t>50</a:t>
            </a:r>
            <a:endParaRPr lang="en-US" sz="24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5161" y="4145633"/>
            <a:ext cx="98522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2500" dirty="0" smtClean="0">
                <a:solidFill>
                  <a:srgbClr val="0D8BE6"/>
                </a:solidFill>
              </a:rPr>
              <a:t>~ </a:t>
            </a:r>
            <a:r>
              <a:rPr lang="en-US" sz="2500" dirty="0">
                <a:solidFill>
                  <a:srgbClr val="0D8BE6"/>
                </a:solidFill>
              </a:rPr>
              <a:t>0.05</a:t>
            </a:r>
          </a:p>
        </p:txBody>
      </p:sp>
      <p:sp>
        <p:nvSpPr>
          <p:cNvPr id="6" name="Rectangle 5"/>
          <p:cNvSpPr/>
          <p:nvPr/>
        </p:nvSpPr>
        <p:spPr>
          <a:xfrm>
            <a:off x="7463968" y="4145633"/>
            <a:ext cx="864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888" lvl="1" algn="ctr"/>
            <a:r>
              <a:rPr lang="en-US" sz="2400" dirty="0" smtClean="0">
                <a:solidFill>
                  <a:srgbClr val="0D8BE6"/>
                </a:solidFill>
              </a:rPr>
              <a:t>1%</a:t>
            </a:r>
            <a:endParaRPr lang="en-US" sz="2400" dirty="0">
              <a:solidFill>
                <a:srgbClr val="0D8BE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3135"/>
            <a:ext cx="8229600" cy="1143000"/>
          </a:xfrm>
        </p:spPr>
        <p:txBody>
          <a:bodyPr/>
          <a:lstStyle/>
          <a:p>
            <a:r>
              <a:rPr lang="en-US" dirty="0" smtClean="0"/>
              <a:t>Interpretable Dimensions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8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9" y="1606705"/>
            <a:ext cx="86106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Interpretability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SVD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NNSE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CNNSE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27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186765" y="4701581"/>
            <a:ext cx="4401105" cy="1530722"/>
            <a:chOff x="2765358" y="4786749"/>
            <a:chExt cx="4401105" cy="1530722"/>
          </a:xfrm>
        </p:grpSpPr>
        <p:grpSp>
          <p:nvGrpSpPr>
            <p:cNvPr id="18" name="Group 17"/>
            <p:cNvGrpSpPr/>
            <p:nvPr/>
          </p:nvGrpSpPr>
          <p:grpSpPr>
            <a:xfrm>
              <a:off x="2765358" y="4786749"/>
              <a:ext cx="4272958" cy="1530722"/>
              <a:chOff x="1790156" y="4484651"/>
              <a:chExt cx="7159666" cy="219378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1801062" y="4510062"/>
                <a:ext cx="966030" cy="2168369"/>
              </a:xfrm>
              <a:prstGeom prst="rect">
                <a:avLst/>
              </a:prstGeom>
              <a:solidFill>
                <a:srgbClr val="77AF13"/>
              </a:solidFill>
              <a:ln>
                <a:solidFill>
                  <a:srgbClr val="4F750D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A</a:t>
                </a:r>
                <a:endParaRPr lang="en-US" sz="2800" dirty="0"/>
              </a:p>
            </p:txBody>
          </p:sp>
          <p:cxnSp>
            <p:nvCxnSpPr>
              <p:cNvPr id="8" name="Straight Connector 7"/>
              <p:cNvCxnSpPr/>
              <p:nvPr/>
            </p:nvCxnSpPr>
            <p:spPr>
              <a:xfrm>
                <a:off x="1790156" y="4693515"/>
                <a:ext cx="966348" cy="18134"/>
              </a:xfrm>
              <a:prstGeom prst="line">
                <a:avLst/>
              </a:prstGeom>
              <a:ln w="38100" cmpd="sng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801062" y="5071718"/>
                <a:ext cx="955442" cy="0"/>
              </a:xfrm>
              <a:prstGeom prst="line">
                <a:avLst/>
              </a:prstGeom>
              <a:ln w="38100" cmpd="sng">
                <a:solidFill>
                  <a:schemeClr val="bg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801062" y="6450252"/>
                <a:ext cx="955442" cy="0"/>
              </a:xfrm>
              <a:prstGeom prst="line">
                <a:avLst/>
              </a:prstGeom>
              <a:ln w="38100" cmpd="sng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756505" y="4484651"/>
                <a:ext cx="449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767091" y="4848848"/>
                <a:ext cx="4491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</a:t>
                </a:r>
                <a:r>
                  <a:rPr lang="en-US" baseline="-25000" dirty="0" smtClean="0"/>
                  <a:t>2</a:t>
                </a:r>
                <a:endParaRPr lang="en-US" baseline="-250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733939" y="6223254"/>
                <a:ext cx="326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</a:t>
                </a:r>
                <a:endParaRPr lang="en-US" baseline="-25000" dirty="0"/>
              </a:p>
            </p:txBody>
          </p:sp>
          <p:sp>
            <p:nvSpPr>
              <p:cNvPr id="14" name="Bent-Up Arrow 13"/>
              <p:cNvSpPr/>
              <p:nvPr/>
            </p:nvSpPr>
            <p:spPr>
              <a:xfrm flipV="1">
                <a:off x="3409662" y="5071716"/>
                <a:ext cx="3671594" cy="515461"/>
              </a:xfrm>
              <a:prstGeom prst="bentUpArrow">
                <a:avLst>
                  <a:gd name="adj1" fmla="val 25000"/>
                  <a:gd name="adj2" fmla="val 26884"/>
                  <a:gd name="adj3" fmla="val 40074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Bent-Up Arrow 14"/>
              <p:cNvSpPr/>
              <p:nvPr/>
            </p:nvSpPr>
            <p:spPr>
              <a:xfrm flipV="1">
                <a:off x="3409662" y="4711647"/>
                <a:ext cx="1455249" cy="875532"/>
              </a:xfrm>
              <a:prstGeom prst="bentUpArrow">
                <a:avLst>
                  <a:gd name="adj1" fmla="val 15910"/>
                  <a:gd name="adj2" fmla="val 18465"/>
                  <a:gd name="adj3" fmla="val 20799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Bent-Up Arrow 15"/>
              <p:cNvSpPr/>
              <p:nvPr/>
            </p:nvSpPr>
            <p:spPr>
              <a:xfrm>
                <a:off x="3254070" y="6083390"/>
                <a:ext cx="5695752" cy="523681"/>
              </a:xfrm>
              <a:prstGeom prst="bentUpArrow">
                <a:avLst>
                  <a:gd name="adj1" fmla="val 24571"/>
                  <a:gd name="adj2" fmla="val 35683"/>
                  <a:gd name="adj3" fmla="val 41114"/>
                </a:avLst>
              </a:prstGeom>
              <a:ln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Picture 30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5356" y="5580454"/>
              <a:ext cx="3371107" cy="321824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2453107" y="1592917"/>
            <a:ext cx="1828551" cy="1007331"/>
            <a:chOff x="2453107" y="1592917"/>
            <a:chExt cx="1828551" cy="1007331"/>
          </a:xfrm>
        </p:grpSpPr>
        <p:sp>
          <p:nvSpPr>
            <p:cNvPr id="5" name="Rectangle 4"/>
            <p:cNvSpPr/>
            <p:nvPr/>
          </p:nvSpPr>
          <p:spPr>
            <a:xfrm>
              <a:off x="2462240" y="1592917"/>
              <a:ext cx="1545058" cy="1007331"/>
            </a:xfrm>
            <a:prstGeom prst="rect">
              <a:avLst/>
            </a:prstGeom>
            <a:solidFill>
              <a:srgbClr val="595959"/>
            </a:solidFill>
            <a:ln w="19050" cmpd="sng">
              <a:solidFill>
                <a:srgbClr val="000000"/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</a:rPr>
                <a:t>SVD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462240" y="1751421"/>
              <a:ext cx="1545058" cy="0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62240" y="1943871"/>
              <a:ext cx="1545058" cy="0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453107" y="2407940"/>
              <a:ext cx="1554191" cy="0"/>
            </a:xfrm>
            <a:prstGeom prst="line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4007298" y="1593032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013616" y="1788362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72021" y="2185024"/>
              <a:ext cx="194967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baseline="-250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150010" y="3139697"/>
            <a:ext cx="857288" cy="1270876"/>
            <a:chOff x="5522819" y="3063686"/>
            <a:chExt cx="857288" cy="1270876"/>
          </a:xfrm>
        </p:grpSpPr>
        <p:sp>
          <p:nvSpPr>
            <p:cNvPr id="24" name="Rectangle 23"/>
            <p:cNvSpPr/>
            <p:nvPr/>
          </p:nvSpPr>
          <p:spPr>
            <a:xfrm>
              <a:off x="5522819" y="3076080"/>
              <a:ext cx="569459" cy="125848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8100" cmpd="sng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woPt" dir="tl"/>
            </a:scene3d>
            <a:sp3d extrusionH="12700" prstMaterial="softEdge"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A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5529021" y="3209422"/>
              <a:ext cx="576726" cy="12653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5535530" y="3473315"/>
              <a:ext cx="570217" cy="0"/>
            </a:xfrm>
            <a:prstGeom prst="line">
              <a:avLst/>
            </a:prstGeom>
            <a:ln w="38100" cmpd="sng"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535529" y="4134604"/>
              <a:ext cx="570217" cy="0"/>
            </a:xfrm>
            <a:prstGeom prst="line">
              <a:avLst/>
            </a:prstGeom>
            <a:ln w="38100" cmpd="sng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6105747" y="3063686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1</a:t>
              </a:r>
              <a:endParaRPr lang="en-US" baseline="-250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112065" y="3317806"/>
              <a:ext cx="268042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</a:t>
              </a:r>
              <a:r>
                <a:rPr lang="en-US" baseline="-25000" dirty="0" smtClean="0"/>
                <a:t>2</a:t>
              </a:r>
              <a:endParaRPr lang="en-US" baseline="-25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092279" y="3893909"/>
              <a:ext cx="194967" cy="2577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endParaRPr lang="en-US" baseline="-25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9618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 the word that does not belong: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crunchy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gooey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fluffy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crispy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colt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creamy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2"/>
          <a:stretch/>
        </p:blipFill>
        <p:spPr>
          <a:xfrm>
            <a:off x="2244010" y="1907392"/>
            <a:ext cx="4913761" cy="16754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44010" y="2702825"/>
            <a:ext cx="4913761" cy="880031"/>
          </a:xfrm>
          <a:prstGeom prst="rect">
            <a:avLst/>
          </a:prstGeom>
          <a:noFill/>
          <a:ln w="57150" cmpd="sng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How to Make a VSM</a:t>
            </a:r>
            <a:endParaRPr lang="en-US" dirty="0"/>
          </a:p>
        </p:txBody>
      </p:sp>
      <p:pic>
        <p:nvPicPr>
          <p:cNvPr id="4" name="Picture 3" descr="books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1" y="2480561"/>
            <a:ext cx="1775553" cy="2219441"/>
          </a:xfrm>
          <a:prstGeom prst="rect">
            <a:avLst/>
          </a:prstGeom>
          <a:effectLst/>
        </p:spPr>
      </p:pic>
      <p:sp>
        <p:nvSpPr>
          <p:cNvPr id="5" name="Right Arrow 4"/>
          <p:cNvSpPr/>
          <p:nvPr/>
        </p:nvSpPr>
        <p:spPr>
          <a:xfrm>
            <a:off x="2219373" y="2780340"/>
            <a:ext cx="1131857" cy="1273939"/>
          </a:xfrm>
          <a:prstGeom prst="rightArrow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112C5E"/>
                </a:solidFill>
                <a:latin typeface="Calibri"/>
              </a:rPr>
              <a:t>Count</a:t>
            </a:r>
            <a:endParaRPr lang="en-US" sz="2000" b="1" dirty="0">
              <a:solidFill>
                <a:srgbClr val="112C5E"/>
              </a:solidFill>
              <a:latin typeface="Calibri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542203" y="2768581"/>
            <a:ext cx="1653981" cy="1273939"/>
          </a:xfrm>
          <a:prstGeom prst="rightArrow">
            <a:avLst/>
          </a:prstGeom>
          <a:ln/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1B4171"/>
                </a:solidFill>
                <a:latin typeface="Calibri"/>
              </a:rPr>
              <a:t>Dim.</a:t>
            </a:r>
          </a:p>
          <a:p>
            <a:pPr algn="ctr"/>
            <a:r>
              <a:rPr lang="en-US" sz="2000" b="1" dirty="0" smtClean="0">
                <a:solidFill>
                  <a:srgbClr val="1B4171"/>
                </a:solidFill>
                <a:latin typeface="Calibri"/>
              </a:rPr>
              <a:t>Reduction</a:t>
            </a:r>
            <a:endParaRPr lang="en-US" sz="2000" b="1" dirty="0">
              <a:solidFill>
                <a:srgbClr val="1B4171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89717" y="2465387"/>
            <a:ext cx="2057319" cy="2133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FFFF"/>
                </a:solidFill>
                <a:latin typeface="Calibri"/>
              </a:rPr>
              <a:t>Corpus</a:t>
            </a:r>
            <a:endParaRPr lang="en-US" sz="320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  <a:latin typeface="Calibri"/>
              </a:rPr>
              <a:t>Statistics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60075" y="2453628"/>
            <a:ext cx="1347736" cy="223901"/>
            <a:chOff x="3274719" y="3292602"/>
            <a:chExt cx="3140740" cy="447803"/>
          </a:xfrm>
        </p:grpSpPr>
        <p:sp>
          <p:nvSpPr>
            <p:cNvPr id="9" name="Rectangle 8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60075" y="2999226"/>
            <a:ext cx="1347736" cy="223901"/>
            <a:chOff x="3274719" y="3292602"/>
            <a:chExt cx="3140740" cy="447803"/>
          </a:xfrm>
        </p:grpSpPr>
        <p:sp>
          <p:nvSpPr>
            <p:cNvPr id="17" name="Rectangle 16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260075" y="3817623"/>
            <a:ext cx="1347736" cy="223901"/>
            <a:chOff x="3274719" y="3292602"/>
            <a:chExt cx="3140740" cy="447803"/>
          </a:xfrm>
        </p:grpSpPr>
        <p:sp>
          <p:nvSpPr>
            <p:cNvPr id="25" name="Rectangle 24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260075" y="2726427"/>
            <a:ext cx="1347736" cy="223901"/>
            <a:chOff x="3274719" y="3292602"/>
            <a:chExt cx="3140740" cy="447803"/>
          </a:xfrm>
        </p:grpSpPr>
        <p:sp>
          <p:nvSpPr>
            <p:cNvPr id="57" name="Rectangle 56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7260075" y="3272025"/>
            <a:ext cx="1347736" cy="223901"/>
            <a:chOff x="3274719" y="3292602"/>
            <a:chExt cx="3140740" cy="447803"/>
          </a:xfrm>
        </p:grpSpPr>
        <p:sp>
          <p:nvSpPr>
            <p:cNvPr id="65" name="Rectangle 64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7260075" y="3544824"/>
            <a:ext cx="1347736" cy="223901"/>
            <a:chOff x="3274719" y="3292602"/>
            <a:chExt cx="3140740" cy="447803"/>
          </a:xfrm>
        </p:grpSpPr>
        <p:sp>
          <p:nvSpPr>
            <p:cNvPr id="73" name="Rectangle 72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260075" y="4090422"/>
            <a:ext cx="1347736" cy="223901"/>
            <a:chOff x="3274719" y="3292602"/>
            <a:chExt cx="3140740" cy="447803"/>
          </a:xfrm>
        </p:grpSpPr>
        <p:sp>
          <p:nvSpPr>
            <p:cNvPr id="81" name="Rectangle 80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60075" y="4363221"/>
            <a:ext cx="1347736" cy="223901"/>
            <a:chOff x="3274719" y="3292602"/>
            <a:chExt cx="3140740" cy="447803"/>
          </a:xfrm>
        </p:grpSpPr>
        <p:sp>
          <p:nvSpPr>
            <p:cNvPr id="97" name="Rectangle 96"/>
            <p:cNvSpPr/>
            <p:nvPr/>
          </p:nvSpPr>
          <p:spPr>
            <a:xfrm>
              <a:off x="3274719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722970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171221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622455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5070706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5518957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5967208" y="3292602"/>
              <a:ext cx="448251" cy="447803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60" name="TextBox 159"/>
          <p:cNvSpPr txBox="1"/>
          <p:nvPr/>
        </p:nvSpPr>
        <p:spPr>
          <a:xfrm>
            <a:off x="7458547" y="4495854"/>
            <a:ext cx="9569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/>
              </a:rPr>
              <a:t>VSM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3389717" y="2328134"/>
            <a:ext cx="2057319" cy="11759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833351" y="1958802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Many cols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61" name="Straight Arrow Connector 160"/>
          <p:cNvCxnSpPr/>
          <p:nvPr/>
        </p:nvCxnSpPr>
        <p:spPr>
          <a:xfrm flipV="1">
            <a:off x="7260075" y="2315944"/>
            <a:ext cx="1353145" cy="12190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7452426" y="1946612"/>
            <a:ext cx="98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</a:rPr>
              <a:t>Few cols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4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 dirty="0" smtClean="0"/>
              <a:t>Phrase Representations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30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09994" y="1417638"/>
            <a:ext cx="1969023" cy="486019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FFFF"/>
                </a:solidFill>
                <a:latin typeface="Calibri"/>
              </a:rPr>
              <a:t>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309994" y="2590905"/>
            <a:ext cx="1969023" cy="0"/>
          </a:xfrm>
          <a:prstGeom prst="line">
            <a:avLst/>
          </a:prstGeom>
          <a:ln w="1270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5182" y="1417638"/>
            <a:ext cx="0" cy="4860195"/>
          </a:xfrm>
          <a:prstGeom prst="line">
            <a:avLst/>
          </a:prstGeom>
          <a:ln w="127000" cmpd="sng">
            <a:gradFill flip="none" rotWithShape="1">
              <a:gsLst>
                <a:gs pos="0">
                  <a:schemeClr val="accent1"/>
                </a:gs>
                <a:gs pos="100000">
                  <a:prstClr val="white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3817247" y="2590905"/>
            <a:ext cx="146784" cy="0"/>
          </a:xfrm>
          <a:prstGeom prst="line">
            <a:avLst/>
          </a:prstGeom>
          <a:ln w="127000" cmpd="sng">
            <a:solidFill>
              <a:schemeClr val="accent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65869" y="2316443"/>
            <a:ext cx="1036311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phrase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3895182" y="1417638"/>
            <a:ext cx="0" cy="560388"/>
          </a:xfrm>
          <a:prstGeom prst="line">
            <a:avLst/>
          </a:prstGeom>
          <a:ln w="127000" cmpd="sng">
            <a:solidFill>
              <a:srgbClr val="E26F0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8" idx="1"/>
          </p:cNvCxnSpPr>
          <p:nvPr/>
        </p:nvCxnSpPr>
        <p:spPr>
          <a:xfrm flipH="1" flipV="1">
            <a:off x="3964031" y="1644417"/>
            <a:ext cx="2576127" cy="153888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540158" y="1321251"/>
            <a:ext cx="2357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top scoring</a:t>
            </a:r>
          </a:p>
          <a:p>
            <a:pPr algn="ctr"/>
            <a:r>
              <a:rPr lang="en-US" sz="2800" dirty="0" smtClean="0"/>
              <a:t>words/phrases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1"/>
          </p:cNvCxnSpPr>
          <p:nvPr/>
        </p:nvCxnSpPr>
        <p:spPr>
          <a:xfrm flipH="1" flipV="1">
            <a:off x="3964032" y="2590906"/>
            <a:ext cx="2917159" cy="664256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881191" y="2778108"/>
            <a:ext cx="1813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top scoring</a:t>
            </a:r>
          </a:p>
          <a:p>
            <a:pPr algn="ctr"/>
            <a:r>
              <a:rPr lang="en-US" sz="2800" dirty="0" smtClean="0"/>
              <a:t>dimension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53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Representations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Choose list of words/phrases most associated with target phrase “</a:t>
            </a:r>
            <a:r>
              <a:rPr lang="en-US" b="1" dirty="0" smtClean="0"/>
              <a:t>digital computers</a:t>
            </a:r>
            <a:r>
              <a:rPr lang="en-US" dirty="0" smtClean="0"/>
              <a:t>”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aesthetic, </a:t>
            </a:r>
            <a:r>
              <a:rPr lang="en-US" dirty="0" smtClean="0"/>
              <a:t>American </a:t>
            </a:r>
            <a:r>
              <a:rPr lang="en-US" dirty="0" smtClean="0"/>
              <a:t>music, </a:t>
            </a:r>
            <a:r>
              <a:rPr lang="en-US" dirty="0" smtClean="0"/>
              <a:t>architectural </a:t>
            </a:r>
            <a:r>
              <a:rPr lang="en-US" dirty="0" smtClean="0"/>
              <a:t>style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cellphones, laptops, monitors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both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neither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5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Representation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2" y="1620314"/>
            <a:ext cx="7556389" cy="287447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9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Phrase Similarity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01750"/>
            <a:ext cx="8305287" cy="28313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108 </a:t>
            </a:r>
            <a:r>
              <a:rPr lang="en-US" dirty="0"/>
              <a:t>adjective-noun phrase </a:t>
            </a:r>
            <a:r>
              <a:rPr lang="en-US" dirty="0" smtClean="0"/>
              <a:t>pairs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Human judgments of </a:t>
            </a:r>
            <a:r>
              <a:rPr lang="en-US" dirty="0" smtClean="0"/>
              <a:t>similarity [1…7]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3900" dirty="0" smtClean="0"/>
              <a:t>E.g. </a:t>
            </a:r>
          </a:p>
          <a:p>
            <a:pPr marL="857250" lvl="3" indent="0">
              <a:lnSpc>
                <a:spcPct val="120000"/>
              </a:lnSpc>
              <a:buNone/>
            </a:pPr>
            <a:r>
              <a:rPr lang="en-US" sz="3000" i="1" dirty="0">
                <a:solidFill>
                  <a:schemeClr val="accent4"/>
                </a:solidFill>
              </a:rPr>
              <a:t>I</a:t>
            </a:r>
            <a:r>
              <a:rPr lang="en-US" sz="3000" i="1" dirty="0" smtClean="0">
                <a:solidFill>
                  <a:schemeClr val="accent4"/>
                </a:solidFill>
              </a:rPr>
              <a:t>mportant </a:t>
            </a:r>
            <a:r>
              <a:rPr lang="en-US" sz="3000" i="1" dirty="0">
                <a:solidFill>
                  <a:schemeClr val="accent4"/>
                </a:solidFill>
              </a:rPr>
              <a:t>part : significant role </a:t>
            </a:r>
            <a:r>
              <a:rPr lang="en-US" sz="3000" dirty="0"/>
              <a:t>(very similar</a:t>
            </a:r>
            <a:r>
              <a:rPr lang="en-US" sz="3000" dirty="0" smtClean="0"/>
              <a:t>)</a:t>
            </a:r>
          </a:p>
          <a:p>
            <a:pPr marL="857250" lvl="3" indent="0">
              <a:lnSpc>
                <a:spcPct val="120000"/>
              </a:lnSpc>
              <a:buNone/>
            </a:pPr>
            <a:r>
              <a:rPr lang="en-US" sz="3000" i="1" dirty="0" smtClean="0">
                <a:solidFill>
                  <a:srgbClr val="C61B1B"/>
                </a:solidFill>
              </a:rPr>
              <a:t>Northern region : early age </a:t>
            </a:r>
            <a:r>
              <a:rPr lang="en-US" sz="3000" dirty="0" smtClean="0"/>
              <a:t>(not similar)</a:t>
            </a:r>
            <a:endParaRPr lang="en-US" sz="3000" dirty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33</a:t>
            </a:fld>
            <a:endParaRPr lang="en-US" dirty="0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17258" y="4427096"/>
            <a:ext cx="2703683" cy="2067368"/>
            <a:chOff x="2441024" y="1345721"/>
            <a:chExt cx="4387909" cy="369338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441024" y="1345721"/>
              <a:ext cx="0" cy="3693381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441024" y="4988087"/>
              <a:ext cx="4387909" cy="51015"/>
            </a:xfrm>
            <a:prstGeom prst="straightConnector1">
              <a:avLst/>
            </a:prstGeom>
            <a:ln w="57150" cmpd="sng">
              <a:solidFill>
                <a:schemeClr val="tx1">
                  <a:lumMod val="65000"/>
                  <a:lumOff val="35000"/>
                </a:schemeClr>
              </a:solidFill>
              <a:prstDash val="sysDash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2988642" y="1598843"/>
              <a:ext cx="186772" cy="186782"/>
            </a:xfrm>
            <a:prstGeom prst="ellipse">
              <a:avLst/>
            </a:prstGeom>
            <a:solidFill>
              <a:srgbClr val="92A9B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4767400" y="4325462"/>
              <a:ext cx="186772" cy="186782"/>
            </a:xfrm>
            <a:prstGeom prst="ellipse">
              <a:avLst/>
            </a:prstGeom>
            <a:solidFill>
              <a:srgbClr val="92A9B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5" name="Oval 14"/>
            <p:cNvSpPr/>
            <p:nvPr/>
          </p:nvSpPr>
          <p:spPr>
            <a:xfrm>
              <a:off x="3212056" y="3733172"/>
              <a:ext cx="186773" cy="186781"/>
            </a:xfrm>
            <a:prstGeom prst="ellipse">
              <a:avLst/>
            </a:prstGeom>
            <a:solidFill>
              <a:srgbClr val="92A9B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7" name="Oval 16"/>
            <p:cNvSpPr/>
            <p:nvPr/>
          </p:nvSpPr>
          <p:spPr>
            <a:xfrm>
              <a:off x="3819647" y="3919953"/>
              <a:ext cx="186773" cy="186781"/>
            </a:xfrm>
            <a:prstGeom prst="ellipse">
              <a:avLst/>
            </a:prstGeom>
            <a:solidFill>
              <a:srgbClr val="92A9B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9" name="Oval 18"/>
            <p:cNvSpPr/>
            <p:nvPr/>
          </p:nvSpPr>
          <p:spPr>
            <a:xfrm>
              <a:off x="5460718" y="2670046"/>
              <a:ext cx="186773" cy="186781"/>
            </a:xfrm>
            <a:prstGeom prst="ellipse">
              <a:avLst/>
            </a:prstGeom>
            <a:solidFill>
              <a:srgbClr val="92A9B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1" name="Oval 20"/>
            <p:cNvSpPr/>
            <p:nvPr/>
          </p:nvSpPr>
          <p:spPr>
            <a:xfrm>
              <a:off x="4251724" y="2179434"/>
              <a:ext cx="186773" cy="186781"/>
            </a:xfrm>
            <a:prstGeom prst="ellipse">
              <a:avLst/>
            </a:prstGeom>
            <a:solidFill>
              <a:srgbClr val="92A9B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3" name="Oval 22"/>
            <p:cNvSpPr/>
            <p:nvPr/>
          </p:nvSpPr>
          <p:spPr>
            <a:xfrm>
              <a:off x="2988642" y="2179433"/>
              <a:ext cx="186772" cy="186782"/>
            </a:xfrm>
            <a:prstGeom prst="ellipse">
              <a:avLst/>
            </a:prstGeom>
            <a:solidFill>
              <a:srgbClr val="92A9B9"/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cxnSp>
        <p:nvCxnSpPr>
          <p:cNvPr id="26" name="Straight Arrow Connector 25"/>
          <p:cNvCxnSpPr>
            <a:stCxn id="23" idx="5"/>
            <a:endCxn id="21" idx="2"/>
          </p:cNvCxnSpPr>
          <p:nvPr/>
        </p:nvCxnSpPr>
        <p:spPr>
          <a:xfrm flipV="1">
            <a:off x="3252911" y="4946042"/>
            <a:ext cx="680040" cy="36964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  <a:endCxn id="17" idx="0"/>
          </p:cNvCxnSpPr>
          <p:nvPr/>
        </p:nvCxnSpPr>
        <p:spPr>
          <a:xfrm flipH="1">
            <a:off x="3724261" y="5220662"/>
            <a:ext cx="953632" cy="647359"/>
          </a:xfrm>
          <a:prstGeom prst="straightConnector1">
            <a:avLst/>
          </a:prstGeom>
          <a:ln>
            <a:solidFill>
              <a:srgbClr val="660066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15" idx="7"/>
          </p:cNvCxnSpPr>
          <p:nvPr/>
        </p:nvCxnSpPr>
        <p:spPr>
          <a:xfrm flipH="1">
            <a:off x="3390571" y="4983006"/>
            <a:ext cx="559234" cy="795775"/>
          </a:xfrm>
          <a:prstGeom prst="straightConnector1">
            <a:avLst/>
          </a:prstGeom>
          <a:ln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61155" y="5979552"/>
            <a:ext cx="2501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n-US" dirty="0" smtClean="0"/>
              <a:t>(Mitchell &amp; </a:t>
            </a:r>
            <a:r>
              <a:rPr lang="en-US" dirty="0" err="1" smtClean="0"/>
              <a:t>Lapata</a:t>
            </a:r>
            <a:r>
              <a:rPr lang="en-US" dirty="0" smtClean="0"/>
              <a:t> 2010)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42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of Distances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34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grpSp>
        <p:nvGrpSpPr>
          <p:cNvPr id="86" name="Group 85"/>
          <p:cNvGrpSpPr/>
          <p:nvPr/>
        </p:nvGrpSpPr>
        <p:grpSpPr>
          <a:xfrm>
            <a:off x="456063" y="2674470"/>
            <a:ext cx="2703683" cy="2067368"/>
            <a:chOff x="498226" y="1880904"/>
            <a:chExt cx="2703683" cy="2067368"/>
          </a:xfrm>
        </p:grpSpPr>
        <p:grpSp>
          <p:nvGrpSpPr>
            <p:cNvPr id="37" name="Group 36"/>
            <p:cNvGrpSpPr/>
            <p:nvPr/>
          </p:nvGrpSpPr>
          <p:grpSpPr>
            <a:xfrm>
              <a:off x="498226" y="1880904"/>
              <a:ext cx="2703683" cy="2067368"/>
              <a:chOff x="2441024" y="1345721"/>
              <a:chExt cx="4387909" cy="3693381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flipV="1">
                <a:off x="2441024" y="1345721"/>
                <a:ext cx="0" cy="3693381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>
                <a:off x="2441024" y="4988087"/>
                <a:ext cx="4387909" cy="51015"/>
              </a:xfrm>
              <a:prstGeom prst="straightConnector1">
                <a:avLst/>
              </a:prstGeom>
              <a:ln w="57150" cmpd="sng">
                <a:solidFill>
                  <a:schemeClr val="tx1">
                    <a:lumMod val="65000"/>
                    <a:lumOff val="35000"/>
                  </a:schemeClr>
                </a:solidFill>
                <a:prstDash val="sysDash"/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2988642" y="1598843"/>
                <a:ext cx="186772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4767400" y="4325462"/>
                <a:ext cx="186772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212056" y="3733172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819647" y="3919953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460718" y="2670046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251724" y="2179434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988642" y="2179433"/>
                <a:ext cx="186772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47" name="Straight Arrow Connector 46"/>
            <p:cNvCxnSpPr>
              <a:stCxn id="46" idx="5"/>
              <a:endCxn id="45" idx="2"/>
            </p:cNvCxnSpPr>
            <p:nvPr/>
          </p:nvCxnSpPr>
          <p:spPr>
            <a:xfrm flipV="1">
              <a:off x="933879" y="2399850"/>
              <a:ext cx="680040" cy="36964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4" idx="2"/>
              <a:endCxn id="43" idx="0"/>
            </p:cNvCxnSpPr>
            <p:nvPr/>
          </p:nvCxnSpPr>
          <p:spPr>
            <a:xfrm flipH="1">
              <a:off x="1405229" y="2674470"/>
              <a:ext cx="953632" cy="647359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45" idx="3"/>
              <a:endCxn id="42" idx="7"/>
            </p:cNvCxnSpPr>
            <p:nvPr/>
          </p:nvCxnSpPr>
          <p:spPr>
            <a:xfrm flipH="1">
              <a:off x="1071539" y="2436814"/>
              <a:ext cx="559234" cy="795775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4917418" y="1752621"/>
            <a:ext cx="2703683" cy="2067368"/>
            <a:chOff x="4922423" y="1852348"/>
            <a:chExt cx="2703683" cy="2067368"/>
          </a:xfrm>
        </p:grpSpPr>
        <p:grpSp>
          <p:nvGrpSpPr>
            <p:cNvPr id="50" name="Group 49"/>
            <p:cNvGrpSpPr/>
            <p:nvPr/>
          </p:nvGrpSpPr>
          <p:grpSpPr>
            <a:xfrm>
              <a:off x="4922423" y="1852348"/>
              <a:ext cx="2703683" cy="2067368"/>
              <a:chOff x="2441024" y="1345721"/>
              <a:chExt cx="4387909" cy="3693381"/>
            </a:xfrm>
          </p:grpSpPr>
          <p:cxnSp>
            <p:nvCxnSpPr>
              <p:cNvPr id="51" name="Straight Arrow Connector 50"/>
              <p:cNvCxnSpPr/>
              <p:nvPr/>
            </p:nvCxnSpPr>
            <p:spPr>
              <a:xfrm flipV="1">
                <a:off x="2441024" y="1345721"/>
                <a:ext cx="0" cy="3693381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/>
              <p:cNvCxnSpPr/>
              <p:nvPr/>
            </p:nvCxnSpPr>
            <p:spPr>
              <a:xfrm>
                <a:off x="2441024" y="4988087"/>
                <a:ext cx="4387909" cy="51015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3" name="Oval 52"/>
              <p:cNvSpPr/>
              <p:nvPr/>
            </p:nvSpPr>
            <p:spPr>
              <a:xfrm>
                <a:off x="3785488" y="1556467"/>
                <a:ext cx="186773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4767400" y="4325462"/>
                <a:ext cx="186772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3212056" y="3733172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819647" y="3919953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828333" y="3401582"/>
                <a:ext cx="186773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758135" y="2561644"/>
                <a:ext cx="186773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184703" y="2128460"/>
                <a:ext cx="186773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60" name="Straight Arrow Connector 59"/>
            <p:cNvCxnSpPr>
              <a:stCxn id="59" idx="5"/>
              <a:endCxn id="58" idx="2"/>
            </p:cNvCxnSpPr>
            <p:nvPr/>
          </p:nvCxnSpPr>
          <p:spPr>
            <a:xfrm>
              <a:off x="5478882" y="2379726"/>
              <a:ext cx="255101" cy="205510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7" idx="2"/>
              <a:endCxn id="56" idx="0"/>
            </p:cNvCxnSpPr>
            <p:nvPr/>
          </p:nvCxnSpPr>
          <p:spPr>
            <a:xfrm flipH="1">
              <a:off x="5829426" y="3055391"/>
              <a:ext cx="563977" cy="237882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8" idx="3"/>
              <a:endCxn id="55" idx="7"/>
            </p:cNvCxnSpPr>
            <p:nvPr/>
          </p:nvCxnSpPr>
          <p:spPr>
            <a:xfrm flipH="1">
              <a:off x="5495736" y="2622200"/>
              <a:ext cx="255101" cy="581833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4922423" y="4363096"/>
            <a:ext cx="2703683" cy="2067368"/>
            <a:chOff x="4922423" y="4363096"/>
            <a:chExt cx="2703683" cy="2067368"/>
          </a:xfrm>
        </p:grpSpPr>
        <p:grpSp>
          <p:nvGrpSpPr>
            <p:cNvPr id="63" name="Group 62"/>
            <p:cNvGrpSpPr/>
            <p:nvPr/>
          </p:nvGrpSpPr>
          <p:grpSpPr>
            <a:xfrm>
              <a:off x="4922423" y="4363096"/>
              <a:ext cx="2703683" cy="2067368"/>
              <a:chOff x="2441024" y="1345721"/>
              <a:chExt cx="4387909" cy="3693381"/>
            </a:xfrm>
          </p:grpSpPr>
          <p:cxnSp>
            <p:nvCxnSpPr>
              <p:cNvPr id="64" name="Straight Arrow Connector 63"/>
              <p:cNvCxnSpPr/>
              <p:nvPr/>
            </p:nvCxnSpPr>
            <p:spPr>
              <a:xfrm flipV="1">
                <a:off x="2441024" y="1345721"/>
                <a:ext cx="0" cy="3693381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/>
              <p:cNvCxnSpPr/>
              <p:nvPr/>
            </p:nvCxnSpPr>
            <p:spPr>
              <a:xfrm>
                <a:off x="2441024" y="4988087"/>
                <a:ext cx="4387909" cy="51015"/>
              </a:xfrm>
              <a:prstGeom prst="straightConnector1">
                <a:avLst/>
              </a:prstGeom>
              <a:ln w="57150" cmpd="sng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6" name="Oval 65"/>
              <p:cNvSpPr/>
              <p:nvPr/>
            </p:nvSpPr>
            <p:spPr>
              <a:xfrm>
                <a:off x="2988642" y="1598843"/>
                <a:ext cx="186772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767400" y="4325462"/>
                <a:ext cx="186772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3212056" y="3733172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3819647" y="3919953"/>
                <a:ext cx="186773" cy="186781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221318" y="2856827"/>
                <a:ext cx="186773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831333" y="3043609"/>
                <a:ext cx="186773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2988642" y="2179433"/>
                <a:ext cx="186772" cy="186782"/>
              </a:xfrm>
              <a:prstGeom prst="ellipse">
                <a:avLst/>
              </a:prstGeom>
              <a:solidFill>
                <a:srgbClr val="92A9B9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cxnSp>
          <p:nvCxnSpPr>
            <p:cNvPr id="73" name="Straight Arrow Connector 72"/>
            <p:cNvCxnSpPr>
              <a:stCxn id="72" idx="5"/>
              <a:endCxn id="71" idx="2"/>
            </p:cNvCxnSpPr>
            <p:nvPr/>
          </p:nvCxnSpPr>
          <p:spPr>
            <a:xfrm>
              <a:off x="5358076" y="4919006"/>
              <a:ext cx="1653342" cy="446758"/>
            </a:xfrm>
            <a:prstGeom prst="straightConnector1">
              <a:avLst/>
            </a:prstGeom>
            <a:ln>
              <a:solidFill>
                <a:srgbClr val="0080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/>
            <p:cNvCxnSpPr>
              <a:stCxn id="70" idx="2"/>
              <a:endCxn id="69" idx="0"/>
            </p:cNvCxnSpPr>
            <p:nvPr/>
          </p:nvCxnSpPr>
          <p:spPr>
            <a:xfrm flipH="1">
              <a:off x="5829426" y="5261213"/>
              <a:ext cx="189955" cy="542808"/>
            </a:xfrm>
            <a:prstGeom prst="straightConnector1">
              <a:avLst/>
            </a:prstGeom>
            <a:ln>
              <a:solidFill>
                <a:srgbClr val="660066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71" idx="3"/>
              <a:endCxn id="68" idx="7"/>
            </p:cNvCxnSpPr>
            <p:nvPr/>
          </p:nvCxnSpPr>
          <p:spPr>
            <a:xfrm flipH="1">
              <a:off x="5495736" y="5402728"/>
              <a:ext cx="1532536" cy="312053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ight Arrow 83"/>
          <p:cNvSpPr/>
          <p:nvPr/>
        </p:nvSpPr>
        <p:spPr>
          <a:xfrm rot="19978672">
            <a:off x="3159746" y="2690557"/>
            <a:ext cx="1343394" cy="93502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ight Arrow 84"/>
          <p:cNvSpPr/>
          <p:nvPr/>
        </p:nvSpPr>
        <p:spPr>
          <a:xfrm rot="1723788">
            <a:off x="3162702" y="3979419"/>
            <a:ext cx="1343394" cy="93502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793487" y="2187984"/>
            <a:ext cx="216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Behavioral Data</a:t>
            </a:r>
            <a:endParaRPr lang="en-US" sz="2400" dirty="0"/>
          </a:p>
        </p:txBody>
      </p:sp>
      <p:sp>
        <p:nvSpPr>
          <p:cNvPr id="88" name="TextBox 87"/>
          <p:cNvSpPr txBox="1"/>
          <p:nvPr/>
        </p:nvSpPr>
        <p:spPr>
          <a:xfrm>
            <a:off x="5709503" y="1417638"/>
            <a:ext cx="1249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A</a:t>
            </a:r>
            <a:endParaRPr lang="en-US" sz="2400" dirty="0"/>
          </a:p>
        </p:txBody>
      </p:sp>
      <p:sp>
        <p:nvSpPr>
          <p:cNvPr id="89" name="TextBox 88"/>
          <p:cNvSpPr txBox="1"/>
          <p:nvPr/>
        </p:nvSpPr>
        <p:spPr>
          <a:xfrm>
            <a:off x="5709503" y="4009888"/>
            <a:ext cx="123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Model B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537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8" grpId="0"/>
      <p:bldP spid="8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Phrase Similarity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35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502" y="1970331"/>
            <a:ext cx="6134100" cy="28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5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6169"/>
            <a:ext cx="8229600" cy="1143000"/>
          </a:xfrm>
        </p:spPr>
        <p:txBody>
          <a:bodyPr/>
          <a:lstStyle/>
          <a:p>
            <a:r>
              <a:rPr lang="en-US" dirty="0" smtClean="0"/>
              <a:t>Interpretability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4-11-28 at 3.44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1" y="950278"/>
            <a:ext cx="7211060" cy="5491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617" y="0"/>
            <a:ext cx="845010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Better than Correlation: Interpretability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37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617" y="6488668"/>
            <a:ext cx="691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www.cs.cmu.edu</a:t>
            </a:r>
            <a:r>
              <a:rPr lang="en-US" dirty="0">
                <a:hlinkClick r:id="rId4"/>
              </a:rPr>
              <a:t>/~</a:t>
            </a:r>
            <a:r>
              <a:rPr lang="en-US" dirty="0" err="1">
                <a:hlinkClick r:id="rId4"/>
              </a:rPr>
              <a:t>afyshe</a:t>
            </a:r>
            <a:r>
              <a:rPr lang="en-US" dirty="0">
                <a:hlinkClick r:id="rId4"/>
              </a:rPr>
              <a:t>/thesis/</a:t>
            </a:r>
            <a:r>
              <a:rPr lang="en-US" dirty="0" err="1">
                <a:hlinkClick r:id="rId4"/>
              </a:rPr>
              <a:t>cnnse_mitchell_lapata_all.html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5937" y="1382602"/>
            <a:ext cx="3470784" cy="50592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382602"/>
            <a:ext cx="4575936" cy="51060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552904" y="1004500"/>
            <a:ext cx="1972223" cy="307777"/>
          </a:xfrm>
          <a:prstGeom prst="rect">
            <a:avLst/>
          </a:prstGeom>
          <a:solidFill>
            <a:srgbClr val="B3B3B3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behav</a:t>
            </a:r>
            <a:r>
              <a:rPr lang="en-US" sz="1400" dirty="0" smtClean="0"/>
              <a:t> </a:t>
            </a:r>
            <a:r>
              <a:rPr lang="en-US" sz="1400" dirty="0" err="1" smtClean="0"/>
              <a:t>sim</a:t>
            </a:r>
            <a:r>
              <a:rPr lang="en-US" sz="1400" dirty="0" smtClean="0"/>
              <a:t> score 6.33/7)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4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1-28 at 3.46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29" y="835753"/>
            <a:ext cx="6186667" cy="5737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7592"/>
            <a:ext cx="847605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Better than Correlation: Interpretability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38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481724"/>
            <a:ext cx="6912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err="1">
                <a:hlinkClick r:id="rId4"/>
              </a:rPr>
              <a:t>www.cs.cmu.edu</a:t>
            </a:r>
            <a:r>
              <a:rPr lang="en-US" dirty="0">
                <a:hlinkClick r:id="rId4"/>
              </a:rPr>
              <a:t>/~</a:t>
            </a:r>
            <a:r>
              <a:rPr lang="en-US" dirty="0" err="1">
                <a:hlinkClick r:id="rId4"/>
              </a:rPr>
              <a:t>afyshe</a:t>
            </a:r>
            <a:r>
              <a:rPr lang="en-US" dirty="0">
                <a:hlinkClick r:id="rId4"/>
              </a:rPr>
              <a:t>/thesis/</a:t>
            </a:r>
            <a:r>
              <a:rPr lang="en-US" dirty="0" err="1">
                <a:hlinkClick r:id="rId4"/>
              </a:rPr>
              <a:t>cnnse_mitchell_lapata_all.html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4457583" y="1221586"/>
            <a:ext cx="3129119" cy="494179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45998" y="1737664"/>
            <a:ext cx="3618033" cy="502153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92950" y="1210637"/>
            <a:ext cx="7739454" cy="5362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771809" y="870753"/>
            <a:ext cx="1848316" cy="292388"/>
          </a:xfrm>
          <a:prstGeom prst="rect">
            <a:avLst/>
          </a:prstGeom>
          <a:solidFill>
            <a:srgbClr val="B3B3B3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(</a:t>
            </a:r>
            <a:r>
              <a:rPr lang="en-US" sz="1300" dirty="0" err="1" smtClean="0"/>
              <a:t>behav</a:t>
            </a:r>
            <a:r>
              <a:rPr lang="en-US" sz="1300" dirty="0" smtClean="0"/>
              <a:t> </a:t>
            </a:r>
            <a:r>
              <a:rPr lang="en-US" sz="1300" dirty="0" err="1" smtClean="0"/>
              <a:t>sim</a:t>
            </a:r>
            <a:r>
              <a:rPr lang="en-US" sz="1300" dirty="0" smtClean="0"/>
              <a:t> score 5.61/7)</a:t>
            </a:r>
            <a:endParaRPr lang="en-US" sz="13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40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Composition awareness improves VSMs</a:t>
            </a:r>
            <a:endParaRPr lang="en-US" dirty="0"/>
          </a:p>
          <a:p>
            <a:pPr lvl="1"/>
            <a:r>
              <a:rPr lang="en-US" dirty="0" smtClean="0"/>
              <a:t>Closer to behavioral measure of phrase similarity</a:t>
            </a:r>
          </a:p>
          <a:p>
            <a:pPr lvl="1"/>
            <a:r>
              <a:rPr lang="en-US" dirty="0" smtClean="0"/>
              <a:t>Better phrase representations</a:t>
            </a:r>
          </a:p>
          <a:p>
            <a:r>
              <a:rPr lang="en-US" dirty="0" smtClean="0"/>
              <a:t>Interpretable dimensions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elps to debug composition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39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856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26061" y="3640424"/>
            <a:ext cx="849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pear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724810" y="1587507"/>
            <a:ext cx="1192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ettuce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276000" y="1618885"/>
            <a:ext cx="0" cy="3247435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276000" y="4866320"/>
            <a:ext cx="4607377" cy="0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584727" y="1790727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11" name="Oval 10"/>
          <p:cNvSpPr/>
          <p:nvPr/>
        </p:nvSpPr>
        <p:spPr>
          <a:xfrm>
            <a:off x="6079621" y="3887455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14" name="TextBox 13"/>
          <p:cNvSpPr txBox="1"/>
          <p:nvPr/>
        </p:nvSpPr>
        <p:spPr>
          <a:xfrm>
            <a:off x="5842721" y="3959837"/>
            <a:ext cx="1207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orange</a:t>
            </a:r>
            <a:endParaRPr lang="en-US" sz="2800" dirty="0"/>
          </a:p>
        </p:txBody>
      </p:sp>
      <p:sp>
        <p:nvSpPr>
          <p:cNvPr id="15" name="Oval 14"/>
          <p:cNvSpPr/>
          <p:nvPr/>
        </p:nvSpPr>
        <p:spPr>
          <a:xfrm>
            <a:off x="5649679" y="4206869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16" name="TextBox 15"/>
          <p:cNvSpPr txBox="1"/>
          <p:nvPr/>
        </p:nvSpPr>
        <p:spPr>
          <a:xfrm>
            <a:off x="6230466" y="3308537"/>
            <a:ext cx="995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apple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6079621" y="3568267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22" name="TextBox 21"/>
          <p:cNvSpPr txBox="1"/>
          <p:nvPr/>
        </p:nvSpPr>
        <p:spPr>
          <a:xfrm>
            <a:off x="2718569" y="2004941"/>
            <a:ext cx="12089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carrots</a:t>
            </a:r>
            <a:endParaRPr lang="en-US" sz="2800" dirty="0"/>
          </a:p>
        </p:txBody>
      </p:sp>
      <p:sp>
        <p:nvSpPr>
          <p:cNvPr id="23" name="Oval 22"/>
          <p:cNvSpPr/>
          <p:nvPr/>
        </p:nvSpPr>
        <p:spPr>
          <a:xfrm>
            <a:off x="2584726" y="2246401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24" name="TextBox 23"/>
          <p:cNvSpPr txBox="1"/>
          <p:nvPr/>
        </p:nvSpPr>
        <p:spPr>
          <a:xfrm>
            <a:off x="2801569" y="3603518"/>
            <a:ext cx="2541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seedless orange</a:t>
            </a:r>
            <a:endParaRPr lang="en-US" sz="2800" dirty="0"/>
          </a:p>
        </p:txBody>
      </p:sp>
      <p:sp>
        <p:nvSpPr>
          <p:cNvPr id="25" name="Oval 24"/>
          <p:cNvSpPr/>
          <p:nvPr/>
        </p:nvSpPr>
        <p:spPr>
          <a:xfrm>
            <a:off x="5649679" y="4218822"/>
            <a:ext cx="159242" cy="146595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/>
          </a:p>
        </p:txBody>
      </p:sp>
      <p:sp>
        <p:nvSpPr>
          <p:cNvPr id="26" name="Rectangle 25"/>
          <p:cNvSpPr/>
          <p:nvPr/>
        </p:nvSpPr>
        <p:spPr>
          <a:xfrm>
            <a:off x="2511831" y="3641621"/>
            <a:ext cx="2831343" cy="523220"/>
          </a:xfrm>
          <a:prstGeom prst="rect">
            <a:avLst/>
          </a:prstGeom>
          <a:noFill/>
          <a:ln w="76200" cmpd="sng">
            <a:solidFill>
              <a:srgbClr val="FF66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VSMs and Composition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195E-6 -2.98749E-6 L -0.32957 -0.058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79" y="-29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776"/>
            <a:ext cx="8229600" cy="350931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dirty="0" err="1" smtClean="0"/>
              <a:t>www.cs.cmu.edu</a:t>
            </a:r>
            <a:r>
              <a:rPr lang="en-US" dirty="0" smtClean="0"/>
              <a:t>/~</a:t>
            </a:r>
            <a:r>
              <a:rPr lang="en-US" dirty="0" err="1" smtClean="0"/>
              <a:t>fmri</a:t>
            </a:r>
            <a:r>
              <a:rPr lang="en-US" dirty="0" smtClean="0"/>
              <a:t>/papers/naacl2015/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 smtClean="0"/>
              <a:t>amfyshe@gmail.com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24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VSMs and Composition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062567" y="2157577"/>
            <a:ext cx="2173111" cy="395111"/>
            <a:chOff x="917222" y="4148667"/>
            <a:chExt cx="1205463" cy="239889"/>
          </a:xfrm>
        </p:grpSpPr>
        <p:sp>
          <p:nvSpPr>
            <p:cNvPr id="5" name="Rectangle 4"/>
            <p:cNvSpPr/>
            <p:nvPr/>
          </p:nvSpPr>
          <p:spPr>
            <a:xfrm>
              <a:off x="917222" y="4148667"/>
              <a:ext cx="239889" cy="2398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58616" y="4148667"/>
              <a:ext cx="239889" cy="239889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400009" y="4148667"/>
              <a:ext cx="239889" cy="2398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41402" y="4148667"/>
              <a:ext cx="239889" cy="2398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2796" y="4148667"/>
              <a:ext cx="239889" cy="2398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670842" y="2157577"/>
            <a:ext cx="2173111" cy="395111"/>
            <a:chOff x="2050128" y="3765738"/>
            <a:chExt cx="2173111" cy="395111"/>
          </a:xfrm>
        </p:grpSpPr>
        <p:sp>
          <p:nvSpPr>
            <p:cNvPr id="10" name="Rectangle 9"/>
            <p:cNvSpPr/>
            <p:nvPr/>
          </p:nvSpPr>
          <p:spPr>
            <a:xfrm>
              <a:off x="2050128" y="3765738"/>
              <a:ext cx="432452" cy="3951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488005" y="3765738"/>
              <a:ext cx="432452" cy="39511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20457" y="3765738"/>
              <a:ext cx="432452" cy="3951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55621" y="3765738"/>
              <a:ext cx="432452" cy="39511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790787" y="3765738"/>
              <a:ext cx="432452" cy="395111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39319" y="2157577"/>
            <a:ext cx="2173111" cy="395111"/>
            <a:chOff x="917222" y="4148667"/>
            <a:chExt cx="1205463" cy="239889"/>
          </a:xfrm>
        </p:grpSpPr>
        <p:sp>
          <p:nvSpPr>
            <p:cNvPr id="16" name="Rectangle 15"/>
            <p:cNvSpPr/>
            <p:nvPr/>
          </p:nvSpPr>
          <p:spPr>
            <a:xfrm>
              <a:off x="917222" y="4148667"/>
              <a:ext cx="239889" cy="2398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58616" y="4148667"/>
              <a:ext cx="239889" cy="2398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00009" y="4148667"/>
              <a:ext cx="239889" cy="2398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641402" y="4148667"/>
              <a:ext cx="239889" cy="2398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882796" y="4148667"/>
              <a:ext cx="239889" cy="23988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57200" y="1754712"/>
            <a:ext cx="5851768" cy="923330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5400" b="1" dirty="0" smtClean="0"/>
              <a:t>f</a:t>
            </a:r>
            <a:r>
              <a:rPr lang="en-US" sz="3600" b="1" dirty="0" smtClean="0"/>
              <a:t>(                       ,                        )                  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81642" y="2034112"/>
            <a:ext cx="432452" cy="584776"/>
          </a:xfrm>
          <a:prstGeom prst="rect">
            <a:avLst/>
          </a:prstGeom>
          <a:noFill/>
          <a:ln w="127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=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1328752" y="1675841"/>
            <a:ext cx="131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adjective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4392163" y="1675841"/>
            <a:ext cx="832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noun</a:t>
            </a:r>
            <a:endParaRPr lang="en-US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171771" y="1675841"/>
            <a:ext cx="127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estimate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6739319" y="4057769"/>
            <a:ext cx="2173111" cy="395111"/>
            <a:chOff x="917222" y="4148667"/>
            <a:chExt cx="1205463" cy="239889"/>
          </a:xfrm>
        </p:grpSpPr>
        <p:sp>
          <p:nvSpPr>
            <p:cNvPr id="27" name="Rectangle 26"/>
            <p:cNvSpPr/>
            <p:nvPr/>
          </p:nvSpPr>
          <p:spPr>
            <a:xfrm>
              <a:off x="917222" y="4148667"/>
              <a:ext cx="239889" cy="2398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158616" y="4148667"/>
              <a:ext cx="239889" cy="2398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00009" y="4148667"/>
              <a:ext cx="239889" cy="23988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641402" y="4148667"/>
              <a:ext cx="239889" cy="23988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882796" y="4148667"/>
              <a:ext cx="239889" cy="239889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 w="12700" cmpd="sng"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232162" y="4486857"/>
            <a:ext cx="1343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observed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18" idx="2"/>
            <a:endCxn id="29" idx="0"/>
          </p:cNvCxnSpPr>
          <p:nvPr/>
        </p:nvCxnSpPr>
        <p:spPr>
          <a:xfrm>
            <a:off x="7825874" y="2552688"/>
            <a:ext cx="0" cy="150508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/>
              <a:t>5</a:t>
            </a:fld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972684" y="3077684"/>
            <a:ext cx="235563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Stats for seedless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3670842" y="3090138"/>
            <a:ext cx="21795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accent4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Stats for orange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1062568" y="4029271"/>
            <a:ext cx="5002054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 cmpd="sng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Observed stats for “seedless orange”</a:t>
            </a:r>
            <a:endParaRPr lang="en-US" sz="2400" dirty="0"/>
          </a:p>
        </p:txBody>
      </p:sp>
      <p:cxnSp>
        <p:nvCxnSpPr>
          <p:cNvPr id="40" name="Straight Arrow Connector 39"/>
          <p:cNvCxnSpPr>
            <a:stCxn id="34" idx="0"/>
          </p:cNvCxnSpPr>
          <p:nvPr/>
        </p:nvCxnSpPr>
        <p:spPr>
          <a:xfrm flipV="1">
            <a:off x="2150501" y="2574384"/>
            <a:ext cx="0" cy="5033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4760594" y="2520086"/>
            <a:ext cx="0" cy="55759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3"/>
            <a:endCxn id="27" idx="1"/>
          </p:cNvCxnSpPr>
          <p:nvPr/>
        </p:nvCxnSpPr>
        <p:spPr>
          <a:xfrm flipV="1">
            <a:off x="6064622" y="4255325"/>
            <a:ext cx="674697" cy="477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6385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32" grpId="0"/>
      <p:bldP spid="34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79360"/>
          </a:xfrm>
        </p:spPr>
        <p:txBody>
          <a:bodyPr>
            <a:normAutofit/>
          </a:bodyPr>
          <a:lstStyle/>
          <a:p>
            <a:r>
              <a:rPr lang="en-US" dirty="0" smtClean="0"/>
              <a:t>What is “f”?</a:t>
            </a:r>
          </a:p>
          <a:p>
            <a:pPr marL="2743200" lvl="6" indent="0">
              <a:buNone/>
            </a:pPr>
            <a:r>
              <a:rPr lang="en-US" sz="1600" dirty="0" smtClean="0"/>
              <a:t>(Mitchell &amp; </a:t>
            </a:r>
            <a:r>
              <a:rPr lang="en-US" sz="1600" dirty="0" err="1" smtClean="0"/>
              <a:t>Lapata</a:t>
            </a:r>
            <a:r>
              <a:rPr lang="en-US" sz="1600" dirty="0" smtClean="0"/>
              <a:t>, 2010; </a:t>
            </a:r>
            <a:r>
              <a:rPr lang="en-US" sz="1600" dirty="0" err="1" smtClean="0"/>
              <a:t>Baroni</a:t>
            </a:r>
            <a:r>
              <a:rPr lang="en-US" sz="1600" dirty="0" smtClean="0"/>
              <a:t> and </a:t>
            </a:r>
            <a:r>
              <a:rPr lang="en-US" sz="1600" dirty="0" err="1" smtClean="0"/>
              <a:t>Zamparelli</a:t>
            </a:r>
            <a:r>
              <a:rPr lang="en-US" sz="1600" dirty="0" smtClean="0"/>
              <a:t>, 2010; </a:t>
            </a:r>
            <a:r>
              <a:rPr lang="en-US" sz="1600" dirty="0" err="1" smtClean="0"/>
              <a:t>Blacoe</a:t>
            </a:r>
            <a:r>
              <a:rPr lang="en-US" sz="1600" dirty="0" smtClean="0"/>
              <a:t> and </a:t>
            </a:r>
            <a:r>
              <a:rPr lang="en-US" sz="1600" dirty="0" err="1" smtClean="0"/>
              <a:t>Lapata</a:t>
            </a:r>
            <a:r>
              <a:rPr lang="en-US" sz="1600" dirty="0" smtClean="0"/>
              <a:t>, 2012; </a:t>
            </a:r>
            <a:r>
              <a:rPr lang="fr-FR" sz="1600" dirty="0" err="1"/>
              <a:t>Socher</a:t>
            </a:r>
            <a:r>
              <a:rPr lang="fr-FR" sz="1600" dirty="0"/>
              <a:t> et al., 2012; </a:t>
            </a:r>
            <a:r>
              <a:rPr lang="en-US" sz="1600" dirty="0" err="1" smtClean="0"/>
              <a:t>Dinu</a:t>
            </a:r>
            <a:r>
              <a:rPr lang="en-US" sz="1600" dirty="0" smtClean="0"/>
              <a:t> et al., 2013; </a:t>
            </a:r>
            <a:r>
              <a:rPr lang="fr-FR" sz="1600" dirty="0" smtClean="0"/>
              <a:t>Hermann &amp; </a:t>
            </a:r>
            <a:r>
              <a:rPr lang="fr-FR" sz="1600" dirty="0" err="1" smtClean="0"/>
              <a:t>Blunsom</a:t>
            </a:r>
            <a:r>
              <a:rPr lang="fr-FR" sz="1600" dirty="0" smtClean="0"/>
              <a:t>, 2013</a:t>
            </a:r>
            <a:r>
              <a:rPr lang="en-US" sz="1600" dirty="0" smtClean="0"/>
              <a:t>) </a:t>
            </a:r>
          </a:p>
          <a:p>
            <a:r>
              <a:rPr lang="en-US" dirty="0" smtClean="0"/>
              <a:t>Which VSMs are best for composition?</a:t>
            </a:r>
          </a:p>
          <a:p>
            <a:pPr marL="2730500" lvl="1" indent="0" algn="r">
              <a:buNone/>
            </a:pPr>
            <a:r>
              <a:rPr lang="en-US" sz="1600" dirty="0" smtClean="0"/>
              <a:t>(</a:t>
            </a:r>
            <a:r>
              <a:rPr lang="en-US" sz="1600" dirty="0" err="1" smtClean="0"/>
              <a:t>Turney</a:t>
            </a:r>
            <a:r>
              <a:rPr lang="en-US" sz="1600" dirty="0" smtClean="0"/>
              <a:t>, 2012, 2013</a:t>
            </a:r>
            <a:r>
              <a:rPr lang="en-US" sz="1600" dirty="0"/>
              <a:t>;</a:t>
            </a:r>
            <a:r>
              <a:rPr lang="en-US" sz="1600" dirty="0" smtClean="0"/>
              <a:t> Fyshe et al., 2013; </a:t>
            </a:r>
            <a:r>
              <a:rPr lang="en-US" sz="1600" dirty="0" err="1" smtClean="0"/>
              <a:t>Baroni</a:t>
            </a:r>
            <a:r>
              <a:rPr lang="en-US" sz="1600" dirty="0" smtClean="0"/>
              <a:t> et al., </a:t>
            </a:r>
            <a:r>
              <a:rPr lang="en-US" sz="1600" dirty="0" smtClean="0"/>
              <a:t>2014)  </a:t>
            </a: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979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learn a VSM that </a:t>
            </a:r>
          </a:p>
          <a:p>
            <a:pPr lvl="1"/>
            <a:r>
              <a:rPr lang="en-US" dirty="0" smtClean="0"/>
              <a:t>is aware of composition function?</a:t>
            </a:r>
          </a:p>
          <a:p>
            <a:pPr lvl="1"/>
            <a:r>
              <a:rPr lang="en-US" dirty="0" smtClean="0"/>
              <a:t>is interpretable?</a:t>
            </a:r>
          </a:p>
          <a:p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2796205" y="3662609"/>
            <a:ext cx="2598589" cy="2203524"/>
            <a:chOff x="932254" y="3628600"/>
            <a:chExt cx="2598589" cy="2203524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932254" y="3628600"/>
              <a:ext cx="0" cy="2203524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932254" y="5832123"/>
              <a:ext cx="2598589" cy="1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Oval 7"/>
            <p:cNvSpPr/>
            <p:nvPr/>
          </p:nvSpPr>
          <p:spPr>
            <a:xfrm>
              <a:off x="1161361" y="4324286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15" name="Oval 14"/>
            <p:cNvSpPr/>
            <p:nvPr/>
          </p:nvSpPr>
          <p:spPr>
            <a:xfrm>
              <a:off x="2796205" y="5250543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24" name="Oval 23"/>
            <p:cNvSpPr/>
            <p:nvPr/>
          </p:nvSpPr>
          <p:spPr>
            <a:xfrm>
              <a:off x="3217363" y="4043218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25" name="Oval 24"/>
            <p:cNvSpPr/>
            <p:nvPr/>
          </p:nvSpPr>
          <p:spPr>
            <a:xfrm>
              <a:off x="1161361" y="4853257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81461" y="4428477"/>
              <a:ext cx="493020" cy="3779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28" name="Straight Arrow Connector 27"/>
            <p:cNvCxnSpPr>
              <a:stCxn id="8" idx="6"/>
            </p:cNvCxnSpPr>
            <p:nvPr/>
          </p:nvCxnSpPr>
          <p:spPr>
            <a:xfrm>
              <a:off x="1320603" y="4397584"/>
              <a:ext cx="460858" cy="30893"/>
            </a:xfrm>
            <a:prstGeom prst="straightConnector1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5" idx="6"/>
            </p:cNvCxnSpPr>
            <p:nvPr/>
          </p:nvCxnSpPr>
          <p:spPr>
            <a:xfrm flipV="1">
              <a:off x="1320603" y="4806474"/>
              <a:ext cx="460858" cy="120081"/>
            </a:xfrm>
            <a:prstGeom prst="straightConnector1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6" idx="3"/>
              <a:endCxn id="24" idx="2"/>
            </p:cNvCxnSpPr>
            <p:nvPr/>
          </p:nvCxnSpPr>
          <p:spPr>
            <a:xfrm flipV="1">
              <a:off x="2274481" y="4116516"/>
              <a:ext cx="942882" cy="500960"/>
            </a:xfrm>
            <a:prstGeom prst="straightConnector1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2774612" y="3453794"/>
            <a:ext cx="2992346" cy="2878667"/>
            <a:chOff x="4965210" y="3414889"/>
            <a:chExt cx="2992346" cy="2878667"/>
          </a:xfrm>
        </p:grpSpPr>
        <p:cxnSp>
          <p:nvCxnSpPr>
            <p:cNvPr id="46" name="Straight Arrow Connector 45"/>
            <p:cNvCxnSpPr/>
            <p:nvPr/>
          </p:nvCxnSpPr>
          <p:spPr>
            <a:xfrm flipV="1">
              <a:off x="4965210" y="3414889"/>
              <a:ext cx="849207" cy="2417234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965210" y="5832122"/>
              <a:ext cx="2598589" cy="461434"/>
            </a:xfrm>
            <a:prstGeom prst="straightConnector1">
              <a:avLst/>
            </a:prstGeom>
            <a:ln w="57150" cmpd="sng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798314" y="4746533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50" name="Oval 49"/>
            <p:cNvSpPr/>
            <p:nvPr/>
          </p:nvSpPr>
          <p:spPr>
            <a:xfrm>
              <a:off x="7779760" y="4544178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51" name="Oval 50"/>
            <p:cNvSpPr/>
            <p:nvPr/>
          </p:nvSpPr>
          <p:spPr>
            <a:xfrm>
              <a:off x="5528095" y="5058258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307437" y="4704129"/>
              <a:ext cx="493020" cy="377997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</a:t>
              </a:r>
              <a:endParaRPr lang="en-US" dirty="0"/>
            </a:p>
          </p:txBody>
        </p:sp>
        <p:cxnSp>
          <p:nvCxnSpPr>
            <p:cNvPr id="53" name="Straight Arrow Connector 52"/>
            <p:cNvCxnSpPr>
              <a:stCxn id="48" idx="6"/>
            </p:cNvCxnSpPr>
            <p:nvPr/>
          </p:nvCxnSpPr>
          <p:spPr>
            <a:xfrm>
              <a:off x="5926200" y="4245573"/>
              <a:ext cx="381237" cy="458556"/>
            </a:xfrm>
            <a:prstGeom prst="straightConnector1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51" idx="6"/>
            </p:cNvCxnSpPr>
            <p:nvPr/>
          </p:nvCxnSpPr>
          <p:spPr>
            <a:xfrm flipV="1">
              <a:off x="5687337" y="5058258"/>
              <a:ext cx="620100" cy="73298"/>
            </a:xfrm>
            <a:prstGeom prst="straightConnector1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52" idx="3"/>
              <a:endCxn id="50" idx="2"/>
            </p:cNvCxnSpPr>
            <p:nvPr/>
          </p:nvCxnSpPr>
          <p:spPr>
            <a:xfrm flipV="1">
              <a:off x="6800457" y="4617476"/>
              <a:ext cx="979303" cy="275652"/>
            </a:xfrm>
            <a:prstGeom prst="straightConnector1">
              <a:avLst/>
            </a:prstGeom>
            <a:ln w="28575" cmpd="sng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5766958" y="4172275"/>
              <a:ext cx="159242" cy="146595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/>
            </a:p>
          </p:txBody>
        </p:sp>
      </p:grpSp>
      <p:sp>
        <p:nvSpPr>
          <p:cNvPr id="63" name="TextBox 62"/>
          <p:cNvSpPr txBox="1"/>
          <p:nvPr/>
        </p:nvSpPr>
        <p:spPr>
          <a:xfrm rot="17335935">
            <a:off x="2068945" y="4124042"/>
            <a:ext cx="15692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</a:rPr>
              <a:t>Is edible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B5BC5-A215-CD42-8A30-763BE0ECFE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VSM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Corpus</a:t>
            </a:r>
          </a:p>
          <a:p>
            <a:pPr lvl="1"/>
            <a:r>
              <a:rPr lang="en-US" dirty="0" smtClean="0"/>
              <a:t>16 </a:t>
            </a:r>
            <a:r>
              <a:rPr lang="en-US" dirty="0"/>
              <a:t>billion </a:t>
            </a:r>
            <a:r>
              <a:rPr lang="en-US" dirty="0" smtClean="0"/>
              <a:t>words</a:t>
            </a:r>
            <a:endParaRPr lang="en-US" dirty="0"/>
          </a:p>
          <a:p>
            <a:pPr lvl="1"/>
            <a:r>
              <a:rPr lang="en-US" dirty="0" smtClean="0"/>
              <a:t>50 million documents</a:t>
            </a:r>
          </a:p>
          <a:p>
            <a:r>
              <a:rPr lang="en-US" dirty="0" smtClean="0"/>
              <a:t>Count dependencies arcs in </a:t>
            </a:r>
            <a:r>
              <a:rPr lang="en-US" dirty="0"/>
              <a:t>sentences</a:t>
            </a:r>
          </a:p>
          <a:p>
            <a:pPr lvl="2"/>
            <a:r>
              <a:rPr lang="en-US" dirty="0"/>
              <a:t>MALT dependency </a:t>
            </a:r>
            <a:r>
              <a:rPr lang="en-US" dirty="0" smtClean="0"/>
              <a:t>parser</a:t>
            </a:r>
          </a:p>
          <a:p>
            <a:r>
              <a:rPr lang="en-US" dirty="0" smtClean="0"/>
              <a:t>Point-wise Positive Mutual Information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book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02" y="866048"/>
            <a:ext cx="1775553" cy="2219441"/>
          </a:xfrm>
          <a:prstGeom prst="rect">
            <a:avLst/>
          </a:prstGeom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8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91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Factorization in VSMs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64572" y="2483927"/>
            <a:ext cx="2743200" cy="1828800"/>
          </a:xfrm>
          <a:prstGeom prst="rect">
            <a:avLst/>
          </a:prstGeom>
          <a:solidFill>
            <a:schemeClr val="tx1">
              <a:lumMod val="65000"/>
              <a:lumOff val="35000"/>
              <a:alpha val="85000"/>
            </a:schemeClr>
          </a:solidFill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X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7039" y="2491685"/>
            <a:ext cx="457200" cy="1828800"/>
          </a:xfrm>
          <a:prstGeom prst="rect">
            <a:avLst/>
          </a:prstGeom>
          <a:solidFill>
            <a:srgbClr val="77AF13"/>
          </a:solidFill>
          <a:ln>
            <a:solidFill>
              <a:srgbClr val="4F750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A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0755" y="2491685"/>
            <a:ext cx="2743200" cy="45720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FF"/>
                </a:solidFill>
                <a:latin typeface="Calibri"/>
              </a:rPr>
              <a:t>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96156" y="2941127"/>
            <a:ext cx="440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Calibri"/>
              </a:rPr>
              <a:t>≈</a:t>
            </a:r>
          </a:p>
        </p:txBody>
      </p:sp>
      <p:sp>
        <p:nvSpPr>
          <p:cNvPr id="10" name="Left Brace 9"/>
          <p:cNvSpPr/>
          <p:nvPr/>
        </p:nvSpPr>
        <p:spPr>
          <a:xfrm>
            <a:off x="983572" y="2483927"/>
            <a:ext cx="381000" cy="1828800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9689" y="1762500"/>
            <a:ext cx="164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/>
              </a:rPr>
              <a:t>Corpus 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Stats (c)</a:t>
            </a:r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Right Brace 11"/>
          <p:cNvSpPr/>
          <p:nvPr/>
        </p:nvSpPr>
        <p:spPr>
          <a:xfrm rot="16200000">
            <a:off x="2590359" y="904928"/>
            <a:ext cx="291630" cy="2743198"/>
          </a:xfrm>
          <a:prstGeom prst="rightBrac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Left Brace 12"/>
          <p:cNvSpPr/>
          <p:nvPr/>
        </p:nvSpPr>
        <p:spPr>
          <a:xfrm rot="5400000">
            <a:off x="5027109" y="1972923"/>
            <a:ext cx="273960" cy="591778"/>
          </a:xfrm>
          <a:prstGeom prst="leftBrac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08" y="1762500"/>
            <a:ext cx="190500" cy="3429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0295" y="3197375"/>
            <a:ext cx="80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Calibri"/>
              </a:rPr>
              <a:t>Words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23" y="1749800"/>
            <a:ext cx="1358900" cy="3556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3661973" y="3858635"/>
            <a:ext cx="1255066" cy="1242291"/>
          </a:xfrm>
          <a:prstGeom prst="straightConnector1">
            <a:avLst/>
          </a:prstGeom>
          <a:ln w="76200" cmpd="sng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CBDF2-8292-904D-9B01-B42D6079474C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Calibri"/>
              </a:rPr>
              <a:pPr/>
              <a:t>9</a:t>
            </a:fld>
            <a:endParaRPr lang="en-US">
              <a:solidFill>
                <a:srgbClr val="000000">
                  <a:tint val="75000"/>
                </a:srgbClr>
              </a:solidFill>
              <a:latin typeface="Calibri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957798" y="4951773"/>
            <a:ext cx="1149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000000"/>
                </a:solidFill>
                <a:latin typeface="Calibri"/>
              </a:rPr>
              <a:t>VSM</a:t>
            </a:r>
            <a:endParaRPr lang="en-US" sz="4000" dirty="0">
              <a:solidFill>
                <a:srgbClr val="000000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9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 animBg="1"/>
      <p:bldP spid="15" grpId="0"/>
      <p:bldP spid="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6|2.8|3.8|4.3|2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5|2.8|0.7|6.2|2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0.5|2.8|0.7|6.2|2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2.7|3.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8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9.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|12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6.8|2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3.2|5.3|3.9|1.5|4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9.5|1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4.9|11.5|23.3|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6.8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5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4"/>
</p:tagLst>
</file>

<file path=ppt/theme/theme1.xml><?xml version="1.0" encoding="utf-8"?>
<a:theme xmlns:a="http://schemas.openxmlformats.org/drawingml/2006/main" name="Office Theme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24483</TotalTime>
  <Words>836</Words>
  <Application>Microsoft Macintosh PowerPoint</Application>
  <PresentationFormat>On-screen Show (4:3)</PresentationFormat>
  <Paragraphs>286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1_Office Theme</vt:lpstr>
      <vt:lpstr>A Compositional and Interpretable Semantic Space </vt:lpstr>
      <vt:lpstr>VSMs and Composition</vt:lpstr>
      <vt:lpstr>How to Make a VSM</vt:lpstr>
      <vt:lpstr>VSMs and Composition</vt:lpstr>
      <vt:lpstr>VSMs and Composition</vt:lpstr>
      <vt:lpstr>Previous Work</vt:lpstr>
      <vt:lpstr>Our Contributions</vt:lpstr>
      <vt:lpstr>How to make a VSM</vt:lpstr>
      <vt:lpstr>Matrix Factorization in VSMs</vt:lpstr>
      <vt:lpstr>Interpretability</vt:lpstr>
      <vt:lpstr>Interpretability</vt:lpstr>
      <vt:lpstr>Non-Negative Sparse Embeddings</vt:lpstr>
      <vt:lpstr>Interpretability</vt:lpstr>
      <vt:lpstr>A Composition-aware VSM</vt:lpstr>
      <vt:lpstr>Modeling Composition</vt:lpstr>
      <vt:lpstr>Modeling Composition</vt:lpstr>
      <vt:lpstr>Weighted Addition</vt:lpstr>
      <vt:lpstr>Modeling Composition</vt:lpstr>
      <vt:lpstr>Modeling Composition</vt:lpstr>
      <vt:lpstr>Modeling Composition</vt:lpstr>
      <vt:lpstr>Optimization</vt:lpstr>
      <vt:lpstr>Testing Composition</vt:lpstr>
      <vt:lpstr>Phrase Estimation</vt:lpstr>
      <vt:lpstr>Phrase Estimation</vt:lpstr>
      <vt:lpstr>Interpretable Dimensions</vt:lpstr>
      <vt:lpstr>Interpretability</vt:lpstr>
      <vt:lpstr>Testing Interpretability</vt:lpstr>
      <vt:lpstr>Interpretability</vt:lpstr>
      <vt:lpstr>Interpretability</vt:lpstr>
      <vt:lpstr>Phrase Representations</vt:lpstr>
      <vt:lpstr>Phrase Representations</vt:lpstr>
      <vt:lpstr>Phrase Representation</vt:lpstr>
      <vt:lpstr>Testing Phrase Similarity</vt:lpstr>
      <vt:lpstr>Correlation of Distances</vt:lpstr>
      <vt:lpstr>Testing Phrase Similarity</vt:lpstr>
      <vt:lpstr>Interpretability</vt:lpstr>
      <vt:lpstr>Better than Correlation: Interpretability</vt:lpstr>
      <vt:lpstr>Better than Correlation: Interpretability</vt:lpstr>
      <vt:lpstr>Summary</vt:lpstr>
      <vt:lpstr>Thanks!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Alona Fyshe</dc:creator>
  <cp:lastModifiedBy>Alona Fyshe</cp:lastModifiedBy>
  <cp:revision>94</cp:revision>
  <dcterms:created xsi:type="dcterms:W3CDTF">2015-05-21T19:57:07Z</dcterms:created>
  <dcterms:modified xsi:type="dcterms:W3CDTF">2015-06-08T14:50:51Z</dcterms:modified>
</cp:coreProperties>
</file>