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3"/>
  </p:notesMasterIdLst>
  <p:handoutMasterIdLst>
    <p:handoutMasterId r:id="rId24"/>
  </p:handoutMasterIdLst>
  <p:sldIdLst>
    <p:sldId id="325" r:id="rId2"/>
    <p:sldId id="363" r:id="rId3"/>
    <p:sldId id="380" r:id="rId4"/>
    <p:sldId id="399" r:id="rId5"/>
    <p:sldId id="398" r:id="rId6"/>
    <p:sldId id="384" r:id="rId7"/>
    <p:sldId id="381" r:id="rId8"/>
    <p:sldId id="382" r:id="rId9"/>
    <p:sldId id="371" r:id="rId10"/>
    <p:sldId id="386" r:id="rId11"/>
    <p:sldId id="400" r:id="rId12"/>
    <p:sldId id="388" r:id="rId13"/>
    <p:sldId id="402" r:id="rId14"/>
    <p:sldId id="404" r:id="rId15"/>
    <p:sldId id="357" r:id="rId16"/>
    <p:sldId id="361" r:id="rId17"/>
    <p:sldId id="408" r:id="rId18"/>
    <p:sldId id="405" r:id="rId19"/>
    <p:sldId id="411" r:id="rId20"/>
    <p:sldId id="409" r:id="rId21"/>
    <p:sldId id="410" r:id="rId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Osaka" charset="0"/>
        <a:cs typeface="Osaka" charset="0"/>
      </a:defRPr>
    </a:lvl1pPr>
    <a:lvl2pPr marL="457200" algn="l" rtl="0" eaLnBrk="0" fontAlgn="base" hangingPunct="0">
      <a:spcBef>
        <a:spcPct val="0"/>
      </a:spcBef>
      <a:spcAft>
        <a:spcPct val="0"/>
      </a:spcAft>
      <a:defRPr sz="2400" kern="1200">
        <a:solidFill>
          <a:schemeClr val="tx1"/>
        </a:solidFill>
        <a:latin typeface="Times" charset="0"/>
        <a:ea typeface="Osaka" charset="0"/>
        <a:cs typeface="Osaka" charset="0"/>
      </a:defRPr>
    </a:lvl2pPr>
    <a:lvl3pPr marL="914400" algn="l" rtl="0" eaLnBrk="0" fontAlgn="base" hangingPunct="0">
      <a:spcBef>
        <a:spcPct val="0"/>
      </a:spcBef>
      <a:spcAft>
        <a:spcPct val="0"/>
      </a:spcAft>
      <a:defRPr sz="2400" kern="1200">
        <a:solidFill>
          <a:schemeClr val="tx1"/>
        </a:solidFill>
        <a:latin typeface="Times" charset="0"/>
        <a:ea typeface="Osaka" charset="0"/>
        <a:cs typeface="Osaka" charset="0"/>
      </a:defRPr>
    </a:lvl3pPr>
    <a:lvl4pPr marL="1371600" algn="l" rtl="0" eaLnBrk="0" fontAlgn="base" hangingPunct="0">
      <a:spcBef>
        <a:spcPct val="0"/>
      </a:spcBef>
      <a:spcAft>
        <a:spcPct val="0"/>
      </a:spcAft>
      <a:defRPr sz="2400" kern="1200">
        <a:solidFill>
          <a:schemeClr val="tx1"/>
        </a:solidFill>
        <a:latin typeface="Times" charset="0"/>
        <a:ea typeface="Osaka" charset="0"/>
        <a:cs typeface="Osaka" charset="0"/>
      </a:defRPr>
    </a:lvl4pPr>
    <a:lvl5pPr marL="1828800" algn="l" rtl="0" eaLnBrk="0" fontAlgn="base" hangingPunct="0">
      <a:spcBef>
        <a:spcPct val="0"/>
      </a:spcBef>
      <a:spcAft>
        <a:spcPct val="0"/>
      </a:spcAft>
      <a:defRPr sz="2400" kern="1200">
        <a:solidFill>
          <a:schemeClr val="tx1"/>
        </a:solidFill>
        <a:latin typeface="Times" charset="0"/>
        <a:ea typeface="Osaka" charset="0"/>
        <a:cs typeface="Osaka" charset="0"/>
      </a:defRPr>
    </a:lvl5pPr>
    <a:lvl6pPr marL="2286000" algn="l" defTabSz="457200" rtl="0" eaLnBrk="1" latinLnBrk="0" hangingPunct="1">
      <a:defRPr sz="2400" kern="1200">
        <a:solidFill>
          <a:schemeClr val="tx1"/>
        </a:solidFill>
        <a:latin typeface="Times" charset="0"/>
        <a:ea typeface="Osaka" charset="0"/>
        <a:cs typeface="Osaka" charset="0"/>
      </a:defRPr>
    </a:lvl6pPr>
    <a:lvl7pPr marL="2743200" algn="l" defTabSz="457200" rtl="0" eaLnBrk="1" latinLnBrk="0" hangingPunct="1">
      <a:defRPr sz="2400" kern="1200">
        <a:solidFill>
          <a:schemeClr val="tx1"/>
        </a:solidFill>
        <a:latin typeface="Times" charset="0"/>
        <a:ea typeface="Osaka" charset="0"/>
        <a:cs typeface="Osaka" charset="0"/>
      </a:defRPr>
    </a:lvl7pPr>
    <a:lvl8pPr marL="3200400" algn="l" defTabSz="457200" rtl="0" eaLnBrk="1" latinLnBrk="0" hangingPunct="1">
      <a:defRPr sz="2400" kern="1200">
        <a:solidFill>
          <a:schemeClr val="tx1"/>
        </a:solidFill>
        <a:latin typeface="Times" charset="0"/>
        <a:ea typeface="Osaka" charset="0"/>
        <a:cs typeface="Osaka" charset="0"/>
      </a:defRPr>
    </a:lvl8pPr>
    <a:lvl9pPr marL="3657600" algn="l" defTabSz="457200" rtl="0" eaLnBrk="1" latinLnBrk="0" hangingPunct="1">
      <a:defRPr sz="2400" kern="1200">
        <a:solidFill>
          <a:schemeClr val="tx1"/>
        </a:solidFill>
        <a:latin typeface="Times" charset="0"/>
        <a:ea typeface="Osaka" charset="0"/>
        <a:cs typeface="Osak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D9D1AE"/>
    <a:srgbClr val="D5BF02"/>
    <a:srgbClr val="376092"/>
    <a:srgbClr val="CCCFD7"/>
    <a:srgbClr val="8EFF3A"/>
    <a:srgbClr val="C1AE78"/>
    <a:srgbClr val="FFE200"/>
    <a:srgbClr val="0054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350" autoAdjust="0"/>
  </p:normalViewPr>
  <p:slideViewPr>
    <p:cSldViewPr showGuides="1">
      <p:cViewPr>
        <p:scale>
          <a:sx n="108" d="100"/>
          <a:sy n="108" d="100"/>
        </p:scale>
        <p:origin x="-512" y="1032"/>
      </p:cViewPr>
      <p:guideLst>
        <p:guide orient="horz" pos="3887"/>
        <p:guide pos="40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3" d="100"/>
        <a:sy n="63"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3E2F84F-53C5-3C4C-AB32-7ED754352119}" type="datetimeFigureOut">
              <a:rPr lang="en-US"/>
              <a:pPr>
                <a:defRPr/>
              </a:pPr>
              <a:t>6/5/15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E46977D-9FB4-724B-BE35-EC0166053F51}" type="slidenum">
              <a:rPr lang="en-US"/>
              <a:pPr>
                <a:defRPr/>
              </a:pPr>
              <a:t>‹#›</a:t>
            </a:fld>
            <a:endParaRPr lang="en-US"/>
          </a:p>
        </p:txBody>
      </p:sp>
    </p:spTree>
    <p:extLst>
      <p:ext uri="{BB962C8B-B14F-4D97-AF65-F5344CB8AC3E}">
        <p14:creationId xmlns:p14="http://schemas.microsoft.com/office/powerpoint/2010/main" val="34593437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EB3B9C9-15E5-AF45-982F-9588CDE058C3}" type="datetimeFigureOut">
              <a:rPr lang="en-US"/>
              <a:pPr>
                <a:defRPr/>
              </a:pPr>
              <a:t>6/5/15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6DB7301-E534-024F-BAC2-F091E318497F}" type="slidenum">
              <a:rPr lang="en-US"/>
              <a:pPr>
                <a:defRPr/>
              </a:pPr>
              <a:t>‹#›</a:t>
            </a:fld>
            <a:endParaRPr lang="en-US"/>
          </a:p>
        </p:txBody>
      </p:sp>
    </p:spTree>
    <p:extLst>
      <p:ext uri="{BB962C8B-B14F-4D97-AF65-F5344CB8AC3E}">
        <p14:creationId xmlns:p14="http://schemas.microsoft.com/office/powerpoint/2010/main" val="185312163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n.wikipedia.org/wiki/Computer_science" TargetMode="External"/><Relationship Id="rId4" Type="http://schemas.openxmlformats.org/officeDocument/2006/relationships/hyperlink" Target="http://en.wikipedia.org/wiki/Information_technology" TargetMode="External"/><Relationship Id="rId5" Type="http://schemas.openxmlformats.org/officeDocument/2006/relationships/hyperlink" Target="http://en.wikipedia.org/wiki/Computer_Science" TargetMode="External"/><Relationship Id="rId6" Type="http://schemas.openxmlformats.org/officeDocument/2006/relationships/hyperlink" Target="http://en.wikipedia.org/wiki/Computing_Research_Association" TargetMode="External"/><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Hi, my</a:t>
            </a:r>
            <a:r>
              <a:rPr lang="en-US" baseline="0" dirty="0" smtClean="0">
                <a:latin typeface="Calibri" charset="0"/>
              </a:rPr>
              <a:t> name is Erik Trainer and I’ll be talking to you today about a relatively old phenomenon that’s recently gaining popularity in scientific communities. It’s known as the </a:t>
            </a:r>
            <a:r>
              <a:rPr lang="en-US" baseline="0" dirty="0" err="1" smtClean="0">
                <a:latin typeface="Calibri" charset="0"/>
              </a:rPr>
              <a:t>hackathon</a:t>
            </a:r>
            <a:r>
              <a:rPr lang="en-US" baseline="0" dirty="0" smtClean="0">
                <a:latin typeface="Calibri" charset="0"/>
              </a:rPr>
              <a:t>.</a:t>
            </a:r>
            <a:endParaRPr lang="en-US" dirty="0">
              <a:latin typeface="Calibri" charset="0"/>
            </a:endParaRPr>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ea typeface="Osaka" charset="0"/>
                <a:cs typeface="Osaka" charset="0"/>
              </a:defRPr>
            </a:lvl1pPr>
            <a:lvl2pPr marL="742950" indent="-285750">
              <a:defRPr sz="2400">
                <a:solidFill>
                  <a:schemeClr val="tx1"/>
                </a:solidFill>
                <a:latin typeface="Times" charset="0"/>
                <a:ea typeface="Osaka" charset="0"/>
                <a:cs typeface="Osaka" charset="0"/>
              </a:defRPr>
            </a:lvl2pPr>
            <a:lvl3pPr marL="1143000" indent="-228600">
              <a:defRPr sz="2400">
                <a:solidFill>
                  <a:schemeClr val="tx1"/>
                </a:solidFill>
                <a:latin typeface="Times" charset="0"/>
                <a:ea typeface="Osaka" charset="0"/>
                <a:cs typeface="Osaka" charset="0"/>
              </a:defRPr>
            </a:lvl3pPr>
            <a:lvl4pPr marL="1600200" indent="-228600">
              <a:defRPr sz="2400">
                <a:solidFill>
                  <a:schemeClr val="tx1"/>
                </a:solidFill>
                <a:latin typeface="Times" charset="0"/>
                <a:ea typeface="Osaka" charset="0"/>
                <a:cs typeface="Osaka" charset="0"/>
              </a:defRPr>
            </a:lvl4pPr>
            <a:lvl5pPr marL="2057400" indent="-22860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fld id="{1DA0B326-9CF8-3C42-95E3-D47BB24DE9D0}" type="slidenum">
              <a:rPr lang="en-US" sz="1200"/>
              <a:pP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group activities under three primary stages: preparation (before the</a:t>
            </a:r>
            <a:r>
              <a:rPr lang="en-US" baseline="0" dirty="0" smtClean="0"/>
              <a:t> main event</a:t>
            </a:r>
            <a:r>
              <a:rPr lang="en-US" dirty="0" smtClean="0"/>
              <a:t>), execution (face to face event),</a:t>
            </a:r>
            <a:r>
              <a:rPr lang="en-US" baseline="0" dirty="0" smtClean="0"/>
              <a:t> and follow-through (afterward)</a:t>
            </a:r>
          </a:p>
          <a:p>
            <a:endParaRPr lang="en-US" baseline="0" dirty="0" smtClean="0"/>
          </a:p>
          <a:p>
            <a:r>
              <a:rPr lang="en-US" sz="1200" kern="1200" dirty="0" smtClean="0">
                <a:solidFill>
                  <a:schemeClr val="tx1"/>
                </a:solidFill>
                <a:effectLst/>
                <a:latin typeface="+mn-lt"/>
                <a:ea typeface="ＭＳ Ｐゴシック" charset="0"/>
                <a:cs typeface="ＭＳ Ｐゴシック" charset="0"/>
              </a:rPr>
              <a:t>The top figure shows outcomes and component activities within the </a:t>
            </a:r>
            <a:r>
              <a:rPr lang="en-US" sz="1200" kern="1200" dirty="0" err="1" smtClean="0">
                <a:solidFill>
                  <a:schemeClr val="tx1"/>
                </a:solidFill>
                <a:effectLst/>
                <a:latin typeface="+mn-lt"/>
                <a:ea typeface="ＭＳ Ｐゴシック" charset="0"/>
                <a:cs typeface="ＭＳ Ｐゴシック" charset="0"/>
              </a:rPr>
              <a:t>hackathon</a:t>
            </a:r>
            <a:r>
              <a:rPr lang="en-US" sz="1200" kern="1200" dirty="0" smtClean="0">
                <a:solidFill>
                  <a:schemeClr val="tx1"/>
                </a:solidFill>
                <a:effectLst/>
                <a:latin typeface="+mn-lt"/>
                <a:ea typeface="ＭＳ Ｐゴシック" charset="0"/>
                <a:cs typeface="ＭＳ Ｐゴシック" charset="0"/>
              </a:rPr>
              <a:t> lifecycle. Surprisingly, some, such as learning about users’ needs actually begin to take shape before execution begins. </a:t>
            </a:r>
          </a:p>
          <a:p>
            <a:endParaRPr lang="en-US"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&lt;CLICK&gt;</a:t>
            </a:r>
          </a:p>
          <a:p>
            <a:r>
              <a:rPr lang="en-US" sz="1200" kern="1200" dirty="0" smtClean="0">
                <a:solidFill>
                  <a:schemeClr val="tx1"/>
                </a:solidFill>
                <a:effectLst/>
                <a:latin typeface="+mn-lt"/>
                <a:ea typeface="ＭＳ Ｐゴシック" charset="0"/>
                <a:cs typeface="ＭＳ Ｐゴシック" charset="0"/>
              </a:rPr>
              <a:t>Below, I’m showing the categories that</a:t>
            </a:r>
            <a:r>
              <a:rPr lang="en-US" sz="1200" kern="1200" baseline="0" dirty="0" smtClean="0">
                <a:solidFill>
                  <a:schemeClr val="tx1"/>
                </a:solidFill>
                <a:effectLst/>
                <a:latin typeface="+mn-lt"/>
                <a:ea typeface="ＭＳ Ｐゴシック" charset="0"/>
                <a:cs typeface="ＭＳ Ｐゴシック" charset="0"/>
              </a:rPr>
              <a:t> emerged from our analysis. Because of the time limit I’ll talk about a few today that I think are important, especially when bringing multiple disciplines together.</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6DB7301-E534-024F-BAC2-F091E318497F}" type="slidenum">
              <a:rPr lang="en-US" smtClean="0"/>
              <a:pPr>
                <a:defRPr/>
              </a:pPr>
              <a:t>10</a:t>
            </a:fld>
            <a:endParaRPr lang="en-US"/>
          </a:p>
        </p:txBody>
      </p:sp>
    </p:spTree>
    <p:extLst>
      <p:ext uri="{BB962C8B-B14F-4D97-AF65-F5344CB8AC3E}">
        <p14:creationId xmlns:p14="http://schemas.microsoft.com/office/powerpoint/2010/main" val="337415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Idea brainstorming begins a few weeks before the </a:t>
            </a:r>
            <a:r>
              <a:rPr lang="en-US" sz="1200" kern="1200" dirty="0" err="1" smtClean="0">
                <a:solidFill>
                  <a:schemeClr val="tx1"/>
                </a:solidFill>
                <a:effectLst/>
                <a:latin typeface="+mn-lt"/>
                <a:ea typeface="ＭＳ Ｐゴシック" charset="0"/>
                <a:cs typeface="ＭＳ Ｐゴシック" charset="0"/>
              </a:rPr>
              <a:t>hackathon</a:t>
            </a:r>
            <a:r>
              <a:rPr lang="en-US" sz="1200" kern="1200" dirty="0" smtClean="0">
                <a:solidFill>
                  <a:schemeClr val="tx1"/>
                </a:solidFill>
                <a:effectLst/>
                <a:latin typeface="+mn-lt"/>
                <a:ea typeface="ＭＳ Ｐゴシック" charset="0"/>
                <a:cs typeface="ＭＳ Ｐゴシック" charset="0"/>
              </a:rPr>
              <a:t>. Participants use</a:t>
            </a:r>
            <a:r>
              <a:rPr lang="en-US" sz="1200" kern="1200" baseline="0" dirty="0" smtClean="0">
                <a:solidFill>
                  <a:schemeClr val="tx1"/>
                </a:solidFill>
                <a:effectLst/>
                <a:latin typeface="+mn-lt"/>
                <a:ea typeface="ＭＳ Ｐゴシック" charset="0"/>
                <a:cs typeface="ＭＳ Ｐゴシック" charset="0"/>
              </a:rPr>
              <a:t> asynchronous communication technologies, such as </a:t>
            </a:r>
            <a:r>
              <a:rPr lang="en-US" sz="1200" kern="1200" dirty="0" smtClean="0">
                <a:solidFill>
                  <a:schemeClr val="tx1"/>
                </a:solidFill>
                <a:effectLst/>
                <a:latin typeface="+mn-lt"/>
                <a:ea typeface="ＭＳ Ｐゴシック" charset="0"/>
                <a:cs typeface="ＭＳ Ｐゴシック" charset="0"/>
              </a:rPr>
              <a:t>a shared </a:t>
            </a:r>
            <a:r>
              <a:rPr lang="en-US" sz="1200" kern="1200" dirty="0" err="1" smtClean="0">
                <a:solidFill>
                  <a:schemeClr val="tx1"/>
                </a:solidFill>
                <a:effectLst/>
                <a:latin typeface="+mn-lt"/>
                <a:ea typeface="ＭＳ Ｐゴシック" charset="0"/>
                <a:cs typeface="ＭＳ Ｐゴシック" charset="0"/>
              </a:rPr>
              <a:t>google</a:t>
            </a:r>
            <a:r>
              <a:rPr lang="en-US" sz="1200" kern="1200" dirty="0" smtClean="0">
                <a:solidFill>
                  <a:schemeClr val="tx1"/>
                </a:solidFill>
                <a:effectLst/>
                <a:latin typeface="+mn-lt"/>
                <a:ea typeface="ＭＳ Ｐゴシック" charset="0"/>
                <a:cs typeface="ＭＳ Ｐゴシック" charset="0"/>
              </a:rPr>
              <a:t> document, or an</a:t>
            </a:r>
            <a:r>
              <a:rPr lang="en-US" sz="1200" kern="1200" baseline="0" dirty="0" smtClean="0">
                <a:solidFill>
                  <a:schemeClr val="tx1"/>
                </a:solidFill>
                <a:effectLst/>
                <a:latin typeface="+mn-lt"/>
                <a:ea typeface="ＭＳ Ｐゴシック" charset="0"/>
                <a:cs typeface="ＭＳ Ｐゴシック" charset="0"/>
              </a:rPr>
              <a:t> issue tracker.</a:t>
            </a:r>
            <a:r>
              <a:rPr lang="en-US" sz="1200" kern="1200" dirty="0" smtClean="0">
                <a:solidFill>
                  <a:schemeClr val="tx1"/>
                </a:solidFill>
                <a:effectLst/>
                <a:latin typeface="+mn-lt"/>
                <a:ea typeface="ＭＳ Ｐゴシック" charset="0"/>
                <a:cs typeface="ＭＳ Ｐゴシック" charset="0"/>
              </a:rPr>
              <a: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After a participant proposes an idea, &lt;CLICK&gt;</a:t>
            </a:r>
            <a:r>
              <a:rPr lang="en-US" baseline="0" dirty="0" smtClean="0"/>
              <a:t> </a:t>
            </a:r>
            <a:r>
              <a:rPr lang="en-US" dirty="0" smtClean="0"/>
              <a:t>others start to ask for clarifications</a:t>
            </a:r>
            <a:r>
              <a:rPr lang="en-US" baseline="0" dirty="0" smtClean="0"/>
              <a:t> and details about the information provided. For instance, what does each column represent in the dataset?</a:t>
            </a:r>
          </a:p>
          <a:p>
            <a:endParaRPr lang="en-US" baseline="0" dirty="0" smtClean="0"/>
          </a:p>
          <a:p>
            <a:r>
              <a:rPr lang="en-US" baseline="0" dirty="0" smtClean="0"/>
              <a:t>People from different disciplines are involved here, typically in &lt;CLICK&gt; suggesting useful technologies with which they have familiarity</a:t>
            </a:r>
            <a:endParaRPr lang="en-US" dirty="0" smtClean="0"/>
          </a:p>
          <a:p>
            <a:r>
              <a:rPr lang="en-US" dirty="0" smtClean="0"/>
              <a:t>--------------------------</a:t>
            </a:r>
          </a:p>
          <a:p>
            <a:endParaRPr lang="en-US" dirty="0" smtClean="0"/>
          </a:p>
          <a:p>
            <a:r>
              <a:rPr lang="en-US" dirty="0" smtClean="0"/>
              <a:t>As the idea becomes</a:t>
            </a:r>
            <a:r>
              <a:rPr lang="en-US" baseline="0" dirty="0" smtClean="0"/>
              <a:t> clearer, support builds. &lt;CLICK&gt; We see positive comments in support of an idea, but some critiquing goes on as well</a:t>
            </a:r>
          </a:p>
          <a:p>
            <a:endParaRPr lang="en-US" baseline="0" dirty="0" smtClean="0"/>
          </a:p>
          <a:p>
            <a:r>
              <a:rPr lang="en-US" baseline="0" dirty="0" smtClean="0"/>
              <a:t>People use social networking functionality such as the &lt;CLICK&gt; @ mention to direct attention to &lt;CLICK&gt; experts on the tools or ask about usage details</a:t>
            </a:r>
          </a:p>
          <a:p>
            <a:endParaRPr lang="en-US" baseline="0" dirty="0" smtClean="0"/>
          </a:p>
          <a:p>
            <a:r>
              <a:rPr lang="en-US" baseline="0" dirty="0" smtClean="0"/>
              <a:t>As this unfolds, &lt;CLICK&gt; participants begin to understand needs and skillsets and can characterize the community</a:t>
            </a:r>
          </a:p>
          <a:p>
            <a:endParaRPr lang="en-US" baseline="0" dirty="0" smtClean="0"/>
          </a:p>
          <a:p>
            <a:r>
              <a:rPr lang="en-US" baseline="0" dirty="0" smtClean="0"/>
              <a:t>&lt;CLICK&gt;However, domain scientists may not be familiar with the tools, preventing them from participation. &lt;CLICK&gt; This is is an important point about bringing multiple disciplines together; different disciplines have familiarity with different tools, and some will be unintentionally excluded</a:t>
            </a:r>
          </a:p>
          <a:p>
            <a:endParaRPr lang="en-US" baseline="0" dirty="0" smtClean="0"/>
          </a:p>
          <a:p>
            <a:r>
              <a:rPr lang="en-US" baseline="0" dirty="0" smtClean="0"/>
              <a:t>So brainstorming has some important by-products, but the result is just a collection of ideas, voiced support, and maybe some refinement—but there is generally no concrete task identified.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6DB7301-E534-024F-BAC2-F091E318497F}" type="slidenum">
              <a:rPr lang="en-US" smtClean="0"/>
              <a:pPr>
                <a:defRPr/>
              </a:pPr>
              <a:t>11</a:t>
            </a:fld>
            <a:endParaRPr lang="en-US"/>
          </a:p>
        </p:txBody>
      </p:sp>
    </p:spTree>
    <p:extLst>
      <p:ext uri="{BB962C8B-B14F-4D97-AF65-F5344CB8AC3E}">
        <p14:creationId xmlns:p14="http://schemas.microsoft.com/office/powerpoint/2010/main" val="1617699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Ideas identified in the </a:t>
            </a:r>
            <a:r>
              <a:rPr lang="en-US" sz="1200" i="1" kern="1200" dirty="0" smtClean="0">
                <a:solidFill>
                  <a:schemeClr val="tx1"/>
                </a:solidFill>
                <a:effectLst/>
                <a:latin typeface="+mn-lt"/>
                <a:ea typeface="ＭＳ Ｐゴシック" charset="0"/>
                <a:cs typeface="ＭＳ Ｐゴシック" charset="0"/>
              </a:rPr>
              <a:t>preparation </a:t>
            </a:r>
            <a:r>
              <a:rPr lang="en-US" sz="1200" kern="1200" dirty="0" smtClean="0">
                <a:solidFill>
                  <a:schemeClr val="tx1"/>
                </a:solidFill>
                <a:effectLst/>
                <a:latin typeface="+mn-lt"/>
                <a:ea typeface="ＭＳ Ｐゴシック" charset="0"/>
                <a:cs typeface="ＭＳ Ｐゴシック" charset="0"/>
              </a:rPr>
              <a:t>stage seed team formation;</a:t>
            </a:r>
            <a:r>
              <a:rPr lang="en-US" sz="1200" kern="1200" baseline="0" dirty="0" smtClean="0">
                <a:solidFill>
                  <a:schemeClr val="tx1"/>
                </a:solidFill>
                <a:effectLst/>
                <a:latin typeface="+mn-lt"/>
                <a:ea typeface="ＭＳ Ｐゴシック" charset="0"/>
                <a:cs typeface="ＭＳ Ｐゴシック" charset="0"/>
              </a:rPr>
              <a:t> we found 3 strategies. </a:t>
            </a:r>
            <a:r>
              <a:rPr lang="en-US" sz="1200" kern="1200" dirty="0" smtClean="0">
                <a:solidFill>
                  <a:schemeClr val="tx1"/>
                </a:solidFill>
                <a:effectLst/>
                <a:latin typeface="+mn-lt"/>
                <a:ea typeface="ＭＳ Ｐゴシック" charset="0"/>
                <a:cs typeface="ＭＳ Ｐゴシック" charset="0"/>
              </a:rPr>
              <a:t>In the </a:t>
            </a:r>
            <a:r>
              <a:rPr lang="en-US" sz="1200" i="1" kern="1200" dirty="0" smtClean="0">
                <a:solidFill>
                  <a:schemeClr val="tx1"/>
                </a:solidFill>
                <a:effectLst/>
                <a:latin typeface="+mn-lt"/>
                <a:ea typeface="ＭＳ Ｐゴシック" charset="0"/>
                <a:cs typeface="ＭＳ Ｐゴシック" charset="0"/>
              </a:rPr>
              <a:t>open shepherding </a:t>
            </a:r>
            <a:r>
              <a:rPr lang="en-US" sz="1200" kern="1200" dirty="0" smtClean="0">
                <a:solidFill>
                  <a:schemeClr val="tx1"/>
                </a:solidFill>
                <a:effectLst/>
                <a:latin typeface="+mn-lt"/>
                <a:ea typeface="ＭＳ Ｐゴシック" charset="0"/>
                <a:cs typeface="ＭＳ Ｐゴシック" charset="0"/>
              </a:rPr>
              <a:t>style of </a:t>
            </a:r>
            <a:r>
              <a:rPr lang="en-US" sz="1200" kern="1200" dirty="0" err="1" smtClean="0">
                <a:solidFill>
                  <a:schemeClr val="tx1"/>
                </a:solidFill>
                <a:effectLst/>
                <a:latin typeface="+mn-lt"/>
                <a:ea typeface="ＭＳ Ｐゴシック" charset="0"/>
                <a:cs typeface="ＭＳ Ｐゴシック" charset="0"/>
              </a:rPr>
              <a:t>Open</a:t>
            </a:r>
            <a:r>
              <a:rPr lang="en-US" sz="1200" kern="1200" baseline="0" dirty="0" err="1" smtClean="0">
                <a:solidFill>
                  <a:schemeClr val="tx1"/>
                </a:solidFill>
                <a:effectLst/>
                <a:latin typeface="+mn-lt"/>
                <a:ea typeface="ＭＳ Ｐゴシック" charset="0"/>
                <a:cs typeface="ＭＳ Ｐゴシック" charset="0"/>
              </a:rPr>
              <a:t>Bio</a:t>
            </a:r>
            <a:r>
              <a:rPr lang="en-US" sz="1200" kern="1200" dirty="0" smtClean="0">
                <a:solidFill>
                  <a:schemeClr val="tx1"/>
                </a:solidFill>
                <a:effectLst/>
                <a:latin typeface="+mn-lt"/>
                <a:ea typeface="ＭＳ Ｐゴシック" charset="0"/>
                <a:cs typeface="ＭＳ Ｐゴシック" charset="0"/>
              </a:rPr>
              <a:t>, most participants came to the </a:t>
            </a:r>
            <a:r>
              <a:rPr lang="en-US" sz="1200" kern="1200" dirty="0" err="1" smtClean="0">
                <a:solidFill>
                  <a:schemeClr val="tx1"/>
                </a:solidFill>
                <a:effectLst/>
                <a:latin typeface="+mn-lt"/>
                <a:ea typeface="ＭＳ Ｐゴシック" charset="0"/>
                <a:cs typeface="ＭＳ Ｐゴシック" charset="0"/>
              </a:rPr>
              <a:t>hackathon</a:t>
            </a:r>
            <a:r>
              <a:rPr lang="en-US" sz="1200" kern="1200" dirty="0" smtClean="0">
                <a:solidFill>
                  <a:schemeClr val="tx1"/>
                </a:solidFill>
                <a:effectLst/>
                <a:latin typeface="+mn-lt"/>
                <a:ea typeface="ＭＳ Ｐゴシック" charset="0"/>
                <a:cs typeface="ＭＳ Ｐゴシック" charset="0"/>
              </a:rPr>
              <a:t> already associated with a project (and therefore a team) since the objective was to give these developers focused time on their projects. There were, however, “free agents,” attendees not </a:t>
            </a:r>
            <a:endParaRPr lang="en-US" dirty="0" smtClean="0"/>
          </a:p>
          <a:p>
            <a:r>
              <a:rPr lang="en-US" sz="1200" kern="1200" dirty="0" smtClean="0">
                <a:solidFill>
                  <a:schemeClr val="tx1"/>
                </a:solidFill>
                <a:effectLst/>
                <a:latin typeface="+mn-lt"/>
                <a:ea typeface="ＭＳ Ｐゴシック" charset="0"/>
                <a:cs typeface="ＭＳ Ｐゴシック" charset="0"/>
              </a:rPr>
              <a:t>associated with these projects. During individual introductions, the event organizer suggested matches between free agents and existing teams and teams with each other. </a:t>
            </a:r>
          </a:p>
          <a:p>
            <a:endParaRPr lang="en-US" dirty="0" smtClean="0"/>
          </a:p>
          <a:p>
            <a:r>
              <a:rPr lang="en-US" sz="1200" kern="1200" dirty="0" smtClean="0">
                <a:solidFill>
                  <a:schemeClr val="tx1"/>
                </a:solidFill>
                <a:effectLst/>
                <a:latin typeface="+mn-lt"/>
                <a:ea typeface="ＭＳ Ｐゴシック" charset="0"/>
                <a:cs typeface="ＭＳ Ｐゴシック" charset="0"/>
              </a:rPr>
              <a:t>In Selection</a:t>
            </a:r>
            <a:r>
              <a:rPr lang="en-US" sz="1200" kern="1200" baseline="0" dirty="0" smtClean="0">
                <a:solidFill>
                  <a:schemeClr val="tx1"/>
                </a:solidFill>
                <a:effectLst/>
                <a:latin typeface="+mn-lt"/>
                <a:ea typeface="ＭＳ Ｐゴシック" charset="0"/>
                <a:cs typeface="ＭＳ Ｐゴシック" charset="0"/>
              </a:rPr>
              <a:t> by organizer style of </a:t>
            </a:r>
            <a:r>
              <a:rPr lang="en-US" sz="1200" kern="1200" baseline="0" dirty="0" err="1" smtClean="0">
                <a:solidFill>
                  <a:schemeClr val="tx1"/>
                </a:solidFill>
                <a:effectLst/>
                <a:latin typeface="+mn-lt"/>
                <a:ea typeface="ＭＳ Ｐゴシック" charset="0"/>
                <a:cs typeface="ＭＳ Ｐゴシック" charset="0"/>
              </a:rPr>
              <a:t>PolarVis</a:t>
            </a:r>
            <a:r>
              <a:rPr lang="en-US" sz="1200" kern="1200" baseline="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organizers selected a few ideas with high interest to work on first. Other high interest ideas were reserved for later, according to the organizers, in order to balance between ideas that had lower interest. When teams</a:t>
            </a:r>
            <a:r>
              <a:rPr lang="en-US" sz="1200" kern="1200" baseline="0" dirty="0" smtClean="0">
                <a:solidFill>
                  <a:schemeClr val="tx1"/>
                </a:solidFill>
                <a:effectLst/>
                <a:latin typeface="+mn-lt"/>
                <a:ea typeface="ＭＳ Ｐゴシック" charset="0"/>
                <a:cs typeface="ＭＳ Ｐゴシック" charset="0"/>
              </a:rPr>
              <a:t> were determined </a:t>
            </a:r>
            <a:r>
              <a:rPr lang="en-US" sz="1200" kern="1200" dirty="0" smtClean="0">
                <a:solidFill>
                  <a:schemeClr val="tx1"/>
                </a:solidFill>
                <a:effectLst/>
                <a:latin typeface="+mn-lt"/>
                <a:ea typeface="ＭＳ Ｐゴシック" charset="0"/>
                <a:cs typeface="ＭＳ Ｐゴシック" charset="0"/>
              </a:rPr>
              <a:t>complete, new teams formed around remaining ideas. </a:t>
            </a:r>
          </a:p>
          <a:p>
            <a:endParaRPr lang="en-US" dirty="0" smtClean="0"/>
          </a:p>
          <a:p>
            <a:r>
              <a:rPr lang="en-US" sz="1200" kern="1200" dirty="0" smtClean="0">
                <a:solidFill>
                  <a:schemeClr val="tx1"/>
                </a:solidFill>
                <a:effectLst/>
                <a:latin typeface="+mn-lt"/>
                <a:ea typeface="ＭＳ Ｐゴシック" charset="0"/>
                <a:cs typeface="ＭＳ Ｐゴシック" charset="0"/>
              </a:rPr>
              <a:t>In the </a:t>
            </a:r>
            <a:r>
              <a:rPr lang="en-US" sz="1200" i="1" kern="1200" dirty="0" smtClean="0">
                <a:solidFill>
                  <a:schemeClr val="tx1"/>
                </a:solidFill>
                <a:effectLst/>
                <a:latin typeface="+mn-lt"/>
                <a:ea typeface="ＭＳ Ｐゴシック" charset="0"/>
                <a:cs typeface="ＭＳ Ｐゴシック" charset="0"/>
              </a:rPr>
              <a:t>selection by attraction </a:t>
            </a:r>
            <a:r>
              <a:rPr lang="en-US" sz="1200" kern="1200" dirty="0" smtClean="0">
                <a:solidFill>
                  <a:schemeClr val="tx1"/>
                </a:solidFill>
                <a:effectLst/>
                <a:latin typeface="+mn-lt"/>
                <a:ea typeface="ＭＳ Ｐゴシック" charset="0"/>
                <a:cs typeface="ＭＳ Ｐゴシック" charset="0"/>
              </a:rPr>
              <a:t>style of </a:t>
            </a:r>
            <a:r>
              <a:rPr lang="en-US" sz="1200" kern="1200" dirty="0" err="1" smtClean="0">
                <a:solidFill>
                  <a:schemeClr val="tx1"/>
                </a:solidFill>
                <a:effectLst/>
                <a:latin typeface="+mn-lt"/>
                <a:ea typeface="ＭＳ Ｐゴシック" charset="0"/>
                <a:cs typeface="ＭＳ Ｐゴシック" charset="0"/>
              </a:rPr>
              <a:t>BioHack</a:t>
            </a:r>
            <a:r>
              <a:rPr lang="en-US" sz="1200" kern="1200" dirty="0" smtClean="0">
                <a:solidFill>
                  <a:schemeClr val="tx1"/>
                </a:solidFill>
                <a:effectLst/>
                <a:latin typeface="+mn-lt"/>
                <a:ea typeface="ＭＳ Ｐゴシック" charset="0"/>
                <a:cs typeface="ＭＳ Ｐゴシック" charset="0"/>
              </a:rPr>
              <a:t>, ideas that people got behind were de facto selected. Volunteers gave short talks about their ideas, and afterward everyone else was free to wander around the room, discussing pitches, offering suggestions, and deciding how to fit in. In contrast to the </a:t>
            </a:r>
            <a:r>
              <a:rPr lang="en-US" sz="1200" i="1" kern="1200" dirty="0" smtClean="0">
                <a:solidFill>
                  <a:schemeClr val="tx1"/>
                </a:solidFill>
                <a:effectLst/>
                <a:latin typeface="+mn-lt"/>
                <a:ea typeface="ＭＳ Ｐゴシック" charset="0"/>
                <a:cs typeface="ＭＳ Ｐゴシック" charset="0"/>
              </a:rPr>
              <a:t>selection by organizer </a:t>
            </a:r>
            <a:r>
              <a:rPr lang="en-US" sz="1200" kern="1200" dirty="0" smtClean="0">
                <a:solidFill>
                  <a:schemeClr val="tx1"/>
                </a:solidFill>
                <a:effectLst/>
                <a:latin typeface="+mn-lt"/>
                <a:ea typeface="ＭＳ Ｐゴシック" charset="0"/>
                <a:cs typeface="ＭＳ Ｐゴシック" charset="0"/>
              </a:rPr>
              <a:t>style, teams in the </a:t>
            </a:r>
            <a:r>
              <a:rPr lang="en-US" sz="1200" i="1" kern="1200" dirty="0" smtClean="0">
                <a:solidFill>
                  <a:schemeClr val="tx1"/>
                </a:solidFill>
                <a:effectLst/>
                <a:latin typeface="+mn-lt"/>
                <a:ea typeface="ＭＳ Ｐゴシック" charset="0"/>
                <a:cs typeface="ＭＳ Ｐゴシック" charset="0"/>
              </a:rPr>
              <a:t>selection by attraction </a:t>
            </a:r>
            <a:r>
              <a:rPr lang="en-US" sz="1200" kern="1200" dirty="0" smtClean="0">
                <a:solidFill>
                  <a:schemeClr val="tx1"/>
                </a:solidFill>
                <a:effectLst/>
                <a:latin typeface="+mn-lt"/>
                <a:ea typeface="ＭＳ Ｐゴシック" charset="0"/>
                <a:cs typeface="ＭＳ Ｐゴシック" charset="0"/>
              </a:rPr>
              <a:t>style stayed together for the duration of the </a:t>
            </a:r>
            <a:r>
              <a:rPr lang="en-US" sz="1200" kern="1200" dirty="0" err="1" smtClean="0">
                <a:solidFill>
                  <a:schemeClr val="tx1"/>
                </a:solidFill>
                <a:effectLst/>
                <a:latin typeface="+mn-lt"/>
                <a:ea typeface="ＭＳ Ｐゴシック" charset="0"/>
                <a:cs typeface="ＭＳ Ｐゴシック" charset="0"/>
              </a:rPr>
              <a:t>hackathon</a:t>
            </a:r>
            <a:r>
              <a:rPr lang="en-US" sz="1200" kern="1200" dirty="0" smtClean="0">
                <a:solidFill>
                  <a:schemeClr val="tx1"/>
                </a:solidFill>
                <a:effectLst/>
                <a:latin typeface="+mn-lt"/>
                <a:ea typeface="ＭＳ Ｐゴシック" charset="0"/>
                <a:cs typeface="ＭＳ Ｐゴシック" charset="0"/>
              </a:rPr>
              <a:t>. </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endParaRPr lang="en-US" dirty="0">
              <a:latin typeface="Calibri" charset="0"/>
            </a:endParaRPr>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ea typeface="Osaka" charset="0"/>
                <a:cs typeface="Osaka" charset="0"/>
              </a:defRPr>
            </a:lvl1pPr>
            <a:lvl2pPr marL="742950" indent="-285750">
              <a:defRPr sz="2400">
                <a:solidFill>
                  <a:schemeClr val="tx1"/>
                </a:solidFill>
                <a:latin typeface="Times" charset="0"/>
                <a:ea typeface="Osaka" charset="0"/>
                <a:cs typeface="Osaka" charset="0"/>
              </a:defRPr>
            </a:lvl2pPr>
            <a:lvl3pPr marL="1143000" indent="-228600">
              <a:defRPr sz="2400">
                <a:solidFill>
                  <a:schemeClr val="tx1"/>
                </a:solidFill>
                <a:latin typeface="Times" charset="0"/>
                <a:ea typeface="Osaka" charset="0"/>
                <a:cs typeface="Osaka" charset="0"/>
              </a:defRPr>
            </a:lvl3pPr>
            <a:lvl4pPr marL="1600200" indent="-228600">
              <a:defRPr sz="2400">
                <a:solidFill>
                  <a:schemeClr val="tx1"/>
                </a:solidFill>
                <a:latin typeface="Times" charset="0"/>
                <a:ea typeface="Osaka" charset="0"/>
                <a:cs typeface="Osaka" charset="0"/>
              </a:defRPr>
            </a:lvl4pPr>
            <a:lvl5pPr marL="2057400" indent="-22860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fld id="{19E6C4E4-5473-3041-9F6A-E6D2497AF114}" type="slidenum">
              <a:rPr lang="en-US" sz="1200"/>
              <a:pPr/>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&lt;CLICK&gt; Our analysis revealed tradeoffs between awareness of user needs and technical progress</a:t>
            </a:r>
          </a:p>
          <a:p>
            <a:endParaRPr lang="en-US" dirty="0" smtClean="0"/>
          </a:p>
          <a:p>
            <a:r>
              <a:rPr lang="en-US" dirty="0" smtClean="0"/>
              <a:t>We found that </a:t>
            </a:r>
            <a:r>
              <a:rPr lang="en-US" dirty="0" err="1" smtClean="0"/>
              <a:t>PolarVis</a:t>
            </a:r>
            <a:r>
              <a:rPr lang="en-US" dirty="0" smtClean="0"/>
              <a:t> teams generated many discussions of </a:t>
            </a:r>
            <a:r>
              <a:rPr lang="en-US" dirty="0" err="1" smtClean="0"/>
              <a:t>colllaboration</a:t>
            </a:r>
            <a:r>
              <a:rPr lang="en-US" dirty="0" smtClean="0"/>
              <a:t> plans, but</a:t>
            </a:r>
            <a:r>
              <a:rPr lang="en-US" baseline="0" dirty="0" smtClean="0"/>
              <a:t> few novel software prototypes</a:t>
            </a:r>
          </a:p>
          <a:p>
            <a:endParaRPr lang="en-US" baseline="0" dirty="0" smtClean="0"/>
          </a:p>
          <a:p>
            <a:r>
              <a:rPr lang="en-US" baseline="0" dirty="0" smtClean="0"/>
              <a:t>Why was this? </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It</a:t>
            </a:r>
            <a:r>
              <a:rPr lang="en-US" sz="1200" kern="1200" baseline="0" dirty="0" smtClean="0">
                <a:solidFill>
                  <a:schemeClr val="tx1"/>
                </a:solidFill>
                <a:effectLst/>
                <a:latin typeface="+mn-lt"/>
                <a:ea typeface="ＭＳ Ｐゴシック" charset="0"/>
                <a:cs typeface="ＭＳ Ｐゴシック" charset="0"/>
              </a:rPr>
              <a:t> seemed to have stemmed from not </a:t>
            </a:r>
            <a:r>
              <a:rPr lang="en-US" sz="1200" kern="1200" dirty="0" smtClean="0">
                <a:solidFill>
                  <a:schemeClr val="tx1"/>
                </a:solidFill>
                <a:effectLst/>
                <a:latin typeface="+mn-lt"/>
                <a:ea typeface="ＭＳ Ｐゴシック" charset="0"/>
                <a:cs typeface="ＭＳ Ｐゴシック" charset="0"/>
              </a:rPr>
              <a:t>having clear team objectives, and was exacerbated by the team formation strategy chosen.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As I mentioned earlier, the result of brainstorming is a collection of ideas, relevant tools, and support, not concrete tasks. &lt;CLICK&gt; Because inputs needed from each discipline were not clear, polar scientists and data visualization developers were uncertain how they could concretely contribute. As a result, participants joined teams based primarily on their interests. This led to &lt;CLICK&gt; relatively homogenous teams,</a:t>
            </a:r>
            <a:r>
              <a:rPr lang="en-US" sz="1200" kern="1200" baseline="0" dirty="0" smtClean="0">
                <a:solidFill>
                  <a:schemeClr val="tx1"/>
                </a:solidFill>
                <a:effectLst/>
                <a:latin typeface="+mn-lt"/>
                <a:ea typeface="ＭＳ Ｐゴシック" charset="0"/>
                <a:cs typeface="ＭＳ Ｐゴシック" charset="0"/>
              </a:rPr>
              <a:t> limiting the available expertise in each team.</a:t>
            </a:r>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In the selection by organizer style, when some teams dissolved mid-day continuing teams had to &lt;CLICK&gt; rehash previous discussions for newcomers (P9), leaving little time to take ideas from concept to realization.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Changing the teams around mid-day resulted</a:t>
            </a:r>
            <a:r>
              <a:rPr lang="en-US" baseline="0" dirty="0" smtClean="0"/>
              <a:t> in losing technical productivity, but seems to have helped raise awareness of user needs through the prolonged discussions.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6DB7301-E534-024F-BAC2-F091E318497F}" type="slidenum">
              <a:rPr lang="en-US" smtClean="0"/>
              <a:pPr>
                <a:defRPr/>
              </a:pPr>
              <a:t>13</a:t>
            </a:fld>
            <a:endParaRPr lang="en-US"/>
          </a:p>
        </p:txBody>
      </p:sp>
    </p:spTree>
    <p:extLst>
      <p:ext uri="{BB962C8B-B14F-4D97-AF65-F5344CB8AC3E}">
        <p14:creationId xmlns:p14="http://schemas.microsoft.com/office/powerpoint/2010/main" val="1996134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So, &lt;CLICK&gt;</a:t>
            </a:r>
            <a:r>
              <a:rPr lang="en-US" baseline="0" dirty="0" smtClean="0"/>
              <a:t> </a:t>
            </a:r>
            <a:r>
              <a:rPr lang="en-US" dirty="0" smtClean="0"/>
              <a:t>Including </a:t>
            </a:r>
            <a:r>
              <a:rPr lang="en-US" baseline="0" dirty="0" smtClean="0"/>
              <a:t>domain scientists were included with computer scientists revealed &lt;CLICK&gt; tradeoffs between technical progress and awareness of user needs.</a:t>
            </a:r>
          </a:p>
          <a:p>
            <a:pPr lvl="0"/>
            <a:endParaRPr lang="en-US" baseline="0" dirty="0" smtClean="0"/>
          </a:p>
          <a:p>
            <a:pPr lvl="0"/>
            <a:r>
              <a:rPr lang="en-US" baseline="0" dirty="0" smtClean="0"/>
              <a:t>In other words, the optimal way to make technical progress is to decide what to implement up front, and then place developers in a room and have them code for 2 days – but then there’d be no way for developers to learn about what users of the tools need.</a:t>
            </a:r>
          </a:p>
          <a:p>
            <a:pPr lvl="0"/>
            <a:endParaRPr lang="en-US" baseline="0" dirty="0" smtClean="0"/>
          </a:p>
          <a:p>
            <a:pPr lvl="0"/>
            <a:r>
              <a:rPr lang="en-US" baseline="0" dirty="0" smtClean="0"/>
              <a:t>The optimal way to generate user needs is to put developers and end users in a room and have them talk for 2 days – but then there would be no way to make any technical progress.</a:t>
            </a:r>
          </a:p>
          <a:p>
            <a:pPr lvl="0"/>
            <a:endParaRPr lang="en-US" b="1" baseline="0" dirty="0" smtClean="0"/>
          </a:p>
          <a:p>
            <a:pPr lvl="0"/>
            <a:r>
              <a:rPr lang="en-US" b="1" baseline="0" dirty="0" smtClean="0"/>
              <a:t>Both types of outcomes can endure beyond the end of the </a:t>
            </a:r>
            <a:r>
              <a:rPr lang="en-US" b="1" baseline="0" dirty="0" err="1" smtClean="0"/>
              <a:t>hackathon</a:t>
            </a:r>
            <a:r>
              <a:rPr lang="en-US" b="1" baseline="0" dirty="0" smtClean="0"/>
              <a:t>, and &lt;CLICK&gt; our ongoing work is looking at this. The code might end up becoming integrated into the respective projects or the starting point of  anew project. What’s less obvious is that the awareness of needs may change the way people develop software, to think about the needs of others when they do so; we know from previous work that this happens.</a:t>
            </a:r>
          </a:p>
          <a:p>
            <a:endParaRPr lang="en-US" sz="1200" kern="1200" dirty="0" smtClean="0">
              <a:solidFill>
                <a:schemeClr val="tx1"/>
              </a:solidFill>
              <a:effectLst/>
              <a:latin typeface="+mn-lt"/>
              <a:ea typeface="ＭＳ Ｐゴシック" charset="0"/>
              <a:cs typeface="ＭＳ Ｐゴシック" charset="0"/>
            </a:endParaRPr>
          </a:p>
          <a:p>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It is clear that &lt;CLICK&gt; funding agencies are interested in producing and sustaining software that advances scientific knowledge [35]. </a:t>
            </a:r>
            <a:r>
              <a:rPr lang="en-US" sz="1200" kern="1200" dirty="0" err="1" smtClean="0">
                <a:solidFill>
                  <a:schemeClr val="tx1"/>
                </a:solidFill>
                <a:effectLst/>
                <a:latin typeface="+mn-lt"/>
                <a:ea typeface="ＭＳ Ｐゴシック" charset="0"/>
                <a:cs typeface="ＭＳ Ｐゴシック" charset="0"/>
              </a:rPr>
              <a:t>Hackathons</a:t>
            </a:r>
            <a:r>
              <a:rPr lang="en-US" sz="1200" kern="1200" baseline="0" dirty="0" smtClean="0">
                <a:solidFill>
                  <a:schemeClr val="tx1"/>
                </a:solidFill>
                <a:effectLst/>
                <a:latin typeface="+mn-lt"/>
                <a:ea typeface="ＭＳ Ｐゴシック" charset="0"/>
                <a:cs typeface="ＭＳ Ｐゴシック" charset="0"/>
              </a:rPr>
              <a:t> may be </a:t>
            </a:r>
            <a:r>
              <a:rPr lang="en-US" sz="1200" kern="1200" dirty="0" smtClean="0">
                <a:solidFill>
                  <a:schemeClr val="tx1"/>
                </a:solidFill>
                <a:effectLst/>
                <a:latin typeface="+mn-lt"/>
                <a:ea typeface="ＭＳ Ｐゴシック" charset="0"/>
                <a:cs typeface="ＭＳ Ｐゴシック" charset="0"/>
              </a:rPr>
              <a:t>an element of scientific software sustainability. &lt;CLICK&gt; For instance, </a:t>
            </a:r>
            <a:r>
              <a:rPr lang="en-US" sz="1200" kern="1200" dirty="0" err="1" smtClean="0">
                <a:solidFill>
                  <a:schemeClr val="tx1"/>
                </a:solidFill>
                <a:effectLst/>
                <a:latin typeface="+mn-lt"/>
                <a:ea typeface="ＭＳ Ｐゴシック" charset="0"/>
                <a:cs typeface="ＭＳ Ｐゴシック" charset="0"/>
              </a:rPr>
              <a:t>hackathons</a:t>
            </a:r>
            <a:r>
              <a:rPr lang="en-US" sz="1200" kern="1200" dirty="0" smtClean="0">
                <a:solidFill>
                  <a:schemeClr val="tx1"/>
                </a:solidFill>
                <a:effectLst/>
                <a:latin typeface="+mn-lt"/>
                <a:ea typeface="ＭＳ Ｐゴシック" charset="0"/>
                <a:cs typeface="ＭＳ Ｐゴシック" charset="0"/>
              </a:rPr>
              <a:t> could be included in software maintenance plans for proposal applications. Policy prescriptions could help funders design and evaluate these plans. More careful empirical study, especially of design considerations and lasting impact, will be needed in the meantime.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In addition to minimal prerequisites, there may be other considerations that would lead to particular design choices in the CCE, for example: the need or desire to link communities working on related problems, or interacting software; the need to grow human infrastructure or bring in fresh members to replace those who have moved on; the need to get members up to speed on a new technology or a new kind of functionality; or the need to take advantage of emerging opportunities such as a new computing resource or data source. </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endParaRPr lang="en-US" sz="1200" kern="1200" dirty="0" smtClean="0">
              <a:solidFill>
                <a:schemeClr val="tx1"/>
              </a:solidFill>
              <a:effectLst/>
              <a:latin typeface="+mn-lt"/>
              <a:ea typeface="ＭＳ Ｐゴシック" charset="0"/>
              <a:cs typeface="ＭＳ Ｐゴシック" charset="0"/>
            </a:endParaRPr>
          </a:p>
          <a:p>
            <a:endParaRPr lang="en-US"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 </a:t>
            </a:r>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6DB7301-E534-024F-BAC2-F091E318497F}" type="slidenum">
              <a:rPr lang="en-US" smtClean="0"/>
              <a:pPr>
                <a:defRPr/>
              </a:pPr>
              <a:t>14</a:t>
            </a:fld>
            <a:endParaRPr lang="en-US"/>
          </a:p>
        </p:txBody>
      </p:sp>
    </p:spTree>
    <p:extLst>
      <p:ext uri="{BB962C8B-B14F-4D97-AF65-F5344CB8AC3E}">
        <p14:creationId xmlns:p14="http://schemas.microsoft.com/office/powerpoint/2010/main" val="372348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&lt;CLICK&gt;</a:t>
            </a:r>
          </a:p>
          <a:p>
            <a:endParaRPr lang="en-US" dirty="0" smtClean="0">
              <a:latin typeface="Calibri" charset="0"/>
            </a:endParaRPr>
          </a:p>
          <a:p>
            <a:r>
              <a:rPr lang="en-US" dirty="0" smtClean="0">
                <a:latin typeface="Calibri" charset="0"/>
              </a:rPr>
              <a:t>&lt;CLICK&gt;</a:t>
            </a:r>
          </a:p>
          <a:p>
            <a:endParaRPr lang="en-US" dirty="0" smtClean="0">
              <a:latin typeface="Calibri" charset="0"/>
            </a:endParaRPr>
          </a:p>
          <a:p>
            <a:r>
              <a:rPr lang="en-US" dirty="0" smtClean="0">
                <a:latin typeface="Calibri" charset="0"/>
              </a:rPr>
              <a:t>&lt;CLICK&gt; Policy is</a:t>
            </a:r>
            <a:r>
              <a:rPr lang="en-US" baseline="0" dirty="0" smtClean="0">
                <a:latin typeface="Calibri" charset="0"/>
              </a:rPr>
              <a:t> more of an open question, funders are interested in sustainability of the software, wouldn’t it be great if we had some policy prescriptions based on our findings from </a:t>
            </a:r>
            <a:r>
              <a:rPr lang="en-US" baseline="0" dirty="0" err="1" smtClean="0">
                <a:latin typeface="Calibri" charset="0"/>
              </a:rPr>
              <a:t>hackathons</a:t>
            </a:r>
            <a:r>
              <a:rPr lang="en-US" baseline="0" dirty="0" smtClean="0">
                <a:latin typeface="Calibri" charset="0"/>
              </a:rPr>
              <a:t> that could help here?</a:t>
            </a:r>
            <a:endParaRPr lang="en-US" dirty="0">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ea typeface="Osaka" charset="0"/>
                <a:cs typeface="Osaka" charset="0"/>
              </a:defRPr>
            </a:lvl1pPr>
            <a:lvl2pPr marL="742950" indent="-285750">
              <a:defRPr sz="2400">
                <a:solidFill>
                  <a:schemeClr val="tx1"/>
                </a:solidFill>
                <a:latin typeface="Times" charset="0"/>
                <a:ea typeface="Osaka" charset="0"/>
                <a:cs typeface="Osaka" charset="0"/>
              </a:defRPr>
            </a:lvl2pPr>
            <a:lvl3pPr marL="1143000" indent="-228600">
              <a:defRPr sz="2400">
                <a:solidFill>
                  <a:schemeClr val="tx1"/>
                </a:solidFill>
                <a:latin typeface="Times" charset="0"/>
                <a:ea typeface="Osaka" charset="0"/>
                <a:cs typeface="Osaka" charset="0"/>
              </a:defRPr>
            </a:lvl3pPr>
            <a:lvl4pPr marL="1600200" indent="-228600">
              <a:defRPr sz="2400">
                <a:solidFill>
                  <a:schemeClr val="tx1"/>
                </a:solidFill>
                <a:latin typeface="Times" charset="0"/>
                <a:ea typeface="Osaka" charset="0"/>
                <a:cs typeface="Osaka" charset="0"/>
              </a:defRPr>
            </a:lvl4pPr>
            <a:lvl5pPr marL="2057400" indent="-22860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fld id="{6CC33630-B532-014E-8954-83FC81255408}" type="slidenum">
              <a:rPr lang="en-US" sz="1200"/>
              <a:pPr/>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I’d like to quickly acknowledge my collaborators and funding sources…</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ea typeface="Osaka" charset="0"/>
                <a:cs typeface="Osaka" charset="0"/>
              </a:defRPr>
            </a:lvl1pPr>
            <a:lvl2pPr marL="742950" indent="-285750">
              <a:defRPr sz="2400">
                <a:solidFill>
                  <a:schemeClr val="tx1"/>
                </a:solidFill>
                <a:latin typeface="Times" charset="0"/>
                <a:ea typeface="Osaka" charset="0"/>
                <a:cs typeface="Osaka" charset="0"/>
              </a:defRPr>
            </a:lvl2pPr>
            <a:lvl3pPr marL="1143000" indent="-228600">
              <a:defRPr sz="2400">
                <a:solidFill>
                  <a:schemeClr val="tx1"/>
                </a:solidFill>
                <a:latin typeface="Times" charset="0"/>
                <a:ea typeface="Osaka" charset="0"/>
                <a:cs typeface="Osaka" charset="0"/>
              </a:defRPr>
            </a:lvl3pPr>
            <a:lvl4pPr marL="1600200" indent="-228600">
              <a:defRPr sz="2400">
                <a:solidFill>
                  <a:schemeClr val="tx1"/>
                </a:solidFill>
                <a:latin typeface="Times" charset="0"/>
                <a:ea typeface="Osaka" charset="0"/>
                <a:cs typeface="Osaka" charset="0"/>
              </a:defRPr>
            </a:lvl4pPr>
            <a:lvl5pPr marL="2057400" indent="-22860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fld id="{88C35565-DD75-1948-B864-F0CDBCC3CE26}" type="slidenum">
              <a:rPr lang="en-US" sz="1200"/>
              <a:pPr/>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And say</a:t>
            </a:r>
            <a:r>
              <a:rPr lang="en-US" baseline="0" dirty="0" smtClean="0">
                <a:latin typeface="Calibri" charset="0"/>
              </a:rPr>
              <a:t> thank </a:t>
            </a:r>
            <a:r>
              <a:rPr lang="en-US" dirty="0" smtClean="0">
                <a:latin typeface="Calibri" charset="0"/>
              </a:rPr>
              <a:t>you for your attention!</a:t>
            </a:r>
            <a:endParaRPr lang="en-US" dirty="0">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ea typeface="Osaka" charset="0"/>
                <a:cs typeface="Osaka" charset="0"/>
              </a:defRPr>
            </a:lvl1pPr>
            <a:lvl2pPr marL="742950" indent="-285750">
              <a:defRPr sz="2400">
                <a:solidFill>
                  <a:schemeClr val="tx1"/>
                </a:solidFill>
                <a:latin typeface="Times" charset="0"/>
                <a:ea typeface="Osaka" charset="0"/>
                <a:cs typeface="Osaka" charset="0"/>
              </a:defRPr>
            </a:lvl2pPr>
            <a:lvl3pPr marL="1143000" indent="-228600">
              <a:defRPr sz="2400">
                <a:solidFill>
                  <a:schemeClr val="tx1"/>
                </a:solidFill>
                <a:latin typeface="Times" charset="0"/>
                <a:ea typeface="Osaka" charset="0"/>
                <a:cs typeface="Osaka" charset="0"/>
              </a:defRPr>
            </a:lvl3pPr>
            <a:lvl4pPr marL="1600200" indent="-228600">
              <a:defRPr sz="2400">
                <a:solidFill>
                  <a:schemeClr val="tx1"/>
                </a:solidFill>
                <a:latin typeface="Times" charset="0"/>
                <a:ea typeface="Osaka" charset="0"/>
                <a:cs typeface="Osaka" charset="0"/>
              </a:defRPr>
            </a:lvl4pPr>
            <a:lvl5pPr marL="2057400" indent="-22860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fld id="{6CC33630-B532-014E-8954-83FC81255408}" type="slidenum">
              <a:rPr lang="en-US" sz="1200"/>
              <a:pPr/>
              <a:t>17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ＭＳ Ｐゴシック" charset="0"/>
                <a:cs typeface="ＭＳ Ｐゴシック" charset="0"/>
              </a:rPr>
              <a:t>In the United States, the proportion of women represented in undergraduate </a:t>
            </a:r>
            <a:r>
              <a:rPr lang="en-US" sz="1200" kern="1200" dirty="0" smtClean="0">
                <a:solidFill>
                  <a:schemeClr val="tx1"/>
                </a:solidFill>
                <a:latin typeface="+mn-lt"/>
                <a:ea typeface="ＭＳ Ｐゴシック" charset="0"/>
                <a:cs typeface="ＭＳ Ｐゴシック" charset="0"/>
                <a:hlinkClick r:id="rId3"/>
              </a:rPr>
              <a:t>computer science education and the white-collar </a:t>
            </a:r>
            <a:r>
              <a:rPr lang="en-US" sz="1200" kern="1200" dirty="0" smtClean="0">
                <a:solidFill>
                  <a:schemeClr val="tx1"/>
                </a:solidFill>
                <a:latin typeface="+mn-lt"/>
                <a:ea typeface="ＭＳ Ｐゴシック" charset="0"/>
                <a:cs typeface="ＭＳ Ｐゴシック" charset="0"/>
                <a:hlinkClick r:id="rId4"/>
              </a:rPr>
              <a:t>information technology workforce peaked in the mid-1980s, and has declined ever since. In 1984, 37.1% of </a:t>
            </a:r>
            <a:r>
              <a:rPr lang="en-US" sz="1200" kern="1200" dirty="0" smtClean="0">
                <a:solidFill>
                  <a:schemeClr val="tx1"/>
                </a:solidFill>
                <a:latin typeface="+mn-lt"/>
                <a:ea typeface="ＭＳ Ｐゴシック" charset="0"/>
                <a:cs typeface="ＭＳ Ｐゴシック" charset="0"/>
                <a:hlinkClick r:id="rId5"/>
              </a:rPr>
              <a:t>Computer Science degrees were awarded to women; the percentage dropped to 29.9% in 1989-1990, and 26.7% in 1997-1998.</a:t>
            </a:r>
            <a:r>
              <a:rPr lang="en-US" sz="1200" kern="1200" baseline="30000" dirty="0" smtClean="0">
                <a:solidFill>
                  <a:schemeClr val="tx1"/>
                </a:solidFill>
                <a:latin typeface="+mn-lt"/>
                <a:ea typeface="ＭＳ Ｐゴシック" charset="0"/>
                <a:cs typeface="ＭＳ Ｐゴシック" charset="0"/>
                <a:hlinkClick r:id="rId5"/>
              </a:rPr>
              <a:t>[8]</a:t>
            </a:r>
            <a:r>
              <a:rPr lang="en-US" sz="1200" kern="1200" baseline="0" dirty="0" smtClean="0">
                <a:solidFill>
                  <a:schemeClr val="tx1"/>
                </a:solidFill>
                <a:latin typeface="+mn-lt"/>
                <a:ea typeface="ＭＳ Ｐゴシック" charset="0"/>
                <a:cs typeface="ＭＳ Ｐゴシック" charset="0"/>
                <a:hlinkClick r:id="rId5"/>
              </a:rPr>
              <a:t> Figures from the </a:t>
            </a:r>
            <a:r>
              <a:rPr lang="en-US" sz="1200" kern="1200" baseline="0" dirty="0" smtClean="0">
                <a:solidFill>
                  <a:schemeClr val="tx1"/>
                </a:solidFill>
                <a:latin typeface="+mn-lt"/>
                <a:ea typeface="ＭＳ Ｐゴシック" charset="0"/>
                <a:cs typeface="ＭＳ Ｐゴシック" charset="0"/>
                <a:hlinkClick r:id="rId6"/>
              </a:rPr>
              <a:t>Computing Research Association Taulbee Survey indicate that fewer than 12% of Computer Science bachelor's degrees were awarded to women at U.S. </a:t>
            </a:r>
            <a:r>
              <a:rPr lang="en-US" sz="1200" kern="1200" baseline="0" smtClean="0">
                <a:solidFill>
                  <a:schemeClr val="tx1"/>
                </a:solidFill>
                <a:latin typeface="+mn-lt"/>
                <a:ea typeface="ＭＳ Ｐゴシック" charset="0"/>
                <a:cs typeface="ＭＳ Ｐゴシック" charset="0"/>
                <a:hlinkClick r:id="rId6"/>
              </a:rPr>
              <a:t>PhD-granting institutions in 2010-11.</a:t>
            </a:r>
            <a:r>
              <a:rPr lang="en-US" sz="1200" kern="1200" baseline="30000" smtClean="0">
                <a:solidFill>
                  <a:schemeClr val="tx1"/>
                </a:solidFill>
                <a:latin typeface="+mn-lt"/>
                <a:ea typeface="ＭＳ Ｐゴシック" charset="0"/>
                <a:cs typeface="ＭＳ Ｐゴシック" charset="0"/>
                <a:hlinkClick r:id="rId6"/>
              </a:rPr>
              <a:t>[9]</a:t>
            </a:r>
            <a:endParaRPr lang="en-US"/>
          </a:p>
        </p:txBody>
      </p:sp>
      <p:sp>
        <p:nvSpPr>
          <p:cNvPr id="4" name="Slide Number Placeholder 3"/>
          <p:cNvSpPr>
            <a:spLocks noGrp="1"/>
          </p:cNvSpPr>
          <p:nvPr>
            <p:ph type="sldNum" sz="quarter" idx="10"/>
          </p:nvPr>
        </p:nvSpPr>
        <p:spPr/>
        <p:txBody>
          <a:bodyPr/>
          <a:lstStyle/>
          <a:p>
            <a:pPr>
              <a:defRPr/>
            </a:pPr>
            <a:fld id="{26DB7301-E534-024F-BAC2-F091E318497F}" type="slidenum">
              <a:rPr lang="en-US" smtClean="0"/>
              <a:pPr>
                <a:defRPr/>
              </a:pPr>
              <a:t>21</a:t>
            </a:fld>
            <a:endParaRPr lang="en-US"/>
          </a:p>
        </p:txBody>
      </p:sp>
    </p:spTree>
    <p:extLst>
      <p:ext uri="{BB962C8B-B14F-4D97-AF65-F5344CB8AC3E}">
        <p14:creationId xmlns:p14="http://schemas.microsoft.com/office/powerpoint/2010/main" val="197486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The fact is that software is </a:t>
            </a:r>
            <a:r>
              <a:rPr lang="en-US" dirty="0">
                <a:latin typeface="Calibri" charset="0"/>
              </a:rPr>
              <a:t>an integral part of </a:t>
            </a:r>
            <a:r>
              <a:rPr lang="en-US" dirty="0" smtClean="0">
                <a:latin typeface="Calibri" charset="0"/>
              </a:rPr>
              <a:t>modern scientific practice. Analysis,</a:t>
            </a:r>
            <a:r>
              <a:rPr lang="en-US" baseline="0" dirty="0" smtClean="0">
                <a:latin typeface="Calibri" charset="0"/>
              </a:rPr>
              <a:t> simulation, and visualization all rely on software.</a:t>
            </a:r>
            <a:endParaRPr lang="en-US" dirty="0">
              <a:latin typeface="Calibri" charset="0"/>
            </a:endParaRPr>
          </a:p>
          <a:p>
            <a:endParaRPr lang="en-US" dirty="0">
              <a:latin typeface="Calibri" charset="0"/>
            </a:endParaRPr>
          </a:p>
          <a:p>
            <a:r>
              <a:rPr lang="en-US" dirty="0">
                <a:latin typeface="Calibri" charset="0"/>
              </a:rPr>
              <a:t>&lt;CLICK&gt;Scientists write their own software, </a:t>
            </a:r>
            <a:r>
              <a:rPr lang="en-US" dirty="0" smtClean="0">
                <a:latin typeface="Calibri" charset="0"/>
              </a:rPr>
              <a:t>from small scripts that process experiment </a:t>
            </a:r>
            <a:r>
              <a:rPr lang="en-US" dirty="0">
                <a:latin typeface="Calibri" charset="0"/>
              </a:rPr>
              <a:t>data </a:t>
            </a:r>
            <a:r>
              <a:rPr lang="en-US" dirty="0" smtClean="0">
                <a:latin typeface="Calibri" charset="0"/>
              </a:rPr>
              <a:t>to large end user “workbenches.”</a:t>
            </a:r>
            <a:endParaRPr lang="en-US" dirty="0">
              <a:latin typeface="Calibri" charset="0"/>
            </a:endParaRPr>
          </a:p>
          <a:p>
            <a:endParaRPr lang="en-US" dirty="0">
              <a:latin typeface="Calibri" charset="0"/>
            </a:endParaRPr>
          </a:p>
          <a:p>
            <a:r>
              <a:rPr lang="en-US" dirty="0">
                <a:latin typeface="Calibri" charset="0"/>
              </a:rPr>
              <a:t>&lt;CLICK&gt; Variations of this software have probably already been written by other scientists, and </a:t>
            </a:r>
            <a:r>
              <a:rPr lang="en-US" b="1" dirty="0">
                <a:latin typeface="Calibri" charset="0"/>
              </a:rPr>
              <a:t>some</a:t>
            </a:r>
            <a:r>
              <a:rPr lang="en-US" dirty="0">
                <a:latin typeface="Calibri" charset="0"/>
              </a:rPr>
              <a:t> </a:t>
            </a:r>
            <a:r>
              <a:rPr lang="en-US" dirty="0" smtClean="0">
                <a:latin typeface="Calibri" charset="0"/>
              </a:rPr>
              <a:t>proportion </a:t>
            </a:r>
            <a:r>
              <a:rPr lang="en-US" dirty="0">
                <a:latin typeface="Calibri" charset="0"/>
              </a:rPr>
              <a:t>is an invisible resource that scientists may be willing to share. </a:t>
            </a:r>
            <a:endParaRPr lang="en-US" dirty="0" smtClean="0">
              <a:latin typeface="Calibri" charset="0"/>
            </a:endParaRPr>
          </a:p>
          <a:p>
            <a:endParaRPr lang="en-US" dirty="0" smtClean="0">
              <a:latin typeface="Calibri"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&lt;CLICK&gt; Unless the software is updated</a:t>
            </a:r>
            <a:r>
              <a:rPr lang="en-US" sz="1200" kern="1200" baseline="0" dirty="0" smtClean="0">
                <a:solidFill>
                  <a:schemeClr val="tx1"/>
                </a:solidFill>
                <a:effectLst/>
                <a:latin typeface="+mn-lt"/>
                <a:ea typeface="ＭＳ Ｐゴシック" charset="0"/>
                <a:cs typeface="ＭＳ Ｐゴシック" charset="0"/>
              </a:rPr>
              <a:t> to work with new versions of popular libraries and frameworks, and run on different operating systems – it’s useless!</a:t>
            </a:r>
            <a:endParaRPr lang="en-US" dirty="0" smtClean="0"/>
          </a:p>
          <a:p>
            <a:endParaRPr lang="en-US" dirty="0">
              <a:latin typeface="Calibri" charset="0"/>
            </a:endParaRPr>
          </a:p>
          <a:p>
            <a:endParaRPr lang="en-US" dirty="0">
              <a:latin typeface="Calibri" charset="0"/>
            </a:endParaRPr>
          </a:p>
          <a:p>
            <a:endParaRPr lang="en-US" dirty="0">
              <a:latin typeface="Calibri" charset="0"/>
            </a:endParaRPr>
          </a:p>
          <a:p>
            <a:endParaRPr lang="en-US" dirty="0">
              <a:latin typeface="Calibri" charset="0"/>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ea typeface="Osaka" charset="0"/>
                <a:cs typeface="Osaka" charset="0"/>
              </a:defRPr>
            </a:lvl1pPr>
            <a:lvl2pPr marL="742950" indent="-285750">
              <a:defRPr sz="2400">
                <a:solidFill>
                  <a:schemeClr val="tx1"/>
                </a:solidFill>
                <a:latin typeface="Times" charset="0"/>
                <a:ea typeface="Osaka" charset="0"/>
                <a:cs typeface="Osaka" charset="0"/>
              </a:defRPr>
            </a:lvl2pPr>
            <a:lvl3pPr marL="1143000" indent="-228600">
              <a:defRPr sz="2400">
                <a:solidFill>
                  <a:schemeClr val="tx1"/>
                </a:solidFill>
                <a:latin typeface="Times" charset="0"/>
                <a:ea typeface="Osaka" charset="0"/>
                <a:cs typeface="Osaka" charset="0"/>
              </a:defRPr>
            </a:lvl3pPr>
            <a:lvl4pPr marL="1600200" indent="-228600">
              <a:defRPr sz="2400">
                <a:solidFill>
                  <a:schemeClr val="tx1"/>
                </a:solidFill>
                <a:latin typeface="Times" charset="0"/>
                <a:ea typeface="Osaka" charset="0"/>
                <a:cs typeface="Osaka" charset="0"/>
              </a:defRPr>
            </a:lvl4pPr>
            <a:lvl5pPr marL="2057400" indent="-22860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fld id="{DE914273-80F0-A34F-AA82-EC3A6C2C4B7E}" type="slidenum">
              <a:rPr lang="en-US" sz="1200"/>
              <a:pPr/>
              <a:t>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aseline="0" dirty="0" smtClean="0">
                <a:latin typeface="Calibri" charset="0"/>
              </a:rPr>
              <a:t>Open source is widely held up as a promising approach, but falls short. The worst case </a:t>
            </a:r>
            <a:r>
              <a:rPr lang="en-US" baseline="0" dirty="0" smtClean="0">
                <a:latin typeface="Calibri" charset="0"/>
              </a:rPr>
              <a:t>is </a:t>
            </a:r>
            <a:r>
              <a:rPr lang="en-US" baseline="0" dirty="0" smtClean="0">
                <a:latin typeface="Calibri" charset="0"/>
              </a:rPr>
              <a:t>uploading the source-code to a public web site and expecting a community to form around it</a:t>
            </a:r>
          </a:p>
          <a:p>
            <a:endParaRPr lang="en-US" baseline="0" dirty="0" smtClean="0">
              <a:latin typeface="Calibri" charset="0"/>
            </a:endParaRPr>
          </a:p>
          <a:p>
            <a:r>
              <a:rPr lang="en-US" baseline="0" dirty="0" smtClean="0">
                <a:latin typeface="Calibri" charset="0"/>
              </a:rPr>
              <a:t>Why does an open-source approach fall short?</a:t>
            </a:r>
          </a:p>
          <a:p>
            <a:endParaRPr lang="en-US" baseline="0" dirty="0" smtClean="0">
              <a:latin typeface="Calibri" charset="0"/>
            </a:endParaRPr>
          </a:p>
          <a:p>
            <a:r>
              <a:rPr lang="en-US" baseline="0" dirty="0" smtClean="0">
                <a:latin typeface="Calibri" charset="0"/>
              </a:rPr>
              <a:t>&lt;CLICK&gt; </a:t>
            </a:r>
            <a:r>
              <a:rPr lang="en-US" baseline="0" dirty="0" smtClean="0">
                <a:latin typeface="Calibri" charset="0"/>
              </a:rPr>
              <a:t>First of all, </a:t>
            </a:r>
            <a:r>
              <a:rPr lang="en-US" sz="1200" b="1" kern="1200" baseline="0" dirty="0" smtClean="0">
                <a:solidFill>
                  <a:schemeClr val="tx1"/>
                </a:solidFill>
                <a:effectLst/>
                <a:latin typeface="+mn-lt"/>
                <a:ea typeface="ＭＳ Ｐゴシック" charset="0"/>
                <a:cs typeface="ＭＳ Ｐゴシック" charset="0"/>
              </a:rPr>
              <a:t>s</a:t>
            </a:r>
            <a:r>
              <a:rPr lang="en-US" sz="1200" b="1" kern="1200" dirty="0" smtClean="0">
                <a:solidFill>
                  <a:schemeClr val="tx1"/>
                </a:solidFill>
                <a:effectLst/>
                <a:latin typeface="+mn-lt"/>
                <a:ea typeface="ＭＳ Ｐゴシック" charset="0"/>
                <a:cs typeface="ＭＳ Ｐゴシック" charset="0"/>
              </a:rPr>
              <a:t>cientists</a:t>
            </a:r>
            <a:r>
              <a:rPr lang="en-US" sz="1200" kern="120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who build tools are serving their own short-term needs [21]. </a:t>
            </a:r>
          </a:p>
          <a:p>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Second, &lt;CLICK&gt; even if the tools could be of much more value to a community if built in a particular way</a:t>
            </a:r>
            <a:r>
              <a:rPr lang="en-US" sz="1200" kern="1200" baseline="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the scientists building them often lack knowledge of these needs as well as the incentives to meet them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Third, &lt;CLICK&gt; unlike open-source software, much scientific software only remains active for the span of the research grants supporting them.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Fourth, &lt;CLICK&gt; scientists who would be willing to invest the time to adapt, extend, and maintain these tools may be deterred by the lack of human infrastructure [24] and unfamiliarity with the codebase. </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endParaRPr lang="en-US" dirty="0">
              <a:latin typeface="Calibri" charset="0"/>
            </a:endParaRPr>
          </a:p>
          <a:p>
            <a:endParaRPr lang="en-US" dirty="0">
              <a:latin typeface="Calibri" charset="0"/>
            </a:endParaRPr>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ea typeface="Osaka" charset="0"/>
                <a:cs typeface="Osaka" charset="0"/>
              </a:defRPr>
            </a:lvl1pPr>
            <a:lvl2pPr marL="742950" indent="-285750">
              <a:defRPr sz="2400">
                <a:solidFill>
                  <a:schemeClr val="tx1"/>
                </a:solidFill>
                <a:latin typeface="Times" charset="0"/>
                <a:ea typeface="Osaka" charset="0"/>
                <a:cs typeface="Osaka" charset="0"/>
              </a:defRPr>
            </a:lvl2pPr>
            <a:lvl3pPr marL="1143000" indent="-228600">
              <a:defRPr sz="2400">
                <a:solidFill>
                  <a:schemeClr val="tx1"/>
                </a:solidFill>
                <a:latin typeface="Times" charset="0"/>
                <a:ea typeface="Osaka" charset="0"/>
                <a:cs typeface="Osaka" charset="0"/>
              </a:defRPr>
            </a:lvl3pPr>
            <a:lvl4pPr marL="1600200" indent="-228600">
              <a:defRPr sz="2400">
                <a:solidFill>
                  <a:schemeClr val="tx1"/>
                </a:solidFill>
                <a:latin typeface="Times" charset="0"/>
                <a:ea typeface="Osaka" charset="0"/>
                <a:cs typeface="Osaka" charset="0"/>
              </a:defRPr>
            </a:lvl4pPr>
            <a:lvl5pPr marL="2057400" indent="-22860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fld id="{19E6C4E4-5473-3041-9F6A-E6D2497AF114}" type="slidenum">
              <a:rPr lang="en-US" sz="1200"/>
              <a:pPr/>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alibri" charset="0"/>
              </a:rPr>
              <a:t>To overcome these barriers, scientists are experimenting</a:t>
            </a:r>
            <a:r>
              <a:rPr lang="en-US" baseline="0" dirty="0" smtClean="0">
                <a:latin typeface="Calibri" charset="0"/>
              </a:rPr>
              <a:t> with </a:t>
            </a:r>
            <a:r>
              <a:rPr lang="en-US" baseline="0" dirty="0" err="1" smtClean="0">
                <a:latin typeface="Calibri" charset="0"/>
              </a:rPr>
              <a:t>hackathons</a:t>
            </a:r>
            <a:r>
              <a:rPr lang="en-US" baseline="0" dirty="0" smtClean="0">
                <a:latin typeface="Calibri" charset="0"/>
              </a:rPr>
              <a:t>, </a:t>
            </a:r>
            <a:r>
              <a:rPr lang="en-US" dirty="0" smtClean="0">
                <a:latin typeface="Calibri" charset="0"/>
              </a:rPr>
              <a:t>short-term intense events </a:t>
            </a:r>
            <a:r>
              <a:rPr lang="en-US" sz="1200" kern="1200" dirty="0" smtClean="0">
                <a:solidFill>
                  <a:schemeClr val="tx1"/>
                </a:solidFill>
                <a:effectLst/>
                <a:latin typeface="+mn-lt"/>
                <a:ea typeface="ＭＳ Ｐゴシック" charset="0"/>
                <a:cs typeface="ＭＳ Ｐゴシック" charset="0"/>
              </a:rPr>
              <a:t>where teams of computer programmers and others involved in software development collaborate intensively on software projects.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ＭＳ Ｐゴシック" charset="0"/>
                <a:cs typeface="ＭＳ Ｐゴシック" charset="0"/>
              </a:rPr>
              <a:t>&lt;CLICK&gt; Tech companies are using them to grow their user base, create demand for their products, and encourage product innovation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ＭＳ Ｐゴシック" charset="0"/>
                <a:cs typeface="ＭＳ Ｐゴシック" charset="0"/>
              </a:rPr>
              <a:t>&lt;CLICK&gt; Open source projects use them to work on specific development issues, and incorporate new developers.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r>
              <a:rPr lang="en-US" dirty="0" smtClean="0">
                <a:latin typeface="Calibri" charset="0"/>
              </a:rPr>
              <a:t>&lt;CLICK&gt;</a:t>
            </a:r>
            <a:r>
              <a:rPr lang="en-US" baseline="0" dirty="0" smtClean="0">
                <a:latin typeface="Calibri" charset="0"/>
              </a:rPr>
              <a:t> </a:t>
            </a:r>
            <a:r>
              <a:rPr lang="en-US" dirty="0" smtClean="0">
                <a:latin typeface="Calibri" charset="0"/>
              </a:rPr>
              <a:t>Prior </a:t>
            </a:r>
            <a:r>
              <a:rPr lang="en-US" dirty="0">
                <a:latin typeface="Calibri" charset="0"/>
              </a:rPr>
              <a:t>research suggests that </a:t>
            </a:r>
            <a:r>
              <a:rPr lang="en-US" dirty="0" err="1">
                <a:latin typeface="Calibri" charset="0"/>
              </a:rPr>
              <a:t>hackathons</a:t>
            </a:r>
            <a:r>
              <a:rPr lang="en-US" dirty="0">
                <a:latin typeface="Calibri" charset="0"/>
              </a:rPr>
              <a:t> may be effective ways to </a:t>
            </a:r>
            <a:r>
              <a:rPr lang="en-US" dirty="0" smtClean="0">
                <a:latin typeface="Calibri" charset="0"/>
              </a:rPr>
              <a:t>advance technical work via collocation</a:t>
            </a:r>
            <a:endParaRPr lang="en-US" dirty="0">
              <a:latin typeface="Calibri" charset="0"/>
            </a:endParaRPr>
          </a:p>
          <a:p>
            <a:endParaRPr lang="en-US" dirty="0">
              <a:latin typeface="Calibri" charset="0"/>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ea typeface="Osaka" charset="0"/>
                <a:cs typeface="Osaka" charset="0"/>
              </a:defRPr>
            </a:lvl1pPr>
            <a:lvl2pPr marL="742950" indent="-285750">
              <a:defRPr sz="2400">
                <a:solidFill>
                  <a:schemeClr val="tx1"/>
                </a:solidFill>
                <a:latin typeface="Times" charset="0"/>
                <a:ea typeface="Osaka" charset="0"/>
                <a:cs typeface="Osaka" charset="0"/>
              </a:defRPr>
            </a:lvl2pPr>
            <a:lvl3pPr marL="1143000" indent="-228600">
              <a:defRPr sz="2400">
                <a:solidFill>
                  <a:schemeClr val="tx1"/>
                </a:solidFill>
                <a:latin typeface="Times" charset="0"/>
                <a:ea typeface="Osaka" charset="0"/>
                <a:cs typeface="Osaka" charset="0"/>
              </a:defRPr>
            </a:lvl3pPr>
            <a:lvl4pPr marL="1600200" indent="-228600">
              <a:defRPr sz="2400">
                <a:solidFill>
                  <a:schemeClr val="tx1"/>
                </a:solidFill>
                <a:latin typeface="Times" charset="0"/>
                <a:ea typeface="Osaka" charset="0"/>
                <a:cs typeface="Osaka" charset="0"/>
              </a:defRPr>
            </a:lvl4pPr>
            <a:lvl5pPr marL="2057400" indent="-22860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fld id="{503CFFCE-7CCE-F248-99F3-A4C375616007}" type="slidenum">
              <a:rPr lang="en-US" sz="1200"/>
              <a:pPr/>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Create awareness of community needs via formal/informal communication channels</a:t>
            </a:r>
            <a:endParaRPr lang="en-US" dirty="0">
              <a:latin typeface="Calibri" charset="0"/>
            </a:endParaRPr>
          </a:p>
          <a:p>
            <a:endParaRPr lang="en-US" dirty="0">
              <a:latin typeface="Calibri" charset="0"/>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ea typeface="Osaka" charset="0"/>
                <a:cs typeface="Osaka" charset="0"/>
              </a:defRPr>
            </a:lvl1pPr>
            <a:lvl2pPr marL="742950" indent="-285750">
              <a:defRPr sz="2400">
                <a:solidFill>
                  <a:schemeClr val="tx1"/>
                </a:solidFill>
                <a:latin typeface="Times" charset="0"/>
                <a:ea typeface="Osaka" charset="0"/>
                <a:cs typeface="Osaka" charset="0"/>
              </a:defRPr>
            </a:lvl2pPr>
            <a:lvl3pPr marL="1143000" indent="-228600">
              <a:defRPr sz="2400">
                <a:solidFill>
                  <a:schemeClr val="tx1"/>
                </a:solidFill>
                <a:latin typeface="Times" charset="0"/>
                <a:ea typeface="Osaka" charset="0"/>
                <a:cs typeface="Osaka" charset="0"/>
              </a:defRPr>
            </a:lvl3pPr>
            <a:lvl4pPr marL="1600200" indent="-228600">
              <a:defRPr sz="2400">
                <a:solidFill>
                  <a:schemeClr val="tx1"/>
                </a:solidFill>
                <a:latin typeface="Times" charset="0"/>
                <a:ea typeface="Osaka" charset="0"/>
                <a:cs typeface="Osaka" charset="0"/>
              </a:defRPr>
            </a:lvl4pPr>
            <a:lvl5pPr marL="2057400" indent="-22860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fld id="{503CFFCE-7CCE-F248-99F3-A4C375616007}" type="slidenum">
              <a:rPr lang="en-US" sz="1200"/>
              <a:pPr/>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And build durable social ties via face to face interactions</a:t>
            </a:r>
          </a:p>
          <a:p>
            <a:endParaRPr lang="en-US" dirty="0" smtClean="0">
              <a:latin typeface="Calibri"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endParaRPr lang="en-US" dirty="0">
              <a:latin typeface="Calibri" charset="0"/>
            </a:endParaRPr>
          </a:p>
          <a:p>
            <a:endParaRPr lang="en-US" dirty="0">
              <a:latin typeface="Calibri" charset="0"/>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ea typeface="Osaka" charset="0"/>
                <a:cs typeface="Osaka" charset="0"/>
              </a:defRPr>
            </a:lvl1pPr>
            <a:lvl2pPr marL="742950" indent="-285750">
              <a:defRPr sz="2400">
                <a:solidFill>
                  <a:schemeClr val="tx1"/>
                </a:solidFill>
                <a:latin typeface="Times" charset="0"/>
                <a:ea typeface="Osaka" charset="0"/>
                <a:cs typeface="Osaka" charset="0"/>
              </a:defRPr>
            </a:lvl2pPr>
            <a:lvl3pPr marL="1143000" indent="-228600">
              <a:defRPr sz="2400">
                <a:solidFill>
                  <a:schemeClr val="tx1"/>
                </a:solidFill>
                <a:latin typeface="Times" charset="0"/>
                <a:ea typeface="Osaka" charset="0"/>
                <a:cs typeface="Osaka" charset="0"/>
              </a:defRPr>
            </a:lvl3pPr>
            <a:lvl4pPr marL="1600200" indent="-228600">
              <a:defRPr sz="2400">
                <a:solidFill>
                  <a:schemeClr val="tx1"/>
                </a:solidFill>
                <a:latin typeface="Times" charset="0"/>
                <a:ea typeface="Osaka" charset="0"/>
                <a:cs typeface="Osaka" charset="0"/>
              </a:defRPr>
            </a:lvl4pPr>
            <a:lvl5pPr marL="2057400" indent="-22860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fld id="{503CFFCE-7CCE-F248-99F3-A4C375616007}" type="slidenum">
              <a:rPr lang="en-US" sz="1200"/>
              <a:pPr/>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But does getting together in the same room for a few days really create an understanding of what the needs of the community are?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Does the software that is produced really</a:t>
            </a:r>
            <a:r>
              <a:rPr lang="en-US" sz="1200" kern="1200" baseline="0" dirty="0" smtClean="0">
                <a:solidFill>
                  <a:schemeClr val="tx1"/>
                </a:solidFill>
                <a:effectLst/>
                <a:latin typeface="+mn-lt"/>
                <a:ea typeface="ＭＳ Ｐゴシック" charset="0"/>
                <a:cs typeface="ＭＳ Ｐゴシック" charset="0"/>
              </a:rPr>
              <a:t> address these needs? It it useful after the </a:t>
            </a:r>
            <a:r>
              <a:rPr lang="en-US" sz="1200" kern="1200" baseline="0" dirty="0" err="1" smtClean="0">
                <a:solidFill>
                  <a:schemeClr val="tx1"/>
                </a:solidFill>
                <a:effectLst/>
                <a:latin typeface="+mn-lt"/>
                <a:ea typeface="ＭＳ Ｐゴシック" charset="0"/>
                <a:cs typeface="ＭＳ Ｐゴシック" charset="0"/>
              </a:rPr>
              <a:t>hackathon</a:t>
            </a:r>
            <a:r>
              <a:rPr lang="en-US" sz="1200" kern="1200" baseline="0" dirty="0" smtClean="0">
                <a:solidFill>
                  <a:schemeClr val="tx1"/>
                </a:solidFill>
                <a:effectLst/>
                <a:latin typeface="+mn-lt"/>
                <a:ea typeface="ＭＳ Ｐゴシック" charset="0"/>
                <a:cs typeface="ＭＳ Ｐゴシック" charset="0"/>
              </a:rPr>
              <a:t> ends?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ＭＳ Ｐゴシック" charset="0"/>
                <a:cs typeface="ＭＳ Ｐゴシック" charset="0"/>
              </a:rPr>
              <a:t>Is a </a:t>
            </a:r>
            <a:r>
              <a:rPr lang="en-US" sz="1200" kern="1200" baseline="0" dirty="0" err="1" smtClean="0">
                <a:solidFill>
                  <a:schemeClr val="tx1"/>
                </a:solidFill>
                <a:effectLst/>
                <a:latin typeface="+mn-lt"/>
                <a:ea typeface="ＭＳ Ｐゴシック" charset="0"/>
                <a:cs typeface="ＭＳ Ｐゴシック" charset="0"/>
              </a:rPr>
              <a:t>hackathon</a:t>
            </a:r>
            <a:r>
              <a:rPr lang="en-US" sz="1200" kern="1200" baseline="0" dirty="0" smtClean="0">
                <a:solidFill>
                  <a:schemeClr val="tx1"/>
                </a:solidFill>
                <a:effectLst/>
                <a:latin typeface="+mn-lt"/>
                <a:ea typeface="ＭＳ Ｐゴシック" charset="0"/>
                <a:cs typeface="ＭＳ Ｐゴシック" charset="0"/>
              </a:rPr>
              <a:t> just an excuse to get a bunch of people together in a room to socialize?</a:t>
            </a:r>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r>
              <a:rPr lang="en-US" dirty="0" smtClean="0"/>
              <a:t>&lt;CLICK&gt;</a:t>
            </a:r>
          </a:p>
          <a:p>
            <a:endParaRPr lang="en-US" dirty="0" smtClean="0"/>
          </a:p>
          <a:p>
            <a:r>
              <a:rPr lang="en-US" dirty="0" smtClean="0"/>
              <a:t>To obtain a deeper understanding of the </a:t>
            </a:r>
            <a:r>
              <a:rPr lang="en-US" dirty="0" err="1" smtClean="0"/>
              <a:t>hackathon</a:t>
            </a:r>
            <a:r>
              <a:rPr lang="en-US" dirty="0" smtClean="0"/>
              <a:t> phenomenon, we asked</a:t>
            </a:r>
            <a:r>
              <a:rPr lang="en-US" baseline="0" dirty="0" smtClean="0"/>
              <a:t> the following questions:</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a:defRPr/>
            </a:pPr>
            <a:fld id="{26DB7301-E534-024F-BAC2-F091E318497F}" type="slidenum">
              <a:rPr lang="en-US" smtClean="0"/>
              <a:pPr>
                <a:defRPr/>
              </a:pPr>
              <a:t>7</a:t>
            </a:fld>
            <a:endParaRPr lang="en-US"/>
          </a:p>
        </p:txBody>
      </p:sp>
    </p:spTree>
    <p:extLst>
      <p:ext uri="{BB962C8B-B14F-4D97-AF65-F5344CB8AC3E}">
        <p14:creationId xmlns:p14="http://schemas.microsoft.com/office/powerpoint/2010/main" val="3036412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To answer these questions we conducted a </a:t>
            </a:r>
            <a:r>
              <a:rPr lang="en-US" dirty="0">
                <a:latin typeface="Calibri" charset="0"/>
              </a:rPr>
              <a:t>multiple case study. For our first case, we wanted a </a:t>
            </a:r>
            <a:r>
              <a:rPr lang="en-US" dirty="0" err="1" smtClean="0">
                <a:latin typeface="Calibri" charset="0"/>
              </a:rPr>
              <a:t>hackathon</a:t>
            </a:r>
            <a:r>
              <a:rPr lang="en-US" dirty="0" smtClean="0">
                <a:latin typeface="Calibri" charset="0"/>
              </a:rPr>
              <a:t> that </a:t>
            </a:r>
            <a:r>
              <a:rPr lang="en-US" dirty="0">
                <a:latin typeface="Calibri" charset="0"/>
              </a:rPr>
              <a:t>we could attend and observe, and therefore obtain a complete picture of activity. </a:t>
            </a:r>
            <a:endParaRPr lang="en-US" dirty="0" smtClean="0">
              <a:latin typeface="Calibri" charset="0"/>
            </a:endParaRPr>
          </a:p>
          <a:p>
            <a:endParaRPr lang="en-US" dirty="0" smtClean="0">
              <a:latin typeface="Calibri" charset="0"/>
            </a:endParaRPr>
          </a:p>
          <a:p>
            <a:r>
              <a:rPr lang="en-US" dirty="0" smtClean="0">
                <a:latin typeface="Calibri" charset="0"/>
              </a:rPr>
              <a:t>We selected </a:t>
            </a:r>
            <a:r>
              <a:rPr lang="en-US" dirty="0" err="1" smtClean="0">
                <a:latin typeface="Calibri" charset="0"/>
              </a:rPr>
              <a:t>OpenBio</a:t>
            </a:r>
            <a:r>
              <a:rPr lang="en-US" baseline="0" dirty="0" smtClean="0">
                <a:latin typeface="Calibri" charset="0"/>
              </a:rPr>
              <a:t>, a </a:t>
            </a:r>
            <a:r>
              <a:rPr lang="en-US" baseline="0" dirty="0" err="1" smtClean="0">
                <a:latin typeface="Calibri" charset="0"/>
              </a:rPr>
              <a:t>hackathon</a:t>
            </a:r>
            <a:r>
              <a:rPr lang="en-US" baseline="0" dirty="0" smtClean="0">
                <a:latin typeface="Calibri" charset="0"/>
              </a:rPr>
              <a:t> that aimed to give developers of open source bioinformatics tools focused time to spend on their projects</a:t>
            </a:r>
            <a:endParaRPr lang="en-US" dirty="0" smtClean="0">
              <a:latin typeface="Calibri" charset="0"/>
            </a:endParaRPr>
          </a:p>
          <a:p>
            <a:endParaRPr lang="en-US" dirty="0" smtClean="0">
              <a:latin typeface="Calibri" charset="0"/>
            </a:endParaRPr>
          </a:p>
          <a:p>
            <a:r>
              <a:rPr lang="en-US" dirty="0" smtClean="0">
                <a:latin typeface="Calibri" charset="0"/>
              </a:rPr>
              <a:t>To see if the stages we identified generalized, we selected </a:t>
            </a:r>
            <a:r>
              <a:rPr lang="en-US" dirty="0" err="1" smtClean="0">
                <a:latin typeface="Calibri" charset="0"/>
              </a:rPr>
              <a:t>BioHack</a:t>
            </a:r>
            <a:r>
              <a:rPr lang="en-US" dirty="0" smtClean="0">
                <a:latin typeface="Calibri" charset="0"/>
              </a:rPr>
              <a:t> as a </a:t>
            </a:r>
            <a:r>
              <a:rPr lang="en-US" i="1" dirty="0" smtClean="0">
                <a:latin typeface="Calibri" charset="0"/>
              </a:rPr>
              <a:t>literal</a:t>
            </a:r>
            <a:r>
              <a:rPr lang="en-US" i="1" baseline="0" dirty="0" smtClean="0">
                <a:latin typeface="Calibri" charset="0"/>
              </a:rPr>
              <a:t> replication</a:t>
            </a:r>
          </a:p>
          <a:p>
            <a:endParaRPr lang="en-US" baseline="0" dirty="0" smtClean="0">
              <a:latin typeface="Calibri" charset="0"/>
            </a:endParaRPr>
          </a:p>
          <a:p>
            <a:r>
              <a:rPr lang="en-US" dirty="0" smtClean="0">
                <a:latin typeface="Calibri" charset="0"/>
              </a:rPr>
              <a:t>We </a:t>
            </a:r>
            <a:r>
              <a:rPr lang="en-US" dirty="0">
                <a:latin typeface="Calibri" charset="0"/>
              </a:rPr>
              <a:t>sought a </a:t>
            </a:r>
            <a:r>
              <a:rPr lang="en-US" i="1" dirty="0">
                <a:latin typeface="Calibri" charset="0"/>
              </a:rPr>
              <a:t>theoretical replication </a:t>
            </a:r>
            <a:r>
              <a:rPr lang="en-US" dirty="0">
                <a:latin typeface="Calibri" charset="0"/>
              </a:rPr>
              <a:t>next in </a:t>
            </a:r>
            <a:r>
              <a:rPr lang="en-US" dirty="0" err="1" smtClean="0">
                <a:latin typeface="Calibri" charset="0"/>
              </a:rPr>
              <a:t>PolarVis</a:t>
            </a:r>
            <a:r>
              <a:rPr lang="en-US" dirty="0" smtClean="0">
                <a:latin typeface="Calibri" charset="0"/>
              </a:rPr>
              <a:t>, a </a:t>
            </a:r>
            <a:r>
              <a:rPr lang="en-US" dirty="0" err="1" smtClean="0">
                <a:latin typeface="Calibri" charset="0"/>
              </a:rPr>
              <a:t>hackathon</a:t>
            </a:r>
            <a:r>
              <a:rPr lang="en-US" dirty="0" smtClean="0">
                <a:latin typeface="Calibri" charset="0"/>
              </a:rPr>
              <a:t> aimed to link polar scientists and visualization developers working on related problems. We wanted to </a:t>
            </a:r>
            <a:r>
              <a:rPr lang="en-US" dirty="0">
                <a:latin typeface="Calibri" charset="0"/>
              </a:rPr>
              <a:t>see how the interdisciplinary nature of the event could facilitate or hinder achieving balance between developers’ interests and </a:t>
            </a:r>
            <a:r>
              <a:rPr lang="en-US" dirty="0" smtClean="0">
                <a:latin typeface="Calibri" charset="0"/>
              </a:rPr>
              <a:t>domain scientists</a:t>
            </a:r>
            <a:r>
              <a:rPr lang="en-US" dirty="0">
                <a:latin typeface="Calibri" charset="0"/>
              </a:rPr>
              <a:t>’ </a:t>
            </a:r>
            <a:r>
              <a:rPr lang="en-US" dirty="0" smtClean="0">
                <a:latin typeface="Calibri" charset="0"/>
              </a:rPr>
              <a:t>needs (a key problem</a:t>
            </a:r>
            <a:r>
              <a:rPr lang="en-US" baseline="0" dirty="0" smtClean="0">
                <a:latin typeface="Calibri" charset="0"/>
              </a:rPr>
              <a:t> identified by </a:t>
            </a:r>
            <a:r>
              <a:rPr lang="en-US" baseline="0" dirty="0" err="1" smtClean="0">
                <a:latin typeface="Calibri" charset="0"/>
              </a:rPr>
              <a:t>SciTS</a:t>
            </a:r>
            <a:r>
              <a:rPr lang="en-US" baseline="0" dirty="0" smtClean="0">
                <a:latin typeface="Calibri" charset="0"/>
              </a:rPr>
              <a:t> literature)</a:t>
            </a:r>
            <a:r>
              <a:rPr lang="en-US" dirty="0" smtClean="0">
                <a:latin typeface="Calibri" charset="0"/>
              </a:rPr>
              <a:t>. </a:t>
            </a:r>
          </a:p>
          <a:p>
            <a:endParaRPr lang="en-US" dirty="0">
              <a:latin typeface="Calibri" charset="0"/>
            </a:endParaRPr>
          </a:p>
          <a:p>
            <a:r>
              <a:rPr lang="en-US" dirty="0" smtClean="0">
                <a:latin typeface="Calibri" charset="0"/>
              </a:rPr>
              <a:t>We </a:t>
            </a:r>
            <a:r>
              <a:rPr lang="en-US" dirty="0">
                <a:latin typeface="Calibri" charset="0"/>
              </a:rPr>
              <a:t>collected multiple sources of </a:t>
            </a:r>
            <a:r>
              <a:rPr lang="en-US" dirty="0" smtClean="0">
                <a:latin typeface="Calibri" charset="0"/>
              </a:rPr>
              <a:t>evidence and applied standard qualitative analysis techniques, continuing until theoretical saturation. </a:t>
            </a:r>
          </a:p>
          <a:p>
            <a:endParaRPr lang="en-US" dirty="0">
              <a:latin typeface="Calibri"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ea typeface="Osaka" charset="0"/>
                <a:cs typeface="Osaka" charset="0"/>
              </a:defRPr>
            </a:lvl1pPr>
            <a:lvl2pPr marL="742950" indent="-285750">
              <a:defRPr sz="2400">
                <a:solidFill>
                  <a:schemeClr val="tx1"/>
                </a:solidFill>
                <a:latin typeface="Times" charset="0"/>
                <a:ea typeface="Osaka" charset="0"/>
                <a:cs typeface="Osaka" charset="0"/>
              </a:defRPr>
            </a:lvl2pPr>
            <a:lvl3pPr marL="1143000" indent="-228600">
              <a:defRPr sz="2400">
                <a:solidFill>
                  <a:schemeClr val="tx1"/>
                </a:solidFill>
                <a:latin typeface="Times" charset="0"/>
                <a:ea typeface="Osaka" charset="0"/>
                <a:cs typeface="Osaka" charset="0"/>
              </a:defRPr>
            </a:lvl3pPr>
            <a:lvl4pPr marL="1600200" indent="-228600">
              <a:defRPr sz="2400">
                <a:solidFill>
                  <a:schemeClr val="tx1"/>
                </a:solidFill>
                <a:latin typeface="Times" charset="0"/>
                <a:ea typeface="Osaka" charset="0"/>
                <a:cs typeface="Osaka" charset="0"/>
              </a:defRPr>
            </a:lvl4pPr>
            <a:lvl5pPr marL="2057400" indent="-22860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fld id="{75301234-369A-8D4E-8043-095F45EBDC3C}" type="slidenum">
              <a:rPr lang="en-US" sz="1200"/>
              <a:pPr/>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So what did we find?</a:t>
            </a: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ea typeface="Osaka" charset="0"/>
                <a:cs typeface="Osaka" charset="0"/>
              </a:defRPr>
            </a:lvl1pPr>
            <a:lvl2pPr marL="742950" indent="-285750">
              <a:defRPr sz="2400">
                <a:solidFill>
                  <a:schemeClr val="tx1"/>
                </a:solidFill>
                <a:latin typeface="Times" charset="0"/>
                <a:ea typeface="Osaka" charset="0"/>
                <a:cs typeface="Osaka" charset="0"/>
              </a:defRPr>
            </a:lvl2pPr>
            <a:lvl3pPr marL="1143000" indent="-228600">
              <a:defRPr sz="2400">
                <a:solidFill>
                  <a:schemeClr val="tx1"/>
                </a:solidFill>
                <a:latin typeface="Times" charset="0"/>
                <a:ea typeface="Osaka" charset="0"/>
                <a:cs typeface="Osaka" charset="0"/>
              </a:defRPr>
            </a:lvl3pPr>
            <a:lvl4pPr marL="1600200" indent="-228600">
              <a:defRPr sz="2400">
                <a:solidFill>
                  <a:schemeClr val="tx1"/>
                </a:solidFill>
                <a:latin typeface="Times" charset="0"/>
                <a:ea typeface="Osaka" charset="0"/>
                <a:cs typeface="Osaka" charset="0"/>
              </a:defRPr>
            </a:lvl4pPr>
            <a:lvl5pPr marL="2057400" indent="-22860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fld id="{18B65EE5-C066-3942-8C06-27CAC7503287}" type="slidenum">
              <a:rPr lang="en-US" sz="1200"/>
              <a:pPr/>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wordmark3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228600"/>
            <a:ext cx="19716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sr_logo_308_r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90800" y="1676400"/>
            <a:ext cx="38862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57200" y="3429000"/>
            <a:ext cx="8382000" cy="838200"/>
          </a:xfrm>
        </p:spPr>
        <p:txBody>
          <a:bodyPr/>
          <a:lstStyle>
            <a:lvl1pPr>
              <a:defRPr b="1">
                <a:solidFill>
                  <a:srgbClr val="00548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4343400"/>
            <a:ext cx="6400800" cy="533400"/>
          </a:xfrm>
        </p:spPr>
        <p:txBody>
          <a:bodyPr/>
          <a:lstStyle>
            <a:lvl1pPr marL="0" indent="0" algn="ctr">
              <a:buFont typeface="Times" charset="0"/>
              <a:buNone/>
              <a:defRPr sz="2500"/>
            </a:lvl1pPr>
          </a:lstStyle>
          <a:p>
            <a:pPr lvl="0"/>
            <a:r>
              <a:rPr lang="en-US" noProof="0" smtClean="0"/>
              <a:t>Click to edit Master subtitle style</a:t>
            </a:r>
          </a:p>
        </p:txBody>
      </p:sp>
    </p:spTree>
    <p:extLst>
      <p:ext uri="{BB962C8B-B14F-4D97-AF65-F5344CB8AC3E}">
        <p14:creationId xmlns:p14="http://schemas.microsoft.com/office/powerpoint/2010/main" val="816806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1233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047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
          <p:cNvSpPr>
            <a:spLocks noGrp="1"/>
          </p:cNvSpPr>
          <p:nvPr>
            <p:ph type="sldNum" sz="quarter" idx="10"/>
          </p:nvPr>
        </p:nvSpPr>
        <p:spPr/>
        <p:txBody>
          <a:bodyPr/>
          <a:lstStyle>
            <a:lvl1pPr>
              <a:defRPr/>
            </a:lvl1pPr>
          </a:lstStyle>
          <a:p>
            <a:pPr>
              <a:defRPr/>
            </a:pPr>
            <a:fld id="{21A5F5F4-7E85-4A4B-A797-AC1EAD81ACD3}" type="slidenum">
              <a:rPr lang="en-US"/>
              <a:pPr>
                <a:defRPr/>
              </a:pPr>
              <a:t>‹#›</a:t>
            </a:fld>
            <a:endParaRPr lang="en-US"/>
          </a:p>
        </p:txBody>
      </p:sp>
    </p:spTree>
    <p:extLst>
      <p:ext uri="{BB962C8B-B14F-4D97-AF65-F5344CB8AC3E}">
        <p14:creationId xmlns:p14="http://schemas.microsoft.com/office/powerpoint/2010/main" val="3044167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98556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1496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13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a:defRPr/>
            </a:lvl1pPr>
          </a:lstStyle>
          <a:p>
            <a:pPr>
              <a:defRPr/>
            </a:pPr>
            <a:fld id="{8EC3C400-9FA5-AB43-B852-9988DD552707}" type="slidenum">
              <a:rPr lang="en-US"/>
              <a:pPr>
                <a:defRPr/>
              </a:pPr>
              <a:t>‹#›</a:t>
            </a:fld>
            <a:endParaRPr lang="en-US"/>
          </a:p>
        </p:txBody>
      </p:sp>
    </p:spTree>
    <p:extLst>
      <p:ext uri="{BB962C8B-B14F-4D97-AF65-F5344CB8AC3E}">
        <p14:creationId xmlns:p14="http://schemas.microsoft.com/office/powerpoint/2010/main" val="123436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990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2594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63660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8" descr="isr_logo_308_r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391400" y="6096000"/>
            <a:ext cx="16002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 descr="CMU_logo_horiz_187 red.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96850" y="153988"/>
            <a:ext cx="37369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a:xfrm>
            <a:off x="6553200" y="152400"/>
            <a:ext cx="2133600" cy="365125"/>
          </a:xfrm>
          <a:prstGeom prst="rect">
            <a:avLst/>
          </a:prstGeom>
        </p:spPr>
        <p:txBody>
          <a:bodyPr vert="horz" lIns="91440" tIns="45720" rIns="91440" bIns="45720" rtlCol="0" anchor="ctr"/>
          <a:lstStyle>
            <a:lvl1pPr algn="r">
              <a:defRPr sz="1400">
                <a:solidFill>
                  <a:schemeClr val="tx1"/>
                </a:solidFill>
                <a:latin typeface="+mj-lt"/>
                <a:cs typeface="Calibri"/>
              </a:defRPr>
            </a:lvl1pPr>
          </a:lstStyle>
          <a:p>
            <a:pPr>
              <a:defRPr/>
            </a:pPr>
            <a:fld id="{841BAA61-52D0-2A47-9002-4BC4A9CC29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23" r:id="rId1"/>
    <p:sldLayoutId id="2147485521" r:id="rId2"/>
    <p:sldLayoutId id="2147485524" r:id="rId3"/>
    <p:sldLayoutId id="2147485525" r:id="rId4"/>
    <p:sldLayoutId id="2147485526" r:id="rId5"/>
    <p:sldLayoutId id="2147485522" r:id="rId6"/>
    <p:sldLayoutId id="2147485527" r:id="rId7"/>
    <p:sldLayoutId id="2147485528" r:id="rId8"/>
    <p:sldLayoutId id="2147485529" r:id="rId9"/>
    <p:sldLayoutId id="2147485530" r:id="rId10"/>
    <p:sldLayoutId id="2147485531" r:id="rId11"/>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lr>
          <a:srgbClr val="005481"/>
        </a:buClr>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5481"/>
        </a:buClr>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lr>
          <a:srgbClr val="005481"/>
        </a:buClr>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005481"/>
        </a:buClr>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rgbClr val="005481"/>
        </a:buClr>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Clr>
          <a:srgbClr val="005481"/>
        </a:buClr>
        <a:buFont typeface="Times" charset="0"/>
        <a:buChar char="•"/>
        <a:defRPr sz="2000">
          <a:solidFill>
            <a:schemeClr val="tx1"/>
          </a:solidFill>
          <a:latin typeface="+mn-lt"/>
          <a:ea typeface="+mn-ea"/>
          <a:cs typeface="+mn-cs"/>
        </a:defRPr>
      </a:lvl6pPr>
      <a:lvl7pPr marL="2971800" indent="-228600" algn="l" rtl="0" fontAlgn="base">
        <a:spcBef>
          <a:spcPct val="20000"/>
        </a:spcBef>
        <a:spcAft>
          <a:spcPct val="0"/>
        </a:spcAft>
        <a:buClr>
          <a:srgbClr val="005481"/>
        </a:buClr>
        <a:buFont typeface="Times" charset="0"/>
        <a:buChar char="•"/>
        <a:defRPr sz="2000">
          <a:solidFill>
            <a:schemeClr val="tx1"/>
          </a:solidFill>
          <a:latin typeface="+mn-lt"/>
          <a:ea typeface="+mn-ea"/>
          <a:cs typeface="+mn-cs"/>
        </a:defRPr>
      </a:lvl7pPr>
      <a:lvl8pPr marL="3429000" indent="-228600" algn="l" rtl="0" fontAlgn="base">
        <a:spcBef>
          <a:spcPct val="20000"/>
        </a:spcBef>
        <a:spcAft>
          <a:spcPct val="0"/>
        </a:spcAft>
        <a:buClr>
          <a:srgbClr val="005481"/>
        </a:buClr>
        <a:buFont typeface="Times" charset="0"/>
        <a:buChar char="•"/>
        <a:defRPr sz="2000">
          <a:solidFill>
            <a:schemeClr val="tx1"/>
          </a:solidFill>
          <a:latin typeface="+mn-lt"/>
          <a:ea typeface="+mn-ea"/>
          <a:cs typeface="+mn-cs"/>
        </a:defRPr>
      </a:lvl8pPr>
      <a:lvl9pPr marL="3886200" indent="-228600" algn="l" rtl="0" fontAlgn="base">
        <a:spcBef>
          <a:spcPct val="20000"/>
        </a:spcBef>
        <a:spcAft>
          <a:spcPct val="0"/>
        </a:spcAft>
        <a:buClr>
          <a:srgbClr val="005481"/>
        </a:buClr>
        <a:buFont typeface="Time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jp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21.jp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jp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err="1" smtClean="0"/>
              <a:t>Hackathons</a:t>
            </a:r>
            <a:r>
              <a:rPr lang="en-US" dirty="0" smtClean="0"/>
              <a:t> for </a:t>
            </a:r>
            <a:br>
              <a:rPr lang="en-US" dirty="0" smtClean="0"/>
            </a:br>
            <a:r>
              <a:rPr lang="en-US" dirty="0" smtClean="0"/>
              <a:t>Scientific Software</a:t>
            </a:r>
            <a:endParaRPr lang="en-US" dirty="0"/>
          </a:p>
        </p:txBody>
      </p:sp>
      <p:sp>
        <p:nvSpPr>
          <p:cNvPr id="3" name="Subtitle 2"/>
          <p:cNvSpPr>
            <a:spLocks noGrp="1"/>
          </p:cNvSpPr>
          <p:nvPr>
            <p:ph type="subTitle" idx="1"/>
          </p:nvPr>
        </p:nvSpPr>
        <p:spPr>
          <a:xfrm>
            <a:off x="1447800" y="4495800"/>
            <a:ext cx="6400800" cy="533400"/>
          </a:xfrm>
        </p:spPr>
        <p:txBody>
          <a:bodyPr/>
          <a:lstStyle/>
          <a:p>
            <a:pPr>
              <a:defRPr/>
            </a:pPr>
            <a:r>
              <a:rPr lang="en-US" sz="3200" dirty="0" smtClean="0"/>
              <a:t>How and When do they Work?</a:t>
            </a:r>
            <a:endParaRPr lang="en-US" sz="3200" dirty="0"/>
          </a:p>
        </p:txBody>
      </p:sp>
      <p:sp>
        <p:nvSpPr>
          <p:cNvPr id="4" name="TextBox 3"/>
          <p:cNvSpPr txBox="1"/>
          <p:nvPr/>
        </p:nvSpPr>
        <p:spPr>
          <a:xfrm>
            <a:off x="1600200" y="5257800"/>
            <a:ext cx="6096000" cy="830263"/>
          </a:xfrm>
          <a:prstGeom prst="rect">
            <a:avLst/>
          </a:prstGeom>
          <a:noFill/>
        </p:spPr>
        <p:txBody>
          <a:bodyPr>
            <a:spAutoFit/>
          </a:bodyPr>
          <a:lstStyle/>
          <a:p>
            <a:pPr algn="ctr">
              <a:defRPr/>
            </a:pPr>
            <a:r>
              <a:rPr lang="en-US" b="1" dirty="0">
                <a:latin typeface="Calibri"/>
                <a:cs typeface="Calibri"/>
              </a:rPr>
              <a:t>Erik H. Trainer</a:t>
            </a:r>
            <a:r>
              <a:rPr lang="en-US" dirty="0">
                <a:solidFill>
                  <a:schemeClr val="bg1">
                    <a:lumMod val="50000"/>
                  </a:schemeClr>
                </a:solidFill>
                <a:latin typeface="Calibri"/>
                <a:cs typeface="Calibri"/>
              </a:rPr>
              <a:t>, </a:t>
            </a:r>
            <a:r>
              <a:rPr lang="en-US" dirty="0" err="1">
                <a:solidFill>
                  <a:schemeClr val="bg1">
                    <a:lumMod val="50000"/>
                  </a:schemeClr>
                </a:solidFill>
                <a:latin typeface="Calibri"/>
                <a:cs typeface="Calibri"/>
              </a:rPr>
              <a:t>Chalalai</a:t>
            </a:r>
            <a:r>
              <a:rPr lang="en-US" dirty="0">
                <a:solidFill>
                  <a:schemeClr val="bg1">
                    <a:lumMod val="50000"/>
                  </a:schemeClr>
                </a:solidFill>
                <a:latin typeface="Calibri"/>
                <a:cs typeface="Calibri"/>
              </a:rPr>
              <a:t> </a:t>
            </a:r>
            <a:r>
              <a:rPr lang="en-US" dirty="0" err="1">
                <a:solidFill>
                  <a:schemeClr val="bg1">
                    <a:lumMod val="50000"/>
                  </a:schemeClr>
                </a:solidFill>
                <a:latin typeface="Calibri"/>
                <a:cs typeface="Calibri"/>
              </a:rPr>
              <a:t>Chaihirunkarn</a:t>
            </a:r>
            <a:r>
              <a:rPr lang="en-US" dirty="0">
                <a:solidFill>
                  <a:schemeClr val="bg1">
                    <a:lumMod val="50000"/>
                  </a:schemeClr>
                </a:solidFill>
                <a:latin typeface="Calibri"/>
                <a:cs typeface="Calibri"/>
              </a:rPr>
              <a:t>, </a:t>
            </a:r>
          </a:p>
          <a:p>
            <a:pPr algn="ctr">
              <a:defRPr/>
            </a:pPr>
            <a:r>
              <a:rPr lang="en-US" dirty="0" err="1">
                <a:solidFill>
                  <a:schemeClr val="bg1">
                    <a:lumMod val="50000"/>
                  </a:schemeClr>
                </a:solidFill>
                <a:latin typeface="Calibri"/>
                <a:cs typeface="Calibri"/>
              </a:rPr>
              <a:t>Arun</a:t>
            </a:r>
            <a:r>
              <a:rPr lang="en-US" dirty="0">
                <a:solidFill>
                  <a:schemeClr val="bg1">
                    <a:lumMod val="50000"/>
                  </a:schemeClr>
                </a:solidFill>
                <a:latin typeface="Calibri"/>
                <a:cs typeface="Calibri"/>
              </a:rPr>
              <a:t> </a:t>
            </a:r>
            <a:r>
              <a:rPr lang="en-US" dirty="0" err="1">
                <a:solidFill>
                  <a:schemeClr val="bg1">
                    <a:lumMod val="50000"/>
                  </a:schemeClr>
                </a:solidFill>
                <a:latin typeface="Calibri"/>
                <a:cs typeface="Calibri"/>
              </a:rPr>
              <a:t>Kalyanasundaram</a:t>
            </a:r>
            <a:r>
              <a:rPr lang="en-US" dirty="0">
                <a:solidFill>
                  <a:schemeClr val="bg1">
                    <a:lumMod val="50000"/>
                  </a:schemeClr>
                </a:solidFill>
                <a:latin typeface="Calibri"/>
                <a:cs typeface="Calibri"/>
              </a:rPr>
              <a:t>, James D. </a:t>
            </a:r>
            <a:r>
              <a:rPr lang="en-US" dirty="0" err="1">
                <a:solidFill>
                  <a:schemeClr val="bg1">
                    <a:lumMod val="50000"/>
                  </a:schemeClr>
                </a:solidFill>
                <a:latin typeface="Calibri"/>
                <a:cs typeface="Calibri"/>
              </a:rPr>
              <a:t>Herbsleb</a:t>
            </a:r>
            <a:endParaRPr lang="en-US" dirty="0">
              <a:solidFill>
                <a:schemeClr val="bg1">
                  <a:lumMod val="50000"/>
                </a:schemeClr>
              </a:solidFill>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7" descr="lifecyc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55"/>
            <a:ext cx="9144000" cy="4329545"/>
          </a:xfrm>
          <a:prstGeom prst="rect">
            <a:avLst/>
          </a:prstGeom>
        </p:spPr>
      </p:pic>
      <p:sp>
        <p:nvSpPr>
          <p:cNvPr id="9" name="Rectangle 8"/>
          <p:cNvSpPr/>
          <p:nvPr/>
        </p:nvSpPr>
        <p:spPr bwMode="auto">
          <a:xfrm>
            <a:off x="0" y="3810000"/>
            <a:ext cx="8915400" cy="3810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charset="0"/>
              <a:ea typeface="Osaka" charset="0"/>
              <a:cs typeface="Osaka" charset="0"/>
            </a:endParaRPr>
          </a:p>
        </p:txBody>
      </p:sp>
      <p:grpSp>
        <p:nvGrpSpPr>
          <p:cNvPr id="4" name="Group 3"/>
          <p:cNvGrpSpPr/>
          <p:nvPr/>
        </p:nvGrpSpPr>
        <p:grpSpPr>
          <a:xfrm>
            <a:off x="0" y="2667000"/>
            <a:ext cx="9753600" cy="3908524"/>
            <a:chOff x="0" y="2667000"/>
            <a:chExt cx="9753600" cy="3908524"/>
          </a:xfrm>
        </p:grpSpPr>
        <p:grpSp>
          <p:nvGrpSpPr>
            <p:cNvPr id="11" name="Group 10"/>
            <p:cNvGrpSpPr/>
            <p:nvPr/>
          </p:nvGrpSpPr>
          <p:grpSpPr>
            <a:xfrm>
              <a:off x="0" y="2667000"/>
              <a:ext cx="3657600" cy="3908524"/>
              <a:chOff x="0" y="2667000"/>
              <a:chExt cx="3657600" cy="3908524"/>
            </a:xfrm>
          </p:grpSpPr>
          <p:sp>
            <p:nvSpPr>
              <p:cNvPr id="5" name="TextBox 4"/>
              <p:cNvSpPr txBox="1"/>
              <p:nvPr/>
            </p:nvSpPr>
            <p:spPr>
              <a:xfrm>
                <a:off x="0" y="4267200"/>
                <a:ext cx="3581400" cy="2308324"/>
              </a:xfrm>
              <a:prstGeom prst="rect">
                <a:avLst/>
              </a:prstGeom>
              <a:noFill/>
            </p:spPr>
            <p:txBody>
              <a:bodyPr wrap="square" rtlCol="0">
                <a:spAutoFit/>
              </a:bodyPr>
              <a:lstStyle/>
              <a:p>
                <a:pPr marL="342900" indent="-342900">
                  <a:buFont typeface="Arial"/>
                  <a:buChar char="•"/>
                </a:pPr>
                <a:r>
                  <a:rPr lang="en-US" b="1" dirty="0" smtClean="0">
                    <a:latin typeface="Calibri"/>
                    <a:cs typeface="Calibri"/>
                  </a:rPr>
                  <a:t>Idea Brainstorming</a:t>
                </a:r>
              </a:p>
              <a:p>
                <a:pPr marL="342900" indent="-342900">
                  <a:buFont typeface="Arial"/>
                  <a:buChar char="•"/>
                </a:pPr>
                <a:r>
                  <a:rPr lang="en-US" dirty="0" smtClean="0">
                    <a:solidFill>
                      <a:schemeClr val="bg1">
                        <a:lumMod val="50000"/>
                      </a:schemeClr>
                    </a:solidFill>
                    <a:latin typeface="Calibri"/>
                    <a:cs typeface="Calibri"/>
                  </a:rPr>
                  <a:t>Learning about Tools, Datasets, and Research Profiles</a:t>
                </a:r>
              </a:p>
              <a:p>
                <a:pPr marL="342900" indent="-342900">
                  <a:buFont typeface="Arial"/>
                  <a:buChar char="•"/>
                </a:pPr>
                <a:r>
                  <a:rPr lang="en-US" dirty="0" smtClean="0">
                    <a:solidFill>
                      <a:schemeClr val="bg1">
                        <a:lumMod val="50000"/>
                      </a:schemeClr>
                    </a:solidFill>
                    <a:latin typeface="Calibri"/>
                    <a:cs typeface="Calibri"/>
                  </a:rPr>
                  <a:t>Alignment: Preparing Tools and Datasets</a:t>
                </a:r>
                <a:endParaRPr lang="en-US" dirty="0">
                  <a:solidFill>
                    <a:schemeClr val="bg1">
                      <a:lumMod val="50000"/>
                    </a:schemeClr>
                  </a:solidFill>
                  <a:latin typeface="Calibri"/>
                  <a:cs typeface="Calibri"/>
                </a:endParaRPr>
              </a:p>
            </p:txBody>
          </p:sp>
          <p:cxnSp>
            <p:nvCxnSpPr>
              <p:cNvPr id="10" name="Straight Connector 9"/>
              <p:cNvCxnSpPr/>
              <p:nvPr/>
            </p:nvCxnSpPr>
            <p:spPr bwMode="auto">
              <a:xfrm flipV="1">
                <a:off x="1752600" y="2667000"/>
                <a:ext cx="1905000" cy="1676400"/>
              </a:xfrm>
              <a:prstGeom prst="line">
                <a:avLst/>
              </a:prstGeom>
              <a:solidFill>
                <a:schemeClr val="accent1"/>
              </a:solidFill>
              <a:ln w="19050" cap="flat" cmpd="sng" algn="ctr">
                <a:solidFill>
                  <a:schemeClr val="bg2"/>
                </a:solidFill>
                <a:prstDash val="solid"/>
                <a:round/>
                <a:headEnd type="oval" w="med" len="med"/>
                <a:tailEnd type="oval"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4" name="Group 13"/>
            <p:cNvGrpSpPr/>
            <p:nvPr/>
          </p:nvGrpSpPr>
          <p:grpSpPr>
            <a:xfrm>
              <a:off x="3352800" y="2895600"/>
              <a:ext cx="3581400" cy="2941260"/>
              <a:chOff x="3352800" y="2895600"/>
              <a:chExt cx="3581400" cy="2941260"/>
            </a:xfrm>
          </p:grpSpPr>
          <p:sp>
            <p:nvSpPr>
              <p:cNvPr id="6" name="TextBox 5"/>
              <p:cNvSpPr txBox="1"/>
              <p:nvPr/>
            </p:nvSpPr>
            <p:spPr>
              <a:xfrm>
                <a:off x="3352800" y="4267200"/>
                <a:ext cx="3581400" cy="1569660"/>
              </a:xfrm>
              <a:prstGeom prst="rect">
                <a:avLst/>
              </a:prstGeom>
              <a:noFill/>
            </p:spPr>
            <p:txBody>
              <a:bodyPr wrap="square" rtlCol="0">
                <a:spAutoFit/>
              </a:bodyPr>
              <a:lstStyle/>
              <a:p>
                <a:pPr marL="342900" indent="-342900">
                  <a:buFont typeface="Arial"/>
                  <a:buChar char="•"/>
                </a:pPr>
                <a:r>
                  <a:rPr lang="en-US" b="1" dirty="0" smtClean="0">
                    <a:latin typeface="Calibri"/>
                    <a:cs typeface="Calibri"/>
                  </a:rPr>
                  <a:t>Team Formation</a:t>
                </a:r>
              </a:p>
              <a:p>
                <a:pPr marL="342900" indent="-342900">
                  <a:buFont typeface="Arial"/>
                  <a:buChar char="•"/>
                </a:pPr>
                <a:r>
                  <a:rPr lang="en-US" b="1" dirty="0" smtClean="0">
                    <a:latin typeface="Calibri"/>
                    <a:cs typeface="Calibri"/>
                  </a:rPr>
                  <a:t>Building Solutions</a:t>
                </a:r>
              </a:p>
              <a:p>
                <a:pPr marL="342900" indent="-342900">
                  <a:buFont typeface="Arial"/>
                  <a:buChar char="•"/>
                </a:pPr>
                <a:r>
                  <a:rPr lang="en-US" dirty="0" smtClean="0">
                    <a:solidFill>
                      <a:srgbClr val="7F7F7F"/>
                    </a:solidFill>
                    <a:latin typeface="Calibri"/>
                    <a:cs typeface="Calibri"/>
                  </a:rPr>
                  <a:t>Knowledge Sharing</a:t>
                </a:r>
              </a:p>
              <a:p>
                <a:pPr marL="342900" indent="-342900">
                  <a:buFont typeface="Arial"/>
                  <a:buChar char="•"/>
                </a:pPr>
                <a:r>
                  <a:rPr lang="en-US" dirty="0" smtClean="0">
                    <a:solidFill>
                      <a:srgbClr val="7F7F7F"/>
                    </a:solidFill>
                    <a:latin typeface="Calibri"/>
                    <a:cs typeface="Calibri"/>
                  </a:rPr>
                  <a:t>Building Social Ties</a:t>
                </a:r>
                <a:endParaRPr lang="en-US" dirty="0">
                  <a:solidFill>
                    <a:srgbClr val="7F7F7F"/>
                  </a:solidFill>
                  <a:latin typeface="Calibri"/>
                  <a:cs typeface="Calibri"/>
                </a:endParaRPr>
              </a:p>
            </p:txBody>
          </p:sp>
          <p:cxnSp>
            <p:nvCxnSpPr>
              <p:cNvPr id="12" name="Straight Connector 11"/>
              <p:cNvCxnSpPr/>
              <p:nvPr/>
            </p:nvCxnSpPr>
            <p:spPr bwMode="auto">
              <a:xfrm flipV="1">
                <a:off x="4876800" y="2895600"/>
                <a:ext cx="0" cy="1371600"/>
              </a:xfrm>
              <a:prstGeom prst="line">
                <a:avLst/>
              </a:prstGeom>
              <a:solidFill>
                <a:schemeClr val="accent1"/>
              </a:solidFill>
              <a:ln w="19050" cap="flat" cmpd="sng" algn="ctr">
                <a:solidFill>
                  <a:schemeClr val="bg2"/>
                </a:solidFill>
                <a:prstDash val="solid"/>
                <a:round/>
                <a:headEnd type="oval" w="med" len="med"/>
                <a:tailEnd type="oval"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8" name="Group 17"/>
            <p:cNvGrpSpPr/>
            <p:nvPr/>
          </p:nvGrpSpPr>
          <p:grpSpPr>
            <a:xfrm>
              <a:off x="6172200" y="2895600"/>
              <a:ext cx="3581400" cy="3310592"/>
              <a:chOff x="6172200" y="2895600"/>
              <a:chExt cx="3581400" cy="3310592"/>
            </a:xfrm>
          </p:grpSpPr>
          <p:sp>
            <p:nvSpPr>
              <p:cNvPr id="7" name="TextBox 6"/>
              <p:cNvSpPr txBox="1"/>
              <p:nvPr/>
            </p:nvSpPr>
            <p:spPr>
              <a:xfrm>
                <a:off x="6172200" y="4267200"/>
                <a:ext cx="3581400" cy="1938992"/>
              </a:xfrm>
              <a:prstGeom prst="rect">
                <a:avLst/>
              </a:prstGeom>
              <a:noFill/>
            </p:spPr>
            <p:txBody>
              <a:bodyPr wrap="square" rtlCol="0">
                <a:spAutoFit/>
              </a:bodyPr>
              <a:lstStyle/>
              <a:p>
                <a:pPr marL="342900" indent="-342900">
                  <a:buFont typeface="Arial"/>
                  <a:buChar char="•"/>
                </a:pPr>
                <a:r>
                  <a:rPr lang="en-US" dirty="0" smtClean="0">
                    <a:solidFill>
                      <a:schemeClr val="bg1">
                        <a:lumMod val="50000"/>
                      </a:schemeClr>
                    </a:solidFill>
                    <a:latin typeface="Calibri"/>
                    <a:cs typeface="Calibri"/>
                  </a:rPr>
                  <a:t>Reification of Ideas</a:t>
                </a:r>
              </a:p>
              <a:p>
                <a:pPr marL="342900" indent="-342900">
                  <a:buFont typeface="Arial"/>
                  <a:buChar char="•"/>
                </a:pPr>
                <a:r>
                  <a:rPr lang="en-US" dirty="0" smtClean="0">
                    <a:solidFill>
                      <a:srgbClr val="7F7F7F"/>
                    </a:solidFill>
                    <a:latin typeface="Calibri"/>
                    <a:cs typeface="Calibri"/>
                  </a:rPr>
                  <a:t>Stimulation of User Engagement</a:t>
                </a:r>
              </a:p>
              <a:p>
                <a:pPr marL="342900" indent="-342900">
                  <a:buFont typeface="Arial"/>
                  <a:buChar char="•"/>
                </a:pPr>
                <a:r>
                  <a:rPr lang="en-US" dirty="0" smtClean="0">
                    <a:solidFill>
                      <a:srgbClr val="7F7F7F"/>
                    </a:solidFill>
                    <a:latin typeface="Calibri"/>
                    <a:cs typeface="Calibri"/>
                  </a:rPr>
                  <a:t>Maintenance of </a:t>
                </a:r>
                <a:br>
                  <a:rPr lang="en-US" dirty="0" smtClean="0">
                    <a:solidFill>
                      <a:srgbClr val="7F7F7F"/>
                    </a:solidFill>
                    <a:latin typeface="Calibri"/>
                    <a:cs typeface="Calibri"/>
                  </a:rPr>
                </a:br>
                <a:r>
                  <a:rPr lang="en-US" dirty="0" smtClean="0">
                    <a:solidFill>
                      <a:srgbClr val="7F7F7F"/>
                    </a:solidFill>
                    <a:latin typeface="Calibri"/>
                    <a:cs typeface="Calibri"/>
                  </a:rPr>
                  <a:t>Social Ties</a:t>
                </a:r>
                <a:endParaRPr lang="en-US" dirty="0">
                  <a:solidFill>
                    <a:srgbClr val="7F7F7F"/>
                  </a:solidFill>
                  <a:latin typeface="Calibri"/>
                  <a:cs typeface="Calibri"/>
                </a:endParaRPr>
              </a:p>
            </p:txBody>
          </p:sp>
          <p:cxnSp>
            <p:nvCxnSpPr>
              <p:cNvPr id="15" name="Straight Connector 14"/>
              <p:cNvCxnSpPr/>
              <p:nvPr/>
            </p:nvCxnSpPr>
            <p:spPr bwMode="auto">
              <a:xfrm flipH="1" flipV="1">
                <a:off x="7696200" y="2895600"/>
                <a:ext cx="228600" cy="1219200"/>
              </a:xfrm>
              <a:prstGeom prst="line">
                <a:avLst/>
              </a:prstGeom>
              <a:solidFill>
                <a:schemeClr val="accent1"/>
              </a:solidFill>
              <a:ln w="19050" cap="flat" cmpd="sng" algn="ctr">
                <a:solidFill>
                  <a:schemeClr val="bg2"/>
                </a:solidFill>
                <a:prstDash val="solid"/>
                <a:round/>
                <a:headEnd type="oval" w="med" len="med"/>
                <a:tailEnd type="oval"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spTree>
    <p:extLst>
      <p:ext uri="{BB962C8B-B14F-4D97-AF65-F5344CB8AC3E}">
        <p14:creationId xmlns:p14="http://schemas.microsoft.com/office/powerpoint/2010/main" val="7546395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bwMode="auto">
          <a:xfrm>
            <a:off x="7162800" y="5715000"/>
            <a:ext cx="1981200" cy="10668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charset="0"/>
              <a:ea typeface="Osaka" charset="0"/>
              <a:cs typeface="Osaka" charset="0"/>
            </a:endParaRPr>
          </a:p>
        </p:txBody>
      </p:sp>
      <p:sp>
        <p:nvSpPr>
          <p:cNvPr id="2" name="Title 1"/>
          <p:cNvSpPr>
            <a:spLocks noGrp="1"/>
          </p:cNvSpPr>
          <p:nvPr>
            <p:ph type="title"/>
          </p:nvPr>
        </p:nvSpPr>
        <p:spPr/>
        <p:txBody>
          <a:bodyPr/>
          <a:lstStyle/>
          <a:p>
            <a:pPr algn="l"/>
            <a:r>
              <a:rPr lang="en-US" sz="2800" dirty="0" smtClean="0"/>
              <a:t>Preparation </a:t>
            </a:r>
            <a:r>
              <a:rPr lang="en-US" sz="2800" dirty="0" smtClean="0">
                <a:sym typeface="Wingdings"/>
              </a:rPr>
              <a:t> </a:t>
            </a:r>
            <a:r>
              <a:rPr lang="en-US" dirty="0" smtClean="0">
                <a:sym typeface="Wingdings"/>
              </a:rPr>
              <a:t/>
            </a:r>
            <a:br>
              <a:rPr lang="en-US" dirty="0" smtClean="0">
                <a:sym typeface="Wingdings"/>
              </a:rPr>
            </a:br>
            <a:r>
              <a:rPr lang="en-US" dirty="0" smtClean="0">
                <a:sym typeface="Wingdings"/>
              </a:rPr>
              <a:t>Idea Brainstorming</a:t>
            </a:r>
            <a:endParaRPr lang="en-US" dirty="0"/>
          </a:p>
        </p:txBody>
      </p:sp>
      <p:sp>
        <p:nvSpPr>
          <p:cNvPr id="3" name="Slide Number Placeholder 2"/>
          <p:cNvSpPr>
            <a:spLocks noGrp="1"/>
          </p:cNvSpPr>
          <p:nvPr>
            <p:ph type="sldNum" sz="quarter" idx="10"/>
          </p:nvPr>
        </p:nvSpPr>
        <p:spPr/>
        <p:txBody>
          <a:bodyPr/>
          <a:lstStyle/>
          <a:p>
            <a:pPr>
              <a:defRPr/>
            </a:pPr>
            <a:fld id="{8EC3C400-9FA5-AB43-B852-9988DD552707}" type="slidenum">
              <a:rPr lang="en-US" smtClean="0"/>
              <a:pPr>
                <a:defRPr/>
              </a:pPr>
              <a:t>11</a:t>
            </a:fld>
            <a:endParaRPr lang="en-US"/>
          </a:p>
        </p:txBody>
      </p:sp>
      <p:pic>
        <p:nvPicPr>
          <p:cNvPr id="8" name="Picture 7" descr="data-database-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438400"/>
            <a:ext cx="685800" cy="685800"/>
          </a:xfrm>
          <a:prstGeom prst="rect">
            <a:avLst/>
          </a:prstGeom>
        </p:spPr>
      </p:pic>
      <p:pic>
        <p:nvPicPr>
          <p:cNvPr id="11" name="Picture 4" descr="happy.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648201"/>
            <a:ext cx="2684464" cy="213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6248400" y="605135"/>
            <a:ext cx="2672426" cy="2519065"/>
            <a:chOff x="6324600" y="605135"/>
            <a:chExt cx="2672426" cy="2519065"/>
          </a:xfrm>
        </p:grpSpPr>
        <p:sp>
          <p:nvSpPr>
            <p:cNvPr id="9" name="Oval 8"/>
            <p:cNvSpPr/>
            <p:nvPr/>
          </p:nvSpPr>
          <p:spPr bwMode="auto">
            <a:xfrm>
              <a:off x="6629400" y="1143000"/>
              <a:ext cx="1981200" cy="1981200"/>
            </a:xfrm>
            <a:prstGeom prst="ellips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pic>
          <p:nvPicPr>
            <p:cNvPr id="6" name="Picture 23" descr="paw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1676400"/>
              <a:ext cx="510955"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6324600" y="605135"/>
              <a:ext cx="2672426" cy="461665"/>
            </a:xfrm>
            <a:prstGeom prst="rect">
              <a:avLst/>
            </a:prstGeom>
            <a:solidFill>
              <a:schemeClr val="bg1"/>
            </a:solidFill>
          </p:spPr>
          <p:txBody>
            <a:bodyPr wrap="none" rtlCol="0">
              <a:spAutoFit/>
            </a:bodyPr>
            <a:lstStyle/>
            <a:p>
              <a:r>
                <a:rPr lang="en-US" dirty="0" smtClean="0">
                  <a:latin typeface="Calibri"/>
                  <a:cs typeface="Calibri"/>
                </a:rPr>
                <a:t>Computer Scientists</a:t>
              </a:r>
              <a:endParaRPr lang="en-US" dirty="0">
                <a:latin typeface="Calibri"/>
                <a:cs typeface="Calibri"/>
              </a:endParaRPr>
            </a:p>
          </p:txBody>
        </p:sp>
      </p:grpSp>
      <p:grpSp>
        <p:nvGrpSpPr>
          <p:cNvPr id="25" name="Group 24"/>
          <p:cNvGrpSpPr/>
          <p:nvPr/>
        </p:nvGrpSpPr>
        <p:grpSpPr>
          <a:xfrm>
            <a:off x="6663927" y="4362596"/>
            <a:ext cx="2403873" cy="2419204"/>
            <a:chOff x="6172200" y="1295400"/>
            <a:chExt cx="2403873" cy="2419204"/>
          </a:xfrm>
          <a:noFill/>
        </p:grpSpPr>
        <p:grpSp>
          <p:nvGrpSpPr>
            <p:cNvPr id="16" name="Group 15"/>
            <p:cNvGrpSpPr/>
            <p:nvPr/>
          </p:nvGrpSpPr>
          <p:grpSpPr>
            <a:xfrm>
              <a:off x="6400800" y="1295400"/>
              <a:ext cx="1981200" cy="1981200"/>
              <a:chOff x="6324600" y="0"/>
              <a:chExt cx="1981200" cy="1981200"/>
            </a:xfrm>
            <a:grpFill/>
          </p:grpSpPr>
          <p:sp>
            <p:nvSpPr>
              <p:cNvPr id="17" name="Oval 16"/>
              <p:cNvSpPr/>
              <p:nvPr/>
            </p:nvSpPr>
            <p:spPr bwMode="auto">
              <a:xfrm>
                <a:off x="6324600" y="0"/>
                <a:ext cx="1981200" cy="1981200"/>
              </a:xfrm>
              <a:prstGeom prst="ellipse">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pic>
            <p:nvPicPr>
              <p:cNvPr id="18" name="Picture 23" descr="paw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41118" y="742804"/>
                <a:ext cx="510955" cy="685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0" name="TextBox 19"/>
            <p:cNvSpPr txBox="1"/>
            <p:nvPr/>
          </p:nvSpPr>
          <p:spPr>
            <a:xfrm>
              <a:off x="6172200" y="3252939"/>
              <a:ext cx="2403873" cy="461665"/>
            </a:xfrm>
            <a:prstGeom prst="rect">
              <a:avLst/>
            </a:prstGeom>
            <a:grpFill/>
          </p:spPr>
          <p:txBody>
            <a:bodyPr wrap="none" rtlCol="0">
              <a:spAutoFit/>
            </a:bodyPr>
            <a:lstStyle/>
            <a:p>
              <a:r>
                <a:rPr lang="en-US" dirty="0" smtClean="0">
                  <a:latin typeface="Calibri"/>
                  <a:cs typeface="Calibri"/>
                </a:rPr>
                <a:t>Domain Scientists</a:t>
              </a:r>
              <a:endParaRPr lang="en-US" dirty="0">
                <a:latin typeface="Calibri"/>
                <a:cs typeface="Calibri"/>
              </a:endParaRPr>
            </a:p>
          </p:txBody>
        </p:sp>
      </p:grpSp>
      <p:pic>
        <p:nvPicPr>
          <p:cNvPr id="23" name="Picture 22" descr="bulb.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9000" y="3124200"/>
            <a:ext cx="914400" cy="914400"/>
          </a:xfrm>
          <a:prstGeom prst="rect">
            <a:avLst/>
          </a:prstGeom>
        </p:spPr>
      </p:pic>
      <p:grpSp>
        <p:nvGrpSpPr>
          <p:cNvPr id="31" name="Group 30"/>
          <p:cNvGrpSpPr/>
          <p:nvPr/>
        </p:nvGrpSpPr>
        <p:grpSpPr>
          <a:xfrm>
            <a:off x="4343400" y="1956137"/>
            <a:ext cx="2151164" cy="1015663"/>
            <a:chOff x="4343400" y="1956137"/>
            <a:chExt cx="2151164" cy="1015663"/>
          </a:xfrm>
        </p:grpSpPr>
        <p:sp>
          <p:nvSpPr>
            <p:cNvPr id="22" name="Right Arrow 21"/>
            <p:cNvSpPr/>
            <p:nvPr/>
          </p:nvSpPr>
          <p:spPr bwMode="auto">
            <a:xfrm rot="10138781">
              <a:off x="4802676" y="2041842"/>
              <a:ext cx="1691888" cy="609600"/>
            </a:xfrm>
            <a:prstGeom prst="rightArrow">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charset="0"/>
                  <a:ea typeface="Osaka" charset="0"/>
                  <a:cs typeface="Osaka" charset="0"/>
                </a:rPr>
                <a:t>    </a:t>
              </a:r>
              <a:endParaRPr kumimoji="0" lang="en-US" sz="2800" b="0" i="0" u="none" strike="noStrike" cap="none" normalizeH="0" baseline="0" dirty="0">
                <a:ln>
                  <a:noFill/>
                </a:ln>
                <a:solidFill>
                  <a:srgbClr val="000000"/>
                </a:solidFill>
                <a:effectLst/>
              </a:endParaRPr>
            </a:p>
          </p:txBody>
        </p:sp>
        <p:sp>
          <p:nvSpPr>
            <p:cNvPr id="26" name="TextBox 25"/>
            <p:cNvSpPr txBox="1"/>
            <p:nvPr/>
          </p:nvSpPr>
          <p:spPr>
            <a:xfrm>
              <a:off x="4343400" y="1956137"/>
              <a:ext cx="541209" cy="1015663"/>
            </a:xfrm>
            <a:prstGeom prst="rect">
              <a:avLst/>
            </a:prstGeom>
            <a:noFill/>
          </p:spPr>
          <p:txBody>
            <a:bodyPr wrap="none" rtlCol="0">
              <a:spAutoFit/>
            </a:bodyPr>
            <a:lstStyle/>
            <a:p>
              <a:r>
                <a:rPr lang="en-US" sz="6000" b="1" dirty="0" smtClean="0">
                  <a:solidFill>
                    <a:srgbClr val="FF0000"/>
                  </a:solidFill>
                  <a:latin typeface="Calibri"/>
                  <a:cs typeface="Calibri"/>
                </a:rPr>
                <a:t>?</a:t>
              </a:r>
              <a:endParaRPr lang="en-US" sz="6000" b="1" dirty="0">
                <a:solidFill>
                  <a:srgbClr val="FF0000"/>
                </a:solidFill>
                <a:latin typeface="Calibri"/>
                <a:cs typeface="Calibri"/>
              </a:endParaRPr>
            </a:p>
          </p:txBody>
        </p:sp>
      </p:grpSp>
      <p:sp>
        <p:nvSpPr>
          <p:cNvPr id="27" name="TextBox 26"/>
          <p:cNvSpPr txBox="1"/>
          <p:nvPr/>
        </p:nvSpPr>
        <p:spPr>
          <a:xfrm>
            <a:off x="152400" y="2111276"/>
            <a:ext cx="3429000" cy="3416320"/>
          </a:xfrm>
          <a:prstGeom prst="rect">
            <a:avLst/>
          </a:prstGeom>
          <a:noFill/>
        </p:spPr>
        <p:txBody>
          <a:bodyPr wrap="square" rtlCol="0">
            <a:spAutoFit/>
          </a:bodyPr>
          <a:lstStyle/>
          <a:p>
            <a:pPr marL="342900" indent="-342900">
              <a:buFont typeface="Arial"/>
              <a:buChar char="•"/>
            </a:pPr>
            <a:r>
              <a:rPr lang="en-US" dirty="0" smtClean="0">
                <a:solidFill>
                  <a:srgbClr val="FF0000"/>
                </a:solidFill>
                <a:latin typeface="+mj-lt"/>
              </a:rPr>
              <a:t>Different disciplines involved</a:t>
            </a:r>
          </a:p>
          <a:p>
            <a:pPr marL="342900" indent="-342900">
              <a:buFont typeface="Arial"/>
              <a:buChar char="•"/>
            </a:pPr>
            <a:r>
              <a:rPr lang="en-US" dirty="0" smtClean="0">
                <a:solidFill>
                  <a:srgbClr val="FF0000"/>
                </a:solidFill>
                <a:latin typeface="+mj-lt"/>
              </a:rPr>
              <a:t>Tools suggested</a:t>
            </a:r>
          </a:p>
          <a:p>
            <a:pPr marL="342900" indent="-342900">
              <a:buFont typeface="Arial"/>
              <a:buChar char="•"/>
            </a:pPr>
            <a:r>
              <a:rPr lang="en-US" dirty="0" smtClean="0">
                <a:solidFill>
                  <a:srgbClr val="FF0000"/>
                </a:solidFill>
                <a:latin typeface="+mj-lt"/>
              </a:rPr>
              <a:t>Positive comments</a:t>
            </a:r>
          </a:p>
          <a:p>
            <a:pPr marL="342900" indent="-342900">
              <a:buFont typeface="Arial"/>
              <a:buChar char="•"/>
            </a:pPr>
            <a:r>
              <a:rPr lang="en-US" dirty="0" smtClean="0">
                <a:solidFill>
                  <a:srgbClr val="FF0000"/>
                </a:solidFill>
                <a:latin typeface="+mj-lt"/>
              </a:rPr>
              <a:t>Experts brought</a:t>
            </a:r>
          </a:p>
          <a:p>
            <a:pPr marL="342900" indent="-342900">
              <a:buFont typeface="Arial"/>
              <a:buChar char="•"/>
            </a:pPr>
            <a:r>
              <a:rPr lang="en-US" dirty="0" smtClean="0">
                <a:solidFill>
                  <a:srgbClr val="FF0000"/>
                </a:solidFill>
                <a:latin typeface="+mj-lt"/>
              </a:rPr>
              <a:t>Characterizing disciplines</a:t>
            </a:r>
          </a:p>
          <a:p>
            <a:pPr marL="342900" indent="-342900">
              <a:buFont typeface="Arial"/>
              <a:buChar char="•"/>
            </a:pPr>
            <a:r>
              <a:rPr lang="en-US" dirty="0" smtClean="0">
                <a:solidFill>
                  <a:srgbClr val="FF0000"/>
                </a:solidFill>
                <a:latin typeface="+mj-lt"/>
              </a:rPr>
              <a:t>Unintentional exclusion</a:t>
            </a:r>
          </a:p>
        </p:txBody>
      </p:sp>
      <p:grpSp>
        <p:nvGrpSpPr>
          <p:cNvPr id="30" name="Group 29"/>
          <p:cNvGrpSpPr/>
          <p:nvPr/>
        </p:nvGrpSpPr>
        <p:grpSpPr>
          <a:xfrm>
            <a:off x="4495800" y="2733474"/>
            <a:ext cx="2200915" cy="1076526"/>
            <a:chOff x="4351143" y="2657274"/>
            <a:chExt cx="2200915" cy="1076526"/>
          </a:xfrm>
        </p:grpSpPr>
        <p:pic>
          <p:nvPicPr>
            <p:cNvPr id="28" name="Picture 27" descr="hammer.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51143" y="2895600"/>
              <a:ext cx="838200" cy="838200"/>
            </a:xfrm>
            <a:prstGeom prst="rect">
              <a:avLst/>
            </a:prstGeom>
          </p:spPr>
        </p:pic>
        <p:sp>
          <p:nvSpPr>
            <p:cNvPr id="29" name="Right Arrow 28"/>
            <p:cNvSpPr/>
            <p:nvPr/>
          </p:nvSpPr>
          <p:spPr bwMode="auto">
            <a:xfrm rot="9418631">
              <a:off x="4860170" y="2657274"/>
              <a:ext cx="1691888" cy="609600"/>
            </a:xfrm>
            <a:prstGeom prst="rightArrow">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charset="0"/>
                  <a:ea typeface="Osaka" charset="0"/>
                  <a:cs typeface="Osaka" charset="0"/>
                </a:rPr>
                <a:t>    </a:t>
              </a:r>
              <a:endParaRPr kumimoji="0" lang="en-US" sz="2800" b="0" i="0" u="none" strike="noStrike" cap="none" normalizeH="0" baseline="0" dirty="0">
                <a:ln>
                  <a:noFill/>
                </a:ln>
                <a:solidFill>
                  <a:srgbClr val="000000"/>
                </a:solidFill>
                <a:effectLst/>
              </a:endParaRPr>
            </a:p>
          </p:txBody>
        </p:sp>
      </p:grpSp>
      <p:sp>
        <p:nvSpPr>
          <p:cNvPr id="33" name="Right Arrow 32"/>
          <p:cNvSpPr/>
          <p:nvPr/>
        </p:nvSpPr>
        <p:spPr bwMode="auto">
          <a:xfrm rot="12669223">
            <a:off x="5217284" y="4559320"/>
            <a:ext cx="1691888" cy="609600"/>
          </a:xfrm>
          <a:prstGeom prst="rightArrow">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charset="0"/>
                <a:ea typeface="Osaka" charset="0"/>
                <a:cs typeface="Osaka" charset="0"/>
              </a:rPr>
              <a:t>    </a:t>
            </a:r>
            <a:endParaRPr kumimoji="0" lang="en-US" sz="2800" b="0" i="0" u="none" strike="noStrike" cap="none" normalizeH="0" baseline="0" dirty="0">
              <a:ln>
                <a:noFill/>
              </a:ln>
              <a:solidFill>
                <a:srgbClr val="000000"/>
              </a:solidFill>
              <a:effectLst/>
            </a:endParaRPr>
          </a:p>
        </p:txBody>
      </p:sp>
      <p:sp>
        <p:nvSpPr>
          <p:cNvPr id="34" name="TextBox 33"/>
          <p:cNvSpPr txBox="1"/>
          <p:nvPr/>
        </p:nvSpPr>
        <p:spPr>
          <a:xfrm>
            <a:off x="4648200" y="3886200"/>
            <a:ext cx="700132" cy="707886"/>
          </a:xfrm>
          <a:prstGeom prst="rect">
            <a:avLst/>
          </a:prstGeom>
          <a:noFill/>
        </p:spPr>
        <p:txBody>
          <a:bodyPr wrap="none" rtlCol="0">
            <a:spAutoFit/>
          </a:bodyPr>
          <a:lstStyle/>
          <a:p>
            <a:r>
              <a:rPr lang="en-US" sz="4000" b="1" dirty="0" smtClean="0">
                <a:latin typeface="Calibri"/>
                <a:cs typeface="Calibri"/>
              </a:rPr>
              <a:t>+1</a:t>
            </a:r>
            <a:endParaRPr lang="en-US" sz="4000" b="1" dirty="0">
              <a:latin typeface="Calibri"/>
              <a:cs typeface="Calibri"/>
            </a:endParaRPr>
          </a:p>
        </p:txBody>
      </p:sp>
      <p:sp>
        <p:nvSpPr>
          <p:cNvPr id="35" name="TextBox 34"/>
          <p:cNvSpPr txBox="1"/>
          <p:nvPr/>
        </p:nvSpPr>
        <p:spPr>
          <a:xfrm>
            <a:off x="6898271" y="2286000"/>
            <a:ext cx="645529" cy="707886"/>
          </a:xfrm>
          <a:prstGeom prst="rect">
            <a:avLst/>
          </a:prstGeom>
          <a:noFill/>
        </p:spPr>
        <p:txBody>
          <a:bodyPr wrap="none" rtlCol="0">
            <a:spAutoFit/>
          </a:bodyPr>
          <a:lstStyle/>
          <a:p>
            <a:r>
              <a:rPr lang="en-US" sz="4000" b="1" dirty="0" smtClean="0">
                <a:solidFill>
                  <a:srgbClr val="3366FF"/>
                </a:solidFill>
                <a:latin typeface="Calibri"/>
                <a:cs typeface="Calibri"/>
              </a:rPr>
              <a:t>@</a:t>
            </a:r>
            <a:endParaRPr lang="en-US" sz="4000" b="1" dirty="0">
              <a:solidFill>
                <a:srgbClr val="3366FF"/>
              </a:solidFill>
              <a:latin typeface="Calibri"/>
              <a:cs typeface="Calibri"/>
            </a:endParaRPr>
          </a:p>
        </p:txBody>
      </p:sp>
      <p:pic>
        <p:nvPicPr>
          <p:cNvPr id="32" name="Picture 23" descr="paw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1371600"/>
            <a:ext cx="510955"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7" name="Picture 36" descr="hammer.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000" y="1295400"/>
            <a:ext cx="457200" cy="457200"/>
          </a:xfrm>
          <a:prstGeom prst="rect">
            <a:avLst/>
          </a:prstGeom>
        </p:spPr>
      </p:pic>
      <p:pic>
        <p:nvPicPr>
          <p:cNvPr id="13" name="Picture 23" descr="paw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2209800"/>
            <a:ext cx="510955"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 name="Picture 23" descr="paw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4419600"/>
            <a:ext cx="510955" cy="6858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 name="Right Arrow 40"/>
          <p:cNvSpPr/>
          <p:nvPr/>
        </p:nvSpPr>
        <p:spPr bwMode="auto">
          <a:xfrm rot="12674931">
            <a:off x="5554855" y="3823619"/>
            <a:ext cx="1691888" cy="609600"/>
          </a:xfrm>
          <a:prstGeom prst="rightArrow">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charset="0"/>
                <a:ea typeface="Osaka" charset="0"/>
                <a:cs typeface="Osaka" charset="0"/>
              </a:rPr>
              <a:t>    </a:t>
            </a:r>
            <a:endParaRPr kumimoji="0" lang="en-US" sz="2800" b="0" i="0" u="none" strike="noStrike" cap="none" normalizeH="0" baseline="0" dirty="0">
              <a:ln>
                <a:noFill/>
              </a:ln>
              <a:solidFill>
                <a:srgbClr val="000000"/>
              </a:solidFill>
              <a:effectLst/>
            </a:endParaRPr>
          </a:p>
        </p:txBody>
      </p:sp>
      <p:sp>
        <p:nvSpPr>
          <p:cNvPr id="42" name="TextBox 41"/>
          <p:cNvSpPr txBox="1">
            <a:spLocks noChangeArrowheads="1"/>
          </p:cNvSpPr>
          <p:nvPr/>
        </p:nvSpPr>
        <p:spPr bwMode="auto">
          <a:xfrm>
            <a:off x="6019800" y="3447871"/>
            <a:ext cx="838200" cy="1200329"/>
          </a:xfrm>
          <a:prstGeom prst="rect">
            <a:avLst/>
          </a:prstGeom>
          <a:noFill/>
          <a:ln w="155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Osaka" charset="0"/>
                <a:cs typeface="Osaka" charset="0"/>
              </a:defRPr>
            </a:lvl1pPr>
            <a:lvl2pPr marL="742950" indent="-285750">
              <a:defRPr sz="2400">
                <a:solidFill>
                  <a:schemeClr val="tx1"/>
                </a:solidFill>
                <a:latin typeface="Times" charset="0"/>
                <a:ea typeface="Osaka" charset="0"/>
                <a:cs typeface="Osaka" charset="0"/>
              </a:defRPr>
            </a:lvl2pPr>
            <a:lvl3pPr marL="1143000" indent="-228600">
              <a:defRPr sz="2400">
                <a:solidFill>
                  <a:schemeClr val="tx1"/>
                </a:solidFill>
                <a:latin typeface="Times" charset="0"/>
                <a:ea typeface="Osaka" charset="0"/>
                <a:cs typeface="Osaka" charset="0"/>
              </a:defRPr>
            </a:lvl3pPr>
            <a:lvl4pPr marL="1600200" indent="-228600">
              <a:defRPr sz="2400">
                <a:solidFill>
                  <a:schemeClr val="tx1"/>
                </a:solidFill>
                <a:latin typeface="Times" charset="0"/>
                <a:ea typeface="Osaka" charset="0"/>
                <a:cs typeface="Osaka" charset="0"/>
              </a:defRPr>
            </a:lvl4pPr>
            <a:lvl5pPr marL="2057400" indent="-22860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r>
              <a:rPr lang="en-US" sz="7200" dirty="0">
                <a:solidFill>
                  <a:srgbClr val="FF0000"/>
                </a:solidFill>
                <a:latin typeface="Arial" charset="0"/>
                <a:cs typeface="Arial" charset="0"/>
              </a:rPr>
              <a:t>X</a:t>
            </a:r>
          </a:p>
        </p:txBody>
      </p:sp>
    </p:spTree>
    <p:extLst>
      <p:ext uri="{BB962C8B-B14F-4D97-AF65-F5344CB8AC3E}">
        <p14:creationId xmlns:p14="http://schemas.microsoft.com/office/powerpoint/2010/main" val="24189750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5" grpId="0"/>
      <p:bldP spid="41"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Execution </a:t>
            </a:r>
            <a:r>
              <a:rPr lang="en-US" sz="2800" dirty="0" smtClean="0">
                <a:sym typeface="Wingdings"/>
              </a:rPr>
              <a:t></a:t>
            </a:r>
            <a:r>
              <a:rPr lang="en-US" sz="2800" dirty="0" smtClean="0"/>
              <a:t> </a:t>
            </a:r>
            <a:r>
              <a:rPr lang="en-US" dirty="0" smtClean="0"/>
              <a:t/>
            </a:r>
            <a:br>
              <a:rPr lang="en-US" dirty="0" smtClean="0"/>
            </a:br>
            <a:r>
              <a:rPr lang="en-US" dirty="0" smtClean="0"/>
              <a:t>Team Formation</a:t>
            </a:r>
            <a:endParaRPr lang="en-US" dirty="0"/>
          </a:p>
        </p:txBody>
      </p:sp>
      <p:sp>
        <p:nvSpPr>
          <p:cNvPr id="4" name="Slide Number Placeholder 3"/>
          <p:cNvSpPr>
            <a:spLocks noGrp="1"/>
          </p:cNvSpPr>
          <p:nvPr>
            <p:ph type="sldNum" sz="quarter" idx="10"/>
          </p:nvPr>
        </p:nvSpPr>
        <p:spPr/>
        <p:txBody>
          <a:bodyPr/>
          <a:lstStyle/>
          <a:p>
            <a:fld id="{B3023115-D920-5C4E-8B6A-E6E26FCE1B5F}" type="slidenum">
              <a:rPr lang="en-US" smtClean="0"/>
              <a:pPr/>
              <a:t>12</a:t>
            </a:fld>
            <a:endParaRPr lang="en-US" dirty="0"/>
          </a:p>
        </p:txBody>
      </p:sp>
      <p:pic>
        <p:nvPicPr>
          <p:cNvPr id="9" name="Picture 8" descr="intoduc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590800"/>
            <a:ext cx="2286000" cy="2286000"/>
          </a:xfrm>
          <a:prstGeom prst="rect">
            <a:avLst/>
          </a:prstGeom>
          <a:ln>
            <a:solidFill>
              <a:schemeClr val="tx1"/>
            </a:solidFill>
          </a:ln>
        </p:spPr>
      </p:pic>
      <p:pic>
        <p:nvPicPr>
          <p:cNvPr id="11" name="Picture 10" descr="lead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4240" y="2590800"/>
            <a:ext cx="2493818" cy="2286000"/>
          </a:xfrm>
          <a:prstGeom prst="rect">
            <a:avLst/>
          </a:prstGeom>
          <a:ln>
            <a:solidFill>
              <a:schemeClr val="tx1"/>
            </a:solidFill>
          </a:ln>
        </p:spPr>
      </p:pic>
      <p:sp>
        <p:nvSpPr>
          <p:cNvPr id="13" name="TextBox 12"/>
          <p:cNvSpPr txBox="1"/>
          <p:nvPr/>
        </p:nvSpPr>
        <p:spPr>
          <a:xfrm>
            <a:off x="389499" y="4952207"/>
            <a:ext cx="2065589" cy="830997"/>
          </a:xfrm>
          <a:prstGeom prst="rect">
            <a:avLst/>
          </a:prstGeom>
          <a:noFill/>
        </p:spPr>
        <p:txBody>
          <a:bodyPr wrap="none" rtlCol="0">
            <a:spAutoFit/>
          </a:bodyPr>
          <a:lstStyle/>
          <a:p>
            <a:pPr algn="ctr"/>
            <a:r>
              <a:rPr lang="en-US" b="1" dirty="0" smtClean="0">
                <a:latin typeface="Arial"/>
                <a:cs typeface="Arial"/>
              </a:rPr>
              <a:t>Open</a:t>
            </a:r>
            <a:br>
              <a:rPr lang="en-US" b="1" dirty="0" smtClean="0">
                <a:latin typeface="Arial"/>
                <a:cs typeface="Arial"/>
              </a:rPr>
            </a:br>
            <a:r>
              <a:rPr lang="en-US" b="1" dirty="0" smtClean="0">
                <a:latin typeface="Arial"/>
                <a:cs typeface="Arial"/>
              </a:rPr>
              <a:t>Shepherding</a:t>
            </a:r>
            <a:endParaRPr lang="en-US" b="1" dirty="0">
              <a:latin typeface="Arial"/>
              <a:cs typeface="Arial"/>
            </a:endParaRPr>
          </a:p>
        </p:txBody>
      </p:sp>
      <p:sp>
        <p:nvSpPr>
          <p:cNvPr id="21" name="TextBox 20"/>
          <p:cNvSpPr txBox="1"/>
          <p:nvPr/>
        </p:nvSpPr>
        <p:spPr>
          <a:xfrm>
            <a:off x="3315056" y="4952207"/>
            <a:ext cx="2005677" cy="830997"/>
          </a:xfrm>
          <a:prstGeom prst="rect">
            <a:avLst/>
          </a:prstGeom>
          <a:noFill/>
        </p:spPr>
        <p:txBody>
          <a:bodyPr wrap="none" rtlCol="0">
            <a:spAutoFit/>
          </a:bodyPr>
          <a:lstStyle/>
          <a:p>
            <a:pPr algn="ctr"/>
            <a:r>
              <a:rPr lang="en-US" b="1" dirty="0" smtClean="0">
                <a:latin typeface="Arial"/>
                <a:cs typeface="Arial"/>
              </a:rPr>
              <a:t>Selection by</a:t>
            </a:r>
            <a:br>
              <a:rPr lang="en-US" b="1" dirty="0" smtClean="0">
                <a:latin typeface="Arial"/>
                <a:cs typeface="Arial"/>
              </a:rPr>
            </a:br>
            <a:r>
              <a:rPr lang="en-US" b="1" dirty="0" smtClean="0">
                <a:latin typeface="Arial"/>
                <a:cs typeface="Arial"/>
              </a:rPr>
              <a:t>Organizer</a:t>
            </a:r>
            <a:endParaRPr lang="en-US" b="1" dirty="0">
              <a:latin typeface="Arial"/>
              <a:cs typeface="Arial"/>
            </a:endParaRPr>
          </a:p>
        </p:txBody>
      </p:sp>
      <p:sp>
        <p:nvSpPr>
          <p:cNvPr id="22" name="TextBox 21"/>
          <p:cNvSpPr txBox="1"/>
          <p:nvPr/>
        </p:nvSpPr>
        <p:spPr>
          <a:xfrm>
            <a:off x="6564911" y="4952207"/>
            <a:ext cx="2005677" cy="830997"/>
          </a:xfrm>
          <a:prstGeom prst="rect">
            <a:avLst/>
          </a:prstGeom>
          <a:noFill/>
        </p:spPr>
        <p:txBody>
          <a:bodyPr wrap="none" rtlCol="0">
            <a:spAutoFit/>
          </a:bodyPr>
          <a:lstStyle/>
          <a:p>
            <a:pPr algn="ctr"/>
            <a:r>
              <a:rPr lang="en-US" b="1" dirty="0" smtClean="0">
                <a:latin typeface="Arial"/>
                <a:cs typeface="Arial"/>
              </a:rPr>
              <a:t>Selection by</a:t>
            </a:r>
            <a:br>
              <a:rPr lang="en-US" b="1" dirty="0" smtClean="0">
                <a:latin typeface="Arial"/>
                <a:cs typeface="Arial"/>
              </a:rPr>
            </a:br>
            <a:r>
              <a:rPr lang="en-US" b="1" dirty="0" smtClean="0">
                <a:latin typeface="Arial"/>
                <a:cs typeface="Arial"/>
              </a:rPr>
              <a:t>Attraction</a:t>
            </a:r>
            <a:endParaRPr lang="en-US" b="1" dirty="0">
              <a:latin typeface="Arial"/>
              <a:cs typeface="Arial"/>
            </a:endParaRPr>
          </a:p>
        </p:txBody>
      </p:sp>
      <p:pic>
        <p:nvPicPr>
          <p:cNvPr id="5" name="Picture 4" descr="canstock1767176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3898" y="2590800"/>
            <a:ext cx="2847702" cy="2286000"/>
          </a:xfrm>
          <a:prstGeom prst="rect">
            <a:avLst/>
          </a:prstGeom>
          <a:ln>
            <a:solidFill>
              <a:schemeClr val="tx1"/>
            </a:solidFill>
          </a:ln>
        </p:spPr>
      </p:pic>
    </p:spTree>
    <p:extLst>
      <p:ext uri="{BB962C8B-B14F-4D97-AF65-F5344CB8AC3E}">
        <p14:creationId xmlns:p14="http://schemas.microsoft.com/office/powerpoint/2010/main" val="20459958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Execution </a:t>
            </a:r>
            <a:r>
              <a:rPr lang="en-US" sz="2800" dirty="0" smtClean="0">
                <a:sym typeface="Wingdings"/>
              </a:rPr>
              <a:t> </a:t>
            </a:r>
            <a:r>
              <a:rPr lang="en-US" dirty="0" smtClean="0">
                <a:sym typeface="Wingdings"/>
              </a:rPr>
              <a:t/>
            </a:r>
            <a:br>
              <a:rPr lang="en-US" dirty="0" smtClean="0">
                <a:sym typeface="Wingdings"/>
              </a:rPr>
            </a:br>
            <a:r>
              <a:rPr lang="en-US" dirty="0" smtClean="0">
                <a:sym typeface="Wingdings"/>
              </a:rPr>
              <a:t>Building Solutions</a:t>
            </a:r>
            <a:endParaRPr lang="en-US" dirty="0"/>
          </a:p>
        </p:txBody>
      </p:sp>
      <p:sp>
        <p:nvSpPr>
          <p:cNvPr id="4" name="Content Placeholder 3"/>
          <p:cNvSpPr>
            <a:spLocks noGrp="1"/>
          </p:cNvSpPr>
          <p:nvPr>
            <p:ph sz="half" idx="1"/>
          </p:nvPr>
        </p:nvSpPr>
        <p:spPr>
          <a:xfrm>
            <a:off x="685800" y="1981200"/>
            <a:ext cx="4495800" cy="4038600"/>
          </a:xfrm>
        </p:spPr>
        <p:txBody>
          <a:bodyPr/>
          <a:lstStyle/>
          <a:p>
            <a:r>
              <a:rPr lang="en-US" sz="3200" dirty="0" smtClean="0"/>
              <a:t>Tradeoffs</a:t>
            </a:r>
          </a:p>
          <a:p>
            <a:pPr lvl="1"/>
            <a:r>
              <a:rPr lang="en-US" sz="2800" dirty="0"/>
              <a:t>A</a:t>
            </a:r>
            <a:r>
              <a:rPr lang="en-US" sz="2800" dirty="0" smtClean="0"/>
              <a:t>wareness of </a:t>
            </a:r>
            <a:br>
              <a:rPr lang="en-US" sz="2800" dirty="0" smtClean="0"/>
            </a:br>
            <a:r>
              <a:rPr lang="en-US" sz="2800" dirty="0" smtClean="0"/>
              <a:t>user needs</a:t>
            </a:r>
            <a:endParaRPr lang="en-US" sz="2800" dirty="0"/>
          </a:p>
          <a:p>
            <a:pPr lvl="1"/>
            <a:r>
              <a:rPr lang="en-US" sz="2800" dirty="0"/>
              <a:t>T</a:t>
            </a:r>
            <a:r>
              <a:rPr lang="en-US" sz="2800" dirty="0" smtClean="0"/>
              <a:t>echnical progress</a:t>
            </a:r>
            <a:endParaRPr lang="en-US" sz="2800" dirty="0"/>
          </a:p>
        </p:txBody>
      </p:sp>
      <p:sp>
        <p:nvSpPr>
          <p:cNvPr id="3" name="Slide Number Placeholder 2"/>
          <p:cNvSpPr>
            <a:spLocks noGrp="1"/>
          </p:cNvSpPr>
          <p:nvPr>
            <p:ph type="sldNum" sz="quarter" idx="4294967295"/>
          </p:nvPr>
        </p:nvSpPr>
        <p:spPr>
          <a:xfrm>
            <a:off x="6553200" y="152400"/>
            <a:ext cx="2133600" cy="365125"/>
          </a:xfrm>
        </p:spPr>
        <p:txBody>
          <a:bodyPr/>
          <a:lstStyle/>
          <a:p>
            <a:pPr>
              <a:defRPr/>
            </a:pPr>
            <a:fld id="{8EC3C400-9FA5-AB43-B852-9988DD552707}" type="slidenum">
              <a:rPr lang="en-US" smtClean="0"/>
              <a:pPr>
                <a:defRPr/>
              </a:pPr>
              <a:t>13</a:t>
            </a:fld>
            <a:endParaRPr lang="en-US" dirty="0"/>
          </a:p>
        </p:txBody>
      </p:sp>
      <p:pic>
        <p:nvPicPr>
          <p:cNvPr id="6" name="Picture 5" descr="l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4572000"/>
            <a:ext cx="1662545" cy="1524000"/>
          </a:xfrm>
          <a:prstGeom prst="rect">
            <a:avLst/>
          </a:prstGeom>
          <a:ln>
            <a:solidFill>
              <a:schemeClr val="tx1"/>
            </a:solidFill>
          </a:ln>
        </p:spPr>
      </p:pic>
      <p:sp>
        <p:nvSpPr>
          <p:cNvPr id="7" name="TextBox 6"/>
          <p:cNvSpPr txBox="1"/>
          <p:nvPr/>
        </p:nvSpPr>
        <p:spPr>
          <a:xfrm>
            <a:off x="6705600" y="4884003"/>
            <a:ext cx="2362200" cy="830997"/>
          </a:xfrm>
          <a:prstGeom prst="rect">
            <a:avLst/>
          </a:prstGeom>
          <a:solidFill>
            <a:schemeClr val="bg1"/>
          </a:solidFill>
        </p:spPr>
        <p:txBody>
          <a:bodyPr wrap="square" rtlCol="0">
            <a:spAutoFit/>
          </a:bodyPr>
          <a:lstStyle/>
          <a:p>
            <a:pPr algn="ctr"/>
            <a:r>
              <a:rPr lang="en-US" dirty="0" smtClean="0">
                <a:solidFill>
                  <a:srgbClr val="FF0000"/>
                </a:solidFill>
                <a:latin typeface="Arial"/>
                <a:cs typeface="Arial"/>
                <a:sym typeface="Wingdings"/>
              </a:rPr>
              <a:t>Repeated</a:t>
            </a:r>
            <a:br>
              <a:rPr lang="en-US" dirty="0" smtClean="0">
                <a:solidFill>
                  <a:srgbClr val="FF0000"/>
                </a:solidFill>
                <a:latin typeface="Arial"/>
                <a:cs typeface="Arial"/>
                <a:sym typeface="Wingdings"/>
              </a:rPr>
            </a:br>
            <a:r>
              <a:rPr lang="en-US" dirty="0" smtClean="0">
                <a:solidFill>
                  <a:srgbClr val="FF0000"/>
                </a:solidFill>
                <a:latin typeface="Arial"/>
                <a:cs typeface="Arial"/>
                <a:sym typeface="Wingdings"/>
              </a:rPr>
              <a:t>discussions</a:t>
            </a:r>
            <a:endParaRPr lang="en-US" dirty="0">
              <a:solidFill>
                <a:srgbClr val="FF0000"/>
              </a:solidFill>
              <a:latin typeface="Arial"/>
              <a:cs typeface="Arial"/>
            </a:endParaRPr>
          </a:p>
        </p:txBody>
      </p:sp>
      <p:sp>
        <p:nvSpPr>
          <p:cNvPr id="14" name="Right Arrow 13"/>
          <p:cNvSpPr/>
          <p:nvPr/>
        </p:nvSpPr>
        <p:spPr bwMode="auto">
          <a:xfrm>
            <a:off x="5638800" y="2209800"/>
            <a:ext cx="990600" cy="304800"/>
          </a:xfrm>
          <a:prstGeom prst="rightArrow">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kumimoji="0" lang="en-US" sz="2400" b="0" i="0" u="none" strike="noStrike" cap="none" normalizeH="0" baseline="0" dirty="0">
              <a:ln>
                <a:noFill/>
              </a:ln>
              <a:solidFill>
                <a:srgbClr val="000000"/>
              </a:solidFill>
              <a:effectLst/>
              <a:latin typeface="Times" charset="0"/>
              <a:ea typeface="Osaka" charset="0"/>
              <a:cs typeface="Osaka" charset="0"/>
            </a:endParaRPr>
          </a:p>
        </p:txBody>
      </p:sp>
      <p:sp>
        <p:nvSpPr>
          <p:cNvPr id="15" name="Right Arrow 14"/>
          <p:cNvSpPr/>
          <p:nvPr/>
        </p:nvSpPr>
        <p:spPr bwMode="auto">
          <a:xfrm>
            <a:off x="5638800" y="2667000"/>
            <a:ext cx="990600" cy="304800"/>
          </a:xfrm>
          <a:prstGeom prst="rightArrow">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kumimoji="0" lang="en-US" sz="2400" b="0" i="0" u="none" strike="noStrike" cap="none" normalizeH="0" baseline="0" dirty="0">
              <a:ln>
                <a:noFill/>
              </a:ln>
              <a:solidFill>
                <a:srgbClr val="000000"/>
              </a:solidFill>
              <a:effectLst/>
              <a:latin typeface="Times" charset="0"/>
              <a:ea typeface="Osaka" charset="0"/>
              <a:cs typeface="Osaka" charset="0"/>
            </a:endParaRPr>
          </a:p>
        </p:txBody>
      </p:sp>
      <p:sp>
        <p:nvSpPr>
          <p:cNvPr id="16" name="TextBox 15"/>
          <p:cNvSpPr txBox="1"/>
          <p:nvPr/>
        </p:nvSpPr>
        <p:spPr>
          <a:xfrm>
            <a:off x="5715000" y="1706940"/>
            <a:ext cx="888656" cy="1569660"/>
          </a:xfrm>
          <a:prstGeom prst="rect">
            <a:avLst/>
          </a:prstGeom>
          <a:noFill/>
        </p:spPr>
        <p:txBody>
          <a:bodyPr wrap="square" rtlCol="0">
            <a:spAutoFit/>
          </a:bodyPr>
          <a:lstStyle/>
          <a:p>
            <a:r>
              <a:rPr lang="en-US" sz="9600" b="1" dirty="0" smtClean="0">
                <a:solidFill>
                  <a:srgbClr val="FF0000"/>
                </a:solidFill>
                <a:latin typeface="Calibri"/>
                <a:cs typeface="Calibri"/>
              </a:rPr>
              <a:t>?</a:t>
            </a:r>
            <a:endParaRPr lang="en-US" sz="9600" b="1" dirty="0">
              <a:solidFill>
                <a:srgbClr val="FF0000"/>
              </a:solidFill>
              <a:latin typeface="Calibri"/>
              <a:cs typeface="Calibri"/>
            </a:endParaRPr>
          </a:p>
        </p:txBody>
      </p:sp>
      <p:sp>
        <p:nvSpPr>
          <p:cNvPr id="17" name="TextBox 16"/>
          <p:cNvSpPr txBox="1"/>
          <p:nvPr/>
        </p:nvSpPr>
        <p:spPr>
          <a:xfrm>
            <a:off x="6477000" y="3352800"/>
            <a:ext cx="2362200" cy="830997"/>
          </a:xfrm>
          <a:prstGeom prst="rect">
            <a:avLst/>
          </a:prstGeom>
          <a:solidFill>
            <a:schemeClr val="bg1"/>
          </a:solidFill>
        </p:spPr>
        <p:txBody>
          <a:bodyPr wrap="square" rtlCol="0">
            <a:spAutoFit/>
          </a:bodyPr>
          <a:lstStyle/>
          <a:p>
            <a:pPr algn="ctr"/>
            <a:r>
              <a:rPr lang="en-US" dirty="0" smtClean="0">
                <a:solidFill>
                  <a:srgbClr val="FF0000"/>
                </a:solidFill>
                <a:latin typeface="Arial"/>
                <a:cs typeface="Arial"/>
                <a:sym typeface="Wingdings"/>
              </a:rPr>
              <a:t>Homogenous</a:t>
            </a:r>
            <a:br>
              <a:rPr lang="en-US" dirty="0" smtClean="0">
                <a:solidFill>
                  <a:srgbClr val="FF0000"/>
                </a:solidFill>
                <a:latin typeface="Arial"/>
                <a:cs typeface="Arial"/>
                <a:sym typeface="Wingdings"/>
              </a:rPr>
            </a:br>
            <a:r>
              <a:rPr lang="en-US" dirty="0" smtClean="0">
                <a:solidFill>
                  <a:srgbClr val="FF0000"/>
                </a:solidFill>
                <a:latin typeface="Arial"/>
                <a:cs typeface="Arial"/>
                <a:sym typeface="Wingdings"/>
              </a:rPr>
              <a:t>teams</a:t>
            </a:r>
            <a:endParaRPr lang="en-US" dirty="0">
              <a:solidFill>
                <a:srgbClr val="FF0000"/>
              </a:solidFill>
              <a:latin typeface="Arial"/>
              <a:cs typeface="Arial"/>
            </a:endParaRPr>
          </a:p>
        </p:txBody>
      </p:sp>
      <p:sp>
        <p:nvSpPr>
          <p:cNvPr id="20" name="Rectangle 19"/>
          <p:cNvSpPr/>
          <p:nvPr/>
        </p:nvSpPr>
        <p:spPr bwMode="auto">
          <a:xfrm>
            <a:off x="6629400" y="2133600"/>
            <a:ext cx="1752600" cy="9906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solidFill>
                  <a:srgbClr val="000000"/>
                </a:solidFill>
                <a:latin typeface="Calibri"/>
                <a:cs typeface="Calibri"/>
              </a:rPr>
              <a:t>TASK</a:t>
            </a:r>
            <a:endParaRPr kumimoji="0" lang="en-US" sz="3600" b="0" i="0" u="none" strike="noStrike" cap="none" normalizeH="0" baseline="0" dirty="0">
              <a:ln>
                <a:noFill/>
              </a:ln>
              <a:solidFill>
                <a:srgbClr val="000000"/>
              </a:solidFill>
              <a:effectLst/>
              <a:latin typeface="Calibri"/>
              <a:cs typeface="Calibri"/>
            </a:endParaRPr>
          </a:p>
        </p:txBody>
      </p:sp>
      <p:sp>
        <p:nvSpPr>
          <p:cNvPr id="5" name="TextBox 4"/>
          <p:cNvSpPr txBox="1"/>
          <p:nvPr/>
        </p:nvSpPr>
        <p:spPr>
          <a:xfrm>
            <a:off x="4982164" y="2116190"/>
            <a:ext cx="671979" cy="369332"/>
          </a:xfrm>
          <a:prstGeom prst="rect">
            <a:avLst/>
          </a:prstGeom>
          <a:noFill/>
        </p:spPr>
        <p:txBody>
          <a:bodyPr wrap="none" rtlCol="0">
            <a:spAutoFit/>
          </a:bodyPr>
          <a:lstStyle/>
          <a:p>
            <a:r>
              <a:rPr lang="en-US" sz="1800" dirty="0" smtClean="0">
                <a:latin typeface="Calibri"/>
                <a:cs typeface="Calibri"/>
              </a:rPr>
              <a:t>Polar</a:t>
            </a:r>
            <a:endParaRPr lang="en-US" sz="1800" dirty="0">
              <a:latin typeface="Calibri"/>
              <a:cs typeface="Calibri"/>
            </a:endParaRPr>
          </a:p>
        </p:txBody>
      </p:sp>
      <p:sp>
        <p:nvSpPr>
          <p:cNvPr id="18" name="TextBox 17"/>
          <p:cNvSpPr txBox="1"/>
          <p:nvPr/>
        </p:nvSpPr>
        <p:spPr>
          <a:xfrm>
            <a:off x="5178333" y="2590710"/>
            <a:ext cx="458892" cy="369332"/>
          </a:xfrm>
          <a:prstGeom prst="rect">
            <a:avLst/>
          </a:prstGeom>
          <a:noFill/>
        </p:spPr>
        <p:txBody>
          <a:bodyPr wrap="none" rtlCol="0">
            <a:spAutoFit/>
          </a:bodyPr>
          <a:lstStyle/>
          <a:p>
            <a:r>
              <a:rPr lang="en-US" sz="1800" dirty="0" smtClean="0">
                <a:latin typeface="Calibri"/>
                <a:cs typeface="Calibri"/>
              </a:rPr>
              <a:t>Vis</a:t>
            </a:r>
            <a:endParaRPr lang="en-US" sz="1800" dirty="0">
              <a:latin typeface="Calibri"/>
              <a:cs typeface="Calibri"/>
            </a:endParaRPr>
          </a:p>
        </p:txBody>
      </p:sp>
    </p:spTree>
    <p:extLst>
      <p:ext uri="{BB962C8B-B14F-4D97-AF65-F5344CB8AC3E}">
        <p14:creationId xmlns:p14="http://schemas.microsoft.com/office/powerpoint/2010/main" val="4074358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animBg="1"/>
      <p:bldP spid="14" grpId="0" animBg="1"/>
      <p:bldP spid="15" grpId="0" animBg="1"/>
      <p:bldP spid="16" grpId="0"/>
      <p:bldP spid="17" grpId="0" animBg="1"/>
      <p:bldP spid="20" grpId="0" animBg="1"/>
      <p:bldP spid="5"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Discussion</a:t>
            </a:r>
            <a:endParaRPr lang="en-US" dirty="0"/>
          </a:p>
        </p:txBody>
      </p:sp>
      <p:sp>
        <p:nvSpPr>
          <p:cNvPr id="3" name="Content Placeholder 2"/>
          <p:cNvSpPr>
            <a:spLocks noGrp="1"/>
          </p:cNvSpPr>
          <p:nvPr>
            <p:ph idx="1"/>
          </p:nvPr>
        </p:nvSpPr>
        <p:spPr/>
        <p:txBody>
          <a:bodyPr/>
          <a:lstStyle/>
          <a:p>
            <a:r>
              <a:rPr lang="en-US" dirty="0" smtClean="0"/>
              <a:t>Mixing domain scientists &amp; </a:t>
            </a:r>
            <a:br>
              <a:rPr lang="en-US" dirty="0" smtClean="0"/>
            </a:br>
            <a:r>
              <a:rPr lang="en-US" dirty="0" smtClean="0"/>
              <a:t>computer scientists</a:t>
            </a:r>
          </a:p>
          <a:p>
            <a:r>
              <a:rPr lang="en-US" dirty="0" smtClean="0"/>
              <a:t>Tradeoffs between technical progress, awareness of user needs</a:t>
            </a:r>
          </a:p>
          <a:p>
            <a:r>
              <a:rPr lang="en-US" dirty="0" smtClean="0"/>
              <a:t>Ongoing work on </a:t>
            </a:r>
            <a:r>
              <a:rPr lang="en-US" i="1" dirty="0" smtClean="0"/>
              <a:t>follow-through</a:t>
            </a:r>
          </a:p>
          <a:p>
            <a:r>
              <a:rPr lang="en-US" dirty="0"/>
              <a:t>Implications for funding agencies</a:t>
            </a:r>
          </a:p>
          <a:p>
            <a:pPr lvl="1"/>
            <a:r>
              <a:rPr lang="en-US" dirty="0" smtClean="0"/>
              <a:t>Proposal maintenance </a:t>
            </a:r>
            <a:r>
              <a:rPr lang="en-US" dirty="0"/>
              <a:t>plans</a:t>
            </a:r>
          </a:p>
          <a:p>
            <a:endParaRPr lang="en-US" dirty="0"/>
          </a:p>
        </p:txBody>
      </p:sp>
      <p:sp>
        <p:nvSpPr>
          <p:cNvPr id="4" name="Slide Number Placeholder 3"/>
          <p:cNvSpPr>
            <a:spLocks noGrp="1"/>
          </p:cNvSpPr>
          <p:nvPr>
            <p:ph type="sldNum" sz="quarter" idx="10"/>
          </p:nvPr>
        </p:nvSpPr>
        <p:spPr/>
        <p:txBody>
          <a:bodyPr/>
          <a:lstStyle/>
          <a:p>
            <a:pPr>
              <a:defRPr/>
            </a:pPr>
            <a:fld id="{21A5F5F4-7E85-4A4B-A797-AC1EAD81ACD3}" type="slidenum">
              <a:rPr lang="en-US" smtClean="0"/>
              <a:pPr>
                <a:defRPr/>
              </a:pPr>
              <a:t>14</a:t>
            </a:fld>
            <a:endParaRPr lang="en-US"/>
          </a:p>
        </p:txBody>
      </p:sp>
    </p:spTree>
    <p:extLst>
      <p:ext uri="{BB962C8B-B14F-4D97-AF65-F5344CB8AC3E}">
        <p14:creationId xmlns:p14="http://schemas.microsoft.com/office/powerpoint/2010/main" val="141504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Conclusions</a:t>
            </a:r>
            <a:endParaRPr lang="en-US" dirty="0"/>
          </a:p>
        </p:txBody>
      </p:sp>
      <p:sp>
        <p:nvSpPr>
          <p:cNvPr id="3" name="Content Placeholder 2"/>
          <p:cNvSpPr>
            <a:spLocks noGrp="1"/>
          </p:cNvSpPr>
          <p:nvPr>
            <p:ph idx="1"/>
          </p:nvPr>
        </p:nvSpPr>
        <p:spPr/>
        <p:txBody>
          <a:bodyPr/>
          <a:lstStyle/>
          <a:p>
            <a:pPr>
              <a:defRPr/>
            </a:pPr>
            <a:r>
              <a:rPr lang="en-US" dirty="0" smtClean="0"/>
              <a:t>Practices across </a:t>
            </a:r>
            <a:r>
              <a:rPr lang="en-US" dirty="0" err="1" smtClean="0"/>
              <a:t>hackathon</a:t>
            </a:r>
            <a:r>
              <a:rPr lang="en-US" dirty="0" smtClean="0"/>
              <a:t> stages address specialized needs of </a:t>
            </a:r>
            <a:br>
              <a:rPr lang="en-US" dirty="0" smtClean="0"/>
            </a:br>
            <a:r>
              <a:rPr lang="en-US" dirty="0" smtClean="0"/>
              <a:t>scientific software</a:t>
            </a:r>
          </a:p>
          <a:p>
            <a:pPr>
              <a:defRPr/>
            </a:pPr>
            <a:r>
              <a:rPr lang="en-US" dirty="0"/>
              <a:t>Differences </a:t>
            </a:r>
            <a:r>
              <a:rPr lang="en-US" dirty="0" smtClean="0"/>
              <a:t>in kinds of disciplines </a:t>
            </a:r>
            <a:r>
              <a:rPr lang="en-US" dirty="0"/>
              <a:t>included, team formation strategies </a:t>
            </a:r>
            <a:r>
              <a:rPr lang="en-US" dirty="0" smtClean="0"/>
              <a:t>suggest </a:t>
            </a:r>
            <a:r>
              <a:rPr lang="en-US" dirty="0"/>
              <a:t>tradeoffs among technical progress, </a:t>
            </a:r>
            <a:r>
              <a:rPr lang="en-US" dirty="0" smtClean="0"/>
              <a:t>awareness of user </a:t>
            </a:r>
            <a:r>
              <a:rPr lang="en-US" dirty="0"/>
              <a:t>needs</a:t>
            </a:r>
          </a:p>
          <a:p>
            <a:pPr>
              <a:defRPr/>
            </a:pPr>
            <a:r>
              <a:rPr lang="en-US" dirty="0" smtClean="0"/>
              <a:t>Opportunities for policy</a:t>
            </a:r>
            <a:endParaRPr lang="en-US" dirty="0"/>
          </a:p>
        </p:txBody>
      </p:sp>
      <p:sp>
        <p:nvSpPr>
          <p:cNvPr id="4" name="Slide Number Placeholder 3"/>
          <p:cNvSpPr>
            <a:spLocks noGrp="1"/>
          </p:cNvSpPr>
          <p:nvPr>
            <p:ph type="sldNum" sz="quarter" idx="10"/>
          </p:nvPr>
        </p:nvSpPr>
        <p:spPr/>
        <p:txBody>
          <a:bodyPr/>
          <a:lstStyle/>
          <a:p>
            <a:pPr>
              <a:defRPr/>
            </a:pPr>
            <a:fld id="{ADA7C2B6-BC0B-F542-9BBC-2885F900B12F}" type="slidenum">
              <a:rPr lang="en-US" smtClean="0"/>
              <a:pPr>
                <a:defRPr/>
              </a:pPr>
              <a:t>15</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09600"/>
            <a:ext cx="8229600" cy="1143000"/>
          </a:xfrm>
        </p:spPr>
        <p:txBody>
          <a:bodyPr/>
          <a:lstStyle/>
          <a:p>
            <a:pPr algn="l">
              <a:defRPr/>
            </a:pPr>
            <a:r>
              <a:rPr lang="en-US" dirty="0" smtClean="0"/>
              <a:t>Acknowledgements</a:t>
            </a:r>
            <a:endParaRPr lang="en-US" dirty="0"/>
          </a:p>
        </p:txBody>
      </p:sp>
      <p:sp>
        <p:nvSpPr>
          <p:cNvPr id="6" name="Text Placeholder 5"/>
          <p:cNvSpPr>
            <a:spLocks noGrp="1"/>
          </p:cNvSpPr>
          <p:nvPr>
            <p:ph type="body" idx="1"/>
          </p:nvPr>
        </p:nvSpPr>
        <p:spPr/>
        <p:txBody>
          <a:bodyPr/>
          <a:lstStyle/>
          <a:p>
            <a:pPr>
              <a:defRPr/>
            </a:pPr>
            <a:r>
              <a:rPr lang="en-US" sz="3200" dirty="0" smtClean="0">
                <a:solidFill>
                  <a:srgbClr val="005481"/>
                </a:solidFill>
              </a:rPr>
              <a:t>Collaborators</a:t>
            </a:r>
            <a:r>
              <a:rPr lang="en-US" dirty="0" smtClean="0"/>
              <a:t>	</a:t>
            </a:r>
            <a:endParaRPr lang="en-US" dirty="0"/>
          </a:p>
        </p:txBody>
      </p:sp>
      <p:sp>
        <p:nvSpPr>
          <p:cNvPr id="7" name="Content Placeholder 6"/>
          <p:cNvSpPr>
            <a:spLocks noGrp="1"/>
          </p:cNvSpPr>
          <p:nvPr>
            <p:ph sz="half" idx="2"/>
          </p:nvPr>
        </p:nvSpPr>
        <p:spPr/>
        <p:txBody>
          <a:bodyPr/>
          <a:lstStyle/>
          <a:p>
            <a:pPr marL="342900" lvl="1" indent="-342900">
              <a:defRPr/>
            </a:pPr>
            <a:r>
              <a:rPr lang="en-US" sz="2800" dirty="0" err="1" smtClean="0">
                <a:solidFill>
                  <a:srgbClr val="000000"/>
                </a:solidFill>
              </a:rPr>
              <a:t>Chalalai</a:t>
            </a:r>
            <a:r>
              <a:rPr lang="en-US" sz="2800" dirty="0" smtClean="0">
                <a:solidFill>
                  <a:srgbClr val="000000"/>
                </a:solidFill>
              </a:rPr>
              <a:t> </a:t>
            </a:r>
            <a:r>
              <a:rPr lang="en-US" sz="2800" dirty="0" err="1" smtClean="0">
                <a:solidFill>
                  <a:srgbClr val="000000"/>
                </a:solidFill>
              </a:rPr>
              <a:t>Chaihirunkarn</a:t>
            </a:r>
            <a:endParaRPr lang="en-US" sz="2800" dirty="0">
              <a:solidFill>
                <a:srgbClr val="000000"/>
              </a:solidFill>
            </a:endParaRPr>
          </a:p>
          <a:p>
            <a:pPr marL="342900" lvl="1" indent="-342900">
              <a:defRPr/>
            </a:pPr>
            <a:r>
              <a:rPr lang="en-US" sz="2800" dirty="0" err="1" smtClean="0">
                <a:solidFill>
                  <a:srgbClr val="000000"/>
                </a:solidFill>
              </a:rPr>
              <a:t>Arun</a:t>
            </a:r>
            <a:r>
              <a:rPr lang="en-US" sz="2800" dirty="0" smtClean="0">
                <a:solidFill>
                  <a:srgbClr val="000000"/>
                </a:solidFill>
              </a:rPr>
              <a:t> </a:t>
            </a:r>
            <a:r>
              <a:rPr lang="en-US" sz="2800" dirty="0" err="1" smtClean="0">
                <a:solidFill>
                  <a:srgbClr val="000000"/>
                </a:solidFill>
              </a:rPr>
              <a:t>Kalyanasundaram</a:t>
            </a:r>
            <a:endParaRPr lang="en-US" sz="2800" dirty="0">
              <a:solidFill>
                <a:srgbClr val="000000"/>
              </a:solidFill>
            </a:endParaRPr>
          </a:p>
          <a:p>
            <a:pPr marL="342900" lvl="1" indent="-342900">
              <a:defRPr/>
            </a:pPr>
            <a:r>
              <a:rPr lang="en-US" sz="2800" dirty="0" smtClean="0">
                <a:solidFill>
                  <a:srgbClr val="000000"/>
                </a:solidFill>
              </a:rPr>
              <a:t>Jim </a:t>
            </a:r>
            <a:r>
              <a:rPr lang="en-US" sz="2800" dirty="0" err="1" smtClean="0">
                <a:solidFill>
                  <a:srgbClr val="000000"/>
                </a:solidFill>
              </a:rPr>
              <a:t>Herbsleb</a:t>
            </a:r>
            <a:r>
              <a:rPr lang="en-US" sz="2800" dirty="0" smtClean="0">
                <a:solidFill>
                  <a:srgbClr val="000000"/>
                </a:solidFill>
              </a:rPr>
              <a:t> </a:t>
            </a:r>
          </a:p>
          <a:p>
            <a:pPr marL="342900" lvl="1" indent="-342900">
              <a:defRPr/>
            </a:pPr>
            <a:r>
              <a:rPr lang="en-US" sz="2800" dirty="0" smtClean="0">
                <a:solidFill>
                  <a:srgbClr val="000000"/>
                </a:solidFill>
              </a:rPr>
              <a:t>Our participants</a:t>
            </a:r>
          </a:p>
          <a:p>
            <a:pPr>
              <a:defRPr/>
            </a:pPr>
            <a:r>
              <a:rPr lang="en-US" sz="2800" dirty="0" smtClean="0">
                <a:solidFill>
                  <a:srgbClr val="000000"/>
                </a:solidFill>
              </a:rPr>
              <a:t>Google Open Source Programs Office</a:t>
            </a:r>
            <a:endParaRPr lang="en-US" sz="2800" dirty="0">
              <a:solidFill>
                <a:srgbClr val="000000"/>
              </a:solidFill>
            </a:endParaRPr>
          </a:p>
        </p:txBody>
      </p:sp>
      <p:sp>
        <p:nvSpPr>
          <p:cNvPr id="8" name="Text Placeholder 7"/>
          <p:cNvSpPr>
            <a:spLocks noGrp="1"/>
          </p:cNvSpPr>
          <p:nvPr>
            <p:ph type="body" sz="quarter" idx="3"/>
          </p:nvPr>
        </p:nvSpPr>
        <p:spPr/>
        <p:txBody>
          <a:bodyPr/>
          <a:lstStyle/>
          <a:p>
            <a:pPr>
              <a:defRPr/>
            </a:pPr>
            <a:r>
              <a:rPr lang="en-US" sz="3200" dirty="0" smtClean="0">
                <a:solidFill>
                  <a:srgbClr val="005481"/>
                </a:solidFill>
              </a:rPr>
              <a:t>Funding</a:t>
            </a:r>
            <a:endParaRPr lang="en-US" sz="3200" dirty="0">
              <a:solidFill>
                <a:srgbClr val="005481"/>
              </a:solidFill>
            </a:endParaRPr>
          </a:p>
        </p:txBody>
      </p:sp>
      <p:sp>
        <p:nvSpPr>
          <p:cNvPr id="9" name="Content Placeholder 8"/>
          <p:cNvSpPr>
            <a:spLocks noGrp="1"/>
          </p:cNvSpPr>
          <p:nvPr>
            <p:ph sz="quarter" idx="4"/>
          </p:nvPr>
        </p:nvSpPr>
        <p:spPr/>
        <p:txBody>
          <a:bodyPr/>
          <a:lstStyle/>
          <a:p>
            <a:pPr>
              <a:defRPr/>
            </a:pPr>
            <a:r>
              <a:rPr lang="en-US" sz="2800" dirty="0" smtClean="0"/>
              <a:t>Alfred P. Sloan Foundation</a:t>
            </a:r>
          </a:p>
          <a:p>
            <a:pPr>
              <a:defRPr/>
            </a:pPr>
            <a:r>
              <a:rPr lang="en-US" sz="2800" dirty="0" smtClean="0"/>
              <a:t>National Science Foundation</a:t>
            </a:r>
          </a:p>
          <a:p>
            <a:pPr lvl="1">
              <a:defRPr/>
            </a:pPr>
            <a:r>
              <a:rPr lang="en-US" sz="2400" dirty="0"/>
              <a:t>#</a:t>
            </a:r>
            <a:r>
              <a:rPr lang="en-US" sz="2400" dirty="0" smtClean="0"/>
              <a:t>1064209, #1111750, #0943168</a:t>
            </a:r>
          </a:p>
        </p:txBody>
      </p:sp>
      <p:sp>
        <p:nvSpPr>
          <p:cNvPr id="4" name="Slide Number Placeholder 3"/>
          <p:cNvSpPr>
            <a:spLocks noGrp="1"/>
          </p:cNvSpPr>
          <p:nvPr>
            <p:ph type="sldNum" sz="quarter" idx="4294967295"/>
          </p:nvPr>
        </p:nvSpPr>
        <p:spPr/>
        <p:txBody>
          <a:bodyPr/>
          <a:lstStyle/>
          <a:p>
            <a:pPr>
              <a:defRPr/>
            </a:pPr>
            <a:fld id="{D1877C8D-89BA-6748-B86C-084A777EF160}" type="slidenum">
              <a:rPr lang="en-US" smtClean="0"/>
              <a:pPr>
                <a:defRPr/>
              </a:pPr>
              <a:t>16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Thank You </a:t>
            </a:r>
            <a:r>
              <a:rPr lang="en-US" dirty="0" smtClean="0">
                <a:sym typeface="Wingdings"/>
              </a:rPr>
              <a:t></a:t>
            </a:r>
            <a:endParaRPr lang="en-US" dirty="0"/>
          </a:p>
        </p:txBody>
      </p:sp>
      <p:sp>
        <p:nvSpPr>
          <p:cNvPr id="3" name="Content Placeholder 2"/>
          <p:cNvSpPr>
            <a:spLocks noGrp="1"/>
          </p:cNvSpPr>
          <p:nvPr>
            <p:ph idx="1"/>
          </p:nvPr>
        </p:nvSpPr>
        <p:spPr/>
        <p:txBody>
          <a:bodyPr/>
          <a:lstStyle/>
          <a:p>
            <a:pPr>
              <a:defRPr/>
            </a:pPr>
            <a:r>
              <a:rPr lang="en-US" dirty="0" smtClean="0"/>
              <a:t>Practices across </a:t>
            </a:r>
            <a:r>
              <a:rPr lang="en-US" dirty="0" err="1" smtClean="0"/>
              <a:t>hackathon</a:t>
            </a:r>
            <a:r>
              <a:rPr lang="en-US" dirty="0" smtClean="0"/>
              <a:t> stages address specialized needs of </a:t>
            </a:r>
            <a:br>
              <a:rPr lang="en-US" dirty="0" smtClean="0"/>
            </a:br>
            <a:r>
              <a:rPr lang="en-US" dirty="0" smtClean="0"/>
              <a:t>scientific software</a:t>
            </a:r>
          </a:p>
          <a:p>
            <a:pPr>
              <a:defRPr/>
            </a:pPr>
            <a:r>
              <a:rPr lang="en-US" dirty="0" smtClean="0"/>
              <a:t>Differences in kinds of disciplines included, team formation strategies suggest tradeoffs among technical progress, awareness of user needs</a:t>
            </a:r>
          </a:p>
          <a:p>
            <a:pPr>
              <a:defRPr/>
            </a:pPr>
            <a:r>
              <a:rPr lang="en-US" dirty="0" smtClean="0"/>
              <a:t>Opportunities for policy</a:t>
            </a:r>
            <a:endParaRPr lang="en-US" dirty="0"/>
          </a:p>
        </p:txBody>
      </p:sp>
      <p:sp>
        <p:nvSpPr>
          <p:cNvPr id="4" name="Slide Number Placeholder 3"/>
          <p:cNvSpPr>
            <a:spLocks noGrp="1"/>
          </p:cNvSpPr>
          <p:nvPr>
            <p:ph type="sldNum" sz="quarter" idx="10"/>
          </p:nvPr>
        </p:nvSpPr>
        <p:spPr/>
        <p:txBody>
          <a:bodyPr/>
          <a:lstStyle/>
          <a:p>
            <a:pPr>
              <a:defRPr/>
            </a:pPr>
            <a:fld id="{ADA7C2B6-BC0B-F542-9BBC-2885F900B12F}" type="slidenum">
              <a:rPr lang="en-US" smtClean="0"/>
              <a:pPr>
                <a:defRPr/>
              </a:pPr>
              <a:t>17</a:t>
            </a:fld>
            <a:endParaRPr lang="en-US"/>
          </a:p>
        </p:txBody>
      </p:sp>
      <p:sp>
        <p:nvSpPr>
          <p:cNvPr id="5" name="TextBox 4"/>
          <p:cNvSpPr txBox="1"/>
          <p:nvPr/>
        </p:nvSpPr>
        <p:spPr>
          <a:xfrm>
            <a:off x="2249665" y="6248400"/>
            <a:ext cx="4644671" cy="523220"/>
          </a:xfrm>
          <a:prstGeom prst="rect">
            <a:avLst/>
          </a:prstGeom>
          <a:noFill/>
        </p:spPr>
        <p:txBody>
          <a:bodyPr wrap="none" rtlCol="0">
            <a:spAutoFit/>
          </a:bodyPr>
          <a:lstStyle/>
          <a:p>
            <a:r>
              <a:rPr lang="en-US" sz="2800" dirty="0" smtClean="0">
                <a:latin typeface="Calibri"/>
                <a:cs typeface="Calibri"/>
              </a:rPr>
              <a:t>Contact: </a:t>
            </a:r>
            <a:r>
              <a:rPr lang="en-US" sz="2800" dirty="0" err="1" smtClean="0">
                <a:solidFill>
                  <a:srgbClr val="3366FF"/>
                </a:solidFill>
                <a:latin typeface="Calibri"/>
                <a:cs typeface="Calibri"/>
              </a:rPr>
              <a:t>etrainer@cs.cmu.edu</a:t>
            </a:r>
            <a:endParaRPr lang="en-US" sz="2800" dirty="0">
              <a:solidFill>
                <a:srgbClr val="3366FF"/>
              </a:solidFill>
              <a:latin typeface="Calibri"/>
              <a:cs typeface="Calibri"/>
            </a:endParaRPr>
          </a:p>
        </p:txBody>
      </p:sp>
    </p:spTree>
    <p:extLst>
      <p:ext uri="{BB962C8B-B14F-4D97-AF65-F5344CB8AC3E}">
        <p14:creationId xmlns:p14="http://schemas.microsoft.com/office/powerpoint/2010/main" val="39711876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1A5F5F4-7E85-4A4B-A797-AC1EAD81ACD3}" type="slidenum">
              <a:rPr lang="en-US" smtClean="0"/>
              <a:pPr>
                <a:defRPr/>
              </a:pPr>
              <a:t>18</a:t>
            </a:fld>
            <a:endParaRPr lang="en-US"/>
          </a:p>
        </p:txBody>
      </p:sp>
    </p:spTree>
    <p:extLst>
      <p:ext uri="{BB962C8B-B14F-4D97-AF65-F5344CB8AC3E}">
        <p14:creationId xmlns:p14="http://schemas.microsoft.com/office/powerpoint/2010/main" val="17653554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1A5F5F4-7E85-4A4B-A797-AC1EAD81ACD3}" type="slidenum">
              <a:rPr lang="en-US" smtClean="0"/>
              <a:pPr>
                <a:defRPr/>
              </a:pPr>
              <a:t>19</a:t>
            </a:fld>
            <a:endParaRPr lang="en-US"/>
          </a:p>
        </p:txBody>
      </p:sp>
    </p:spTree>
    <p:extLst>
      <p:ext uri="{BB962C8B-B14F-4D97-AF65-F5344CB8AC3E}">
        <p14:creationId xmlns:p14="http://schemas.microsoft.com/office/powerpoint/2010/main" val="14636338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ourc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505200"/>
            <a:ext cx="4470400" cy="3352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l">
              <a:defRPr/>
            </a:pPr>
            <a:r>
              <a:rPr lang="en-US" dirty="0" smtClean="0"/>
              <a:t>Software is Key for Science</a:t>
            </a:r>
            <a:endParaRPr lang="en-US" dirty="0"/>
          </a:p>
        </p:txBody>
      </p:sp>
      <p:sp>
        <p:nvSpPr>
          <p:cNvPr id="3" name="Content Placeholder 2"/>
          <p:cNvSpPr>
            <a:spLocks noGrp="1"/>
          </p:cNvSpPr>
          <p:nvPr>
            <p:ph idx="1"/>
          </p:nvPr>
        </p:nvSpPr>
        <p:spPr>
          <a:xfrm>
            <a:off x="685800" y="1981200"/>
            <a:ext cx="4800600" cy="4038600"/>
          </a:xfrm>
        </p:spPr>
        <p:txBody>
          <a:bodyPr/>
          <a:lstStyle/>
          <a:p>
            <a:pPr>
              <a:defRPr/>
            </a:pPr>
            <a:r>
              <a:rPr lang="en-US" sz="3600" dirty="0" smtClean="0"/>
              <a:t>Scientists write </a:t>
            </a:r>
            <a:br>
              <a:rPr lang="en-US" sz="3600" dirty="0" smtClean="0"/>
            </a:br>
            <a:r>
              <a:rPr lang="en-US" sz="3600" dirty="0" smtClean="0"/>
              <a:t>their own</a:t>
            </a:r>
          </a:p>
          <a:p>
            <a:pPr>
              <a:defRPr/>
            </a:pPr>
            <a:r>
              <a:rPr lang="en-US" sz="3600" dirty="0" smtClean="0"/>
              <a:t>Possible </a:t>
            </a:r>
            <a:br>
              <a:rPr lang="en-US" sz="3600" dirty="0" smtClean="0"/>
            </a:br>
            <a:r>
              <a:rPr lang="en-US" sz="3600" dirty="0" smtClean="0"/>
              <a:t>community resources</a:t>
            </a:r>
          </a:p>
          <a:p>
            <a:pPr>
              <a:defRPr/>
            </a:pPr>
            <a:r>
              <a:rPr lang="en-US" sz="3600" dirty="0" smtClean="0">
                <a:solidFill>
                  <a:srgbClr val="FF0000"/>
                </a:solidFill>
              </a:rPr>
              <a:t>Useless without maintenance!</a:t>
            </a:r>
          </a:p>
        </p:txBody>
      </p:sp>
      <p:sp>
        <p:nvSpPr>
          <p:cNvPr id="4" name="Slide Number Placeholder 3"/>
          <p:cNvSpPr>
            <a:spLocks noGrp="1"/>
          </p:cNvSpPr>
          <p:nvPr>
            <p:ph type="sldNum" sz="quarter" idx="10"/>
          </p:nvPr>
        </p:nvSpPr>
        <p:spPr/>
        <p:txBody>
          <a:bodyPr/>
          <a:lstStyle/>
          <a:p>
            <a:pPr>
              <a:defRPr/>
            </a:pPr>
            <a:fld id="{5C3AFAC9-89B2-DE4E-8F80-AD8B9C3783E0}" type="slidenum">
              <a:rPr lang="en-US" smtClean="0"/>
              <a:pPr>
                <a:defRPr/>
              </a:pPr>
              <a:t>2</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857500"/>
            <a:ext cx="7772400" cy="1143000"/>
          </a:xfrm>
        </p:spPr>
        <p:txBody>
          <a:bodyPr/>
          <a:lstStyle/>
          <a:p>
            <a:r>
              <a:rPr lang="en-US" sz="11500" dirty="0" smtClean="0"/>
              <a:t>EXTRAS</a:t>
            </a:r>
            <a:endParaRPr lang="en-US" sz="11500" dirty="0"/>
          </a:p>
        </p:txBody>
      </p:sp>
      <p:sp>
        <p:nvSpPr>
          <p:cNvPr id="4" name="Slide Number Placeholder 3"/>
          <p:cNvSpPr>
            <a:spLocks noGrp="1"/>
          </p:cNvSpPr>
          <p:nvPr>
            <p:ph type="sldNum" sz="quarter" idx="10"/>
          </p:nvPr>
        </p:nvSpPr>
        <p:spPr/>
        <p:txBody>
          <a:bodyPr/>
          <a:lstStyle/>
          <a:p>
            <a:pPr>
              <a:defRPr/>
            </a:pPr>
            <a:fld id="{21A5F5F4-7E85-4A4B-A797-AC1EAD81ACD3}" type="slidenum">
              <a:rPr lang="en-US" smtClean="0"/>
              <a:pPr>
                <a:defRPr/>
              </a:pPr>
              <a:t>20</a:t>
            </a:fld>
            <a:endParaRPr lang="en-US"/>
          </a:p>
        </p:txBody>
      </p:sp>
    </p:spTree>
    <p:extLst>
      <p:ext uri="{BB962C8B-B14F-4D97-AF65-F5344CB8AC3E}">
        <p14:creationId xmlns:p14="http://schemas.microsoft.com/office/powerpoint/2010/main" val="15187831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Improving Inclusiveness</a:t>
            </a:r>
            <a:endParaRPr lang="en-US" dirty="0"/>
          </a:p>
        </p:txBody>
      </p:sp>
      <p:sp>
        <p:nvSpPr>
          <p:cNvPr id="3" name="Content Placeholder 2"/>
          <p:cNvSpPr>
            <a:spLocks noGrp="1"/>
          </p:cNvSpPr>
          <p:nvPr>
            <p:ph idx="1"/>
          </p:nvPr>
        </p:nvSpPr>
        <p:spPr/>
        <p:txBody>
          <a:bodyPr/>
          <a:lstStyle/>
          <a:p>
            <a:r>
              <a:rPr lang="en-US" sz="2800" dirty="0" smtClean="0"/>
              <a:t>Computer science more male (than domain scientists)</a:t>
            </a:r>
          </a:p>
          <a:p>
            <a:r>
              <a:rPr lang="en-US" sz="2800" dirty="0" smtClean="0"/>
              <a:t>Women with same competency will rate themselves lower</a:t>
            </a:r>
          </a:p>
          <a:p>
            <a:r>
              <a:rPr lang="en-US" sz="2800" dirty="0" smtClean="0"/>
              <a:t>Specify different roles needed</a:t>
            </a:r>
          </a:p>
          <a:p>
            <a:r>
              <a:rPr lang="en-US" sz="2800" dirty="0" smtClean="0"/>
              <a:t>Don’t refer to people as </a:t>
            </a:r>
            <a:r>
              <a:rPr lang="en-US" sz="2800" i="1" dirty="0" smtClean="0"/>
              <a:t>hackers</a:t>
            </a:r>
            <a:r>
              <a:rPr lang="en-US" sz="2800" dirty="0" smtClean="0"/>
              <a:t> or </a:t>
            </a:r>
            <a:r>
              <a:rPr lang="en-US" sz="2800" i="1" dirty="0" smtClean="0"/>
              <a:t>coders</a:t>
            </a:r>
          </a:p>
          <a:p>
            <a:r>
              <a:rPr lang="en-US" sz="2800" dirty="0" smtClean="0"/>
              <a:t>Reach out to labs (often with phone call) run by women and minorities</a:t>
            </a:r>
          </a:p>
          <a:p>
            <a:endParaRPr lang="en-US" sz="2800" dirty="0" smtClean="0"/>
          </a:p>
          <a:p>
            <a:endParaRPr lang="en-US" sz="2800" dirty="0"/>
          </a:p>
        </p:txBody>
      </p:sp>
      <p:sp>
        <p:nvSpPr>
          <p:cNvPr id="4" name="Slide Number Placeholder 3"/>
          <p:cNvSpPr>
            <a:spLocks noGrp="1"/>
          </p:cNvSpPr>
          <p:nvPr>
            <p:ph type="sldNum" sz="quarter" idx="10"/>
          </p:nvPr>
        </p:nvSpPr>
        <p:spPr/>
        <p:txBody>
          <a:bodyPr/>
          <a:lstStyle/>
          <a:p>
            <a:pPr>
              <a:defRPr/>
            </a:pPr>
            <a:fld id="{21A5F5F4-7E85-4A4B-A797-AC1EAD81ACD3}" type="slidenum">
              <a:rPr lang="en-US" smtClean="0"/>
              <a:pPr>
                <a:defRPr/>
              </a:pPr>
              <a:t>21</a:t>
            </a:fld>
            <a:endParaRPr lang="en-US"/>
          </a:p>
        </p:txBody>
      </p:sp>
    </p:spTree>
    <p:extLst>
      <p:ext uri="{BB962C8B-B14F-4D97-AF65-F5344CB8AC3E}">
        <p14:creationId xmlns:p14="http://schemas.microsoft.com/office/powerpoint/2010/main" val="21120415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obstacle-boul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7155" y="4419600"/>
            <a:ext cx="3526845" cy="2438400"/>
          </a:xfrm>
          <a:prstGeom prst="rect">
            <a:avLst/>
          </a:prstGeom>
          <a:effectLst>
            <a:softEdge rad="88900"/>
          </a:effectLst>
        </p:spPr>
      </p:pic>
      <p:sp>
        <p:nvSpPr>
          <p:cNvPr id="2" name="Title 1"/>
          <p:cNvSpPr>
            <a:spLocks noGrp="1"/>
          </p:cNvSpPr>
          <p:nvPr>
            <p:ph type="title"/>
          </p:nvPr>
        </p:nvSpPr>
        <p:spPr/>
        <p:txBody>
          <a:bodyPr/>
          <a:lstStyle/>
          <a:p>
            <a:pPr algn="l">
              <a:defRPr/>
            </a:pPr>
            <a:r>
              <a:rPr lang="en-US" sz="3600" dirty="0" smtClean="0">
                <a:solidFill>
                  <a:schemeClr val="bg1"/>
                </a:solidFill>
              </a:rPr>
              <a:t>“Open-Source it!” </a:t>
            </a:r>
            <a:r>
              <a:rPr lang="en-US" sz="3600" dirty="0" smtClean="0"/>
              <a:t>is Not a Good Answer to Maintenance</a:t>
            </a:r>
            <a:endParaRPr lang="en-US" sz="3600" dirty="0"/>
          </a:p>
        </p:txBody>
      </p:sp>
      <p:sp>
        <p:nvSpPr>
          <p:cNvPr id="3" name="Content Placeholder 2"/>
          <p:cNvSpPr>
            <a:spLocks noGrp="1"/>
          </p:cNvSpPr>
          <p:nvPr>
            <p:ph idx="1"/>
          </p:nvPr>
        </p:nvSpPr>
        <p:spPr/>
        <p:txBody>
          <a:bodyPr/>
          <a:lstStyle/>
          <a:p>
            <a:pPr>
              <a:defRPr/>
            </a:pPr>
            <a:r>
              <a:rPr lang="en-US" dirty="0" smtClean="0"/>
              <a:t>Tools address short-term needs </a:t>
            </a:r>
            <a:br>
              <a:rPr lang="en-US" dirty="0" smtClean="0"/>
            </a:br>
            <a:r>
              <a:rPr lang="en-US" sz="1800" dirty="0" smtClean="0">
                <a:solidFill>
                  <a:schemeClr val="bg2"/>
                </a:solidFill>
              </a:rPr>
              <a:t>[de la </a:t>
            </a:r>
            <a:r>
              <a:rPr lang="en-US" sz="1800" dirty="0" err="1" smtClean="0">
                <a:solidFill>
                  <a:schemeClr val="bg2"/>
                </a:solidFill>
              </a:rPr>
              <a:t>Flor</a:t>
            </a:r>
            <a:r>
              <a:rPr lang="en-US" sz="1800" dirty="0" smtClean="0">
                <a:solidFill>
                  <a:schemeClr val="bg2"/>
                </a:solidFill>
              </a:rPr>
              <a:t> et al., 2010]</a:t>
            </a:r>
          </a:p>
          <a:p>
            <a:pPr>
              <a:defRPr/>
            </a:pPr>
            <a:r>
              <a:rPr lang="en-US" dirty="0" smtClean="0">
                <a:solidFill>
                  <a:srgbClr val="000000"/>
                </a:solidFill>
              </a:rPr>
              <a:t>Scientists don’t know </a:t>
            </a:r>
            <a:br>
              <a:rPr lang="en-US" dirty="0" smtClean="0">
                <a:solidFill>
                  <a:srgbClr val="000000"/>
                </a:solidFill>
              </a:rPr>
            </a:br>
            <a:r>
              <a:rPr lang="en-US" dirty="0" smtClean="0">
                <a:solidFill>
                  <a:srgbClr val="000000"/>
                </a:solidFill>
              </a:rPr>
              <a:t>others’ needs</a:t>
            </a:r>
            <a:br>
              <a:rPr lang="en-US" dirty="0" smtClean="0">
                <a:solidFill>
                  <a:srgbClr val="000000"/>
                </a:solidFill>
              </a:rPr>
            </a:br>
            <a:r>
              <a:rPr lang="en-US" sz="1800" dirty="0" smtClean="0">
                <a:solidFill>
                  <a:srgbClr val="808080"/>
                </a:solidFill>
              </a:rPr>
              <a:t>[</a:t>
            </a:r>
            <a:r>
              <a:rPr lang="en-US" sz="1800" dirty="0" err="1" smtClean="0">
                <a:solidFill>
                  <a:srgbClr val="808080"/>
                </a:solidFill>
              </a:rPr>
              <a:t>Howison</a:t>
            </a:r>
            <a:r>
              <a:rPr lang="en-US" sz="1800" dirty="0" smtClean="0">
                <a:solidFill>
                  <a:srgbClr val="808080"/>
                </a:solidFill>
              </a:rPr>
              <a:t> &amp; </a:t>
            </a:r>
            <a:r>
              <a:rPr lang="en-US" sz="1800" dirty="0" err="1" smtClean="0">
                <a:solidFill>
                  <a:srgbClr val="808080"/>
                </a:solidFill>
              </a:rPr>
              <a:t>Herbsleb</a:t>
            </a:r>
            <a:r>
              <a:rPr lang="en-US" sz="1800" dirty="0" smtClean="0">
                <a:solidFill>
                  <a:srgbClr val="808080"/>
                </a:solidFill>
              </a:rPr>
              <a:t>, 2011; 2013]</a:t>
            </a:r>
          </a:p>
          <a:p>
            <a:pPr>
              <a:defRPr/>
            </a:pPr>
            <a:r>
              <a:rPr lang="en-US" dirty="0" smtClean="0">
                <a:solidFill>
                  <a:srgbClr val="000000"/>
                </a:solidFill>
              </a:rPr>
              <a:t>Scientists’, community’s </a:t>
            </a:r>
            <a:br>
              <a:rPr lang="en-US" dirty="0" smtClean="0">
                <a:solidFill>
                  <a:srgbClr val="000000"/>
                </a:solidFill>
              </a:rPr>
            </a:br>
            <a:r>
              <a:rPr lang="en-US" dirty="0" smtClean="0">
                <a:solidFill>
                  <a:srgbClr val="000000"/>
                </a:solidFill>
              </a:rPr>
              <a:t>time scales differ</a:t>
            </a:r>
          </a:p>
          <a:p>
            <a:pPr>
              <a:defRPr/>
            </a:pPr>
            <a:r>
              <a:rPr lang="en-US" dirty="0" smtClean="0">
                <a:solidFill>
                  <a:srgbClr val="000000"/>
                </a:solidFill>
              </a:rPr>
              <a:t>Human infrastructure </a:t>
            </a:r>
            <a:br>
              <a:rPr lang="en-US" dirty="0" smtClean="0">
                <a:solidFill>
                  <a:srgbClr val="000000"/>
                </a:solidFill>
              </a:rPr>
            </a:br>
            <a:r>
              <a:rPr lang="en-US" dirty="0" smtClean="0">
                <a:solidFill>
                  <a:srgbClr val="000000"/>
                </a:solidFill>
              </a:rPr>
              <a:t>is often weak</a:t>
            </a:r>
            <a:br>
              <a:rPr lang="en-US" dirty="0" smtClean="0">
                <a:solidFill>
                  <a:srgbClr val="000000"/>
                </a:solidFill>
              </a:rPr>
            </a:br>
            <a:r>
              <a:rPr lang="en-US" sz="1800" dirty="0" smtClean="0">
                <a:solidFill>
                  <a:srgbClr val="808080"/>
                </a:solidFill>
              </a:rPr>
              <a:t>[Lee et al., 2006; </a:t>
            </a:r>
            <a:r>
              <a:rPr lang="en-US" sz="1800" dirty="0" err="1" smtClean="0">
                <a:solidFill>
                  <a:srgbClr val="808080"/>
                </a:solidFill>
              </a:rPr>
              <a:t>Steinmacher</a:t>
            </a:r>
            <a:r>
              <a:rPr lang="en-US" sz="1800" dirty="0" smtClean="0">
                <a:solidFill>
                  <a:srgbClr val="808080"/>
                </a:solidFill>
              </a:rPr>
              <a:t> et al., 2015]</a:t>
            </a:r>
          </a:p>
          <a:p>
            <a:pPr>
              <a:defRPr/>
            </a:pPr>
            <a:endParaRPr lang="en-US" sz="1800" dirty="0">
              <a:solidFill>
                <a:srgbClr val="000000"/>
              </a:solidFill>
            </a:endParaRPr>
          </a:p>
        </p:txBody>
      </p:sp>
      <p:sp>
        <p:nvSpPr>
          <p:cNvPr id="4" name="Slide Number Placeholder 3"/>
          <p:cNvSpPr>
            <a:spLocks noGrp="1"/>
          </p:cNvSpPr>
          <p:nvPr>
            <p:ph type="sldNum" sz="quarter" idx="10"/>
          </p:nvPr>
        </p:nvSpPr>
        <p:spPr/>
        <p:txBody>
          <a:bodyPr/>
          <a:lstStyle/>
          <a:p>
            <a:pPr>
              <a:defRPr/>
            </a:pPr>
            <a:fld id="{B3023115-D920-5C4E-8B6A-E6E26FCE1B5F}" type="slidenum">
              <a:rPr lang="en-US" smtClean="0"/>
              <a:pPr>
                <a:defRPr/>
              </a:pPr>
              <a:t>3</a:t>
            </a:fld>
            <a:endParaRPr lang="en-US" dirty="0"/>
          </a:p>
        </p:txBody>
      </p:sp>
      <p:sp>
        <p:nvSpPr>
          <p:cNvPr id="8" name="Rounded Rectangular Callout 7"/>
          <p:cNvSpPr/>
          <p:nvPr/>
        </p:nvSpPr>
        <p:spPr bwMode="auto">
          <a:xfrm>
            <a:off x="533400" y="556916"/>
            <a:ext cx="3810000" cy="685800"/>
          </a:xfrm>
          <a:prstGeom prst="wedgeRoundRectCallout">
            <a:avLst>
              <a:gd name="adj1" fmla="val -58309"/>
              <a:gd name="adj2" fmla="val 47848"/>
              <a:gd name="adj3" fmla="val 16667"/>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0000"/>
                </a:solidFill>
                <a:effectLst/>
                <a:latin typeface="Arial"/>
                <a:ea typeface="Osaka" charset="0"/>
                <a:cs typeface="Arial"/>
              </a:rPr>
              <a:t>“Open-Source it!”</a:t>
            </a:r>
            <a:endParaRPr kumimoji="0" lang="en-US" sz="3600" b="0" i="0" u="none" strike="noStrike" cap="none" normalizeH="0" baseline="0" dirty="0">
              <a:ln>
                <a:noFill/>
              </a:ln>
              <a:solidFill>
                <a:srgbClr val="000000"/>
              </a:solidFill>
              <a:effectLst/>
              <a:latin typeface="Arial"/>
              <a:ea typeface="Osaka" charset="0"/>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defRPr/>
            </a:pPr>
            <a:fld id="{7E462919-8AA3-F34A-9337-493B9207435A}" type="slidenum">
              <a:rPr lang="en-US" smtClean="0">
                <a:solidFill>
                  <a:srgbClr val="FFFFFF"/>
                </a:solidFill>
              </a:rPr>
              <a:pPr>
                <a:defRPr/>
              </a:pPr>
              <a:t>4</a:t>
            </a:fld>
            <a:endParaRPr lang="en-US" dirty="0">
              <a:solidFill>
                <a:srgbClr val="FFFFFF"/>
              </a:solidFill>
            </a:endParaRPr>
          </a:p>
        </p:txBody>
      </p:sp>
      <p:pic>
        <p:nvPicPr>
          <p:cNvPr id="13315" name="Picture 8" descr="20141103_11534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6200"/>
            <a:ext cx="9829800" cy="737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txBox="1">
            <a:spLocks/>
          </p:cNvSpPr>
          <p:nvPr/>
        </p:nvSpPr>
        <p:spPr>
          <a:xfrm>
            <a:off x="6556248" y="155448"/>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400" kern="1200">
                <a:solidFill>
                  <a:schemeClr val="tx1"/>
                </a:solidFill>
                <a:latin typeface="+mj-lt"/>
                <a:ea typeface="Osaka" charset="0"/>
                <a:cs typeface="Calibri"/>
              </a:defRPr>
            </a:lvl1pPr>
            <a:lvl2pPr marL="457200" algn="l" rtl="0" eaLnBrk="0" fontAlgn="base" hangingPunct="0">
              <a:spcBef>
                <a:spcPct val="0"/>
              </a:spcBef>
              <a:spcAft>
                <a:spcPct val="0"/>
              </a:spcAft>
              <a:defRPr sz="2400" kern="1200">
                <a:solidFill>
                  <a:schemeClr val="tx1"/>
                </a:solidFill>
                <a:latin typeface="Times" charset="0"/>
                <a:ea typeface="Osaka" charset="0"/>
                <a:cs typeface="Osaka" charset="0"/>
              </a:defRPr>
            </a:lvl2pPr>
            <a:lvl3pPr marL="914400" algn="l" rtl="0" eaLnBrk="0" fontAlgn="base" hangingPunct="0">
              <a:spcBef>
                <a:spcPct val="0"/>
              </a:spcBef>
              <a:spcAft>
                <a:spcPct val="0"/>
              </a:spcAft>
              <a:defRPr sz="2400" kern="1200">
                <a:solidFill>
                  <a:schemeClr val="tx1"/>
                </a:solidFill>
                <a:latin typeface="Times" charset="0"/>
                <a:ea typeface="Osaka" charset="0"/>
                <a:cs typeface="Osaka" charset="0"/>
              </a:defRPr>
            </a:lvl3pPr>
            <a:lvl4pPr marL="1371600" algn="l" rtl="0" eaLnBrk="0" fontAlgn="base" hangingPunct="0">
              <a:spcBef>
                <a:spcPct val="0"/>
              </a:spcBef>
              <a:spcAft>
                <a:spcPct val="0"/>
              </a:spcAft>
              <a:defRPr sz="2400" kern="1200">
                <a:solidFill>
                  <a:schemeClr val="tx1"/>
                </a:solidFill>
                <a:latin typeface="Times" charset="0"/>
                <a:ea typeface="Osaka" charset="0"/>
                <a:cs typeface="Osaka" charset="0"/>
              </a:defRPr>
            </a:lvl4pPr>
            <a:lvl5pPr marL="1828800" algn="l" rtl="0" eaLnBrk="0" fontAlgn="base" hangingPunct="0">
              <a:spcBef>
                <a:spcPct val="0"/>
              </a:spcBef>
              <a:spcAft>
                <a:spcPct val="0"/>
              </a:spcAft>
              <a:defRPr sz="2400" kern="1200">
                <a:solidFill>
                  <a:schemeClr val="tx1"/>
                </a:solidFill>
                <a:latin typeface="Times" charset="0"/>
                <a:ea typeface="Osaka" charset="0"/>
                <a:cs typeface="Osaka" charset="0"/>
              </a:defRPr>
            </a:lvl5pPr>
            <a:lvl6pPr marL="2286000" algn="l" defTabSz="457200" rtl="0" eaLnBrk="1" latinLnBrk="0" hangingPunct="1">
              <a:defRPr sz="2400" kern="1200">
                <a:solidFill>
                  <a:schemeClr val="tx1"/>
                </a:solidFill>
                <a:latin typeface="Times" charset="0"/>
                <a:ea typeface="Osaka" charset="0"/>
                <a:cs typeface="Osaka" charset="0"/>
              </a:defRPr>
            </a:lvl6pPr>
            <a:lvl7pPr marL="2743200" algn="l" defTabSz="457200" rtl="0" eaLnBrk="1" latinLnBrk="0" hangingPunct="1">
              <a:defRPr sz="2400" kern="1200">
                <a:solidFill>
                  <a:schemeClr val="tx1"/>
                </a:solidFill>
                <a:latin typeface="Times" charset="0"/>
                <a:ea typeface="Osaka" charset="0"/>
                <a:cs typeface="Osaka" charset="0"/>
              </a:defRPr>
            </a:lvl7pPr>
            <a:lvl8pPr marL="3200400" algn="l" defTabSz="457200" rtl="0" eaLnBrk="1" latinLnBrk="0" hangingPunct="1">
              <a:defRPr sz="2400" kern="1200">
                <a:solidFill>
                  <a:schemeClr val="tx1"/>
                </a:solidFill>
                <a:latin typeface="Times" charset="0"/>
                <a:ea typeface="Osaka" charset="0"/>
                <a:cs typeface="Osaka" charset="0"/>
              </a:defRPr>
            </a:lvl8pPr>
            <a:lvl9pPr marL="3657600" algn="l" defTabSz="457200" rtl="0" eaLnBrk="1" latinLnBrk="0" hangingPunct="1">
              <a:defRPr sz="2400" kern="1200">
                <a:solidFill>
                  <a:schemeClr val="tx1"/>
                </a:solidFill>
                <a:latin typeface="Times" charset="0"/>
                <a:ea typeface="Osaka" charset="0"/>
                <a:cs typeface="Osaka" charset="0"/>
              </a:defRPr>
            </a:lvl9pPr>
          </a:lstStyle>
          <a:p>
            <a:pPr>
              <a:defRPr/>
            </a:pPr>
            <a:fld id="{21A5F5F4-7E85-4A4B-A797-AC1EAD81ACD3}" type="slidenum">
              <a:rPr lang="en-US" smtClean="0"/>
              <a:pPr>
                <a:defRPr/>
              </a:pPr>
              <a:t>4</a:t>
            </a:fld>
            <a:endParaRPr lang="en-US" dirty="0"/>
          </a:p>
        </p:txBody>
      </p:sp>
      <p:sp>
        <p:nvSpPr>
          <p:cNvPr id="3" name="Rounded Rectangle 2"/>
          <p:cNvSpPr/>
          <p:nvPr/>
        </p:nvSpPr>
        <p:spPr bwMode="auto">
          <a:xfrm>
            <a:off x="381000" y="533400"/>
            <a:ext cx="7620000" cy="685800"/>
          </a:xfrm>
          <a:prstGeom prst="roundRect">
            <a:avLst/>
          </a:prstGeom>
          <a:solidFill>
            <a:srgbClr val="3366FF">
              <a:alpha val="3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sz="3200" b="1" dirty="0">
                <a:solidFill>
                  <a:schemeClr val="bg1"/>
                </a:solidFill>
                <a:latin typeface="Arial"/>
                <a:cs typeface="Arial"/>
              </a:rPr>
              <a:t>Advance technical work</a:t>
            </a:r>
            <a:r>
              <a:rPr lang="en-US" sz="3200" dirty="0">
                <a:solidFill>
                  <a:schemeClr val="bg1"/>
                </a:solidFill>
                <a:latin typeface="Arial"/>
                <a:cs typeface="Arial"/>
              </a:rPr>
              <a:t> via collocation</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rgbClr val="000000"/>
              </a:solidFill>
              <a:effectLst/>
            </a:endParaRPr>
          </a:p>
        </p:txBody>
      </p:sp>
      <p:sp>
        <p:nvSpPr>
          <p:cNvPr id="8" name="Rounded Rectangle 7"/>
          <p:cNvSpPr/>
          <p:nvPr/>
        </p:nvSpPr>
        <p:spPr bwMode="auto">
          <a:xfrm>
            <a:off x="2209800" y="2133600"/>
            <a:ext cx="4343400" cy="2438400"/>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charset="0"/>
              <a:ea typeface="Osaka" charset="0"/>
              <a:cs typeface="Osaka" charset="0"/>
            </a:endParaRPr>
          </a:p>
        </p:txBody>
      </p:sp>
      <p:pic>
        <p:nvPicPr>
          <p:cNvPr id="2" name="Picture 1" descr="fb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2476500"/>
            <a:ext cx="1752600" cy="1752600"/>
          </a:xfrm>
          <a:prstGeom prst="rect">
            <a:avLst/>
          </a:prstGeom>
        </p:spPr>
      </p:pic>
      <p:pic>
        <p:nvPicPr>
          <p:cNvPr id="10" name="Picture 9" descr="Tux.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2209800"/>
            <a:ext cx="1543488" cy="2286000"/>
          </a:xfrm>
          <a:prstGeom prst="rect">
            <a:avLst/>
          </a:prstGeom>
        </p:spPr>
      </p:pic>
    </p:spTree>
    <p:extLst>
      <p:ext uri="{BB962C8B-B14F-4D97-AF65-F5344CB8AC3E}">
        <p14:creationId xmlns:p14="http://schemas.microsoft.com/office/powerpoint/2010/main" val="5621558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er_Story_Card-3-515x39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991"/>
            <a:ext cx="9220200" cy="7000191"/>
          </a:xfrm>
          <a:prstGeom prst="rect">
            <a:avLst/>
          </a:prstGeom>
        </p:spPr>
      </p:pic>
      <p:sp>
        <p:nvSpPr>
          <p:cNvPr id="4" name="Slide Number Placeholder 3"/>
          <p:cNvSpPr>
            <a:spLocks noGrp="1"/>
          </p:cNvSpPr>
          <p:nvPr>
            <p:ph type="sldNum" sz="quarter" idx="4294967295"/>
          </p:nvPr>
        </p:nvSpPr>
        <p:spPr/>
        <p:txBody>
          <a:bodyPr/>
          <a:lstStyle/>
          <a:p>
            <a:pPr>
              <a:defRPr/>
            </a:pPr>
            <a:fld id="{7E462919-8AA3-F34A-9337-493B9207435A}" type="slidenum">
              <a:rPr lang="en-US" smtClean="0">
                <a:solidFill>
                  <a:srgbClr val="FFFFFF"/>
                </a:solidFill>
              </a:rPr>
              <a:pPr>
                <a:defRPr/>
              </a:pPr>
              <a:t>5</a:t>
            </a:fld>
            <a:endParaRPr lang="en-US" dirty="0">
              <a:solidFill>
                <a:srgbClr val="FFFFFF"/>
              </a:solidFill>
            </a:endParaRPr>
          </a:p>
        </p:txBody>
      </p:sp>
      <p:sp>
        <p:nvSpPr>
          <p:cNvPr id="6" name="Slide Number Placeholder 3"/>
          <p:cNvSpPr txBox="1">
            <a:spLocks/>
          </p:cNvSpPr>
          <p:nvPr/>
        </p:nvSpPr>
        <p:spPr>
          <a:xfrm>
            <a:off x="6556248" y="155448"/>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400" kern="1200">
                <a:solidFill>
                  <a:schemeClr val="tx1"/>
                </a:solidFill>
                <a:latin typeface="+mj-lt"/>
                <a:ea typeface="Osaka" charset="0"/>
                <a:cs typeface="Calibri"/>
              </a:defRPr>
            </a:lvl1pPr>
            <a:lvl2pPr marL="457200" algn="l" rtl="0" eaLnBrk="0" fontAlgn="base" hangingPunct="0">
              <a:spcBef>
                <a:spcPct val="0"/>
              </a:spcBef>
              <a:spcAft>
                <a:spcPct val="0"/>
              </a:spcAft>
              <a:defRPr sz="2400" kern="1200">
                <a:solidFill>
                  <a:schemeClr val="tx1"/>
                </a:solidFill>
                <a:latin typeface="Times" charset="0"/>
                <a:ea typeface="Osaka" charset="0"/>
                <a:cs typeface="Osaka" charset="0"/>
              </a:defRPr>
            </a:lvl2pPr>
            <a:lvl3pPr marL="914400" algn="l" rtl="0" eaLnBrk="0" fontAlgn="base" hangingPunct="0">
              <a:spcBef>
                <a:spcPct val="0"/>
              </a:spcBef>
              <a:spcAft>
                <a:spcPct val="0"/>
              </a:spcAft>
              <a:defRPr sz="2400" kern="1200">
                <a:solidFill>
                  <a:schemeClr val="tx1"/>
                </a:solidFill>
                <a:latin typeface="Times" charset="0"/>
                <a:ea typeface="Osaka" charset="0"/>
                <a:cs typeface="Osaka" charset="0"/>
              </a:defRPr>
            </a:lvl3pPr>
            <a:lvl4pPr marL="1371600" algn="l" rtl="0" eaLnBrk="0" fontAlgn="base" hangingPunct="0">
              <a:spcBef>
                <a:spcPct val="0"/>
              </a:spcBef>
              <a:spcAft>
                <a:spcPct val="0"/>
              </a:spcAft>
              <a:defRPr sz="2400" kern="1200">
                <a:solidFill>
                  <a:schemeClr val="tx1"/>
                </a:solidFill>
                <a:latin typeface="Times" charset="0"/>
                <a:ea typeface="Osaka" charset="0"/>
                <a:cs typeface="Osaka" charset="0"/>
              </a:defRPr>
            </a:lvl4pPr>
            <a:lvl5pPr marL="1828800" algn="l" rtl="0" eaLnBrk="0" fontAlgn="base" hangingPunct="0">
              <a:spcBef>
                <a:spcPct val="0"/>
              </a:spcBef>
              <a:spcAft>
                <a:spcPct val="0"/>
              </a:spcAft>
              <a:defRPr sz="2400" kern="1200">
                <a:solidFill>
                  <a:schemeClr val="tx1"/>
                </a:solidFill>
                <a:latin typeface="Times" charset="0"/>
                <a:ea typeface="Osaka" charset="0"/>
                <a:cs typeface="Osaka" charset="0"/>
              </a:defRPr>
            </a:lvl5pPr>
            <a:lvl6pPr marL="2286000" algn="l" defTabSz="457200" rtl="0" eaLnBrk="1" latinLnBrk="0" hangingPunct="1">
              <a:defRPr sz="2400" kern="1200">
                <a:solidFill>
                  <a:schemeClr val="tx1"/>
                </a:solidFill>
                <a:latin typeface="Times" charset="0"/>
                <a:ea typeface="Osaka" charset="0"/>
                <a:cs typeface="Osaka" charset="0"/>
              </a:defRPr>
            </a:lvl6pPr>
            <a:lvl7pPr marL="2743200" algn="l" defTabSz="457200" rtl="0" eaLnBrk="1" latinLnBrk="0" hangingPunct="1">
              <a:defRPr sz="2400" kern="1200">
                <a:solidFill>
                  <a:schemeClr val="tx1"/>
                </a:solidFill>
                <a:latin typeface="Times" charset="0"/>
                <a:ea typeface="Osaka" charset="0"/>
                <a:cs typeface="Osaka" charset="0"/>
              </a:defRPr>
            </a:lvl7pPr>
            <a:lvl8pPr marL="3200400" algn="l" defTabSz="457200" rtl="0" eaLnBrk="1" latinLnBrk="0" hangingPunct="1">
              <a:defRPr sz="2400" kern="1200">
                <a:solidFill>
                  <a:schemeClr val="tx1"/>
                </a:solidFill>
                <a:latin typeface="Times" charset="0"/>
                <a:ea typeface="Osaka" charset="0"/>
                <a:cs typeface="Osaka" charset="0"/>
              </a:defRPr>
            </a:lvl8pPr>
            <a:lvl9pPr marL="3657600" algn="l" defTabSz="457200" rtl="0" eaLnBrk="1" latinLnBrk="0" hangingPunct="1">
              <a:defRPr sz="2400" kern="1200">
                <a:solidFill>
                  <a:schemeClr val="tx1"/>
                </a:solidFill>
                <a:latin typeface="Times" charset="0"/>
                <a:ea typeface="Osaka" charset="0"/>
                <a:cs typeface="Osaka" charset="0"/>
              </a:defRPr>
            </a:lvl9pPr>
          </a:lstStyle>
          <a:p>
            <a:pPr>
              <a:defRPr/>
            </a:pPr>
            <a:fld id="{21A5F5F4-7E85-4A4B-A797-AC1EAD81ACD3}" type="slidenum">
              <a:rPr lang="en-US" smtClean="0">
                <a:solidFill>
                  <a:schemeClr val="bg1"/>
                </a:solidFill>
              </a:rPr>
              <a:pPr>
                <a:defRPr/>
              </a:pPr>
              <a:t>5</a:t>
            </a:fld>
            <a:endParaRPr lang="en-US" dirty="0">
              <a:solidFill>
                <a:schemeClr val="bg1"/>
              </a:solidFill>
            </a:endParaRPr>
          </a:p>
        </p:txBody>
      </p:sp>
      <p:sp>
        <p:nvSpPr>
          <p:cNvPr id="7" name="Rounded Rectangle 6"/>
          <p:cNvSpPr/>
          <p:nvPr/>
        </p:nvSpPr>
        <p:spPr bwMode="auto">
          <a:xfrm>
            <a:off x="381000" y="5257800"/>
            <a:ext cx="8534400" cy="1143000"/>
          </a:xfrm>
          <a:prstGeom prst="roundRect">
            <a:avLst/>
          </a:prstGeom>
          <a:solidFill>
            <a:srgbClr val="800000">
              <a:alpha val="3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tabLst>
                <a:tab pos="855663" algn="l"/>
              </a:tabLst>
            </a:pPr>
            <a:r>
              <a:rPr lang="en-US" sz="3200" b="1" dirty="0">
                <a:solidFill>
                  <a:schemeClr val="bg1"/>
                </a:solidFill>
                <a:latin typeface="Arial"/>
                <a:cs typeface="Arial"/>
              </a:rPr>
              <a:t>Create awareness of community needs </a:t>
            </a:r>
            <a:r>
              <a:rPr lang="en-US" sz="3200" dirty="0">
                <a:solidFill>
                  <a:schemeClr val="bg1"/>
                </a:solidFill>
                <a:latin typeface="Arial"/>
                <a:cs typeface="Arial"/>
              </a:rPr>
              <a:t>via </a:t>
            </a:r>
            <a:r>
              <a:rPr lang="en-US" sz="3200" dirty="0" smtClean="0">
                <a:solidFill>
                  <a:schemeClr val="bg1"/>
                </a:solidFill>
                <a:latin typeface="Arial"/>
                <a:cs typeface="Arial"/>
              </a:rPr>
              <a:t>formal </a:t>
            </a:r>
            <a:r>
              <a:rPr lang="en-US" sz="3200" dirty="0">
                <a:solidFill>
                  <a:schemeClr val="bg1"/>
                </a:solidFill>
                <a:latin typeface="Arial"/>
                <a:cs typeface="Arial"/>
              </a:rPr>
              <a:t>&amp; informal communication channels</a:t>
            </a:r>
          </a:p>
        </p:txBody>
      </p:sp>
    </p:spTree>
    <p:extLst>
      <p:ext uri="{BB962C8B-B14F-4D97-AF65-F5344CB8AC3E}">
        <p14:creationId xmlns:p14="http://schemas.microsoft.com/office/powerpoint/2010/main" val="17802281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defRPr/>
            </a:pPr>
            <a:fld id="{7E462919-8AA3-F34A-9337-493B9207435A}" type="slidenum">
              <a:rPr lang="en-US" smtClean="0">
                <a:solidFill>
                  <a:srgbClr val="FFFFFF"/>
                </a:solidFill>
              </a:rPr>
              <a:pPr>
                <a:defRPr/>
              </a:pPr>
              <a:t>6</a:t>
            </a:fld>
            <a:endParaRPr lang="en-US" dirty="0">
              <a:solidFill>
                <a:srgbClr val="FFFFFF"/>
              </a:solidFill>
            </a:endParaRPr>
          </a:p>
        </p:txBody>
      </p:sp>
      <p:pic>
        <p:nvPicPr>
          <p:cNvPr id="5" name="Picture 4" descr="WP_20150316_0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0"/>
            <a:ext cx="12218621" cy="6858000"/>
          </a:xfrm>
          <a:prstGeom prst="rect">
            <a:avLst/>
          </a:prstGeom>
        </p:spPr>
      </p:pic>
      <p:sp>
        <p:nvSpPr>
          <p:cNvPr id="6" name="Slide Number Placeholder 3"/>
          <p:cNvSpPr txBox="1">
            <a:spLocks/>
          </p:cNvSpPr>
          <p:nvPr/>
        </p:nvSpPr>
        <p:spPr>
          <a:xfrm>
            <a:off x="6556248" y="155448"/>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400" kern="1200">
                <a:solidFill>
                  <a:schemeClr val="tx1"/>
                </a:solidFill>
                <a:latin typeface="+mj-lt"/>
                <a:ea typeface="Osaka" charset="0"/>
                <a:cs typeface="Calibri"/>
              </a:defRPr>
            </a:lvl1pPr>
            <a:lvl2pPr marL="457200" algn="l" rtl="0" eaLnBrk="0" fontAlgn="base" hangingPunct="0">
              <a:spcBef>
                <a:spcPct val="0"/>
              </a:spcBef>
              <a:spcAft>
                <a:spcPct val="0"/>
              </a:spcAft>
              <a:defRPr sz="2400" kern="1200">
                <a:solidFill>
                  <a:schemeClr val="tx1"/>
                </a:solidFill>
                <a:latin typeface="Times" charset="0"/>
                <a:ea typeface="Osaka" charset="0"/>
                <a:cs typeface="Osaka" charset="0"/>
              </a:defRPr>
            </a:lvl2pPr>
            <a:lvl3pPr marL="914400" algn="l" rtl="0" eaLnBrk="0" fontAlgn="base" hangingPunct="0">
              <a:spcBef>
                <a:spcPct val="0"/>
              </a:spcBef>
              <a:spcAft>
                <a:spcPct val="0"/>
              </a:spcAft>
              <a:defRPr sz="2400" kern="1200">
                <a:solidFill>
                  <a:schemeClr val="tx1"/>
                </a:solidFill>
                <a:latin typeface="Times" charset="0"/>
                <a:ea typeface="Osaka" charset="0"/>
                <a:cs typeface="Osaka" charset="0"/>
              </a:defRPr>
            </a:lvl3pPr>
            <a:lvl4pPr marL="1371600" algn="l" rtl="0" eaLnBrk="0" fontAlgn="base" hangingPunct="0">
              <a:spcBef>
                <a:spcPct val="0"/>
              </a:spcBef>
              <a:spcAft>
                <a:spcPct val="0"/>
              </a:spcAft>
              <a:defRPr sz="2400" kern="1200">
                <a:solidFill>
                  <a:schemeClr val="tx1"/>
                </a:solidFill>
                <a:latin typeface="Times" charset="0"/>
                <a:ea typeface="Osaka" charset="0"/>
                <a:cs typeface="Osaka" charset="0"/>
              </a:defRPr>
            </a:lvl4pPr>
            <a:lvl5pPr marL="1828800" algn="l" rtl="0" eaLnBrk="0" fontAlgn="base" hangingPunct="0">
              <a:spcBef>
                <a:spcPct val="0"/>
              </a:spcBef>
              <a:spcAft>
                <a:spcPct val="0"/>
              </a:spcAft>
              <a:defRPr sz="2400" kern="1200">
                <a:solidFill>
                  <a:schemeClr val="tx1"/>
                </a:solidFill>
                <a:latin typeface="Times" charset="0"/>
                <a:ea typeface="Osaka" charset="0"/>
                <a:cs typeface="Osaka" charset="0"/>
              </a:defRPr>
            </a:lvl5pPr>
            <a:lvl6pPr marL="2286000" algn="l" defTabSz="457200" rtl="0" eaLnBrk="1" latinLnBrk="0" hangingPunct="1">
              <a:defRPr sz="2400" kern="1200">
                <a:solidFill>
                  <a:schemeClr val="tx1"/>
                </a:solidFill>
                <a:latin typeface="Times" charset="0"/>
                <a:ea typeface="Osaka" charset="0"/>
                <a:cs typeface="Osaka" charset="0"/>
              </a:defRPr>
            </a:lvl6pPr>
            <a:lvl7pPr marL="2743200" algn="l" defTabSz="457200" rtl="0" eaLnBrk="1" latinLnBrk="0" hangingPunct="1">
              <a:defRPr sz="2400" kern="1200">
                <a:solidFill>
                  <a:schemeClr val="tx1"/>
                </a:solidFill>
                <a:latin typeface="Times" charset="0"/>
                <a:ea typeface="Osaka" charset="0"/>
                <a:cs typeface="Osaka" charset="0"/>
              </a:defRPr>
            </a:lvl7pPr>
            <a:lvl8pPr marL="3200400" algn="l" defTabSz="457200" rtl="0" eaLnBrk="1" latinLnBrk="0" hangingPunct="1">
              <a:defRPr sz="2400" kern="1200">
                <a:solidFill>
                  <a:schemeClr val="tx1"/>
                </a:solidFill>
                <a:latin typeface="Times" charset="0"/>
                <a:ea typeface="Osaka" charset="0"/>
                <a:cs typeface="Osaka" charset="0"/>
              </a:defRPr>
            </a:lvl8pPr>
            <a:lvl9pPr marL="3657600" algn="l" defTabSz="457200" rtl="0" eaLnBrk="1" latinLnBrk="0" hangingPunct="1">
              <a:defRPr sz="2400" kern="1200">
                <a:solidFill>
                  <a:schemeClr val="tx1"/>
                </a:solidFill>
                <a:latin typeface="Times" charset="0"/>
                <a:ea typeface="Osaka" charset="0"/>
                <a:cs typeface="Osaka" charset="0"/>
              </a:defRPr>
            </a:lvl9pPr>
          </a:lstStyle>
          <a:p>
            <a:pPr>
              <a:defRPr/>
            </a:pPr>
            <a:fld id="{21A5F5F4-7E85-4A4B-A797-AC1EAD81ACD3}" type="slidenum">
              <a:rPr lang="en-US" smtClean="0"/>
              <a:pPr>
                <a:defRPr/>
              </a:pPr>
              <a:t>6</a:t>
            </a:fld>
            <a:endParaRPr lang="en-US" dirty="0"/>
          </a:p>
        </p:txBody>
      </p:sp>
      <p:sp>
        <p:nvSpPr>
          <p:cNvPr id="7" name="Rounded Rectangle 6"/>
          <p:cNvSpPr/>
          <p:nvPr/>
        </p:nvSpPr>
        <p:spPr bwMode="auto">
          <a:xfrm>
            <a:off x="381000" y="5181600"/>
            <a:ext cx="8077200" cy="1143000"/>
          </a:xfrm>
          <a:prstGeom prst="roundRect">
            <a:avLst/>
          </a:prstGeom>
          <a:solidFill>
            <a:srgbClr val="008000">
              <a:alpha val="3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tabLst>
                <a:tab pos="855663" algn="l"/>
              </a:tabLst>
            </a:pPr>
            <a:r>
              <a:rPr lang="en-US" sz="3200" b="1" dirty="0">
                <a:solidFill>
                  <a:srgbClr val="FFFFFF"/>
                </a:solidFill>
                <a:latin typeface="Arial"/>
                <a:cs typeface="Arial"/>
              </a:rPr>
              <a:t>Build durable social ties </a:t>
            </a:r>
            <a:r>
              <a:rPr lang="en-US" sz="3200" dirty="0">
                <a:solidFill>
                  <a:srgbClr val="FFFFFF"/>
                </a:solidFill>
                <a:latin typeface="Arial"/>
                <a:cs typeface="Arial"/>
              </a:rPr>
              <a:t>via face-to-face </a:t>
            </a:r>
            <a:br>
              <a:rPr lang="en-US" sz="3200" dirty="0">
                <a:solidFill>
                  <a:srgbClr val="FFFFFF"/>
                </a:solidFill>
                <a:latin typeface="Arial"/>
                <a:cs typeface="Arial"/>
              </a:rPr>
            </a:br>
            <a:r>
              <a:rPr lang="en-US" sz="3200" dirty="0">
                <a:solidFill>
                  <a:srgbClr val="FFFFFF"/>
                </a:solidFill>
                <a:latin typeface="Arial"/>
                <a:cs typeface="Arial"/>
              </a:rPr>
              <a:t>interaction</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magicproces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852477"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4294967295"/>
          </p:nvPr>
        </p:nvSpPr>
        <p:spPr>
          <a:xfrm>
            <a:off x="0" y="4191000"/>
            <a:ext cx="9144000" cy="2667000"/>
          </a:xfrm>
          <a:solidFill>
            <a:schemeClr val="tx1">
              <a:alpha val="76000"/>
            </a:schemeClr>
          </a:solidFill>
        </p:spPr>
        <p:txBody>
          <a:bodyPr/>
          <a:lstStyle/>
          <a:p>
            <a:pPr marL="0" indent="0">
              <a:buFont typeface="Times" charset="0"/>
              <a:buNone/>
              <a:defRPr/>
            </a:pPr>
            <a:r>
              <a:rPr lang="en-US" sz="3600" b="1" dirty="0" smtClean="0">
                <a:solidFill>
                  <a:schemeClr val="bg1"/>
                </a:solidFill>
              </a:rPr>
              <a:t>Research Questions: </a:t>
            </a:r>
            <a:r>
              <a:rPr lang="en-US" dirty="0" smtClean="0">
                <a:solidFill>
                  <a:schemeClr val="bg1"/>
                </a:solidFill>
              </a:rPr>
              <a:t/>
            </a:r>
            <a:br>
              <a:rPr lang="en-US" dirty="0" smtClean="0">
                <a:solidFill>
                  <a:schemeClr val="bg1"/>
                </a:solidFill>
              </a:rPr>
            </a:br>
            <a:r>
              <a:rPr lang="en-US" dirty="0" smtClean="0">
                <a:solidFill>
                  <a:schemeClr val="bg1"/>
                </a:solidFill>
              </a:rPr>
              <a:t>1) What are the stages a </a:t>
            </a:r>
            <a:r>
              <a:rPr lang="en-US" dirty="0" err="1" smtClean="0">
                <a:solidFill>
                  <a:schemeClr val="bg1"/>
                </a:solidFill>
              </a:rPr>
              <a:t>hackathon</a:t>
            </a:r>
            <a:r>
              <a:rPr lang="en-US" dirty="0" smtClean="0">
                <a:solidFill>
                  <a:schemeClr val="bg1"/>
                </a:solidFill>
              </a:rPr>
              <a:t> goes through as it evolves?</a:t>
            </a:r>
          </a:p>
          <a:p>
            <a:pPr marL="0" indent="0">
              <a:buFont typeface="Times" charset="0"/>
              <a:buNone/>
              <a:defRPr/>
            </a:pPr>
            <a:r>
              <a:rPr lang="en-US" dirty="0" smtClean="0">
                <a:solidFill>
                  <a:schemeClr val="bg1"/>
                </a:solidFill>
              </a:rPr>
              <a:t>2) How do variations in how stages are conducted affect outcomes?</a:t>
            </a:r>
            <a:endParaRPr lang="en-US" dirty="0">
              <a:solidFill>
                <a:schemeClr val="bg1"/>
              </a:solidFill>
            </a:endParaRPr>
          </a:p>
        </p:txBody>
      </p:sp>
      <p:sp>
        <p:nvSpPr>
          <p:cNvPr id="4" name="Slide Number Placeholder 3"/>
          <p:cNvSpPr>
            <a:spLocks noGrp="1"/>
          </p:cNvSpPr>
          <p:nvPr>
            <p:ph type="sldNum" sz="quarter" idx="4294967295"/>
          </p:nvPr>
        </p:nvSpPr>
        <p:spPr>
          <a:xfrm>
            <a:off x="6553200" y="152400"/>
            <a:ext cx="2133600" cy="365125"/>
          </a:xfrm>
        </p:spPr>
        <p:txBody>
          <a:bodyPr/>
          <a:lstStyle/>
          <a:p>
            <a:pPr>
              <a:defRPr/>
            </a:pPr>
            <a:fld id="{83C02D66-B3DE-1645-A644-D688F099F487}" type="slidenum">
              <a:rPr lang="en-US" smtClean="0">
                <a:solidFill>
                  <a:srgbClr val="800000"/>
                </a:solidFill>
              </a:rPr>
              <a:pPr>
                <a:defRPr/>
              </a:pPr>
              <a:t>7</a:t>
            </a:fld>
            <a:endParaRPr lang="en-US" dirty="0">
              <a:solidFill>
                <a:srgbClr val="8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229600" cy="1143000"/>
          </a:xfrm>
        </p:spPr>
        <p:txBody>
          <a:bodyPr/>
          <a:lstStyle/>
          <a:p>
            <a:pPr algn="l">
              <a:defRPr/>
            </a:pPr>
            <a:r>
              <a:rPr lang="en-US" dirty="0" smtClean="0"/>
              <a:t>Multiple-Case Study</a:t>
            </a:r>
            <a:endParaRPr lang="en-US" dirty="0"/>
          </a:p>
        </p:txBody>
      </p:sp>
      <p:sp>
        <p:nvSpPr>
          <p:cNvPr id="5" name="Text Placeholder 4"/>
          <p:cNvSpPr>
            <a:spLocks noGrp="1"/>
          </p:cNvSpPr>
          <p:nvPr>
            <p:ph type="body" idx="1"/>
          </p:nvPr>
        </p:nvSpPr>
        <p:spPr>
          <a:xfrm>
            <a:off x="-914400" y="1550988"/>
            <a:ext cx="4040188" cy="639762"/>
          </a:xfrm>
        </p:spPr>
        <p:txBody>
          <a:bodyPr/>
          <a:lstStyle/>
          <a:p>
            <a:pPr algn="ctr">
              <a:defRPr/>
            </a:pPr>
            <a:r>
              <a:rPr lang="en-US" sz="2800" u="sng" dirty="0" smtClean="0">
                <a:solidFill>
                  <a:srgbClr val="000000"/>
                </a:solidFill>
              </a:rPr>
              <a:t>Cases</a:t>
            </a:r>
            <a:endParaRPr lang="en-US" sz="2800" u="sng" dirty="0">
              <a:solidFill>
                <a:srgbClr val="000000"/>
              </a:solidFill>
            </a:endParaRPr>
          </a:p>
        </p:txBody>
      </p:sp>
      <p:sp>
        <p:nvSpPr>
          <p:cNvPr id="3" name="Content Placeholder 2"/>
          <p:cNvSpPr>
            <a:spLocks noGrp="1"/>
          </p:cNvSpPr>
          <p:nvPr>
            <p:ph sz="half" idx="2"/>
          </p:nvPr>
        </p:nvSpPr>
        <p:spPr>
          <a:xfrm>
            <a:off x="304800" y="2297113"/>
            <a:ext cx="4040188" cy="3951287"/>
          </a:xfrm>
        </p:spPr>
        <p:txBody>
          <a:bodyPr/>
          <a:lstStyle/>
          <a:p>
            <a:pPr marL="0" indent="0">
              <a:buFont typeface="Times" charset="0"/>
              <a:buNone/>
              <a:defRPr/>
            </a:pPr>
            <a:r>
              <a:rPr lang="en-US" b="1" dirty="0" err="1" smtClean="0">
                <a:solidFill>
                  <a:srgbClr val="005481"/>
                </a:solidFill>
              </a:rPr>
              <a:t>OpenBio</a:t>
            </a:r>
            <a:r>
              <a:rPr lang="en-US" dirty="0" smtClean="0"/>
              <a:t/>
            </a:r>
            <a:br>
              <a:rPr lang="en-US" dirty="0" smtClean="0"/>
            </a:br>
            <a:r>
              <a:rPr lang="en-US" sz="1800" dirty="0" smtClean="0">
                <a:solidFill>
                  <a:schemeClr val="bg2"/>
                </a:solidFill>
              </a:rPr>
              <a:t>(July 9-10, 2014)</a:t>
            </a:r>
          </a:p>
          <a:p>
            <a:pPr marL="0" indent="0">
              <a:buFont typeface="Times" charset="0"/>
              <a:buNone/>
              <a:defRPr/>
            </a:pPr>
            <a:endParaRPr lang="en-US" dirty="0" smtClean="0"/>
          </a:p>
          <a:p>
            <a:pPr marL="0" indent="0">
              <a:buFont typeface="Times" charset="0"/>
              <a:buNone/>
              <a:defRPr/>
            </a:pPr>
            <a:endParaRPr lang="en-US" dirty="0" smtClean="0"/>
          </a:p>
          <a:p>
            <a:pPr marL="0" indent="0">
              <a:buFont typeface="Times" charset="0"/>
              <a:buNone/>
              <a:defRPr/>
            </a:pPr>
            <a:r>
              <a:rPr lang="en-US" b="1" dirty="0" err="1" smtClean="0">
                <a:solidFill>
                  <a:srgbClr val="005481"/>
                </a:solidFill>
              </a:rPr>
              <a:t>BioHack</a:t>
            </a:r>
            <a:r>
              <a:rPr lang="en-US" dirty="0"/>
              <a:t/>
            </a:r>
            <a:br>
              <a:rPr lang="en-US" dirty="0"/>
            </a:br>
            <a:r>
              <a:rPr lang="en-US" sz="1800" dirty="0" smtClean="0">
                <a:solidFill>
                  <a:srgbClr val="808080"/>
                </a:solidFill>
              </a:rPr>
              <a:t>(November 10-14, 2014)</a:t>
            </a:r>
            <a:endParaRPr lang="en-US" sz="1800" dirty="0">
              <a:solidFill>
                <a:srgbClr val="808080"/>
              </a:solidFill>
            </a:endParaRPr>
          </a:p>
          <a:p>
            <a:pPr marL="0" indent="0">
              <a:buFont typeface="Times" charset="0"/>
              <a:buNone/>
              <a:defRPr/>
            </a:pPr>
            <a:endParaRPr lang="en-US" b="1" dirty="0" smtClean="0">
              <a:solidFill>
                <a:srgbClr val="005481"/>
              </a:solidFill>
            </a:endParaRPr>
          </a:p>
          <a:p>
            <a:pPr marL="0" indent="0">
              <a:buFont typeface="Times" charset="0"/>
              <a:buNone/>
              <a:defRPr/>
            </a:pPr>
            <a:endParaRPr lang="en-US" b="1" dirty="0" smtClean="0">
              <a:solidFill>
                <a:srgbClr val="005481"/>
              </a:solidFill>
            </a:endParaRPr>
          </a:p>
          <a:p>
            <a:pPr marL="0" indent="0">
              <a:buFont typeface="Times" charset="0"/>
              <a:buNone/>
              <a:defRPr/>
            </a:pPr>
            <a:r>
              <a:rPr lang="en-US" b="1" dirty="0" err="1" smtClean="0">
                <a:solidFill>
                  <a:srgbClr val="005481"/>
                </a:solidFill>
              </a:rPr>
              <a:t>PolarVis</a:t>
            </a:r>
            <a:r>
              <a:rPr lang="en-US" b="1" dirty="0" smtClean="0"/>
              <a:t/>
            </a:r>
            <a:br>
              <a:rPr lang="en-US" b="1" dirty="0" smtClean="0"/>
            </a:br>
            <a:r>
              <a:rPr lang="en-US" sz="1800" dirty="0" smtClean="0">
                <a:solidFill>
                  <a:srgbClr val="808080"/>
                </a:solidFill>
              </a:rPr>
              <a:t>(November 3-4, 2014)</a:t>
            </a:r>
          </a:p>
          <a:p>
            <a:pPr marL="0" indent="0">
              <a:buFont typeface="Times" charset="0"/>
              <a:buNone/>
              <a:defRPr/>
            </a:pPr>
            <a:endParaRPr lang="en-US" dirty="0" smtClean="0"/>
          </a:p>
        </p:txBody>
      </p:sp>
      <p:sp>
        <p:nvSpPr>
          <p:cNvPr id="7" name="Content Placeholder 6"/>
          <p:cNvSpPr>
            <a:spLocks noGrp="1"/>
          </p:cNvSpPr>
          <p:nvPr>
            <p:ph sz="quarter" idx="4"/>
          </p:nvPr>
        </p:nvSpPr>
        <p:spPr>
          <a:xfrm>
            <a:off x="6702425" y="2297113"/>
            <a:ext cx="4041775" cy="674687"/>
          </a:xfrm>
        </p:spPr>
        <p:txBody>
          <a:bodyPr/>
          <a:lstStyle/>
          <a:p>
            <a:pPr>
              <a:defRPr/>
            </a:pPr>
            <a:r>
              <a:rPr lang="en-US" dirty="0"/>
              <a:t>7</a:t>
            </a:r>
            <a:r>
              <a:rPr lang="en-US" dirty="0" smtClean="0"/>
              <a:t> </a:t>
            </a:r>
            <a:r>
              <a:rPr lang="en-US" sz="1600" dirty="0" smtClean="0"/>
              <a:t>interviews</a:t>
            </a:r>
          </a:p>
          <a:p>
            <a:pPr>
              <a:defRPr/>
            </a:pPr>
            <a:r>
              <a:rPr lang="en-US" dirty="0" smtClean="0"/>
              <a:t>17 </a:t>
            </a:r>
            <a:r>
              <a:rPr lang="en-US" sz="1600" dirty="0" smtClean="0"/>
              <a:t>hrs. observation</a:t>
            </a:r>
          </a:p>
          <a:p>
            <a:pPr>
              <a:defRPr/>
            </a:pPr>
            <a:r>
              <a:rPr lang="en-US" sz="1600" dirty="0" smtClean="0"/>
              <a:t>Documentation</a:t>
            </a:r>
            <a:endParaRPr lang="en-US" sz="1600" dirty="0"/>
          </a:p>
        </p:txBody>
      </p:sp>
      <p:sp>
        <p:nvSpPr>
          <p:cNvPr id="4" name="Slide Number Placeholder 3"/>
          <p:cNvSpPr>
            <a:spLocks noGrp="1"/>
          </p:cNvSpPr>
          <p:nvPr>
            <p:ph type="sldNum" sz="quarter" idx="4294967295"/>
          </p:nvPr>
        </p:nvSpPr>
        <p:spPr>
          <a:xfrm>
            <a:off x="6553200" y="168275"/>
            <a:ext cx="2133600" cy="365125"/>
          </a:xfrm>
        </p:spPr>
        <p:txBody>
          <a:bodyPr/>
          <a:lstStyle/>
          <a:p>
            <a:pPr>
              <a:defRPr/>
            </a:pPr>
            <a:fld id="{C3D87E2C-2B16-DD46-8133-B5402F26B6F5}" type="slidenum">
              <a:rPr lang="en-US" smtClean="0"/>
              <a:pPr>
                <a:defRPr/>
              </a:pPr>
              <a:t>8</a:t>
            </a:fld>
            <a:endParaRPr lang="en-US"/>
          </a:p>
        </p:txBody>
      </p:sp>
      <p:sp>
        <p:nvSpPr>
          <p:cNvPr id="8" name="Content Placeholder 6"/>
          <p:cNvSpPr txBox="1">
            <a:spLocks/>
          </p:cNvSpPr>
          <p:nvPr/>
        </p:nvSpPr>
        <p:spPr bwMode="auto">
          <a:xfrm>
            <a:off x="6704013" y="3821113"/>
            <a:ext cx="4041775"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marL="342900" indent="-342900" algn="l" rtl="0" eaLnBrk="0" fontAlgn="base" hangingPunct="0">
              <a:spcBef>
                <a:spcPct val="20000"/>
              </a:spcBef>
              <a:spcAft>
                <a:spcPct val="0"/>
              </a:spcAft>
              <a:buClr>
                <a:srgbClr val="005481"/>
              </a:buClr>
              <a:buFont typeface="Times"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5481"/>
              </a:buClr>
              <a:buFont typeface="Times"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lr>
                <a:srgbClr val="005481"/>
              </a:buClr>
              <a:buFont typeface="Times" charset="0"/>
              <a:buChar char="•"/>
              <a:defRPr sz="1800">
                <a:solidFill>
                  <a:schemeClr val="tx1"/>
                </a:solidFill>
                <a:latin typeface="+mn-lt"/>
                <a:ea typeface="+mn-ea"/>
                <a:cs typeface="+mn-cs"/>
              </a:defRPr>
            </a:lvl3pPr>
            <a:lvl4pPr marL="1600200" indent="-228600" algn="l" rtl="0" eaLnBrk="0" fontAlgn="base" hangingPunct="0">
              <a:spcBef>
                <a:spcPct val="20000"/>
              </a:spcBef>
              <a:spcAft>
                <a:spcPct val="0"/>
              </a:spcAft>
              <a:buClr>
                <a:srgbClr val="005481"/>
              </a:buClr>
              <a:buFont typeface="Times" charset="0"/>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Clr>
                <a:srgbClr val="005481"/>
              </a:buClr>
              <a:buFont typeface="Times" charset="0"/>
              <a:buChar char="•"/>
              <a:defRPr sz="1600">
                <a:solidFill>
                  <a:schemeClr val="tx1"/>
                </a:solidFill>
                <a:latin typeface="+mn-lt"/>
                <a:ea typeface="+mn-ea"/>
                <a:cs typeface="+mn-cs"/>
              </a:defRPr>
            </a:lvl5pPr>
            <a:lvl6pPr marL="2514600" indent="-228600" algn="l" rtl="0" fontAlgn="base">
              <a:spcBef>
                <a:spcPct val="20000"/>
              </a:spcBef>
              <a:spcAft>
                <a:spcPct val="0"/>
              </a:spcAft>
              <a:buClr>
                <a:srgbClr val="005481"/>
              </a:buClr>
              <a:buFont typeface="Times" charset="0"/>
              <a:buChar char="•"/>
              <a:defRPr sz="1600">
                <a:solidFill>
                  <a:schemeClr val="tx1"/>
                </a:solidFill>
                <a:latin typeface="+mn-lt"/>
                <a:ea typeface="+mn-ea"/>
                <a:cs typeface="+mn-cs"/>
              </a:defRPr>
            </a:lvl6pPr>
            <a:lvl7pPr marL="2971800" indent="-228600" algn="l" rtl="0" fontAlgn="base">
              <a:spcBef>
                <a:spcPct val="20000"/>
              </a:spcBef>
              <a:spcAft>
                <a:spcPct val="0"/>
              </a:spcAft>
              <a:buClr>
                <a:srgbClr val="005481"/>
              </a:buClr>
              <a:buFont typeface="Times" charset="0"/>
              <a:buChar char="•"/>
              <a:defRPr sz="1600">
                <a:solidFill>
                  <a:schemeClr val="tx1"/>
                </a:solidFill>
                <a:latin typeface="+mn-lt"/>
                <a:ea typeface="+mn-ea"/>
                <a:cs typeface="+mn-cs"/>
              </a:defRPr>
            </a:lvl7pPr>
            <a:lvl8pPr marL="3429000" indent="-228600" algn="l" rtl="0" fontAlgn="base">
              <a:spcBef>
                <a:spcPct val="20000"/>
              </a:spcBef>
              <a:spcAft>
                <a:spcPct val="0"/>
              </a:spcAft>
              <a:buClr>
                <a:srgbClr val="005481"/>
              </a:buClr>
              <a:buFont typeface="Times" charset="0"/>
              <a:buChar char="•"/>
              <a:defRPr sz="1600">
                <a:solidFill>
                  <a:schemeClr val="tx1"/>
                </a:solidFill>
                <a:latin typeface="+mn-lt"/>
                <a:ea typeface="+mn-ea"/>
                <a:cs typeface="+mn-cs"/>
              </a:defRPr>
            </a:lvl8pPr>
            <a:lvl9pPr marL="3886200" indent="-228600" algn="l" rtl="0" fontAlgn="base">
              <a:spcBef>
                <a:spcPct val="20000"/>
              </a:spcBef>
              <a:spcAft>
                <a:spcPct val="0"/>
              </a:spcAft>
              <a:buClr>
                <a:srgbClr val="005481"/>
              </a:buClr>
              <a:buFont typeface="Times" charset="0"/>
              <a:buChar char="•"/>
              <a:defRPr sz="1600">
                <a:solidFill>
                  <a:schemeClr val="tx1"/>
                </a:solidFill>
                <a:latin typeface="+mn-lt"/>
                <a:ea typeface="+mn-ea"/>
                <a:cs typeface="+mn-cs"/>
              </a:defRPr>
            </a:lvl9pPr>
          </a:lstStyle>
          <a:p>
            <a:pPr>
              <a:defRPr/>
            </a:pPr>
            <a:endParaRPr lang="en-US" sz="1600" dirty="0"/>
          </a:p>
        </p:txBody>
      </p:sp>
      <p:sp>
        <p:nvSpPr>
          <p:cNvPr id="16391" name="Content Placeholder 6"/>
          <p:cNvSpPr txBox="1">
            <a:spLocks/>
          </p:cNvSpPr>
          <p:nvPr/>
        </p:nvSpPr>
        <p:spPr bwMode="auto">
          <a:xfrm>
            <a:off x="6702425" y="5487987"/>
            <a:ext cx="2439988" cy="1293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a:defRPr sz="2400">
                <a:solidFill>
                  <a:schemeClr val="tx1"/>
                </a:solidFill>
                <a:latin typeface="Times" charset="0"/>
                <a:ea typeface="Osaka" charset="0"/>
                <a:cs typeface="Osaka" charset="0"/>
              </a:defRPr>
            </a:lvl1pPr>
            <a:lvl2pPr marL="742950" indent="-285750">
              <a:defRPr sz="2400">
                <a:solidFill>
                  <a:schemeClr val="tx1"/>
                </a:solidFill>
                <a:latin typeface="Times" charset="0"/>
                <a:ea typeface="Osaka" charset="0"/>
                <a:cs typeface="Osaka" charset="0"/>
              </a:defRPr>
            </a:lvl2pPr>
            <a:lvl3pPr marL="1143000" indent="-228600">
              <a:defRPr sz="2400">
                <a:solidFill>
                  <a:schemeClr val="tx1"/>
                </a:solidFill>
                <a:latin typeface="Times" charset="0"/>
                <a:ea typeface="Osaka" charset="0"/>
                <a:cs typeface="Osaka" charset="0"/>
              </a:defRPr>
            </a:lvl3pPr>
            <a:lvl4pPr marL="1600200" indent="-228600">
              <a:defRPr sz="2400">
                <a:solidFill>
                  <a:schemeClr val="tx1"/>
                </a:solidFill>
                <a:latin typeface="Times" charset="0"/>
                <a:ea typeface="Osaka" charset="0"/>
                <a:cs typeface="Osaka" charset="0"/>
              </a:defRPr>
            </a:lvl4pPr>
            <a:lvl5pPr marL="2057400" indent="-22860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pPr>
              <a:buFont typeface="Arial" charset="0"/>
              <a:buChar char="•"/>
            </a:pPr>
            <a:r>
              <a:rPr lang="en-US" dirty="0">
                <a:latin typeface="Arial" charset="0"/>
                <a:cs typeface="Arial" charset="0"/>
              </a:rPr>
              <a:t>7</a:t>
            </a:r>
            <a:r>
              <a:rPr lang="en-US" sz="2000" dirty="0">
                <a:latin typeface="Arial" charset="0"/>
                <a:cs typeface="Arial" charset="0"/>
              </a:rPr>
              <a:t> </a:t>
            </a:r>
            <a:r>
              <a:rPr lang="en-US" sz="1600" dirty="0">
                <a:latin typeface="Arial" charset="0"/>
                <a:cs typeface="Arial" charset="0"/>
              </a:rPr>
              <a:t>interviews</a:t>
            </a:r>
          </a:p>
          <a:p>
            <a:pPr>
              <a:buFont typeface="Arial" charset="0"/>
              <a:buChar char="•"/>
            </a:pPr>
            <a:r>
              <a:rPr lang="en-US" dirty="0">
                <a:latin typeface="Arial" charset="0"/>
                <a:cs typeface="Arial" charset="0"/>
              </a:rPr>
              <a:t>17</a:t>
            </a:r>
            <a:r>
              <a:rPr lang="en-US" sz="2000" dirty="0">
                <a:latin typeface="Arial" charset="0"/>
                <a:cs typeface="Arial" charset="0"/>
              </a:rPr>
              <a:t> </a:t>
            </a:r>
            <a:r>
              <a:rPr lang="en-US" sz="1600" dirty="0">
                <a:latin typeface="Arial" charset="0"/>
                <a:cs typeface="Arial" charset="0"/>
              </a:rPr>
              <a:t>hrs. observation</a:t>
            </a:r>
          </a:p>
          <a:p>
            <a:pPr>
              <a:buFont typeface="Arial" charset="0"/>
              <a:buChar char="•"/>
            </a:pPr>
            <a:r>
              <a:rPr lang="en-US" sz="1600" dirty="0">
                <a:latin typeface="Arial" charset="0"/>
                <a:cs typeface="Arial" charset="0"/>
              </a:rPr>
              <a:t>Documentation</a:t>
            </a:r>
          </a:p>
        </p:txBody>
      </p:sp>
      <p:sp>
        <p:nvSpPr>
          <p:cNvPr id="10" name="Text Placeholder 4"/>
          <p:cNvSpPr>
            <a:spLocks noGrp="1"/>
          </p:cNvSpPr>
          <p:nvPr>
            <p:ph type="body" idx="1"/>
          </p:nvPr>
        </p:nvSpPr>
        <p:spPr>
          <a:xfrm>
            <a:off x="5789613" y="1539875"/>
            <a:ext cx="4040187" cy="639763"/>
          </a:xfrm>
        </p:spPr>
        <p:txBody>
          <a:bodyPr/>
          <a:lstStyle/>
          <a:p>
            <a:pPr algn="ctr">
              <a:defRPr/>
            </a:pPr>
            <a:r>
              <a:rPr lang="en-US" sz="2800" u="sng" dirty="0" smtClean="0"/>
              <a:t>Data</a:t>
            </a:r>
            <a:endParaRPr lang="en-US" sz="2800" u="sng" dirty="0"/>
          </a:p>
        </p:txBody>
      </p:sp>
      <p:sp>
        <p:nvSpPr>
          <p:cNvPr id="12" name="Text Placeholder 4"/>
          <p:cNvSpPr>
            <a:spLocks noGrp="1"/>
          </p:cNvSpPr>
          <p:nvPr>
            <p:ph type="body" idx="1"/>
          </p:nvPr>
        </p:nvSpPr>
        <p:spPr>
          <a:xfrm>
            <a:off x="3733800" y="1570038"/>
            <a:ext cx="4040188" cy="639762"/>
          </a:xfrm>
        </p:spPr>
        <p:txBody>
          <a:bodyPr/>
          <a:lstStyle/>
          <a:p>
            <a:pPr>
              <a:defRPr/>
            </a:pPr>
            <a:r>
              <a:rPr lang="en-US" sz="2800" u="sng" dirty="0" smtClean="0">
                <a:solidFill>
                  <a:srgbClr val="000000"/>
                </a:solidFill>
              </a:rPr>
              <a:t>Description</a:t>
            </a:r>
            <a:endParaRPr lang="en-US" sz="2800" u="sng" dirty="0">
              <a:solidFill>
                <a:srgbClr val="000000"/>
              </a:solidFill>
            </a:endParaRPr>
          </a:p>
        </p:txBody>
      </p:sp>
      <p:sp>
        <p:nvSpPr>
          <p:cNvPr id="13" name="Content Placeholder 2"/>
          <p:cNvSpPr txBox="1">
            <a:spLocks/>
          </p:cNvSpPr>
          <p:nvPr/>
        </p:nvSpPr>
        <p:spPr bwMode="auto">
          <a:xfrm>
            <a:off x="3351213" y="2297113"/>
            <a:ext cx="3278187" cy="120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marL="342900" indent="-342900" algn="l" rtl="0" eaLnBrk="0" fontAlgn="base" hangingPunct="0">
              <a:spcBef>
                <a:spcPct val="20000"/>
              </a:spcBef>
              <a:spcAft>
                <a:spcPct val="0"/>
              </a:spcAft>
              <a:buClr>
                <a:srgbClr val="005481"/>
              </a:buClr>
              <a:buFont typeface="Times"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5481"/>
              </a:buClr>
              <a:buFont typeface="Times"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lr>
                <a:srgbClr val="005481"/>
              </a:buClr>
              <a:buFont typeface="Times" charset="0"/>
              <a:buChar char="•"/>
              <a:defRPr sz="1800">
                <a:solidFill>
                  <a:schemeClr val="tx1"/>
                </a:solidFill>
                <a:latin typeface="+mn-lt"/>
                <a:ea typeface="+mn-ea"/>
                <a:cs typeface="+mn-cs"/>
              </a:defRPr>
            </a:lvl3pPr>
            <a:lvl4pPr marL="1600200" indent="-228600" algn="l" rtl="0" eaLnBrk="0" fontAlgn="base" hangingPunct="0">
              <a:spcBef>
                <a:spcPct val="20000"/>
              </a:spcBef>
              <a:spcAft>
                <a:spcPct val="0"/>
              </a:spcAft>
              <a:buClr>
                <a:srgbClr val="005481"/>
              </a:buClr>
              <a:buFont typeface="Times" charset="0"/>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Clr>
                <a:srgbClr val="005481"/>
              </a:buClr>
              <a:buFont typeface="Times" charset="0"/>
              <a:buChar char="•"/>
              <a:defRPr sz="1600">
                <a:solidFill>
                  <a:schemeClr val="tx1"/>
                </a:solidFill>
                <a:latin typeface="+mn-lt"/>
                <a:ea typeface="+mn-ea"/>
                <a:cs typeface="+mn-cs"/>
              </a:defRPr>
            </a:lvl5pPr>
            <a:lvl6pPr marL="2514600" indent="-228600" algn="l" rtl="0" fontAlgn="base">
              <a:spcBef>
                <a:spcPct val="20000"/>
              </a:spcBef>
              <a:spcAft>
                <a:spcPct val="0"/>
              </a:spcAft>
              <a:buClr>
                <a:srgbClr val="005481"/>
              </a:buClr>
              <a:buFont typeface="Times" charset="0"/>
              <a:buChar char="•"/>
              <a:defRPr sz="1600">
                <a:solidFill>
                  <a:schemeClr val="tx1"/>
                </a:solidFill>
                <a:latin typeface="+mn-lt"/>
                <a:ea typeface="+mn-ea"/>
                <a:cs typeface="+mn-cs"/>
              </a:defRPr>
            </a:lvl6pPr>
            <a:lvl7pPr marL="2971800" indent="-228600" algn="l" rtl="0" fontAlgn="base">
              <a:spcBef>
                <a:spcPct val="20000"/>
              </a:spcBef>
              <a:spcAft>
                <a:spcPct val="0"/>
              </a:spcAft>
              <a:buClr>
                <a:srgbClr val="005481"/>
              </a:buClr>
              <a:buFont typeface="Times" charset="0"/>
              <a:buChar char="•"/>
              <a:defRPr sz="1600">
                <a:solidFill>
                  <a:schemeClr val="tx1"/>
                </a:solidFill>
                <a:latin typeface="+mn-lt"/>
                <a:ea typeface="+mn-ea"/>
                <a:cs typeface="+mn-cs"/>
              </a:defRPr>
            </a:lvl7pPr>
            <a:lvl8pPr marL="3429000" indent="-228600" algn="l" rtl="0" fontAlgn="base">
              <a:spcBef>
                <a:spcPct val="20000"/>
              </a:spcBef>
              <a:spcAft>
                <a:spcPct val="0"/>
              </a:spcAft>
              <a:buClr>
                <a:srgbClr val="005481"/>
              </a:buClr>
              <a:buFont typeface="Times" charset="0"/>
              <a:buChar char="•"/>
              <a:defRPr sz="1600">
                <a:solidFill>
                  <a:schemeClr val="tx1"/>
                </a:solidFill>
                <a:latin typeface="+mn-lt"/>
                <a:ea typeface="+mn-ea"/>
                <a:cs typeface="+mn-cs"/>
              </a:defRPr>
            </a:lvl8pPr>
            <a:lvl9pPr marL="3886200" indent="-228600" algn="l" rtl="0" fontAlgn="base">
              <a:spcBef>
                <a:spcPct val="20000"/>
              </a:spcBef>
              <a:spcAft>
                <a:spcPct val="0"/>
              </a:spcAft>
              <a:buClr>
                <a:srgbClr val="005481"/>
              </a:buClr>
              <a:buFont typeface="Times" charset="0"/>
              <a:buChar char="•"/>
              <a:defRPr sz="1600">
                <a:solidFill>
                  <a:schemeClr val="tx1"/>
                </a:solidFill>
                <a:latin typeface="+mn-lt"/>
                <a:ea typeface="+mn-ea"/>
                <a:cs typeface="+mn-cs"/>
              </a:defRPr>
            </a:lvl9pPr>
          </a:lstStyle>
          <a:p>
            <a:pPr>
              <a:defRPr/>
            </a:pPr>
            <a:r>
              <a:rPr lang="en-US" sz="2000" dirty="0" smtClean="0"/>
              <a:t>OSS bioinformatics project developers</a:t>
            </a:r>
          </a:p>
          <a:p>
            <a:pPr>
              <a:defRPr/>
            </a:pPr>
            <a:r>
              <a:rPr lang="en-US" dirty="0" smtClean="0"/>
              <a:t>2</a:t>
            </a:r>
            <a:r>
              <a:rPr lang="en-US" sz="2000" dirty="0" smtClean="0"/>
              <a:t> </a:t>
            </a:r>
            <a:r>
              <a:rPr lang="en-US" sz="1600" dirty="0" smtClean="0"/>
              <a:t>days</a:t>
            </a:r>
            <a:endParaRPr lang="en-US" sz="2000" dirty="0" smtClean="0"/>
          </a:p>
          <a:p>
            <a:pPr>
              <a:defRPr/>
            </a:pPr>
            <a:endParaRPr lang="en-US" sz="1800" dirty="0" smtClean="0">
              <a:solidFill>
                <a:srgbClr val="808080"/>
              </a:solidFill>
            </a:endParaRPr>
          </a:p>
          <a:p>
            <a:pPr>
              <a:defRPr/>
            </a:pPr>
            <a:endParaRPr lang="en-US" sz="1800" dirty="0">
              <a:solidFill>
                <a:srgbClr val="808080"/>
              </a:solidFill>
            </a:endParaRPr>
          </a:p>
        </p:txBody>
      </p:sp>
      <p:sp>
        <p:nvSpPr>
          <p:cNvPr id="15" name="Content Placeholder 2"/>
          <p:cNvSpPr txBox="1">
            <a:spLocks/>
          </p:cNvSpPr>
          <p:nvPr/>
        </p:nvSpPr>
        <p:spPr bwMode="auto">
          <a:xfrm>
            <a:off x="3351213" y="3886200"/>
            <a:ext cx="3278187" cy="120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marL="342900" indent="-342900" algn="l" rtl="0" eaLnBrk="0" fontAlgn="base" hangingPunct="0">
              <a:spcBef>
                <a:spcPct val="20000"/>
              </a:spcBef>
              <a:spcAft>
                <a:spcPct val="0"/>
              </a:spcAft>
              <a:buClr>
                <a:srgbClr val="005481"/>
              </a:buClr>
              <a:buFont typeface="Times"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5481"/>
              </a:buClr>
              <a:buFont typeface="Times"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lr>
                <a:srgbClr val="005481"/>
              </a:buClr>
              <a:buFont typeface="Times" charset="0"/>
              <a:buChar char="•"/>
              <a:defRPr sz="1800">
                <a:solidFill>
                  <a:schemeClr val="tx1"/>
                </a:solidFill>
                <a:latin typeface="+mn-lt"/>
                <a:ea typeface="+mn-ea"/>
                <a:cs typeface="+mn-cs"/>
              </a:defRPr>
            </a:lvl3pPr>
            <a:lvl4pPr marL="1600200" indent="-228600" algn="l" rtl="0" eaLnBrk="0" fontAlgn="base" hangingPunct="0">
              <a:spcBef>
                <a:spcPct val="20000"/>
              </a:spcBef>
              <a:spcAft>
                <a:spcPct val="0"/>
              </a:spcAft>
              <a:buClr>
                <a:srgbClr val="005481"/>
              </a:buClr>
              <a:buFont typeface="Times" charset="0"/>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Clr>
                <a:srgbClr val="005481"/>
              </a:buClr>
              <a:buFont typeface="Times" charset="0"/>
              <a:buChar char="•"/>
              <a:defRPr sz="1600">
                <a:solidFill>
                  <a:schemeClr val="tx1"/>
                </a:solidFill>
                <a:latin typeface="+mn-lt"/>
                <a:ea typeface="+mn-ea"/>
                <a:cs typeface="+mn-cs"/>
              </a:defRPr>
            </a:lvl5pPr>
            <a:lvl6pPr marL="2514600" indent="-228600" algn="l" rtl="0" fontAlgn="base">
              <a:spcBef>
                <a:spcPct val="20000"/>
              </a:spcBef>
              <a:spcAft>
                <a:spcPct val="0"/>
              </a:spcAft>
              <a:buClr>
                <a:srgbClr val="005481"/>
              </a:buClr>
              <a:buFont typeface="Times" charset="0"/>
              <a:buChar char="•"/>
              <a:defRPr sz="1600">
                <a:solidFill>
                  <a:schemeClr val="tx1"/>
                </a:solidFill>
                <a:latin typeface="+mn-lt"/>
                <a:ea typeface="+mn-ea"/>
                <a:cs typeface="+mn-cs"/>
              </a:defRPr>
            </a:lvl6pPr>
            <a:lvl7pPr marL="2971800" indent="-228600" algn="l" rtl="0" fontAlgn="base">
              <a:spcBef>
                <a:spcPct val="20000"/>
              </a:spcBef>
              <a:spcAft>
                <a:spcPct val="0"/>
              </a:spcAft>
              <a:buClr>
                <a:srgbClr val="005481"/>
              </a:buClr>
              <a:buFont typeface="Times" charset="0"/>
              <a:buChar char="•"/>
              <a:defRPr sz="1600">
                <a:solidFill>
                  <a:schemeClr val="tx1"/>
                </a:solidFill>
                <a:latin typeface="+mn-lt"/>
                <a:ea typeface="+mn-ea"/>
                <a:cs typeface="+mn-cs"/>
              </a:defRPr>
            </a:lvl7pPr>
            <a:lvl8pPr marL="3429000" indent="-228600" algn="l" rtl="0" fontAlgn="base">
              <a:spcBef>
                <a:spcPct val="20000"/>
              </a:spcBef>
              <a:spcAft>
                <a:spcPct val="0"/>
              </a:spcAft>
              <a:buClr>
                <a:srgbClr val="005481"/>
              </a:buClr>
              <a:buFont typeface="Times" charset="0"/>
              <a:buChar char="•"/>
              <a:defRPr sz="1600">
                <a:solidFill>
                  <a:schemeClr val="tx1"/>
                </a:solidFill>
                <a:latin typeface="+mn-lt"/>
                <a:ea typeface="+mn-ea"/>
                <a:cs typeface="+mn-cs"/>
              </a:defRPr>
            </a:lvl8pPr>
            <a:lvl9pPr marL="3886200" indent="-228600" algn="l" rtl="0" fontAlgn="base">
              <a:spcBef>
                <a:spcPct val="20000"/>
              </a:spcBef>
              <a:spcAft>
                <a:spcPct val="0"/>
              </a:spcAft>
              <a:buClr>
                <a:srgbClr val="005481"/>
              </a:buClr>
              <a:buFont typeface="Times" charset="0"/>
              <a:buChar char="•"/>
              <a:defRPr sz="1600">
                <a:solidFill>
                  <a:schemeClr val="tx1"/>
                </a:solidFill>
                <a:latin typeface="+mn-lt"/>
                <a:ea typeface="+mn-ea"/>
                <a:cs typeface="+mn-cs"/>
              </a:defRPr>
            </a:lvl9pPr>
          </a:lstStyle>
          <a:p>
            <a:pPr>
              <a:defRPr/>
            </a:pPr>
            <a:r>
              <a:rPr lang="en-US" sz="2000" dirty="0"/>
              <a:t>OSS bioinformatics project developers</a:t>
            </a:r>
          </a:p>
          <a:p>
            <a:pPr>
              <a:defRPr/>
            </a:pPr>
            <a:r>
              <a:rPr lang="en-US" dirty="0" smtClean="0"/>
              <a:t>5</a:t>
            </a:r>
            <a:r>
              <a:rPr lang="en-US" sz="1800" dirty="0" smtClean="0"/>
              <a:t> </a:t>
            </a:r>
            <a:r>
              <a:rPr lang="en-US" sz="1600" dirty="0"/>
              <a:t>days</a:t>
            </a:r>
            <a:endParaRPr lang="en-US" sz="1800" dirty="0"/>
          </a:p>
          <a:p>
            <a:pPr>
              <a:defRPr/>
            </a:pPr>
            <a:endParaRPr lang="en-US" sz="1800" dirty="0">
              <a:solidFill>
                <a:srgbClr val="808080"/>
              </a:solidFill>
            </a:endParaRPr>
          </a:p>
        </p:txBody>
      </p:sp>
      <p:sp>
        <p:nvSpPr>
          <p:cNvPr id="16" name="Content Placeholder 2"/>
          <p:cNvSpPr txBox="1">
            <a:spLocks/>
          </p:cNvSpPr>
          <p:nvPr/>
        </p:nvSpPr>
        <p:spPr bwMode="auto">
          <a:xfrm>
            <a:off x="3351213" y="5487987"/>
            <a:ext cx="3278187" cy="120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marL="342900" indent="-342900" algn="l" rtl="0" eaLnBrk="0" fontAlgn="base" hangingPunct="0">
              <a:spcBef>
                <a:spcPct val="20000"/>
              </a:spcBef>
              <a:spcAft>
                <a:spcPct val="0"/>
              </a:spcAft>
              <a:buClr>
                <a:srgbClr val="005481"/>
              </a:buClr>
              <a:buFont typeface="Times"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5481"/>
              </a:buClr>
              <a:buFont typeface="Times"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lr>
                <a:srgbClr val="005481"/>
              </a:buClr>
              <a:buFont typeface="Times" charset="0"/>
              <a:buChar char="•"/>
              <a:defRPr sz="1800">
                <a:solidFill>
                  <a:schemeClr val="tx1"/>
                </a:solidFill>
                <a:latin typeface="+mn-lt"/>
                <a:ea typeface="+mn-ea"/>
                <a:cs typeface="+mn-cs"/>
              </a:defRPr>
            </a:lvl3pPr>
            <a:lvl4pPr marL="1600200" indent="-228600" algn="l" rtl="0" eaLnBrk="0" fontAlgn="base" hangingPunct="0">
              <a:spcBef>
                <a:spcPct val="20000"/>
              </a:spcBef>
              <a:spcAft>
                <a:spcPct val="0"/>
              </a:spcAft>
              <a:buClr>
                <a:srgbClr val="005481"/>
              </a:buClr>
              <a:buFont typeface="Times" charset="0"/>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Clr>
                <a:srgbClr val="005481"/>
              </a:buClr>
              <a:buFont typeface="Times" charset="0"/>
              <a:buChar char="•"/>
              <a:defRPr sz="1600">
                <a:solidFill>
                  <a:schemeClr val="tx1"/>
                </a:solidFill>
                <a:latin typeface="+mn-lt"/>
                <a:ea typeface="+mn-ea"/>
                <a:cs typeface="+mn-cs"/>
              </a:defRPr>
            </a:lvl5pPr>
            <a:lvl6pPr marL="2514600" indent="-228600" algn="l" rtl="0" fontAlgn="base">
              <a:spcBef>
                <a:spcPct val="20000"/>
              </a:spcBef>
              <a:spcAft>
                <a:spcPct val="0"/>
              </a:spcAft>
              <a:buClr>
                <a:srgbClr val="005481"/>
              </a:buClr>
              <a:buFont typeface="Times" charset="0"/>
              <a:buChar char="•"/>
              <a:defRPr sz="1600">
                <a:solidFill>
                  <a:schemeClr val="tx1"/>
                </a:solidFill>
                <a:latin typeface="+mn-lt"/>
                <a:ea typeface="+mn-ea"/>
                <a:cs typeface="+mn-cs"/>
              </a:defRPr>
            </a:lvl6pPr>
            <a:lvl7pPr marL="2971800" indent="-228600" algn="l" rtl="0" fontAlgn="base">
              <a:spcBef>
                <a:spcPct val="20000"/>
              </a:spcBef>
              <a:spcAft>
                <a:spcPct val="0"/>
              </a:spcAft>
              <a:buClr>
                <a:srgbClr val="005481"/>
              </a:buClr>
              <a:buFont typeface="Times" charset="0"/>
              <a:buChar char="•"/>
              <a:defRPr sz="1600">
                <a:solidFill>
                  <a:schemeClr val="tx1"/>
                </a:solidFill>
                <a:latin typeface="+mn-lt"/>
                <a:ea typeface="+mn-ea"/>
                <a:cs typeface="+mn-cs"/>
              </a:defRPr>
            </a:lvl7pPr>
            <a:lvl8pPr marL="3429000" indent="-228600" algn="l" rtl="0" fontAlgn="base">
              <a:spcBef>
                <a:spcPct val="20000"/>
              </a:spcBef>
              <a:spcAft>
                <a:spcPct val="0"/>
              </a:spcAft>
              <a:buClr>
                <a:srgbClr val="005481"/>
              </a:buClr>
              <a:buFont typeface="Times" charset="0"/>
              <a:buChar char="•"/>
              <a:defRPr sz="1600">
                <a:solidFill>
                  <a:schemeClr val="tx1"/>
                </a:solidFill>
                <a:latin typeface="+mn-lt"/>
                <a:ea typeface="+mn-ea"/>
                <a:cs typeface="+mn-cs"/>
              </a:defRPr>
            </a:lvl8pPr>
            <a:lvl9pPr marL="3886200" indent="-228600" algn="l" rtl="0" fontAlgn="base">
              <a:spcBef>
                <a:spcPct val="20000"/>
              </a:spcBef>
              <a:spcAft>
                <a:spcPct val="0"/>
              </a:spcAft>
              <a:buClr>
                <a:srgbClr val="005481"/>
              </a:buClr>
              <a:buFont typeface="Times" charset="0"/>
              <a:buChar char="•"/>
              <a:defRPr sz="1600">
                <a:solidFill>
                  <a:schemeClr val="tx1"/>
                </a:solidFill>
                <a:latin typeface="+mn-lt"/>
                <a:ea typeface="+mn-ea"/>
                <a:cs typeface="+mn-cs"/>
              </a:defRPr>
            </a:lvl9pPr>
          </a:lstStyle>
          <a:p>
            <a:pPr>
              <a:defRPr/>
            </a:pPr>
            <a:r>
              <a:rPr lang="en-US" sz="2000" dirty="0"/>
              <a:t>Polar scientists, visualization </a:t>
            </a:r>
            <a:r>
              <a:rPr lang="en-US" sz="2000" dirty="0" smtClean="0"/>
              <a:t>developers</a:t>
            </a:r>
            <a:endParaRPr lang="en-US" sz="2000" dirty="0"/>
          </a:p>
          <a:p>
            <a:pPr>
              <a:defRPr/>
            </a:pPr>
            <a:r>
              <a:rPr lang="en-US" dirty="0"/>
              <a:t>2</a:t>
            </a:r>
            <a:r>
              <a:rPr lang="en-US" sz="2000" dirty="0"/>
              <a:t> </a:t>
            </a:r>
            <a:r>
              <a:rPr lang="en-US" sz="1600" dirty="0"/>
              <a:t>days</a:t>
            </a:r>
            <a:endParaRPr lang="en-US" sz="2000" dirty="0"/>
          </a:p>
          <a:p>
            <a:pPr>
              <a:defRPr/>
            </a:pPr>
            <a:endParaRPr lang="en-US" sz="1800" dirty="0" smtClean="0">
              <a:solidFill>
                <a:srgbClr val="808080"/>
              </a:solidFill>
            </a:endParaRPr>
          </a:p>
          <a:p>
            <a:pPr>
              <a:defRPr/>
            </a:pPr>
            <a:endParaRPr lang="en-US" sz="1800" dirty="0">
              <a:solidFill>
                <a:srgbClr val="808080"/>
              </a:solidFill>
            </a:endParaRPr>
          </a:p>
        </p:txBody>
      </p:sp>
      <p:sp>
        <p:nvSpPr>
          <p:cNvPr id="14" name="Content Placeholder 6"/>
          <p:cNvSpPr txBox="1">
            <a:spLocks/>
          </p:cNvSpPr>
          <p:nvPr/>
        </p:nvSpPr>
        <p:spPr bwMode="auto">
          <a:xfrm>
            <a:off x="6702425" y="3886200"/>
            <a:ext cx="4041775"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marL="342900" indent="-342900" algn="l" rtl="0" eaLnBrk="0" fontAlgn="base" hangingPunct="0">
              <a:spcBef>
                <a:spcPct val="20000"/>
              </a:spcBef>
              <a:spcAft>
                <a:spcPct val="0"/>
              </a:spcAft>
              <a:buClr>
                <a:srgbClr val="005481"/>
              </a:buClr>
              <a:buFont typeface="Times"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5481"/>
              </a:buClr>
              <a:buFont typeface="Times"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lr>
                <a:srgbClr val="005481"/>
              </a:buClr>
              <a:buFont typeface="Times" charset="0"/>
              <a:buChar char="•"/>
              <a:defRPr sz="1800">
                <a:solidFill>
                  <a:schemeClr val="tx1"/>
                </a:solidFill>
                <a:latin typeface="+mn-lt"/>
                <a:ea typeface="+mn-ea"/>
                <a:cs typeface="+mn-cs"/>
              </a:defRPr>
            </a:lvl3pPr>
            <a:lvl4pPr marL="1600200" indent="-228600" algn="l" rtl="0" eaLnBrk="0" fontAlgn="base" hangingPunct="0">
              <a:spcBef>
                <a:spcPct val="20000"/>
              </a:spcBef>
              <a:spcAft>
                <a:spcPct val="0"/>
              </a:spcAft>
              <a:buClr>
                <a:srgbClr val="005481"/>
              </a:buClr>
              <a:buFont typeface="Times" charset="0"/>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Clr>
                <a:srgbClr val="005481"/>
              </a:buClr>
              <a:buFont typeface="Times" charset="0"/>
              <a:buChar char="•"/>
              <a:defRPr sz="1600">
                <a:solidFill>
                  <a:schemeClr val="tx1"/>
                </a:solidFill>
                <a:latin typeface="+mn-lt"/>
                <a:ea typeface="+mn-ea"/>
                <a:cs typeface="+mn-cs"/>
              </a:defRPr>
            </a:lvl5pPr>
            <a:lvl6pPr marL="2514600" indent="-228600" algn="l" rtl="0" fontAlgn="base">
              <a:spcBef>
                <a:spcPct val="20000"/>
              </a:spcBef>
              <a:spcAft>
                <a:spcPct val="0"/>
              </a:spcAft>
              <a:buClr>
                <a:srgbClr val="005481"/>
              </a:buClr>
              <a:buFont typeface="Times" charset="0"/>
              <a:buChar char="•"/>
              <a:defRPr sz="1600">
                <a:solidFill>
                  <a:schemeClr val="tx1"/>
                </a:solidFill>
                <a:latin typeface="+mn-lt"/>
                <a:ea typeface="+mn-ea"/>
                <a:cs typeface="+mn-cs"/>
              </a:defRPr>
            </a:lvl6pPr>
            <a:lvl7pPr marL="2971800" indent="-228600" algn="l" rtl="0" fontAlgn="base">
              <a:spcBef>
                <a:spcPct val="20000"/>
              </a:spcBef>
              <a:spcAft>
                <a:spcPct val="0"/>
              </a:spcAft>
              <a:buClr>
                <a:srgbClr val="005481"/>
              </a:buClr>
              <a:buFont typeface="Times" charset="0"/>
              <a:buChar char="•"/>
              <a:defRPr sz="1600">
                <a:solidFill>
                  <a:schemeClr val="tx1"/>
                </a:solidFill>
                <a:latin typeface="+mn-lt"/>
                <a:ea typeface="+mn-ea"/>
                <a:cs typeface="+mn-cs"/>
              </a:defRPr>
            </a:lvl7pPr>
            <a:lvl8pPr marL="3429000" indent="-228600" algn="l" rtl="0" fontAlgn="base">
              <a:spcBef>
                <a:spcPct val="20000"/>
              </a:spcBef>
              <a:spcAft>
                <a:spcPct val="0"/>
              </a:spcAft>
              <a:buClr>
                <a:srgbClr val="005481"/>
              </a:buClr>
              <a:buFont typeface="Times" charset="0"/>
              <a:buChar char="•"/>
              <a:defRPr sz="1600">
                <a:solidFill>
                  <a:schemeClr val="tx1"/>
                </a:solidFill>
                <a:latin typeface="+mn-lt"/>
                <a:ea typeface="+mn-ea"/>
                <a:cs typeface="+mn-cs"/>
              </a:defRPr>
            </a:lvl8pPr>
            <a:lvl9pPr marL="3886200" indent="-228600" algn="l" rtl="0" fontAlgn="base">
              <a:spcBef>
                <a:spcPct val="20000"/>
              </a:spcBef>
              <a:spcAft>
                <a:spcPct val="0"/>
              </a:spcAft>
              <a:buClr>
                <a:srgbClr val="005481"/>
              </a:buClr>
              <a:buFont typeface="Times" charset="0"/>
              <a:buChar char="•"/>
              <a:defRPr sz="1600">
                <a:solidFill>
                  <a:schemeClr val="tx1"/>
                </a:solidFill>
                <a:latin typeface="+mn-lt"/>
                <a:ea typeface="+mn-ea"/>
                <a:cs typeface="+mn-cs"/>
              </a:defRPr>
            </a:lvl9pPr>
          </a:lstStyle>
          <a:p>
            <a:pPr>
              <a:defRPr/>
            </a:pPr>
            <a:r>
              <a:rPr lang="en-US" dirty="0" smtClean="0"/>
              <a:t>2 </a:t>
            </a:r>
            <a:r>
              <a:rPr lang="en-US" sz="1600" dirty="0" smtClean="0"/>
              <a:t>interviews</a:t>
            </a:r>
          </a:p>
          <a:p>
            <a:pPr>
              <a:defRPr/>
            </a:pPr>
            <a:r>
              <a:rPr lang="en-US" sz="1600" dirty="0" smtClean="0"/>
              <a:t>Documentation</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iStock_000031785838_Medium-1260x84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85800" y="2857500"/>
            <a:ext cx="4648200" cy="1143000"/>
          </a:xfrm>
        </p:spPr>
        <p:txBody>
          <a:bodyPr/>
          <a:lstStyle/>
          <a:p>
            <a:pPr>
              <a:defRPr/>
            </a:pPr>
            <a:r>
              <a:rPr lang="en-US" sz="8800" dirty="0" smtClean="0">
                <a:solidFill>
                  <a:schemeClr val="bg1"/>
                </a:solidFill>
              </a:rPr>
              <a:t>Findings</a:t>
            </a:r>
            <a:endParaRPr lang="en-US" sz="8800" dirty="0">
              <a:solidFill>
                <a:schemeClr val="bg1"/>
              </a:solidFill>
            </a:endParaRPr>
          </a:p>
        </p:txBody>
      </p:sp>
      <p:sp>
        <p:nvSpPr>
          <p:cNvPr id="4" name="Slide Number Placeholder 3"/>
          <p:cNvSpPr>
            <a:spLocks noGrp="1"/>
          </p:cNvSpPr>
          <p:nvPr>
            <p:ph type="sldNum" sz="quarter" idx="10"/>
          </p:nvPr>
        </p:nvSpPr>
        <p:spPr/>
        <p:txBody>
          <a:bodyPr/>
          <a:lstStyle/>
          <a:p>
            <a:pPr>
              <a:defRPr/>
            </a:pPr>
            <a:fld id="{17BD660E-94AE-F546-A1E7-6AE77D8D41A1}" type="slidenum">
              <a:rPr lang="en-US" smtClean="0">
                <a:solidFill>
                  <a:schemeClr val="bg1"/>
                </a:solidFill>
              </a:rPr>
              <a:pPr>
                <a:defRPr/>
              </a:pPr>
              <a:t>9</a:t>
            </a:fld>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Osaka" charset="0"/>
            <a:cs typeface="Osak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Osaka" charset="0"/>
            <a:cs typeface="Osak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HD:Applications:Office 2004:Templates:Presentations:Designs:Blank Presentation</Template>
  <TotalTime>29884</TotalTime>
  <Words>2429</Words>
  <Application>Microsoft Macintosh PowerPoint</Application>
  <PresentationFormat>On-screen Show (4:3)</PresentationFormat>
  <Paragraphs>281</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Blank Presentation</vt:lpstr>
      <vt:lpstr>Hackathons for  Scientific Software</vt:lpstr>
      <vt:lpstr>Software is Key for Science</vt:lpstr>
      <vt:lpstr>“Open-Source it!” is Not a Good Answer to Maintenance</vt:lpstr>
      <vt:lpstr>PowerPoint Presentation</vt:lpstr>
      <vt:lpstr>PowerPoint Presentation</vt:lpstr>
      <vt:lpstr>PowerPoint Presentation</vt:lpstr>
      <vt:lpstr>PowerPoint Presentation</vt:lpstr>
      <vt:lpstr>Multiple-Case Study</vt:lpstr>
      <vt:lpstr>Findings</vt:lpstr>
      <vt:lpstr>PowerPoint Presentation</vt:lpstr>
      <vt:lpstr>Preparation   Idea Brainstorming</vt:lpstr>
      <vt:lpstr>Execution   Team Formation</vt:lpstr>
      <vt:lpstr>Execution   Building Solutions</vt:lpstr>
      <vt:lpstr>Discussion</vt:lpstr>
      <vt:lpstr>Conclusions</vt:lpstr>
      <vt:lpstr>Acknowledgements</vt:lpstr>
      <vt:lpstr>Thank You </vt:lpstr>
      <vt:lpstr>PowerPoint Presentation</vt:lpstr>
      <vt:lpstr>PowerPoint Presentation</vt:lpstr>
      <vt:lpstr>EXTRAS</vt:lpstr>
      <vt:lpstr>Improving Inclusiveness</vt:lpstr>
    </vt:vector>
  </TitlesOfParts>
  <Company>Nick Frollini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Frollini</dc:creator>
  <cp:lastModifiedBy>Erik Trainer</cp:lastModifiedBy>
  <cp:revision>1581</cp:revision>
  <cp:lastPrinted>2015-06-01T16:54:12Z</cp:lastPrinted>
  <dcterms:created xsi:type="dcterms:W3CDTF">2007-11-26T14:08:43Z</dcterms:created>
  <dcterms:modified xsi:type="dcterms:W3CDTF">2015-06-05T12:53:37Z</dcterms:modified>
</cp:coreProperties>
</file>