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5"/>
  </p:sldMasterIdLst>
  <p:notesMasterIdLst>
    <p:notesMasterId r:id="rId68"/>
  </p:notesMasterIdLst>
  <p:handoutMasterIdLst>
    <p:handoutMasterId r:id="rId69"/>
  </p:handoutMasterIdLst>
  <p:sldIdLst>
    <p:sldId id="257" r:id="rId6"/>
    <p:sldId id="755" r:id="rId7"/>
    <p:sldId id="756" r:id="rId8"/>
    <p:sldId id="757" r:id="rId9"/>
    <p:sldId id="505" r:id="rId10"/>
    <p:sldId id="742" r:id="rId11"/>
    <p:sldId id="519" r:id="rId12"/>
    <p:sldId id="758" r:id="rId13"/>
    <p:sldId id="631" r:id="rId14"/>
    <p:sldId id="759" r:id="rId15"/>
    <p:sldId id="743" r:id="rId16"/>
    <p:sldId id="760" r:id="rId17"/>
    <p:sldId id="761" r:id="rId18"/>
    <p:sldId id="762" r:id="rId19"/>
    <p:sldId id="763" r:id="rId20"/>
    <p:sldId id="764" r:id="rId21"/>
    <p:sldId id="765" r:id="rId22"/>
    <p:sldId id="805" r:id="rId23"/>
    <p:sldId id="766" r:id="rId24"/>
    <p:sldId id="767" r:id="rId25"/>
    <p:sldId id="768" r:id="rId26"/>
    <p:sldId id="769" r:id="rId27"/>
    <p:sldId id="770" r:id="rId28"/>
    <p:sldId id="773" r:id="rId29"/>
    <p:sldId id="776" r:id="rId30"/>
    <p:sldId id="778" r:id="rId31"/>
    <p:sldId id="774" r:id="rId32"/>
    <p:sldId id="779" r:id="rId33"/>
    <p:sldId id="804" r:id="rId34"/>
    <p:sldId id="775" r:id="rId35"/>
    <p:sldId id="781" r:id="rId36"/>
    <p:sldId id="780" r:id="rId37"/>
    <p:sldId id="782" r:id="rId38"/>
    <p:sldId id="783" r:id="rId39"/>
    <p:sldId id="785" r:id="rId40"/>
    <p:sldId id="786" r:id="rId41"/>
    <p:sldId id="787" r:id="rId42"/>
    <p:sldId id="788" r:id="rId43"/>
    <p:sldId id="789" r:id="rId44"/>
    <p:sldId id="790" r:id="rId45"/>
    <p:sldId id="791" r:id="rId46"/>
    <p:sldId id="792" r:id="rId47"/>
    <p:sldId id="793" r:id="rId48"/>
    <p:sldId id="794" r:id="rId49"/>
    <p:sldId id="795" r:id="rId50"/>
    <p:sldId id="796" r:id="rId51"/>
    <p:sldId id="797" r:id="rId52"/>
    <p:sldId id="798" r:id="rId53"/>
    <p:sldId id="799" r:id="rId54"/>
    <p:sldId id="800" r:id="rId55"/>
    <p:sldId id="801" r:id="rId56"/>
    <p:sldId id="802" r:id="rId57"/>
    <p:sldId id="691" r:id="rId58"/>
    <p:sldId id="613" r:id="rId59"/>
    <p:sldId id="540" r:id="rId60"/>
    <p:sldId id="541" r:id="rId61"/>
    <p:sldId id="542" r:id="rId62"/>
    <p:sldId id="543" r:id="rId63"/>
    <p:sldId id="544" r:id="rId64"/>
    <p:sldId id="545" r:id="rId65"/>
    <p:sldId id="803" r:id="rId66"/>
    <p:sldId id="689" r:id="rId67"/>
  </p:sldIdLst>
  <p:sldSz cx="9144000" cy="6858000" type="screen4x3"/>
  <p:notesSz cx="7315200" cy="9601200"/>
  <p:defaultTextStyle>
    <a:defPPr>
      <a:defRPr lang="en-US"/>
    </a:defPPr>
    <a:lvl1pPr algn="l" defTabSz="912813" rtl="0" fontAlgn="base">
      <a:spcBef>
        <a:spcPct val="0"/>
      </a:spcBef>
      <a:spcAft>
        <a:spcPct val="0"/>
      </a:spcAft>
      <a:defRPr kern="1200">
        <a:solidFill>
          <a:schemeClr val="tx1"/>
        </a:solidFill>
        <a:latin typeface="Arial" charset="0"/>
        <a:ea typeface="+mn-ea"/>
        <a:cs typeface="+mn-cs"/>
      </a:defRPr>
    </a:lvl1pPr>
    <a:lvl2pPr marL="455613" indent="1588" algn="l" defTabSz="912813" rtl="0" fontAlgn="base">
      <a:spcBef>
        <a:spcPct val="0"/>
      </a:spcBef>
      <a:spcAft>
        <a:spcPct val="0"/>
      </a:spcAft>
      <a:defRPr kern="1200">
        <a:solidFill>
          <a:schemeClr val="tx1"/>
        </a:solidFill>
        <a:latin typeface="Arial" charset="0"/>
        <a:ea typeface="+mn-ea"/>
        <a:cs typeface="+mn-cs"/>
      </a:defRPr>
    </a:lvl2pPr>
    <a:lvl3pPr marL="912813" indent="1588" algn="l" defTabSz="912813" rtl="0" fontAlgn="base">
      <a:spcBef>
        <a:spcPct val="0"/>
      </a:spcBef>
      <a:spcAft>
        <a:spcPct val="0"/>
      </a:spcAft>
      <a:defRPr kern="1200">
        <a:solidFill>
          <a:schemeClr val="tx1"/>
        </a:solidFill>
        <a:latin typeface="Arial" charset="0"/>
        <a:ea typeface="+mn-ea"/>
        <a:cs typeface="+mn-cs"/>
      </a:defRPr>
    </a:lvl3pPr>
    <a:lvl4pPr marL="1370013" indent="1588" algn="l" defTabSz="912813" rtl="0" fontAlgn="base">
      <a:spcBef>
        <a:spcPct val="0"/>
      </a:spcBef>
      <a:spcAft>
        <a:spcPct val="0"/>
      </a:spcAft>
      <a:defRPr kern="1200">
        <a:solidFill>
          <a:schemeClr val="tx1"/>
        </a:solidFill>
        <a:latin typeface="Arial" charset="0"/>
        <a:ea typeface="+mn-ea"/>
        <a:cs typeface="+mn-cs"/>
      </a:defRPr>
    </a:lvl4pPr>
    <a:lvl5pPr marL="1827213" indent="1588" algn="l" defTabSz="912813"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42E6"/>
    <a:srgbClr val="FF7C80"/>
    <a:srgbClr val="FFCD2D"/>
    <a:srgbClr val="F1C283"/>
    <a:srgbClr val="CE7E5A"/>
    <a:srgbClr val="CF6A3D"/>
    <a:srgbClr val="D1943B"/>
    <a:srgbClr val="F8F57B"/>
    <a:srgbClr val="D5B953"/>
  </p:clrMru>
  <p:extLst>
    <p:ext uri="{E76CE94A-603C-4142-B9EB-6D1370010A27}">
      <p14:discardImageEditData xmlns:p14="http://schemas.microsoft.com/office/powerpoint/2007/7/12/main" xmlns="" val="0"/>
    </p:ext>
    <p:ext uri="{D31A062A-798A-4329-ABDD-BBA856620510}">
      <p14:defaultImageDpi xmlns:p14="http://schemas.microsoft.com/office/powerpoint/2007/7/12/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81" autoAdjust="0"/>
    <p:restoredTop sz="77288" autoAdjust="0"/>
  </p:normalViewPr>
  <p:slideViewPr>
    <p:cSldViewPr>
      <p:cViewPr varScale="1">
        <p:scale>
          <a:sx n="59" d="100"/>
          <a:sy n="59" d="100"/>
        </p:scale>
        <p:origin x="-1350" y="-84"/>
      </p:cViewPr>
      <p:guideLst>
        <p:guide orient="horz" pos="146"/>
        <p:guide orient="horz" pos="889"/>
        <p:guide orient="horz" pos="1490"/>
        <p:guide orient="horz"/>
        <p:guide orient="horz" pos="1200"/>
        <p:guide orient="horz" pos="2737"/>
        <p:guide pos="2880"/>
        <p:guide pos="250"/>
        <p:guide pos="455"/>
        <p:guide pos="5520"/>
        <p:guide pos="863"/>
        <p:guide pos="529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179" y="-82"/>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defTabSz="966573" fontAlgn="auto">
              <a:spcBef>
                <a:spcPts val="0"/>
              </a:spcBef>
              <a:spcAft>
                <a:spcPts val="0"/>
              </a:spcAft>
              <a:defRPr sz="1300" dirty="0">
                <a:latin typeface="+mn-lt"/>
              </a:defRPr>
            </a:lvl1pPr>
          </a:lstStyle>
          <a:p>
            <a:pPr>
              <a:defRPr/>
            </a:pPr>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defTabSz="966573" fontAlgn="auto">
              <a:spcBef>
                <a:spcPts val="0"/>
              </a:spcBef>
              <a:spcAft>
                <a:spcPts val="0"/>
              </a:spcAft>
              <a:defRPr sz="1300" smtClean="0">
                <a:latin typeface="+mn-lt"/>
              </a:defRPr>
            </a:lvl1pPr>
          </a:lstStyle>
          <a:p>
            <a:pPr>
              <a:defRPr/>
            </a:pPr>
            <a:fld id="{A730A468-66E0-44AC-A6DB-E32D5D5F3CF3}" type="datetimeFigureOut">
              <a:rPr lang="en-US"/>
              <a:pPr>
                <a:defRPr/>
              </a:pPr>
              <a:t>5/1/2012</a:t>
            </a:fld>
            <a:endParaRPr lang="en-US"/>
          </a:p>
        </p:txBody>
      </p:sp>
      <p:sp>
        <p:nvSpPr>
          <p:cNvPr id="4" name="Footer Placeholder 3"/>
          <p:cNvSpPr>
            <a:spLocks noGrp="1"/>
          </p:cNvSpPr>
          <p:nvPr>
            <p:ph type="ftr" sz="quarter" idx="2"/>
          </p:nvPr>
        </p:nvSpPr>
        <p:spPr>
          <a:xfrm>
            <a:off x="0" y="9119474"/>
            <a:ext cx="6664960" cy="480060"/>
          </a:xfrm>
          <a:prstGeom prst="rect">
            <a:avLst/>
          </a:prstGeom>
        </p:spPr>
        <p:txBody>
          <a:bodyPr vert="horz" lIns="96661" tIns="48331" rIns="96661" bIns="48331" rtlCol="0" anchor="b"/>
          <a:lstStyle>
            <a:lvl1pPr algn="l" defTabSz="966573" fontAlgn="auto">
              <a:spcBef>
                <a:spcPts val="0"/>
              </a:spcBef>
              <a:spcAft>
                <a:spcPts val="0"/>
              </a:spcAft>
              <a:defRPr sz="500" dirty="0" smtClean="0">
                <a:solidFill>
                  <a:srgbClr val="000000"/>
                </a:solidFill>
                <a:latin typeface="+mn-lt"/>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664961" y="9119474"/>
            <a:ext cx="648547" cy="480060"/>
          </a:xfrm>
          <a:prstGeom prst="rect">
            <a:avLst/>
          </a:prstGeom>
        </p:spPr>
        <p:txBody>
          <a:bodyPr vert="horz" lIns="96661" tIns="48331" rIns="96661" bIns="48331" rtlCol="0" anchor="b"/>
          <a:lstStyle>
            <a:lvl1pPr algn="r" defTabSz="966573" fontAlgn="auto">
              <a:spcBef>
                <a:spcPts val="0"/>
              </a:spcBef>
              <a:spcAft>
                <a:spcPts val="0"/>
              </a:spcAft>
              <a:defRPr sz="1300" smtClean="0">
                <a:latin typeface="+mn-lt"/>
              </a:defRPr>
            </a:lvl1pPr>
          </a:lstStyle>
          <a:p>
            <a:pPr>
              <a:defRPr/>
            </a:pPr>
            <a:fld id="{90B09E66-3115-4231-BCB2-DC012C6BD90E}" type="slidenum">
              <a:rPr lang="en-US"/>
              <a:pPr>
                <a:defRPr/>
              </a:pPr>
              <a:t>‹#›</a:t>
            </a:fld>
            <a:endParaRPr lang="en-US"/>
          </a:p>
        </p:txBody>
      </p:sp>
    </p:spTree>
    <p:extLst>
      <p:ext uri="{BB962C8B-B14F-4D97-AF65-F5344CB8AC3E}">
        <p14:creationId xmlns:p14="http://schemas.microsoft.com/office/powerpoint/2007/7/12/main" xmlns="" val="33335432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defTabSz="966573"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defTabSz="966573" fontAlgn="auto">
              <a:spcBef>
                <a:spcPts val="0"/>
              </a:spcBef>
              <a:spcAft>
                <a:spcPts val="0"/>
              </a:spcAft>
              <a:defRPr sz="1300" smtClean="0">
                <a:latin typeface="+mn-lt"/>
              </a:defRPr>
            </a:lvl1pPr>
          </a:lstStyle>
          <a:p>
            <a:pPr>
              <a:defRPr/>
            </a:pPr>
            <a:fld id="{3C671722-8255-47A9-8064-C7C22778A528}" type="datetimeFigureOut">
              <a:rPr lang="en-US"/>
              <a:pPr>
                <a:defRPr/>
              </a:pPr>
              <a:t>5/1/2012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9119474"/>
            <a:ext cx="6583680" cy="480060"/>
          </a:xfrm>
          <a:prstGeom prst="rect">
            <a:avLst/>
          </a:prstGeom>
        </p:spPr>
        <p:txBody>
          <a:bodyPr vert="horz" lIns="96661" tIns="48331" rIns="96661" bIns="48331" rtlCol="0" anchor="b"/>
          <a:lstStyle>
            <a:lvl1pPr algn="l" defTabSz="966573" fontAlgn="auto">
              <a:spcBef>
                <a:spcPts val="0"/>
              </a:spcBef>
              <a:spcAft>
                <a:spcPts val="0"/>
              </a:spcAft>
              <a:defRPr sz="500" dirty="0" smtClean="0">
                <a:solidFill>
                  <a:srgbClr val="000000"/>
                </a:solidFill>
                <a:latin typeface="Segoe" pitchFamily="34" charset="0"/>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583681" y="9119474"/>
            <a:ext cx="729827" cy="480060"/>
          </a:xfrm>
          <a:prstGeom prst="rect">
            <a:avLst/>
          </a:prstGeom>
        </p:spPr>
        <p:txBody>
          <a:bodyPr vert="horz" lIns="96661" tIns="48331" rIns="96661" bIns="48331" rtlCol="0" anchor="b"/>
          <a:lstStyle>
            <a:lvl1pPr algn="r" defTabSz="966573" fontAlgn="auto">
              <a:spcBef>
                <a:spcPts val="0"/>
              </a:spcBef>
              <a:spcAft>
                <a:spcPts val="0"/>
              </a:spcAft>
              <a:defRPr sz="1300" smtClean="0">
                <a:latin typeface="+mn-lt"/>
              </a:defRPr>
            </a:lvl1pPr>
          </a:lstStyle>
          <a:p>
            <a:pPr>
              <a:defRPr/>
            </a:pPr>
            <a:fld id="{DA252740-BEA0-4262-8B53-82C688DB247C}" type="slidenum">
              <a:rPr lang="en-US"/>
              <a:pPr>
                <a:defRPr/>
              </a:pPr>
              <a:t>‹#›</a:t>
            </a:fld>
            <a:endParaRPr lang="en-US" dirty="0"/>
          </a:p>
        </p:txBody>
      </p:sp>
    </p:spTree>
    <p:extLst>
      <p:ext uri="{BB962C8B-B14F-4D97-AF65-F5344CB8AC3E}">
        <p14:creationId xmlns:p14="http://schemas.microsoft.com/office/powerpoint/2007/7/12/main" xmlns="" val="1650762168"/>
      </p:ext>
    </p:extLst>
  </p:cSld>
  <p:clrMap bg1="lt1" tx1="dk1" bg2="lt2" tx2="dk2" accent1="accent1" accent2="accent2" accent3="accent3" accent4="accent4" accent5="accent5" accent6="accent6" hlink="hlink" folHlink="folHlink"/>
  <p:notesStyle>
    <a:lvl1pPr algn="l" defTabSz="912813" rtl="0" fontAlgn="base">
      <a:lnSpc>
        <a:spcPct val="90000"/>
      </a:lnSpc>
      <a:spcBef>
        <a:spcPct val="30000"/>
      </a:spcBef>
      <a:spcAft>
        <a:spcPts val="338"/>
      </a:spcAft>
      <a:defRPr sz="900" kern="1200">
        <a:solidFill>
          <a:schemeClr val="tx1"/>
        </a:solidFill>
        <a:latin typeface="Segoe" pitchFamily="34" charset="0"/>
        <a:ea typeface="+mn-ea"/>
        <a:cs typeface="+mn-cs"/>
      </a:defRPr>
    </a:lvl1pPr>
    <a:lvl2pPr marL="212725" indent="-104775" algn="l" defTabSz="912813" rtl="0" fontAlgn="base">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2pPr>
    <a:lvl3pPr marL="327025" indent="-114300" algn="l" defTabSz="912813" rtl="0" fontAlgn="base">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3pPr>
    <a:lvl4pPr marL="482600" indent="-146050" algn="l" defTabSz="912813" rtl="0" fontAlgn="base">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4pPr>
    <a:lvl5pPr marL="614363" indent="-114300" algn="l" defTabSz="912813" rtl="0" fontAlgn="base">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ln>
            <a:solidFill>
              <a:srgbClr val="000000"/>
            </a:solidFill>
            <a:miter lim="800000"/>
            <a:headEnd/>
            <a:tailEnd/>
          </a:ln>
          <a:extLst>
            <a:ext uri="{909E8E84-426E-40dd-AFC4-6F175D3DCCD1}">
              <a14:hiddenFill xmlns:a14="http://schemas.microsoft.com/office/drawing/2007/7/7/main" xmlns="">
                <a:solidFill>
                  <a:srgbClr xmlns:mc="http://schemas.openxmlformats.org/markup-compatibility/2006" val="FFFFFF" mc:Ignorable=""/>
                </a:solidFill>
              </a14:hiddenFill>
            </a:ext>
          </a:extLst>
        </p:spPr>
      </p:sp>
      <p:sp>
        <p:nvSpPr>
          <p:cNvPr id="27651" name="Notes Placeholder 2"/>
          <p:cNvSpPr>
            <a:spLocks noGrp="1"/>
          </p:cNvSpPr>
          <p:nvPr>
            <p:ph type="body" idx="1"/>
          </p:nvPr>
        </p:nvSpPr>
        <p:spPr bwMode="auto">
          <a:extLst>
            <a:ext uri="{909E8E84-426E-40dd-AFC4-6F175D3DCCD1}">
              <a14:hiddenFill xmlns:a14="http://schemas.microsoft.com/office/drawing/2007/7/7/main" xmlns="">
                <a:solidFill>
                  <a:srgbClr xmlns:mc="http://schemas.openxmlformats.org/markup-compatibility/2006" val="FFFFFF" mc:Ignorable=""/>
                </a:solidFill>
              </a14:hiddenFill>
            </a:ext>
            <a:ext uri="{91240B29-F687-4f45-9708-019B960494DF}">
              <a14:hiddenLine xmlns:a14="http://schemas.microsoft.com/office/drawing/2007/7/7/main" xmlns=""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7652" name="Header Placeholder 3"/>
          <p:cNvSpPr>
            <a:spLocks noGrp="1"/>
          </p:cNvSpPr>
          <p:nvPr>
            <p:ph type="hdr" sz="quarter"/>
          </p:nvPr>
        </p:nvSpPr>
        <p:spPr bwMode="auto">
          <a:extLst>
            <a:ext uri="{909E8E84-426E-40dd-AFC4-6F175D3DCCD1}">
              <a14:hiddenFill xmlns:a14="http://schemas.microsoft.com/office/drawing/2007/7/7/main" xmlns="">
                <a:solidFill>
                  <a:srgbClr xmlns:mc="http://schemas.openxmlformats.org/markup-compatibility/2006" val="FFFFFF" mc:Ignorable=""/>
                </a:solidFill>
              </a14:hiddenFill>
            </a:ext>
            <a:ext uri="{91240B29-F687-4f45-9708-019B960494DF}">
              <a14:hiddenLine xmlns:a14="http://schemas.microsoft.com/office/drawing/2007/7/7/main" xmlns=""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Segoe" pitchFamily="34" charset="0"/>
              </a:defRPr>
            </a:lvl1pPr>
            <a:lvl2pPr marL="785372" indent="-302066">
              <a:defRPr>
                <a:solidFill>
                  <a:schemeClr val="tx1"/>
                </a:solidFill>
                <a:latin typeface="Segoe" pitchFamily="34" charset="0"/>
              </a:defRPr>
            </a:lvl2pPr>
            <a:lvl3pPr marL="1208265" indent="-241653">
              <a:defRPr>
                <a:solidFill>
                  <a:schemeClr val="tx1"/>
                </a:solidFill>
                <a:latin typeface="Segoe" pitchFamily="34" charset="0"/>
              </a:defRPr>
            </a:lvl3pPr>
            <a:lvl4pPr marL="1691571" indent="-241653">
              <a:defRPr>
                <a:solidFill>
                  <a:schemeClr val="tx1"/>
                </a:solidFill>
                <a:latin typeface="Segoe" pitchFamily="34" charset="0"/>
              </a:defRPr>
            </a:lvl4pPr>
            <a:lvl5pPr marL="2174878" indent="-241653">
              <a:defRPr>
                <a:solidFill>
                  <a:schemeClr val="tx1"/>
                </a:solidFill>
                <a:latin typeface="Segoe" pitchFamily="34" charset="0"/>
              </a:defRPr>
            </a:lvl5pPr>
            <a:lvl6pPr marL="2658184" indent="-241653" defTabSz="964935" fontAlgn="base">
              <a:spcBef>
                <a:spcPct val="0"/>
              </a:spcBef>
              <a:spcAft>
                <a:spcPct val="0"/>
              </a:spcAft>
              <a:defRPr>
                <a:solidFill>
                  <a:schemeClr val="tx1"/>
                </a:solidFill>
                <a:latin typeface="Segoe" pitchFamily="34" charset="0"/>
              </a:defRPr>
            </a:lvl6pPr>
            <a:lvl7pPr marL="3141490" indent="-241653" defTabSz="964935" fontAlgn="base">
              <a:spcBef>
                <a:spcPct val="0"/>
              </a:spcBef>
              <a:spcAft>
                <a:spcPct val="0"/>
              </a:spcAft>
              <a:defRPr>
                <a:solidFill>
                  <a:schemeClr val="tx1"/>
                </a:solidFill>
                <a:latin typeface="Segoe" pitchFamily="34" charset="0"/>
              </a:defRPr>
            </a:lvl7pPr>
            <a:lvl8pPr marL="3624796" indent="-241653" defTabSz="964935" fontAlgn="base">
              <a:spcBef>
                <a:spcPct val="0"/>
              </a:spcBef>
              <a:spcAft>
                <a:spcPct val="0"/>
              </a:spcAft>
              <a:defRPr>
                <a:solidFill>
                  <a:schemeClr val="tx1"/>
                </a:solidFill>
                <a:latin typeface="Segoe" pitchFamily="34" charset="0"/>
              </a:defRPr>
            </a:lvl8pPr>
            <a:lvl9pPr marL="4108102" indent="-241653" defTabSz="964935" fontAlgn="base">
              <a:spcBef>
                <a:spcPct val="0"/>
              </a:spcBef>
              <a:spcAft>
                <a:spcPct val="0"/>
              </a:spcAft>
              <a:defRPr>
                <a:solidFill>
                  <a:schemeClr val="tx1"/>
                </a:solidFill>
                <a:latin typeface="Segoe" pitchFamily="34" charset="0"/>
              </a:defRPr>
            </a:lvl9pPr>
          </a:lstStyle>
          <a:p>
            <a:pPr defTabSz="964935" fontAlgn="base">
              <a:spcBef>
                <a:spcPct val="0"/>
              </a:spcBef>
              <a:spcAft>
                <a:spcPct val="0"/>
              </a:spcAft>
            </a:pPr>
            <a:endParaRPr lang="en-US" dirty="0" smtClean="0">
              <a:latin typeface="Calibri" pitchFamily="34" charset="0"/>
            </a:endParaRPr>
          </a:p>
        </p:txBody>
      </p:sp>
      <p:sp>
        <p:nvSpPr>
          <p:cNvPr id="27653" name="Date Placeholder 4"/>
          <p:cNvSpPr>
            <a:spLocks noGrp="1"/>
          </p:cNvSpPr>
          <p:nvPr>
            <p:ph type="dt" sz="quarter" idx="1"/>
          </p:nvPr>
        </p:nvSpPr>
        <p:spPr bwMode="auto">
          <a:extLst>
            <a:ext uri="{909E8E84-426E-40dd-AFC4-6F175D3DCCD1}">
              <a14:hiddenFill xmlns:a14="http://schemas.microsoft.com/office/drawing/2007/7/7/main" xmlns="">
                <a:solidFill>
                  <a:srgbClr xmlns:mc="http://schemas.openxmlformats.org/markup-compatibility/2006" val="FFFFFF" mc:Ignorable=""/>
                </a:solidFill>
              </a14:hiddenFill>
            </a:ext>
            <a:ext uri="{91240B29-F687-4f45-9708-019B960494DF}">
              <a14:hiddenLine xmlns:a14="http://schemas.microsoft.com/office/drawing/2007/7/7/main" xmlns="" w="9525">
                <a:solidFill>
                  <a:srgbClr xmlns:mc="http://schemas.openxmlformats.org/markup-compatibility/2006" val="000000" mc:Ignorable=""/>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Segoe" pitchFamily="34" charset="0"/>
              </a:defRPr>
            </a:lvl1pPr>
            <a:lvl2pPr marL="785372" indent="-302066">
              <a:defRPr>
                <a:solidFill>
                  <a:schemeClr val="tx1"/>
                </a:solidFill>
                <a:latin typeface="Segoe" pitchFamily="34" charset="0"/>
              </a:defRPr>
            </a:lvl2pPr>
            <a:lvl3pPr marL="1208265" indent="-241653">
              <a:defRPr>
                <a:solidFill>
                  <a:schemeClr val="tx1"/>
                </a:solidFill>
                <a:latin typeface="Segoe" pitchFamily="34" charset="0"/>
              </a:defRPr>
            </a:lvl3pPr>
            <a:lvl4pPr marL="1691571" indent="-241653">
              <a:defRPr>
                <a:solidFill>
                  <a:schemeClr val="tx1"/>
                </a:solidFill>
                <a:latin typeface="Segoe" pitchFamily="34" charset="0"/>
              </a:defRPr>
            </a:lvl4pPr>
            <a:lvl5pPr marL="2174878" indent="-241653">
              <a:defRPr>
                <a:solidFill>
                  <a:schemeClr val="tx1"/>
                </a:solidFill>
                <a:latin typeface="Segoe" pitchFamily="34" charset="0"/>
              </a:defRPr>
            </a:lvl5pPr>
            <a:lvl6pPr marL="2658184" indent="-241653" defTabSz="964935" fontAlgn="base">
              <a:spcBef>
                <a:spcPct val="0"/>
              </a:spcBef>
              <a:spcAft>
                <a:spcPct val="0"/>
              </a:spcAft>
              <a:defRPr>
                <a:solidFill>
                  <a:schemeClr val="tx1"/>
                </a:solidFill>
                <a:latin typeface="Segoe" pitchFamily="34" charset="0"/>
              </a:defRPr>
            </a:lvl6pPr>
            <a:lvl7pPr marL="3141490" indent="-241653" defTabSz="964935" fontAlgn="base">
              <a:spcBef>
                <a:spcPct val="0"/>
              </a:spcBef>
              <a:spcAft>
                <a:spcPct val="0"/>
              </a:spcAft>
              <a:defRPr>
                <a:solidFill>
                  <a:schemeClr val="tx1"/>
                </a:solidFill>
                <a:latin typeface="Segoe" pitchFamily="34" charset="0"/>
              </a:defRPr>
            </a:lvl7pPr>
            <a:lvl8pPr marL="3624796" indent="-241653" defTabSz="964935" fontAlgn="base">
              <a:spcBef>
                <a:spcPct val="0"/>
              </a:spcBef>
              <a:spcAft>
                <a:spcPct val="0"/>
              </a:spcAft>
              <a:defRPr>
                <a:solidFill>
                  <a:schemeClr val="tx1"/>
                </a:solidFill>
                <a:latin typeface="Segoe" pitchFamily="34" charset="0"/>
              </a:defRPr>
            </a:lvl8pPr>
            <a:lvl9pPr marL="4108102" indent="-241653" defTabSz="964935" fontAlgn="base">
              <a:spcBef>
                <a:spcPct val="0"/>
              </a:spcBef>
              <a:spcAft>
                <a:spcPct val="0"/>
              </a:spcAft>
              <a:defRPr>
                <a:solidFill>
                  <a:schemeClr val="tx1"/>
                </a:solidFill>
                <a:latin typeface="Segoe" pitchFamily="34" charset="0"/>
              </a:defRPr>
            </a:lvl9pPr>
          </a:lstStyle>
          <a:p>
            <a:pPr defTabSz="964935" fontAlgn="base">
              <a:spcBef>
                <a:spcPct val="0"/>
              </a:spcBef>
              <a:spcAft>
                <a:spcPct val="0"/>
              </a:spcAft>
            </a:pPr>
            <a:fld id="{BC9A24B0-52B8-4448-99A5-FA709AA4BC71}" type="datetime8">
              <a:rPr lang="en-US">
                <a:latin typeface="Calibri" pitchFamily="34" charset="0"/>
              </a:rPr>
              <a:pPr defTabSz="964935" fontAlgn="base">
                <a:spcBef>
                  <a:spcPct val="0"/>
                </a:spcBef>
                <a:spcAft>
                  <a:spcPct val="0"/>
                </a:spcAft>
              </a:pPr>
              <a:t>5/1/2012 8:50 PM</a:t>
            </a:fld>
            <a:endParaRPr lang="en-US" dirty="0">
              <a:latin typeface="Calibri" pitchFamily="34" charset="0"/>
            </a:endParaRPr>
          </a:p>
        </p:txBody>
      </p:sp>
      <p:sp>
        <p:nvSpPr>
          <p:cNvPr id="27654" name="Footer Placeholder 5"/>
          <p:cNvSpPr>
            <a:spLocks noGrp="1"/>
          </p:cNvSpPr>
          <p:nvPr>
            <p:ph type="ftr" sz="quarter" idx="4"/>
          </p:nvPr>
        </p:nvSpPr>
        <p:spPr bwMode="auto">
          <a:extLst>
            <a:ext uri="{909E8E84-426E-40dd-AFC4-6F175D3DCCD1}">
              <a14:hiddenFill xmlns:a14="http://schemas.microsoft.com/office/drawing/2007/7/7/main" xmlns="">
                <a:solidFill>
                  <a:srgbClr xmlns:mc="http://schemas.openxmlformats.org/markup-compatibility/2006" val="FFFFFF" mc:Ignorable=""/>
                </a:solidFill>
              </a14:hiddenFill>
            </a:ext>
            <a:ext uri="{91240B29-F687-4f45-9708-019B960494DF}">
              <a14:hiddenLine xmlns:a14="http://schemas.microsoft.com/office/drawing/2007/7/7/main" xmlns="" w="9525">
                <a:solidFill>
                  <a:srgbClr xmlns:mc="http://schemas.openxmlformats.org/markup-compatibility/2006" val="000000" mc:Ignorable=""/>
                </a:solidFill>
                <a:miter lim="800000"/>
                <a:headEnd/>
                <a:tailEnd/>
              </a14:hiddenLine>
            </a:ext>
            <a:ext uri="{53640926-AAD7-44d8-BBD7-CCE9431645EC}">
              <a14:shadowObscured xmlns:a14="http://schemas.microsoft.com/office/drawing/2007/7/7/main" xmlns="" val="1"/>
            </a:ext>
          </a:extLst>
        </p:spPr>
        <p:txBody>
          <a:bodyPr wrap="square" numCol="1" anchorCtr="0" compatLnSpc="1">
            <a:prstTxWarp prst="textNoShape">
              <a:avLst/>
            </a:prstTxWarp>
          </a:bodyPr>
          <a:lstStyle>
            <a:lvl1pPr>
              <a:defRPr>
                <a:solidFill>
                  <a:schemeClr val="tx1"/>
                </a:solidFill>
                <a:latin typeface="Segoe" pitchFamily="34" charset="0"/>
              </a:defRPr>
            </a:lvl1pPr>
            <a:lvl2pPr marL="785372" indent="-302066">
              <a:defRPr>
                <a:solidFill>
                  <a:schemeClr val="tx1"/>
                </a:solidFill>
                <a:latin typeface="Segoe" pitchFamily="34" charset="0"/>
              </a:defRPr>
            </a:lvl2pPr>
            <a:lvl3pPr marL="1208265" indent="-241653">
              <a:defRPr>
                <a:solidFill>
                  <a:schemeClr val="tx1"/>
                </a:solidFill>
                <a:latin typeface="Segoe" pitchFamily="34" charset="0"/>
              </a:defRPr>
            </a:lvl3pPr>
            <a:lvl4pPr marL="1691571" indent="-241653">
              <a:defRPr>
                <a:solidFill>
                  <a:schemeClr val="tx1"/>
                </a:solidFill>
                <a:latin typeface="Segoe" pitchFamily="34" charset="0"/>
              </a:defRPr>
            </a:lvl4pPr>
            <a:lvl5pPr marL="2174878" indent="-241653">
              <a:defRPr>
                <a:solidFill>
                  <a:schemeClr val="tx1"/>
                </a:solidFill>
                <a:latin typeface="Segoe" pitchFamily="34" charset="0"/>
              </a:defRPr>
            </a:lvl5pPr>
            <a:lvl6pPr marL="2658184" indent="-241653" defTabSz="964935" fontAlgn="base">
              <a:spcBef>
                <a:spcPct val="0"/>
              </a:spcBef>
              <a:spcAft>
                <a:spcPct val="0"/>
              </a:spcAft>
              <a:defRPr>
                <a:solidFill>
                  <a:schemeClr val="tx1"/>
                </a:solidFill>
                <a:latin typeface="Segoe" pitchFamily="34" charset="0"/>
              </a:defRPr>
            </a:lvl6pPr>
            <a:lvl7pPr marL="3141490" indent="-241653" defTabSz="964935" fontAlgn="base">
              <a:spcBef>
                <a:spcPct val="0"/>
              </a:spcBef>
              <a:spcAft>
                <a:spcPct val="0"/>
              </a:spcAft>
              <a:defRPr>
                <a:solidFill>
                  <a:schemeClr val="tx1"/>
                </a:solidFill>
                <a:latin typeface="Segoe" pitchFamily="34" charset="0"/>
              </a:defRPr>
            </a:lvl7pPr>
            <a:lvl8pPr marL="3624796" indent="-241653" defTabSz="964935" fontAlgn="base">
              <a:spcBef>
                <a:spcPct val="0"/>
              </a:spcBef>
              <a:spcAft>
                <a:spcPct val="0"/>
              </a:spcAft>
              <a:defRPr>
                <a:solidFill>
                  <a:schemeClr val="tx1"/>
                </a:solidFill>
                <a:latin typeface="Segoe" pitchFamily="34" charset="0"/>
              </a:defRPr>
            </a:lvl8pPr>
            <a:lvl9pPr marL="4108102" indent="-241653" defTabSz="964935" fontAlgn="base">
              <a:spcBef>
                <a:spcPct val="0"/>
              </a:spcBef>
              <a:spcAft>
                <a:spcPct val="0"/>
              </a:spcAft>
              <a:defRPr>
                <a:solidFill>
                  <a:schemeClr val="tx1"/>
                </a:solidFill>
                <a:latin typeface="Segoe" pitchFamily="34" charset="0"/>
              </a:defRPr>
            </a:lvl9pPr>
          </a:lstStyle>
          <a:p>
            <a:pPr defTabSz="964935" fontAlgn="base">
              <a:spcBef>
                <a:spcPct val="0"/>
              </a:spcBef>
              <a:spcAft>
                <a:spcPct val="0"/>
              </a:spcAft>
            </a:pPr>
            <a:r>
              <a:rPr lang="en-US" dirty="0">
                <a:solidFill>
                  <a:srgbClr val="000000"/>
                </a:solidFill>
              </a:rPr>
              <a:t>© 2007 Microsoft Corporation. All rights reserved. Microsoft, Windows, Windows Vista and other product names are or may be registered trademarks and/or trademarks in the U.S. and/or other countries.</a:t>
            </a:r>
          </a:p>
          <a:p>
            <a:pPr defTabSz="964935" fontAlgn="base">
              <a:spcBef>
                <a:spcPct val="0"/>
              </a:spcBef>
              <a:spcAft>
                <a:spcPct val="0"/>
              </a:spcAft>
            </a:pPr>
            <a:r>
              <a:rPr lang="en-US"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rPr>
            </a:br>
            <a:r>
              <a:rPr lang="en-US" dirty="0">
                <a:solidFill>
                  <a:srgbClr val="000000"/>
                </a:solidFill>
              </a:rPr>
              <a:t>MICROSOFT MAKES NO WARRANTIES, EXPRESS, IMPLIED OR STATUTORY, AS TO THE INFORMATION IN THIS PRESENTATION.</a:t>
            </a:r>
          </a:p>
          <a:p>
            <a:pPr defTabSz="964935" fontAlgn="base">
              <a:spcBef>
                <a:spcPct val="0"/>
              </a:spcBef>
              <a:spcAft>
                <a:spcPct val="0"/>
              </a:spcAft>
            </a:pPr>
            <a:endParaRPr lang="en-US" dirty="0"/>
          </a:p>
        </p:txBody>
      </p:sp>
      <p:sp>
        <p:nvSpPr>
          <p:cNvPr id="27655" name="Slide Number Placeholder 6"/>
          <p:cNvSpPr>
            <a:spLocks noGrp="1"/>
          </p:cNvSpPr>
          <p:nvPr>
            <p:ph type="sldNum" sz="quarter" idx="5"/>
          </p:nvPr>
        </p:nvSpPr>
        <p:spPr bwMode="auto">
          <a:extLst>
            <a:ext uri="{909E8E84-426E-40dd-AFC4-6F175D3DCCD1}">
              <a14:hiddenFill xmlns:a14="http://schemas.microsoft.com/office/drawing/2007/7/7/main" xmlns="">
                <a:solidFill>
                  <a:srgbClr xmlns:mc="http://schemas.openxmlformats.org/markup-compatibility/2006" val="FFFFFF" mc:Ignorable=""/>
                </a:solidFill>
              </a14:hiddenFill>
            </a:ext>
            <a:ext uri="{91240B29-F687-4f45-9708-019B960494DF}">
              <a14:hiddenLine xmlns:a14="http://schemas.microsoft.com/office/drawing/2007/7/7/main" xmlns=""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pitchFamily="34" charset="0"/>
              </a:defRPr>
            </a:lvl1pPr>
            <a:lvl2pPr marL="785372" indent="-302066">
              <a:defRPr>
                <a:solidFill>
                  <a:schemeClr val="tx1"/>
                </a:solidFill>
                <a:latin typeface="Segoe" pitchFamily="34" charset="0"/>
              </a:defRPr>
            </a:lvl2pPr>
            <a:lvl3pPr marL="1208265" indent="-241653">
              <a:defRPr>
                <a:solidFill>
                  <a:schemeClr val="tx1"/>
                </a:solidFill>
                <a:latin typeface="Segoe" pitchFamily="34" charset="0"/>
              </a:defRPr>
            </a:lvl3pPr>
            <a:lvl4pPr marL="1691571" indent="-241653">
              <a:defRPr>
                <a:solidFill>
                  <a:schemeClr val="tx1"/>
                </a:solidFill>
                <a:latin typeface="Segoe" pitchFamily="34" charset="0"/>
              </a:defRPr>
            </a:lvl4pPr>
            <a:lvl5pPr marL="2174878" indent="-241653">
              <a:defRPr>
                <a:solidFill>
                  <a:schemeClr val="tx1"/>
                </a:solidFill>
                <a:latin typeface="Segoe" pitchFamily="34" charset="0"/>
              </a:defRPr>
            </a:lvl5pPr>
            <a:lvl6pPr marL="2658184" indent="-241653" defTabSz="964935" fontAlgn="base">
              <a:spcBef>
                <a:spcPct val="0"/>
              </a:spcBef>
              <a:spcAft>
                <a:spcPct val="0"/>
              </a:spcAft>
              <a:defRPr>
                <a:solidFill>
                  <a:schemeClr val="tx1"/>
                </a:solidFill>
                <a:latin typeface="Segoe" pitchFamily="34" charset="0"/>
              </a:defRPr>
            </a:lvl6pPr>
            <a:lvl7pPr marL="3141490" indent="-241653" defTabSz="964935" fontAlgn="base">
              <a:spcBef>
                <a:spcPct val="0"/>
              </a:spcBef>
              <a:spcAft>
                <a:spcPct val="0"/>
              </a:spcAft>
              <a:defRPr>
                <a:solidFill>
                  <a:schemeClr val="tx1"/>
                </a:solidFill>
                <a:latin typeface="Segoe" pitchFamily="34" charset="0"/>
              </a:defRPr>
            </a:lvl7pPr>
            <a:lvl8pPr marL="3624796" indent="-241653" defTabSz="964935" fontAlgn="base">
              <a:spcBef>
                <a:spcPct val="0"/>
              </a:spcBef>
              <a:spcAft>
                <a:spcPct val="0"/>
              </a:spcAft>
              <a:defRPr>
                <a:solidFill>
                  <a:schemeClr val="tx1"/>
                </a:solidFill>
                <a:latin typeface="Segoe" pitchFamily="34" charset="0"/>
              </a:defRPr>
            </a:lvl8pPr>
            <a:lvl9pPr marL="4108102" indent="-241653" defTabSz="964935" fontAlgn="base">
              <a:spcBef>
                <a:spcPct val="0"/>
              </a:spcBef>
              <a:spcAft>
                <a:spcPct val="0"/>
              </a:spcAft>
              <a:defRPr>
                <a:solidFill>
                  <a:schemeClr val="tx1"/>
                </a:solidFill>
                <a:latin typeface="Segoe" pitchFamily="34" charset="0"/>
              </a:defRPr>
            </a:lvl9pPr>
          </a:lstStyle>
          <a:p>
            <a:pPr defTabSz="964935" fontAlgn="base">
              <a:spcBef>
                <a:spcPct val="0"/>
              </a:spcBef>
              <a:spcAft>
                <a:spcPct val="0"/>
              </a:spcAft>
            </a:pPr>
            <a:fld id="{0D43892C-510C-4AD3-8B45-7006B1638144}" type="slidenum">
              <a:rPr lang="en-US">
                <a:latin typeface="Calibri" pitchFamily="34" charset="0"/>
              </a:rPr>
              <a:pPr defTabSz="964935" fontAlgn="base">
                <a:spcBef>
                  <a:spcPct val="0"/>
                </a:spcBef>
                <a:spcAft>
                  <a:spcPct val="0"/>
                </a:spcAft>
              </a:pPr>
              <a:t>1</a:t>
            </a:fld>
            <a:endParaRPr lang="en-US" dirty="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last lecture, Will has</a:t>
            </a:r>
            <a:r>
              <a:rPr lang="en-US" baseline="0" dirty="0" smtClean="0"/>
              <a:t> told us how to transform arbitrary propositional formula into equivalent CNF format.</a:t>
            </a:r>
          </a:p>
          <a:p>
            <a:endParaRPr lang="en-US" baseline="0" dirty="0" smtClean="0"/>
          </a:p>
          <a:p>
            <a:r>
              <a:rPr lang="en-US" sz="1000" dirty="0" smtClean="0"/>
              <a:t>(￢p ∨ p1), (￢p ∨ p2), and (p ∨ ￢p1 ∨ ￢p2)</a:t>
            </a:r>
          </a:p>
          <a:p>
            <a:endParaRPr lang="en-US" sz="1000" dirty="0" smtClean="0"/>
          </a:p>
          <a:p>
            <a:r>
              <a:rPr lang="en-US" sz="1000" dirty="0" smtClean="0"/>
              <a:t>Kind of elongate the length of resulting formula</a:t>
            </a:r>
            <a:r>
              <a:rPr lang="en-US" sz="1000" dirty="0" smtClean="0"/>
              <a: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DA252740-BEA0-4262-8B53-82C688DB247C}"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Improvements to DPLL in </a:t>
            </a:r>
            <a:r>
              <a:rPr lang="en-US" dirty="0" smtClean="0"/>
              <a:t>Modern </a:t>
            </a:r>
            <a:r>
              <a:rPr lang="en-US" dirty="0" smtClean="0"/>
              <a:t>SAT </a:t>
            </a:r>
            <a:r>
              <a:rPr lang="en-US" dirty="0" smtClean="0"/>
              <a:t>solvers </a:t>
            </a:r>
          </a:p>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Instead of discarding the</a:t>
            </a:r>
            <a:r>
              <a:rPr lang="en-US" baseline="0" dirty="0" smtClean="0"/>
              <a:t> conflict encountered, </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Instead of discarding the</a:t>
            </a:r>
            <a:r>
              <a:rPr lang="en-US" baseline="0" dirty="0" smtClean="0"/>
              <a:t> </a:t>
            </a:r>
            <a:r>
              <a:rPr lang="en-US" baseline="0" smtClean="0"/>
              <a:t>conflict encountered, </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Instead of discarding the</a:t>
            </a:r>
            <a:r>
              <a:rPr lang="en-US" baseline="0" dirty="0" smtClean="0"/>
              <a:t> </a:t>
            </a:r>
            <a:r>
              <a:rPr lang="en-US" baseline="0" smtClean="0"/>
              <a:t>conflict encountered, </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Instead of discarding the</a:t>
            </a:r>
            <a:r>
              <a:rPr lang="en-US" baseline="0" dirty="0" smtClean="0"/>
              <a:t> conflict encountered, </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The rules in black are the ones used in original DPLL, and the red ones are ones introduced according to the improvement we discussed just now.</a:t>
            </a:r>
          </a:p>
          <a:p>
            <a:endParaRPr lang="en-US" baseline="0" dirty="0" smtClean="0"/>
          </a:p>
          <a:p>
            <a:r>
              <a:rPr lang="en-US" baseline="0" dirty="0" smtClean="0"/>
              <a:t>Explain the rules one by one…</a:t>
            </a:r>
          </a:p>
          <a:p>
            <a:endParaRPr lang="en-US" baseline="0" dirty="0" smtClean="0"/>
          </a:p>
          <a:p>
            <a:r>
              <a:rPr lang="en-US" baseline="0" dirty="0" smtClean="0"/>
              <a:t>For </a:t>
            </a:r>
            <a:r>
              <a:rPr lang="en-US" baseline="0" dirty="0" err="1" smtClean="0"/>
              <a:t>Backjump</a:t>
            </a:r>
            <a:endParaRPr lang="en-US" baseline="0" dirty="0" smtClean="0"/>
          </a:p>
          <a:p>
            <a:r>
              <a:rPr lang="en-US" dirty="0" smtClean="0"/>
              <a:t>there is some clause C \/ l’ </a:t>
            </a:r>
            <a:r>
              <a:rPr lang="en-US" dirty="0" err="1" smtClean="0"/>
              <a:t>s.t</a:t>
            </a:r>
            <a:r>
              <a:rPr lang="en-US" dirty="0" smtClean="0"/>
              <a:t>.:</a:t>
            </a:r>
          </a:p>
          <a:p>
            <a:r>
              <a:rPr lang="en-US" dirty="0" smtClean="0"/>
              <a:t>F |=_{T} C \/ l’ and M |= ¬C</a:t>
            </a:r>
          </a:p>
          <a:p>
            <a:r>
              <a:rPr lang="en-US" dirty="0" smtClean="0"/>
              <a:t>L’ is undefined in M</a:t>
            </a:r>
          </a:p>
          <a:p>
            <a:r>
              <a:rPr lang="en-US" dirty="0" err="1" smtClean="0"/>
              <a:t>L’or</a:t>
            </a:r>
            <a:r>
              <a:rPr lang="en-US" dirty="0" smtClean="0"/>
              <a:t> ¬l’ occurs in a clause of F</a:t>
            </a:r>
          </a:p>
          <a:p>
            <a:r>
              <a:rPr lang="en-US" dirty="0" smtClean="0"/>
              <a:t>This</a:t>
            </a:r>
            <a:r>
              <a:rPr lang="en-US" baseline="0" dirty="0" smtClean="0"/>
              <a:t> means that when we do back jump, we don’t need always to choose the last guess to return</a:t>
            </a:r>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t>Abstract DPLL is very flexible. You can tell easily that, at some point, there are multiple rules can be applied.</a:t>
            </a:r>
          </a:p>
          <a:p>
            <a:endParaRPr lang="en-US" sz="1000" dirty="0" smtClean="0"/>
          </a:p>
          <a:p>
            <a:r>
              <a:rPr lang="en-US" sz="1000" dirty="0" smtClean="0"/>
              <a:t>Here gives some useful strategies.</a:t>
            </a:r>
          </a:p>
          <a:p>
            <a:endParaRPr lang="en-US" sz="1000" dirty="0" smtClean="0"/>
          </a:p>
          <a:p>
            <a:r>
              <a:rPr lang="en-US" sz="1000" dirty="0" smtClean="0"/>
              <a:t>You don’t </a:t>
            </a:r>
            <a:r>
              <a:rPr lang="en-US" sz="1000" dirty="0" err="1" smtClean="0"/>
              <a:t>wanna</a:t>
            </a:r>
            <a:r>
              <a:rPr lang="en-US" sz="1000" dirty="0" smtClean="0"/>
              <a:t> introduce more </a:t>
            </a:r>
            <a:r>
              <a:rPr lang="en-US" sz="1000" dirty="0" err="1" smtClean="0"/>
              <a:t>nondeterminisms</a:t>
            </a:r>
            <a:r>
              <a:rPr lang="en-US" sz="1000" dirty="0" smtClean="0"/>
              <a:t> in the future steps.</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A252740-BEA0-4262-8B53-82C688DB247C}"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A252740-BEA0-4262-8B53-82C688DB247C}"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t>Here we use a simple example to illustrate how the solver for difference logics works. The difference logic is used to specify the </a:t>
            </a:r>
            <a:r>
              <a:rPr lang="en-US" sz="1000" dirty="0" err="1" smtClean="0"/>
              <a:t>satisfiability</a:t>
            </a:r>
            <a:r>
              <a:rPr lang="en-US" sz="1000" dirty="0" smtClean="0"/>
              <a:t>  problem in job-shop-scheduling decision problem.  </a:t>
            </a:r>
          </a:p>
          <a:p>
            <a:r>
              <a:rPr lang="en-US" sz="1000" dirty="0" smtClean="0"/>
              <a:t>Given a set of inequalities of the form x-y&lt;=constant, we need first to generate the weighted directed graphs.</a:t>
            </a:r>
          </a:p>
          <a:p>
            <a:endParaRPr lang="en-US" sz="1000" dirty="0" smtClean="0"/>
          </a:p>
          <a:p>
            <a:r>
              <a:rPr lang="en-US" sz="1000" dirty="0" smtClean="0"/>
              <a:t>The dash line represent a negative cycle (the sum of the weights on the edges in this cycle is negative)</a:t>
            </a:r>
          </a:p>
          <a:p>
            <a:r>
              <a:rPr lang="en-US" sz="1000" dirty="0" smtClean="0"/>
              <a:t>If such a negative cycle is detected, the problem is unsatisfied.</a:t>
            </a:r>
          </a:p>
          <a:p>
            <a:endParaRPr lang="en-US" sz="1000"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A252740-BEA0-4262-8B53-82C688DB247C}"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900" kern="1200" dirty="0" smtClean="0">
                <a:solidFill>
                  <a:schemeClr val="tx1"/>
                </a:solidFill>
                <a:latin typeface="Segoe" pitchFamily="34" charset="0"/>
                <a:ea typeface="+mn-ea"/>
                <a:cs typeface="+mn-cs"/>
              </a:rPr>
              <a:t>As we all know, Z3 is not the only available SMT solver.  There are other SMT solvers such as CVC, </a:t>
            </a:r>
            <a:r>
              <a:rPr lang="en-US" sz="900" kern="1200" dirty="0" err="1" smtClean="0">
                <a:solidFill>
                  <a:schemeClr val="tx1"/>
                </a:solidFill>
                <a:latin typeface="Segoe" pitchFamily="34" charset="0"/>
                <a:ea typeface="+mn-ea"/>
                <a:cs typeface="+mn-cs"/>
              </a:rPr>
              <a:t>MathSAT</a:t>
            </a:r>
            <a:r>
              <a:rPr lang="en-US" sz="900" kern="1200" dirty="0" smtClean="0">
                <a:solidFill>
                  <a:schemeClr val="tx1"/>
                </a:solidFill>
                <a:latin typeface="Segoe" pitchFamily="34" charset="0"/>
                <a:ea typeface="+mn-ea"/>
                <a:cs typeface="+mn-cs"/>
              </a:rPr>
              <a:t>, and so on. Then, why do we bother learning it?</a:t>
            </a:r>
          </a:p>
          <a:p>
            <a:endParaRPr lang="en-US" sz="1000" dirty="0" smtClean="0"/>
          </a:p>
          <a:p>
            <a:r>
              <a:rPr lang="en-US" sz="1000" dirty="0" smtClean="0"/>
              <a:t>Benchmarks </a:t>
            </a:r>
            <a:r>
              <a:rPr lang="en-US" sz="1000" dirty="0" smtClean="0"/>
              <a:t>are divided in “logics”:</a:t>
            </a:r>
          </a:p>
          <a:p>
            <a:r>
              <a:rPr lang="en-US" sz="1000" dirty="0" smtClean="0"/>
              <a:t>QF_UF: </a:t>
            </a:r>
            <a:r>
              <a:rPr lang="en-US" sz="1000" dirty="0" err="1" smtClean="0"/>
              <a:t>unquantified</a:t>
            </a:r>
            <a:r>
              <a:rPr lang="en-US" sz="1000" dirty="0" smtClean="0"/>
              <a:t> formulas built over a signature of </a:t>
            </a:r>
            <a:r>
              <a:rPr lang="en-US" sz="1000" dirty="0" err="1" smtClean="0"/>
              <a:t>uninterpreted</a:t>
            </a:r>
            <a:r>
              <a:rPr lang="en-US" sz="1000" dirty="0" smtClean="0"/>
              <a:t> sort, function and predicate symbols.</a:t>
            </a:r>
          </a:p>
          <a:p>
            <a:r>
              <a:rPr lang="en-US" sz="1000" dirty="0" smtClean="0"/>
              <a:t>QF_UFLIA: </a:t>
            </a:r>
            <a:r>
              <a:rPr lang="en-US" sz="1000" dirty="0" err="1" smtClean="0"/>
              <a:t>unquantified</a:t>
            </a:r>
            <a:r>
              <a:rPr lang="en-US" sz="1000" dirty="0" smtClean="0"/>
              <a:t> linear integer arithmetic with </a:t>
            </a:r>
            <a:r>
              <a:rPr lang="en-US" sz="1000" dirty="0" err="1" smtClean="0"/>
              <a:t>uninterpreted</a:t>
            </a:r>
            <a:r>
              <a:rPr lang="en-US" sz="1000" dirty="0" smtClean="0"/>
              <a:t> sort, function, and predicate symbols. </a:t>
            </a:r>
          </a:p>
          <a:p>
            <a:r>
              <a:rPr lang="en-US" sz="1000" dirty="0" smtClean="0"/>
              <a:t>QF_AUFLIA: closed linear formulas over the theory of integer arrays with free sort, function and predicate symbols. </a:t>
            </a:r>
          </a:p>
          <a:p>
            <a:r>
              <a:rPr lang="en-US" dirty="0" smtClean="0"/>
              <a:t>QF_IDL: Theories of difference</a:t>
            </a:r>
            <a:r>
              <a:rPr lang="en-US" baseline="0" dirty="0" smtClean="0"/>
              <a:t> logic over Q.</a:t>
            </a:r>
          </a:p>
          <a:p>
            <a:r>
              <a:rPr lang="en-US" baseline="0" dirty="0" smtClean="0"/>
              <a:t>QF_RDL: </a:t>
            </a:r>
            <a:r>
              <a:rPr lang="en-US" dirty="0" smtClean="0"/>
              <a:t>Theories of difference</a:t>
            </a:r>
            <a:r>
              <a:rPr lang="en-US" baseline="0" dirty="0" smtClean="0"/>
              <a:t> logic over Z.</a:t>
            </a:r>
          </a:p>
          <a:p>
            <a:r>
              <a:rPr lang="en-US" baseline="0" dirty="0" smtClean="0"/>
              <a:t>QF_BV: </a:t>
            </a:r>
            <a:r>
              <a:rPr lang="en-US" dirty="0" smtClean="0"/>
              <a:t>Theories of fixed-size bit vectors.</a:t>
            </a:r>
            <a:endParaRPr lang="en-US" dirty="0"/>
          </a:p>
        </p:txBody>
      </p:sp>
      <p:sp>
        <p:nvSpPr>
          <p:cNvPr id="4" name="Slide Number Placeholder 3"/>
          <p:cNvSpPr>
            <a:spLocks noGrp="1"/>
          </p:cNvSpPr>
          <p:nvPr>
            <p:ph type="sldNum" sz="quarter" idx="10"/>
          </p:nvPr>
        </p:nvSpPr>
        <p:spPr/>
        <p:txBody>
          <a:bodyPr/>
          <a:lstStyle/>
          <a:p>
            <a:pPr>
              <a:defRPr/>
            </a:pPr>
            <a:fld id="{DA252740-BEA0-4262-8B53-82C688DB247C}"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A252740-BEA0-4262-8B53-82C688DB247C}"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4935">
              <a:spcAft>
                <a:spcPts val="357"/>
              </a:spcAft>
            </a:pPr>
            <a:r>
              <a:rPr lang="en-US" dirty="0" smtClean="0"/>
              <a:t>In reality, the SMT problem we encounter will not involve</a:t>
            </a:r>
            <a:r>
              <a:rPr lang="en-US" baseline="0" dirty="0" smtClean="0"/>
              <a:t> a single kind of theory. </a:t>
            </a:r>
            <a:r>
              <a:rPr lang="en-US" baseline="0" dirty="0" smtClean="0"/>
              <a:t> For </a:t>
            </a:r>
            <a:r>
              <a:rPr lang="en-US" baseline="0" dirty="0" smtClean="0"/>
              <a:t>example, for this formula, we have arithmetic theory, array theory, and </a:t>
            </a:r>
            <a:r>
              <a:rPr lang="en-US" baseline="0" dirty="0" err="1" smtClean="0"/>
              <a:t>uninterpreted</a:t>
            </a:r>
            <a:r>
              <a:rPr lang="en-US" baseline="0" dirty="0" smtClean="0"/>
              <a:t> functions. Here, </a:t>
            </a:r>
            <a:r>
              <a:rPr lang="en-US" baseline="0" dirty="0" err="1" smtClean="0"/>
              <a:t>wirte</a:t>
            </a:r>
            <a:r>
              <a:rPr lang="en-US" baseline="0" dirty="0" smtClean="0"/>
              <a:t>(a, </a:t>
            </a:r>
            <a:r>
              <a:rPr lang="en-US" baseline="0" dirty="0" err="1" smtClean="0"/>
              <a:t>i</a:t>
            </a:r>
            <a:r>
              <a:rPr lang="en-US" baseline="0" dirty="0" smtClean="0"/>
              <a:t>, v) means write the </a:t>
            </a:r>
            <a:r>
              <a:rPr lang="en-US" baseline="0" dirty="0" err="1" smtClean="0"/>
              <a:t>ith</a:t>
            </a:r>
            <a:r>
              <a:rPr lang="en-US" baseline="0" dirty="0" smtClean="0"/>
              <a:t> element in array a as v. Now, we need to consider </a:t>
            </a:r>
            <a:r>
              <a:rPr lang="en-US" baseline="0" dirty="0" err="1" smtClean="0"/>
              <a:t>anotherc</a:t>
            </a:r>
            <a:r>
              <a:rPr lang="en-US" baseline="0" dirty="0" smtClean="0"/>
              <a:t> essential problem in SMT that how to combine different theory solvers correctly and efficiently. </a:t>
            </a:r>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5/2/2012 9:11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going into</a:t>
            </a:r>
            <a:r>
              <a:rPr lang="en-US" baseline="0" dirty="0" smtClean="0"/>
              <a:t> details of algorithms used, we first need to understand some basic concepts.</a:t>
            </a:r>
          </a:p>
          <a:p>
            <a:endParaRPr lang="en-US" baseline="0" dirty="0" smtClean="0"/>
          </a:p>
          <a:p>
            <a:r>
              <a:rPr lang="en-US" baseline="0" dirty="0" smtClean="0"/>
              <a:t>This condition indicates that, except shared variables, </a:t>
            </a:r>
            <a:r>
              <a:rPr lang="en-US" dirty="0" smtClean="0"/>
              <a:t>ϕ</a:t>
            </a:r>
            <a:r>
              <a:rPr lang="en-US" sz="800" dirty="0" smtClean="0"/>
              <a:t>1 and </a:t>
            </a:r>
            <a:r>
              <a:rPr lang="en-US" dirty="0" smtClean="0"/>
              <a:t>ϕ</a:t>
            </a:r>
            <a:r>
              <a:rPr lang="en-US" sz="800" dirty="0" smtClean="0"/>
              <a:t>2 have no common symbols.</a:t>
            </a:r>
          </a:p>
          <a:p>
            <a:endParaRPr lang="en-US" sz="800" dirty="0" smtClean="0"/>
          </a:p>
          <a:p>
            <a:r>
              <a:rPr lang="es-ES" sz="1000" dirty="0" smtClean="0"/>
              <a:t>f(x − 1) − 1 = x, f(y) + 1 = y  -&gt;</a:t>
            </a:r>
          </a:p>
          <a:p>
            <a:r>
              <a:rPr lang="es-ES" sz="1000" dirty="0" smtClean="0"/>
              <a:t>f(u1) − 1 = x, f(y) + 1 = y, u1 = x − 1  -&gt;</a:t>
            </a:r>
          </a:p>
          <a:p>
            <a:r>
              <a:rPr lang="es-ES" sz="1000" dirty="0" smtClean="0"/>
              <a:t>u2 − 1 = x, f(y) + 1 = y, u1 = x − 1, u2 = f(u1)  -&gt;</a:t>
            </a:r>
          </a:p>
          <a:p>
            <a:r>
              <a:rPr lang="en-US" sz="1000" dirty="0" smtClean="0"/>
              <a:t>u2 − 1 = x, u3 + 1 = y, u1 = x − 1, u2 = f(u1), u3 = f(y) </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Theories with only finite models are not stably infinite.</a:t>
            </a:r>
          </a:p>
          <a:p>
            <a:endParaRPr lang="en-US" dirty="0" smtClean="0"/>
          </a:p>
          <a:p>
            <a:r>
              <a:rPr lang="en-US" sz="1000" dirty="0" smtClean="0"/>
              <a:t>Let </a:t>
            </a:r>
            <a:r>
              <a:rPr lang="en-US" sz="1000" i="1" dirty="0" smtClean="0"/>
              <a:t>DC(T) be the deductive closure of a set of sentences T.</a:t>
            </a:r>
            <a:endParaRPr lang="en-US" dirty="0" smtClean="0"/>
          </a:p>
          <a:p>
            <a:endParaRPr lang="en-US" dirty="0" smtClean="0"/>
          </a:p>
          <a:p>
            <a:r>
              <a:rPr lang="en-US" dirty="0" smtClean="0"/>
              <a:t>T2 </a:t>
            </a:r>
            <a:r>
              <a:rPr lang="en-US" sz="1000" dirty="0" smtClean="0">
                <a:sym typeface="Symbol"/>
              </a:rPr>
              <a:t>has only models with at most 2 elements</a:t>
            </a:r>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Intuitively, a theory is convex if for every </a:t>
            </a:r>
            <a:r>
              <a:rPr lang="en-US" dirty="0" err="1" smtClean="0"/>
              <a:t>satisfiable</a:t>
            </a:r>
            <a:r>
              <a:rPr lang="en-US" dirty="0" smtClean="0"/>
              <a:t> set of literals there is a model where variables not implied to be equal have a distinct interpretation. </a:t>
            </a:r>
          </a:p>
          <a:p>
            <a:r>
              <a:rPr lang="en-US" dirty="0" smtClean="0"/>
              <a:t>For example, linear integer arithmetic is not convex, because the set of literals {0 ≤ x1 ≤ 1, 0 ≤ x2 ≤ 1, 0 ≤ x3 ≤ 1} is </a:t>
            </a:r>
            <a:r>
              <a:rPr lang="en-US" dirty="0" err="1" smtClean="0"/>
              <a:t>satisfiable</a:t>
            </a:r>
            <a:r>
              <a:rPr lang="en-US" dirty="0" smtClean="0"/>
              <a:t>, no equality xi = </a:t>
            </a:r>
            <a:r>
              <a:rPr lang="en-US" dirty="0" err="1" smtClean="0"/>
              <a:t>xj</a:t>
            </a:r>
            <a:r>
              <a:rPr lang="en-US" dirty="0" smtClean="0"/>
              <a:t> for </a:t>
            </a:r>
            <a:r>
              <a:rPr lang="en-US" dirty="0" err="1" smtClean="0"/>
              <a:t>i</a:t>
            </a:r>
            <a:r>
              <a:rPr lang="en-US" dirty="0" smtClean="0"/>
              <a:t> = j is implied, but there is no model where x1, x2 and </a:t>
            </a:r>
            <a:r>
              <a:rPr lang="en-US" sz="1000" dirty="0" smtClean="0"/>
              <a:t>x3 are all distinct.</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Nelson</a:t>
            </a:r>
            <a:r>
              <a:rPr lang="en-US" baseline="0" dirty="0" smtClean="0"/>
              <a:t> – </a:t>
            </a:r>
            <a:r>
              <a:rPr lang="en-US" baseline="0" dirty="0" err="1" smtClean="0"/>
              <a:t>Oppen</a:t>
            </a:r>
            <a:r>
              <a:rPr lang="en-US" baseline="0" dirty="0" smtClean="0"/>
              <a:t> approach is the most widely used method to combine different theory solvers.</a:t>
            </a:r>
          </a:p>
          <a:p>
            <a:r>
              <a:rPr lang="en-US" baseline="0" dirty="0" smtClean="0"/>
              <a:t>NO provides a rather simple solution for the theory combination problem for theories that are stably infinite and have disjoint theories.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Nelson</a:t>
            </a:r>
            <a:r>
              <a:rPr lang="en-US" baseline="0" dirty="0" smtClean="0"/>
              <a:t> – </a:t>
            </a:r>
            <a:r>
              <a:rPr lang="en-US" baseline="0" dirty="0" err="1" smtClean="0"/>
              <a:t>Oppen</a:t>
            </a:r>
            <a:r>
              <a:rPr lang="en-US" baseline="0" dirty="0" smtClean="0"/>
              <a:t> approach is the most widely used method to combine different theory solvers.</a:t>
            </a:r>
          </a:p>
          <a:p>
            <a:r>
              <a:rPr lang="en-US" baseline="0" dirty="0" smtClean="0"/>
              <a:t>NO provides a rather </a:t>
            </a:r>
            <a:r>
              <a:rPr lang="en-US" baseline="0" smtClean="0"/>
              <a:t>simple solution for </a:t>
            </a:r>
            <a:r>
              <a:rPr lang="en-US" baseline="0" dirty="0" smtClean="0"/>
              <a:t>the theory combination problem for theories that are stably infinite and have disjoint theories.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Nelson</a:t>
            </a:r>
            <a:r>
              <a:rPr lang="en-US" baseline="0" dirty="0" smtClean="0"/>
              <a:t> – </a:t>
            </a:r>
            <a:r>
              <a:rPr lang="en-US" baseline="0" dirty="0" err="1" smtClean="0"/>
              <a:t>Oppen</a:t>
            </a:r>
            <a:r>
              <a:rPr lang="en-US" baseline="0" dirty="0" smtClean="0"/>
              <a:t> approach is the most widely used method to combine different theory solvers.</a:t>
            </a:r>
          </a:p>
          <a:p>
            <a:r>
              <a:rPr lang="en-US" baseline="0" dirty="0" smtClean="0"/>
              <a:t>NO provides a rather </a:t>
            </a:r>
            <a:r>
              <a:rPr lang="en-US" baseline="0" smtClean="0"/>
              <a:t>simple solution for </a:t>
            </a:r>
            <a:r>
              <a:rPr lang="en-US" baseline="0" dirty="0" smtClean="0"/>
              <a:t>the theory combination problem for theories that are stably infinite and have disjoint theories.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Nelson</a:t>
            </a:r>
            <a:r>
              <a:rPr lang="en-US" baseline="0" dirty="0" smtClean="0"/>
              <a:t> – </a:t>
            </a:r>
            <a:r>
              <a:rPr lang="en-US" baseline="0" dirty="0" err="1" smtClean="0"/>
              <a:t>Oppen</a:t>
            </a:r>
            <a:r>
              <a:rPr lang="en-US" baseline="0" dirty="0" smtClean="0"/>
              <a:t> approach is the most widely used method to combine different theory solvers.</a:t>
            </a:r>
          </a:p>
          <a:p>
            <a:r>
              <a:rPr lang="en-US" baseline="0" dirty="0" smtClean="0"/>
              <a:t>NO provides a rather </a:t>
            </a:r>
            <a:r>
              <a:rPr lang="en-US" baseline="0" smtClean="0"/>
              <a:t>simple solution for </a:t>
            </a:r>
            <a:r>
              <a:rPr lang="en-US" baseline="0" dirty="0" smtClean="0"/>
              <a:t>the theory combination problem for theories that are stably infinite and have disjoint theories.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Nelson</a:t>
            </a:r>
            <a:r>
              <a:rPr lang="en-US" baseline="0" dirty="0" smtClean="0"/>
              <a:t> – </a:t>
            </a:r>
            <a:r>
              <a:rPr lang="en-US" baseline="0" dirty="0" err="1" smtClean="0"/>
              <a:t>Oppen</a:t>
            </a:r>
            <a:r>
              <a:rPr lang="en-US" baseline="0" dirty="0" smtClean="0"/>
              <a:t> approach is the most widely used method to combine different theory solvers.</a:t>
            </a:r>
          </a:p>
          <a:p>
            <a:r>
              <a:rPr lang="en-US" baseline="0" dirty="0" smtClean="0"/>
              <a:t>NO provides a rather </a:t>
            </a:r>
            <a:r>
              <a:rPr lang="en-US" baseline="0" smtClean="0"/>
              <a:t>simple solution for </a:t>
            </a:r>
            <a:r>
              <a:rPr lang="en-US" baseline="0" dirty="0" smtClean="0"/>
              <a:t>the theory combination problem for theories that are stably infinite and have disjoint theories.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A252740-BEA0-4262-8B53-82C688DB247C}"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Nelson</a:t>
            </a:r>
            <a:r>
              <a:rPr lang="en-US" baseline="0" dirty="0" smtClean="0"/>
              <a:t> – </a:t>
            </a:r>
            <a:r>
              <a:rPr lang="en-US" baseline="0" dirty="0" err="1" smtClean="0"/>
              <a:t>Oppen</a:t>
            </a:r>
            <a:r>
              <a:rPr lang="en-US" baseline="0" dirty="0" smtClean="0"/>
              <a:t> approach is the most widely used method to combine different theory solvers.</a:t>
            </a:r>
          </a:p>
          <a:p>
            <a:r>
              <a:rPr lang="en-US" baseline="0" dirty="0" smtClean="0"/>
              <a:t>NO provides a rather </a:t>
            </a:r>
            <a:r>
              <a:rPr lang="en-US" baseline="0" smtClean="0"/>
              <a:t>simple solution for </a:t>
            </a:r>
            <a:r>
              <a:rPr lang="en-US" baseline="0" dirty="0" smtClean="0"/>
              <a:t>the theory combination problem for theories that are stably infinite and have disjoint theories.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Nelson</a:t>
            </a:r>
            <a:r>
              <a:rPr lang="en-US" baseline="0" dirty="0" smtClean="0"/>
              <a:t> – </a:t>
            </a:r>
            <a:r>
              <a:rPr lang="en-US" baseline="0" dirty="0" err="1" smtClean="0"/>
              <a:t>Oppen</a:t>
            </a:r>
            <a:r>
              <a:rPr lang="en-US" baseline="0" dirty="0" smtClean="0"/>
              <a:t> approach is the most widely used method to combine different theory solvers.</a:t>
            </a:r>
          </a:p>
          <a:p>
            <a:r>
              <a:rPr lang="en-US" baseline="0" dirty="0" smtClean="0"/>
              <a:t>NO provides a rather </a:t>
            </a:r>
            <a:r>
              <a:rPr lang="en-US" baseline="0" smtClean="0"/>
              <a:t>simple solution for </a:t>
            </a:r>
            <a:r>
              <a:rPr lang="en-US" baseline="0" dirty="0" smtClean="0"/>
              <a:t>the theory combination problem for theories that are stably infinite and have disjoint theories.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Nelson</a:t>
            </a:r>
            <a:r>
              <a:rPr lang="en-US" baseline="0" dirty="0" smtClean="0"/>
              <a:t> – </a:t>
            </a:r>
            <a:r>
              <a:rPr lang="en-US" baseline="0" dirty="0" err="1" smtClean="0"/>
              <a:t>Oppen</a:t>
            </a:r>
            <a:r>
              <a:rPr lang="en-US" baseline="0" dirty="0" smtClean="0"/>
              <a:t> approach is the most widely used method to combine different theory solvers.</a:t>
            </a:r>
          </a:p>
          <a:p>
            <a:r>
              <a:rPr lang="en-US" baseline="0" dirty="0" smtClean="0"/>
              <a:t>NO provides a rather </a:t>
            </a:r>
            <a:r>
              <a:rPr lang="en-US" baseline="0" smtClean="0"/>
              <a:t>simple solution for </a:t>
            </a:r>
            <a:r>
              <a:rPr lang="en-US" baseline="0" dirty="0" smtClean="0"/>
              <a:t>the theory combination problem for theories that are stably infinite and have disjoint theories.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Nelson</a:t>
            </a:r>
            <a:r>
              <a:rPr lang="en-US" baseline="0" dirty="0" smtClean="0"/>
              <a:t> – </a:t>
            </a:r>
            <a:r>
              <a:rPr lang="en-US" baseline="0" dirty="0" err="1" smtClean="0"/>
              <a:t>Oppen</a:t>
            </a:r>
            <a:r>
              <a:rPr lang="en-US" baseline="0" dirty="0" smtClean="0"/>
              <a:t> approach is the most widely used method to combine different theory solvers.</a:t>
            </a:r>
          </a:p>
          <a:p>
            <a:r>
              <a:rPr lang="en-US" baseline="0" dirty="0" smtClean="0"/>
              <a:t>NO provides a rather </a:t>
            </a:r>
            <a:r>
              <a:rPr lang="en-US" baseline="0" smtClean="0"/>
              <a:t>simple solution for </a:t>
            </a:r>
            <a:r>
              <a:rPr lang="en-US" baseline="0" dirty="0" smtClean="0"/>
              <a:t>the theory combination problem for theories that are stably infinite and have disjoint theories.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Nelson</a:t>
            </a:r>
            <a:r>
              <a:rPr lang="en-US" baseline="0" dirty="0" smtClean="0"/>
              <a:t> – </a:t>
            </a:r>
            <a:r>
              <a:rPr lang="en-US" baseline="0" dirty="0" err="1" smtClean="0"/>
              <a:t>Oppen</a:t>
            </a:r>
            <a:r>
              <a:rPr lang="en-US" baseline="0" dirty="0" smtClean="0"/>
              <a:t> approach is the most widely used method to combine different theory solvers.</a:t>
            </a:r>
          </a:p>
          <a:p>
            <a:r>
              <a:rPr lang="en-US" baseline="0" dirty="0" smtClean="0"/>
              <a:t>NO provides a rather </a:t>
            </a:r>
            <a:r>
              <a:rPr lang="en-US" baseline="0" smtClean="0"/>
              <a:t>simple solution for </a:t>
            </a:r>
            <a:r>
              <a:rPr lang="en-US" baseline="0" dirty="0" smtClean="0"/>
              <a:t>the theory combination problem for theories that are stably infinite and have disjoint theories.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Nelson</a:t>
            </a:r>
            <a:r>
              <a:rPr lang="en-US" baseline="0" dirty="0" smtClean="0"/>
              <a:t> – </a:t>
            </a:r>
            <a:r>
              <a:rPr lang="en-US" baseline="0" dirty="0" err="1" smtClean="0"/>
              <a:t>Oppen</a:t>
            </a:r>
            <a:r>
              <a:rPr lang="en-US" baseline="0" dirty="0" smtClean="0"/>
              <a:t> approach is the most widely used method to combine different theory solvers.</a:t>
            </a:r>
          </a:p>
          <a:p>
            <a:r>
              <a:rPr lang="en-US" baseline="0" dirty="0" smtClean="0"/>
              <a:t>NO provides a rather </a:t>
            </a:r>
            <a:r>
              <a:rPr lang="en-US" baseline="0" smtClean="0"/>
              <a:t>simple solution for </a:t>
            </a:r>
            <a:r>
              <a:rPr lang="en-US" baseline="0" dirty="0" smtClean="0"/>
              <a:t>the theory combination problem for theories that are stably infinite and have disjoint theories.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Nelson</a:t>
            </a:r>
            <a:r>
              <a:rPr lang="en-US" baseline="0" dirty="0" smtClean="0"/>
              <a:t> – </a:t>
            </a:r>
            <a:r>
              <a:rPr lang="en-US" baseline="0" dirty="0" err="1" smtClean="0"/>
              <a:t>Oppen</a:t>
            </a:r>
            <a:r>
              <a:rPr lang="en-US" baseline="0" dirty="0" smtClean="0"/>
              <a:t> approach is the most widely used method to combine different theory solvers.</a:t>
            </a:r>
          </a:p>
          <a:p>
            <a:r>
              <a:rPr lang="en-US" baseline="0" dirty="0" smtClean="0"/>
              <a:t>NO provides a rather </a:t>
            </a:r>
            <a:r>
              <a:rPr lang="en-US" baseline="0" smtClean="0"/>
              <a:t>simple solution for </a:t>
            </a:r>
            <a:r>
              <a:rPr lang="en-US" baseline="0" dirty="0" smtClean="0"/>
              <a:t>the theory combination problem for theories that are stably infinite and have disjoint theories.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Nelson</a:t>
            </a:r>
            <a:r>
              <a:rPr lang="en-US" baseline="0" dirty="0" smtClean="0"/>
              <a:t> – </a:t>
            </a:r>
            <a:r>
              <a:rPr lang="en-US" baseline="0" dirty="0" err="1" smtClean="0"/>
              <a:t>Oppen</a:t>
            </a:r>
            <a:r>
              <a:rPr lang="en-US" baseline="0" dirty="0" smtClean="0"/>
              <a:t> approach is the most widely used method to combine different theory solvers.</a:t>
            </a:r>
          </a:p>
          <a:p>
            <a:r>
              <a:rPr lang="en-US" baseline="0" dirty="0" smtClean="0"/>
              <a:t>NO provides a rather </a:t>
            </a:r>
            <a:r>
              <a:rPr lang="en-US" baseline="0" smtClean="0"/>
              <a:t>simple solution for </a:t>
            </a:r>
            <a:r>
              <a:rPr lang="en-US" baseline="0" dirty="0" smtClean="0"/>
              <a:t>the theory combination problem for theories that are stably infinite and have disjoint theories.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Nelson</a:t>
            </a:r>
            <a:r>
              <a:rPr lang="en-US" baseline="0" dirty="0" smtClean="0"/>
              <a:t> – </a:t>
            </a:r>
            <a:r>
              <a:rPr lang="en-US" baseline="0" dirty="0" err="1" smtClean="0"/>
              <a:t>Oppen</a:t>
            </a:r>
            <a:r>
              <a:rPr lang="en-US" baseline="0" dirty="0" smtClean="0"/>
              <a:t> approach is the most widely used method to combine different theory solvers.</a:t>
            </a:r>
          </a:p>
          <a:p>
            <a:r>
              <a:rPr lang="en-US" baseline="0" dirty="0" smtClean="0"/>
              <a:t>NO provides a rather </a:t>
            </a:r>
            <a:r>
              <a:rPr lang="en-US" baseline="0" smtClean="0"/>
              <a:t>simple solution for </a:t>
            </a:r>
            <a:r>
              <a:rPr lang="en-US" baseline="0" dirty="0" smtClean="0"/>
              <a:t>the theory combination problem for theories that are stably infinite and have disjoint theories.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Nelson</a:t>
            </a:r>
            <a:r>
              <a:rPr lang="en-US" baseline="0" dirty="0" smtClean="0"/>
              <a:t> – </a:t>
            </a:r>
            <a:r>
              <a:rPr lang="en-US" baseline="0" dirty="0" err="1" smtClean="0"/>
              <a:t>Oppen</a:t>
            </a:r>
            <a:r>
              <a:rPr lang="en-US" baseline="0" dirty="0" smtClean="0"/>
              <a:t> approach is the most widely used method to combine different theory solvers.</a:t>
            </a:r>
          </a:p>
          <a:p>
            <a:r>
              <a:rPr lang="en-US" baseline="0" dirty="0" smtClean="0"/>
              <a:t>NO provides a rather </a:t>
            </a:r>
            <a:r>
              <a:rPr lang="en-US" baseline="0" smtClean="0"/>
              <a:t>simple solution for </a:t>
            </a:r>
            <a:r>
              <a:rPr lang="en-US" baseline="0" dirty="0" smtClean="0"/>
              <a:t>the theory combination problem for theories that are stably infinite and have disjoint theories.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A252740-BEA0-4262-8B53-82C688DB247C}" type="slidenum">
              <a:rPr lang="en-US" smtClean="0"/>
              <a:pPr>
                <a:defRPr/>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Nelson</a:t>
            </a:r>
            <a:r>
              <a:rPr lang="en-US" baseline="0" dirty="0" smtClean="0"/>
              <a:t> – </a:t>
            </a:r>
            <a:r>
              <a:rPr lang="en-US" baseline="0" dirty="0" err="1" smtClean="0"/>
              <a:t>Oppen</a:t>
            </a:r>
            <a:r>
              <a:rPr lang="en-US" baseline="0" dirty="0" smtClean="0"/>
              <a:t> approach is the most widely used method to combine different theory solvers.</a:t>
            </a:r>
          </a:p>
          <a:p>
            <a:r>
              <a:rPr lang="en-US" baseline="0" dirty="0" smtClean="0"/>
              <a:t>NO provides a rather </a:t>
            </a:r>
            <a:r>
              <a:rPr lang="en-US" baseline="0" smtClean="0"/>
              <a:t>simple solution for </a:t>
            </a:r>
            <a:r>
              <a:rPr lang="en-US" baseline="0" dirty="0" smtClean="0"/>
              <a:t>the theory combination problem for theories that are stably infinite and have disjoint theories.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Nelson</a:t>
            </a:r>
            <a:r>
              <a:rPr lang="en-US" baseline="0" dirty="0" smtClean="0"/>
              <a:t> – </a:t>
            </a:r>
            <a:r>
              <a:rPr lang="en-US" baseline="0" dirty="0" err="1" smtClean="0"/>
              <a:t>Oppen</a:t>
            </a:r>
            <a:r>
              <a:rPr lang="en-US" baseline="0" dirty="0" smtClean="0"/>
              <a:t> approach is the most widely used method to combine different theory solvers.</a:t>
            </a:r>
          </a:p>
          <a:p>
            <a:r>
              <a:rPr lang="en-US" baseline="0" dirty="0" smtClean="0"/>
              <a:t>NO provides a rather </a:t>
            </a:r>
            <a:r>
              <a:rPr lang="en-US" baseline="0" smtClean="0"/>
              <a:t>simple solution for </a:t>
            </a:r>
            <a:r>
              <a:rPr lang="en-US" baseline="0" dirty="0" smtClean="0"/>
              <a:t>the theory combination problem for theories that are stably infinite and have disjoint theories.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t>In the latter example Deterministic NO does not work </a:t>
            </a:r>
          </a:p>
          <a:p>
            <a:r>
              <a:rPr lang="en-US" sz="1000" dirty="0" smtClean="0"/>
              <a:t>This was because </a:t>
            </a:r>
            <a:r>
              <a:rPr lang="en-US" sz="1000" i="1" dirty="0" smtClean="0"/>
              <a:t>TLA(</a:t>
            </a:r>
            <a:r>
              <a:rPr lang="en-US" sz="1000" b="1" i="1" dirty="0" smtClean="0"/>
              <a:t>Z)  linear arithmetic theory is not convex</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someone wants</a:t>
            </a:r>
            <a:r>
              <a:rPr lang="en-US" baseline="0" dirty="0" smtClean="0"/>
              <a:t> to know what are the distinguish features of Z3 compared to other SMT solvers, here is one. Z3 uses the model-based combination method instead of NO or any variant of NO. </a:t>
            </a:r>
            <a:endParaRPr lang="en-US" dirty="0"/>
          </a:p>
        </p:txBody>
      </p:sp>
      <p:sp>
        <p:nvSpPr>
          <p:cNvPr id="4" name="Slide Number Placeholder 3"/>
          <p:cNvSpPr>
            <a:spLocks noGrp="1"/>
          </p:cNvSpPr>
          <p:nvPr>
            <p:ph type="sldNum" sz="quarter" idx="10"/>
          </p:nvPr>
        </p:nvSpPr>
        <p:spPr/>
        <p:txBody>
          <a:bodyPr/>
          <a:lstStyle/>
          <a:p>
            <a:pPr>
              <a:defRPr/>
            </a:pPr>
            <a:fld id="{DA252740-BEA0-4262-8B53-82C688DB247C}" type="slidenum">
              <a:rPr lang="en-US" smtClean="0"/>
              <a:pPr>
                <a:defRPr/>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A252740-BEA0-4262-8B53-82C688DB247C}" type="slidenum">
              <a:rPr lang="en-US" smtClean="0"/>
              <a:pPr>
                <a:defRPr/>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A252740-BEA0-4262-8B53-82C688DB247C}" type="slidenum">
              <a:rPr lang="en-US" smtClean="0"/>
              <a:pPr>
                <a:defRPr/>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A252740-BEA0-4262-8B53-82C688DB247C}" type="slidenum">
              <a:rPr lang="en-US" smtClean="0"/>
              <a:pPr>
                <a:defRPr/>
              </a:pPr>
              <a:t>56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A252740-BEA0-4262-8B53-82C688DB247C}" type="slidenum">
              <a:rPr lang="en-US" smtClean="0"/>
              <a:pPr>
                <a:defRPr/>
              </a:pPr>
              <a:t>57</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A252740-BEA0-4262-8B53-82C688DB247C}" type="slidenum">
              <a:rPr lang="en-US" smtClean="0"/>
              <a:pPr>
                <a:defRPr/>
              </a:pPr>
              <a:t>58</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A252740-BEA0-4262-8B53-82C688DB247C}" type="slidenum">
              <a:rPr lang="en-US" smtClean="0"/>
              <a:pPr>
                <a:defRPr/>
              </a:pPr>
              <a:t>59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5/1/2012 8:50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A252740-BEA0-4262-8B53-82C688DB247C}" type="slidenum">
              <a:rPr lang="en-US" smtClean="0"/>
              <a:pPr>
                <a:defRPr/>
              </a:pPr>
              <a:t>60</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A252740-BEA0-4262-8B53-82C688DB247C}" type="slidenum">
              <a:rPr lang="en-US" smtClean="0"/>
              <a:pPr>
                <a:defRPr/>
              </a:pPr>
              <a:t>61</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A252740-BEA0-4262-8B53-82C688DB247C}" type="slidenum">
              <a:rPr lang="en-US" smtClean="0"/>
              <a:pPr>
                <a:defRPr/>
              </a:pPr>
              <a:t>62</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4935">
              <a:spcAft>
                <a:spcPts val="357"/>
              </a:spcAft>
            </a:pPr>
            <a:r>
              <a:rPr lang="en-US" sz="1000" dirty="0" smtClean="0"/>
              <a:t>SMT generalizes </a:t>
            </a:r>
            <a:r>
              <a:rPr lang="en-US" sz="1000" dirty="0" err="1" smtClean="0"/>
              <a:t>boolean</a:t>
            </a:r>
            <a:r>
              <a:rPr lang="en-US" sz="1000" dirty="0" smtClean="0"/>
              <a:t> </a:t>
            </a:r>
            <a:r>
              <a:rPr lang="en-US" sz="1000" dirty="0" err="1" smtClean="0"/>
              <a:t>satisfiability</a:t>
            </a:r>
            <a:r>
              <a:rPr lang="en-US" sz="1000" dirty="0" smtClean="0"/>
              <a:t> (SAT) by adding equality reasoning, arithmetic, fixed-size bit-vectors, arrays, quantifiers, and other useful first-order theories.</a:t>
            </a:r>
          </a:p>
          <a:p>
            <a:r>
              <a:rPr lang="en-US" sz="1000" dirty="0" smtClean="0"/>
              <a:t>The SAT solver enumerates possible truth assignments.</a:t>
            </a:r>
          </a:p>
          <a:p>
            <a:r>
              <a:rPr lang="en-US" sz="1000" dirty="0" smtClean="0"/>
              <a:t>The theory solver is a decision procedure that checks whether the truth assignments are </a:t>
            </a:r>
            <a:r>
              <a:rPr lang="en-US" sz="1000" dirty="0" err="1" smtClean="0"/>
              <a:t>satisfiable</a:t>
            </a:r>
            <a:r>
              <a:rPr lang="en-US" sz="1000" dirty="0" smtClean="0"/>
              <a:t> in the theory (or combination of theories).</a:t>
            </a:r>
          </a:p>
          <a:p>
            <a:r>
              <a:rPr lang="en-US" sz="1000" dirty="0" smtClean="0"/>
              <a:t>A schematic overview of Z3 is shown in the following figure.</a:t>
            </a:r>
          </a:p>
          <a:p>
            <a:endParaRPr lang="en-US" sz="1000" dirty="0" smtClean="0"/>
          </a:p>
          <a:p>
            <a:endParaRPr lang="en-US" dirty="0"/>
          </a:p>
        </p:txBody>
      </p:sp>
      <p:sp>
        <p:nvSpPr>
          <p:cNvPr id="4" name="Slide Number Placeholder 3"/>
          <p:cNvSpPr>
            <a:spLocks noGrp="1"/>
          </p:cNvSpPr>
          <p:nvPr>
            <p:ph type="sldNum" sz="quarter" idx="10"/>
          </p:nvPr>
        </p:nvSpPr>
        <p:spPr/>
        <p:txBody>
          <a:bodyPr/>
          <a:lstStyle/>
          <a:p>
            <a:pPr>
              <a:defRPr/>
            </a:pPr>
            <a:fld id="{DA252740-BEA0-4262-8B53-82C688DB247C}"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will skip</a:t>
            </a:r>
            <a:r>
              <a:rPr lang="en-US" baseline="0" dirty="0" smtClean="0"/>
              <a:t> the logical basics, such as the definitions of logics, language, interpretation, </a:t>
            </a:r>
            <a:r>
              <a:rPr lang="en-US" baseline="0" dirty="0" err="1" smtClean="0"/>
              <a:t>vaild</a:t>
            </a:r>
            <a:r>
              <a:rPr lang="en-US" baseline="0" dirty="0" smtClean="0"/>
              <a:t>, and format of CNF, partly because Will have covered most of them in last lecture.</a:t>
            </a:r>
          </a:p>
          <a:p>
            <a:endParaRPr lang="en-US" baseline="0" dirty="0" smtClean="0"/>
          </a:p>
          <a:p>
            <a:r>
              <a:rPr lang="en-US" baseline="0" dirty="0" smtClean="0"/>
              <a:t>Optional:</a:t>
            </a:r>
          </a:p>
          <a:p>
            <a:r>
              <a:rPr lang="en-US" dirty="0" smtClean="0"/>
              <a:t>Most successful SAT solvers are based on an approach called “systematic search.” The search space is a tree with each vertex representing a Boolean variable and the out edges representing the two choices (true and false)for this variable. For a formula containing n Boolean variables, the tree has 2n leaves. Each path from the root to a leaf corresponds to a truth assignment. A model is a truth assignment that makes the formula true. We also say the model satisfies the formula, and the formula is </a:t>
            </a:r>
            <a:r>
              <a:rPr lang="en-US" dirty="0" err="1" smtClean="0"/>
              <a:t>satisfiable</a:t>
            </a:r>
            <a:r>
              <a:rPr lang="en-US" dirty="0" smtClean="0"/>
              <a:t>.</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5/1/2012 8:50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last lecture, Will has</a:t>
            </a:r>
            <a:r>
              <a:rPr lang="en-US" baseline="0" dirty="0" smtClean="0"/>
              <a:t> told us how to transform arbitrary propositional formula into equivalent CNF format.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DA252740-BEA0-4262-8B53-82C688DB247C}"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4" name="Picture 3" descr="top_banner.png"/>
          <p:cNvPicPr>
            <a:picLocks noChangeAspect="1"/>
          </p:cNvPicPr>
          <p:nvPr userDrawn="1"/>
        </p:nvPicPr>
        <p:blipFill>
          <a:blip r:embed="rId2" cstate="print">
            <a:extLst>
              <a:ext uri="28A0092B-C50C-407e-A947-70E740481C1C">
                <a14:useLocalDpi xmlns:a14="http://schemas.microsoft.com/office/drawing/2007/7/7/main" xmlns="" val="0"/>
              </a:ext>
            </a:extLst>
          </a:blip>
          <a:srcRect/>
          <a:stretch>
            <a:fillRect/>
          </a:stretch>
        </p:blipFill>
        <p:spPr bwMode="auto">
          <a:xfrm>
            <a:off x="0" y="0"/>
            <a:ext cx="9144000" cy="1031875"/>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 uri="{91240B29-F687-4f45-9708-019B960494DF}">
              <a14:hiddenLine xmlns:a14="http://schemas.microsoft.com/office/drawing/2007/7/7/main" xmlns="" w="9525">
                <a:solidFill>
                  <a:srgbClr xmlns:mc="http://schemas.openxmlformats.org/markup-compatibility/2006" val="000000" mc:Ignorable=""/>
                </a:solidFill>
                <a:miter lim="800000"/>
                <a:headEnd/>
                <a:tailEnd/>
              </a14:hiddenLine>
            </a:ext>
          </a:extLst>
        </p:spPr>
      </p:pic>
      <p:sp>
        <p:nvSpPr>
          <p:cNvPr id="2" name="Title 1"/>
          <p:cNvSpPr>
            <a:spLocks noGrp="1"/>
          </p:cNvSpPr>
          <p:nvPr>
            <p:ph type="ctrTitle"/>
          </p:nvPr>
        </p:nvSpPr>
        <p:spPr>
          <a:xfrm>
            <a:off x="722313" y="1905000"/>
            <a:ext cx="7690115" cy="750205"/>
          </a:xfrm>
          <a:noFill/>
          <a:ln w="9525">
            <a:noFill/>
            <a:miter lim="800000"/>
            <a:headEnd/>
            <a:tailEnd/>
          </a:ln>
        </p:spPr>
        <p:txBody>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22312" y="4344458"/>
            <a:ext cx="7690116" cy="473207"/>
          </a:xfrm>
          <a:noFill/>
          <a:ln w="9525">
            <a:noFill/>
            <a:miter lim="800000"/>
            <a:headEnd/>
            <a:tailEnd/>
          </a:ln>
        </p:spPr>
        <p:txBody>
          <a:bodyPr anchor="b"/>
          <a:lstStyle>
            <a:lvl1pPr marL="0" indent="0" algn="l" defTabSz="912777" rtl="0" eaLnBrk="0" fontAlgn="base" hangingPunct="0">
              <a:lnSpc>
                <a:spcPct val="90000"/>
              </a:lnSpc>
              <a:spcBef>
                <a:spcPct val="0"/>
              </a:spcBef>
              <a:spcAft>
                <a:spcPct val="0"/>
              </a:spcAft>
              <a:buClr>
                <a:schemeClr val="tx2"/>
              </a:buClr>
              <a:buSzPct val="95000"/>
              <a:buFont typeface="Wingdings" pitchFamily="2" charset="2"/>
              <a:buNone/>
              <a:defRPr lang="en-US" sz="3400" dirty="0">
                <a:solidFill>
                  <a:schemeClr val="accent2"/>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07/7/12/main" xmlns="" val="417770917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920750" y="2365375"/>
            <a:ext cx="7302500" cy="1000125"/>
          </a:xfrm>
          <a:prstGeom prst="rect">
            <a:avLst/>
          </a:prstGeom>
          <a:noFill/>
        </p:spPr>
        <p:txBody>
          <a:bodyPr wrap="none" lIns="76197" tIns="38098" rIns="76197" bIns="38098">
            <a:spAutoFit/>
          </a:bodyPr>
          <a:lstStyle/>
          <a:p>
            <a:pPr defTabSz="914363" fontAlgn="auto">
              <a:spcBef>
                <a:spcPts val="0"/>
              </a:spcBef>
              <a:spcAft>
                <a:spcPts val="0"/>
              </a:spcAft>
              <a:defRPr/>
            </a:pPr>
            <a:r>
              <a:rPr lang="en-US" sz="6000" dirty="0">
                <a:solidFill>
                  <a:schemeClr val="bg1"/>
                </a:solidFill>
                <a:latin typeface="+mn-lt"/>
              </a:rPr>
              <a:t>WALK-IN GOES HERE</a:t>
            </a:r>
          </a:p>
        </p:txBody>
      </p:sp>
    </p:spTree>
    <p:extLst>
      <p:ext uri="{BB962C8B-B14F-4D97-AF65-F5344CB8AC3E}">
        <p14:creationId xmlns:p14="http://schemas.microsoft.com/office/powerpoint/2007/7/12/main" xmlns="" val="238014032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noFill/>
          <a:ln w="9525">
            <a:noFill/>
            <a:miter lim="800000"/>
            <a:headEnd/>
            <a:tailEnd/>
          </a:ln>
        </p:spPr>
        <p:txBody>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2"/>
            <a:ext cx="8382000" cy="221086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07/7/12/main" xmlns="" val="224718062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noFill/>
          <a:ln w="9525">
            <a:noFill/>
            <a:miter lim="800000"/>
            <a:headEnd/>
            <a:tailEnd/>
          </a:ln>
        </p:spPr>
        <p:txBody>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2"/>
            <a:ext cx="8382000" cy="221086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extLst>
      <p:ext uri="{BB962C8B-B14F-4D97-AF65-F5344CB8AC3E}">
        <p14:creationId xmlns:p14="http://schemas.microsoft.com/office/powerpoint/2007/7/12/main" xmlns="" val="100109369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solidFill>
          <a:schemeClr val="tx1"/>
        </a:solidFill>
        <a:effectLst/>
      </p:bgPr>
    </p:bg>
    <p:spTree>
      <p:nvGrpSpPr>
        <p:cNvPr id="1" name=""/>
        <p:cNvGrpSpPr/>
        <p:nvPr/>
      </p:nvGrpSpPr>
      <p:grpSpPr>
        <a:xfrm>
          <a:off x="0" y="0"/>
          <a:ext cx="0" cy="0"/>
          <a:chOff x="0" y="0"/>
          <a:chExt cx="0" cy="0"/>
        </a:xfrm>
      </p:grpSpPr>
      <p:pic>
        <p:nvPicPr>
          <p:cNvPr id="5" name="Picture 3" descr="top_banner.png"/>
          <p:cNvPicPr>
            <a:picLocks noChangeAspect="1"/>
          </p:cNvPicPr>
          <p:nvPr userDrawn="1"/>
        </p:nvPicPr>
        <p:blipFill>
          <a:blip r:embed="rId2" cstate="print">
            <a:extLst>
              <a:ext uri="28A0092B-C50C-407e-A947-70E740481C1C">
                <a14:useLocalDpi xmlns:a14="http://schemas.microsoft.com/office/drawing/2007/7/7/main" xmlns="" val="0"/>
              </a:ext>
            </a:extLst>
          </a:blip>
          <a:srcRect/>
          <a:stretch>
            <a:fillRect/>
          </a:stretch>
        </p:blipFill>
        <p:spPr bwMode="auto">
          <a:xfrm>
            <a:off x="0" y="0"/>
            <a:ext cx="9142413" cy="1031875"/>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 uri="{91240B29-F687-4f45-9708-019B960494DF}">
              <a14:hiddenLine xmlns:a14="http://schemas.microsoft.com/office/drawing/2007/7/7/main" xmlns="" w="9525">
                <a:solidFill>
                  <a:srgbClr xmlns:mc="http://schemas.openxmlformats.org/markup-compatibility/2006" val="000000" mc:Ignorable=""/>
                </a:solidFill>
                <a:miter lim="800000"/>
                <a:headEnd/>
                <a:tailEnd/>
              </a14:hiddenLine>
            </a:ext>
          </a:extLst>
        </p:spPr>
      </p:pic>
      <p:sp>
        <p:nvSpPr>
          <p:cNvPr id="2" name="Title 1"/>
          <p:cNvSpPr>
            <a:spLocks noGrp="1"/>
          </p:cNvSpPr>
          <p:nvPr>
            <p:ph type="ctrTitle"/>
          </p:nvPr>
        </p:nvSpPr>
        <p:spPr>
          <a:xfrm>
            <a:off x="722313" y="2365375"/>
            <a:ext cx="7690115" cy="750205"/>
          </a:xfrm>
          <a:noFill/>
          <a:ln w="9525">
            <a:noFill/>
            <a:miter lim="800000"/>
            <a:headEnd/>
            <a:tailEnd/>
          </a:ln>
        </p:spPr>
        <p:txBody>
          <a:bodyPr rtlCol="0"/>
          <a:lstStyle>
            <a:lvl1pPr algn="l" defTabSz="912777" rtl="0" eaLnBrk="0" fontAlgn="base" latinLnBrk="0" hangingPunct="0">
              <a:lnSpc>
                <a:spcPct val="90000"/>
              </a:lnSpc>
              <a:spcBef>
                <a:spcPct val="0"/>
              </a:spcBef>
              <a:spcAft>
                <a:spcPct val="0"/>
              </a:spcAft>
              <a:buNone/>
              <a:defRPr lang="en-US" sz="5400" b="0" kern="1200" cap="none" spc="-30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22313" y="4344458"/>
            <a:ext cx="7043208" cy="473207"/>
          </a:xfrm>
          <a:noFill/>
          <a:ln w="9525">
            <a:noFill/>
            <a:miter lim="800000"/>
            <a:headEnd/>
            <a:tailEnd/>
          </a:ln>
        </p:spPr>
        <p:txBody>
          <a:bodyPr rtlCol="0" anchor="b"/>
          <a:lstStyle>
            <a:lvl1pPr marL="0" indent="0" algn="l" defTabSz="912777" rtl="0" eaLnBrk="0" fontAlgn="base" latinLnBrk="0" hangingPunct="0">
              <a:lnSpc>
                <a:spcPct val="90000"/>
              </a:lnSpc>
              <a:spcBef>
                <a:spcPct val="0"/>
              </a:spcBef>
              <a:spcAft>
                <a:spcPct val="0"/>
              </a:spcAft>
              <a:buClr>
                <a:schemeClr val="tx2"/>
              </a:buClr>
              <a:buSzPct val="95000"/>
              <a:buFont typeface="Wingdings" pitchFamily="2" charset="2"/>
              <a:buNone/>
              <a:defRPr lang="en-US" sz="3400" kern="1200" dirty="0">
                <a:solidFill>
                  <a:schemeClr val="accent2"/>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1369219" y="950651"/>
            <a:ext cx="7043208" cy="1384994"/>
          </a:xfrm>
          <a:effectLst/>
        </p:spPr>
        <p:txBody>
          <a:bodyPr anchor="b">
            <a:scene3d>
              <a:camera prst="orthographicFront"/>
              <a:lightRig rig="flat" dir="t"/>
            </a:scene3d>
            <a:sp3d>
              <a:bevelT h="190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smtClean="0"/>
              <a:t>Click to edit Master text styles</a:t>
            </a:r>
          </a:p>
        </p:txBody>
      </p:sp>
    </p:spTree>
    <p:extLst>
      <p:ext uri="{BB962C8B-B14F-4D97-AF65-F5344CB8AC3E}">
        <p14:creationId xmlns:p14="http://schemas.microsoft.com/office/powerpoint/2007/7/12/main" xmlns="" val="341595631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2" descr="C:\Program Files\Microsoft Resource DVD Artwork\DVD_ART\Artwork_Imagery\Shapes and Graphics\Bullets\Blue GEL .png"/>
          <p:cNvPicPr>
            <a:picLocks noChangeAspect="1" noChangeArrowheads="1"/>
          </p:cNvPicPr>
          <p:nvPr userDrawn="1"/>
        </p:nvPicPr>
        <p:blipFill>
          <a:blip r:embed="rId2" cstate="print">
            <a:extLst>
              <a:ext uri="28A0092B-C50C-407e-A947-70E740481C1C">
                <a14:useLocalDpi xmlns:a14="http://schemas.microsoft.com/office/drawing/2007/7/7/main" xmlns="" val="0"/>
              </a:ext>
            </a:extLst>
          </a:blip>
          <a:srcRect/>
          <a:stretch>
            <a:fillRect/>
          </a:stretch>
        </p:blipFill>
        <p:spPr bwMode="auto">
          <a:xfrm>
            <a:off x="8826500" y="-317500"/>
            <a:ext cx="317500" cy="317500"/>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 uri="{91240B29-F687-4f45-9708-019B960494DF}">
              <a14:hiddenLine xmlns:a14="http://schemas.microsoft.com/office/drawing/2007/7/7/main" xmlns="" w="9525">
                <a:solidFill>
                  <a:srgbClr xmlns:mc="http://schemas.openxmlformats.org/markup-compatibility/2006" val="000000" mc:Ignorable=""/>
                </a:solidFill>
                <a:miter lim="800000"/>
                <a:headEnd/>
                <a:tailEnd/>
              </a14:hiddenLine>
            </a:ext>
          </a:extLst>
        </p:spPr>
      </p:pic>
      <p:pic>
        <p:nvPicPr>
          <p:cNvPr id="6" name="Picture 3" descr="S:\ResourceDVD\Clip_Installer\DVD_ART\BoxShots_Logos\Microsoft Research\Microsoft Research b.png"/>
          <p:cNvPicPr>
            <a:picLocks noChangeAspect="1" noChangeArrowheads="1"/>
          </p:cNvPicPr>
          <p:nvPr userDrawn="1"/>
        </p:nvPicPr>
        <p:blipFill>
          <a:blip r:embed="rId3" cstate="print">
            <a:extLst>
              <a:ext uri="28A0092B-C50C-407e-A947-70E740481C1C">
                <a14:useLocalDpi xmlns:a14="http://schemas.microsoft.com/office/drawing/2007/7/7/main" xmlns="" val="0"/>
              </a:ext>
            </a:extLst>
          </a:blip>
          <a:srcRect/>
          <a:stretch>
            <a:fillRect/>
          </a:stretch>
        </p:blipFill>
        <p:spPr bwMode="auto">
          <a:xfrm>
            <a:off x="7453313" y="6248400"/>
            <a:ext cx="1398587" cy="388938"/>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 uri="{91240B29-F687-4f45-9708-019B960494DF}">
              <a14:hiddenLine xmlns:a14="http://schemas.microsoft.com/office/drawing/2007/7/7/main" xmlns="" w="9525">
                <a:solidFill>
                  <a:srgbClr xmlns:mc="http://schemas.openxmlformats.org/markup-compatibility/2006" val="000000" mc:Ignorable=""/>
                </a:solidFill>
                <a:miter lim="800000"/>
                <a:headEnd/>
                <a:tailEnd/>
              </a14:hiddenLine>
            </a:ext>
            <a:ext uri="{53640926-AAD7-44d8-BBD7-CCE9431645EC}">
              <a14:shadowObscured xmlns:a14="http://schemas.microsoft.com/office/drawing/2007/7/7/main" xmlns="" val="1"/>
            </a:ext>
          </a:extLst>
        </p:spPr>
      </p:pic>
      <p:sp>
        <p:nvSpPr>
          <p:cNvPr id="2" name="Title 1"/>
          <p:cNvSpPr>
            <a:spLocks noGrp="1"/>
          </p:cNvSpPr>
          <p:nvPr>
            <p:ph type="title"/>
          </p:nvPr>
        </p:nvSpPr>
        <p:spPr>
          <a:xfrm>
            <a:off x="381000" y="230187"/>
            <a:ext cx="8382000" cy="750205"/>
          </a:xfrm>
          <a:noFill/>
          <a:ln w="9525">
            <a:noFill/>
            <a:miter lim="800000"/>
            <a:headEnd/>
            <a:tailEnd/>
          </a:ln>
        </p:spPr>
        <p:txBody>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5"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07/7/12/main" xmlns="" val="224439131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_w/o Logo">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07/7/12/main" xmlns="" val="395344976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3" descr="S:\ResourceDVD\Clip_Installer\DVD_ART\BoxShots_Logos\Microsoft Research\Microsoft Research b.png"/>
          <p:cNvPicPr>
            <a:picLocks noChangeAspect="1" noChangeArrowheads="1"/>
          </p:cNvPicPr>
          <p:nvPr userDrawn="1"/>
        </p:nvPicPr>
        <p:blipFill>
          <a:blip r:embed="rId2" cstate="print">
            <a:extLst>
              <a:ext uri="28A0092B-C50C-407e-A947-70E740481C1C">
                <a14:useLocalDpi xmlns:a14="http://schemas.microsoft.com/office/drawing/2007/7/7/main" xmlns="" val="0"/>
              </a:ext>
            </a:extLst>
          </a:blip>
          <a:srcRect/>
          <a:stretch>
            <a:fillRect/>
          </a:stretch>
        </p:blipFill>
        <p:spPr bwMode="auto">
          <a:xfrm>
            <a:off x="7453313" y="6248400"/>
            <a:ext cx="1398587" cy="388938"/>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 uri="{91240B29-F687-4f45-9708-019B960494DF}">
              <a14:hiddenLine xmlns:a14="http://schemas.microsoft.com/office/drawing/2007/7/7/main" xmlns="" w="9525">
                <a:solidFill>
                  <a:srgbClr xmlns:mc="http://schemas.openxmlformats.org/markup-compatibility/2006" val="000000" mc:Ignorable=""/>
                </a:solidFill>
                <a:miter lim="800000"/>
                <a:headEnd/>
                <a:tailEnd/>
              </a14:hiddenLine>
            </a:ext>
          </a:extLst>
        </p:spPr>
      </p:pic>
      <p:sp>
        <p:nvSpPr>
          <p:cNvPr id="2" name="Title 1"/>
          <p:cNvSpPr>
            <a:spLocks noGrp="1"/>
          </p:cNvSpPr>
          <p:nvPr>
            <p:ph type="title"/>
          </p:nvPr>
        </p:nvSpPr>
        <p:spPr>
          <a:xfrm>
            <a:off x="381000" y="230187"/>
            <a:ext cx="8382000" cy="750205"/>
          </a:xfrm>
          <a:noFill/>
          <a:ln w="9525">
            <a:noFill/>
            <a:miter lim="800000"/>
            <a:headEnd/>
            <a:tailEnd/>
          </a:ln>
        </p:spPr>
        <p:txBody>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07/7/12/main" xmlns="" val="420803138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3" descr="S:\ResourceDVD\Clip_Installer\DVD_ART\BoxShots_Logos\Microsoft Research\Microsoft Research b.png"/>
          <p:cNvPicPr>
            <a:picLocks noChangeAspect="1" noChangeArrowheads="1"/>
          </p:cNvPicPr>
          <p:nvPr userDrawn="1"/>
        </p:nvPicPr>
        <p:blipFill>
          <a:blip r:embed="rId2" cstate="print">
            <a:extLst>
              <a:ext uri="28A0092B-C50C-407e-A947-70E740481C1C">
                <a14:useLocalDpi xmlns:a14="http://schemas.microsoft.com/office/drawing/2007/7/7/main" xmlns="" val="0"/>
              </a:ext>
            </a:extLst>
          </a:blip>
          <a:srcRect/>
          <a:stretch>
            <a:fillRect/>
          </a:stretch>
        </p:blipFill>
        <p:spPr bwMode="auto">
          <a:xfrm>
            <a:off x="7453313" y="6248400"/>
            <a:ext cx="1398587" cy="388938"/>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 uri="{91240B29-F687-4f45-9708-019B960494DF}">
              <a14:hiddenLine xmlns:a14="http://schemas.microsoft.com/office/drawing/2007/7/7/main" xmlns="" w="9525">
                <a:solidFill>
                  <a:srgbClr xmlns:mc="http://schemas.openxmlformats.org/markup-compatibility/2006" val="000000" mc:Ignorable=""/>
                </a:solidFill>
                <a:miter lim="800000"/>
                <a:headEnd/>
                <a:tailEnd/>
              </a14:hiddenLine>
            </a:ext>
          </a:extLst>
        </p:spPr>
      </p:pic>
      <p:sp>
        <p:nvSpPr>
          <p:cNvPr id="2" name="Title 1"/>
          <p:cNvSpPr>
            <a:spLocks noGrp="1"/>
          </p:cNvSpPr>
          <p:nvPr>
            <p:ph type="title"/>
          </p:nvPr>
        </p:nvSpPr>
        <p:spPr>
          <a:xfrm>
            <a:off x="381000" y="230187"/>
            <a:ext cx="8382000" cy="750205"/>
          </a:xfrm>
          <a:noFill/>
          <a:ln w="9525">
            <a:noFill/>
            <a:miter lim="800000"/>
            <a:headEnd/>
            <a:tailEnd/>
          </a:ln>
        </p:spPr>
        <p:txBody>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07/7/12/main" xmlns="" val="130589061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50205"/>
          </a:xfrm>
          <a:noFill/>
          <a:ln w="9525">
            <a:noFill/>
            <a:miter lim="800000"/>
            <a:headEnd/>
            <a:tailEnd/>
          </a:ln>
        </p:spPr>
        <p:txBody>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Tree>
    <p:extLst>
      <p:ext uri="{BB962C8B-B14F-4D97-AF65-F5344CB8AC3E}">
        <p14:creationId xmlns:p14="http://schemas.microsoft.com/office/powerpoint/2007/7/12/main" xmlns="" val="132914028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07/7/12/main" xmlns="" val="294516046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_w/Top Banner">
    <p:bg>
      <p:bgPr>
        <a:solidFill>
          <a:schemeClr val="tx1"/>
        </a:solidFill>
        <a:effectLst/>
      </p:bgPr>
    </p:bg>
    <p:spTree>
      <p:nvGrpSpPr>
        <p:cNvPr id="1" name=""/>
        <p:cNvGrpSpPr/>
        <p:nvPr/>
      </p:nvGrpSpPr>
      <p:grpSpPr>
        <a:xfrm>
          <a:off x="0" y="0"/>
          <a:ext cx="0" cy="0"/>
          <a:chOff x="0" y="0"/>
          <a:chExt cx="0" cy="0"/>
        </a:xfrm>
      </p:grpSpPr>
      <p:pic>
        <p:nvPicPr>
          <p:cNvPr id="2" name="Picture 3" descr="top_banner.png"/>
          <p:cNvPicPr>
            <a:picLocks noChangeAspect="1"/>
          </p:cNvPicPr>
          <p:nvPr userDrawn="1"/>
        </p:nvPicPr>
        <p:blipFill>
          <a:blip r:embed="rId2" cstate="print">
            <a:extLst>
              <a:ext uri="28A0092B-C50C-407e-A947-70E740481C1C">
                <a14:useLocalDpi xmlns:a14="http://schemas.microsoft.com/office/drawing/2007/7/7/main" xmlns="" val="0"/>
              </a:ext>
            </a:extLst>
          </a:blip>
          <a:srcRect/>
          <a:stretch>
            <a:fillRect/>
          </a:stretch>
        </p:blipFill>
        <p:spPr bwMode="auto">
          <a:xfrm>
            <a:off x="0" y="0"/>
            <a:ext cx="9144000" cy="1031875"/>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 uri="{91240B29-F687-4f45-9708-019B960494DF}">
              <a14:hiddenLine xmlns:a14="http://schemas.microsoft.com/office/drawing/2007/7/7/main" xmlns="" w="9525">
                <a:solidFill>
                  <a:srgbClr xmlns:mc="http://schemas.openxmlformats.org/markup-compatibility/2006" val="000000" mc:Ignorable=""/>
                </a:solidFill>
                <a:miter lim="800000"/>
                <a:headEnd/>
                <a:tailEnd/>
              </a14:hiddenLine>
            </a:ext>
          </a:extLst>
        </p:spPr>
      </p:pic>
    </p:spTree>
    <p:extLst>
      <p:ext uri="{BB962C8B-B14F-4D97-AF65-F5344CB8AC3E}">
        <p14:creationId xmlns:p14="http://schemas.microsoft.com/office/powerpoint/2007/7/12/main" xmlns="" val="100688079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7508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381000" y="1412875"/>
            <a:ext cx="8382000" cy="2211388"/>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 uri="{91240B29-F687-4f45-9708-019B960494DF}">
              <a14:hiddenLine xmlns:a14="http://schemas.microsoft.com/office/drawing/2007/7/7/main" xmlns="" w="9525">
                <a:solidFill>
                  <a:srgbClr xmlns:mc="http://schemas.openxmlformats.org/markup-compatibility/2006" val="000000" mc:Ignorable=""/>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3" r:id="rId4"/>
    <p:sldLayoutId id="2147483709" r:id="rId5"/>
    <p:sldLayoutId id="2147483710" r:id="rId6"/>
    <p:sldLayoutId id="2147483704" r:id="rId7"/>
    <p:sldLayoutId id="2147483705" r:id="rId8"/>
    <p:sldLayoutId id="2147483711" r:id="rId9"/>
    <p:sldLayoutId id="2147483712" r:id="rId10"/>
    <p:sldLayoutId id="2147483713" r:id="rId11"/>
    <p:sldLayoutId id="2147483714" r:id="rId12"/>
  </p:sldLayoutIdLst>
  <p:transition>
    <p:fade/>
  </p:transition>
  <p:hf hdr="0" ftr="0" dt="0"/>
  <p:txStyles>
    <p:titleStyle>
      <a:lvl1pPr algn="l" defTabSz="911225" rtl="0" fontAlgn="base">
        <a:lnSpc>
          <a:spcPct val="90000"/>
        </a:lnSpc>
        <a:spcBef>
          <a:spcPct val="0"/>
        </a:spcBef>
        <a:spcAft>
          <a:spcPct val="0"/>
        </a:spcAft>
        <a:defRPr lang="en-US" sz="5400" kern="1200"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1225" rtl="0" fontAlgn="base">
        <a:lnSpc>
          <a:spcPct val="90000"/>
        </a:lnSpc>
        <a:spcBef>
          <a:spcPct val="0"/>
        </a:spcBef>
        <a:spcAft>
          <a:spcPct val="0"/>
        </a:spcAft>
        <a:defRPr sz="5400">
          <a:solidFill>
            <a:schemeClr val="tx1"/>
          </a:solidFill>
          <a:latin typeface="Segoe" pitchFamily="34" charset="0"/>
          <a:cs typeface="Arial" charset="0"/>
        </a:defRPr>
      </a:lvl2pPr>
      <a:lvl3pPr algn="l" defTabSz="911225" rtl="0" fontAlgn="base">
        <a:lnSpc>
          <a:spcPct val="90000"/>
        </a:lnSpc>
        <a:spcBef>
          <a:spcPct val="0"/>
        </a:spcBef>
        <a:spcAft>
          <a:spcPct val="0"/>
        </a:spcAft>
        <a:defRPr sz="5400">
          <a:solidFill>
            <a:schemeClr val="tx1"/>
          </a:solidFill>
          <a:latin typeface="Segoe" pitchFamily="34" charset="0"/>
          <a:cs typeface="Arial" charset="0"/>
        </a:defRPr>
      </a:lvl3pPr>
      <a:lvl4pPr algn="l" defTabSz="911225" rtl="0" fontAlgn="base">
        <a:lnSpc>
          <a:spcPct val="90000"/>
        </a:lnSpc>
        <a:spcBef>
          <a:spcPct val="0"/>
        </a:spcBef>
        <a:spcAft>
          <a:spcPct val="0"/>
        </a:spcAft>
        <a:defRPr sz="5400">
          <a:solidFill>
            <a:schemeClr val="tx1"/>
          </a:solidFill>
          <a:latin typeface="Segoe" pitchFamily="34" charset="0"/>
          <a:cs typeface="Arial" charset="0"/>
        </a:defRPr>
      </a:lvl4pPr>
      <a:lvl5pPr algn="l" defTabSz="911225" rtl="0" fontAlgn="base">
        <a:lnSpc>
          <a:spcPct val="90000"/>
        </a:lnSpc>
        <a:spcBef>
          <a:spcPct val="0"/>
        </a:spcBef>
        <a:spcAft>
          <a:spcPct val="0"/>
        </a:spcAft>
        <a:defRPr sz="5400">
          <a:solidFill>
            <a:schemeClr val="tx1"/>
          </a:solidFill>
          <a:latin typeface="Segoe" pitchFamily="34" charset="0"/>
          <a:cs typeface="Arial" charset="0"/>
        </a:defRPr>
      </a:lvl5pPr>
      <a:lvl6pPr marL="457200" algn="l" defTabSz="911225" rtl="0" fontAlgn="base">
        <a:lnSpc>
          <a:spcPct val="90000"/>
        </a:lnSpc>
        <a:spcBef>
          <a:spcPct val="0"/>
        </a:spcBef>
        <a:spcAft>
          <a:spcPct val="0"/>
        </a:spcAft>
        <a:defRPr sz="5400">
          <a:solidFill>
            <a:schemeClr val="tx1"/>
          </a:solidFill>
          <a:latin typeface="Segoe" pitchFamily="34" charset="0"/>
          <a:cs typeface="Arial" charset="0"/>
        </a:defRPr>
      </a:lvl6pPr>
      <a:lvl7pPr marL="914400" algn="l" defTabSz="911225" rtl="0" fontAlgn="base">
        <a:lnSpc>
          <a:spcPct val="90000"/>
        </a:lnSpc>
        <a:spcBef>
          <a:spcPct val="0"/>
        </a:spcBef>
        <a:spcAft>
          <a:spcPct val="0"/>
        </a:spcAft>
        <a:defRPr sz="5400">
          <a:solidFill>
            <a:schemeClr val="tx1"/>
          </a:solidFill>
          <a:latin typeface="Segoe" pitchFamily="34" charset="0"/>
          <a:cs typeface="Arial" charset="0"/>
        </a:defRPr>
      </a:lvl7pPr>
      <a:lvl8pPr marL="1371600" algn="l" defTabSz="911225" rtl="0" fontAlgn="base">
        <a:lnSpc>
          <a:spcPct val="90000"/>
        </a:lnSpc>
        <a:spcBef>
          <a:spcPct val="0"/>
        </a:spcBef>
        <a:spcAft>
          <a:spcPct val="0"/>
        </a:spcAft>
        <a:defRPr sz="5400">
          <a:solidFill>
            <a:schemeClr val="tx1"/>
          </a:solidFill>
          <a:latin typeface="Segoe" pitchFamily="34" charset="0"/>
          <a:cs typeface="Arial" charset="0"/>
        </a:defRPr>
      </a:lvl8pPr>
      <a:lvl9pPr marL="1828800" algn="l" defTabSz="911225" rtl="0" fontAlgn="base">
        <a:lnSpc>
          <a:spcPct val="90000"/>
        </a:lnSpc>
        <a:spcBef>
          <a:spcPct val="0"/>
        </a:spcBef>
        <a:spcAft>
          <a:spcPct val="0"/>
        </a:spcAft>
        <a:defRPr sz="5400">
          <a:solidFill>
            <a:schemeClr val="tx1"/>
          </a:solidFill>
          <a:latin typeface="Segoe" pitchFamily="34" charset="0"/>
          <a:cs typeface="Arial" charset="0"/>
        </a:defRPr>
      </a:lvl9pPr>
    </p:titleStyle>
    <p:bodyStyle>
      <a:lvl1pPr marL="384175" indent="-384175" algn="l" defTabSz="912813" rtl="0" fontAlgn="base">
        <a:lnSpc>
          <a:spcPct val="90000"/>
        </a:lnSpc>
        <a:spcBef>
          <a:spcPct val="20000"/>
        </a:spcBef>
        <a:spcAft>
          <a:spcPct val="0"/>
        </a:spcAft>
        <a:buSzPct val="90000"/>
        <a:buBlip>
          <a:blip r:embed="rId15"/>
        </a:buBlip>
        <a:defRPr sz="3300" kern="1200">
          <a:solidFill>
            <a:schemeClr val="bg1"/>
          </a:solidFill>
          <a:latin typeface="+mn-lt"/>
          <a:ea typeface="+mn-ea"/>
          <a:cs typeface="+mn-cs"/>
        </a:defRPr>
      </a:lvl1pPr>
      <a:lvl2pPr marL="738188" indent="-361950" algn="l" defTabSz="912813" rtl="0" fontAlgn="base">
        <a:lnSpc>
          <a:spcPct val="90000"/>
        </a:lnSpc>
        <a:spcBef>
          <a:spcPct val="20000"/>
        </a:spcBef>
        <a:spcAft>
          <a:spcPct val="0"/>
        </a:spcAft>
        <a:buSzPct val="90000"/>
        <a:buBlip>
          <a:blip r:embed="rId15"/>
        </a:buBlip>
        <a:defRPr sz="3000" kern="1200">
          <a:solidFill>
            <a:schemeClr val="bg1"/>
          </a:solidFill>
          <a:latin typeface="+mn-lt"/>
          <a:ea typeface="+mn-ea"/>
          <a:cs typeface="+mn-cs"/>
        </a:defRPr>
      </a:lvl2pPr>
      <a:lvl3pPr marL="1101725" indent="-347663" algn="l" defTabSz="912813" rtl="0" fontAlgn="base">
        <a:lnSpc>
          <a:spcPct val="90000"/>
        </a:lnSpc>
        <a:spcBef>
          <a:spcPct val="20000"/>
        </a:spcBef>
        <a:spcAft>
          <a:spcPct val="0"/>
        </a:spcAft>
        <a:buSzPct val="90000"/>
        <a:buBlip>
          <a:blip r:embed="rId15"/>
        </a:buBlip>
        <a:defRPr sz="2700" kern="1200">
          <a:solidFill>
            <a:schemeClr val="bg1"/>
          </a:solidFill>
          <a:latin typeface="+mn-lt"/>
          <a:ea typeface="+mn-ea"/>
          <a:cs typeface="+mn-cs"/>
        </a:defRPr>
      </a:lvl3pPr>
      <a:lvl4pPr marL="1419225" indent="-317500" algn="l" defTabSz="912813" rtl="0" fontAlgn="base">
        <a:lnSpc>
          <a:spcPct val="90000"/>
        </a:lnSpc>
        <a:spcBef>
          <a:spcPct val="20000"/>
        </a:spcBef>
        <a:spcAft>
          <a:spcPct val="0"/>
        </a:spcAft>
        <a:buSzPct val="90000"/>
        <a:buBlip>
          <a:blip r:embed="rId15"/>
        </a:buBlip>
        <a:defRPr sz="2300" kern="1200">
          <a:solidFill>
            <a:schemeClr val="bg1"/>
          </a:solidFill>
          <a:latin typeface="+mn-lt"/>
          <a:ea typeface="+mn-ea"/>
          <a:cs typeface="+mn-cs"/>
        </a:defRPr>
      </a:lvl4pPr>
      <a:lvl5pPr marL="1760538" indent="-317500" algn="l" defTabSz="912813" rtl="0" fontAlgn="base">
        <a:lnSpc>
          <a:spcPct val="90000"/>
        </a:lnSpc>
        <a:spcBef>
          <a:spcPct val="20000"/>
        </a:spcBef>
        <a:spcAft>
          <a:spcPct val="0"/>
        </a:spcAft>
        <a:buSzPct val="90000"/>
        <a:buBlip>
          <a:blip r:embed="rId15"/>
        </a:buBlip>
        <a:defRPr sz="23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www.smtcomp.org/2011/"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62.xml.rels><?xml version="1.0" encoding="UTF-8" standalone="yes"?>
<Relationships xmlns="http://schemas.openxmlformats.org/package/2006/relationships"><Relationship Id="rId3" Type="http://schemas.openxmlformats.org/officeDocument/2006/relationships/hyperlink" Target="http://rise4fun.com/z3/tutorial/guide" TargetMode="External"/><Relationship Id="rId2" Type="http://schemas.openxmlformats.org/officeDocument/2006/relationships/notesSlide" Target="../notesSlides/notesSlide62.xml"/><Relationship Id="rId1" Type="http://schemas.openxmlformats.org/officeDocument/2006/relationships/slideLayout" Target="../slideLayouts/slideLayout4.xml"/><Relationship Id="rId4" Type="http://schemas.openxmlformats.org/officeDocument/2006/relationships/hyperlink" Target="http://research.microsoft.com/en-us/um/redmond/projects/z3/documentation.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2286000"/>
            <a:ext cx="8686800" cy="747713"/>
          </a:xfrm>
        </p:spPr>
        <p:txBody>
          <a:bodyPr/>
          <a:lstStyle/>
          <a:p>
            <a:r>
              <a:rPr lang="en-US" b="1" dirty="0" smtClean="0"/>
              <a:t>            An Efficient SMT Solver </a:t>
            </a:r>
            <a:endParaRPr lang="en-US" dirty="0">
              <a:solidFill>
                <a:srgbClr val="FF0000"/>
              </a:solidFill>
            </a:endParaRPr>
          </a:p>
        </p:txBody>
      </p:sp>
      <p:sp>
        <p:nvSpPr>
          <p:cNvPr id="11267" name="Subtitle 2"/>
          <p:cNvSpPr>
            <a:spLocks noGrp="1"/>
          </p:cNvSpPr>
          <p:nvPr>
            <p:ph type="subTitle" idx="4294967295"/>
          </p:nvPr>
        </p:nvSpPr>
        <p:spPr>
          <a:xfrm>
            <a:off x="990600" y="5181600"/>
            <a:ext cx="7693025" cy="1574277"/>
          </a:xfrm>
          <a:ln/>
        </p:spPr>
        <p:txBody>
          <a:bodyPr/>
          <a:lstStyle/>
          <a:p>
            <a:pPr algn="r" defTabSz="911225">
              <a:buNone/>
            </a:pPr>
            <a:r>
              <a:rPr lang="en-US" dirty="0" smtClean="0"/>
              <a:t>Lecturer: </a:t>
            </a:r>
            <a:r>
              <a:rPr lang="en-US" dirty="0" err="1" smtClean="0"/>
              <a:t>Qinsi</a:t>
            </a:r>
            <a:r>
              <a:rPr lang="en-US" dirty="0" smtClean="0"/>
              <a:t> Wang</a:t>
            </a:r>
          </a:p>
          <a:p>
            <a:pPr algn="r" defTabSz="911225">
              <a:buNone/>
            </a:pPr>
            <a:r>
              <a:rPr lang="en-US" dirty="0" smtClean="0"/>
              <a:t>May 2, 2012</a:t>
            </a:r>
          </a:p>
          <a:p>
            <a:pPr algn="r" defTabSz="911225">
              <a:buNone/>
            </a:pPr>
            <a:endParaRPr lang="en-US" dirty="0" smtClean="0"/>
          </a:p>
        </p:txBody>
      </p:sp>
      <p:pic>
        <p:nvPicPr>
          <p:cNvPr id="6" name="Picture 5" descr="z3.png"/>
          <p:cNvPicPr>
            <a:picLocks noChangeAspect="1"/>
          </p:cNvPicPr>
          <p:nvPr/>
        </p:nvPicPr>
        <p:blipFill>
          <a:blip r:embed="rId3" cstate="print"/>
          <a:stretch>
            <a:fillRect/>
          </a:stretch>
        </p:blipFill>
        <p:spPr>
          <a:xfrm>
            <a:off x="304800" y="2209800"/>
            <a:ext cx="1482761" cy="857384"/>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747897"/>
          </a:xfrm>
        </p:spPr>
        <p:txBody>
          <a:bodyPr/>
          <a:lstStyle/>
          <a:p>
            <a:r>
              <a:rPr lang="en-US" dirty="0" smtClean="0"/>
              <a:t>DPLL</a:t>
            </a:r>
            <a:r>
              <a:rPr lang="en-US" dirty="0" smtClean="0">
                <a:solidFill>
                  <a:srgbClr val="FF0000"/>
                </a:solidFill>
              </a:rPr>
              <a:t> </a:t>
            </a:r>
            <a:r>
              <a:rPr lang="en-US" dirty="0" smtClean="0"/>
              <a:t>procedure _ CNF</a:t>
            </a:r>
            <a:endParaRPr lang="en-US" dirty="0"/>
          </a:p>
        </p:txBody>
      </p:sp>
      <p:sp>
        <p:nvSpPr>
          <p:cNvPr id="31" name="Content Placeholder 30"/>
          <p:cNvSpPr>
            <a:spLocks noGrp="1"/>
          </p:cNvSpPr>
          <p:nvPr>
            <p:ph idx="1"/>
          </p:nvPr>
        </p:nvSpPr>
        <p:spPr>
          <a:xfrm>
            <a:off x="381000" y="1412875"/>
            <a:ext cx="8382000" cy="5364545"/>
          </a:xfrm>
        </p:spPr>
        <p:txBody>
          <a:bodyPr/>
          <a:lstStyle/>
          <a:p>
            <a:r>
              <a:rPr lang="en-US" dirty="0" smtClean="0"/>
              <a:t>Efficient </a:t>
            </a:r>
            <a:r>
              <a:rPr lang="en-US" dirty="0" smtClean="0"/>
              <a:t>Conversion to CNF</a:t>
            </a:r>
          </a:p>
          <a:p>
            <a:pPr lvl="1"/>
            <a:r>
              <a:rPr lang="en-US" dirty="0" smtClean="0"/>
              <a:t>Key idea: replace a </a:t>
            </a:r>
            <a:r>
              <a:rPr lang="en-US" dirty="0" err="1" smtClean="0"/>
              <a:t>subformula</a:t>
            </a:r>
            <a:r>
              <a:rPr lang="en-US" dirty="0" smtClean="0"/>
              <a:t> ψ by a fresh variable p, then add clauses to express the constraint p </a:t>
            </a:r>
            <a:r>
              <a:rPr lang="en-US" dirty="0" smtClean="0">
                <a:latin typeface="Arial"/>
                <a:cs typeface="Arial"/>
              </a:rPr>
              <a:t>&lt;=&gt; </a:t>
            </a:r>
            <a:r>
              <a:rPr lang="en-US" dirty="0" smtClean="0"/>
              <a:t>ψ</a:t>
            </a:r>
          </a:p>
          <a:p>
            <a:pPr lvl="1"/>
            <a:r>
              <a:rPr lang="en-US" dirty="0" smtClean="0"/>
              <a:t>Example: if replace (p1 ∧ p2) by a fresh p, what </a:t>
            </a:r>
            <a:r>
              <a:rPr lang="en-US" dirty="0" smtClean="0"/>
              <a:t>do we </a:t>
            </a:r>
            <a:r>
              <a:rPr lang="en-US" dirty="0" smtClean="0"/>
              <a:t>need to add?</a:t>
            </a:r>
          </a:p>
          <a:p>
            <a:pPr lvl="1"/>
            <a:r>
              <a:rPr lang="en-US" dirty="0" smtClean="0"/>
              <a:t>Concern</a:t>
            </a:r>
            <a:r>
              <a:rPr lang="en-US" dirty="0" smtClean="0"/>
              <a:t>? </a:t>
            </a:r>
          </a:p>
          <a:p>
            <a:pPr lvl="2"/>
            <a:r>
              <a:rPr lang="en-US" dirty="0" smtClean="0"/>
              <a:t>Compared to the traditional method (find equivalent one), will this method return a longer formula, which will increase the complexity of the problem for the SAT solver later?</a:t>
            </a:r>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30188"/>
            <a:ext cx="8915400" cy="1065212"/>
          </a:xfrm>
        </p:spPr>
        <p:txBody>
          <a:bodyPr/>
          <a:lstStyle/>
          <a:p>
            <a:r>
              <a:rPr lang="en-US" dirty="0" smtClean="0">
                <a:latin typeface="Calibri" pitchFamily="34" charset="0"/>
              </a:rPr>
              <a:t>The (original) DPLL Search Procedure</a:t>
            </a:r>
            <a:endParaRPr lang="en-US" dirty="0">
              <a:latin typeface="Calibri" pitchFamily="34" charset="0"/>
            </a:endParaRPr>
          </a:p>
        </p:txBody>
      </p:sp>
      <p:sp>
        <p:nvSpPr>
          <p:cNvPr id="9" name="Content Placeholder 30"/>
          <p:cNvSpPr>
            <a:spLocks noGrp="1"/>
          </p:cNvSpPr>
          <p:nvPr>
            <p:ph idx="1"/>
          </p:nvPr>
        </p:nvSpPr>
        <p:spPr>
          <a:xfrm>
            <a:off x="381000" y="1379967"/>
            <a:ext cx="8382000" cy="5249129"/>
          </a:xfrm>
        </p:spPr>
        <p:txBody>
          <a:bodyPr/>
          <a:lstStyle/>
          <a:p>
            <a:r>
              <a:rPr lang="en-US" dirty="0" smtClean="0"/>
              <a:t>Exhaustive resolution is not practical (exponential amount of memory</a:t>
            </a:r>
            <a:r>
              <a:rPr lang="en-US" dirty="0" smtClean="0"/>
              <a:t>).</a:t>
            </a:r>
          </a:p>
          <a:p>
            <a:r>
              <a:rPr lang="en-US" dirty="0" smtClean="0"/>
              <a:t>DPLL </a:t>
            </a:r>
            <a:r>
              <a:rPr lang="en-US" dirty="0" smtClean="0"/>
              <a:t>tries to build incrementally a model M for a CNF formula </a:t>
            </a:r>
            <a:r>
              <a:rPr lang="en-US" dirty="0" smtClean="0"/>
              <a:t>F using three main operations: decide, propagate, and backtrack</a:t>
            </a:r>
            <a:endParaRPr lang="en-US" dirty="0" smtClean="0"/>
          </a:p>
          <a:p>
            <a:r>
              <a:rPr lang="en-US" dirty="0" smtClean="0"/>
              <a:t>M is grown by:</a:t>
            </a:r>
          </a:p>
          <a:p>
            <a:pPr lvl="1"/>
            <a:r>
              <a:rPr lang="en-US" dirty="0" smtClean="0"/>
              <a:t>deducing the truth value of a literal from M and F, or</a:t>
            </a:r>
          </a:p>
          <a:p>
            <a:pPr lvl="1"/>
            <a:r>
              <a:rPr lang="en-US" dirty="0" smtClean="0"/>
              <a:t>guessing the truth value of an unassigned literal</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30188"/>
            <a:ext cx="8915400" cy="1065212"/>
          </a:xfrm>
        </p:spPr>
        <p:txBody>
          <a:bodyPr/>
          <a:lstStyle/>
          <a:p>
            <a:r>
              <a:rPr lang="en-US" dirty="0" smtClean="0">
                <a:latin typeface="Calibri" pitchFamily="34" charset="0"/>
              </a:rPr>
              <a:t>The (original) DPLL Search Procedure</a:t>
            </a:r>
            <a:endParaRPr lang="en-US" dirty="0">
              <a:latin typeface="Calibri" pitchFamily="34" charset="0"/>
            </a:endParaRPr>
          </a:p>
        </p:txBody>
      </p:sp>
      <p:sp>
        <p:nvSpPr>
          <p:cNvPr id="9" name="Content Placeholder 30"/>
          <p:cNvSpPr>
            <a:spLocks noGrp="1"/>
          </p:cNvSpPr>
          <p:nvPr>
            <p:ph idx="1"/>
          </p:nvPr>
        </p:nvSpPr>
        <p:spPr>
          <a:xfrm>
            <a:off x="381000" y="1379967"/>
            <a:ext cx="8382000" cy="3910301"/>
          </a:xfrm>
        </p:spPr>
        <p:txBody>
          <a:bodyPr/>
          <a:lstStyle/>
          <a:p>
            <a:r>
              <a:rPr lang="en-US" dirty="0" smtClean="0"/>
              <a:t>Deducing is based on the unit-propagation rule:</a:t>
            </a:r>
          </a:p>
          <a:p>
            <a:pPr lvl="1"/>
            <a:r>
              <a:rPr lang="en-US" dirty="0" smtClean="0"/>
              <a:t>If F contains a clause C ∨ l and </a:t>
            </a:r>
          </a:p>
          <a:p>
            <a:pPr lvl="1"/>
            <a:r>
              <a:rPr lang="en-US" dirty="0" smtClean="0"/>
              <a:t>all literals of C are false in M </a:t>
            </a:r>
          </a:p>
          <a:p>
            <a:pPr lvl="1"/>
            <a:r>
              <a:rPr lang="en-US" dirty="0" smtClean="0"/>
              <a:t>then l must be true.</a:t>
            </a:r>
          </a:p>
          <a:p>
            <a:r>
              <a:rPr lang="en-US" dirty="0" smtClean="0"/>
              <a:t>If a wrong guess leads to an inconsistency, the procedure backtracks to the </a:t>
            </a:r>
            <a:r>
              <a:rPr lang="en-US" dirty="0" smtClean="0">
                <a:solidFill>
                  <a:srgbClr val="FF0000"/>
                </a:solidFill>
              </a:rPr>
              <a:t>last guess </a:t>
            </a:r>
            <a:r>
              <a:rPr lang="en-US" dirty="0" smtClean="0"/>
              <a:t>and tries the opposite value.</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495794"/>
          </a:xfrm>
        </p:spPr>
        <p:txBody>
          <a:bodyPr/>
          <a:lstStyle/>
          <a:p>
            <a:r>
              <a:rPr lang="en-US" dirty="0" smtClean="0"/>
              <a:t>Improvements to DPLL in modern SAT solvers</a:t>
            </a:r>
            <a:endParaRPr lang="en-US" dirty="0">
              <a:latin typeface="Calibri" pitchFamily="34" charset="0"/>
            </a:endParaRPr>
          </a:p>
        </p:txBody>
      </p:sp>
      <p:sp>
        <p:nvSpPr>
          <p:cNvPr id="9" name="Content Placeholder 30"/>
          <p:cNvSpPr>
            <a:spLocks noGrp="1"/>
          </p:cNvSpPr>
          <p:nvPr>
            <p:ph idx="1"/>
          </p:nvPr>
        </p:nvSpPr>
        <p:spPr>
          <a:xfrm>
            <a:off x="381000" y="1828800"/>
            <a:ext cx="8382000" cy="5489195"/>
          </a:xfrm>
        </p:spPr>
        <p:txBody>
          <a:bodyPr/>
          <a:lstStyle/>
          <a:p>
            <a:r>
              <a:rPr lang="en-US" dirty="0" smtClean="0"/>
              <a:t>Breakthrough: Conflict-driven clause learning and </a:t>
            </a:r>
            <a:r>
              <a:rPr lang="en-US" dirty="0" err="1" smtClean="0"/>
              <a:t>backjumping</a:t>
            </a:r>
            <a:r>
              <a:rPr lang="en-US" dirty="0" smtClean="0"/>
              <a:t>.</a:t>
            </a:r>
          </a:p>
          <a:p>
            <a:pPr lvl="1"/>
            <a:r>
              <a:rPr lang="en-US" dirty="0" smtClean="0"/>
              <a:t>When an inconsistency is detected, use resolution to construct a new (learned) clause </a:t>
            </a:r>
          </a:p>
          <a:p>
            <a:pPr lvl="2"/>
            <a:r>
              <a:rPr lang="en-US" dirty="0" smtClean="0"/>
              <a:t>The learned clause may avoid repeating the same conflict</a:t>
            </a:r>
          </a:p>
          <a:p>
            <a:pPr lvl="1"/>
            <a:r>
              <a:rPr lang="en-US" dirty="0" smtClean="0"/>
              <a:t>This clause is used to determine how far to backtrack</a:t>
            </a:r>
          </a:p>
          <a:p>
            <a:pPr lvl="2"/>
            <a:r>
              <a:rPr lang="en-US" dirty="0" smtClean="0"/>
              <a:t>Backtracking can happen further than the last guess</a:t>
            </a:r>
          </a:p>
          <a:p>
            <a:endParaRPr lang="en-US" dirty="0" smtClean="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747897"/>
          </a:xfrm>
        </p:spPr>
        <p:txBody>
          <a:bodyPr/>
          <a:lstStyle/>
          <a:p>
            <a:r>
              <a:rPr lang="en-US" dirty="0" smtClean="0"/>
              <a:t>Abstract DPLL in Z3</a:t>
            </a:r>
            <a:endParaRPr lang="en-US" dirty="0">
              <a:latin typeface="Calibri" pitchFamily="34" charset="0"/>
            </a:endParaRPr>
          </a:p>
        </p:txBody>
      </p:sp>
      <p:sp>
        <p:nvSpPr>
          <p:cNvPr id="9" name="Content Placeholder 30"/>
          <p:cNvSpPr>
            <a:spLocks noGrp="1"/>
          </p:cNvSpPr>
          <p:nvPr>
            <p:ph idx="1"/>
          </p:nvPr>
        </p:nvSpPr>
        <p:spPr>
          <a:xfrm>
            <a:off x="381000" y="1828800"/>
            <a:ext cx="8382000" cy="2386807"/>
          </a:xfrm>
        </p:spPr>
        <p:txBody>
          <a:bodyPr/>
          <a:lstStyle/>
          <a:p>
            <a:r>
              <a:rPr lang="en-US" dirty="0" smtClean="0"/>
              <a:t>During search, </a:t>
            </a:r>
            <a:r>
              <a:rPr lang="en-US" dirty="0" smtClean="0"/>
              <a:t>a DPLL state is a pair: </a:t>
            </a:r>
            <a:r>
              <a:rPr lang="en-US" dirty="0" smtClean="0"/>
              <a:t>M || F </a:t>
            </a:r>
          </a:p>
          <a:p>
            <a:pPr lvl="1"/>
            <a:r>
              <a:rPr lang="en-US" dirty="0" smtClean="0"/>
              <a:t>M is a truth assignment</a:t>
            </a:r>
          </a:p>
          <a:p>
            <a:pPr lvl="1"/>
            <a:r>
              <a:rPr lang="en-US" dirty="0" smtClean="0"/>
              <a:t>F is a set of clauses </a:t>
            </a:r>
          </a:p>
          <a:p>
            <a:pPr lvl="2"/>
            <a:r>
              <a:rPr lang="en-US" dirty="0" smtClean="0"/>
              <a:t>problem clauses + learned clauses</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747897"/>
          </a:xfrm>
        </p:spPr>
        <p:txBody>
          <a:bodyPr/>
          <a:lstStyle/>
          <a:p>
            <a:r>
              <a:rPr lang="en-US" dirty="0" smtClean="0"/>
              <a:t>Abstract DPLL in Z3</a:t>
            </a:r>
            <a:endParaRPr lang="en-US" dirty="0">
              <a:latin typeface="Calibri" pitchFamily="34" charset="0"/>
            </a:endParaRPr>
          </a:p>
        </p:txBody>
      </p:sp>
      <p:sp>
        <p:nvSpPr>
          <p:cNvPr id="9" name="Content Placeholder 30"/>
          <p:cNvSpPr>
            <a:spLocks noGrp="1"/>
          </p:cNvSpPr>
          <p:nvPr>
            <p:ph idx="1"/>
          </p:nvPr>
        </p:nvSpPr>
        <p:spPr>
          <a:xfrm>
            <a:off x="381000" y="1828800"/>
            <a:ext cx="8382000" cy="2945422"/>
          </a:xfrm>
        </p:spPr>
        <p:txBody>
          <a:bodyPr/>
          <a:lstStyle/>
          <a:p>
            <a:r>
              <a:rPr lang="en-US" dirty="0" smtClean="0"/>
              <a:t>The truth assignment is a list of literals:</a:t>
            </a:r>
          </a:p>
          <a:p>
            <a:pPr lvl="1"/>
            <a:r>
              <a:rPr lang="en-US" dirty="0" smtClean="0"/>
              <a:t>either decision literals(guesses) or </a:t>
            </a:r>
          </a:p>
          <a:p>
            <a:pPr lvl="1"/>
            <a:r>
              <a:rPr lang="en-US" dirty="0" smtClean="0"/>
              <a:t>implied literals (by unit propagation).</a:t>
            </a:r>
          </a:p>
          <a:p>
            <a:r>
              <a:rPr lang="en-US" dirty="0" smtClean="0"/>
              <a:t>If literal l is implied by unit propagation from clause C ∨ l, then the clause is recorded as the explanation for l</a:t>
            </a:r>
            <a:r>
              <a:rPr lang="en-US" sz="1800" dirty="0" smtClean="0"/>
              <a:t>C∨l</a:t>
            </a:r>
            <a:r>
              <a:rPr lang="en-US" dirty="0" smtClean="0"/>
              <a:t> in M.</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747897"/>
          </a:xfrm>
        </p:spPr>
        <p:txBody>
          <a:bodyPr/>
          <a:lstStyle/>
          <a:p>
            <a:r>
              <a:rPr lang="en-US" dirty="0" smtClean="0"/>
              <a:t>Abstract DPLL in Z3</a:t>
            </a:r>
            <a:endParaRPr lang="en-US" dirty="0">
              <a:latin typeface="Calibri" pitchFamily="34" charset="0"/>
            </a:endParaRPr>
          </a:p>
        </p:txBody>
      </p:sp>
      <p:sp>
        <p:nvSpPr>
          <p:cNvPr id="9" name="Content Placeholder 30"/>
          <p:cNvSpPr>
            <a:spLocks noGrp="1"/>
          </p:cNvSpPr>
          <p:nvPr>
            <p:ph idx="1"/>
          </p:nvPr>
        </p:nvSpPr>
        <p:spPr>
          <a:xfrm>
            <a:off x="381000" y="1828800"/>
            <a:ext cx="8382000" cy="3217804"/>
          </a:xfrm>
        </p:spPr>
        <p:txBody>
          <a:bodyPr/>
          <a:lstStyle/>
          <a:p>
            <a:r>
              <a:rPr lang="en-US" dirty="0" smtClean="0"/>
              <a:t>During conflict resolution, the state is written M || F || C </a:t>
            </a:r>
          </a:p>
          <a:p>
            <a:pPr lvl="1"/>
            <a:r>
              <a:rPr lang="en-US" dirty="0" smtClean="0"/>
              <a:t>M and F are as before, and </a:t>
            </a:r>
          </a:p>
          <a:p>
            <a:pPr lvl="1"/>
            <a:r>
              <a:rPr lang="en-US" dirty="0" smtClean="0"/>
              <a:t>C is a clause.</a:t>
            </a:r>
          </a:p>
          <a:p>
            <a:pPr lvl="2"/>
            <a:r>
              <a:rPr lang="en-US" dirty="0" smtClean="0"/>
              <a:t>C is false in the assignment M ( M |= ¬C)</a:t>
            </a:r>
          </a:p>
          <a:p>
            <a:pPr lvl="2"/>
            <a:r>
              <a:rPr lang="en-US" dirty="0" smtClean="0"/>
              <a:t>C is either a clause of F or is derived by resolution from clauses of F.</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747897"/>
          </a:xfrm>
        </p:spPr>
        <p:txBody>
          <a:bodyPr/>
          <a:lstStyle/>
          <a:p>
            <a:r>
              <a:rPr lang="en-US" dirty="0" smtClean="0"/>
              <a:t>Abstract DPLL in Z3</a:t>
            </a:r>
            <a:endParaRPr lang="en-US" dirty="0">
              <a:latin typeface="Calibri" pitchFamily="34" charset="0"/>
            </a:endParaRPr>
          </a:p>
        </p:txBody>
      </p:sp>
      <p:pic>
        <p:nvPicPr>
          <p:cNvPr id="793602" name="Picture 2"/>
          <p:cNvPicPr>
            <a:picLocks noChangeAspect="1" noChangeArrowheads="1"/>
          </p:cNvPicPr>
          <p:nvPr/>
        </p:nvPicPr>
        <p:blipFill>
          <a:blip r:embed="rId3" cstate="print"/>
          <a:srcRect/>
          <a:stretch>
            <a:fillRect/>
          </a:stretch>
        </p:blipFill>
        <p:spPr bwMode="auto">
          <a:xfrm>
            <a:off x="1066800" y="1847850"/>
            <a:ext cx="6896100" cy="44005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15400" cy="747897"/>
          </a:xfrm>
        </p:spPr>
        <p:txBody>
          <a:bodyPr/>
          <a:lstStyle/>
          <a:p>
            <a:r>
              <a:rPr lang="en-US" dirty="0" smtClean="0"/>
              <a:t>Abstract DPLL in Z3: Strategies</a:t>
            </a:r>
            <a:endParaRPr lang="en-US" dirty="0">
              <a:latin typeface="Calibri" pitchFamily="34" charset="0"/>
            </a:endParaRPr>
          </a:p>
        </p:txBody>
      </p:sp>
      <p:sp>
        <p:nvSpPr>
          <p:cNvPr id="4" name="Content Placeholder 30"/>
          <p:cNvSpPr>
            <a:spLocks noGrp="1"/>
          </p:cNvSpPr>
          <p:nvPr>
            <p:ph idx="1"/>
          </p:nvPr>
        </p:nvSpPr>
        <p:spPr>
          <a:xfrm>
            <a:off x="381000" y="1627439"/>
            <a:ext cx="8382000" cy="5078313"/>
          </a:xfrm>
        </p:spPr>
        <p:txBody>
          <a:bodyPr/>
          <a:lstStyle/>
          <a:p>
            <a:r>
              <a:rPr lang="en-US" dirty="0" smtClean="0"/>
              <a:t>Only apply Decide if </a:t>
            </a:r>
            <a:r>
              <a:rPr lang="en-US" dirty="0" err="1" smtClean="0"/>
              <a:t>UnitPropagate</a:t>
            </a:r>
            <a:r>
              <a:rPr lang="en-US" dirty="0" smtClean="0"/>
              <a:t> and Conflict cannot be applied.</a:t>
            </a:r>
          </a:p>
          <a:p>
            <a:r>
              <a:rPr lang="en-US" dirty="0" smtClean="0"/>
              <a:t>Learn only one clause per conflict (the clause used in </a:t>
            </a:r>
            <a:r>
              <a:rPr lang="en-US" dirty="0" err="1" smtClean="0"/>
              <a:t>Backjump</a:t>
            </a:r>
            <a:r>
              <a:rPr lang="en-US" dirty="0" smtClean="0"/>
              <a:t>).</a:t>
            </a:r>
          </a:p>
          <a:p>
            <a:r>
              <a:rPr lang="en-US" dirty="0" smtClean="0"/>
              <a:t>Use </a:t>
            </a:r>
            <a:r>
              <a:rPr lang="en-US" dirty="0" err="1" smtClean="0"/>
              <a:t>Backjump</a:t>
            </a:r>
            <a:r>
              <a:rPr lang="en-US" dirty="0" smtClean="0"/>
              <a:t> as soon as </a:t>
            </a:r>
            <a:r>
              <a:rPr lang="en-US" dirty="0" smtClean="0"/>
              <a:t>possible.</a:t>
            </a:r>
            <a:endParaRPr lang="en-US" dirty="0" smtClean="0"/>
          </a:p>
          <a:p>
            <a:r>
              <a:rPr lang="en-US" dirty="0" smtClean="0"/>
              <a:t>Use the rightmost (applicable) literal in M when applying Resolve.</a:t>
            </a:r>
          </a:p>
          <a:p>
            <a:pPr>
              <a:buNone/>
            </a:pPr>
            <a:r>
              <a:rPr lang="en-US" dirty="0" smtClean="0"/>
              <a:t/>
            </a:r>
            <a:br>
              <a:rPr lang="en-US" dirty="0" smtClean="0"/>
            </a:br>
            <a:endParaRPr lang="en-US" dirty="0" smtClean="0"/>
          </a:p>
          <a:p>
            <a:endParaRPr lang="en-US" dirty="0" smtClean="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747897"/>
          </a:xfrm>
        </p:spPr>
        <p:txBody>
          <a:bodyPr/>
          <a:lstStyle/>
          <a:p>
            <a:r>
              <a:rPr lang="en-US" dirty="0" smtClean="0"/>
              <a:t>Abstract DPLL in Z3: Example 1</a:t>
            </a:r>
            <a:endParaRPr lang="en-US" dirty="0">
              <a:latin typeface="Calibri" pitchFamily="34" charset="0"/>
            </a:endParaRPr>
          </a:p>
        </p:txBody>
      </p:sp>
      <p:sp>
        <p:nvSpPr>
          <p:cNvPr id="4" name="Content Placeholder 30"/>
          <p:cNvSpPr>
            <a:spLocks noGrp="1"/>
          </p:cNvSpPr>
          <p:nvPr>
            <p:ph idx="1"/>
          </p:nvPr>
        </p:nvSpPr>
        <p:spPr>
          <a:xfrm>
            <a:off x="381000" y="1219201"/>
            <a:ext cx="8382000" cy="2843855"/>
          </a:xfrm>
        </p:spPr>
        <p:txBody>
          <a:bodyPr/>
          <a:lstStyle/>
          <a:p>
            <a:r>
              <a:rPr lang="en-US" dirty="0" smtClean="0"/>
              <a:t>Given a, b, c, d, </a:t>
            </a:r>
            <a:r>
              <a:rPr lang="en-US" dirty="0" smtClean="0"/>
              <a:t>and e are </a:t>
            </a:r>
            <a:r>
              <a:rPr lang="en-US" dirty="0" smtClean="0"/>
              <a:t>Boolean variables, can we find a model M for F, where F is</a:t>
            </a:r>
            <a:br>
              <a:rPr lang="en-US" dirty="0" smtClean="0"/>
            </a:br>
            <a:r>
              <a:rPr lang="en-US" dirty="0" smtClean="0"/>
              <a:t/>
            </a:r>
            <a:br>
              <a:rPr lang="en-US" dirty="0" smtClean="0"/>
            </a:br>
            <a:endParaRPr lang="en-US" dirty="0" smtClean="0"/>
          </a:p>
          <a:p>
            <a:endParaRPr lang="en-US" dirty="0" smtClean="0"/>
          </a:p>
        </p:txBody>
      </p:sp>
      <p:pic>
        <p:nvPicPr>
          <p:cNvPr id="794626" name="Picture 2"/>
          <p:cNvPicPr>
            <a:picLocks noChangeAspect="1" noChangeArrowheads="1"/>
          </p:cNvPicPr>
          <p:nvPr/>
        </p:nvPicPr>
        <p:blipFill>
          <a:blip r:embed="rId3" cstate="print"/>
          <a:srcRect/>
          <a:stretch>
            <a:fillRect/>
          </a:stretch>
        </p:blipFill>
        <p:spPr bwMode="auto">
          <a:xfrm>
            <a:off x="1524000" y="2819400"/>
            <a:ext cx="5867400" cy="7524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Z3</a:t>
            </a:r>
            <a:endParaRPr lang="en-US" dirty="0"/>
          </a:p>
        </p:txBody>
      </p:sp>
      <p:sp>
        <p:nvSpPr>
          <p:cNvPr id="3" name="Content Placeholder 2"/>
          <p:cNvSpPr>
            <a:spLocks noGrp="1"/>
          </p:cNvSpPr>
          <p:nvPr>
            <p:ph idx="1"/>
          </p:nvPr>
        </p:nvSpPr>
        <p:spPr>
          <a:xfrm>
            <a:off x="304800" y="1388897"/>
            <a:ext cx="8382000" cy="3411703"/>
          </a:xfrm>
        </p:spPr>
        <p:txBody>
          <a:bodyPr/>
          <a:lstStyle/>
          <a:p>
            <a:r>
              <a:rPr lang="en-US" dirty="0" smtClean="0"/>
              <a:t>high-performance theorem </a:t>
            </a:r>
            <a:r>
              <a:rPr lang="en-US" dirty="0" err="1" smtClean="0"/>
              <a:t>prover</a:t>
            </a:r>
            <a:r>
              <a:rPr lang="en-US" dirty="0" smtClean="0"/>
              <a:t> being developed at Microsoft Research.</a:t>
            </a:r>
          </a:p>
          <a:p>
            <a:pPr lvl="1"/>
            <a:r>
              <a:rPr lang="en-US" dirty="0" smtClean="0"/>
              <a:t>mainly by Leonardo de </a:t>
            </a:r>
            <a:r>
              <a:rPr lang="en-US" dirty="0" err="1" smtClean="0"/>
              <a:t>Moura</a:t>
            </a:r>
            <a:r>
              <a:rPr lang="en-US" dirty="0" smtClean="0"/>
              <a:t> and </a:t>
            </a:r>
            <a:r>
              <a:rPr lang="en-US" dirty="0" err="1" smtClean="0"/>
              <a:t>Nikolaj</a:t>
            </a:r>
            <a:r>
              <a:rPr lang="en-US" dirty="0" smtClean="0"/>
              <a:t> </a:t>
            </a:r>
            <a:r>
              <a:rPr lang="en-US" dirty="0" err="1" smtClean="0"/>
              <a:t>Bjørner</a:t>
            </a:r>
            <a:r>
              <a:rPr lang="en-US" dirty="0" smtClean="0"/>
              <a:t>. </a:t>
            </a:r>
          </a:p>
          <a:p>
            <a:pPr lvl="1"/>
            <a:r>
              <a:rPr lang="en-US" dirty="0" smtClean="0"/>
              <a:t>Free (online interface, APIs, …) </a:t>
            </a:r>
            <a:r>
              <a:rPr lang="en-US" dirty="0" smtClean="0">
                <a:sym typeface="Wingdings" pitchFamily="2" charset="2"/>
              </a:rPr>
              <a:t></a:t>
            </a:r>
          </a:p>
          <a:p>
            <a:pPr lvl="1"/>
            <a:r>
              <a:rPr lang="en-US" dirty="0" smtClean="0"/>
              <a:t>but Not open source </a:t>
            </a:r>
            <a:r>
              <a:rPr lang="en-US" dirty="0" smtClean="0">
                <a:sym typeface="Wingdings" pitchFamily="2" charset="2"/>
              </a:rPr>
              <a:t></a:t>
            </a:r>
            <a:endParaRPr lang="en-US" dirty="0" smtClean="0"/>
          </a:p>
          <a:p>
            <a:pPr>
              <a:buNone/>
            </a:pPr>
            <a:endParaRPr lang="en-US" dirty="0" smtClean="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747897"/>
          </a:xfrm>
        </p:spPr>
        <p:txBody>
          <a:bodyPr/>
          <a:lstStyle/>
          <a:p>
            <a:r>
              <a:rPr lang="en-US" dirty="0" smtClean="0"/>
              <a:t>Abstract DPLL in Z3: Example 1</a:t>
            </a:r>
            <a:endParaRPr lang="en-US" dirty="0">
              <a:latin typeface="Calibri" pitchFamily="34" charset="0"/>
            </a:endParaRPr>
          </a:p>
        </p:txBody>
      </p:sp>
      <p:pic>
        <p:nvPicPr>
          <p:cNvPr id="795651" name="Picture 3"/>
          <p:cNvPicPr>
            <a:picLocks noChangeAspect="1" noChangeArrowheads="1"/>
          </p:cNvPicPr>
          <p:nvPr/>
        </p:nvPicPr>
        <p:blipFill>
          <a:blip r:embed="rId3" cstate="print"/>
          <a:srcRect/>
          <a:stretch>
            <a:fillRect/>
          </a:stretch>
        </p:blipFill>
        <p:spPr bwMode="auto">
          <a:xfrm>
            <a:off x="333375" y="2057400"/>
            <a:ext cx="8477250" cy="3200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747897"/>
          </a:xfrm>
        </p:spPr>
        <p:txBody>
          <a:bodyPr/>
          <a:lstStyle/>
          <a:p>
            <a:r>
              <a:rPr lang="en-US" dirty="0" smtClean="0"/>
              <a:t>Abstract DPLL in Z3: Example 2</a:t>
            </a:r>
            <a:endParaRPr lang="en-US" dirty="0">
              <a:latin typeface="Calibri" pitchFamily="34" charset="0"/>
            </a:endParaRPr>
          </a:p>
        </p:txBody>
      </p:sp>
      <p:sp>
        <p:nvSpPr>
          <p:cNvPr id="4" name="Content Placeholder 30"/>
          <p:cNvSpPr>
            <a:spLocks noGrp="1"/>
          </p:cNvSpPr>
          <p:nvPr>
            <p:ph idx="1"/>
          </p:nvPr>
        </p:nvSpPr>
        <p:spPr>
          <a:xfrm>
            <a:off x="381000" y="1219201"/>
            <a:ext cx="8382000" cy="609599"/>
          </a:xfrm>
        </p:spPr>
        <p:txBody>
          <a:bodyPr/>
          <a:lstStyle/>
          <a:p>
            <a:r>
              <a:rPr lang="en-US" dirty="0" smtClean="0"/>
              <a:t>How about F’:</a:t>
            </a:r>
            <a:br>
              <a:rPr lang="en-US" dirty="0" smtClean="0"/>
            </a:br>
            <a:r>
              <a:rPr lang="en-US" dirty="0" smtClean="0"/>
              <a:t/>
            </a:r>
            <a:br>
              <a:rPr lang="en-US" dirty="0" smtClean="0"/>
            </a:br>
            <a:endParaRPr lang="en-US" dirty="0" smtClean="0"/>
          </a:p>
          <a:p>
            <a:endParaRPr lang="en-US" dirty="0" smtClean="0"/>
          </a:p>
        </p:txBody>
      </p:sp>
      <p:pic>
        <p:nvPicPr>
          <p:cNvPr id="799746" name="Picture 2"/>
          <p:cNvPicPr>
            <a:picLocks noChangeAspect="1" noChangeArrowheads="1"/>
          </p:cNvPicPr>
          <p:nvPr/>
        </p:nvPicPr>
        <p:blipFill>
          <a:blip r:embed="rId3" cstate="print"/>
          <a:srcRect/>
          <a:stretch>
            <a:fillRect/>
          </a:stretch>
        </p:blipFill>
        <p:spPr bwMode="auto">
          <a:xfrm>
            <a:off x="1905000" y="2590800"/>
            <a:ext cx="5304745" cy="6572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747897"/>
          </a:xfrm>
        </p:spPr>
        <p:txBody>
          <a:bodyPr/>
          <a:lstStyle/>
          <a:p>
            <a:r>
              <a:rPr lang="en-US" dirty="0" smtClean="0"/>
              <a:t>Abstract DPLL in Z3: Example 2</a:t>
            </a:r>
            <a:endParaRPr lang="en-US" dirty="0">
              <a:latin typeface="Calibri" pitchFamily="34" charset="0"/>
            </a:endParaRPr>
          </a:p>
        </p:txBody>
      </p:sp>
      <p:pic>
        <p:nvPicPr>
          <p:cNvPr id="796674" name="Picture 2"/>
          <p:cNvPicPr>
            <a:picLocks noChangeAspect="1" noChangeArrowheads="1"/>
          </p:cNvPicPr>
          <p:nvPr/>
        </p:nvPicPr>
        <p:blipFill>
          <a:blip r:embed="rId3" cstate="print"/>
          <a:srcRect/>
          <a:stretch>
            <a:fillRect/>
          </a:stretch>
        </p:blipFill>
        <p:spPr bwMode="auto">
          <a:xfrm>
            <a:off x="828675" y="1800225"/>
            <a:ext cx="7486650" cy="38385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747897"/>
          </a:xfrm>
        </p:spPr>
        <p:txBody>
          <a:bodyPr/>
          <a:lstStyle/>
          <a:p>
            <a:r>
              <a:rPr lang="en-US" dirty="0" smtClean="0"/>
              <a:t>Abstract DPLL in Z3: Example 2</a:t>
            </a:r>
            <a:endParaRPr lang="en-US" dirty="0">
              <a:latin typeface="Calibri" pitchFamily="34" charset="0"/>
            </a:endParaRPr>
          </a:p>
        </p:txBody>
      </p:sp>
      <p:pic>
        <p:nvPicPr>
          <p:cNvPr id="797698" name="Picture 2"/>
          <p:cNvPicPr>
            <a:picLocks noChangeAspect="1" noChangeArrowheads="1"/>
          </p:cNvPicPr>
          <p:nvPr/>
        </p:nvPicPr>
        <p:blipFill>
          <a:blip r:embed="rId3" cstate="print"/>
          <a:srcRect/>
          <a:stretch>
            <a:fillRect/>
          </a:stretch>
        </p:blipFill>
        <p:spPr bwMode="auto">
          <a:xfrm>
            <a:off x="990600" y="1857375"/>
            <a:ext cx="7162800" cy="36290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Lecture</a:t>
            </a:r>
            <a:endParaRPr lang="en-US" dirty="0"/>
          </a:p>
        </p:txBody>
      </p:sp>
      <p:sp>
        <p:nvSpPr>
          <p:cNvPr id="3" name="Content Placeholder 2"/>
          <p:cNvSpPr>
            <a:spLocks noGrp="1"/>
          </p:cNvSpPr>
          <p:nvPr>
            <p:ph idx="1"/>
          </p:nvPr>
        </p:nvSpPr>
        <p:spPr>
          <a:xfrm>
            <a:off x="341243" y="1398586"/>
            <a:ext cx="8382000" cy="4773614"/>
          </a:xfrm>
        </p:spPr>
        <p:txBody>
          <a:bodyPr/>
          <a:lstStyle/>
          <a:p>
            <a:r>
              <a:rPr lang="en-US" dirty="0" smtClean="0"/>
              <a:t>SAT and SMT </a:t>
            </a:r>
          </a:p>
          <a:p>
            <a:pPr lvl="1"/>
            <a:r>
              <a:rPr lang="en-US" dirty="0" smtClean="0"/>
              <a:t>Structure of SMT solver</a:t>
            </a:r>
          </a:p>
          <a:p>
            <a:pPr lvl="1"/>
            <a:r>
              <a:rPr lang="en-US" dirty="0" smtClean="0"/>
              <a:t>SAT solver</a:t>
            </a:r>
          </a:p>
          <a:p>
            <a:r>
              <a:rPr lang="en-US" dirty="0" smtClean="0">
                <a:solidFill>
                  <a:srgbClr val="FF0000"/>
                </a:solidFill>
              </a:rPr>
              <a:t>Theory solvers</a:t>
            </a:r>
          </a:p>
          <a:p>
            <a:r>
              <a:rPr lang="en-US" dirty="0" smtClean="0"/>
              <a:t>Interface SAT solver with Theory solvers</a:t>
            </a:r>
          </a:p>
          <a:p>
            <a:r>
              <a:rPr lang="en-US" dirty="0" smtClean="0"/>
              <a:t>Combine different theory solvers</a:t>
            </a:r>
          </a:p>
          <a:p>
            <a:endParaRPr lang="en-US" dirty="0" smtClean="0"/>
          </a:p>
          <a:p>
            <a:pPr lvl="1"/>
            <a:endParaRPr lang="en-US" dirty="0" smtClean="0"/>
          </a:p>
          <a:p>
            <a:endParaRPr lang="en-US" dirty="0" smtClean="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15400" cy="747897"/>
          </a:xfrm>
        </p:spPr>
        <p:txBody>
          <a:bodyPr/>
          <a:lstStyle/>
          <a:p>
            <a:r>
              <a:rPr lang="en-US" dirty="0" smtClean="0"/>
              <a:t>Theory Solvers in Z3</a:t>
            </a:r>
            <a:endParaRPr lang="en-US" dirty="0">
              <a:latin typeface="Calibri" pitchFamily="34" charset="0"/>
            </a:endParaRPr>
          </a:p>
        </p:txBody>
      </p:sp>
      <p:sp>
        <p:nvSpPr>
          <p:cNvPr id="4" name="Content Placeholder 30"/>
          <p:cNvSpPr>
            <a:spLocks noGrp="1"/>
          </p:cNvSpPr>
          <p:nvPr>
            <p:ph idx="1"/>
          </p:nvPr>
        </p:nvSpPr>
        <p:spPr>
          <a:xfrm>
            <a:off x="381000" y="1304476"/>
            <a:ext cx="8382000" cy="6740307"/>
          </a:xfrm>
        </p:spPr>
        <p:txBody>
          <a:bodyPr/>
          <a:lstStyle/>
          <a:p>
            <a:r>
              <a:rPr lang="en-US" dirty="0" smtClean="0"/>
              <a:t>A theory is essentially a set of sentences</a:t>
            </a:r>
          </a:p>
          <a:p>
            <a:r>
              <a:rPr lang="en-US" dirty="0" smtClean="0"/>
              <a:t>Given a theory T, we say ϕ is </a:t>
            </a:r>
            <a:r>
              <a:rPr lang="en-US" dirty="0" err="1" smtClean="0"/>
              <a:t>satisfiable</a:t>
            </a:r>
            <a:r>
              <a:rPr lang="en-US" dirty="0" smtClean="0"/>
              <a:t> modulo T if T ∪ {ϕ} is </a:t>
            </a:r>
            <a:r>
              <a:rPr lang="en-US" dirty="0" err="1" smtClean="0"/>
              <a:t>satisfiable</a:t>
            </a:r>
            <a:r>
              <a:rPr lang="en-US" dirty="0" smtClean="0"/>
              <a:t>.</a:t>
            </a:r>
          </a:p>
          <a:p>
            <a:r>
              <a:rPr lang="en-US" dirty="0" smtClean="0"/>
              <a:t>Theories are integrated with Z3</a:t>
            </a:r>
          </a:p>
          <a:p>
            <a:pPr lvl="1"/>
            <a:r>
              <a:rPr lang="en-US" dirty="0" smtClean="0"/>
              <a:t>Linear arithmetic</a:t>
            </a:r>
          </a:p>
          <a:p>
            <a:pPr lvl="2"/>
            <a:r>
              <a:rPr lang="en-US" dirty="0" smtClean="0"/>
              <a:t>can be decided using a procedure based on the dual simplex algorithm</a:t>
            </a:r>
          </a:p>
          <a:p>
            <a:pPr lvl="1"/>
            <a:r>
              <a:rPr lang="en-US" dirty="0" smtClean="0"/>
              <a:t>Difference arithmetic (of the form x−y ≤ c)</a:t>
            </a:r>
          </a:p>
          <a:p>
            <a:pPr lvl="2"/>
            <a:r>
              <a:rPr lang="en-US" dirty="0" smtClean="0"/>
              <a:t>by searching for negative cycles in weighted directed graphs</a:t>
            </a:r>
          </a:p>
          <a:p>
            <a:pPr lvl="1"/>
            <a:r>
              <a:rPr lang="en-US" dirty="0" smtClean="0"/>
              <a:t>Free functions, bit vectors, arrays, …</a:t>
            </a:r>
          </a:p>
          <a:p>
            <a:pPr lvl="1"/>
            <a:endParaRPr lang="en-US" dirty="0" smtClean="0"/>
          </a:p>
          <a:p>
            <a:pPr lvl="1"/>
            <a:endParaRPr lang="en-US" dirty="0" smtClean="0"/>
          </a:p>
          <a:p>
            <a:endParaRPr lang="en-US" dirty="0" smtClean="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15400" cy="747897"/>
          </a:xfrm>
        </p:spPr>
        <p:txBody>
          <a:bodyPr/>
          <a:lstStyle/>
          <a:p>
            <a:r>
              <a:rPr lang="en-US" dirty="0" smtClean="0"/>
              <a:t>Theory Solvers in Z3: Example</a:t>
            </a:r>
            <a:endParaRPr lang="en-US" dirty="0">
              <a:latin typeface="Calibri" pitchFamily="34" charset="0"/>
            </a:endParaRPr>
          </a:p>
        </p:txBody>
      </p:sp>
      <p:pic>
        <p:nvPicPr>
          <p:cNvPr id="800770" name="Picture 2"/>
          <p:cNvPicPr>
            <a:picLocks noChangeAspect="1" noChangeArrowheads="1"/>
          </p:cNvPicPr>
          <p:nvPr/>
        </p:nvPicPr>
        <p:blipFill>
          <a:blip r:embed="rId3" cstate="print"/>
          <a:srcRect/>
          <a:stretch>
            <a:fillRect/>
          </a:stretch>
        </p:blipFill>
        <p:spPr bwMode="auto">
          <a:xfrm>
            <a:off x="676818" y="1219200"/>
            <a:ext cx="7857582" cy="3657600"/>
          </a:xfrm>
          <a:prstGeom prst="rect">
            <a:avLst/>
          </a:prstGeom>
          <a:noFill/>
          <a:ln w="9525">
            <a:noFill/>
            <a:miter lim="800000"/>
            <a:headEnd/>
            <a:tailEnd/>
          </a:ln>
        </p:spPr>
      </p:pic>
      <p:sp>
        <p:nvSpPr>
          <p:cNvPr id="6" name="Rectangle 5"/>
          <p:cNvSpPr/>
          <p:nvPr/>
        </p:nvSpPr>
        <p:spPr>
          <a:xfrm>
            <a:off x="304800" y="4953000"/>
            <a:ext cx="8686800" cy="1754326"/>
          </a:xfrm>
          <a:prstGeom prst="rect">
            <a:avLst/>
          </a:prstGeom>
        </p:spPr>
        <p:txBody>
          <a:bodyPr wrap="square">
            <a:spAutoFit/>
          </a:bodyPr>
          <a:lstStyle/>
          <a:p>
            <a:r>
              <a:rPr lang="en-US" sz="2700" dirty="0" smtClean="0">
                <a:solidFill>
                  <a:schemeClr val="bg1"/>
                </a:solidFill>
                <a:latin typeface="+mn-lt"/>
              </a:rPr>
              <a:t>In the graph representation, </a:t>
            </a:r>
          </a:p>
          <a:p>
            <a:r>
              <a:rPr lang="en-US" sz="2700" dirty="0" smtClean="0">
                <a:solidFill>
                  <a:schemeClr val="bg1"/>
                </a:solidFill>
                <a:latin typeface="+mn-lt"/>
              </a:rPr>
              <a:t>    each variable corresponds to a node, and </a:t>
            </a:r>
          </a:p>
          <a:p>
            <a:r>
              <a:rPr lang="en-US" sz="2700" dirty="0" smtClean="0">
                <a:solidFill>
                  <a:schemeClr val="bg1"/>
                </a:solidFill>
                <a:latin typeface="+mn-lt"/>
              </a:rPr>
              <a:t>    an inequality of the form t − s ≤ c corresponds to an edge from s to t with weight c.</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Lecture</a:t>
            </a:r>
            <a:endParaRPr lang="en-US" dirty="0"/>
          </a:p>
        </p:txBody>
      </p:sp>
      <p:sp>
        <p:nvSpPr>
          <p:cNvPr id="3" name="Content Placeholder 2"/>
          <p:cNvSpPr>
            <a:spLocks noGrp="1"/>
          </p:cNvSpPr>
          <p:nvPr>
            <p:ph idx="1"/>
          </p:nvPr>
        </p:nvSpPr>
        <p:spPr>
          <a:xfrm>
            <a:off x="341243" y="1398586"/>
            <a:ext cx="8382000" cy="4773614"/>
          </a:xfrm>
        </p:spPr>
        <p:txBody>
          <a:bodyPr/>
          <a:lstStyle/>
          <a:p>
            <a:r>
              <a:rPr lang="en-US" dirty="0" smtClean="0"/>
              <a:t>SAT and SMT </a:t>
            </a:r>
          </a:p>
          <a:p>
            <a:pPr lvl="1"/>
            <a:r>
              <a:rPr lang="en-US" dirty="0" smtClean="0"/>
              <a:t>Structure of SMT solver</a:t>
            </a:r>
          </a:p>
          <a:p>
            <a:pPr lvl="1"/>
            <a:r>
              <a:rPr lang="en-US" dirty="0" smtClean="0"/>
              <a:t>SAT solver</a:t>
            </a:r>
          </a:p>
          <a:p>
            <a:r>
              <a:rPr lang="en-US" dirty="0" smtClean="0"/>
              <a:t>Theory solvers</a:t>
            </a:r>
          </a:p>
          <a:p>
            <a:r>
              <a:rPr lang="en-US" dirty="0" smtClean="0">
                <a:solidFill>
                  <a:srgbClr val="FF0000"/>
                </a:solidFill>
              </a:rPr>
              <a:t>Interface SAT solver with Theory solvers</a:t>
            </a:r>
          </a:p>
          <a:p>
            <a:r>
              <a:rPr lang="en-US" dirty="0" smtClean="0"/>
              <a:t>Combine different theory solvers</a:t>
            </a:r>
          </a:p>
          <a:p>
            <a:endParaRPr lang="en-US" dirty="0" smtClean="0"/>
          </a:p>
          <a:p>
            <a:pPr lvl="1"/>
            <a:endParaRPr lang="en-US" dirty="0" smtClean="0"/>
          </a:p>
          <a:p>
            <a:endParaRPr lang="en-US" dirty="0" smtClean="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15400" cy="747897"/>
          </a:xfrm>
        </p:spPr>
        <p:txBody>
          <a:bodyPr/>
          <a:lstStyle/>
          <a:p>
            <a:r>
              <a:rPr lang="en-US" dirty="0" smtClean="0"/>
              <a:t>SAT + Theory Solvers </a:t>
            </a:r>
            <a:endParaRPr lang="en-US" dirty="0">
              <a:latin typeface="Calibri" pitchFamily="34" charset="0"/>
            </a:endParaRPr>
          </a:p>
        </p:txBody>
      </p:sp>
      <p:sp>
        <p:nvSpPr>
          <p:cNvPr id="4" name="Content Placeholder 30"/>
          <p:cNvSpPr>
            <a:spLocks noGrp="1"/>
          </p:cNvSpPr>
          <p:nvPr>
            <p:ph idx="1"/>
          </p:nvPr>
        </p:nvSpPr>
        <p:spPr>
          <a:xfrm>
            <a:off x="228600" y="1454982"/>
            <a:ext cx="8610600" cy="4259628"/>
          </a:xfrm>
        </p:spPr>
        <p:txBody>
          <a:bodyPr/>
          <a:lstStyle/>
          <a:p>
            <a:pPr lvl="1"/>
            <a:r>
              <a:rPr lang="en-US" sz="3200" dirty="0" smtClean="0"/>
              <a:t>Step 1: Create an abstraction that maps the atoms in an SMT formula into fresh Boolean variables</a:t>
            </a:r>
          </a:p>
          <a:p>
            <a:pPr lvl="1"/>
            <a:r>
              <a:rPr lang="en-US" sz="3200" dirty="0" smtClean="0"/>
              <a:t>Step 2: </a:t>
            </a:r>
            <a:r>
              <a:rPr lang="en-US" sz="3200" dirty="0" smtClean="0"/>
              <a:t>Pass </a:t>
            </a:r>
            <a:r>
              <a:rPr lang="en-US" sz="3200" dirty="0" smtClean="0"/>
              <a:t>the </a:t>
            </a:r>
            <a:r>
              <a:rPr lang="en-US" sz="3200" dirty="0" smtClean="0"/>
              <a:t>resulting propositional </a:t>
            </a:r>
            <a:r>
              <a:rPr lang="en-US" sz="3200" dirty="0" smtClean="0"/>
              <a:t>logic formula </a:t>
            </a:r>
            <a:r>
              <a:rPr lang="en-US" sz="3200" dirty="0" smtClean="0"/>
              <a:t>to SAT solver</a:t>
            </a:r>
          </a:p>
          <a:p>
            <a:pPr lvl="2"/>
            <a:r>
              <a:rPr lang="en-US" sz="2800" dirty="0" smtClean="0"/>
              <a:t>If SAT solver says </a:t>
            </a:r>
            <a:r>
              <a:rPr lang="en-US" sz="2800" dirty="0" err="1" smtClean="0"/>
              <a:t>Unsat</a:t>
            </a:r>
            <a:r>
              <a:rPr lang="en-US" sz="2800" dirty="0" smtClean="0"/>
              <a:t>, then the </a:t>
            </a:r>
            <a:r>
              <a:rPr lang="en-US" sz="2800" dirty="0" smtClean="0"/>
              <a:t>original </a:t>
            </a:r>
            <a:r>
              <a:rPr lang="en-US" sz="2800" dirty="0" smtClean="0"/>
              <a:t>problem is </a:t>
            </a:r>
            <a:r>
              <a:rPr lang="en-US" sz="2800" dirty="0" err="1" smtClean="0"/>
              <a:t>Unsat</a:t>
            </a:r>
            <a:endParaRPr lang="en-US" sz="2800" dirty="0" smtClean="0"/>
          </a:p>
          <a:p>
            <a:pPr lvl="2"/>
            <a:r>
              <a:rPr lang="en-US" sz="2800" dirty="0" smtClean="0"/>
              <a:t>Else return a model</a:t>
            </a:r>
          </a:p>
          <a:p>
            <a:endParaRPr lang="en-US" sz="3600" dirty="0" smtClean="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15400" cy="747897"/>
          </a:xfrm>
        </p:spPr>
        <p:txBody>
          <a:bodyPr/>
          <a:lstStyle/>
          <a:p>
            <a:r>
              <a:rPr lang="en-US" dirty="0" smtClean="0"/>
              <a:t>SAT + Theory Solvers </a:t>
            </a:r>
            <a:endParaRPr lang="en-US" dirty="0">
              <a:latin typeface="Calibri" pitchFamily="34" charset="0"/>
            </a:endParaRPr>
          </a:p>
        </p:txBody>
      </p:sp>
      <p:sp>
        <p:nvSpPr>
          <p:cNvPr id="4" name="Content Placeholder 30"/>
          <p:cNvSpPr>
            <a:spLocks noGrp="1"/>
          </p:cNvSpPr>
          <p:nvPr>
            <p:ph idx="1"/>
          </p:nvPr>
        </p:nvSpPr>
        <p:spPr>
          <a:xfrm>
            <a:off x="228600" y="1454982"/>
            <a:ext cx="8610600" cy="5146024"/>
          </a:xfrm>
        </p:spPr>
        <p:txBody>
          <a:bodyPr/>
          <a:lstStyle/>
          <a:p>
            <a:pPr lvl="1"/>
            <a:r>
              <a:rPr lang="en-US" sz="3200" dirty="0" smtClean="0"/>
              <a:t>Step </a:t>
            </a:r>
            <a:r>
              <a:rPr lang="en-US" sz="3200" dirty="0" smtClean="0"/>
              <a:t>3: </a:t>
            </a:r>
            <a:r>
              <a:rPr lang="en-US" sz="3200" dirty="0" smtClean="0"/>
              <a:t>Represent the model using corresponding theory variables, and check the </a:t>
            </a:r>
            <a:r>
              <a:rPr lang="en-US" sz="3200" dirty="0" smtClean="0"/>
              <a:t>decision</a:t>
            </a:r>
            <a:r>
              <a:rPr lang="en-US" sz="3200" dirty="0" smtClean="0"/>
              <a:t> </a:t>
            </a:r>
            <a:r>
              <a:rPr lang="en-US" sz="3200" dirty="0" smtClean="0"/>
              <a:t>problem with the theory solver</a:t>
            </a:r>
          </a:p>
          <a:p>
            <a:pPr lvl="2"/>
            <a:r>
              <a:rPr lang="en-US" sz="2800" dirty="0" smtClean="0"/>
              <a:t>If the theory solver says Sat, then the problem is Sat</a:t>
            </a:r>
          </a:p>
          <a:p>
            <a:pPr lvl="2"/>
            <a:r>
              <a:rPr lang="en-US" sz="2800" dirty="0" smtClean="0"/>
              <a:t>Else return a conflict clause</a:t>
            </a:r>
          </a:p>
          <a:p>
            <a:pPr lvl="1"/>
            <a:r>
              <a:rPr lang="en-US" sz="3200" dirty="0" smtClean="0"/>
              <a:t>Step </a:t>
            </a:r>
            <a:r>
              <a:rPr lang="en-US" sz="3200" dirty="0" smtClean="0"/>
              <a:t>4: </a:t>
            </a:r>
            <a:r>
              <a:rPr lang="en-US" sz="3200" dirty="0" smtClean="0"/>
              <a:t>Add </a:t>
            </a:r>
            <a:r>
              <a:rPr lang="en-US" sz="3200" dirty="0" smtClean="0"/>
              <a:t>the corresponding propositional logic formula representing the negation of the conflict clause to the original clauses, and go to Step 2. </a:t>
            </a:r>
            <a:r>
              <a:rPr lang="en-US" sz="3200" dirty="0" smtClean="0"/>
              <a:t> </a:t>
            </a:r>
          </a:p>
          <a:p>
            <a:pPr>
              <a:buNone/>
            </a:pPr>
            <a:endParaRPr lang="en-US" sz="3600" dirty="0" smtClean="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Z3? </a:t>
            </a:r>
            <a:endParaRPr lang="en-US" dirty="0"/>
          </a:p>
        </p:txBody>
      </p:sp>
      <p:sp>
        <p:nvSpPr>
          <p:cNvPr id="3" name="Content Placeholder 2"/>
          <p:cNvSpPr>
            <a:spLocks noGrp="1"/>
          </p:cNvSpPr>
          <p:nvPr>
            <p:ph idx="1"/>
          </p:nvPr>
        </p:nvSpPr>
        <p:spPr>
          <a:xfrm>
            <a:off x="304800" y="1066800"/>
            <a:ext cx="8382000" cy="4422749"/>
          </a:xfrm>
        </p:spPr>
        <p:txBody>
          <a:bodyPr/>
          <a:lstStyle/>
          <a:p>
            <a:r>
              <a:rPr lang="en-US" sz="2400" dirty="0" smtClean="0"/>
              <a:t>Great performance</a:t>
            </a:r>
          </a:p>
          <a:p>
            <a:pPr lvl="1"/>
            <a:r>
              <a:rPr lang="en-US" sz="2400" dirty="0" smtClean="0"/>
              <a:t>SMT-Competition 2011 (</a:t>
            </a:r>
            <a:r>
              <a:rPr lang="en-US" sz="2400" dirty="0" smtClean="0">
                <a:hlinkClick r:id="rId3"/>
              </a:rPr>
              <a:t>http://www.smtcomp.org/2011/</a:t>
            </a:r>
            <a:r>
              <a:rPr lang="en-US" sz="2400" dirty="0" smtClean="0"/>
              <a:t>), first </a:t>
            </a:r>
            <a:r>
              <a:rPr lang="en-US" sz="2400" dirty="0" smtClean="0"/>
              <a:t>place </a:t>
            </a:r>
            <a:r>
              <a:rPr lang="en-US" sz="2400" dirty="0" smtClean="0"/>
              <a:t>in 18 out of 21 benchmarks</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p:txBody>
      </p:sp>
      <p:pic>
        <p:nvPicPr>
          <p:cNvPr id="4" name="Picture 3"/>
          <p:cNvPicPr/>
          <p:nvPr/>
        </p:nvPicPr>
        <p:blipFill>
          <a:blip r:embed="rId4" cstate="print"/>
          <a:srcRect/>
          <a:stretch>
            <a:fillRect/>
          </a:stretch>
        </p:blipFill>
        <p:spPr bwMode="auto">
          <a:xfrm>
            <a:off x="381000" y="2133600"/>
            <a:ext cx="8458200" cy="2667000"/>
          </a:xfrm>
          <a:prstGeom prst="rect">
            <a:avLst/>
          </a:prstGeom>
          <a:noFill/>
          <a:ln w="9525">
            <a:noFill/>
            <a:miter lim="800000"/>
            <a:headEnd/>
            <a:tailEnd/>
          </a:ln>
        </p:spPr>
      </p:pic>
      <p:pic>
        <p:nvPicPr>
          <p:cNvPr id="5" name="Picture 4"/>
          <p:cNvPicPr/>
          <p:nvPr/>
        </p:nvPicPr>
        <p:blipFill>
          <a:blip r:embed="rId5" cstate="print"/>
          <a:srcRect/>
          <a:stretch>
            <a:fillRect/>
          </a:stretch>
        </p:blipFill>
        <p:spPr bwMode="auto">
          <a:xfrm>
            <a:off x="457200" y="4724400"/>
            <a:ext cx="8382000" cy="2438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Lecture</a:t>
            </a:r>
            <a:endParaRPr lang="en-US" dirty="0"/>
          </a:p>
        </p:txBody>
      </p:sp>
      <p:sp>
        <p:nvSpPr>
          <p:cNvPr id="3" name="Content Placeholder 2"/>
          <p:cNvSpPr>
            <a:spLocks noGrp="1"/>
          </p:cNvSpPr>
          <p:nvPr>
            <p:ph idx="1"/>
          </p:nvPr>
        </p:nvSpPr>
        <p:spPr>
          <a:xfrm>
            <a:off x="341243" y="1398586"/>
            <a:ext cx="8382000" cy="4773614"/>
          </a:xfrm>
        </p:spPr>
        <p:txBody>
          <a:bodyPr/>
          <a:lstStyle/>
          <a:p>
            <a:r>
              <a:rPr lang="en-US" dirty="0" smtClean="0"/>
              <a:t>SAT and SMT </a:t>
            </a:r>
          </a:p>
          <a:p>
            <a:pPr lvl="1"/>
            <a:r>
              <a:rPr lang="en-US" dirty="0" smtClean="0"/>
              <a:t>Structure of SMT solver</a:t>
            </a:r>
          </a:p>
          <a:p>
            <a:pPr lvl="1"/>
            <a:r>
              <a:rPr lang="en-US" dirty="0" smtClean="0"/>
              <a:t>SAT solver</a:t>
            </a:r>
          </a:p>
          <a:p>
            <a:r>
              <a:rPr lang="en-US" dirty="0" smtClean="0"/>
              <a:t>Theory solvers</a:t>
            </a:r>
          </a:p>
          <a:p>
            <a:r>
              <a:rPr lang="en-US" dirty="0" smtClean="0"/>
              <a:t>Interface SAT solver with Theory solvers</a:t>
            </a:r>
          </a:p>
          <a:p>
            <a:r>
              <a:rPr lang="en-US" dirty="0" smtClean="0">
                <a:solidFill>
                  <a:srgbClr val="FF0000"/>
                </a:solidFill>
              </a:rPr>
              <a:t>Combine different theory solvers</a:t>
            </a:r>
          </a:p>
          <a:p>
            <a:endParaRPr lang="en-US" dirty="0" smtClean="0"/>
          </a:p>
          <a:p>
            <a:pPr lvl="1"/>
            <a:endParaRPr lang="en-US" dirty="0" smtClean="0"/>
          </a:p>
          <a:p>
            <a:endParaRPr lang="en-US" dirty="0" smtClean="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nvGraphicFramePr>
        <p:xfrm>
          <a:off x="270163" y="2227118"/>
          <a:ext cx="8517665" cy="524164"/>
        </p:xfrm>
        <a:graphic>
          <a:graphicData uri="http://schemas.openxmlformats.org/presentationml/2006/ole">
            <p:oleObj spid="_x0000_s801794" name="Equation" r:id="rId4" imgW="3302000" imgH="203200" progId="Equation.3">
              <p:embed/>
            </p:oleObj>
          </a:graphicData>
        </a:graphic>
      </p:graphicFrame>
      <p:sp>
        <p:nvSpPr>
          <p:cNvPr id="8" name="Rectangle 7"/>
          <p:cNvSpPr/>
          <p:nvPr/>
        </p:nvSpPr>
        <p:spPr bwMode="auto">
          <a:xfrm>
            <a:off x="233680" y="2265680"/>
            <a:ext cx="151384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Rectangle 8"/>
          <p:cNvSpPr/>
          <p:nvPr/>
        </p:nvSpPr>
        <p:spPr bwMode="auto">
          <a:xfrm>
            <a:off x="7345680" y="2275840"/>
            <a:ext cx="125984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 name="Rectangle 9"/>
          <p:cNvSpPr/>
          <p:nvPr/>
        </p:nvSpPr>
        <p:spPr bwMode="auto">
          <a:xfrm>
            <a:off x="5638800" y="2255520"/>
            <a:ext cx="77216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 name="Rectangle 10"/>
          <p:cNvSpPr/>
          <p:nvPr/>
        </p:nvSpPr>
        <p:spPr bwMode="auto">
          <a:xfrm>
            <a:off x="5100320" y="2255520"/>
            <a:ext cx="33528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Rectangle 13"/>
          <p:cNvSpPr/>
          <p:nvPr/>
        </p:nvSpPr>
        <p:spPr bwMode="auto">
          <a:xfrm>
            <a:off x="3200400" y="3429000"/>
            <a:ext cx="2514600" cy="914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Arithmetic</a:t>
            </a:r>
          </a:p>
        </p:txBody>
      </p:sp>
      <p:sp>
        <p:nvSpPr>
          <p:cNvPr id="16" name="Rectangle 15"/>
          <p:cNvSpPr/>
          <p:nvPr/>
        </p:nvSpPr>
        <p:spPr bwMode="auto">
          <a:xfrm>
            <a:off x="2621280" y="2265680"/>
            <a:ext cx="843280" cy="457200"/>
          </a:xfrm>
          <a:prstGeom prst="rect">
            <a:avLst/>
          </a:prstGeom>
          <a:noFill/>
          <a:ln>
            <a:solidFill>
              <a:schemeClr val="accent4">
                <a:lumMod val="5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7" name="Rectangle 16"/>
          <p:cNvSpPr/>
          <p:nvPr/>
        </p:nvSpPr>
        <p:spPr bwMode="auto">
          <a:xfrm>
            <a:off x="3566160" y="2265680"/>
            <a:ext cx="843280" cy="457200"/>
          </a:xfrm>
          <a:prstGeom prst="rect">
            <a:avLst/>
          </a:prstGeom>
          <a:noFill/>
          <a:ln>
            <a:solidFill>
              <a:schemeClr val="accent4">
                <a:lumMod val="5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8" name="Rectangle 17"/>
          <p:cNvSpPr/>
          <p:nvPr/>
        </p:nvSpPr>
        <p:spPr bwMode="auto">
          <a:xfrm>
            <a:off x="228600" y="3429000"/>
            <a:ext cx="2743200" cy="914400"/>
          </a:xfrm>
          <a:prstGeom prst="rect">
            <a:avLst/>
          </a:prstGeom>
          <a:solidFill>
            <a:schemeClr val="accent4">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Array</a:t>
            </a:r>
            <a:r>
              <a:rPr kumimoji="0" lang="en-US" sz="2800" b="0" i="0" u="none" strike="noStrike" cap="none" normalizeH="0" dirty="0" smtClean="0">
                <a:solidFill>
                  <a:schemeClr val="tx1"/>
                </a:solidFill>
                <a:effectLst>
                  <a:outerShdw blurRad="38100" dist="38100" dir="2700000" algn="tl">
                    <a:srgbClr val="000000">
                      <a:alpha val="43137"/>
                    </a:srgbClr>
                  </a:outerShdw>
                </a:effectLst>
                <a:latin typeface="Segoe" pitchFamily="34" charset="0"/>
              </a:rPr>
              <a:t> Theory</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Rectangle 19"/>
          <p:cNvSpPr/>
          <p:nvPr/>
        </p:nvSpPr>
        <p:spPr bwMode="auto">
          <a:xfrm>
            <a:off x="6918960" y="2275840"/>
            <a:ext cx="335280" cy="457200"/>
          </a:xfrm>
          <a:prstGeom prst="rect">
            <a:avLst/>
          </a:prstGeom>
          <a:noFill/>
          <a:ln>
            <a:solidFill>
              <a:srgbClr val="FF000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1" name="Rectangle 20"/>
          <p:cNvSpPr/>
          <p:nvPr/>
        </p:nvSpPr>
        <p:spPr bwMode="auto">
          <a:xfrm>
            <a:off x="2235200" y="2265680"/>
            <a:ext cx="335280" cy="457200"/>
          </a:xfrm>
          <a:prstGeom prst="rect">
            <a:avLst/>
          </a:prstGeom>
          <a:noFill/>
          <a:ln>
            <a:solidFill>
              <a:srgbClr val="FF000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3" name="Rectangle 22"/>
          <p:cNvSpPr/>
          <p:nvPr/>
        </p:nvSpPr>
        <p:spPr bwMode="auto">
          <a:xfrm>
            <a:off x="5943600" y="3429000"/>
            <a:ext cx="2667000" cy="914400"/>
          </a:xfrm>
          <a:prstGeom prst="rect">
            <a:avLst/>
          </a:prstGeom>
          <a:solidFill>
            <a:srgbClr val="FF0000"/>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err="1" smtClean="0">
                <a:solidFill>
                  <a:schemeClr val="tx1"/>
                </a:solidFill>
                <a:effectLst>
                  <a:outerShdw blurRad="38100" dist="38100" dir="2700000" algn="tl">
                    <a:srgbClr val="000000">
                      <a:alpha val="43137"/>
                    </a:srgbClr>
                  </a:outerShdw>
                </a:effectLst>
                <a:latin typeface="Segoe" pitchFamily="34" charset="0"/>
              </a:rPr>
              <a:t>Uninterpreted</a:t>
            </a:r>
            <a:r>
              <a:rPr lang="en-US" sz="2800" dirty="0" smtClean="0">
                <a:solidFill>
                  <a:schemeClr val="tx1"/>
                </a:solidFill>
                <a:effectLst>
                  <a:outerShdw blurRad="38100" dist="38100" dir="2700000" algn="tl">
                    <a:srgbClr val="000000">
                      <a:alpha val="43137"/>
                    </a:srgbClr>
                  </a:outerShdw>
                </a:effectLst>
                <a:latin typeface="Segoe" pitchFamily="34" charset="0"/>
              </a:rPr>
              <a:t> Functions</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aphicFrame>
        <p:nvGraphicFramePr>
          <p:cNvPr id="19" name="Object 18"/>
          <p:cNvGraphicFramePr>
            <a:graphicFrameLocks noChangeAspect="1"/>
          </p:cNvGraphicFramePr>
          <p:nvPr/>
        </p:nvGraphicFramePr>
        <p:xfrm>
          <a:off x="381000" y="5029200"/>
          <a:ext cx="5432611" cy="914400"/>
        </p:xfrm>
        <a:graphic>
          <a:graphicData uri="http://schemas.openxmlformats.org/presentationml/2006/ole">
            <p:oleObj spid="_x0000_s801795" name="Equation" r:id="rId5" imgW="2565360" imgH="431640" progId="Equation.DSMT4">
              <p:embed/>
            </p:oleObj>
          </a:graphicData>
        </a:graphic>
      </p:graphicFrame>
      <p:sp>
        <p:nvSpPr>
          <p:cNvPr id="25" name="Title 1"/>
          <p:cNvSpPr>
            <a:spLocks noGrp="1"/>
          </p:cNvSpPr>
          <p:nvPr>
            <p:ph type="title"/>
          </p:nvPr>
        </p:nvSpPr>
        <p:spPr>
          <a:xfrm>
            <a:off x="152400" y="152400"/>
            <a:ext cx="8915400" cy="747897"/>
          </a:xfrm>
        </p:spPr>
        <p:txBody>
          <a:bodyPr/>
          <a:lstStyle/>
          <a:p>
            <a:r>
              <a:rPr lang="en-US" dirty="0" smtClean="0"/>
              <a:t>Theory Solvers Combination</a:t>
            </a:r>
            <a:endParaRPr lang="en-US" dirty="0">
              <a:latin typeface="Calibri" pitchFamily="34" charset="0"/>
            </a:endParaRPr>
          </a:p>
        </p:txBody>
      </p:sp>
      <p:sp>
        <p:nvSpPr>
          <p:cNvPr id="801796" name="Rectangle 4"/>
          <p:cNvSpPr>
            <a:spLocks noChangeArrowheads="1"/>
          </p:cNvSpPr>
          <p:nvPr/>
        </p:nvSpPr>
        <p:spPr bwMode="auto">
          <a:xfrm>
            <a:off x="381000" y="6066278"/>
            <a:ext cx="7620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bg1"/>
                </a:solidFill>
                <a:effectLst/>
                <a:latin typeface="Calibri" pitchFamily="34" charset="0"/>
                <a:ea typeface="SimSun" pitchFamily="2" charset="-122"/>
                <a:cs typeface="Times New Roman" pitchFamily="18" charset="0"/>
              </a:rPr>
              <a:t>wirte</a:t>
            </a:r>
            <a:r>
              <a:rPr kumimoji="0" lang="en-US" sz="2400" b="0" i="0" u="none" strike="noStrike" cap="none" normalizeH="0" baseline="0" dirty="0" smtClean="0">
                <a:ln>
                  <a:noFill/>
                </a:ln>
                <a:solidFill>
                  <a:schemeClr val="bg1"/>
                </a:solidFill>
                <a:effectLst/>
                <a:latin typeface="Calibri" pitchFamily="34" charset="0"/>
                <a:ea typeface="SimSun" pitchFamily="2" charset="-122"/>
                <a:cs typeface="Times New Roman" pitchFamily="18" charset="0"/>
              </a:rPr>
              <a:t>(a, </a:t>
            </a:r>
            <a:r>
              <a:rPr kumimoji="0" lang="en-US" sz="2400" b="0" i="0" u="none" strike="noStrike" cap="none" normalizeH="0" baseline="0" dirty="0" err="1" smtClean="0">
                <a:ln>
                  <a:noFill/>
                </a:ln>
                <a:solidFill>
                  <a:schemeClr val="bg1"/>
                </a:solidFill>
                <a:effectLst/>
                <a:latin typeface="Calibri" pitchFamily="34" charset="0"/>
                <a:ea typeface="SimSun" pitchFamily="2" charset="-122"/>
                <a:cs typeface="Times New Roman" pitchFamily="18" charset="0"/>
              </a:rPr>
              <a:t>i</a:t>
            </a:r>
            <a:r>
              <a:rPr kumimoji="0" lang="en-US" sz="2400" b="0" i="0" u="none" strike="noStrike" cap="none" normalizeH="0" baseline="0" dirty="0" smtClean="0">
                <a:ln>
                  <a:noFill/>
                </a:ln>
                <a:solidFill>
                  <a:schemeClr val="bg1"/>
                </a:solidFill>
                <a:effectLst/>
                <a:latin typeface="Calibri" pitchFamily="34" charset="0"/>
                <a:ea typeface="SimSun" pitchFamily="2" charset="-122"/>
                <a:cs typeface="Times New Roman" pitchFamily="18" charset="0"/>
              </a:rPr>
              <a:t>, v) means to write the </a:t>
            </a:r>
            <a:r>
              <a:rPr kumimoji="0" lang="en-US" sz="2400" b="0" i="0" u="none" strike="noStrike" cap="none" normalizeH="0" baseline="0" dirty="0" err="1" smtClean="0">
                <a:ln>
                  <a:noFill/>
                </a:ln>
                <a:solidFill>
                  <a:schemeClr val="bg1"/>
                </a:solidFill>
                <a:effectLst/>
                <a:latin typeface="Calibri" pitchFamily="34" charset="0"/>
                <a:ea typeface="SimSun" pitchFamily="2" charset="-122"/>
                <a:cs typeface="Times New Roman" pitchFamily="18" charset="0"/>
              </a:rPr>
              <a:t>ith</a:t>
            </a:r>
            <a:r>
              <a:rPr kumimoji="0" lang="en-US" sz="2400" b="0" i="0" u="none" strike="noStrike" cap="none" normalizeH="0" baseline="0" dirty="0" smtClean="0">
                <a:ln>
                  <a:noFill/>
                </a:ln>
                <a:solidFill>
                  <a:schemeClr val="bg1"/>
                </a:solidFill>
                <a:effectLst/>
                <a:latin typeface="Calibri" pitchFamily="34" charset="0"/>
                <a:ea typeface="SimSun" pitchFamily="2" charset="-122"/>
                <a:cs typeface="Times New Roman" pitchFamily="18" charset="0"/>
              </a:rPr>
              <a:t> element in array a as v. </a:t>
            </a:r>
            <a:endParaRPr kumimoji="0" lang="en-US" sz="24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0"/>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9"/>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14"/>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8"/>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499"/>
                                          </p:stCondLst>
                                        </p:cTn>
                                        <p:tgtEl>
                                          <p:spTgt spid="17"/>
                                        </p:tgtEl>
                                        <p:attrNameLst>
                                          <p:attrName>style.visibility</p:attrName>
                                        </p:attrNameLst>
                                      </p:cBhvr>
                                      <p:to>
                                        <p:strVal val="visible"/>
                                      </p:to>
                                    </p:set>
                                  </p:childTnLst>
                                </p:cTn>
                              </p:par>
                            </p:childTnLst>
                          </p:cTn>
                        </p:par>
                        <p:par>
                          <p:cTn id="26" fill="hold">
                            <p:stCondLst>
                              <p:cond delay="1000"/>
                            </p:stCondLst>
                            <p:childTnLst>
                              <p:par>
                                <p:cTn id="27" presetID="1" presetClass="entr" presetSubtype="0" fill="hold" grpId="0" nodeType="afterEffect">
                                  <p:stCondLst>
                                    <p:cond delay="0"/>
                                  </p:stCondLst>
                                  <p:childTnLst>
                                    <p:set>
                                      <p:cBhvr>
                                        <p:cTn id="28" dur="1" fill="hold">
                                          <p:stCondLst>
                                            <p:cond delay="499"/>
                                          </p:stCondLst>
                                        </p:cTn>
                                        <p:tgtEl>
                                          <p:spTgt spid="16"/>
                                        </p:tgtEl>
                                        <p:attrNameLst>
                                          <p:attrName>style.visibility</p:attrName>
                                        </p:attrNameLst>
                                      </p:cBhvr>
                                      <p:to>
                                        <p:strVal val="visible"/>
                                      </p:to>
                                    </p:set>
                                  </p:childTnLst>
                                </p:cTn>
                              </p:par>
                            </p:childTnLst>
                          </p:cTn>
                        </p:par>
                        <p:par>
                          <p:cTn id="29" fill="hold">
                            <p:stCondLst>
                              <p:cond delay="1500"/>
                            </p:stCondLst>
                            <p:childTnLst>
                              <p:par>
                                <p:cTn id="30" presetID="1" presetClass="entr" presetSubtype="0" fill="hold" nodeType="afterEffect">
                                  <p:stCondLst>
                                    <p:cond delay="0"/>
                                  </p:stCondLst>
                                  <p:childTnLst>
                                    <p:set>
                                      <p:cBhvr>
                                        <p:cTn id="31" dur="1" fill="hold">
                                          <p:stCondLst>
                                            <p:cond delay="499"/>
                                          </p:stCondLst>
                                        </p:cTn>
                                        <p:tgtEl>
                                          <p:spTgt spid="19">
                                            <p:subSp spid="_x0000_s801795"/>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23"/>
                                        </p:tgtEl>
                                        <p:attrNameLst>
                                          <p:attrName>style.visibility</p:attrName>
                                        </p:attrNameLst>
                                      </p:cBhvr>
                                      <p:to>
                                        <p:strVal val="visible"/>
                                      </p:to>
                                    </p:set>
                                  </p:childTnLst>
                                </p:cTn>
                              </p:par>
                            </p:childTnLst>
                          </p:cTn>
                        </p:par>
                        <p:par>
                          <p:cTn id="36" fill="hold">
                            <p:stCondLst>
                              <p:cond delay="500"/>
                            </p:stCondLst>
                            <p:childTnLst>
                              <p:par>
                                <p:cTn id="37" presetID="1" presetClass="entr" presetSubtype="0" fill="hold" grpId="0" nodeType="afterEffect">
                                  <p:stCondLst>
                                    <p:cond delay="0"/>
                                  </p:stCondLst>
                                  <p:childTnLst>
                                    <p:set>
                                      <p:cBhvr>
                                        <p:cTn id="38" dur="1" fill="hold">
                                          <p:stCondLst>
                                            <p:cond delay="499"/>
                                          </p:stCondLst>
                                        </p:cTn>
                                        <p:tgtEl>
                                          <p:spTgt spid="20"/>
                                        </p:tgtEl>
                                        <p:attrNameLst>
                                          <p:attrName>style.visibility</p:attrName>
                                        </p:attrNameLst>
                                      </p:cBhvr>
                                      <p:to>
                                        <p:strVal val="visible"/>
                                      </p:to>
                                    </p:set>
                                  </p:childTnLst>
                                </p:cTn>
                              </p:par>
                            </p:childTnLst>
                          </p:cTn>
                        </p:par>
                        <p:par>
                          <p:cTn id="39" fill="hold">
                            <p:stCondLst>
                              <p:cond delay="1000"/>
                            </p:stCondLst>
                            <p:childTnLst>
                              <p:par>
                                <p:cTn id="40" presetID="1" presetClass="entr" presetSubtype="0" fill="hold" grpId="0" nodeType="afterEffect">
                                  <p:stCondLst>
                                    <p:cond delay="0"/>
                                  </p:stCondLst>
                                  <p:childTnLst>
                                    <p:set>
                                      <p:cBhvr>
                                        <p:cTn id="41" dur="1" fill="hold">
                                          <p:stCondLst>
                                            <p:cond delay="499"/>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animBg="1" autoUpdateAnimBg="0"/>
      <p:bldP spid="10" grpId="0" animBg="1" autoUpdateAnimBg="0"/>
      <p:bldP spid="11" grpId="0" animBg="1" autoUpdateAnimBg="0"/>
      <p:bldP spid="14" grpId="0" animBg="1" autoUpdateAnimBg="0"/>
      <p:bldP spid="16" grpId="0" animBg="1" autoUpdateAnimBg="0"/>
      <p:bldP spid="17" grpId="0" animBg="1" autoUpdateAnimBg="0"/>
      <p:bldP spid="18" grpId="0" animBg="1" autoUpdateAnimBg="0"/>
      <p:bldP spid="20" grpId="0" animBg="1" autoUpdateAnimBg="0"/>
      <p:bldP spid="21" grpId="0" animBg="1" autoUpdateAnimBg="0"/>
      <p:bldP spid="23"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15400" cy="747897"/>
          </a:xfrm>
        </p:spPr>
        <p:txBody>
          <a:bodyPr/>
          <a:lstStyle/>
          <a:p>
            <a:r>
              <a:rPr lang="en-US" dirty="0" smtClean="0"/>
              <a:t>Theory Solvers Combination</a:t>
            </a:r>
            <a:endParaRPr lang="en-US" dirty="0">
              <a:latin typeface="Calibri" pitchFamily="34" charset="0"/>
            </a:endParaRPr>
          </a:p>
        </p:txBody>
      </p:sp>
      <p:sp>
        <p:nvSpPr>
          <p:cNvPr id="4" name="Content Placeholder 30"/>
          <p:cNvSpPr>
            <a:spLocks noGrp="1"/>
          </p:cNvSpPr>
          <p:nvPr>
            <p:ph idx="1"/>
          </p:nvPr>
        </p:nvSpPr>
        <p:spPr>
          <a:xfrm>
            <a:off x="228600" y="1295343"/>
            <a:ext cx="8610600" cy="7231210"/>
          </a:xfrm>
        </p:spPr>
        <p:txBody>
          <a:bodyPr/>
          <a:lstStyle/>
          <a:p>
            <a:pPr lvl="1"/>
            <a:r>
              <a:rPr lang="en-US" dirty="0" smtClean="0"/>
              <a:t>Purification</a:t>
            </a:r>
          </a:p>
          <a:p>
            <a:pPr lvl="1"/>
            <a:r>
              <a:rPr lang="en-US" dirty="0" smtClean="0"/>
              <a:t>Goal: convert a formula </a:t>
            </a:r>
            <a:r>
              <a:rPr lang="en-US" dirty="0" smtClean="0"/>
              <a:t>ϕ into  </a:t>
            </a:r>
            <a:r>
              <a:rPr lang="en-US" dirty="0" smtClean="0"/>
              <a:t>ϕ</a:t>
            </a:r>
            <a:r>
              <a:rPr lang="en-US" sz="2000" dirty="0" smtClean="0"/>
              <a:t>1</a:t>
            </a:r>
            <a:r>
              <a:rPr lang="en-US" dirty="0" smtClean="0"/>
              <a:t>  ∧  ϕ </a:t>
            </a:r>
            <a:r>
              <a:rPr lang="en-US" sz="2000" dirty="0" smtClean="0"/>
              <a:t>2</a:t>
            </a:r>
            <a:r>
              <a:rPr lang="en-US" dirty="0" smtClean="0"/>
              <a:t>, where </a:t>
            </a:r>
          </a:p>
          <a:p>
            <a:pPr lvl="2"/>
            <a:r>
              <a:rPr lang="en-US" dirty="0" smtClean="0"/>
              <a:t>ϕ</a:t>
            </a:r>
            <a:r>
              <a:rPr lang="en-US" sz="1600" dirty="0" smtClean="0"/>
              <a:t>1</a:t>
            </a:r>
            <a:r>
              <a:rPr lang="en-US" dirty="0" smtClean="0"/>
              <a:t> is in T</a:t>
            </a:r>
            <a:r>
              <a:rPr lang="en-US" sz="1600" dirty="0" smtClean="0"/>
              <a:t>1</a:t>
            </a:r>
            <a:r>
              <a:rPr lang="en-US" dirty="0" smtClean="0"/>
              <a:t>’s language, </a:t>
            </a:r>
            <a:r>
              <a:rPr lang="en-US" dirty="0" smtClean="0"/>
              <a:t>and </a:t>
            </a:r>
            <a:endParaRPr lang="en-US" dirty="0" smtClean="0"/>
          </a:p>
          <a:p>
            <a:pPr lvl="2"/>
            <a:r>
              <a:rPr lang="en-US" dirty="0" smtClean="0"/>
              <a:t>ϕ</a:t>
            </a:r>
            <a:r>
              <a:rPr lang="en-US" sz="1600" dirty="0" smtClean="0"/>
              <a:t>2</a:t>
            </a:r>
            <a:r>
              <a:rPr lang="en-US" dirty="0" smtClean="0"/>
              <a:t> is in T</a:t>
            </a:r>
            <a:r>
              <a:rPr lang="en-US" sz="1600" dirty="0" smtClean="0"/>
              <a:t>2</a:t>
            </a:r>
            <a:r>
              <a:rPr lang="en-US" dirty="0" smtClean="0"/>
              <a:t>’s </a:t>
            </a:r>
            <a:r>
              <a:rPr lang="en-US" dirty="0" smtClean="0"/>
              <a:t>language.</a:t>
            </a:r>
            <a:endParaRPr lang="en-US" dirty="0" smtClean="0"/>
          </a:p>
          <a:p>
            <a:pPr lvl="1"/>
            <a:r>
              <a:rPr lang="en-US" dirty="0" smtClean="0"/>
              <a:t>Purification step: replace term t by a fresh variable x </a:t>
            </a:r>
          </a:p>
          <a:p>
            <a:pPr lvl="1"/>
            <a:endParaRPr lang="en-US" dirty="0" smtClean="0"/>
          </a:p>
          <a:p>
            <a:pPr lvl="1"/>
            <a:r>
              <a:rPr lang="en-US" dirty="0" smtClean="0"/>
              <a:t>Purification is </a:t>
            </a:r>
            <a:r>
              <a:rPr lang="en-US" dirty="0" err="1" smtClean="0"/>
              <a:t>satisfiability</a:t>
            </a:r>
            <a:r>
              <a:rPr lang="en-US" dirty="0" smtClean="0"/>
              <a:t> preserving and terminating.</a:t>
            </a:r>
          </a:p>
          <a:p>
            <a:pPr lvl="1"/>
            <a:r>
              <a:rPr lang="en-US" dirty="0" smtClean="0"/>
              <a:t>Example: purify </a:t>
            </a:r>
            <a:r>
              <a:rPr lang="es-ES" sz="3200" dirty="0" smtClean="0">
                <a:latin typeface="Segoe" pitchFamily="34" charset="0"/>
              </a:rPr>
              <a:t>f(x − 1) − 1 = x, f(y) + 1 = y </a:t>
            </a:r>
            <a:endParaRPr lang="en-US" dirty="0" smtClean="0"/>
          </a:p>
          <a:p>
            <a:pPr lvl="1"/>
            <a:endParaRPr lang="en-US" dirty="0" smtClean="0"/>
          </a:p>
          <a:p>
            <a:pPr lvl="1"/>
            <a:endParaRPr lang="en-US" dirty="0" smtClean="0"/>
          </a:p>
          <a:p>
            <a:pPr lvl="1"/>
            <a:endParaRPr lang="en-US" dirty="0" smtClean="0"/>
          </a:p>
          <a:p>
            <a:endParaRPr lang="en-US" dirty="0" smtClean="0"/>
          </a:p>
        </p:txBody>
      </p:sp>
      <p:pic>
        <p:nvPicPr>
          <p:cNvPr id="802818" name="Picture 2"/>
          <p:cNvPicPr>
            <a:picLocks noChangeAspect="1" noChangeArrowheads="1"/>
          </p:cNvPicPr>
          <p:nvPr/>
        </p:nvPicPr>
        <p:blipFill>
          <a:blip r:embed="rId3" cstate="print"/>
          <a:srcRect/>
          <a:stretch>
            <a:fillRect/>
          </a:stretch>
        </p:blipFill>
        <p:spPr bwMode="auto">
          <a:xfrm>
            <a:off x="1295400" y="4495800"/>
            <a:ext cx="6412230" cy="457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15400" cy="747897"/>
          </a:xfrm>
        </p:spPr>
        <p:txBody>
          <a:bodyPr/>
          <a:lstStyle/>
          <a:p>
            <a:r>
              <a:rPr lang="en-US" dirty="0" smtClean="0"/>
              <a:t>Theory Solvers Combination</a:t>
            </a:r>
            <a:endParaRPr lang="en-US" dirty="0">
              <a:latin typeface="Calibri" pitchFamily="34" charset="0"/>
            </a:endParaRPr>
          </a:p>
        </p:txBody>
      </p:sp>
      <p:sp>
        <p:nvSpPr>
          <p:cNvPr id="4" name="Content Placeholder 30"/>
          <p:cNvSpPr>
            <a:spLocks noGrp="1"/>
          </p:cNvSpPr>
          <p:nvPr>
            <p:ph idx="1"/>
          </p:nvPr>
        </p:nvSpPr>
        <p:spPr>
          <a:xfrm>
            <a:off x="228600" y="1295343"/>
            <a:ext cx="8610600" cy="6375591"/>
          </a:xfrm>
        </p:spPr>
        <p:txBody>
          <a:bodyPr/>
          <a:lstStyle/>
          <a:p>
            <a:pPr lvl="1"/>
            <a:r>
              <a:rPr lang="en-US" dirty="0" smtClean="0"/>
              <a:t>Stably-Infinite Theories</a:t>
            </a:r>
          </a:p>
          <a:p>
            <a:pPr lvl="1"/>
            <a:r>
              <a:rPr lang="en-US" dirty="0" smtClean="0"/>
              <a:t>A theory is </a:t>
            </a:r>
            <a:r>
              <a:rPr lang="en-US" dirty="0" smtClean="0">
                <a:solidFill>
                  <a:srgbClr val="FF0000"/>
                </a:solidFill>
              </a:rPr>
              <a:t>stably infinite </a:t>
            </a:r>
            <a:r>
              <a:rPr lang="en-US" dirty="0" smtClean="0"/>
              <a:t>if every </a:t>
            </a:r>
            <a:r>
              <a:rPr lang="en-US" dirty="0" err="1" smtClean="0"/>
              <a:t>satisfiable</a:t>
            </a:r>
            <a:r>
              <a:rPr lang="en-US" dirty="0" smtClean="0"/>
              <a:t> QFF is </a:t>
            </a:r>
            <a:r>
              <a:rPr lang="en-US" dirty="0" err="1" smtClean="0"/>
              <a:t>satisfiable</a:t>
            </a:r>
            <a:r>
              <a:rPr lang="en-US" dirty="0" smtClean="0"/>
              <a:t> in an infinite model</a:t>
            </a:r>
            <a:r>
              <a:rPr lang="en-US" dirty="0" smtClean="0"/>
              <a:t>.</a:t>
            </a:r>
          </a:p>
          <a:p>
            <a:pPr lvl="1"/>
            <a:r>
              <a:rPr lang="en-US" dirty="0" smtClean="0"/>
              <a:t>Example: finite model</a:t>
            </a:r>
            <a:endParaRPr lang="en-US" dirty="0" smtClean="0"/>
          </a:p>
          <a:p>
            <a:pPr lvl="1"/>
            <a:endParaRPr lang="en-US" dirty="0" smtClean="0"/>
          </a:p>
          <a:p>
            <a:pPr lvl="1"/>
            <a:endParaRPr lang="en-US" dirty="0" smtClean="0"/>
          </a:p>
          <a:p>
            <a:pPr lvl="1"/>
            <a:r>
              <a:rPr lang="en-US" dirty="0" smtClean="0"/>
              <a:t>The union of two consistent, disjoint, </a:t>
            </a:r>
            <a:r>
              <a:rPr lang="en-US" dirty="0" smtClean="0"/>
              <a:t>and stably </a:t>
            </a:r>
            <a:r>
              <a:rPr lang="en-US" dirty="0" smtClean="0"/>
              <a:t>infinite theories is consistent.</a:t>
            </a:r>
          </a:p>
          <a:p>
            <a:pPr lvl="1"/>
            <a:endParaRPr lang="en-US" dirty="0" smtClean="0"/>
          </a:p>
          <a:p>
            <a:pPr lvl="1"/>
            <a:endParaRPr lang="en-US" dirty="0" smtClean="0"/>
          </a:p>
          <a:p>
            <a:pPr lvl="1"/>
            <a:endParaRPr lang="en-US" dirty="0" smtClean="0"/>
          </a:p>
          <a:p>
            <a:pPr lvl="1"/>
            <a:endParaRPr lang="en-US" dirty="0" smtClean="0"/>
          </a:p>
          <a:p>
            <a:endParaRPr lang="en-US" dirty="0" smtClean="0"/>
          </a:p>
        </p:txBody>
      </p:sp>
      <p:pic>
        <p:nvPicPr>
          <p:cNvPr id="934913" name="Picture 1"/>
          <p:cNvPicPr>
            <a:picLocks noChangeAspect="1" noChangeArrowheads="1"/>
          </p:cNvPicPr>
          <p:nvPr/>
        </p:nvPicPr>
        <p:blipFill>
          <a:blip r:embed="rId3" cstate="print"/>
          <a:srcRect/>
          <a:stretch>
            <a:fillRect/>
          </a:stretch>
        </p:blipFill>
        <p:spPr bwMode="auto">
          <a:xfrm>
            <a:off x="1152525" y="3286125"/>
            <a:ext cx="6924675" cy="5238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15400" cy="747897"/>
          </a:xfrm>
        </p:spPr>
        <p:txBody>
          <a:bodyPr/>
          <a:lstStyle/>
          <a:p>
            <a:r>
              <a:rPr lang="en-US" dirty="0" smtClean="0"/>
              <a:t>Theory Solvers Combination</a:t>
            </a:r>
            <a:endParaRPr lang="en-US" dirty="0">
              <a:latin typeface="Calibri" pitchFamily="34" charset="0"/>
            </a:endParaRPr>
          </a:p>
        </p:txBody>
      </p:sp>
      <p:sp>
        <p:nvSpPr>
          <p:cNvPr id="4" name="Content Placeholder 30"/>
          <p:cNvSpPr>
            <a:spLocks noGrp="1"/>
          </p:cNvSpPr>
          <p:nvPr>
            <p:ph idx="1"/>
          </p:nvPr>
        </p:nvSpPr>
        <p:spPr>
          <a:xfrm>
            <a:off x="228600" y="1295343"/>
            <a:ext cx="8610600" cy="4648257"/>
          </a:xfrm>
        </p:spPr>
        <p:txBody>
          <a:bodyPr/>
          <a:lstStyle/>
          <a:p>
            <a:pPr lvl="1"/>
            <a:r>
              <a:rPr lang="en-US" dirty="0" smtClean="0"/>
              <a:t>Convexity</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r>
              <a:rPr lang="en-US" dirty="0" smtClean="0"/>
              <a:t>Example: </a:t>
            </a:r>
          </a:p>
          <a:p>
            <a:pPr lvl="2"/>
            <a:r>
              <a:rPr lang="en-US" dirty="0" smtClean="0"/>
              <a:t>linear integer arithmetic is not convex</a:t>
            </a:r>
          </a:p>
          <a:p>
            <a:pPr lvl="3"/>
            <a:r>
              <a:rPr lang="en-US" dirty="0" smtClean="0"/>
              <a:t>{0 ≤ x1 ≤ 1, 0 ≤ x2 ≤ 1, 0 ≤ x3 ≤ 1}  </a:t>
            </a:r>
          </a:p>
          <a:p>
            <a:pPr lvl="1"/>
            <a:endParaRPr lang="en-US" dirty="0" smtClean="0"/>
          </a:p>
          <a:p>
            <a:pPr lvl="1"/>
            <a:endParaRPr lang="en-US" dirty="0" smtClean="0"/>
          </a:p>
          <a:p>
            <a:endParaRPr lang="en-US" dirty="0" smtClean="0"/>
          </a:p>
        </p:txBody>
      </p:sp>
      <p:pic>
        <p:nvPicPr>
          <p:cNvPr id="804866" name="Picture 2"/>
          <p:cNvPicPr>
            <a:picLocks noChangeAspect="1" noChangeArrowheads="1"/>
          </p:cNvPicPr>
          <p:nvPr/>
        </p:nvPicPr>
        <p:blipFill>
          <a:blip r:embed="rId3" cstate="print"/>
          <a:srcRect/>
          <a:stretch>
            <a:fillRect/>
          </a:stretch>
        </p:blipFill>
        <p:spPr bwMode="auto">
          <a:xfrm>
            <a:off x="762000" y="1828800"/>
            <a:ext cx="7810269" cy="2133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15400" cy="747897"/>
          </a:xfrm>
        </p:spPr>
        <p:txBody>
          <a:bodyPr/>
          <a:lstStyle/>
          <a:p>
            <a:r>
              <a:rPr lang="en-US" dirty="0" smtClean="0">
                <a:latin typeface="Calibri" pitchFamily="34" charset="0"/>
              </a:rPr>
              <a:t>NO/Nelson-</a:t>
            </a:r>
            <a:r>
              <a:rPr lang="en-US" dirty="0" err="1" smtClean="0">
                <a:latin typeface="Calibri" pitchFamily="34" charset="0"/>
              </a:rPr>
              <a:t>Oppen</a:t>
            </a:r>
            <a:r>
              <a:rPr lang="en-US" dirty="0" smtClean="0">
                <a:latin typeface="Calibri" pitchFamily="34" charset="0"/>
              </a:rPr>
              <a:t> </a:t>
            </a:r>
            <a:r>
              <a:rPr lang="en-US" dirty="0" smtClean="0">
                <a:latin typeface="Calibri" pitchFamily="34" charset="0"/>
              </a:rPr>
              <a:t>approach</a:t>
            </a:r>
            <a:endParaRPr lang="en-US" dirty="0">
              <a:latin typeface="Calibri" pitchFamily="34" charset="0"/>
            </a:endParaRPr>
          </a:p>
        </p:txBody>
      </p:sp>
      <p:sp>
        <p:nvSpPr>
          <p:cNvPr id="4" name="Content Placeholder 30"/>
          <p:cNvSpPr>
            <a:spLocks noGrp="1"/>
          </p:cNvSpPr>
          <p:nvPr>
            <p:ph idx="1"/>
          </p:nvPr>
        </p:nvSpPr>
        <p:spPr>
          <a:xfrm>
            <a:off x="228600" y="1295343"/>
            <a:ext cx="8610600" cy="3919535"/>
          </a:xfrm>
        </p:spPr>
        <p:txBody>
          <a:bodyPr/>
          <a:lstStyle/>
          <a:p>
            <a:pPr lvl="1"/>
            <a:r>
              <a:rPr lang="en-US" dirty="0" smtClean="0"/>
              <a:t>Conditions: Theories are</a:t>
            </a:r>
          </a:p>
          <a:p>
            <a:pPr lvl="2"/>
            <a:r>
              <a:rPr lang="en-US" dirty="0" smtClean="0"/>
              <a:t>Stably infinite</a:t>
            </a:r>
          </a:p>
          <a:p>
            <a:pPr lvl="2"/>
            <a:r>
              <a:rPr lang="en-US" dirty="0" smtClean="0"/>
              <a:t>Disjoint signatures</a:t>
            </a:r>
          </a:p>
          <a:p>
            <a:pPr lvl="1"/>
            <a:r>
              <a:rPr lang="en-US" dirty="0" smtClean="0"/>
              <a:t>Convex =&gt; Deterministic NO </a:t>
            </a:r>
          </a:p>
          <a:p>
            <a:pPr lvl="1"/>
            <a:r>
              <a:rPr lang="en-US" dirty="0" smtClean="0"/>
              <a:t>Non-Convex =&gt; Nondeterministic NO</a:t>
            </a:r>
          </a:p>
          <a:p>
            <a:pPr lvl="1"/>
            <a:endParaRPr lang="en-US" dirty="0" smtClean="0"/>
          </a:p>
          <a:p>
            <a:pPr lvl="1"/>
            <a:endParaRPr lang="en-US" dirty="0" smtClean="0"/>
          </a:p>
          <a:p>
            <a:endParaRPr lang="en-US" dirty="0" smtClean="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15400" cy="747897"/>
          </a:xfrm>
        </p:spPr>
        <p:txBody>
          <a:bodyPr/>
          <a:lstStyle/>
          <a:p>
            <a:r>
              <a:rPr lang="en-US" dirty="0" smtClean="0">
                <a:latin typeface="Calibri" pitchFamily="34" charset="0"/>
              </a:rPr>
              <a:t>Convex Case _ Example</a:t>
            </a:r>
            <a:endParaRPr lang="en-US" dirty="0">
              <a:latin typeface="Calibri" pitchFamily="34" charset="0"/>
            </a:endParaRPr>
          </a:p>
        </p:txBody>
      </p:sp>
      <p:pic>
        <p:nvPicPr>
          <p:cNvPr id="805890" name="Picture 2"/>
          <p:cNvPicPr>
            <a:picLocks noChangeAspect="1" noChangeArrowheads="1"/>
          </p:cNvPicPr>
          <p:nvPr/>
        </p:nvPicPr>
        <p:blipFill>
          <a:blip r:embed="rId3" cstate="print"/>
          <a:srcRect/>
          <a:stretch>
            <a:fillRect/>
          </a:stretch>
        </p:blipFill>
        <p:spPr bwMode="auto">
          <a:xfrm>
            <a:off x="762000" y="1828800"/>
            <a:ext cx="7581900" cy="4191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15400" cy="747897"/>
          </a:xfrm>
        </p:spPr>
        <p:txBody>
          <a:bodyPr/>
          <a:lstStyle/>
          <a:p>
            <a:r>
              <a:rPr lang="en-US" dirty="0" smtClean="0">
                <a:latin typeface="Calibri" pitchFamily="34" charset="0"/>
              </a:rPr>
              <a:t>Convex Case _ Example</a:t>
            </a:r>
            <a:endParaRPr lang="en-US" dirty="0">
              <a:latin typeface="Calibri" pitchFamily="34" charset="0"/>
            </a:endParaRPr>
          </a:p>
        </p:txBody>
      </p:sp>
      <p:pic>
        <p:nvPicPr>
          <p:cNvPr id="806914" name="Picture 2"/>
          <p:cNvPicPr>
            <a:picLocks noChangeAspect="1" noChangeArrowheads="1"/>
          </p:cNvPicPr>
          <p:nvPr/>
        </p:nvPicPr>
        <p:blipFill>
          <a:blip r:embed="rId3" cstate="print"/>
          <a:srcRect/>
          <a:stretch>
            <a:fillRect/>
          </a:stretch>
        </p:blipFill>
        <p:spPr bwMode="auto">
          <a:xfrm>
            <a:off x="1019175" y="1905000"/>
            <a:ext cx="7105650" cy="41433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15400" cy="747897"/>
          </a:xfrm>
        </p:spPr>
        <p:txBody>
          <a:bodyPr/>
          <a:lstStyle/>
          <a:p>
            <a:r>
              <a:rPr lang="en-US" dirty="0" smtClean="0">
                <a:latin typeface="Calibri" pitchFamily="34" charset="0"/>
              </a:rPr>
              <a:t>Convex Case _ Example</a:t>
            </a:r>
            <a:endParaRPr lang="en-US" dirty="0">
              <a:latin typeface="Calibri" pitchFamily="34" charset="0"/>
            </a:endParaRPr>
          </a:p>
        </p:txBody>
      </p:sp>
      <p:pic>
        <p:nvPicPr>
          <p:cNvPr id="807938" name="Picture 2"/>
          <p:cNvPicPr>
            <a:picLocks noChangeAspect="1" noChangeArrowheads="1"/>
          </p:cNvPicPr>
          <p:nvPr/>
        </p:nvPicPr>
        <p:blipFill>
          <a:blip r:embed="rId3" cstate="print"/>
          <a:srcRect/>
          <a:stretch>
            <a:fillRect/>
          </a:stretch>
        </p:blipFill>
        <p:spPr bwMode="auto">
          <a:xfrm>
            <a:off x="1038225" y="1943100"/>
            <a:ext cx="7067550" cy="40767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15400" cy="747897"/>
          </a:xfrm>
        </p:spPr>
        <p:txBody>
          <a:bodyPr/>
          <a:lstStyle/>
          <a:p>
            <a:r>
              <a:rPr lang="en-US" dirty="0" smtClean="0">
                <a:latin typeface="Calibri" pitchFamily="34" charset="0"/>
              </a:rPr>
              <a:t>Convex Case _ Example</a:t>
            </a:r>
            <a:endParaRPr lang="en-US" dirty="0">
              <a:latin typeface="Calibri" pitchFamily="34" charset="0"/>
            </a:endParaRPr>
          </a:p>
        </p:txBody>
      </p:sp>
      <p:pic>
        <p:nvPicPr>
          <p:cNvPr id="808962" name="Picture 2"/>
          <p:cNvPicPr>
            <a:picLocks noChangeAspect="1" noChangeArrowheads="1"/>
          </p:cNvPicPr>
          <p:nvPr/>
        </p:nvPicPr>
        <p:blipFill>
          <a:blip r:embed="rId3" cstate="print"/>
          <a:srcRect/>
          <a:stretch>
            <a:fillRect/>
          </a:stretch>
        </p:blipFill>
        <p:spPr bwMode="auto">
          <a:xfrm>
            <a:off x="995363" y="1981200"/>
            <a:ext cx="7153275" cy="4191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Z3? </a:t>
            </a:r>
            <a:endParaRPr lang="en-US" dirty="0"/>
          </a:p>
        </p:txBody>
      </p:sp>
      <p:sp>
        <p:nvSpPr>
          <p:cNvPr id="3" name="Content Placeholder 2"/>
          <p:cNvSpPr>
            <a:spLocks noGrp="1"/>
          </p:cNvSpPr>
          <p:nvPr>
            <p:ph idx="1"/>
          </p:nvPr>
        </p:nvSpPr>
        <p:spPr>
          <a:xfrm>
            <a:off x="304800" y="1143000"/>
            <a:ext cx="8382000" cy="3684085"/>
          </a:xfrm>
        </p:spPr>
        <p:txBody>
          <a:bodyPr/>
          <a:lstStyle/>
          <a:p>
            <a:r>
              <a:rPr lang="en-US" sz="2400" dirty="0" smtClean="0"/>
              <a:t>Widely used</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p:txBody>
      </p:sp>
      <p:pic>
        <p:nvPicPr>
          <p:cNvPr id="792579" name="Picture 3"/>
          <p:cNvPicPr>
            <a:picLocks noChangeAspect="1" noChangeArrowheads="1"/>
          </p:cNvPicPr>
          <p:nvPr/>
        </p:nvPicPr>
        <p:blipFill>
          <a:blip r:embed="rId3" cstate="print"/>
          <a:srcRect/>
          <a:stretch>
            <a:fillRect/>
          </a:stretch>
        </p:blipFill>
        <p:spPr bwMode="auto">
          <a:xfrm>
            <a:off x="838200" y="1524000"/>
            <a:ext cx="7667625" cy="46291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15400" cy="747897"/>
          </a:xfrm>
        </p:spPr>
        <p:txBody>
          <a:bodyPr/>
          <a:lstStyle/>
          <a:p>
            <a:r>
              <a:rPr lang="en-US" dirty="0" smtClean="0">
                <a:latin typeface="Calibri" pitchFamily="34" charset="0"/>
              </a:rPr>
              <a:t>Convex Case _ Example</a:t>
            </a:r>
            <a:endParaRPr lang="en-US" dirty="0">
              <a:latin typeface="Calibri" pitchFamily="34" charset="0"/>
            </a:endParaRPr>
          </a:p>
        </p:txBody>
      </p:sp>
      <p:pic>
        <p:nvPicPr>
          <p:cNvPr id="809986" name="Picture 2"/>
          <p:cNvPicPr>
            <a:picLocks noChangeAspect="1" noChangeArrowheads="1"/>
          </p:cNvPicPr>
          <p:nvPr/>
        </p:nvPicPr>
        <p:blipFill>
          <a:blip r:embed="rId3" cstate="print"/>
          <a:srcRect/>
          <a:stretch>
            <a:fillRect/>
          </a:stretch>
        </p:blipFill>
        <p:spPr bwMode="auto">
          <a:xfrm>
            <a:off x="1014413" y="1828800"/>
            <a:ext cx="7115175" cy="44100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15400" cy="747897"/>
          </a:xfrm>
        </p:spPr>
        <p:txBody>
          <a:bodyPr/>
          <a:lstStyle/>
          <a:p>
            <a:r>
              <a:rPr lang="en-US" dirty="0" smtClean="0">
                <a:latin typeface="Calibri" pitchFamily="34" charset="0"/>
              </a:rPr>
              <a:t>Convex Case _ Example</a:t>
            </a:r>
            <a:endParaRPr lang="en-US" dirty="0">
              <a:latin typeface="Calibri" pitchFamily="34" charset="0"/>
            </a:endParaRPr>
          </a:p>
        </p:txBody>
      </p:sp>
      <p:pic>
        <p:nvPicPr>
          <p:cNvPr id="811010" name="Picture 2"/>
          <p:cNvPicPr>
            <a:picLocks noChangeAspect="1" noChangeArrowheads="1"/>
          </p:cNvPicPr>
          <p:nvPr/>
        </p:nvPicPr>
        <p:blipFill>
          <a:blip r:embed="rId3" cstate="print"/>
          <a:srcRect/>
          <a:stretch>
            <a:fillRect/>
          </a:stretch>
        </p:blipFill>
        <p:spPr bwMode="auto">
          <a:xfrm>
            <a:off x="1047750" y="1828800"/>
            <a:ext cx="7048500" cy="44291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15400" cy="747897"/>
          </a:xfrm>
        </p:spPr>
        <p:txBody>
          <a:bodyPr/>
          <a:lstStyle/>
          <a:p>
            <a:r>
              <a:rPr lang="en-US" dirty="0" smtClean="0">
                <a:latin typeface="Calibri" pitchFamily="34" charset="0"/>
              </a:rPr>
              <a:t>Convex Case _ Example</a:t>
            </a:r>
            <a:endParaRPr lang="en-US" dirty="0">
              <a:latin typeface="Calibri" pitchFamily="34" charset="0"/>
            </a:endParaRPr>
          </a:p>
        </p:txBody>
      </p:sp>
      <p:pic>
        <p:nvPicPr>
          <p:cNvPr id="812034" name="Picture 2"/>
          <p:cNvPicPr>
            <a:picLocks noChangeAspect="1" noChangeArrowheads="1"/>
          </p:cNvPicPr>
          <p:nvPr/>
        </p:nvPicPr>
        <p:blipFill>
          <a:blip r:embed="rId3" cstate="print"/>
          <a:srcRect/>
          <a:stretch>
            <a:fillRect/>
          </a:stretch>
        </p:blipFill>
        <p:spPr bwMode="auto">
          <a:xfrm>
            <a:off x="1062038" y="1828800"/>
            <a:ext cx="7019925" cy="44100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15400" cy="747897"/>
          </a:xfrm>
        </p:spPr>
        <p:txBody>
          <a:bodyPr/>
          <a:lstStyle/>
          <a:p>
            <a:r>
              <a:rPr lang="en-US" dirty="0" smtClean="0">
                <a:latin typeface="Calibri" pitchFamily="34" charset="0"/>
              </a:rPr>
              <a:t>Deterministic NO</a:t>
            </a:r>
            <a:endParaRPr lang="en-US" dirty="0">
              <a:latin typeface="Calibri" pitchFamily="34" charset="0"/>
            </a:endParaRPr>
          </a:p>
        </p:txBody>
      </p:sp>
      <p:pic>
        <p:nvPicPr>
          <p:cNvPr id="813058" name="Picture 2"/>
          <p:cNvPicPr>
            <a:picLocks noChangeAspect="1" noChangeArrowheads="1"/>
          </p:cNvPicPr>
          <p:nvPr/>
        </p:nvPicPr>
        <p:blipFill>
          <a:blip r:embed="rId3" cstate="print"/>
          <a:srcRect/>
          <a:stretch>
            <a:fillRect/>
          </a:stretch>
        </p:blipFill>
        <p:spPr bwMode="auto">
          <a:xfrm>
            <a:off x="1414463" y="1819275"/>
            <a:ext cx="6315075" cy="36671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15400" cy="747897"/>
          </a:xfrm>
        </p:spPr>
        <p:txBody>
          <a:bodyPr/>
          <a:lstStyle/>
          <a:p>
            <a:r>
              <a:rPr lang="en-US" dirty="0" err="1" smtClean="0">
                <a:latin typeface="Calibri" pitchFamily="34" charset="0"/>
              </a:rPr>
              <a:t>Nonconvex</a:t>
            </a:r>
            <a:r>
              <a:rPr lang="en-US" dirty="0" smtClean="0">
                <a:latin typeface="Calibri" pitchFamily="34" charset="0"/>
              </a:rPr>
              <a:t> Case _ Example</a:t>
            </a:r>
            <a:endParaRPr lang="en-US" dirty="0">
              <a:latin typeface="Calibri" pitchFamily="34" charset="0"/>
            </a:endParaRPr>
          </a:p>
        </p:txBody>
      </p:sp>
      <p:pic>
        <p:nvPicPr>
          <p:cNvPr id="814082" name="Picture 2"/>
          <p:cNvPicPr>
            <a:picLocks noChangeAspect="1" noChangeArrowheads="1"/>
          </p:cNvPicPr>
          <p:nvPr/>
        </p:nvPicPr>
        <p:blipFill>
          <a:blip r:embed="rId3" cstate="print"/>
          <a:srcRect/>
          <a:stretch>
            <a:fillRect/>
          </a:stretch>
        </p:blipFill>
        <p:spPr bwMode="auto">
          <a:xfrm>
            <a:off x="1114425" y="1876425"/>
            <a:ext cx="6915150" cy="41433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15400" cy="747897"/>
          </a:xfrm>
        </p:spPr>
        <p:txBody>
          <a:bodyPr/>
          <a:lstStyle/>
          <a:p>
            <a:r>
              <a:rPr lang="en-US" dirty="0" err="1" smtClean="0">
                <a:latin typeface="Calibri" pitchFamily="34" charset="0"/>
              </a:rPr>
              <a:t>Nonconvex</a:t>
            </a:r>
            <a:r>
              <a:rPr lang="en-US" dirty="0" smtClean="0">
                <a:latin typeface="Calibri" pitchFamily="34" charset="0"/>
              </a:rPr>
              <a:t> Case _ Example</a:t>
            </a:r>
            <a:endParaRPr lang="en-US" dirty="0">
              <a:latin typeface="Calibri" pitchFamily="34" charset="0"/>
            </a:endParaRPr>
          </a:p>
        </p:txBody>
      </p:sp>
      <p:pic>
        <p:nvPicPr>
          <p:cNvPr id="815106" name="Picture 2"/>
          <p:cNvPicPr>
            <a:picLocks noChangeAspect="1" noChangeArrowheads="1"/>
          </p:cNvPicPr>
          <p:nvPr/>
        </p:nvPicPr>
        <p:blipFill>
          <a:blip r:embed="rId3" cstate="print"/>
          <a:srcRect/>
          <a:stretch>
            <a:fillRect/>
          </a:stretch>
        </p:blipFill>
        <p:spPr bwMode="auto">
          <a:xfrm>
            <a:off x="1062038" y="1828800"/>
            <a:ext cx="7019925" cy="47720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15400" cy="747897"/>
          </a:xfrm>
        </p:spPr>
        <p:txBody>
          <a:bodyPr/>
          <a:lstStyle/>
          <a:p>
            <a:r>
              <a:rPr lang="en-US" dirty="0" err="1" smtClean="0">
                <a:latin typeface="Calibri" pitchFamily="34" charset="0"/>
              </a:rPr>
              <a:t>Nonconvex</a:t>
            </a:r>
            <a:r>
              <a:rPr lang="en-US" dirty="0" smtClean="0">
                <a:latin typeface="Calibri" pitchFamily="34" charset="0"/>
              </a:rPr>
              <a:t> Case _ Example</a:t>
            </a:r>
            <a:endParaRPr lang="en-US" dirty="0">
              <a:latin typeface="Calibri" pitchFamily="34" charset="0"/>
            </a:endParaRPr>
          </a:p>
        </p:txBody>
      </p:sp>
      <p:pic>
        <p:nvPicPr>
          <p:cNvPr id="816130" name="Picture 2"/>
          <p:cNvPicPr>
            <a:picLocks noChangeAspect="1" noChangeArrowheads="1"/>
          </p:cNvPicPr>
          <p:nvPr/>
        </p:nvPicPr>
        <p:blipFill>
          <a:blip r:embed="rId3" cstate="print"/>
          <a:srcRect/>
          <a:stretch>
            <a:fillRect/>
          </a:stretch>
        </p:blipFill>
        <p:spPr bwMode="auto">
          <a:xfrm>
            <a:off x="1057275" y="1828800"/>
            <a:ext cx="7029450" cy="44386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15400" cy="747897"/>
          </a:xfrm>
        </p:spPr>
        <p:txBody>
          <a:bodyPr/>
          <a:lstStyle/>
          <a:p>
            <a:r>
              <a:rPr lang="en-US" dirty="0" err="1" smtClean="0">
                <a:latin typeface="Calibri" pitchFamily="34" charset="0"/>
              </a:rPr>
              <a:t>Nonconvex</a:t>
            </a:r>
            <a:r>
              <a:rPr lang="en-US" dirty="0" smtClean="0">
                <a:latin typeface="Calibri" pitchFamily="34" charset="0"/>
              </a:rPr>
              <a:t> Case _ Example</a:t>
            </a:r>
            <a:endParaRPr lang="en-US" dirty="0">
              <a:latin typeface="Calibri" pitchFamily="34" charset="0"/>
            </a:endParaRPr>
          </a:p>
        </p:txBody>
      </p:sp>
      <p:pic>
        <p:nvPicPr>
          <p:cNvPr id="817154" name="Picture 2"/>
          <p:cNvPicPr>
            <a:picLocks noChangeAspect="1" noChangeArrowheads="1"/>
          </p:cNvPicPr>
          <p:nvPr/>
        </p:nvPicPr>
        <p:blipFill>
          <a:blip r:embed="rId3" cstate="print"/>
          <a:srcRect/>
          <a:stretch>
            <a:fillRect/>
          </a:stretch>
        </p:blipFill>
        <p:spPr bwMode="auto">
          <a:xfrm>
            <a:off x="1062038" y="1819275"/>
            <a:ext cx="7019925" cy="44291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15400" cy="747897"/>
          </a:xfrm>
        </p:spPr>
        <p:txBody>
          <a:bodyPr/>
          <a:lstStyle/>
          <a:p>
            <a:r>
              <a:rPr lang="en-US" dirty="0" err="1" smtClean="0">
                <a:latin typeface="Calibri" pitchFamily="34" charset="0"/>
              </a:rPr>
              <a:t>Nonconvex</a:t>
            </a:r>
            <a:r>
              <a:rPr lang="en-US" dirty="0" smtClean="0">
                <a:latin typeface="Calibri" pitchFamily="34" charset="0"/>
              </a:rPr>
              <a:t> Case _ Example</a:t>
            </a:r>
            <a:endParaRPr lang="en-US" dirty="0">
              <a:latin typeface="Calibri" pitchFamily="34" charset="0"/>
            </a:endParaRPr>
          </a:p>
        </p:txBody>
      </p:sp>
      <p:pic>
        <p:nvPicPr>
          <p:cNvPr id="818178" name="Picture 2"/>
          <p:cNvPicPr>
            <a:picLocks noChangeAspect="1" noChangeArrowheads="1"/>
          </p:cNvPicPr>
          <p:nvPr/>
        </p:nvPicPr>
        <p:blipFill>
          <a:blip r:embed="rId3" cstate="print"/>
          <a:srcRect/>
          <a:stretch>
            <a:fillRect/>
          </a:stretch>
        </p:blipFill>
        <p:spPr bwMode="auto">
          <a:xfrm>
            <a:off x="1071563" y="1809750"/>
            <a:ext cx="7000875" cy="44386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15400" cy="747897"/>
          </a:xfrm>
        </p:spPr>
        <p:txBody>
          <a:bodyPr/>
          <a:lstStyle/>
          <a:p>
            <a:r>
              <a:rPr lang="en-US" dirty="0" err="1" smtClean="0">
                <a:latin typeface="Calibri" pitchFamily="34" charset="0"/>
              </a:rPr>
              <a:t>Nonconvex</a:t>
            </a:r>
            <a:r>
              <a:rPr lang="en-US" dirty="0" smtClean="0">
                <a:latin typeface="Calibri" pitchFamily="34" charset="0"/>
              </a:rPr>
              <a:t> Case _ Example</a:t>
            </a:r>
            <a:endParaRPr lang="en-US" dirty="0">
              <a:latin typeface="Calibri" pitchFamily="34" charset="0"/>
            </a:endParaRPr>
          </a:p>
        </p:txBody>
      </p:sp>
      <p:pic>
        <p:nvPicPr>
          <p:cNvPr id="819202" name="Picture 2"/>
          <p:cNvPicPr>
            <a:picLocks noChangeAspect="1" noChangeArrowheads="1"/>
          </p:cNvPicPr>
          <p:nvPr/>
        </p:nvPicPr>
        <p:blipFill>
          <a:blip r:embed="rId3" cstate="print"/>
          <a:srcRect/>
          <a:stretch>
            <a:fillRect/>
          </a:stretch>
        </p:blipFill>
        <p:spPr bwMode="auto">
          <a:xfrm>
            <a:off x="1057275" y="1885950"/>
            <a:ext cx="7029450" cy="44386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Lecture</a:t>
            </a:r>
            <a:endParaRPr lang="en-US" dirty="0"/>
          </a:p>
        </p:txBody>
      </p:sp>
      <p:sp>
        <p:nvSpPr>
          <p:cNvPr id="3" name="Content Placeholder 2"/>
          <p:cNvSpPr>
            <a:spLocks noGrp="1"/>
          </p:cNvSpPr>
          <p:nvPr>
            <p:ph idx="1"/>
          </p:nvPr>
        </p:nvSpPr>
        <p:spPr>
          <a:xfrm>
            <a:off x="341243" y="1398586"/>
            <a:ext cx="8382000" cy="4773614"/>
          </a:xfrm>
        </p:spPr>
        <p:txBody>
          <a:bodyPr/>
          <a:lstStyle/>
          <a:p>
            <a:r>
              <a:rPr lang="en-US" dirty="0" smtClean="0">
                <a:solidFill>
                  <a:srgbClr val="FF0000"/>
                </a:solidFill>
              </a:rPr>
              <a:t>SAT and SMT </a:t>
            </a:r>
          </a:p>
          <a:p>
            <a:pPr lvl="1"/>
            <a:r>
              <a:rPr lang="en-US" dirty="0" smtClean="0"/>
              <a:t>Structure of </a:t>
            </a:r>
            <a:r>
              <a:rPr lang="en-US" dirty="0" smtClean="0"/>
              <a:t>Z3</a:t>
            </a:r>
            <a:endParaRPr lang="en-US" dirty="0" smtClean="0"/>
          </a:p>
          <a:p>
            <a:pPr lvl="1"/>
            <a:r>
              <a:rPr lang="en-US" dirty="0" smtClean="0"/>
              <a:t>SAT solver</a:t>
            </a:r>
          </a:p>
          <a:p>
            <a:r>
              <a:rPr lang="en-US" dirty="0" smtClean="0"/>
              <a:t>Theory solvers</a:t>
            </a:r>
          </a:p>
          <a:p>
            <a:r>
              <a:rPr lang="en-US" dirty="0" smtClean="0"/>
              <a:t>Interface SAT solver with Theory solvers</a:t>
            </a:r>
          </a:p>
          <a:p>
            <a:r>
              <a:rPr lang="en-US" dirty="0" smtClean="0"/>
              <a:t>Combine different theory solvers</a:t>
            </a:r>
          </a:p>
          <a:p>
            <a:endParaRPr lang="en-US" dirty="0" smtClean="0"/>
          </a:p>
          <a:p>
            <a:pPr lvl="1"/>
            <a:endParaRPr lang="en-US" dirty="0" smtClean="0"/>
          </a:p>
          <a:p>
            <a:endParaRPr lang="en-US" dirty="0" smtClean="0"/>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15400" cy="747897"/>
          </a:xfrm>
        </p:spPr>
        <p:txBody>
          <a:bodyPr/>
          <a:lstStyle/>
          <a:p>
            <a:r>
              <a:rPr lang="en-US" dirty="0" err="1" smtClean="0">
                <a:latin typeface="Calibri" pitchFamily="34" charset="0"/>
              </a:rPr>
              <a:t>Nonconvex</a:t>
            </a:r>
            <a:r>
              <a:rPr lang="en-US" dirty="0" smtClean="0">
                <a:latin typeface="Calibri" pitchFamily="34" charset="0"/>
              </a:rPr>
              <a:t> Case _ Example</a:t>
            </a:r>
            <a:endParaRPr lang="en-US" dirty="0">
              <a:latin typeface="Calibri" pitchFamily="34" charset="0"/>
            </a:endParaRPr>
          </a:p>
        </p:txBody>
      </p:sp>
      <p:pic>
        <p:nvPicPr>
          <p:cNvPr id="820226" name="Picture 2"/>
          <p:cNvPicPr>
            <a:picLocks noChangeAspect="1" noChangeArrowheads="1"/>
          </p:cNvPicPr>
          <p:nvPr/>
        </p:nvPicPr>
        <p:blipFill>
          <a:blip r:embed="rId3" cstate="print"/>
          <a:srcRect/>
          <a:stretch>
            <a:fillRect/>
          </a:stretch>
        </p:blipFill>
        <p:spPr bwMode="auto">
          <a:xfrm>
            <a:off x="1057275" y="1857375"/>
            <a:ext cx="7019925" cy="47720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15400" cy="747897"/>
          </a:xfrm>
        </p:spPr>
        <p:txBody>
          <a:bodyPr/>
          <a:lstStyle/>
          <a:p>
            <a:r>
              <a:rPr lang="en-US" dirty="0" err="1" smtClean="0">
                <a:latin typeface="Calibri" pitchFamily="34" charset="0"/>
              </a:rPr>
              <a:t>Nonconvex</a:t>
            </a:r>
            <a:r>
              <a:rPr lang="en-US" dirty="0" smtClean="0">
                <a:latin typeface="Calibri" pitchFamily="34" charset="0"/>
              </a:rPr>
              <a:t> Case _ Example</a:t>
            </a:r>
            <a:endParaRPr lang="en-US" dirty="0">
              <a:latin typeface="Calibri" pitchFamily="34" charset="0"/>
            </a:endParaRPr>
          </a:p>
        </p:txBody>
      </p:sp>
      <p:pic>
        <p:nvPicPr>
          <p:cNvPr id="821250" name="Picture 2"/>
          <p:cNvPicPr>
            <a:picLocks noChangeAspect="1" noChangeArrowheads="1"/>
          </p:cNvPicPr>
          <p:nvPr/>
        </p:nvPicPr>
        <p:blipFill>
          <a:blip r:embed="rId3" cstate="print"/>
          <a:srcRect/>
          <a:stretch>
            <a:fillRect/>
          </a:stretch>
        </p:blipFill>
        <p:spPr bwMode="auto">
          <a:xfrm>
            <a:off x="1047750" y="1905000"/>
            <a:ext cx="7048500" cy="38671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15400" cy="747897"/>
          </a:xfrm>
        </p:spPr>
        <p:txBody>
          <a:bodyPr/>
          <a:lstStyle/>
          <a:p>
            <a:r>
              <a:rPr lang="en-US" dirty="0" smtClean="0">
                <a:latin typeface="Calibri" pitchFamily="34" charset="0"/>
              </a:rPr>
              <a:t>Nondeterministic NO</a:t>
            </a:r>
            <a:endParaRPr lang="en-US" dirty="0">
              <a:latin typeface="Calibri" pitchFamily="34" charset="0"/>
            </a:endParaRPr>
          </a:p>
        </p:txBody>
      </p:sp>
      <p:pic>
        <p:nvPicPr>
          <p:cNvPr id="822274" name="Picture 2"/>
          <p:cNvPicPr>
            <a:picLocks noChangeAspect="1" noChangeArrowheads="1"/>
          </p:cNvPicPr>
          <p:nvPr/>
        </p:nvPicPr>
        <p:blipFill>
          <a:blip r:embed="rId3" cstate="print"/>
          <a:srcRect/>
          <a:stretch>
            <a:fillRect/>
          </a:stretch>
        </p:blipFill>
        <p:spPr bwMode="auto">
          <a:xfrm>
            <a:off x="1128713" y="1924050"/>
            <a:ext cx="6886575" cy="37147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Z3: Model-based Combination</a:t>
            </a:r>
            <a:endParaRPr lang="en-US" dirty="0"/>
          </a:p>
        </p:txBody>
      </p:sp>
      <p:sp>
        <p:nvSpPr>
          <p:cNvPr id="5" name="Content Placeholder 4"/>
          <p:cNvSpPr>
            <a:spLocks noGrp="1"/>
          </p:cNvSpPr>
          <p:nvPr>
            <p:ph idx="1"/>
          </p:nvPr>
        </p:nvSpPr>
        <p:spPr>
          <a:xfrm>
            <a:off x="381000" y="1412875"/>
            <a:ext cx="8382000" cy="3462486"/>
          </a:xfrm>
        </p:spPr>
        <p:txBody>
          <a:bodyPr/>
          <a:lstStyle/>
          <a:p>
            <a:r>
              <a:rPr lang="en-US" dirty="0" smtClean="0"/>
              <a:t>NO relies on capabilities of the solvers to produce all implied equalities </a:t>
            </a:r>
          </a:p>
          <a:p>
            <a:pPr lvl="1"/>
            <a:r>
              <a:rPr lang="en-US" dirty="0" smtClean="0"/>
              <a:t>pessimistic about which equalities are propagated</a:t>
            </a:r>
          </a:p>
          <a:p>
            <a:pPr lvl="1"/>
            <a:endParaRPr lang="en-US" dirty="0" smtClean="0"/>
          </a:p>
          <a:p>
            <a:r>
              <a:rPr lang="en-US" dirty="0" smtClean="0"/>
              <a:t>Model-based Theory Combination</a:t>
            </a:r>
          </a:p>
          <a:p>
            <a:pPr lvl="1"/>
            <a:r>
              <a:rPr lang="en-US" dirty="0" smtClean="0"/>
              <a:t>Optimistic approach</a:t>
            </a:r>
            <a:endParaRPr lang="en-US" dirty="0"/>
          </a:p>
        </p:txBody>
      </p:sp>
    </p:spTree>
    <p:extLst>
      <p:ext uri="{BB962C8B-B14F-4D97-AF65-F5344CB8AC3E}">
        <p14:creationId xmlns:p14="http://schemas.microsoft.com/office/powerpoint/2007/7/12/main" xmlns="" val="4277666437"/>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Model-based combination</a:t>
            </a:r>
            <a:endParaRPr lang="en-US" dirty="0"/>
          </a:p>
        </p:txBody>
      </p:sp>
      <p:sp>
        <p:nvSpPr>
          <p:cNvPr id="7" name="Content Placeholder 2"/>
          <p:cNvSpPr>
            <a:spLocks noGrp="1"/>
          </p:cNvSpPr>
          <p:nvPr>
            <p:ph idx="1"/>
          </p:nvPr>
        </p:nvSpPr>
        <p:spPr>
          <a:xfrm>
            <a:off x="457200" y="1371600"/>
            <a:ext cx="8382000" cy="4102662"/>
          </a:xfrm>
        </p:spPr>
        <p:txBody>
          <a:bodyPr/>
          <a:lstStyle/>
          <a:p>
            <a:pPr>
              <a:buNone/>
            </a:pPr>
            <a:r>
              <a:rPr lang="en-US" sz="3200" dirty="0" smtClean="0"/>
              <a:t>Idea: </a:t>
            </a:r>
          </a:p>
          <a:p>
            <a:pPr lvl="1"/>
            <a:r>
              <a:rPr lang="en-US" sz="2900" dirty="0" smtClean="0"/>
              <a:t>Use a candidate model M</a:t>
            </a:r>
            <a:r>
              <a:rPr lang="en-US" sz="2000" dirty="0" smtClean="0"/>
              <a:t>i</a:t>
            </a:r>
            <a:r>
              <a:rPr lang="en-US" sz="2900" dirty="0" smtClean="0"/>
              <a:t> for one of the theories T</a:t>
            </a:r>
            <a:r>
              <a:rPr lang="en-US" sz="2000" dirty="0" smtClean="0"/>
              <a:t>i</a:t>
            </a:r>
            <a:r>
              <a:rPr lang="en-US" sz="2900" dirty="0" smtClean="0"/>
              <a:t> </a:t>
            </a:r>
          </a:p>
          <a:p>
            <a:pPr lvl="1"/>
            <a:r>
              <a:rPr lang="en-US" sz="2900" dirty="0" smtClean="0"/>
              <a:t>Propagate all equalities implied by the candidate model, hedging that other theories will agree. </a:t>
            </a:r>
          </a:p>
          <a:p>
            <a:pPr lvl="1"/>
            <a:endParaRPr lang="en-US" sz="2900" dirty="0" smtClean="0"/>
          </a:p>
          <a:p>
            <a:pPr lvl="1">
              <a:buNone/>
            </a:pPr>
            <a:endParaRPr lang="en-US" sz="2900" dirty="0" smtClean="0"/>
          </a:p>
          <a:p>
            <a:pPr lvl="1"/>
            <a:r>
              <a:rPr lang="en-US" sz="2900" dirty="0" smtClean="0">
                <a:sym typeface="Symbol"/>
              </a:rPr>
              <a:t>If not, use backtracking to fix the model.</a:t>
            </a:r>
          </a:p>
        </p:txBody>
      </p:sp>
      <p:pic>
        <p:nvPicPr>
          <p:cNvPr id="602115" name="Picture 3"/>
          <p:cNvPicPr>
            <a:picLocks noChangeAspect="1" noChangeArrowheads="1"/>
          </p:cNvPicPr>
          <p:nvPr/>
        </p:nvPicPr>
        <p:blipFill>
          <a:blip r:embed="rId3" cstate="print"/>
          <a:srcRect/>
          <a:stretch>
            <a:fillRect/>
          </a:stretch>
        </p:blipFill>
        <p:spPr bwMode="auto">
          <a:xfrm>
            <a:off x="1148862" y="4191000"/>
            <a:ext cx="6471138" cy="457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Model-based - Example</a:t>
            </a:r>
            <a:endParaRPr lang="en-US" dirty="0"/>
          </a:p>
        </p:txBody>
      </p:sp>
      <p:pic>
        <p:nvPicPr>
          <p:cNvPr id="62466" name="Picture 2"/>
          <p:cNvPicPr>
            <a:picLocks noChangeAspect="1" noChangeArrowheads="1"/>
          </p:cNvPicPr>
          <p:nvPr/>
        </p:nvPicPr>
        <p:blipFill>
          <a:blip r:embed="rId3" cstate="print"/>
          <a:srcRect l="19095" t="27365" r="16567" b="56640"/>
          <a:stretch>
            <a:fillRect/>
          </a:stretch>
        </p:blipFill>
        <p:spPr bwMode="auto">
          <a:xfrm>
            <a:off x="605480" y="2584621"/>
            <a:ext cx="8016735" cy="1606379"/>
          </a:xfrm>
          <a:prstGeom prst="rect">
            <a:avLst/>
          </a:prstGeom>
          <a:noFill/>
          <a:ln w="9525">
            <a:noFill/>
            <a:miter lim="800000"/>
            <a:headEnd/>
            <a:tailEnd/>
          </a:ln>
          <a:effectLst/>
        </p:spPr>
      </p:pic>
    </p:spTree>
    <p:extLst>
      <p:ext uri="{BB962C8B-B14F-4D97-AF65-F5344CB8AC3E}">
        <p14:creationId xmlns:p14="http://schemas.microsoft.com/office/powerpoint/2007/7/12/main" xmlns="" val="4277666437"/>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Model-based - Example</a:t>
            </a:r>
            <a:endParaRPr lang="en-US" dirty="0"/>
          </a:p>
        </p:txBody>
      </p:sp>
      <p:pic>
        <p:nvPicPr>
          <p:cNvPr id="63490" name="Picture 2"/>
          <p:cNvPicPr>
            <a:picLocks noChangeAspect="1" noChangeArrowheads="1"/>
          </p:cNvPicPr>
          <p:nvPr/>
        </p:nvPicPr>
        <p:blipFill>
          <a:blip r:embed="rId3" cstate="print"/>
          <a:srcRect l="13865" t="27061" r="10000" b="13801"/>
          <a:stretch>
            <a:fillRect/>
          </a:stretch>
        </p:blipFill>
        <p:spPr bwMode="auto">
          <a:xfrm>
            <a:off x="531341" y="1779373"/>
            <a:ext cx="7735330" cy="4806779"/>
          </a:xfrm>
          <a:prstGeom prst="rect">
            <a:avLst/>
          </a:prstGeom>
          <a:noFill/>
          <a:ln w="9525">
            <a:noFill/>
            <a:miter lim="800000"/>
            <a:headEnd/>
            <a:tailEnd/>
          </a:ln>
          <a:effectLst/>
        </p:spPr>
      </p:pic>
    </p:spTree>
    <p:extLst>
      <p:ext uri="{BB962C8B-B14F-4D97-AF65-F5344CB8AC3E}">
        <p14:creationId xmlns:p14="http://schemas.microsoft.com/office/powerpoint/2007/7/12/main" xmlns="" val="3708685044"/>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Model-based - Example</a:t>
            </a:r>
            <a:endParaRPr lang="en-US" dirty="0"/>
          </a:p>
        </p:txBody>
      </p:sp>
      <p:pic>
        <p:nvPicPr>
          <p:cNvPr id="64514" name="Picture 2"/>
          <p:cNvPicPr>
            <a:picLocks noChangeAspect="1" noChangeArrowheads="1"/>
          </p:cNvPicPr>
          <p:nvPr/>
        </p:nvPicPr>
        <p:blipFill>
          <a:blip r:embed="rId3" cstate="print"/>
          <a:srcRect l="13014" t="28125" r="7324" b="19122"/>
          <a:stretch>
            <a:fillRect/>
          </a:stretch>
        </p:blipFill>
        <p:spPr bwMode="auto">
          <a:xfrm>
            <a:off x="420129" y="2100649"/>
            <a:ext cx="8093676" cy="4287794"/>
          </a:xfrm>
          <a:prstGeom prst="rect">
            <a:avLst/>
          </a:prstGeom>
          <a:noFill/>
          <a:ln w="9525">
            <a:noFill/>
            <a:miter lim="800000"/>
            <a:headEnd/>
            <a:tailEnd/>
          </a:ln>
          <a:effectLst/>
        </p:spPr>
      </p:pic>
    </p:spTree>
    <p:extLst>
      <p:ext uri="{BB962C8B-B14F-4D97-AF65-F5344CB8AC3E}">
        <p14:creationId xmlns:p14="http://schemas.microsoft.com/office/powerpoint/2007/7/12/main" xmlns="" val="2121866488"/>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Model-based - Example</a:t>
            </a:r>
            <a:endParaRPr lang="en-US" dirty="0"/>
          </a:p>
        </p:txBody>
      </p:sp>
      <p:pic>
        <p:nvPicPr>
          <p:cNvPr id="65538" name="Picture 2"/>
          <p:cNvPicPr>
            <a:picLocks noChangeAspect="1" noChangeArrowheads="1"/>
          </p:cNvPicPr>
          <p:nvPr/>
        </p:nvPicPr>
        <p:blipFill>
          <a:blip r:embed="rId3" cstate="print"/>
          <a:srcRect l="14230" t="26909" r="10000" b="9696"/>
          <a:stretch>
            <a:fillRect/>
          </a:stretch>
        </p:blipFill>
        <p:spPr bwMode="auto">
          <a:xfrm>
            <a:off x="627253" y="1367775"/>
            <a:ext cx="7698259" cy="5152768"/>
          </a:xfrm>
          <a:prstGeom prst="rect">
            <a:avLst/>
          </a:prstGeom>
          <a:noFill/>
          <a:ln w="9525">
            <a:noFill/>
            <a:miter lim="800000"/>
            <a:headEnd/>
            <a:tailEnd/>
          </a:ln>
          <a:effectLst/>
        </p:spPr>
      </p:pic>
    </p:spTree>
    <p:extLst>
      <p:ext uri="{BB962C8B-B14F-4D97-AF65-F5344CB8AC3E}">
        <p14:creationId xmlns:p14="http://schemas.microsoft.com/office/powerpoint/2007/7/12/main" xmlns="" val="849564051"/>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Model-based - Example</a:t>
            </a:r>
            <a:endParaRPr lang="en-US" dirty="0"/>
          </a:p>
        </p:txBody>
      </p:sp>
      <p:pic>
        <p:nvPicPr>
          <p:cNvPr id="66562" name="Picture 2"/>
          <p:cNvPicPr>
            <a:picLocks noChangeAspect="1" noChangeArrowheads="1"/>
          </p:cNvPicPr>
          <p:nvPr/>
        </p:nvPicPr>
        <p:blipFill>
          <a:blip r:embed="rId3" cstate="print"/>
          <a:srcRect l="13257" t="28277" r="11703" b="12889"/>
          <a:stretch>
            <a:fillRect/>
          </a:stretch>
        </p:blipFill>
        <p:spPr bwMode="auto">
          <a:xfrm>
            <a:off x="729048" y="1767016"/>
            <a:ext cx="7624119" cy="4782065"/>
          </a:xfrm>
          <a:prstGeom prst="rect">
            <a:avLst/>
          </a:prstGeom>
          <a:noFill/>
          <a:ln w="9525">
            <a:noFill/>
            <a:miter lim="800000"/>
            <a:headEnd/>
            <a:tailEnd/>
          </a:ln>
          <a:effectLst/>
        </p:spPr>
      </p:pic>
    </p:spTree>
    <p:extLst>
      <p:ext uri="{BB962C8B-B14F-4D97-AF65-F5344CB8AC3E}">
        <p14:creationId xmlns:p14="http://schemas.microsoft.com/office/powerpoint/2007/7/12/main" xmlns="" val="71076545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Satisfiability Modulo Theories (SMT)</a:t>
            </a:r>
            <a:endParaRPr spc="-167" dirty="0">
              <a:solidFill>
                <a:schemeClr val="accent1"/>
              </a:solidFill>
              <a:effectLst>
                <a:outerShdw blurRad="50800" dist="38100" dir="2700000" algn="tl" rotWithShape="0">
                  <a:prstClr val="black">
                    <a:alpha val="61000"/>
                  </a:prstClr>
                </a:outerShdw>
              </a:effectLst>
            </a:endParaRPr>
          </a:p>
        </p:txBody>
      </p:sp>
      <p:sp>
        <p:nvSpPr>
          <p:cNvPr id="5" name="Text Placeholder 2"/>
          <p:cNvSpPr txBox="1">
            <a:spLocks/>
          </p:cNvSpPr>
          <p:nvPr/>
        </p:nvSpPr>
        <p:spPr>
          <a:xfrm>
            <a:off x="1143000" y="3581400"/>
            <a:ext cx="6664255" cy="1218795"/>
          </a:xfrm>
          <a:prstGeom prst="rect">
            <a:avLst/>
          </a:prstGeom>
        </p:spPr>
        <p:txBody>
          <a:bodyPr vert="horz" wrap="square" lIns="0" tIns="0" rIns="0" bIns="0" rtlCol="0">
            <a:spAutoFit/>
          </a:bodyPr>
          <a:lstStyle/>
          <a:p>
            <a:pPr marL="384954" marR="0" lvl="0" indent="-384954" algn="ctr" defTabSz="914363" rtl="0" eaLnBrk="1" fontAlgn="auto" latinLnBrk="0" hangingPunct="1">
              <a:lnSpc>
                <a:spcPct val="90000"/>
              </a:lnSpc>
              <a:spcBef>
                <a:spcPct val="20000"/>
              </a:spcBef>
              <a:spcAft>
                <a:spcPts val="0"/>
              </a:spcAft>
              <a:buClrTx/>
              <a:buSzPct val="90000"/>
              <a:tabLst/>
              <a:defRPr/>
            </a:pPr>
            <a:r>
              <a:rPr lang="en-US" sz="4400" b="1" dirty="0" smtClean="0">
                <a:solidFill>
                  <a:srgbClr val="FF0000"/>
                </a:solidFill>
                <a:latin typeface="Calibri" pitchFamily="34" charset="0"/>
                <a:sym typeface="Symbol"/>
              </a:rPr>
              <a:t>Is formula </a:t>
            </a:r>
            <a:r>
              <a:rPr lang="en-US" sz="4400" b="1" i="1" dirty="0" smtClean="0">
                <a:solidFill>
                  <a:srgbClr val="FF0000"/>
                </a:solidFill>
                <a:latin typeface="Calibri" pitchFamily="34" charset="0"/>
                <a:sym typeface="Symbol"/>
              </a:rPr>
              <a:t> </a:t>
            </a:r>
            <a:r>
              <a:rPr lang="en-US" sz="4400" b="1" dirty="0" smtClean="0">
                <a:solidFill>
                  <a:srgbClr val="FF0000"/>
                </a:solidFill>
                <a:latin typeface="Calibri" pitchFamily="34" charset="0"/>
                <a:sym typeface="Symbol"/>
              </a:rPr>
              <a:t> </a:t>
            </a:r>
            <a:r>
              <a:rPr lang="en-US" sz="4400" b="1" dirty="0" err="1" smtClean="0">
                <a:solidFill>
                  <a:srgbClr val="FF0000"/>
                </a:solidFill>
                <a:latin typeface="Calibri" pitchFamily="34" charset="0"/>
                <a:sym typeface="Symbol"/>
              </a:rPr>
              <a:t>satisfiable</a:t>
            </a:r>
            <a:r>
              <a:rPr lang="en-US" sz="4400" b="1" dirty="0" smtClean="0">
                <a:solidFill>
                  <a:srgbClr val="FF0000"/>
                </a:solidFill>
                <a:latin typeface="Calibri" pitchFamily="34" charset="0"/>
                <a:sym typeface="Symbol"/>
              </a:rPr>
              <a:t> modulo theory </a:t>
            </a:r>
            <a:r>
              <a:rPr lang="en-US" sz="4400" b="1" i="1" dirty="0" smtClean="0">
                <a:solidFill>
                  <a:srgbClr val="FF0000"/>
                </a:solidFill>
                <a:latin typeface="Calibri" pitchFamily="34" charset="0"/>
                <a:sym typeface="Symbol"/>
              </a:rPr>
              <a:t>T </a:t>
            </a:r>
            <a:r>
              <a:rPr lang="en-US" sz="4400" b="1" dirty="0" smtClean="0">
                <a:solidFill>
                  <a:srgbClr val="FF0000"/>
                </a:solidFill>
                <a:latin typeface="Calibri" pitchFamily="34" charset="0"/>
                <a:sym typeface="Symbol"/>
              </a:rPr>
              <a:t>? </a:t>
            </a:r>
          </a:p>
        </p:txBody>
      </p:sp>
      <p:sp>
        <p:nvSpPr>
          <p:cNvPr id="8" name="Rectangular Callout 7"/>
          <p:cNvSpPr/>
          <p:nvPr/>
        </p:nvSpPr>
        <p:spPr bwMode="auto">
          <a:xfrm>
            <a:off x="4280598" y="5029200"/>
            <a:ext cx="4863402" cy="1587640"/>
          </a:xfrm>
          <a:prstGeom prst="wedgeRectCallout">
            <a:avLst>
              <a:gd name="adj1" fmla="val -9250"/>
              <a:gd name="adj2" fmla="val -74842"/>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bg1"/>
                </a:solidFill>
                <a:latin typeface="Segoe" pitchFamily="34" charset="0"/>
              </a:rPr>
              <a:t>SMT solvers have specialized algorithms for </a:t>
            </a:r>
            <a:r>
              <a:rPr lang="en-US" sz="2800" i="1" dirty="0" smtClean="0">
                <a:solidFill>
                  <a:schemeClr val="bg1"/>
                </a:solidFill>
                <a:latin typeface="Segoe" pitchFamily="34" charset="0"/>
              </a:rPr>
              <a:t>T</a:t>
            </a:r>
            <a:endParaRPr kumimoji="0" lang="en-US" sz="2800" b="0" i="1" u="none" strike="noStrike" cap="none" normalizeH="0" baseline="0" dirty="0" smtClean="0">
              <a:solidFill>
                <a:schemeClr val="bg1"/>
              </a:solidFill>
              <a:latin typeface="Segoe" pitchFamily="34" charset="0"/>
            </a:endParaRPr>
          </a:p>
        </p:txBody>
      </p:sp>
      <p:sp>
        <p:nvSpPr>
          <p:cNvPr id="9" name="Content Placeholder 2"/>
          <p:cNvSpPr>
            <a:spLocks noGrp="1"/>
          </p:cNvSpPr>
          <p:nvPr>
            <p:ph idx="1"/>
          </p:nvPr>
        </p:nvSpPr>
        <p:spPr>
          <a:xfrm>
            <a:off x="341243" y="1953176"/>
            <a:ext cx="8382000" cy="1501950"/>
          </a:xfrm>
        </p:spPr>
        <p:txBody>
          <a:bodyPr/>
          <a:lstStyle/>
          <a:p>
            <a:r>
              <a:rPr lang="en-US" sz="2800" dirty="0" smtClean="0"/>
              <a:t>A decision problem for </a:t>
            </a:r>
            <a:r>
              <a:rPr lang="en-US" sz="2800" dirty="0" smtClean="0"/>
              <a:t>first-order logic </a:t>
            </a:r>
            <a:r>
              <a:rPr lang="en-US" sz="2800" dirty="0" smtClean="0"/>
              <a:t>formulas with respect to combinations of background theories.</a:t>
            </a:r>
          </a:p>
          <a:p>
            <a:pPr lvl="1"/>
            <a:r>
              <a:rPr lang="en-US" sz="2000" dirty="0" smtClean="0"/>
              <a:t>such as arithmetic, bit-vectors, arrays, and </a:t>
            </a:r>
            <a:r>
              <a:rPr lang="en-US" sz="2000" dirty="0" err="1" smtClean="0"/>
              <a:t>uninterpreted</a:t>
            </a:r>
            <a:r>
              <a:rPr lang="en-US" sz="2000" dirty="0" smtClean="0"/>
              <a:t> functions.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Model-based - Example</a:t>
            </a:r>
            <a:endParaRPr lang="en-US" dirty="0"/>
          </a:p>
        </p:txBody>
      </p:sp>
      <p:pic>
        <p:nvPicPr>
          <p:cNvPr id="67586" name="Picture 2"/>
          <p:cNvPicPr>
            <a:picLocks noChangeAspect="1" noChangeArrowheads="1"/>
          </p:cNvPicPr>
          <p:nvPr/>
        </p:nvPicPr>
        <p:blipFill>
          <a:blip r:embed="rId3" cstate="print"/>
          <a:srcRect l="14595" t="27635" r="6595" b="17483"/>
          <a:stretch>
            <a:fillRect/>
          </a:stretch>
        </p:blipFill>
        <p:spPr bwMode="auto">
          <a:xfrm>
            <a:off x="593124" y="1952368"/>
            <a:ext cx="8007178" cy="4460789"/>
          </a:xfrm>
          <a:prstGeom prst="rect">
            <a:avLst/>
          </a:prstGeom>
          <a:noFill/>
          <a:ln w="9525">
            <a:noFill/>
            <a:miter lim="800000"/>
            <a:headEnd/>
            <a:tailEnd/>
          </a:ln>
          <a:effectLst/>
        </p:spPr>
      </p:pic>
    </p:spTree>
    <p:extLst>
      <p:ext uri="{BB962C8B-B14F-4D97-AF65-F5344CB8AC3E}">
        <p14:creationId xmlns:p14="http://schemas.microsoft.com/office/powerpoint/2007/7/12/main" xmlns="" val="3021492805"/>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750887"/>
          </a:xfrm>
        </p:spPr>
        <p:txBody>
          <a:bodyPr/>
          <a:lstStyle/>
          <a:p>
            <a:r>
              <a:rPr dirty="0" smtClean="0"/>
              <a:t>Model-based combination</a:t>
            </a:r>
            <a:endParaRPr lang="en-US" dirty="0"/>
          </a:p>
        </p:txBody>
      </p:sp>
      <p:sp>
        <p:nvSpPr>
          <p:cNvPr id="3" name="Content Placeholder 2"/>
          <p:cNvSpPr>
            <a:spLocks noGrp="1"/>
          </p:cNvSpPr>
          <p:nvPr>
            <p:ph idx="1"/>
          </p:nvPr>
        </p:nvSpPr>
        <p:spPr>
          <a:xfrm>
            <a:off x="457200" y="1581460"/>
            <a:ext cx="8382000" cy="2456057"/>
          </a:xfrm>
        </p:spPr>
        <p:txBody>
          <a:bodyPr/>
          <a:lstStyle/>
          <a:p>
            <a:pPr>
              <a:buNone/>
            </a:pPr>
            <a:r>
              <a:rPr lang="en-US" sz="3200" dirty="0" smtClean="0">
                <a:sym typeface="Wingdings" pitchFamily="2" charset="2"/>
              </a:rPr>
              <a:t>: </a:t>
            </a:r>
            <a:r>
              <a:rPr lang="en-US" sz="2800" dirty="0" smtClean="0">
                <a:sym typeface="Wingdings" pitchFamily="2" charset="2"/>
              </a:rPr>
              <a:t>It is cheaper to enumerate equalities that are implied in a particular model than of all models.</a:t>
            </a:r>
          </a:p>
          <a:p>
            <a:pPr>
              <a:buNone/>
            </a:pPr>
            <a:endParaRPr lang="en-US" sz="3200" dirty="0" smtClean="0">
              <a:sym typeface="Wingdings" pitchFamily="2" charset="2"/>
            </a:endParaRPr>
          </a:p>
          <a:p>
            <a:pPr>
              <a:buNone/>
            </a:pPr>
            <a:r>
              <a:rPr lang="en-US" sz="3200" dirty="0" smtClean="0">
                <a:sym typeface="Wingdings" pitchFamily="2" charset="2"/>
              </a:rPr>
              <a:t>: </a:t>
            </a:r>
            <a:r>
              <a:rPr lang="en-US" sz="2800" dirty="0" smtClean="0">
                <a:sym typeface="Wingdings" pitchFamily="2" charset="2"/>
              </a:rPr>
              <a:t>Works with non-convex theories</a:t>
            </a:r>
          </a:p>
          <a:p>
            <a:pPr>
              <a:buNone/>
            </a:pPr>
            <a:endParaRPr lang="en-US" sz="3200" dirty="0" smtClean="0">
              <a:sym typeface="Wingdings" pitchFamily="2" charset="2"/>
            </a:endParaRPr>
          </a:p>
        </p:txBody>
      </p:sp>
      <p:graphicFrame>
        <p:nvGraphicFramePr>
          <p:cNvPr id="4" name="Object 3"/>
          <p:cNvGraphicFramePr>
            <a:graphicFrameLocks noChangeAspect="1"/>
          </p:cNvGraphicFramePr>
          <p:nvPr/>
        </p:nvGraphicFramePr>
        <p:xfrm>
          <a:off x="4114800" y="2006600"/>
          <a:ext cx="914400" cy="198438"/>
        </p:xfrm>
        <a:graphic>
          <a:graphicData uri="http://schemas.openxmlformats.org/presentationml/2006/ole">
            <p:oleObj spid="_x0000_s823298" name="Equation" r:id="rId4" imgW="914400" imgH="198720" progId="Equation.DSMT4">
              <p:embed/>
            </p:oleObj>
          </a:graphicData>
        </a:graphic>
      </p:graphicFrame>
      <p:sp>
        <p:nvSpPr>
          <p:cNvPr id="60109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109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1095"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109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109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1101"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1103"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materials</a:t>
            </a:r>
            <a:endParaRPr lang="en-US" dirty="0"/>
          </a:p>
        </p:txBody>
      </p:sp>
      <p:sp>
        <p:nvSpPr>
          <p:cNvPr id="3" name="Content Placeholder 2"/>
          <p:cNvSpPr>
            <a:spLocks noGrp="1"/>
          </p:cNvSpPr>
          <p:nvPr>
            <p:ph idx="1"/>
          </p:nvPr>
        </p:nvSpPr>
        <p:spPr>
          <a:xfrm>
            <a:off x="533400" y="1600200"/>
            <a:ext cx="8382000" cy="3802579"/>
          </a:xfrm>
        </p:spPr>
        <p:txBody>
          <a:bodyPr/>
          <a:lstStyle/>
          <a:p>
            <a:r>
              <a:rPr lang="en-US" sz="3200" dirty="0" smtClean="0"/>
              <a:t>How to use Z3 (online tutorial)</a:t>
            </a:r>
          </a:p>
          <a:p>
            <a:pPr lvl="1"/>
            <a:r>
              <a:rPr lang="en-US" sz="2900" u="sng" dirty="0" smtClean="0">
                <a:hlinkClick r:id="rId3"/>
              </a:rPr>
              <a:t>http://rise4fun.com/z3/tutorial/guide</a:t>
            </a:r>
            <a:endParaRPr lang="en-US" sz="2900" u="sng" dirty="0" smtClean="0"/>
          </a:p>
          <a:p>
            <a:pPr lvl="1"/>
            <a:endParaRPr lang="en-US" sz="2900" dirty="0" smtClean="0"/>
          </a:p>
          <a:p>
            <a:r>
              <a:rPr lang="en-US" sz="3200" dirty="0" smtClean="0"/>
              <a:t>Z3 programmatic API </a:t>
            </a:r>
          </a:p>
          <a:p>
            <a:pPr lvl="1"/>
            <a:r>
              <a:rPr lang="en-US" sz="2900" u="sng" dirty="0" smtClean="0">
                <a:hlinkClick r:id="rId4"/>
              </a:rPr>
              <a:t>http://research.microsoft.com/en-us/um/redmond/projects/z3/documentation.html</a:t>
            </a:r>
            <a:endParaRPr lang="en-US" sz="2900" dirty="0" smtClean="0"/>
          </a:p>
          <a:p>
            <a:endParaRPr lang="en-US" sz="32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srcRect/>
          <a:stretch>
            <a:fillRect/>
          </a:stretch>
        </p:blipFill>
        <p:spPr bwMode="auto">
          <a:xfrm>
            <a:off x="685800" y="1733550"/>
            <a:ext cx="7867650" cy="4743450"/>
          </a:xfrm>
          <a:prstGeom prst="rect">
            <a:avLst/>
          </a:prstGeom>
          <a:noFill/>
          <a:ln w="9525">
            <a:noFill/>
            <a:miter lim="800000"/>
            <a:headEnd/>
            <a:tailEnd/>
          </a:ln>
        </p:spPr>
      </p:pic>
      <p:sp>
        <p:nvSpPr>
          <p:cNvPr id="10" name="Title 1"/>
          <p:cNvSpPr txBox="1">
            <a:spLocks/>
          </p:cNvSpPr>
          <p:nvPr/>
        </p:nvSpPr>
        <p:spPr>
          <a:xfrm>
            <a:off x="228600" y="76200"/>
            <a:ext cx="8382000" cy="224369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2777" rtl="0" eaLnBrk="0" fontAlgn="base" latinLnBrk="0" hangingPunct="0">
              <a:lnSpc>
                <a:spcPct val="90000"/>
              </a:lnSpc>
              <a:spcBef>
                <a:spcPct val="0"/>
              </a:spcBef>
              <a:spcAft>
                <a:spcPct val="0"/>
              </a:spcAft>
              <a:buClrTx/>
              <a:buSzTx/>
              <a:buFontTx/>
              <a:buNone/>
              <a:tabLst/>
              <a:defRPr/>
            </a:pPr>
            <a:r>
              <a:rPr kumimoji="0" lang="en-US" sz="5400" b="0" i="0" u="none" strike="noStrike" kern="1200" cap="none" spc="-300" normalizeH="0" baseline="0" noProof="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rPr>
              <a:t>SMT </a:t>
            </a:r>
            <a:r>
              <a:rPr kumimoji="0" lang="en-US" sz="5400" b="0" i="0" u="none" strike="noStrike" kern="1200" cap="none" spc="-300" normalizeH="0" baseline="0" noProof="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rPr>
              <a:t>solver </a:t>
            </a:r>
            <a:r>
              <a:rPr kumimoji="0" lang="en-US" sz="5400" b="0" i="0" u="none" strike="noStrike" kern="1200" cap="none" spc="-300" normalizeH="0" baseline="0" noProof="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rPr>
              <a:t>= SAT solver + various Theory solvers</a:t>
            </a:r>
            <a:br>
              <a:rPr kumimoji="0" lang="en-US" sz="5400" b="0" i="0" u="none" strike="noStrike" kern="1200" cap="none" spc="-300" normalizeH="0" baseline="0" noProof="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rPr>
            </a:br>
            <a:endParaRPr kumimoji="0" lang="en-US" sz="5400" b="0" i="0" u="none" strike="noStrike" kern="1200" cap="none" spc="-300" normalizeH="0" baseline="0" noProof="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endParaRPr>
          </a:p>
        </p:txBody>
      </p:sp>
      <p:sp>
        <p:nvSpPr>
          <p:cNvPr id="12" name="Content Placeholder 2"/>
          <p:cNvSpPr>
            <a:spLocks noGrp="1"/>
          </p:cNvSpPr>
          <p:nvPr>
            <p:ph idx="1"/>
          </p:nvPr>
        </p:nvSpPr>
        <p:spPr>
          <a:xfrm>
            <a:off x="2286000" y="6560201"/>
            <a:ext cx="7772400" cy="221599"/>
          </a:xfrm>
        </p:spPr>
        <p:txBody>
          <a:bodyPr/>
          <a:lstStyle/>
          <a:p>
            <a:pPr>
              <a:buNone/>
            </a:pPr>
            <a:r>
              <a:rPr lang="en-US" sz="1600" dirty="0" smtClean="0"/>
              <a:t>Z3: An Efficient SMT Solver, Leonardo de </a:t>
            </a:r>
            <a:r>
              <a:rPr lang="en-US" sz="1600" dirty="0" err="1" smtClean="0"/>
              <a:t>Moura</a:t>
            </a:r>
            <a:r>
              <a:rPr lang="en-US" sz="1600" dirty="0" smtClean="0"/>
              <a:t> and </a:t>
            </a:r>
            <a:r>
              <a:rPr lang="en-US" sz="1600" dirty="0" err="1" smtClean="0"/>
              <a:t>Nikolaj</a:t>
            </a:r>
            <a:r>
              <a:rPr lang="en-US" sz="1600" dirty="0" smtClean="0"/>
              <a:t> </a:t>
            </a:r>
            <a:r>
              <a:rPr lang="en-US" sz="1600" dirty="0" err="1" smtClean="0"/>
              <a:t>Bjørner</a:t>
            </a:r>
            <a:r>
              <a:rPr lang="en-US" sz="1600" dirty="0" smtClean="0"/>
              <a:t>, 2008. </a:t>
            </a:r>
            <a:endParaRPr lang="en-US" sz="1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534400" cy="1495794"/>
          </a:xfrm>
        </p:spPr>
        <p:txBody>
          <a:bodyPr/>
          <a:lstStyle/>
          <a:p>
            <a:r>
              <a:rPr lang="en-US" dirty="0" smtClean="0"/>
              <a:t>SAT solver: </a:t>
            </a:r>
            <a:r>
              <a:rPr lang="en-US" dirty="0" smtClean="0"/>
              <a:t>A propositional core</a:t>
            </a:r>
            <a:endParaRPr spc="-167" dirty="0">
              <a:solidFill>
                <a:schemeClr val="accent1"/>
              </a:solidFill>
              <a:effectLst>
                <a:outerShdw blurRad="50800" dist="38100" dir="2700000" algn="tl" rotWithShape="0">
                  <a:prstClr val="black">
                    <a:alpha val="61000"/>
                  </a:prstClr>
                </a:outerShdw>
              </a:effectLst>
            </a:endParaRPr>
          </a:p>
        </p:txBody>
      </p:sp>
      <p:sp>
        <p:nvSpPr>
          <p:cNvPr id="9" name="Content Placeholder 2"/>
          <p:cNvSpPr>
            <a:spLocks noGrp="1"/>
          </p:cNvSpPr>
          <p:nvPr>
            <p:ph idx="1"/>
          </p:nvPr>
        </p:nvSpPr>
        <p:spPr>
          <a:xfrm>
            <a:off x="341243" y="1953176"/>
            <a:ext cx="8382000" cy="3396314"/>
          </a:xfrm>
        </p:spPr>
        <p:txBody>
          <a:bodyPr/>
          <a:lstStyle/>
          <a:p>
            <a:r>
              <a:rPr lang="en-US" sz="2800" dirty="0" smtClean="0"/>
              <a:t>Z3 integrates a modern DPLL-based SAT solver</a:t>
            </a:r>
          </a:p>
          <a:p>
            <a:r>
              <a:rPr lang="en-US" sz="2800" dirty="0" smtClean="0"/>
              <a:t>SAT Solvers: </a:t>
            </a:r>
            <a:r>
              <a:rPr lang="en-US" sz="2800" dirty="0" smtClean="0"/>
              <a:t>check </a:t>
            </a:r>
            <a:r>
              <a:rPr lang="en-US" sz="2800" dirty="0" err="1" smtClean="0"/>
              <a:t>satisfiability</a:t>
            </a:r>
            <a:r>
              <a:rPr lang="en-US" sz="2800" dirty="0" smtClean="0"/>
              <a:t> of propositional </a:t>
            </a:r>
            <a:r>
              <a:rPr lang="en-US" sz="2800" dirty="0" smtClean="0"/>
              <a:t>formulas</a:t>
            </a:r>
            <a:endParaRPr lang="en-US" sz="2800" dirty="0" smtClean="0"/>
          </a:p>
          <a:p>
            <a:r>
              <a:rPr lang="en-US" sz="2800" dirty="0" smtClean="0"/>
              <a:t>Logical basics</a:t>
            </a:r>
          </a:p>
          <a:p>
            <a:r>
              <a:rPr lang="en-US" sz="2800" dirty="0" smtClean="0"/>
              <a:t>Modern Boolean SAT solvers are based on the </a:t>
            </a:r>
            <a:r>
              <a:rPr lang="en-US" sz="2800" dirty="0" smtClean="0">
                <a:solidFill>
                  <a:srgbClr val="FF0000"/>
                </a:solidFill>
              </a:rPr>
              <a:t>Davis-Putnam and Davis-</a:t>
            </a:r>
            <a:r>
              <a:rPr lang="en-US" sz="2800" dirty="0" err="1" smtClean="0">
                <a:solidFill>
                  <a:srgbClr val="FF0000"/>
                </a:solidFill>
              </a:rPr>
              <a:t>Logemann</a:t>
            </a:r>
            <a:r>
              <a:rPr lang="en-US" sz="2800" dirty="0" smtClean="0">
                <a:solidFill>
                  <a:srgbClr val="FF0000"/>
                </a:solidFill>
              </a:rPr>
              <a:t>-Loveland (DPLL) procedures</a:t>
            </a:r>
          </a:p>
          <a:p>
            <a:pPr lvl="1"/>
            <a:endParaRPr lang="en-US" sz="2500" dirty="0" smtClean="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747897"/>
          </a:xfrm>
        </p:spPr>
        <p:txBody>
          <a:bodyPr/>
          <a:lstStyle/>
          <a:p>
            <a:r>
              <a:rPr lang="en-US" dirty="0" smtClean="0"/>
              <a:t>DPLL</a:t>
            </a:r>
            <a:r>
              <a:rPr lang="en-US" dirty="0" smtClean="0">
                <a:solidFill>
                  <a:srgbClr val="FF0000"/>
                </a:solidFill>
              </a:rPr>
              <a:t> </a:t>
            </a:r>
            <a:r>
              <a:rPr lang="en-US" dirty="0" smtClean="0"/>
              <a:t>procedure  _ CNF</a:t>
            </a:r>
            <a:endParaRPr lang="en-US" dirty="0"/>
          </a:p>
        </p:txBody>
      </p:sp>
      <p:sp>
        <p:nvSpPr>
          <p:cNvPr id="31" name="Content Placeholder 30"/>
          <p:cNvSpPr>
            <a:spLocks noGrp="1"/>
          </p:cNvSpPr>
          <p:nvPr>
            <p:ph idx="1"/>
          </p:nvPr>
        </p:nvSpPr>
        <p:spPr>
          <a:xfrm>
            <a:off x="381000" y="1525518"/>
            <a:ext cx="8382000" cy="4570482"/>
          </a:xfrm>
        </p:spPr>
        <p:txBody>
          <a:bodyPr/>
          <a:lstStyle/>
          <a:p>
            <a:r>
              <a:rPr lang="en-US" dirty="0" smtClean="0"/>
              <a:t>Input </a:t>
            </a:r>
            <a:r>
              <a:rPr lang="en-US" dirty="0" smtClean="0"/>
              <a:t>formula is in Conjunctive Normal Form (CNF</a:t>
            </a:r>
            <a:r>
              <a:rPr lang="en-US" dirty="0" smtClean="0"/>
              <a:t>)</a:t>
            </a:r>
          </a:p>
          <a:p>
            <a:r>
              <a:rPr lang="en-US" dirty="0" smtClean="0"/>
              <a:t>Rather than constructing a CNF formula equivalent to φ, it’s cheaper to construct a CNF formula φ′ that </a:t>
            </a:r>
            <a:r>
              <a:rPr lang="en-US" dirty="0" smtClean="0">
                <a:solidFill>
                  <a:srgbClr val="FF0000"/>
                </a:solidFill>
              </a:rPr>
              <a:t>preserves</a:t>
            </a:r>
            <a:r>
              <a:rPr lang="en-US" dirty="0" smtClean="0"/>
              <a:t> </a:t>
            </a:r>
            <a:r>
              <a:rPr lang="en-US" dirty="0" err="1" smtClean="0"/>
              <a:t>satisfiability</a:t>
            </a:r>
            <a:r>
              <a:rPr lang="en-US" dirty="0" smtClean="0"/>
              <a:t>:</a:t>
            </a:r>
          </a:p>
          <a:p>
            <a:pPr lvl="1"/>
            <a:r>
              <a:rPr lang="en-US" dirty="0" smtClean="0"/>
              <a:t>φ is </a:t>
            </a:r>
            <a:r>
              <a:rPr lang="en-US" dirty="0" err="1" smtClean="0"/>
              <a:t>satisfiable</a:t>
            </a:r>
            <a:r>
              <a:rPr lang="en-US" dirty="0" smtClean="0"/>
              <a:t> </a:t>
            </a:r>
            <a:r>
              <a:rPr lang="en-US" dirty="0" err="1" smtClean="0"/>
              <a:t>iff</a:t>
            </a:r>
            <a:r>
              <a:rPr lang="en-US" dirty="0" smtClean="0"/>
              <a:t> φ′ is </a:t>
            </a:r>
            <a:r>
              <a:rPr lang="en-US" dirty="0" err="1" smtClean="0"/>
              <a:t>satisfiable</a:t>
            </a:r>
            <a:endParaRPr lang="en-US" dirty="0" smtClean="0"/>
          </a:p>
          <a:p>
            <a:endParaRPr lang="en-US" dirty="0" smtClean="0"/>
          </a:p>
          <a:p>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SR_PPT_all_template_v05_light">
  <a:themeElements>
    <a:clrScheme name="MSR 2007">
      <a:dk1>
        <a:srgbClr val="000000"/>
      </a:dk1>
      <a:lt1>
        <a:srgbClr val="FFFFFF"/>
      </a:lt1>
      <a:dk2>
        <a:srgbClr val="3F3F3F"/>
      </a:dk2>
      <a:lt2>
        <a:srgbClr val="FFFFFF"/>
      </a:lt2>
      <a:accent1>
        <a:srgbClr val="FFDF79"/>
      </a:accent1>
      <a:accent2>
        <a:srgbClr val="5782B5"/>
      </a:accent2>
      <a:accent3>
        <a:srgbClr val="E28A54"/>
      </a:accent3>
      <a:accent4>
        <a:srgbClr val="94D850"/>
      </a:accent4>
      <a:accent5>
        <a:srgbClr val="FFA94B"/>
      </a:accent5>
      <a:accent6>
        <a:srgbClr val="9047B9"/>
      </a:accent6>
      <a:hlink>
        <a:srgbClr val="009ED6"/>
      </a:hlink>
      <a:folHlink>
        <a:srgbClr val="DDD81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dirty="0" err="1"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outs:outSpaceData xmlns:outs="http://schemas.microsoft.com/office/2009/outspace/metadata">
  <outs:relatedDates>
    <outs:relatedDate>
      <outs:type>3</outs:type>
      <outs:displayName>Last Modified</outs:displayName>
      <outs:dateTime>2009-06-13T23:56:55Z</outs:dateTime>
      <outs:isPinned>true</outs:isPinned>
    </outs:relatedDate>
    <outs:relatedDate>
      <outs:type>2</outs:type>
      <outs:displayName>Created</outs:displayName>
      <outs:dateTime>2007-06-05T19:21:09Z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Jennifer Henshaw</outs:displayName>
          <outs:accountName/>
        </outs:relatedPerson>
      </outs:people>
      <outs:source>0</outs:source>
      <outs:isPinned>true</outs:isPinned>
    </outs:relatedPeopleItem>
    <outs:relatedPeopleItem>
      <outs:category>Last modified by</outs:category>
      <outs:people>
        <outs:relatedPerson>
          <outs:displayName>Nikolaj Bjorner</outs:displayName>
          <outs:accountName/>
        </outs:relatedPerson>
      </outs:people>
      <outs:source>0</outs:source>
      <outs:isPinned>true</outs:isPinned>
    </outs:relatedPeopleItem>
    <outs:relatedPeopleItem>
      <outs:category>Manager</outs:category>
      <outs:people>
        <outs:relatedPerson>
          <outs:displayName>&lt;Content Manager Name Here&gt;</outs:displayName>
          <outs:accountName/>
        </outs:relatedPerson>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4.xml><?xml version="1.0" encoding="utf-8"?>
<ct:contentTypeSchema xmlns:ct="http://schemas.microsoft.com/office/2006/metadata/contentType" xmlns:ma="http://schemas.microsoft.com/office/2006/metadata/properties/metaAttributes" ct:_="" ma:_="" ma:contentTypeName="Document" ma:contentTypeID="0x0101006E3074916C7A05429E3860C96E939D68" ma:contentTypeVersion="3" ma:contentTypeDescription="Create a new document." ma:contentTypeScope="" ma:versionID="2f9d0a3e4dab1dbcfa92ef49294c9fd6">
  <xsd:schema xmlns:xsd="http://www.w3.org/2001/XMLSchema" xmlns:p="http://schemas.microsoft.com/office/2006/metadata/properties" targetNamespace="http://schemas.microsoft.com/office/2006/metadata/properties" ma:root="true" ma:fieldsID="1767b50499e116a953c72fb09f4df49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014AE0F6-A26A-488C-8FCD-1935552EF916}">
  <ds:schemaRefs>
    <ds:schemaRef ds:uri="http://schemas.microsoft.com/office/2006/documentManagement/types"/>
    <ds:schemaRef ds:uri="http://schemas.microsoft.com/office/2006/metadata/properties"/>
    <ds:schemaRef ds:uri="http://purl.org/dc/terms/"/>
    <ds:schemaRef ds:uri="http://purl.org/dc/elements/1.1/"/>
    <ds:schemaRef ds:uri="http://www.w3.org/XML/1998/namespace"/>
    <ds:schemaRef ds:uri="http://schemas.openxmlformats.org/package/2006/metadata/core-properties"/>
    <ds:schemaRef ds:uri="http://purl.org/dc/dcmitype/"/>
    <ds:schemaRef ds:uri="http://schemas.microsoft.com/office/infopath/2007/PartnerControls"/>
  </ds:schemaRefs>
</ds:datastoreItem>
</file>

<file path=customXml/itemProps2.xml><?xml version="1.0" encoding="utf-8"?>
<ds:datastoreItem xmlns:ds="http://schemas.openxmlformats.org/officeDocument/2006/customXml" ds:itemID="{318D8302-06BF-48B4-A23B-C02C7EDB1585}">
  <ds:schemaRefs>
    <ds:schemaRef ds:uri="http://schemas.microsoft.com/sharepoint/v3/contenttype/forms"/>
  </ds:schemaRefs>
</ds:datastoreItem>
</file>

<file path=customXml/itemProps3.xml><?xml version="1.0" encoding="utf-8"?>
<ds:datastoreItem xmlns:ds="http://schemas.openxmlformats.org/officeDocument/2006/customXml" ds:itemID="{2269D944-88CE-42D2-A308-449EAFE1901A}">
  <ds:schemaRefs>
    <ds:schemaRef ds:uri="http://schemas.microsoft.com/office/2009/outspace/metadata"/>
  </ds:schemaRefs>
</ds:datastoreItem>
</file>

<file path=customXml/itemProps4.xml><?xml version="1.0" encoding="utf-8"?>
<ds:datastoreItem xmlns:ds="http://schemas.openxmlformats.org/officeDocument/2006/customXml" ds:itemID="{44FE10DA-B75A-4A0C-95A3-7C4AB406BA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MSR_PPT_all_template_v05_light</Template>
  <TotalTime>20541</TotalTime>
  <Words>3630</Words>
  <Application>Microsoft Office PowerPoint</Application>
  <PresentationFormat>On-screen Show (4:3)</PresentationFormat>
  <Paragraphs>414</Paragraphs>
  <Slides>62</Slides>
  <Notes>62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64" baseType="lpstr">
      <vt:lpstr>MSR_PPT_all_template_v05_light</vt:lpstr>
      <vt:lpstr>Equation</vt:lpstr>
      <vt:lpstr>            An Efficient SMT Solver </vt:lpstr>
      <vt:lpstr>Z3</vt:lpstr>
      <vt:lpstr>Why Z3? </vt:lpstr>
      <vt:lpstr>Why Z3? </vt:lpstr>
      <vt:lpstr>This Lecture</vt:lpstr>
      <vt:lpstr>Satisfiability Modulo Theories (SMT)</vt:lpstr>
      <vt:lpstr>Slide 7</vt:lpstr>
      <vt:lpstr>SAT solver: A propositional core</vt:lpstr>
      <vt:lpstr>DPLL procedure  _ CNF</vt:lpstr>
      <vt:lpstr>DPLL procedure _ CNF</vt:lpstr>
      <vt:lpstr>The (original) DPLL Search Procedure</vt:lpstr>
      <vt:lpstr>The (original) DPLL Search Procedure</vt:lpstr>
      <vt:lpstr>Improvements to DPLL in modern SAT solvers</vt:lpstr>
      <vt:lpstr>Abstract DPLL in Z3</vt:lpstr>
      <vt:lpstr>Abstract DPLL in Z3</vt:lpstr>
      <vt:lpstr>Abstract DPLL in Z3</vt:lpstr>
      <vt:lpstr>Abstract DPLL in Z3</vt:lpstr>
      <vt:lpstr>Abstract DPLL in Z3: Strategies</vt:lpstr>
      <vt:lpstr>Abstract DPLL in Z3: Example 1</vt:lpstr>
      <vt:lpstr>Abstract DPLL in Z3: Example 1</vt:lpstr>
      <vt:lpstr>Abstract DPLL in Z3: Example 2</vt:lpstr>
      <vt:lpstr>Abstract DPLL in Z3: Example 2</vt:lpstr>
      <vt:lpstr>Abstract DPLL in Z3: Example 2</vt:lpstr>
      <vt:lpstr>This Lecture</vt:lpstr>
      <vt:lpstr>Theory Solvers in Z3</vt:lpstr>
      <vt:lpstr>Theory Solvers in Z3: Example</vt:lpstr>
      <vt:lpstr>This Lecture</vt:lpstr>
      <vt:lpstr>SAT + Theory Solvers </vt:lpstr>
      <vt:lpstr>SAT + Theory Solvers </vt:lpstr>
      <vt:lpstr>This Lecture</vt:lpstr>
      <vt:lpstr>Theory Solvers Combination</vt:lpstr>
      <vt:lpstr>Theory Solvers Combination</vt:lpstr>
      <vt:lpstr>Theory Solvers Combination</vt:lpstr>
      <vt:lpstr>Theory Solvers Combination</vt:lpstr>
      <vt:lpstr>NO/Nelson-Oppen approach</vt:lpstr>
      <vt:lpstr>Convex Case _ Example</vt:lpstr>
      <vt:lpstr>Convex Case _ Example</vt:lpstr>
      <vt:lpstr>Convex Case _ Example</vt:lpstr>
      <vt:lpstr>Convex Case _ Example</vt:lpstr>
      <vt:lpstr>Convex Case _ Example</vt:lpstr>
      <vt:lpstr>Convex Case _ Example</vt:lpstr>
      <vt:lpstr>Convex Case _ Example</vt:lpstr>
      <vt:lpstr>Deterministic NO</vt:lpstr>
      <vt:lpstr>Nonconvex Case _ Example</vt:lpstr>
      <vt:lpstr>Nonconvex Case _ Example</vt:lpstr>
      <vt:lpstr>Nonconvex Case _ Example</vt:lpstr>
      <vt:lpstr>Nonconvex Case _ Example</vt:lpstr>
      <vt:lpstr>Nonconvex Case _ Example</vt:lpstr>
      <vt:lpstr>Nonconvex Case _ Example</vt:lpstr>
      <vt:lpstr>Nonconvex Case _ Example</vt:lpstr>
      <vt:lpstr>Nonconvex Case _ Example</vt:lpstr>
      <vt:lpstr>Nondeterministic NO</vt:lpstr>
      <vt:lpstr>Z3: Model-based Combination</vt:lpstr>
      <vt:lpstr>Model-based combination</vt:lpstr>
      <vt:lpstr>Model-based - Example</vt:lpstr>
      <vt:lpstr>Model-based - Example</vt:lpstr>
      <vt:lpstr>Model-based - Example</vt:lpstr>
      <vt:lpstr>Model-based - Example</vt:lpstr>
      <vt:lpstr>Model-based - Example</vt:lpstr>
      <vt:lpstr>Model-based - Example</vt:lpstr>
      <vt:lpstr>Model-based combination</vt:lpstr>
      <vt:lpstr>Reading materials</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Name of Event</dc:subject>
  <dc:creator>Jennifer Henshaw</dc:creator>
  <dc:description>Template: Mark Johnson, Silver Fox Productions Inc.
Formatting:
Event Date:
Event Location:
Audience:</dc:description>
  <cp:lastModifiedBy>Qinsi Wang</cp:lastModifiedBy>
  <cp:revision>1520</cp:revision>
  <dcterms:created xsi:type="dcterms:W3CDTF">2007-06-05T19:21:09Z</dcterms:created>
  <dcterms:modified xsi:type="dcterms:W3CDTF">2012-05-02T18:18:26Z</dcterms:modified>
</cp:coreProperties>
</file>