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  <p:sldMasterId id="2147483661" r:id="rId2"/>
  </p:sldMasterIdLst>
  <p:notesMasterIdLst>
    <p:notesMasterId r:id="rId28"/>
  </p:notesMasterIdLst>
  <p:handoutMasterIdLst>
    <p:handoutMasterId r:id="rId29"/>
  </p:handoutMasterIdLst>
  <p:sldIdLst>
    <p:sldId id="256" r:id="rId3"/>
    <p:sldId id="417" r:id="rId4"/>
    <p:sldId id="418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32" r:id="rId14"/>
    <p:sldId id="433" r:id="rId15"/>
    <p:sldId id="430" r:id="rId16"/>
    <p:sldId id="431" r:id="rId17"/>
    <p:sldId id="434" r:id="rId18"/>
    <p:sldId id="435" r:id="rId19"/>
    <p:sldId id="437" r:id="rId20"/>
    <p:sldId id="436" r:id="rId21"/>
    <p:sldId id="445" r:id="rId22"/>
    <p:sldId id="446" r:id="rId23"/>
    <p:sldId id="447" r:id="rId24"/>
    <p:sldId id="448" r:id="rId25"/>
    <p:sldId id="428" r:id="rId26"/>
    <p:sldId id="279" r:id="rId27"/>
  </p:sldIdLst>
  <p:sldSz cx="9144000" cy="6858000" type="screen4x3"/>
  <p:notesSz cx="7315200" cy="9601200"/>
  <p:embeddedFontLst>
    <p:embeddedFont>
      <p:font typeface="cmsy10" pitchFamily="34" charset="0"/>
      <p:regular r:id="rId30"/>
    </p:embeddedFont>
    <p:embeddedFont>
      <p:font typeface="Lucida Console" pitchFamily="49" charset="0"/>
      <p:regular r:id="rId31"/>
    </p:embeddedFont>
    <p:embeddedFont>
      <p:font typeface="Calibri" pitchFamily="34" charset="0"/>
      <p:regular r:id="rId32"/>
      <p:bold r:id="rId33"/>
      <p:italic r:id="rId34"/>
      <p:boldItalic r:id="rId35"/>
    </p:embeddedFont>
  </p:embeddedFontLst>
  <p:custDataLst>
    <p:tags r:id="rId36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A1FB"/>
    <a:srgbClr val="B2CCE5"/>
    <a:srgbClr val="3C4F82"/>
    <a:srgbClr val="777777"/>
    <a:srgbClr val="8BADE5"/>
    <a:srgbClr val="B3C2D7"/>
    <a:srgbClr val="333399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40543" autoAdjust="0"/>
    <p:restoredTop sz="92282" autoAdjust="0"/>
  </p:normalViewPr>
  <p:slideViewPr>
    <p:cSldViewPr>
      <p:cViewPr varScale="1">
        <p:scale>
          <a:sx n="72" d="100"/>
          <a:sy n="72" d="100"/>
        </p:scale>
        <p:origin x="-972" y="-96"/>
      </p:cViewPr>
      <p:guideLst>
        <p:guide orient="horz" pos="288"/>
        <p:guide orient="horz" pos="3744"/>
        <p:guide orient="horz" pos="960"/>
        <p:guide orient="horz" pos="720"/>
        <p:guide pos="336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938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5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4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3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2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293995" y="9018460"/>
            <a:ext cx="2250831" cy="4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796" tIns="0" rIns="19796" bIns="0" anchor="b"/>
          <a:lstStyle/>
          <a:p>
            <a:pPr algn="r" defTabSz="994038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94038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6801737" y="9165383"/>
            <a:ext cx="353690" cy="23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81" tIns="46190" rIns="92381" bIns="46190">
            <a:spAutoFit/>
          </a:bodyPr>
          <a:lstStyle/>
          <a:p>
            <a:pPr defTabSz="944170" eaLnBrk="0" hangingPunct="0">
              <a:lnSpc>
                <a:spcPct val="90000"/>
              </a:lnSpc>
              <a:spcBef>
                <a:spcPct val="0"/>
              </a:spcBef>
            </a:pPr>
            <a:fld id="{AC363E17-291A-4AC6-942A-2CC827AAF43E}" type="slidenum">
              <a:rPr lang="en-US" sz="1000"/>
              <a:pPr defTabSz="94417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H="1">
            <a:off x="241161" y="9046523"/>
            <a:ext cx="6832879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5747" tIns="47873" rIns="95747" bIns="47873" anchor="ctr">
            <a:spAutoFit/>
          </a:bodyPr>
          <a:lstStyle/>
          <a:p>
            <a:endParaRPr lang="en-US"/>
          </a:p>
        </p:txBody>
      </p:sp>
      <p:pic>
        <p:nvPicPr>
          <p:cNvPr id="46103" name="Picture 23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55" y="9145573"/>
            <a:ext cx="3932255" cy="231115"/>
          </a:xfrm>
          <a:prstGeom prst="rect">
            <a:avLst/>
          </a:prstGeom>
          <a:noFill/>
        </p:spPr>
      </p:pic>
      <p:sp>
        <p:nvSpPr>
          <p:cNvPr id="46104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4576" y="308706"/>
            <a:ext cx="2852057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94038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955" y="308706"/>
            <a:ext cx="2852058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96" tIns="0" rIns="19796" bIns="0" numCol="1" anchor="t" anchorCtr="0" compatLnSpc="1">
            <a:prstTxWarp prst="textNoShape">
              <a:avLst/>
            </a:prstTxWarp>
          </a:bodyPr>
          <a:lstStyle>
            <a:lvl1pPr algn="r" defTabSz="994038" eaLnBrk="0" hangingPunct="0">
              <a:spcBef>
                <a:spcPct val="0"/>
              </a:spcBef>
              <a:defRPr sz="1000" b="0"/>
            </a:lvl1pPr>
          </a:lstStyle>
          <a:p>
            <a:fld id="{CAB69371-DCFD-464A-8AB5-7F64F0E06424}" type="datetime1">
              <a:rPr lang="en-US"/>
              <a:pPr/>
              <a:t>11/2/2011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1230"/>
            <a:ext cx="5365820" cy="431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4293995" y="9018460"/>
            <a:ext cx="2250831" cy="4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796" tIns="0" rIns="19796" bIns="0" anchor="b"/>
          <a:lstStyle/>
          <a:p>
            <a:pPr algn="r" defTabSz="994038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94038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801737" y="9165383"/>
            <a:ext cx="353690" cy="23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81" tIns="46190" rIns="92381" bIns="46190">
            <a:spAutoFit/>
          </a:bodyPr>
          <a:lstStyle/>
          <a:p>
            <a:pPr defTabSz="944170" eaLnBrk="0" hangingPunct="0">
              <a:lnSpc>
                <a:spcPct val="90000"/>
              </a:lnSpc>
              <a:spcBef>
                <a:spcPct val="0"/>
              </a:spcBef>
            </a:pPr>
            <a:fld id="{96682DAF-BC0D-4CE6-B4F0-24EEC6997256}" type="slidenum">
              <a:rPr lang="en-US" sz="1000"/>
              <a:pPr defTabSz="94417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41161" y="9046523"/>
            <a:ext cx="6832879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5747" tIns="47873" rIns="95747" bIns="47873" anchor="ctr">
            <a:spAutoFit/>
          </a:bodyPr>
          <a:lstStyle/>
          <a:p>
            <a:endParaRPr lang="en-US"/>
          </a:p>
        </p:txBody>
      </p:sp>
      <p:pic>
        <p:nvPicPr>
          <p:cNvPr id="7191" name="Picture 23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55" y="9145573"/>
            <a:ext cx="3932255" cy="231115"/>
          </a:xfrm>
          <a:prstGeom prst="rect">
            <a:avLst/>
          </a:prstGeom>
          <a:noFill/>
        </p:spPr>
      </p:pic>
      <p:sp>
        <p:nvSpPr>
          <p:cNvPr id="7192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4576" y="308706"/>
            <a:ext cx="2852057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94038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955" y="308706"/>
            <a:ext cx="2852058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96" tIns="0" rIns="19796" bIns="0" numCol="1" anchor="t" anchorCtr="0" compatLnSpc="1">
            <a:prstTxWarp prst="textNoShape">
              <a:avLst/>
            </a:prstTxWarp>
          </a:bodyPr>
          <a:lstStyle>
            <a:lvl1pPr algn="r" defTabSz="994038" eaLnBrk="0" hangingPunct="0">
              <a:spcBef>
                <a:spcPct val="0"/>
              </a:spcBef>
              <a:defRPr sz="1000" b="0"/>
            </a:lvl1pPr>
          </a:lstStyle>
          <a:p>
            <a:fld id="{454AB770-A45E-4881-B684-B36680350C26}" type="datetime1">
              <a:rPr lang="en-US"/>
              <a:pPr/>
              <a:t>11/2/2011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429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350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14400" algn="l" rtl="0" fontAlgn="base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F348F5-97A1-4309-ADC6-A00DD72A5AB8}" type="datetime1">
              <a:rPr lang="en-US"/>
              <a:pPr/>
              <a:t>11/2/2011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67" indent="-239367"/>
            <a:r>
              <a:rPr lang="en-US" b="1" dirty="0"/>
              <a:t>Title Slide</a:t>
            </a:r>
          </a:p>
          <a:p>
            <a:pPr marL="718101" lvl="1" indent="-359051"/>
            <a:r>
              <a:rPr lang="en-US" dirty="0"/>
              <a:t>Title and Subtitle text blocks should not be moved from their position if at all possible.</a:t>
            </a:r>
          </a:p>
          <a:p>
            <a:pPr marL="239367" indent="-239367"/>
            <a:endParaRPr lang="en-US" dirty="0"/>
          </a:p>
          <a:p>
            <a:pPr marL="239367" indent="-239367"/>
            <a:endParaRPr lang="en-US" dirty="0"/>
          </a:p>
          <a:p>
            <a:pPr marL="239367" indent="-239367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08448543-6EC9-4689-8CD2-605A4C566678}" type="slidenum">
              <a:rPr lang="en-US"/>
              <a:pPr/>
              <a:t>20</a:t>
            </a:fld>
            <a:endParaRPr lang="en-US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714C061-06BC-4B45-90DB-3968B0D850B7}" type="datetime1">
              <a:rPr lang="en-US"/>
              <a:pPr/>
              <a:t>11/2/2011</a:t>
            </a:fld>
            <a:endParaRPr lang="en-US"/>
          </a:p>
        </p:txBody>
      </p:sp>
      <p:sp>
        <p:nvSpPr>
          <p:cNvPr id="92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3121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Binary</a:t>
            </a:r>
            <a:r>
              <a:rPr lang="en-US" sz="900" b="1" baseline="0" dirty="0" smtClean="0">
                <a:solidFill>
                  <a:schemeClr val="bg1"/>
                </a:solidFill>
              </a:rPr>
              <a:t> Decision Diagrams – Part 2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err="1" smtClean="0">
                <a:solidFill>
                  <a:schemeClr val="bg1"/>
                </a:solidFill>
              </a:rPr>
              <a:t>Sagar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Chaki</a:t>
            </a:r>
            <a:r>
              <a:rPr lang="en-US" sz="900" dirty="0" smtClean="0">
                <a:solidFill>
                  <a:schemeClr val="bg1"/>
                </a:solidFill>
              </a:rPr>
              <a:t>, Sep</a:t>
            </a:r>
            <a:r>
              <a:rPr lang="en-US" sz="900" baseline="0" dirty="0" smtClean="0">
                <a:solidFill>
                  <a:schemeClr val="bg1"/>
                </a:solidFill>
              </a:rPr>
              <a:t> 14, 2011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4" name="Rectangle 73"/>
          <p:cNvSpPr>
            <a:spLocks noChangeArrowheads="1"/>
          </p:cNvSpPr>
          <p:nvPr userDrawn="1"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Supervised</a:t>
            </a:r>
            <a:r>
              <a:rPr lang="en-US" sz="900" b="1" baseline="0" dirty="0" smtClean="0">
                <a:solidFill>
                  <a:schemeClr val="bg1"/>
                </a:solidFill>
              </a:rPr>
              <a:t> Learning for Provenance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Chaki,</a:t>
            </a:r>
            <a:r>
              <a:rPr lang="en-US" sz="900" baseline="0" dirty="0" smtClean="0">
                <a:solidFill>
                  <a:schemeClr val="bg1"/>
                </a:solidFill>
              </a:rPr>
              <a:t> Cohen, Gurfinkel</a:t>
            </a:r>
            <a:r>
              <a:rPr lang="en-US" sz="900" dirty="0" smtClean="0">
                <a:solidFill>
                  <a:schemeClr val="bg1"/>
                </a:solidFill>
              </a:rPr>
              <a:t>, Aug</a:t>
            </a:r>
            <a:r>
              <a:rPr lang="en-US" sz="900" baseline="0" dirty="0" smtClean="0">
                <a:solidFill>
                  <a:schemeClr val="bg1"/>
                </a:solidFill>
              </a:rPr>
              <a:t> 22, 2011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5" name="Picture 75" descr="SEI_CMU_1Line_Whit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m.bell-labs.com/cm/cs/what/spin/Man/Manual.html" TargetMode="External"/><Relationship Id="rId2" Type="http://schemas.openxmlformats.org/officeDocument/2006/relationships/hyperlink" Target="http://cm.bell-labs.com/cm/cs/what/sp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m.bell-labs.com/cm/cs/what/spin/Man/Quick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chaki@sei.cmu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ChangeArrowheads="1"/>
          </p:cNvSpPr>
          <p:nvPr/>
        </p:nvSpPr>
        <p:spPr bwMode="auto">
          <a:xfrm>
            <a:off x="4181475" y="5726113"/>
            <a:ext cx="184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67200" y="2293938"/>
            <a:ext cx="4267200" cy="430875"/>
          </a:xfrm>
        </p:spPr>
        <p:txBody>
          <a:bodyPr/>
          <a:lstStyle/>
          <a:p>
            <a:r>
              <a:rPr lang="en-US" dirty="0" smtClean="0"/>
              <a:t>SPIN: Part 2</a:t>
            </a:r>
            <a:endParaRPr lang="en-US" dirty="0"/>
          </a:p>
        </p:txBody>
      </p:sp>
      <p:sp>
        <p:nvSpPr>
          <p:cNvPr id="875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894138"/>
            <a:ext cx="4495800" cy="1744662"/>
          </a:xfrm>
        </p:spPr>
        <p:txBody>
          <a:bodyPr/>
          <a:lstStyle/>
          <a:p>
            <a:r>
              <a:rPr lang="en-US" sz="2000" dirty="0" smtClean="0"/>
              <a:t>15-414 Bug Catching: Automated Program Verification and Testing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Sagar</a:t>
            </a:r>
            <a:r>
              <a:rPr lang="en-US" sz="2000" dirty="0" smtClean="0"/>
              <a:t> </a:t>
            </a:r>
            <a:r>
              <a:rPr lang="en-US" sz="2000" dirty="0" err="1" smtClean="0"/>
              <a:t>Chaki</a:t>
            </a:r>
            <a:endParaRPr lang="en-US" sz="2000" dirty="0" smtClean="0"/>
          </a:p>
          <a:p>
            <a:r>
              <a:rPr lang="en-US" sz="2000" dirty="0" smtClean="0"/>
              <a:t>November  2, 2011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Assertions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assert(</a:t>
            </a:r>
            <a:r>
              <a:rPr lang="en-US" smtClean="0">
                <a:latin typeface="Arial"/>
              </a:rPr>
              <a:t>any_boolean_condition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pure expression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If condition holds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no effect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If condition does not hold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error report during verification with Spin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286000" y="243840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LTL model checking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Two ways to do it</a:t>
            </a:r>
          </a:p>
          <a:p>
            <a:endParaRPr lang="en-US" sz="2800" dirty="0" smtClean="0"/>
          </a:p>
          <a:p>
            <a:r>
              <a:rPr lang="en-US" sz="2800" dirty="0" smtClean="0"/>
              <a:t>Convert </a:t>
            </a:r>
            <a:r>
              <a:rPr lang="en-US" sz="2800" dirty="0" err="1"/>
              <a:t>Kripke</a:t>
            </a:r>
            <a:r>
              <a:rPr lang="en-US" sz="2800" dirty="0"/>
              <a:t> to </a:t>
            </a:r>
            <a:r>
              <a:rPr lang="en-US" sz="2800" dirty="0" err="1"/>
              <a:t>Buchi</a:t>
            </a:r>
            <a:endParaRPr lang="en-US" sz="2800" dirty="0"/>
          </a:p>
          <a:p>
            <a:pPr lvl="1"/>
            <a:r>
              <a:rPr lang="en-US" sz="2400" dirty="0"/>
              <a:t>Convert claim (LTL) to </a:t>
            </a:r>
            <a:r>
              <a:rPr lang="en-US" sz="2400" dirty="0" err="1"/>
              <a:t>Buchi</a:t>
            </a:r>
            <a:endParaRPr lang="en-US" sz="2400" dirty="0"/>
          </a:p>
          <a:p>
            <a:pPr lvl="1"/>
            <a:r>
              <a:rPr lang="en-US" sz="2400" dirty="0"/>
              <a:t>Check language inclusion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			OR</a:t>
            </a:r>
          </a:p>
          <a:p>
            <a:pPr lvl="1"/>
            <a:r>
              <a:rPr lang="en-US" sz="2400" dirty="0"/>
              <a:t>Convert ~Claim (LTL) to </a:t>
            </a:r>
            <a:r>
              <a:rPr lang="en-US" sz="2400" dirty="0" err="1"/>
              <a:t>Buchi</a:t>
            </a:r>
            <a:endParaRPr lang="en-US" sz="2400" dirty="0"/>
          </a:p>
          <a:p>
            <a:pPr lvl="1"/>
            <a:r>
              <a:rPr lang="en-US" sz="2400" dirty="0"/>
              <a:t>Check empty intersection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Spin does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Checks non-empty intersection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Requires very little space in best case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Works directly with </a:t>
            </a:r>
            <a:r>
              <a:rPr lang="en-US" sz="2800" dirty="0" err="1"/>
              <a:t>Promela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No conversion to </a:t>
            </a:r>
            <a:r>
              <a:rPr lang="en-US" sz="2400" dirty="0" err="1"/>
              <a:t>Kripke</a:t>
            </a:r>
            <a:r>
              <a:rPr lang="en-US" sz="2400" dirty="0"/>
              <a:t> or </a:t>
            </a:r>
            <a:r>
              <a:rPr lang="en-US" sz="2400" dirty="0" err="1"/>
              <a:t>Buchi</a:t>
            </a:r>
            <a:endParaRPr lang="en-US" sz="24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Must provide Spin with negation of property you want to prove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LTL </a:t>
            </a:r>
            <a:r>
              <a:rPr lang="en-US" dirty="0" smtClean="0"/>
              <a:t>syntax in SPIN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3581400" cy="2667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dirty="0"/>
              <a:t> </a:t>
            </a:r>
            <a:r>
              <a:rPr lang="en-US" dirty="0" smtClean="0"/>
              <a:t>:=	p </a:t>
            </a:r>
            <a:r>
              <a:rPr lang="en-US" dirty="0"/>
              <a:t>	</a:t>
            </a:r>
            <a:r>
              <a:rPr lang="en-US" dirty="0" smtClean="0"/>
              <a:t>proposition</a:t>
            </a:r>
          </a:p>
          <a:p>
            <a:r>
              <a:rPr lang="en-US" dirty="0" smtClean="0"/>
              <a:t>	|</a:t>
            </a:r>
            <a:r>
              <a:rPr lang="en-US" dirty="0"/>
              <a:t>	</a:t>
            </a:r>
            <a:r>
              <a:rPr lang="en-US" dirty="0" smtClean="0"/>
              <a:t>true</a:t>
            </a:r>
          </a:p>
          <a:p>
            <a:r>
              <a:rPr lang="en-US" dirty="0" smtClean="0"/>
              <a:t>	| </a:t>
            </a:r>
            <a:r>
              <a:rPr lang="en-US" dirty="0"/>
              <a:t>	false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| </a:t>
            </a:r>
            <a:r>
              <a:rPr lang="en-US" dirty="0"/>
              <a:t>	(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| </a:t>
            </a:r>
            <a:r>
              <a:rPr lang="en-US" dirty="0"/>
              <a:t>	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dirty="0"/>
              <a:t> </a:t>
            </a:r>
            <a:r>
              <a:rPr lang="en-US" dirty="0" err="1"/>
              <a:t>binop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f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| </a:t>
            </a:r>
            <a:r>
              <a:rPr lang="en-US" dirty="0"/>
              <a:t>	</a:t>
            </a:r>
            <a:r>
              <a:rPr lang="en-US" dirty="0" err="1" smtClean="0"/>
              <a:t>unop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f</a:t>
            </a:r>
          </a:p>
          <a:p>
            <a:pPr lvl="0"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gray">
          <a:xfrm>
            <a:off x="4343400" y="990600"/>
            <a:ext cx="4038600" cy="5029200"/>
          </a:xfrm>
          <a:prstGeom prst="rect">
            <a:avLst/>
          </a:prstGeom>
          <a:ln w="9525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unop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:=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[]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always (G)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&lt;&gt;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eventually (F)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 X	next time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 !	logical negation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endParaRPr lang="en-US" b="0" kern="0" dirty="0" smtClean="0"/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binop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:=</a:t>
            </a:r>
            <a:r>
              <a:rPr lang="en-US" b="0" kern="0" dirty="0" smtClean="0"/>
              <a:t>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	strong until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 &amp;&amp;	logical AND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 ||	logical OR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 -&gt;	implication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 &lt;-&gt;	equivalence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125611" y="2438400"/>
            <a:ext cx="528965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</a:t>
            </a:r>
            <a:r>
              <a:rPr lang="en-US" sz="4400" dirty="0" smtClean="0">
                <a:solidFill>
                  <a:srgbClr val="FF3300"/>
                </a:solidFill>
                <a:latin typeface="Arial" charset="0"/>
              </a:rPr>
              <a:t>5</a:t>
            </a:r>
            <a:endParaRPr lang="en-US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Peterson’s Algorithm </a:t>
            </a:r>
            <a:r>
              <a:rPr lang="en-US" dirty="0"/>
              <a:t>in SPIN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1491150" y="990600"/>
            <a:ext cx="5562600" cy="510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bool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turn, flag[2];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active [2]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proctype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user()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{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assert(_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== 0 || 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== 1);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again: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1;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turn =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(flag[1 -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== 0 || turn == 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);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                    /* critical section */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0;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goto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again; 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3688869" y="914400"/>
            <a:ext cx="4599336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Active process:</a:t>
            </a:r>
          </a:p>
          <a:p>
            <a:r>
              <a:rPr lang="en-US" sz="1600" dirty="0"/>
              <a:t>automatically creates instances of processes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4920150" y="1905000"/>
            <a:ext cx="2513830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_</a:t>
            </a:r>
            <a:r>
              <a:rPr lang="en-US" sz="1600" dirty="0" err="1"/>
              <a:t>pid</a:t>
            </a:r>
            <a:r>
              <a:rPr lang="en-US" sz="1600" dirty="0"/>
              <a:t>:</a:t>
            </a:r>
          </a:p>
          <a:p>
            <a:r>
              <a:rPr lang="en-US" sz="1600" dirty="0"/>
              <a:t>Identifier of the process</a:t>
            </a:r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 flipV="1">
            <a:off x="729150" y="2514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H="1">
            <a:off x="2786550" y="2286000"/>
            <a:ext cx="2133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 flipH="1">
            <a:off x="4081950" y="22860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>
            <a:off x="5072550" y="2632075"/>
            <a:ext cx="228600" cy="873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 flipH="1">
            <a:off x="2557950" y="2286000"/>
            <a:ext cx="2362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2557950" y="2286000"/>
            <a:ext cx="2362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 flipH="1">
            <a:off x="2786550" y="2286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>
            <a:off x="3091350" y="2286000"/>
            <a:ext cx="1828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457200" y="2971800"/>
            <a:ext cx="2858475" cy="144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assert:</a:t>
            </a:r>
          </a:p>
          <a:p>
            <a:r>
              <a:rPr lang="en-US" sz="1600" dirty="0"/>
              <a:t>Checks that there are only </a:t>
            </a:r>
          </a:p>
          <a:p>
            <a:r>
              <a:rPr lang="en-US" sz="1600" dirty="0"/>
              <a:t>at most two instances with </a:t>
            </a:r>
          </a:p>
          <a:p>
            <a:r>
              <a:rPr lang="en-US" sz="1600" dirty="0"/>
              <a:t>identifiers 0 and 1</a:t>
            </a:r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 flipH="1">
            <a:off x="2176950" y="1295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4" grpId="1" animBg="1"/>
      <p:bldP spid="30746" grpId="0" animBg="1"/>
      <p:bldP spid="30746" grpId="1" animBg="1"/>
      <p:bldP spid="30748" grpId="0" animBg="1"/>
      <p:bldP spid="30749" grpId="0" animBg="1"/>
      <p:bldP spid="30749" grpId="1" animBg="1"/>
      <p:bldP spid="30750" grpId="0" animBg="1"/>
      <p:bldP spid="30750" grpId="1" animBg="1"/>
      <p:bldP spid="30751" grpId="0" animBg="1"/>
      <p:bldP spid="30751" grpId="1" animBg="1"/>
      <p:bldP spid="30753" grpId="0" animBg="1"/>
      <p:bldP spid="30753" grpId="1" animBg="1"/>
      <p:bldP spid="30754" grpId="0" animBg="1"/>
      <p:bldP spid="30754" grpId="1" animBg="1"/>
      <p:bldP spid="30755" grpId="0" animBg="1"/>
      <p:bldP spid="30755" grpId="1" animBg="1"/>
      <p:bldP spid="30756" grpId="0" animBg="1"/>
      <p:bldP spid="30756" grpId="1" animBg="1"/>
      <p:bldP spid="30745" grpId="0" animBg="1"/>
      <p:bldP spid="30757" grpId="0" animBg="1"/>
      <p:bldP spid="3075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Peterson’s Algorithm </a:t>
            </a:r>
            <a:r>
              <a:rPr lang="en-US" dirty="0"/>
              <a:t>in SPIN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447800" y="990600"/>
            <a:ext cx="5562600" cy="510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bool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turn, flag[2];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byte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ncrit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active [2]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proctype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user()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{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assert(_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== 0 || 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_</a:t>
            </a:r>
            <a:r>
              <a:rPr lang="en-US" sz="1200" dirty="0" err="1" smtClean="0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== 1);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again: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1;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turn =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(flag[1 -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== 0 || turn == 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);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ncrit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++;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assert(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ncrit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== 1); /* critical section */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ncrit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--;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0;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goto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again; 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191000" y="1066800"/>
            <a:ext cx="3084498" cy="107721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/>
              <a:t>ncrit</a:t>
            </a:r>
            <a:r>
              <a:rPr lang="en-US" sz="1600" dirty="0"/>
              <a:t>:</a:t>
            </a:r>
          </a:p>
          <a:p>
            <a:r>
              <a:rPr lang="en-US" sz="1600" dirty="0"/>
              <a:t>Counts the number of</a:t>
            </a:r>
          </a:p>
          <a:p>
            <a:r>
              <a:rPr lang="en-US" sz="1600" dirty="0"/>
              <a:t>Process in the critical section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410200" y="4572000"/>
            <a:ext cx="3002745" cy="144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assert:</a:t>
            </a:r>
          </a:p>
          <a:p>
            <a:r>
              <a:rPr lang="en-US" sz="1600" dirty="0"/>
              <a:t>Checks that there are always</a:t>
            </a:r>
          </a:p>
          <a:p>
            <a:r>
              <a:rPr lang="en-US" sz="1600" dirty="0"/>
              <a:t>at most one process in the</a:t>
            </a:r>
          </a:p>
          <a:p>
            <a:r>
              <a:rPr lang="en-US" sz="1600" dirty="0"/>
              <a:t>critical section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 flipV="1">
            <a:off x="2133600" y="4495800"/>
            <a:ext cx="3276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>
            <a:off x="2590800" y="144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8" grpId="1" animBg="1"/>
      <p:bldP spid="31749" grpId="0" animBg="1"/>
      <p:bldP spid="31750" grpId="0" animBg="1"/>
      <p:bldP spid="31751" grpId="0" animBg="1"/>
      <p:bldP spid="3175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Peterson’s Algorithm </a:t>
            </a:r>
            <a:r>
              <a:rPr lang="en-US" dirty="0"/>
              <a:t>in SPIN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4800" y="990601"/>
            <a:ext cx="441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bool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turn, flag[2];</a:t>
            </a:r>
          </a:p>
          <a:p>
            <a:pPr algn="l">
              <a:spcBef>
                <a:spcPct val="50000"/>
              </a:spcBef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bool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critical[2];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active [2]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proctype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user()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{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assert(_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== 0 || 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_</a:t>
            </a:r>
            <a:r>
              <a:rPr lang="en-US" sz="1200" dirty="0" err="1" smtClean="0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== 1);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again: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1;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turn =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(flag[1 -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== 0 || turn == 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);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critical[_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1;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/* critical section */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critical[_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0;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0;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goto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again; 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953000" y="1284506"/>
            <a:ext cx="3886200" cy="427809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/>
              <a:t>LTL </a:t>
            </a:r>
            <a:r>
              <a:rPr lang="en-US" sz="1600" dirty="0" smtClean="0"/>
              <a:t>Properties:</a:t>
            </a:r>
            <a:endParaRPr lang="en-US" sz="1600" dirty="0"/>
          </a:p>
          <a:p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[] (!critical[0</a:t>
            </a:r>
            <a:r>
              <a:rPr lang="en-US" sz="1600" dirty="0"/>
              <a:t>] </a:t>
            </a:r>
            <a:r>
              <a:rPr lang="en-US" sz="1600" dirty="0" smtClean="0"/>
              <a:t>|| !critical[1</a:t>
            </a:r>
            <a:r>
              <a:rPr lang="en-US" sz="1600" dirty="0"/>
              <a:t>])</a:t>
            </a:r>
          </a:p>
          <a:p>
            <a:pPr marL="228600" indent="-228600" algn="l">
              <a:buFont typeface="+mj-lt"/>
              <a:buAutoNum type="arabicPeriod"/>
            </a:pPr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[]&lt;&gt; (critical[0]) &amp;&amp; []&lt;&gt; (critical[1</a:t>
            </a:r>
            <a:r>
              <a:rPr lang="en-US" sz="1600" dirty="0"/>
              <a:t>])</a:t>
            </a:r>
          </a:p>
          <a:p>
            <a:pPr marL="228600" indent="-228600" algn="l">
              <a:buFont typeface="+mj-lt"/>
              <a:buAutoNum type="arabicPeriod"/>
            </a:pPr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[] </a:t>
            </a:r>
            <a:r>
              <a:rPr lang="en-US" sz="1600" dirty="0"/>
              <a:t>(critical[0] -&gt; </a:t>
            </a:r>
            <a:r>
              <a:rPr lang="en-US" sz="1600" dirty="0" smtClean="0"/>
              <a:t>(critical[0</a:t>
            </a:r>
            <a:r>
              <a:rPr lang="en-US" sz="1600" dirty="0"/>
              <a:t>] U </a:t>
            </a:r>
            <a:r>
              <a:rPr lang="en-US" sz="1600" dirty="0" smtClean="0"/>
              <a:t> (!</a:t>
            </a:r>
            <a:r>
              <a:rPr lang="en-US" sz="1600" dirty="0"/>
              <a:t>critical[0] </a:t>
            </a:r>
            <a:r>
              <a:rPr lang="en-US" sz="1600" dirty="0" smtClean="0"/>
              <a:t>&amp;&amp; ((!</a:t>
            </a:r>
            <a:r>
              <a:rPr lang="en-US" sz="1600" dirty="0"/>
              <a:t>critical[0] &amp;&amp; </a:t>
            </a:r>
            <a:r>
              <a:rPr lang="en-US" sz="1600" dirty="0" smtClean="0"/>
              <a:t>!</a:t>
            </a:r>
            <a:r>
              <a:rPr lang="en-US" sz="1600" dirty="0"/>
              <a:t>critical[1]) U critical[1</a:t>
            </a:r>
            <a:r>
              <a:rPr lang="en-US" sz="1600" dirty="0" smtClean="0"/>
              <a:t>]))))</a:t>
            </a:r>
          </a:p>
          <a:p>
            <a:pPr marL="228600" indent="-228600" algn="l">
              <a:buFont typeface="+mj-lt"/>
              <a:buAutoNum type="arabicPeriod"/>
            </a:pPr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/>
              <a:t>[] (critical[1] -&gt; </a:t>
            </a:r>
            <a:r>
              <a:rPr lang="en-US" sz="1600" dirty="0" smtClean="0"/>
              <a:t>(critical[1</a:t>
            </a:r>
            <a:r>
              <a:rPr lang="en-US" sz="1600" dirty="0"/>
              <a:t>] U </a:t>
            </a:r>
            <a:r>
              <a:rPr lang="en-US" sz="1600" dirty="0" smtClean="0"/>
              <a:t>(!</a:t>
            </a:r>
            <a:r>
              <a:rPr lang="en-US" sz="1600" dirty="0"/>
              <a:t>critical[1] </a:t>
            </a:r>
            <a:r>
              <a:rPr lang="en-US" sz="1600" dirty="0" smtClean="0"/>
              <a:t>&amp;&amp; ((!</a:t>
            </a:r>
            <a:r>
              <a:rPr lang="en-US" sz="1600" dirty="0"/>
              <a:t>critical[1] &amp;&amp; </a:t>
            </a:r>
            <a:r>
              <a:rPr lang="en-US" sz="1600" dirty="0" smtClean="0"/>
              <a:t>!</a:t>
            </a:r>
            <a:r>
              <a:rPr lang="en-US" sz="1600" dirty="0"/>
              <a:t>critical[0]) U critical[0]))))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657600" y="1295400"/>
            <a:ext cx="838200" cy="381000"/>
          </a:xfrm>
          <a:prstGeom prst="wedgeRoundRectCallout">
            <a:avLst>
              <a:gd name="adj1" fmla="val 194450"/>
              <a:gd name="adj2" fmla="val 15246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mutex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3200400" y="1981200"/>
            <a:ext cx="1295400" cy="381000"/>
          </a:xfrm>
          <a:prstGeom prst="wedgeRoundRectCallout">
            <a:avLst>
              <a:gd name="adj1" fmla="val 188653"/>
              <a:gd name="adj2" fmla="val 16638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o starvation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3048000" y="3886200"/>
            <a:ext cx="1143000" cy="381000"/>
          </a:xfrm>
          <a:prstGeom prst="wedgeRoundRectCallout">
            <a:avLst>
              <a:gd name="adj1" fmla="val 142276"/>
              <a:gd name="adj2" fmla="val -49272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alternation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2971800" y="5181600"/>
            <a:ext cx="1143000" cy="381000"/>
          </a:xfrm>
          <a:prstGeom prst="wedgeRoundRectCallout">
            <a:avLst>
              <a:gd name="adj1" fmla="val 142276"/>
              <a:gd name="adj2" fmla="val -49272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alternation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Exclusion in SPIN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4800" y="990601"/>
            <a:ext cx="441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bool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turn, flag[2];</a:t>
            </a:r>
          </a:p>
          <a:p>
            <a:pPr algn="l">
              <a:spcBef>
                <a:spcPct val="50000"/>
              </a:spcBef>
            </a:pP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bool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critical[2];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active [2]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proctype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user()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{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assert(_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== 0 || 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_</a:t>
            </a:r>
            <a:r>
              <a:rPr lang="en-US" sz="1200" dirty="0" err="1" smtClean="0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== 1);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again: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1;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turn =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(flag[1 -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== 0 || turn == 1 - 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);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critical[_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1;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/* critical section */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critical[_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0;</a:t>
            </a:r>
          </a:p>
          <a:p>
            <a:pPr algn="l">
              <a:spcBef>
                <a:spcPct val="50000"/>
              </a:spcBef>
            </a:pPr>
            <a:endParaRPr lang="en-US" sz="12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flag[_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pid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] = 0;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sz="1200" dirty="0" err="1">
                <a:solidFill>
                  <a:srgbClr val="0000FF"/>
                </a:solidFill>
                <a:latin typeface="Lucida Console" pitchFamily="49" charset="0"/>
              </a:rPr>
              <a:t>goto</a:t>
            </a: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 again;   </a:t>
            </a:r>
          </a:p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953000" y="1284506"/>
            <a:ext cx="3886200" cy="427809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/>
              <a:t>LTL </a:t>
            </a:r>
            <a:r>
              <a:rPr lang="en-US" sz="1600" dirty="0" smtClean="0"/>
              <a:t>Properties (negated):</a:t>
            </a:r>
            <a:endParaRPr lang="en-US" sz="1600" dirty="0"/>
          </a:p>
          <a:p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&lt;&gt; </a:t>
            </a:r>
            <a:r>
              <a:rPr lang="en-US" sz="1600" dirty="0"/>
              <a:t>(</a:t>
            </a:r>
            <a:r>
              <a:rPr lang="en-US" sz="1600" dirty="0" err="1"/>
              <a:t>critial</a:t>
            </a:r>
            <a:r>
              <a:rPr lang="en-US" sz="1600" dirty="0"/>
              <a:t>[0] </a:t>
            </a:r>
            <a:r>
              <a:rPr lang="en-US" sz="1600" dirty="0" smtClean="0"/>
              <a:t>&amp;&amp; </a:t>
            </a:r>
            <a:r>
              <a:rPr lang="en-US" sz="1600" dirty="0"/>
              <a:t>critical[1])</a:t>
            </a:r>
          </a:p>
          <a:p>
            <a:pPr marL="228600" indent="-228600" algn="l">
              <a:buFont typeface="+mj-lt"/>
              <a:buAutoNum type="arabicPeriod"/>
            </a:pPr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&lt;&gt;[] (!critical[0]) || &lt;&gt;[] (!critical[1</a:t>
            </a:r>
            <a:r>
              <a:rPr lang="en-US" sz="1600" dirty="0"/>
              <a:t>])</a:t>
            </a:r>
          </a:p>
          <a:p>
            <a:pPr marL="228600" indent="-228600" algn="l">
              <a:buFont typeface="+mj-lt"/>
              <a:buAutoNum type="arabicPeriod"/>
            </a:pPr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&lt;&gt; </a:t>
            </a:r>
            <a:r>
              <a:rPr lang="en-US" sz="1600" dirty="0"/>
              <a:t>(critical[0] </a:t>
            </a:r>
            <a:r>
              <a:rPr lang="en-US" sz="1600" dirty="0" smtClean="0"/>
              <a:t>&amp;&amp; !(critical[0</a:t>
            </a:r>
            <a:r>
              <a:rPr lang="en-US" sz="1600" dirty="0"/>
              <a:t>] U </a:t>
            </a:r>
            <a:r>
              <a:rPr lang="en-US" sz="1600" dirty="0" smtClean="0"/>
              <a:t> (!</a:t>
            </a:r>
            <a:r>
              <a:rPr lang="en-US" sz="1600" dirty="0"/>
              <a:t>critical[0] </a:t>
            </a:r>
            <a:r>
              <a:rPr lang="en-US" sz="1600" dirty="0" smtClean="0"/>
              <a:t>&amp;&amp; ((!</a:t>
            </a:r>
            <a:r>
              <a:rPr lang="en-US" sz="1600" dirty="0"/>
              <a:t>critical[0] &amp;&amp; </a:t>
            </a:r>
            <a:r>
              <a:rPr lang="en-US" sz="1600" dirty="0" smtClean="0"/>
              <a:t>!</a:t>
            </a:r>
            <a:r>
              <a:rPr lang="en-US" sz="1600" dirty="0"/>
              <a:t>critical[1]) U critical[1</a:t>
            </a:r>
            <a:r>
              <a:rPr lang="en-US" sz="1600" dirty="0" smtClean="0"/>
              <a:t>]))))</a:t>
            </a:r>
          </a:p>
          <a:p>
            <a:pPr marL="228600" indent="-228600" algn="l">
              <a:buFont typeface="+mj-lt"/>
              <a:buAutoNum type="arabicPeriod"/>
            </a:pPr>
            <a:endParaRPr lang="en-US" sz="1600" dirty="0"/>
          </a:p>
          <a:p>
            <a:pPr marL="228600" indent="-228600" algn="l">
              <a:buFont typeface="+mj-lt"/>
              <a:buAutoNum type="arabicPeriod"/>
            </a:pPr>
            <a:r>
              <a:rPr lang="en-US" sz="1600" dirty="0" smtClean="0"/>
              <a:t>&lt;&gt; </a:t>
            </a:r>
            <a:r>
              <a:rPr lang="en-US" sz="1600" dirty="0"/>
              <a:t>(critical[1] </a:t>
            </a:r>
            <a:r>
              <a:rPr lang="en-US" sz="1600" dirty="0" smtClean="0"/>
              <a:t>&amp;&amp; !(critical[1</a:t>
            </a:r>
            <a:r>
              <a:rPr lang="en-US" sz="1600" dirty="0"/>
              <a:t>] U </a:t>
            </a:r>
            <a:r>
              <a:rPr lang="en-US" sz="1600" dirty="0" smtClean="0"/>
              <a:t>(!</a:t>
            </a:r>
            <a:r>
              <a:rPr lang="en-US" sz="1600" dirty="0"/>
              <a:t>critical[1] </a:t>
            </a:r>
            <a:r>
              <a:rPr lang="en-US" sz="1600" dirty="0" smtClean="0"/>
              <a:t>&amp;&amp; ((!</a:t>
            </a:r>
            <a:r>
              <a:rPr lang="en-US" sz="1600" dirty="0"/>
              <a:t>critical[1] &amp;&amp; </a:t>
            </a:r>
            <a:r>
              <a:rPr lang="en-US" sz="1600" dirty="0" smtClean="0"/>
              <a:t>!</a:t>
            </a:r>
            <a:r>
              <a:rPr lang="en-US" sz="1600" dirty="0"/>
              <a:t>critical[0]) U critical[0]))))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657600" y="1295400"/>
            <a:ext cx="838200" cy="381000"/>
          </a:xfrm>
          <a:prstGeom prst="wedgeRoundRectCallout">
            <a:avLst>
              <a:gd name="adj1" fmla="val 194450"/>
              <a:gd name="adj2" fmla="val 15246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holds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3200400" y="1981200"/>
            <a:ext cx="1295400" cy="381000"/>
          </a:xfrm>
          <a:prstGeom prst="wedgeRoundRectCallout">
            <a:avLst>
              <a:gd name="adj1" fmla="val 188653"/>
              <a:gd name="adj2" fmla="val 16638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holds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743200" y="3886200"/>
            <a:ext cx="1447800" cy="381000"/>
          </a:xfrm>
          <a:prstGeom prst="wedgeRoundRectCallout">
            <a:avLst>
              <a:gd name="adj1" fmla="val 122139"/>
              <a:gd name="adj2" fmla="val -45794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does not hold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2590800" y="5181600"/>
            <a:ext cx="1524000" cy="381000"/>
          </a:xfrm>
          <a:prstGeom prst="wedgeRoundRectCallout">
            <a:avLst>
              <a:gd name="adj1" fmla="val 117059"/>
              <a:gd name="adj2" fmla="val -45794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d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oes not 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have already seen some</a:t>
            </a:r>
          </a:p>
          <a:p>
            <a:pPr lvl="1"/>
            <a:r>
              <a:rPr lang="en-US"/>
              <a:t>Concatenation of statements, parallel execution, atomic sequences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r>
              <a:rPr lang="en-US"/>
              <a:t>There are a few more</a:t>
            </a:r>
          </a:p>
          <a:p>
            <a:pPr lvl="1"/>
            <a:r>
              <a:rPr lang="en-US"/>
              <a:t>Case selection, repetition, unconditional jumps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8600" y="457200"/>
            <a:ext cx="2514600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 smtClean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Traffic Controller</a:t>
            </a:r>
            <a:endParaRPr lang="en-US" sz="3600" b="1" dirty="0">
              <a:solidFill>
                <a:srgbClr val="FF00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14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700" y="30861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in 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 turning allowed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Traffic either flows East-West or North-South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Traffic Sensors in each direction to detect waiting vehicles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Traffic.pml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Properties: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Safety : no collision (traffic1.ltl)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Progress – each waiting car eventually gets to go (traffic2.ltl)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Optimality – light only turns green if there is traffic (traffic3.ltl)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Dining Philosophers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14400"/>
            <a:ext cx="4800600" cy="496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in SPIN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fork is a rendezvous channel</a:t>
            </a:r>
          </a:p>
          <a:p>
            <a:endParaRPr lang="en-US" dirty="0" smtClean="0"/>
          </a:p>
          <a:p>
            <a:r>
              <a:rPr lang="en-US" dirty="0" smtClean="0"/>
              <a:t>A philosopher picks up a fork by sending a message to the fork.</a:t>
            </a:r>
          </a:p>
          <a:p>
            <a:endParaRPr lang="en-US" dirty="0" smtClean="0"/>
          </a:p>
          <a:p>
            <a:r>
              <a:rPr lang="en-US" dirty="0" smtClean="0"/>
              <a:t>A philosopher releases a fork by receiving a message from the fork.</a:t>
            </a:r>
          </a:p>
          <a:p>
            <a:endParaRPr lang="en-US" dirty="0" smtClean="0"/>
          </a:p>
          <a:p>
            <a:r>
              <a:rPr lang="en-US" dirty="0" smtClean="0"/>
              <a:t>Properties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 </a:t>
            </a:r>
            <a:r>
              <a:rPr lang="en-US" dirty="0" smtClean="0"/>
              <a:t>deadlock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Safety – two adjacent philosophers never eat at the same time – dp0.ltl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 </a:t>
            </a:r>
            <a:r>
              <a:rPr lang="en-US" dirty="0" err="1" smtClean="0"/>
              <a:t>livelock</a:t>
            </a:r>
            <a:r>
              <a:rPr lang="en-US" dirty="0" smtClean="0"/>
              <a:t> </a:t>
            </a:r>
            <a:r>
              <a:rPr lang="en-US" dirty="0" smtClean="0"/>
              <a:t>– dp1.ltl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 starvation – dp2.ltl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Versions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dp.pml – deadlock, </a:t>
            </a:r>
            <a:r>
              <a:rPr lang="en-US" dirty="0" err="1" smtClean="0"/>
              <a:t>livelock</a:t>
            </a:r>
            <a:r>
              <a:rPr lang="en-US" dirty="0" smtClean="0"/>
              <a:t> and </a:t>
            </a:r>
            <a:r>
              <a:rPr lang="en-US" dirty="0" smtClean="0"/>
              <a:t>starvation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dp_no_deadlock1.pml – </a:t>
            </a:r>
            <a:r>
              <a:rPr lang="en-US" dirty="0" err="1" smtClean="0"/>
              <a:t>livelock</a:t>
            </a:r>
            <a:r>
              <a:rPr lang="en-US" dirty="0" smtClean="0"/>
              <a:t> and </a:t>
            </a:r>
            <a:r>
              <a:rPr lang="en-US" dirty="0" smtClean="0"/>
              <a:t>starvation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dp_no_deadlock2.pml – </a:t>
            </a:r>
            <a:r>
              <a:rPr lang="en-US" dirty="0" smtClean="0"/>
              <a:t>starvation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000"/>
          </a:p>
          <a:p>
            <a:r>
              <a:rPr lang="en-US" sz="2800">
                <a:hlinkClick r:id="rId2"/>
              </a:rPr>
              <a:t>http://cm.bell-labs.com/cm/cs/what/spin/</a:t>
            </a:r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>
                <a:hlinkClick r:id="rId3"/>
              </a:rPr>
              <a:t>http://cm.bell-labs.com/cm/cs/what/spin/Man/Manual.html</a:t>
            </a:r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>
                <a:hlinkClick r:id="rId4"/>
              </a:rPr>
              <a:t>http://cm.bell-labs.com/cm/cs/what/spin/Man/Quick.html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graphicFrame>
        <p:nvGraphicFramePr>
          <p:cNvPr id="922648" name="Group 24"/>
          <p:cNvGraphicFramePr>
            <a:graphicFrameLocks noGrp="1"/>
          </p:cNvGraphicFramePr>
          <p:nvPr>
            <p:ph idx="1"/>
          </p:nvPr>
        </p:nvGraphicFramePr>
        <p:xfrm>
          <a:off x="533400" y="1303338"/>
          <a:ext cx="8120317" cy="4541520"/>
        </p:xfrm>
        <a:graphic>
          <a:graphicData uri="http://schemas.openxmlformats.org/drawingml/2006/table">
            <a:tbl>
              <a:tblPr/>
              <a:tblGrid>
                <a:gridCol w="4043617"/>
                <a:gridCol w="4076700"/>
              </a:tblGrid>
              <a:tr h="240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Sagar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Chaki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Senior Member of Technical Staff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RTSS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 +1 412-268-1436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chaki@sei.cmu.edu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U.S. Mail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 Engineering Institute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4500 Fifth Avenue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Pittsburgh, PA 15213-2612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Web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www.sei.cmu.edu/staff/chaki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info@sei.cmu.edu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	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Phone: 	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Fax:  		+1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412-268-6257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selection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</a:t>
            </a:r>
            <a:r>
              <a:rPr lang="en-US" dirty="0" smtClean="0"/>
              <a:t>f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:: (a &lt; b)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/>
              <a:t>option1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:: (a &gt; b)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/>
              <a:t>option2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:: else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/>
              <a:t>option3		/* optional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/>
              <a:t>fi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Cases </a:t>
            </a:r>
            <a:r>
              <a:rPr lang="en-US" dirty="0"/>
              <a:t>need not be exhaustive or mutually exclusive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Non-deterministic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Repetition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5029200" cy="4267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byte count = 1;</a:t>
            </a:r>
          </a:p>
          <a:p>
            <a:pPr>
              <a:buFont typeface="Wingdings" pitchFamily="2" charset="2"/>
              <a:buNone/>
            </a:pPr>
            <a:r>
              <a:rPr lang="en-US" sz="2800" dirty="0" err="1"/>
              <a:t>proctype</a:t>
            </a:r>
            <a:r>
              <a:rPr lang="en-US" sz="2800" dirty="0"/>
              <a:t> counter() {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do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count = count + 1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count = count – 1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(count == 0)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/>
              <a:t>break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od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Repetition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371600"/>
            <a:ext cx="4572000" cy="4114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 err="1"/>
              <a:t>proctype</a:t>
            </a:r>
            <a:r>
              <a:rPr lang="en-US" sz="2000" dirty="0"/>
              <a:t> counter()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do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:: (count != 0) </a:t>
            </a:r>
            <a:r>
              <a:rPr lang="en-US" sz="2000" dirty="0" smtClean="0">
                <a:latin typeface="cmsy10"/>
              </a:rPr>
              <a:t>!</a:t>
            </a:r>
            <a:endParaRPr lang="en-US" sz="2000" dirty="0">
              <a:latin typeface="cmsy10"/>
            </a:endParaRPr>
          </a:p>
          <a:p>
            <a:pPr>
              <a:buFont typeface="Wingdings" pitchFamily="2" charset="2"/>
              <a:buNone/>
            </a:pPr>
            <a:r>
              <a:rPr lang="en-US" sz="2000" dirty="0"/>
              <a:t>		if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:: count = count + 1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:: count = count – 1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dirty="0" err="1"/>
              <a:t>fi</a:t>
            </a: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	:: (count == 0)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</a:t>
            </a:r>
            <a:r>
              <a:rPr lang="en-US" sz="2000" dirty="0"/>
              <a:t>break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dirty="0" err="1"/>
              <a:t>od</a:t>
            </a: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Unconditional jumps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5334000" cy="48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err="1"/>
              <a:t>proctype</a:t>
            </a:r>
            <a:r>
              <a:rPr lang="en-US" sz="2800" dirty="0"/>
              <a:t> </a:t>
            </a:r>
            <a:r>
              <a:rPr lang="en-US" sz="2800" dirty="0" smtClean="0"/>
              <a:t>Euclid 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x, y) 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{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do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(x &gt; y)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/>
              <a:t>x = x – y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(x &lt; y)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/>
              <a:t>y = y – x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(x == y)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 err="1"/>
              <a:t>goto</a:t>
            </a:r>
            <a:r>
              <a:rPr lang="en-US" sz="2800" dirty="0"/>
              <a:t> done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od</a:t>
            </a:r>
            <a:r>
              <a:rPr lang="en-US" sz="2800" dirty="0"/>
              <a:t> ;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done</a:t>
            </a:r>
            <a:r>
              <a:rPr lang="en-US" sz="2800" dirty="0"/>
              <a:t>:  skip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and Recursion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Procedures can be modeled as processes</a:t>
            </a:r>
          </a:p>
          <a:p>
            <a:pPr lvl="1"/>
            <a:r>
              <a:rPr lang="en-US"/>
              <a:t>Even recursive ones</a:t>
            </a:r>
          </a:p>
          <a:p>
            <a:pPr lvl="1"/>
            <a:r>
              <a:rPr lang="en-US"/>
              <a:t>Return values can be passed back to the calling process via a global variable or a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133600" y="251460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Timeouts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2800" dirty="0" err="1"/>
              <a:t>Proctype</a:t>
            </a:r>
            <a:r>
              <a:rPr lang="en-US" sz="2800" dirty="0"/>
              <a:t> watchdog() {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	do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	:: timeout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 err="1"/>
              <a:t>guard!reset</a:t>
            </a:r>
            <a:endParaRPr lang="en-US" sz="2800" dirty="0"/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od</a:t>
            </a:r>
            <a:endParaRPr lang="en-US" sz="2800" dirty="0"/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}</a:t>
            </a:r>
          </a:p>
          <a:p>
            <a:pPr marL="609600" indent="-609600"/>
            <a:endParaRPr lang="en-US" sz="2800" dirty="0" smtClean="0"/>
          </a:p>
          <a:p>
            <a:pPr marL="609600" indent="-609600"/>
            <a:r>
              <a:rPr lang="en-US" sz="2800" dirty="0" smtClean="0"/>
              <a:t>Get </a:t>
            </a:r>
            <a:r>
              <a:rPr lang="en-US" sz="2800" dirty="0"/>
              <a:t>enabled when the entire system is deadlocked</a:t>
            </a:r>
          </a:p>
          <a:p>
            <a:pPr marL="609600" indent="-609600"/>
            <a:endParaRPr lang="en-US" sz="2800" dirty="0" smtClean="0"/>
          </a:p>
          <a:p>
            <a:pPr marL="609600" indent="-609600"/>
            <a:r>
              <a:rPr lang="en-US" sz="2800" dirty="0" smtClean="0"/>
              <a:t>No </a:t>
            </a:r>
            <a:r>
              <a:rPr lang="en-US" sz="2800" dirty="0"/>
              <a:t>absolute timing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  <p:tag name="FIRSTCHAKI@GPOQGTZZRCIJINPU" val="4256"/>
  <p:tag name="FIRSTCHAKI@BJPTXTYZTFGJKKTU" val="4268"/>
</p:tagLst>
</file>

<file path=ppt/theme/theme1.xml><?xml version="1.0" encoding="utf-8"?>
<a:theme xmlns:a="http://schemas.openxmlformats.org/drawingml/2006/main" name="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presentation-fullcolor</Template>
  <TotalTime>4665</TotalTime>
  <Words>1036</Words>
  <Application>Microsoft Office PowerPoint</Application>
  <PresentationFormat>On-screen Show (4:3)</PresentationFormat>
  <Paragraphs>300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ＭＳ Ｐゴシック</vt:lpstr>
      <vt:lpstr>Times</vt:lpstr>
      <vt:lpstr>Wingdings</vt:lpstr>
      <vt:lpstr>cmsy10</vt:lpstr>
      <vt:lpstr>Symbol</vt:lpstr>
      <vt:lpstr>Lucida Console</vt:lpstr>
      <vt:lpstr>DejaVu Sans</vt:lpstr>
      <vt:lpstr>Calibri</vt:lpstr>
      <vt:lpstr>Times New Roman</vt:lpstr>
      <vt:lpstr>presentation-fullcolor</vt:lpstr>
      <vt:lpstr>Custom Design</vt:lpstr>
      <vt:lpstr>SPIN: Part 2</vt:lpstr>
      <vt:lpstr>Control flow</vt:lpstr>
      <vt:lpstr>Case selection</vt:lpstr>
      <vt:lpstr>Repetition</vt:lpstr>
      <vt:lpstr>Repetition</vt:lpstr>
      <vt:lpstr>Unconditional jumps</vt:lpstr>
      <vt:lpstr>Procedures and Recursion</vt:lpstr>
      <vt:lpstr>Slide 8</vt:lpstr>
      <vt:lpstr>Timeouts</vt:lpstr>
      <vt:lpstr>Assertions</vt:lpstr>
      <vt:lpstr>Slide 11</vt:lpstr>
      <vt:lpstr>LTL model checking</vt:lpstr>
      <vt:lpstr>What Spin does</vt:lpstr>
      <vt:lpstr>LTL syntax in SPIN</vt:lpstr>
      <vt:lpstr>Slide 15</vt:lpstr>
      <vt:lpstr>Peterson’s Algorithm in SPIN</vt:lpstr>
      <vt:lpstr>Peterson’s Algorithm in SPIN</vt:lpstr>
      <vt:lpstr>Peterson’s Algorithm in SPIN</vt:lpstr>
      <vt:lpstr>Mutual Exclusion in SPIN</vt:lpstr>
      <vt:lpstr>Slide 20</vt:lpstr>
      <vt:lpstr>Modeling in SPIN</vt:lpstr>
      <vt:lpstr>Dining Philosophers</vt:lpstr>
      <vt:lpstr>Modeling in SPIN</vt:lpstr>
      <vt:lpstr>References</vt:lpstr>
      <vt:lpstr>Questions?</vt:lpstr>
    </vt:vector>
  </TitlesOfParts>
  <Company>Software Engineering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 Presentation (Full Color): Preformatted Design and Template Items </dc:title>
  <dc:creator>Sagar Chaki</dc:creator>
  <cp:lastModifiedBy>Sagar Chaki</cp:lastModifiedBy>
  <cp:revision>972</cp:revision>
  <cp:lastPrinted>2006-06-21T20:45:34Z</cp:lastPrinted>
  <dcterms:created xsi:type="dcterms:W3CDTF">2011-08-15T14:20:31Z</dcterms:created>
  <dcterms:modified xsi:type="dcterms:W3CDTF">2011-11-02T17:22:19Z</dcterms:modified>
</cp:coreProperties>
</file>