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  <p:sldMasterId id="2147483661" r:id="rId2"/>
  </p:sldMasterIdLst>
  <p:notesMasterIdLst>
    <p:notesMasterId r:id="rId40"/>
  </p:notesMasterIdLst>
  <p:handoutMasterIdLst>
    <p:handoutMasterId r:id="rId41"/>
  </p:handoutMasterIdLst>
  <p:sldIdLst>
    <p:sldId id="256" r:id="rId3"/>
    <p:sldId id="384" r:id="rId4"/>
    <p:sldId id="387" r:id="rId5"/>
    <p:sldId id="391" r:id="rId6"/>
    <p:sldId id="392" r:id="rId7"/>
    <p:sldId id="394" r:id="rId8"/>
    <p:sldId id="395" r:id="rId9"/>
    <p:sldId id="397" r:id="rId10"/>
    <p:sldId id="398" r:id="rId11"/>
    <p:sldId id="399" r:id="rId12"/>
    <p:sldId id="400" r:id="rId13"/>
    <p:sldId id="401" r:id="rId14"/>
    <p:sldId id="403" r:id="rId15"/>
    <p:sldId id="429" r:id="rId16"/>
    <p:sldId id="404" r:id="rId17"/>
    <p:sldId id="405" r:id="rId18"/>
    <p:sldId id="406" r:id="rId19"/>
    <p:sldId id="407" r:id="rId20"/>
    <p:sldId id="408" r:id="rId21"/>
    <p:sldId id="409" r:id="rId22"/>
    <p:sldId id="412" r:id="rId23"/>
    <p:sldId id="414" r:id="rId24"/>
    <p:sldId id="415" r:id="rId25"/>
    <p:sldId id="416" r:id="rId26"/>
    <p:sldId id="417" r:id="rId27"/>
    <p:sldId id="418" r:id="rId28"/>
    <p:sldId id="419" r:id="rId29"/>
    <p:sldId id="420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428" r:id="rId38"/>
    <p:sldId id="279" r:id="rId39"/>
  </p:sldIdLst>
  <p:sldSz cx="9144000" cy="6858000" type="screen4x3"/>
  <p:notesSz cx="7315200" cy="9601200"/>
  <p:embeddedFontLst>
    <p:embeddedFont>
      <p:font typeface="cmsy10" pitchFamily="34" charset="0"/>
      <p:regular r:id="rId42"/>
    </p:embeddedFont>
    <p:embeddedFont>
      <p:font typeface="Calibri" pitchFamily="34" charset="0"/>
      <p:regular r:id="rId43"/>
      <p:bold r:id="rId44"/>
      <p:italic r:id="rId45"/>
      <p:boldItalic r:id="rId46"/>
    </p:embeddedFont>
  </p:embeddedFontLst>
  <p:custDataLst>
    <p:tags r:id="rId47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A1FB"/>
    <a:srgbClr val="B2CCE5"/>
    <a:srgbClr val="3C4F82"/>
    <a:srgbClr val="777777"/>
    <a:srgbClr val="8BADE5"/>
    <a:srgbClr val="B3C2D7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40543" autoAdjust="0"/>
    <p:restoredTop sz="92282" autoAdjust="0"/>
  </p:normalViewPr>
  <p:slideViewPr>
    <p:cSldViewPr>
      <p:cViewPr varScale="1">
        <p:scale>
          <a:sx n="72" d="100"/>
          <a:sy n="72" d="100"/>
        </p:scale>
        <p:origin x="-972" y="-96"/>
      </p:cViewPr>
      <p:guideLst>
        <p:guide orient="horz" pos="288"/>
        <p:guide orient="horz" pos="3744"/>
        <p:guide orient="horz" pos="960"/>
        <p:guide orient="horz" pos="720"/>
        <p:guide pos="33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38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1.fntdata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2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AC363E17-291A-4AC6-942A-2CC827AAF43E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46103" name="Picture 23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46104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CAB69371-DCFD-464A-8AB5-7F64F0E06424}" type="datetime1">
              <a:rPr lang="en-US"/>
              <a:pPr/>
              <a:t>11/2/2011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1230"/>
            <a:ext cx="5365820" cy="431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96682DAF-BC0D-4CE6-B4F0-24EEC6997256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7191" name="Picture 23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454AB770-A45E-4881-B684-B36680350C26}" type="datetime1">
              <a:rPr lang="en-US"/>
              <a:pPr/>
              <a:t>11/2/2011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429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350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14400" algn="l" rtl="0" fontAlgn="base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F348F5-97A1-4309-ADC6-A00DD72A5AB8}" type="datetime1">
              <a:rPr lang="en-US"/>
              <a:pPr/>
              <a:t>11/2/2011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r>
              <a:rPr lang="en-US" b="1" dirty="0"/>
              <a:t>Title Slide</a:t>
            </a:r>
          </a:p>
          <a:p>
            <a:pPr marL="718101" lvl="1" indent="-359051"/>
            <a:r>
              <a:rPr lang="en-US" dirty="0"/>
              <a:t>Title and Subtitle text blocks should not be moved from their position if at all possible.</a:t>
            </a:r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714C061-06BC-4B45-90DB-3968B0D850B7}" type="datetime1">
              <a:rPr lang="en-US"/>
              <a:pPr/>
              <a:t>11/2/2011</a:t>
            </a:fld>
            <a:endParaRPr lang="en-US"/>
          </a:p>
        </p:txBody>
      </p:sp>
      <p:sp>
        <p:nvSpPr>
          <p:cNvPr id="92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3121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Binary</a:t>
            </a:r>
            <a:r>
              <a:rPr lang="en-US" sz="900" b="1" baseline="0" dirty="0" smtClean="0">
                <a:solidFill>
                  <a:schemeClr val="bg1"/>
                </a:solidFill>
              </a:rPr>
              <a:t> Decision Diagrams – Part 2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err="1" smtClean="0">
                <a:solidFill>
                  <a:schemeClr val="bg1"/>
                </a:solidFill>
              </a:rPr>
              <a:t>Sagar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Chaki</a:t>
            </a:r>
            <a:r>
              <a:rPr lang="en-US" sz="900" dirty="0" smtClean="0">
                <a:solidFill>
                  <a:schemeClr val="bg1"/>
                </a:solidFill>
              </a:rPr>
              <a:t>, Sep</a:t>
            </a:r>
            <a:r>
              <a:rPr lang="en-US" sz="900" baseline="0" dirty="0" smtClean="0">
                <a:solidFill>
                  <a:schemeClr val="bg1"/>
                </a:solidFill>
              </a:rPr>
              <a:t> 14, 2011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4" name="Rectangle 73"/>
          <p:cNvSpPr>
            <a:spLocks noChangeArrowheads="1"/>
          </p:cNvSpPr>
          <p:nvPr userDrawn="1"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Supervised</a:t>
            </a:r>
            <a:r>
              <a:rPr lang="en-US" sz="900" b="1" baseline="0" dirty="0" smtClean="0">
                <a:solidFill>
                  <a:schemeClr val="bg1"/>
                </a:solidFill>
              </a:rPr>
              <a:t> Learning for Provenance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Chaki,</a:t>
            </a:r>
            <a:r>
              <a:rPr lang="en-US" sz="900" baseline="0" dirty="0" smtClean="0">
                <a:solidFill>
                  <a:schemeClr val="bg1"/>
                </a:solidFill>
              </a:rPr>
              <a:t> Cohen, Gurfinkel</a:t>
            </a:r>
            <a:r>
              <a:rPr lang="en-US" sz="900" dirty="0" smtClean="0">
                <a:solidFill>
                  <a:schemeClr val="bg1"/>
                </a:solidFill>
              </a:rPr>
              <a:t>, Aug</a:t>
            </a:r>
            <a:r>
              <a:rPr lang="en-US" sz="900" baseline="0" dirty="0" smtClean="0">
                <a:solidFill>
                  <a:schemeClr val="bg1"/>
                </a:solidFill>
              </a:rPr>
              <a:t> 22, 2011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5" name="Picture 75" descr="SEI_CMU_1Line_Whit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cm.bell-labs.com/cm/cs/what/spin/Man/Manual.html" TargetMode="External"/><Relationship Id="rId2" Type="http://schemas.openxmlformats.org/officeDocument/2006/relationships/hyperlink" Target="http://cm.bell-labs.com/cm/cs/what/sp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m.bell-labs.com/cm/cs/what/spin/Man/Quick.html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chaki@sei.cm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67200" y="2293938"/>
            <a:ext cx="4267200" cy="430875"/>
          </a:xfrm>
        </p:spPr>
        <p:txBody>
          <a:bodyPr/>
          <a:lstStyle/>
          <a:p>
            <a:r>
              <a:rPr lang="en-US" dirty="0" smtClean="0"/>
              <a:t>SPIN: Part 1</a:t>
            </a:r>
            <a:endParaRPr lang="en-US" dirty="0"/>
          </a:p>
        </p:txBody>
      </p:sp>
      <p:sp>
        <p:nvSpPr>
          <p:cNvPr id="875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894138"/>
            <a:ext cx="4495800" cy="1744662"/>
          </a:xfrm>
        </p:spPr>
        <p:txBody>
          <a:bodyPr/>
          <a:lstStyle/>
          <a:p>
            <a:r>
              <a:rPr lang="en-US" sz="2000" dirty="0" smtClean="0"/>
              <a:t>15-414 Bug Catching: Automated Program Verification and Testing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Sagar</a:t>
            </a:r>
            <a:r>
              <a:rPr lang="en-US" sz="2000" dirty="0" smtClean="0"/>
              <a:t> </a:t>
            </a:r>
            <a:r>
              <a:rPr lang="en-US" sz="2000" dirty="0" err="1" smtClean="0"/>
              <a:t>Chaki</a:t>
            </a:r>
            <a:endParaRPr lang="en-US" sz="2000" dirty="0" smtClean="0"/>
          </a:p>
          <a:p>
            <a:r>
              <a:rPr lang="en-US" sz="2000" smtClean="0"/>
              <a:t>October  31</a:t>
            </a:r>
            <a:r>
              <a:rPr lang="en-US" sz="2000" dirty="0" smtClean="0"/>
              <a:t>, 2011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FF3300"/>
                </a:solidFill>
              </a:rPr>
              <a:t>byte</a:t>
            </a:r>
            <a:r>
              <a:rPr lang="en-US" sz="2400" dirty="0" smtClean="0"/>
              <a:t> </a:t>
            </a:r>
            <a:r>
              <a:rPr lang="en-US" sz="2400" dirty="0"/>
              <a:t>state = 2;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i="1" dirty="0" err="1">
                <a:solidFill>
                  <a:srgbClr val="FF3300"/>
                </a:solidFill>
              </a:rPr>
              <a:t>proctype</a:t>
            </a:r>
            <a:r>
              <a:rPr lang="en-US" sz="2400" dirty="0"/>
              <a:t> A() </a:t>
            </a:r>
            <a:r>
              <a:rPr lang="en-US" sz="2400" dirty="0" smtClean="0"/>
              <a:t>{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</a:t>
            </a:r>
            <a:r>
              <a:rPr lang="en-US" sz="2400" dirty="0"/>
              <a:t>state == 1) </a:t>
            </a:r>
            <a:r>
              <a:rPr lang="en-US" sz="2400" dirty="0" smtClean="0">
                <a:latin typeface="cmsy10"/>
              </a:rPr>
              <a:t>!</a:t>
            </a:r>
            <a:r>
              <a:rPr lang="en-US" sz="2400" dirty="0" smtClean="0"/>
              <a:t> </a:t>
            </a:r>
            <a:r>
              <a:rPr lang="en-US" sz="2400" dirty="0"/>
              <a:t>state = 3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i="1" dirty="0" err="1">
                <a:solidFill>
                  <a:srgbClr val="FF3300"/>
                </a:solidFill>
              </a:rPr>
              <a:t>proctype</a:t>
            </a:r>
            <a:r>
              <a:rPr lang="en-US" sz="2400" dirty="0"/>
              <a:t> B() </a:t>
            </a:r>
            <a:r>
              <a:rPr lang="en-US" sz="2400" dirty="0" smtClean="0"/>
              <a:t>{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state </a:t>
            </a:r>
            <a:r>
              <a:rPr lang="en-US" sz="2400" dirty="0"/>
              <a:t>= state – 1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</a:t>
            </a:r>
            <a:r>
              <a:rPr lang="en-US" dirty="0" smtClean="0"/>
              <a:t>Instantiation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byte state = 2;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A() {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</a:t>
            </a:r>
            <a:r>
              <a:rPr lang="en-US" sz="2400" dirty="0"/>
              <a:t>state == 1) </a:t>
            </a:r>
            <a:r>
              <a:rPr lang="en-US" sz="2400" dirty="0" smtClean="0">
                <a:latin typeface="cmsy10"/>
              </a:rPr>
              <a:t>!</a:t>
            </a:r>
            <a:r>
              <a:rPr lang="en-US" sz="2400" dirty="0" smtClean="0"/>
              <a:t> </a:t>
            </a:r>
            <a:r>
              <a:rPr lang="en-US" sz="2400" dirty="0"/>
              <a:t>state = 3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B() {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state </a:t>
            </a:r>
            <a:r>
              <a:rPr lang="en-US" sz="2400" dirty="0"/>
              <a:t>= state – 1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i="1" dirty="0" smtClean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FF3300"/>
                </a:solidFill>
              </a:rPr>
              <a:t>init</a:t>
            </a:r>
            <a:r>
              <a:rPr lang="en-US" sz="2400" dirty="0" smtClean="0"/>
              <a:t> </a:t>
            </a:r>
            <a:r>
              <a:rPr lang="en-US" sz="2400" dirty="0"/>
              <a:t>{ </a:t>
            </a:r>
            <a:r>
              <a:rPr lang="en-US" sz="2400" i="1" dirty="0">
                <a:solidFill>
                  <a:srgbClr val="FF3300"/>
                </a:solidFill>
              </a:rPr>
              <a:t>run</a:t>
            </a:r>
            <a:r>
              <a:rPr lang="en-US" sz="2400" dirty="0"/>
              <a:t> A(); </a:t>
            </a:r>
            <a:r>
              <a:rPr lang="en-US" sz="2400" i="1" dirty="0">
                <a:solidFill>
                  <a:srgbClr val="FF3300"/>
                </a:solidFill>
              </a:rPr>
              <a:t>run</a:t>
            </a:r>
            <a:r>
              <a:rPr lang="en-US" sz="2400" dirty="0"/>
              <a:t> B() }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3429000"/>
            <a:ext cx="340509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3300"/>
                </a:solidFill>
              </a:rPr>
              <a:t>run</a:t>
            </a:r>
            <a:r>
              <a:rPr lang="en-US" dirty="0" smtClean="0"/>
              <a:t> can be used anywhere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Parameterization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byte state = 1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A(byte x; short </a:t>
            </a:r>
            <a:r>
              <a:rPr lang="en-US" sz="2400" dirty="0" err="1"/>
              <a:t>foo</a:t>
            </a:r>
            <a:r>
              <a:rPr lang="en-US" sz="2400" dirty="0"/>
              <a:t>)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{ </a:t>
            </a: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</a:t>
            </a:r>
            <a:r>
              <a:rPr lang="en-US" sz="2400" dirty="0"/>
              <a:t>state == </a:t>
            </a:r>
            <a:r>
              <a:rPr lang="en-US" sz="2400" dirty="0" smtClean="0"/>
              <a:t>1 &amp;&amp; x &gt; 0) </a:t>
            </a:r>
            <a:r>
              <a:rPr lang="en-US" sz="2400" dirty="0" smtClean="0">
                <a:latin typeface="cmsy10"/>
              </a:rPr>
              <a:t>!</a:t>
            </a:r>
            <a:r>
              <a:rPr lang="en-US" sz="2400" dirty="0" smtClean="0"/>
              <a:t> state </a:t>
            </a:r>
            <a:r>
              <a:rPr lang="en-US" sz="2400" dirty="0"/>
              <a:t>= </a:t>
            </a:r>
            <a:r>
              <a:rPr lang="en-US" sz="2400" dirty="0" err="1"/>
              <a:t>foo</a:t>
            </a:r>
            <a:r>
              <a:rPr lang="en-US" sz="24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init </a:t>
            </a:r>
            <a:r>
              <a:rPr lang="en-US" sz="2400" dirty="0"/>
              <a:t>{ run A(1,3); }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79047" y="5105400"/>
            <a:ext cx="548579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Data arrays or processes cannot be passed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2400" dirty="0"/>
              <a:t>byte state = 1;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A() {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byte x = state;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x = x + 1;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state = x;</a:t>
            </a: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B() </a:t>
            </a:r>
            <a:r>
              <a:rPr lang="en-US" sz="2400" dirty="0" smtClean="0"/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byte y = state;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y = y + 2;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state = y;</a:t>
            </a: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init </a:t>
            </a:r>
            <a:r>
              <a:rPr lang="en-US" sz="2400" dirty="0"/>
              <a:t>{ run A(); run B()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byte state = </a:t>
            </a:r>
            <a:r>
              <a:rPr lang="en-US" sz="2400" dirty="0" smtClean="0"/>
              <a:t>2;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A() {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</a:t>
            </a:r>
            <a:r>
              <a:rPr lang="en-US" sz="2400" dirty="0"/>
              <a:t>state == 1) </a:t>
            </a:r>
            <a:r>
              <a:rPr lang="en-US" sz="2400" dirty="0" smtClean="0">
                <a:latin typeface="cmsy10"/>
              </a:rPr>
              <a:t>!</a:t>
            </a:r>
            <a:r>
              <a:rPr lang="en-US" sz="2400" dirty="0" smtClean="0"/>
              <a:t> state </a:t>
            </a:r>
            <a:r>
              <a:rPr lang="en-US" sz="2400" dirty="0"/>
              <a:t>= state + 1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proctype</a:t>
            </a:r>
            <a:r>
              <a:rPr lang="en-US" sz="2400" dirty="0" smtClean="0"/>
              <a:t> </a:t>
            </a:r>
            <a:r>
              <a:rPr lang="en-US" sz="2400" dirty="0"/>
              <a:t>B() {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</a:t>
            </a:r>
            <a:r>
              <a:rPr lang="en-US" sz="2400" dirty="0"/>
              <a:t>state == 1) </a:t>
            </a:r>
            <a:r>
              <a:rPr lang="en-US" sz="2400" dirty="0" smtClean="0">
                <a:latin typeface="cmsy10"/>
              </a:rPr>
              <a:t>!</a:t>
            </a:r>
            <a:r>
              <a:rPr lang="en-US" sz="2400" dirty="0" smtClean="0"/>
              <a:t> </a:t>
            </a:r>
            <a:r>
              <a:rPr lang="en-US" sz="2400" dirty="0"/>
              <a:t>state = state – 1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init </a:t>
            </a:r>
            <a:r>
              <a:rPr lang="en-US" sz="2400" dirty="0"/>
              <a:t>{ run A(); run B()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Atomic sequences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3124200" cy="3962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byte state = 1;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err="1" smtClean="0"/>
              <a:t>proctype</a:t>
            </a:r>
            <a:r>
              <a:rPr lang="en-US" dirty="0" smtClean="0"/>
              <a:t> A() {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atomic {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byte x = state;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x = x + 1;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state = x;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}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}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4953000" y="1371600"/>
            <a:ext cx="3048000" cy="3962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proctype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B() {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atomic {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byte y = state;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y = y + 2;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state = y;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}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 { run A(); run B() }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Channel declaration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chan</a:t>
            </a:r>
            <a:r>
              <a:rPr lang="en-US" sz="2400" dirty="0"/>
              <a:t> </a:t>
            </a:r>
            <a:r>
              <a:rPr lang="en-US" sz="2400" dirty="0" err="1"/>
              <a:t>qname</a:t>
            </a:r>
            <a:r>
              <a:rPr lang="en-US" sz="2400" dirty="0"/>
              <a:t> = [16] of {short}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chan</a:t>
            </a:r>
            <a:r>
              <a:rPr lang="en-US" sz="2400" dirty="0"/>
              <a:t> </a:t>
            </a:r>
            <a:r>
              <a:rPr lang="en-US" sz="2400" dirty="0" err="1"/>
              <a:t>qname</a:t>
            </a:r>
            <a:r>
              <a:rPr lang="en-US" sz="2400" dirty="0"/>
              <a:t> = [5] of {</a:t>
            </a:r>
            <a:r>
              <a:rPr lang="en-US" sz="2400" dirty="0" err="1"/>
              <a:t>byte,int,chan,short</a:t>
            </a:r>
            <a:r>
              <a:rPr lang="en-US" sz="2400" dirty="0"/>
              <a:t>}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Sending </a:t>
            </a:r>
            <a:r>
              <a:rPr lang="en-US" sz="2800" dirty="0"/>
              <a:t>messages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qname!expr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qname!expr1,expr2,expr3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Receiving </a:t>
            </a:r>
            <a:r>
              <a:rPr lang="en-US" sz="2800" dirty="0"/>
              <a:t>messages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qname?var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qname?var1,var2,var3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More parameters sent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Extra parameters dropped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More </a:t>
            </a:r>
            <a:r>
              <a:rPr lang="en-US" sz="2400" dirty="0"/>
              <a:t>parameters received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Extra parameters undefined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Fewer </a:t>
            </a:r>
            <a:r>
              <a:rPr lang="en-US" sz="2400" dirty="0"/>
              <a:t>parameters sent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Extra parameters undefined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Fewer </a:t>
            </a:r>
            <a:r>
              <a:rPr lang="en-US" sz="2400" dirty="0"/>
              <a:t>parameters received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Extra parameters dropped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passing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4267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err="1"/>
              <a:t>chan</a:t>
            </a:r>
            <a:r>
              <a:rPr lang="en-US" sz="2400" dirty="0"/>
              <a:t> x = [1] of {</a:t>
            </a:r>
            <a:r>
              <a:rPr lang="en-US" sz="2400" dirty="0" err="1" smtClean="0"/>
              <a:t>byte,byte</a:t>
            </a:r>
            <a:r>
              <a:rPr lang="en-US" sz="2400" dirty="0" smtClean="0"/>
              <a:t>};</a:t>
            </a: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 err="1"/>
              <a:t>chan</a:t>
            </a:r>
            <a:r>
              <a:rPr lang="en-US" sz="2400" dirty="0"/>
              <a:t> y = [1] of {</a:t>
            </a:r>
            <a:r>
              <a:rPr lang="en-US" sz="2400" dirty="0" err="1" smtClean="0"/>
              <a:t>byte,byte</a:t>
            </a:r>
            <a:r>
              <a:rPr lang="en-US" sz="2400" dirty="0" smtClean="0"/>
              <a:t>};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 err="1"/>
              <a:t>proctype</a:t>
            </a:r>
            <a:r>
              <a:rPr lang="en-US" sz="2400" dirty="0"/>
              <a:t> </a:t>
            </a:r>
            <a:r>
              <a:rPr lang="en-US" sz="2400" dirty="0" smtClean="0"/>
              <a:t>A(byte </a:t>
            </a:r>
            <a:r>
              <a:rPr lang="en-US" sz="2400" dirty="0"/>
              <a:t>p, </a:t>
            </a:r>
            <a:r>
              <a:rPr lang="en-US" sz="2400" dirty="0" smtClean="0"/>
              <a:t>byte </a:t>
            </a:r>
            <a:r>
              <a:rPr lang="en-US" sz="2400" dirty="0"/>
              <a:t>q)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{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x!p,q</a:t>
            </a:r>
            <a:r>
              <a:rPr lang="en-US" sz="2400" dirty="0" smtClean="0"/>
              <a:t> </a:t>
            </a:r>
            <a:r>
              <a:rPr lang="en-US" sz="2400" dirty="0"/>
              <a:t>; 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y?p,q</a:t>
            </a:r>
            <a:r>
              <a:rPr lang="en-US" sz="24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5105400" y="1219200"/>
            <a:ext cx="3810000" cy="426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proctype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B() { 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byte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p,q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x?p,q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y!q,p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 { 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lang="en-US" sz="2400" b="0" kern="0" dirty="0" smtClean="0">
                <a:latin typeface="+mn-lt"/>
                <a:ea typeface="+mn-ea"/>
              </a:rPr>
              <a:t>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A(5,7); 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lang="en-US" sz="2400" b="0" kern="0" dirty="0" smtClean="0">
                <a:latin typeface="+mn-lt"/>
                <a:ea typeface="+mn-ea"/>
              </a:rPr>
              <a:t>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B() </a:t>
            </a:r>
          </a:p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Convention: first message field often specifies message type (</a:t>
            </a:r>
            <a:r>
              <a:rPr lang="en-US" sz="2400" dirty="0" smtClean="0"/>
              <a:t>constant)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Alternatively </a:t>
            </a:r>
            <a:r>
              <a:rPr lang="en-US" sz="2400" dirty="0">
                <a:solidFill>
                  <a:schemeClr val="tx1"/>
                </a:solidFill>
                <a:ea typeface="+mn-ea"/>
                <a:cs typeface="+mn-cs"/>
              </a:rPr>
              <a:t>send message type followed by list of message fields in 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braces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ea typeface="+mn-ea"/>
                <a:cs typeface="+mn-cs"/>
              </a:rPr>
              <a:t>qname!expr1(expr2,expr3)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ea typeface="+mn-ea"/>
                <a:cs typeface="+mn-cs"/>
              </a:rPr>
              <a:t>qname?var1(var2,var3)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This All About</a:t>
            </a:r>
            <a:r>
              <a:rPr lang="en-US" dirty="0"/>
              <a:t>?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Spin</a:t>
            </a:r>
          </a:p>
          <a:p>
            <a:pPr lvl="1"/>
            <a:r>
              <a:rPr lang="en-US" sz="2000" dirty="0">
                <a:solidFill>
                  <a:srgbClr val="FF3300"/>
                </a:solidFill>
              </a:rPr>
              <a:t>On-the-fly verifier</a:t>
            </a:r>
            <a:r>
              <a:rPr lang="en-US" sz="2000" dirty="0"/>
              <a:t> developed at </a:t>
            </a:r>
            <a:r>
              <a:rPr lang="en-US" sz="2000" dirty="0">
                <a:solidFill>
                  <a:srgbClr val="FF3300"/>
                </a:solidFill>
              </a:rPr>
              <a:t>Bell-labs</a:t>
            </a:r>
            <a:r>
              <a:rPr lang="en-US" sz="2000" dirty="0"/>
              <a:t> by Gerard </a:t>
            </a:r>
            <a:r>
              <a:rPr lang="en-US" sz="2000" dirty="0" err="1"/>
              <a:t>Holzmann</a:t>
            </a:r>
            <a:r>
              <a:rPr lang="en-US" sz="2000" dirty="0"/>
              <a:t> and </a:t>
            </a:r>
            <a:r>
              <a:rPr lang="en-US" sz="2000" dirty="0" smtClean="0"/>
              <a:t>others</a:t>
            </a:r>
          </a:p>
          <a:p>
            <a:pPr lvl="1"/>
            <a:r>
              <a:rPr lang="en-US" sz="2000" dirty="0" smtClean="0"/>
              <a:t>http://spinroot.com</a:t>
            </a:r>
            <a:endParaRPr lang="en-US" sz="2000" dirty="0"/>
          </a:p>
          <a:p>
            <a:pPr lvl="1">
              <a:buFont typeface="Wingdings" pitchFamily="2" charset="2"/>
              <a:buNone/>
            </a:pPr>
            <a:endParaRPr lang="en-US" sz="2000" dirty="0"/>
          </a:p>
          <a:p>
            <a:r>
              <a:rPr lang="en-US" sz="2400" dirty="0" err="1"/>
              <a:t>Promela</a:t>
            </a:r>
            <a:endParaRPr lang="en-US" sz="2400" dirty="0"/>
          </a:p>
          <a:p>
            <a:pPr lvl="1"/>
            <a:r>
              <a:rPr lang="en-US" sz="2000" dirty="0"/>
              <a:t>Modeling language for SPIN</a:t>
            </a:r>
          </a:p>
          <a:p>
            <a:pPr lvl="1"/>
            <a:r>
              <a:rPr lang="en-US" sz="2000" dirty="0"/>
              <a:t>Targeted at asynchronous systems</a:t>
            </a:r>
          </a:p>
          <a:p>
            <a:pPr lvl="2"/>
            <a:r>
              <a:rPr lang="en-US" sz="2000" dirty="0"/>
              <a:t>Switching </a:t>
            </a:r>
            <a:r>
              <a:rPr lang="en-US" sz="2000" dirty="0" smtClean="0"/>
              <a:t>protocols</a:t>
            </a:r>
          </a:p>
          <a:p>
            <a:pPr lvl="1"/>
            <a:r>
              <a:rPr lang="en-US" sz="2000" dirty="0" smtClean="0"/>
              <a:t>http://spinroot.com/spin/Man/Quick.html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00"/>
                </a:solidFill>
              </a:rPr>
              <a:t>Send</a:t>
            </a:r>
            <a:r>
              <a:rPr lang="en-US" dirty="0" smtClean="0"/>
              <a:t> </a:t>
            </a:r>
            <a:r>
              <a:rPr lang="en-US" dirty="0"/>
              <a:t>is executable only when the </a:t>
            </a:r>
            <a:r>
              <a:rPr lang="en-US" dirty="0">
                <a:solidFill>
                  <a:srgbClr val="FF3300"/>
                </a:solidFill>
              </a:rPr>
              <a:t>channel is not full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>
                <a:solidFill>
                  <a:srgbClr val="FF3300"/>
                </a:solidFill>
              </a:rPr>
              <a:t>Receive</a:t>
            </a:r>
            <a:r>
              <a:rPr lang="en-US" dirty="0"/>
              <a:t> is </a:t>
            </a:r>
            <a:r>
              <a:rPr lang="en-US" dirty="0" smtClean="0"/>
              <a:t>executable </a:t>
            </a:r>
            <a:r>
              <a:rPr lang="en-US" dirty="0"/>
              <a:t>only when the </a:t>
            </a:r>
            <a:r>
              <a:rPr lang="en-US" dirty="0">
                <a:solidFill>
                  <a:srgbClr val="FF3300"/>
                </a:solidFill>
              </a:rPr>
              <a:t>channel is not </a:t>
            </a:r>
            <a:r>
              <a:rPr lang="en-US" dirty="0" smtClean="0">
                <a:solidFill>
                  <a:srgbClr val="FF3300"/>
                </a:solidFill>
              </a:rPr>
              <a:t>empty</a:t>
            </a:r>
          </a:p>
          <a:p>
            <a:endParaRPr lang="en-US" dirty="0" smtClean="0">
              <a:solidFill>
                <a:srgbClr val="FF3300"/>
              </a:solidFill>
            </a:endParaRPr>
          </a:p>
          <a:p>
            <a:r>
              <a:rPr lang="en-US" dirty="0" smtClean="0"/>
              <a:t>Optionally some arguments of receive can be constants</a:t>
            </a:r>
          </a:p>
          <a:p>
            <a:pPr lvl="1"/>
            <a:r>
              <a:rPr lang="en-US" dirty="0" smtClean="0"/>
              <a:t>qname?RECV,var,10</a:t>
            </a:r>
          </a:p>
          <a:p>
            <a:pPr lvl="1"/>
            <a:r>
              <a:rPr lang="en-US" dirty="0" smtClean="0"/>
              <a:t>Value of constant fields must match value of corresponding fields of message at the head of channel queue</a:t>
            </a:r>
          </a:p>
          <a:p>
            <a:endParaRPr lang="en-US" i="1" dirty="0" smtClean="0">
              <a:solidFill>
                <a:srgbClr val="FF3300"/>
              </a:solidFill>
            </a:endParaRPr>
          </a:p>
          <a:p>
            <a:r>
              <a:rPr lang="en-US" i="1" dirty="0" err="1" smtClean="0">
                <a:solidFill>
                  <a:srgbClr val="FF3300"/>
                </a:solidFill>
              </a:rPr>
              <a:t>len</a:t>
            </a:r>
            <a:r>
              <a:rPr lang="en-US" i="1" dirty="0" smtClean="0">
                <a:solidFill>
                  <a:srgbClr val="FF3300"/>
                </a:solidFill>
              </a:rPr>
              <a:t>(</a:t>
            </a:r>
            <a:r>
              <a:rPr lang="en-US" i="1" dirty="0" err="1" smtClean="0">
                <a:solidFill>
                  <a:srgbClr val="FF3300"/>
                </a:solidFill>
              </a:rPr>
              <a:t>qname</a:t>
            </a:r>
            <a:r>
              <a:rPr lang="en-US" i="1" dirty="0" smtClean="0">
                <a:solidFill>
                  <a:srgbClr val="FF3300"/>
                </a:solidFill>
              </a:rPr>
              <a:t>) </a:t>
            </a:r>
            <a:r>
              <a:rPr lang="en-US" dirty="0" smtClean="0"/>
              <a:t>returns the number of messages currently stored in </a:t>
            </a:r>
            <a:r>
              <a:rPr lang="en-US" i="1" dirty="0" err="1" smtClean="0">
                <a:solidFill>
                  <a:srgbClr val="FF3300"/>
                </a:solidFill>
              </a:rPr>
              <a:t>qname</a:t>
            </a:r>
            <a:endParaRPr lang="en-US" i="1" dirty="0" smtClean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endParaRPr lang="en-US" i="1" dirty="0" smtClean="0">
              <a:solidFill>
                <a:srgbClr val="FF3300"/>
              </a:solidFill>
            </a:endParaRPr>
          </a:p>
          <a:p>
            <a:r>
              <a:rPr lang="en-US" dirty="0" smtClean="0"/>
              <a:t>If used as a statement it will be </a:t>
            </a:r>
            <a:r>
              <a:rPr lang="en-US" dirty="0" err="1" smtClean="0"/>
              <a:t>unexecutable</a:t>
            </a:r>
            <a:r>
              <a:rPr lang="en-US" dirty="0" smtClean="0"/>
              <a:t> if the channel is empty</a:t>
            </a:r>
          </a:p>
          <a:p>
            <a:endParaRPr lang="en-US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Composite conditions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Invalid in </a:t>
            </a:r>
            <a:r>
              <a:rPr lang="en-US" dirty="0" err="1"/>
              <a:t>Promela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qname?var</a:t>
            </a:r>
            <a:r>
              <a:rPr lang="en-US" dirty="0"/>
              <a:t> == 0)</a:t>
            </a:r>
          </a:p>
          <a:p>
            <a:pPr lvl="1"/>
            <a:r>
              <a:rPr lang="en-US" dirty="0"/>
              <a:t>(a &gt; b &amp;&amp; qname!123)</a:t>
            </a:r>
          </a:p>
          <a:p>
            <a:pPr lvl="1"/>
            <a:r>
              <a:rPr lang="en-US" dirty="0"/>
              <a:t>Either send/receive or pure expression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Can </a:t>
            </a:r>
            <a:r>
              <a:rPr lang="en-US" i="1" dirty="0">
                <a:solidFill>
                  <a:srgbClr val="FF3300"/>
                </a:solidFill>
              </a:rPr>
              <a:t>evaluate</a:t>
            </a:r>
            <a:r>
              <a:rPr lang="en-US" dirty="0"/>
              <a:t> receives</a:t>
            </a:r>
          </a:p>
          <a:p>
            <a:pPr lvl="1"/>
            <a:r>
              <a:rPr lang="en-US" dirty="0" err="1"/>
              <a:t>qname</a:t>
            </a:r>
            <a:r>
              <a:rPr lang="en-US" dirty="0"/>
              <a:t>?[</a:t>
            </a:r>
            <a:r>
              <a:rPr lang="en-US" dirty="0" err="1"/>
              <a:t>ack,var</a:t>
            </a:r>
            <a:r>
              <a:rPr lang="en-US" dirty="0" smtClean="0"/>
              <a:t>]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Subtle issues</a:t>
            </a:r>
          </a:p>
          <a:p>
            <a:pPr lvl="1"/>
            <a:r>
              <a:rPr lang="en-US" dirty="0" err="1" smtClean="0"/>
              <a:t>qname</a:t>
            </a:r>
            <a:r>
              <a:rPr lang="en-US" dirty="0" smtClean="0"/>
              <a:t>?[</a:t>
            </a:r>
            <a:r>
              <a:rPr lang="en-US" dirty="0" err="1" smtClean="0"/>
              <a:t>msgtype</a:t>
            </a:r>
            <a:r>
              <a:rPr lang="en-US" dirty="0" smtClean="0"/>
              <a:t>]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 err="1" smtClean="0"/>
              <a:t>qname?msgtype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qname</a:t>
            </a:r>
            <a:r>
              <a:rPr lang="en-US" dirty="0" smtClean="0"/>
              <a:t>) &lt; MAX)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 err="1" smtClean="0"/>
              <a:t>qname!msgtype</a:t>
            </a:r>
            <a:endParaRPr lang="en-US" dirty="0" smtClean="0"/>
          </a:p>
          <a:p>
            <a:pPr lvl="1"/>
            <a:r>
              <a:rPr lang="en-US" dirty="0" smtClean="0"/>
              <a:t>Second statement not necessarily executable after the first</a:t>
            </a:r>
          </a:p>
          <a:p>
            <a:pPr lvl="2"/>
            <a:r>
              <a:rPr lang="en-US" dirty="0" smtClean="0"/>
              <a:t>Race conditions</a:t>
            </a:r>
          </a:p>
          <a:p>
            <a:pPr lvl="1"/>
            <a:endParaRPr lang="en-US" sz="2000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724400" y="3200400"/>
            <a:ext cx="3564097" cy="681038"/>
          </a:xfrm>
          <a:prstGeom prst="wedgeRoundRectCallout">
            <a:avLst>
              <a:gd name="adj1" fmla="val -111814"/>
              <a:gd name="adj2" fmla="val -30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Returns true if the receive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would be enabled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057400" y="25146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Rendezvous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Channel of size 0 defines a rendezvous port</a:t>
            </a:r>
          </a:p>
          <a:p>
            <a:pPr lvl="1"/>
            <a:r>
              <a:rPr lang="en-US"/>
              <a:t>Can be used by two processed for a synchronous </a:t>
            </a:r>
            <a:r>
              <a:rPr lang="en-US">
                <a:solidFill>
                  <a:srgbClr val="FF3300"/>
                </a:solidFill>
              </a:rPr>
              <a:t>handshake</a:t>
            </a:r>
          </a:p>
          <a:p>
            <a:pPr lvl="1"/>
            <a:r>
              <a:rPr lang="en-US"/>
              <a:t>No queueing</a:t>
            </a:r>
          </a:p>
          <a:p>
            <a:pPr lvl="1"/>
            <a:r>
              <a:rPr lang="en-US"/>
              <a:t>The first process blocks</a:t>
            </a:r>
          </a:p>
          <a:p>
            <a:pPr lvl="1"/>
            <a:r>
              <a:rPr lang="en-US"/>
              <a:t>Handshake occurs after the second process arrives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#define </a:t>
            </a:r>
            <a:r>
              <a:rPr lang="en-US" sz="2400" dirty="0" err="1"/>
              <a:t>msgtype</a:t>
            </a:r>
            <a:r>
              <a:rPr lang="en-US" sz="2400" dirty="0"/>
              <a:t> 33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/>
              <a:t>chan</a:t>
            </a:r>
            <a:r>
              <a:rPr lang="en-US" sz="2400" dirty="0"/>
              <a:t> name = [0] of {</a:t>
            </a:r>
            <a:r>
              <a:rPr lang="en-US" sz="2400" dirty="0" err="1"/>
              <a:t>byte,byte</a:t>
            </a:r>
            <a:r>
              <a:rPr lang="en-US" sz="2400" dirty="0"/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/>
              <a:t>proctype</a:t>
            </a:r>
            <a:r>
              <a:rPr lang="en-US" sz="2400" dirty="0"/>
              <a:t> A() {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name!msgtype</a:t>
            </a:r>
            <a:r>
              <a:rPr lang="en-US" sz="2400" dirty="0" smtClean="0"/>
              <a:t>(99</a:t>
            </a:r>
            <a:r>
              <a:rPr lang="en-US" sz="2400" dirty="0"/>
              <a:t>); </a:t>
            </a: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name!msgtype</a:t>
            </a:r>
            <a:r>
              <a:rPr lang="en-US" sz="2400" dirty="0" smtClean="0"/>
              <a:t>(100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/>
              <a:t>proctype</a:t>
            </a:r>
            <a:r>
              <a:rPr lang="en-US" sz="2400" dirty="0"/>
              <a:t> B() </a:t>
            </a:r>
            <a:r>
              <a:rPr lang="en-US" sz="2400" dirty="0" smtClean="0"/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byte </a:t>
            </a:r>
            <a:r>
              <a:rPr lang="en-US" sz="2400" dirty="0"/>
              <a:t>state; </a:t>
            </a: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name?msgtype</a:t>
            </a:r>
            <a:r>
              <a:rPr lang="en-US" sz="2400" dirty="0" smtClean="0"/>
              <a:t>(state)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init { run A(); run B() }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467600" y="152400"/>
            <a:ext cx="1447800" cy="4572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Sample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have already seen some</a:t>
            </a:r>
          </a:p>
          <a:p>
            <a:pPr lvl="1"/>
            <a:r>
              <a:rPr lang="en-US"/>
              <a:t>Concatenation of statements, parallel execution, atomic sequences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r>
              <a:rPr lang="en-US"/>
              <a:t>There are a few more</a:t>
            </a:r>
          </a:p>
          <a:p>
            <a:pPr lvl="1"/>
            <a:r>
              <a:rPr lang="en-US"/>
              <a:t>Case selection, repetition, unconditional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selection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</a:t>
            </a:r>
            <a:r>
              <a:rPr lang="en-US" dirty="0" smtClean="0"/>
              <a:t>f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(a &lt; b)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(a &gt; b)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:: else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/>
              <a:t>option3		/* optional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/>
              <a:t>fi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Cases </a:t>
            </a:r>
            <a:r>
              <a:rPr lang="en-US" dirty="0"/>
              <a:t>need not be exhaustive or mutually exclusive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Non-deterministic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2133600" y="25908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Repetition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5029200" cy="4267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byte count = 1;</a:t>
            </a:r>
          </a:p>
          <a:p>
            <a:pPr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counter() {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count = count + 1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count = count – 1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(count == 0)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break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}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Repetition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371600"/>
            <a:ext cx="4572000" cy="4114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 err="1"/>
              <a:t>proctype</a:t>
            </a:r>
            <a:r>
              <a:rPr lang="en-US" sz="2000" dirty="0"/>
              <a:t> counter()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:: (count != 0) </a:t>
            </a:r>
            <a:r>
              <a:rPr lang="en-US" sz="2000" dirty="0" smtClean="0">
                <a:latin typeface="cmsy10"/>
              </a:rPr>
              <a:t>!</a:t>
            </a:r>
            <a:endParaRPr lang="en-US" sz="2000" dirty="0">
              <a:latin typeface="cmsy10"/>
            </a:endParaRPr>
          </a:p>
          <a:p>
            <a:pPr>
              <a:buFont typeface="Wingdings" pitchFamily="2" charset="2"/>
              <a:buNone/>
            </a:pPr>
            <a:r>
              <a:rPr lang="en-US" sz="2000" dirty="0"/>
              <a:t>		if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:: count = count + 1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:: count = count – 1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dirty="0" err="1"/>
              <a:t>fi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:: (count == 0)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</a:t>
            </a:r>
            <a:r>
              <a:rPr lang="en-US" sz="2000" dirty="0"/>
              <a:t>break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 err="1"/>
              <a:t>od</a:t>
            </a: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Work leading to Spin started in 1980</a:t>
            </a:r>
          </a:p>
          <a:p>
            <a:pPr lvl="1"/>
            <a:r>
              <a:rPr lang="en-US" sz="2000" dirty="0"/>
              <a:t>First bug found on Nov 21, 1980 by </a:t>
            </a:r>
            <a:r>
              <a:rPr lang="en-US" sz="2000" dirty="0">
                <a:solidFill>
                  <a:srgbClr val="FF3300"/>
                </a:solidFill>
              </a:rPr>
              <a:t>Pan</a:t>
            </a:r>
          </a:p>
          <a:p>
            <a:pPr lvl="1"/>
            <a:r>
              <a:rPr lang="en-US" sz="2000" dirty="0"/>
              <a:t>One-pass verifier for safety properties</a:t>
            </a:r>
          </a:p>
          <a:p>
            <a:endParaRPr lang="en-US" sz="2400" dirty="0" smtClean="0"/>
          </a:p>
          <a:p>
            <a:r>
              <a:rPr lang="en-US" sz="2400" dirty="0" smtClean="0"/>
              <a:t>Succeeded by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3300"/>
                </a:solidFill>
              </a:rPr>
              <a:t>Pandora</a:t>
            </a:r>
            <a:r>
              <a:rPr lang="en-US" sz="2000" dirty="0" smtClean="0"/>
              <a:t> </a:t>
            </a:r>
            <a:r>
              <a:rPr lang="en-US" sz="2000" dirty="0"/>
              <a:t>(82),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3300"/>
                </a:solidFill>
              </a:rPr>
              <a:t>Trace</a:t>
            </a:r>
            <a:r>
              <a:rPr lang="en-US" sz="2000" dirty="0" smtClean="0"/>
              <a:t> </a:t>
            </a:r>
            <a:r>
              <a:rPr lang="en-US" sz="2000" dirty="0"/>
              <a:t>(83),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FF3300"/>
                </a:solidFill>
              </a:rPr>
              <a:t>SuperTrace</a:t>
            </a:r>
            <a:r>
              <a:rPr lang="en-US" sz="2000" dirty="0" smtClean="0"/>
              <a:t> </a:t>
            </a:r>
            <a:r>
              <a:rPr lang="en-US" sz="2000" dirty="0"/>
              <a:t>(84),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FF3300"/>
                </a:solidFill>
              </a:rPr>
              <a:t>SdlValid</a:t>
            </a:r>
            <a:r>
              <a:rPr lang="en-US" sz="2000" dirty="0" smtClean="0"/>
              <a:t> </a:t>
            </a:r>
            <a:r>
              <a:rPr lang="en-US" sz="2000" dirty="0"/>
              <a:t>(88),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3300"/>
                </a:solidFill>
              </a:rPr>
              <a:t>Spin</a:t>
            </a:r>
            <a:r>
              <a:rPr lang="en-US" sz="2000" dirty="0" smtClean="0"/>
              <a:t> </a:t>
            </a:r>
            <a:r>
              <a:rPr lang="en-US" sz="2000" dirty="0"/>
              <a:t>(89)</a:t>
            </a:r>
          </a:p>
          <a:p>
            <a:endParaRPr lang="en-US" sz="2400" dirty="0" smtClean="0"/>
          </a:p>
          <a:p>
            <a:r>
              <a:rPr lang="en-US" sz="2400" dirty="0" smtClean="0"/>
              <a:t>Spin </a:t>
            </a:r>
            <a:r>
              <a:rPr lang="en-US" sz="2400" dirty="0"/>
              <a:t>covered </a:t>
            </a:r>
            <a:r>
              <a:rPr lang="en-US" sz="2400" dirty="0">
                <a:solidFill>
                  <a:srgbClr val="FF3300"/>
                </a:solidFill>
              </a:rPr>
              <a:t>omega-regular</a:t>
            </a:r>
            <a:r>
              <a:rPr lang="en-US" sz="2400" dirty="0"/>
              <a:t>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Unconditional jumps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5334000" cy="48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</a:t>
            </a:r>
            <a:r>
              <a:rPr lang="en-US" sz="2800" dirty="0" smtClean="0"/>
              <a:t>Euclid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x, y) 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{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&gt;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x = x – y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&lt;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/>
              <a:t>y = y – x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:: (x == y)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 err="1"/>
              <a:t>goto</a:t>
            </a:r>
            <a:r>
              <a:rPr lang="en-US" sz="2800" dirty="0"/>
              <a:t> done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r>
              <a:rPr lang="en-US" sz="2800" dirty="0"/>
              <a:t> ;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         done</a:t>
            </a:r>
            <a:r>
              <a:rPr lang="en-US" sz="2800" dirty="0"/>
              <a:t>:  skip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and Recursion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Procedures can be modeled as processes</a:t>
            </a:r>
          </a:p>
          <a:p>
            <a:pPr lvl="1"/>
            <a:r>
              <a:rPr lang="en-US"/>
              <a:t>Even recursive ones</a:t>
            </a:r>
          </a:p>
          <a:p>
            <a:pPr lvl="1"/>
            <a:r>
              <a:rPr lang="en-US"/>
              <a:t>Return values can be passed back to the calling process via a global variable or a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133600" y="25146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Timeouts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 dirty="0" err="1"/>
              <a:t>Proctype</a:t>
            </a:r>
            <a:r>
              <a:rPr lang="en-US" sz="2800" dirty="0"/>
              <a:t> watchdog() {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do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:: timeout </a:t>
            </a:r>
            <a:r>
              <a:rPr lang="en-US" sz="2800" dirty="0" smtClean="0">
                <a:latin typeface="cmsy10"/>
              </a:rPr>
              <a:t>!</a:t>
            </a:r>
            <a:r>
              <a:rPr lang="en-US" sz="2800" dirty="0" smtClean="0"/>
              <a:t> </a:t>
            </a:r>
            <a:r>
              <a:rPr lang="en-US" sz="2800" dirty="0" err="1"/>
              <a:t>guard!reset</a:t>
            </a:r>
            <a:endParaRPr lang="en-US" sz="2800" dirty="0"/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od</a:t>
            </a:r>
            <a:endParaRPr lang="en-US" sz="2800" dirty="0"/>
          </a:p>
          <a:p>
            <a:pPr marL="609600" indent="-609600">
              <a:buFont typeface="Wingdings" pitchFamily="2" charset="2"/>
              <a:buNone/>
            </a:pPr>
            <a:r>
              <a:rPr lang="en-US" sz="2800" dirty="0"/>
              <a:t>}</a:t>
            </a:r>
          </a:p>
          <a:p>
            <a:pPr marL="609600" indent="-609600"/>
            <a:endParaRPr lang="en-US" sz="2800" dirty="0" smtClean="0"/>
          </a:p>
          <a:p>
            <a:pPr marL="609600" indent="-609600"/>
            <a:r>
              <a:rPr lang="en-US" sz="2800" dirty="0" smtClean="0"/>
              <a:t>Get </a:t>
            </a:r>
            <a:r>
              <a:rPr lang="en-US" sz="2800" dirty="0"/>
              <a:t>enabled when the entire system is deadlocked</a:t>
            </a:r>
          </a:p>
          <a:p>
            <a:pPr marL="609600" indent="-609600"/>
            <a:endParaRPr lang="en-US" sz="2800" dirty="0" smtClean="0"/>
          </a:p>
          <a:p>
            <a:pPr marL="609600" indent="-609600"/>
            <a:r>
              <a:rPr lang="en-US" sz="2800" dirty="0" smtClean="0"/>
              <a:t>No </a:t>
            </a:r>
            <a:r>
              <a:rPr lang="en-US" sz="2800" dirty="0"/>
              <a:t>absolute timing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Assertions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assert(</a:t>
            </a:r>
            <a:r>
              <a:rPr lang="en-US" smtClean="0">
                <a:latin typeface="Arial"/>
              </a:rPr>
              <a:t>any_boolean_condition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pure expression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If condition holds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no effect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If condition does not hold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error report during verification with Spin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286000" y="243840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3300"/>
                </a:solidFill>
                <a:latin typeface="Arial" charset="0"/>
              </a:rPr>
              <a:t>Time for example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000"/>
          </a:p>
          <a:p>
            <a:r>
              <a:rPr lang="en-US" sz="2800">
                <a:hlinkClick r:id="rId2"/>
              </a:rPr>
              <a:t>http://cm.bell-labs.com/cm/cs/what/spin/</a:t>
            </a: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>
                <a:hlinkClick r:id="rId3"/>
              </a:rPr>
              <a:t>http://cm.bell-labs.com/cm/cs/what/spin/Man/Manual.html</a:t>
            </a:r>
            <a:endParaRPr lang="en-US" sz="2800"/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>
                <a:hlinkClick r:id="rId4"/>
              </a:rPr>
              <a:t>http://cm.bell-labs.com/cm/cs/what/spin/Man/Quick.html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graphicFrame>
        <p:nvGraphicFramePr>
          <p:cNvPr id="922648" name="Group 24"/>
          <p:cNvGraphicFramePr>
            <a:graphicFrameLocks noGrp="1"/>
          </p:cNvGraphicFramePr>
          <p:nvPr>
            <p:ph idx="1"/>
          </p:nvPr>
        </p:nvGraphicFramePr>
        <p:xfrm>
          <a:off x="533400" y="1303338"/>
          <a:ext cx="8120317" cy="4541520"/>
        </p:xfrm>
        <a:graphic>
          <a:graphicData uri="http://schemas.openxmlformats.org/drawingml/2006/table">
            <a:tbl>
              <a:tblPr/>
              <a:tblGrid>
                <a:gridCol w="4043617"/>
                <a:gridCol w="4076700"/>
              </a:tblGrid>
              <a:tr h="240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Sagar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Chaki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Senior Member of Technical Staff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RTSS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 +1 412-268-1436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chaki@sei.cmu.edu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U.S. Mail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 Engineering Institute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 Fifth Avenue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Pittsburgh, PA 15213-2612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www.sei.cmu.edu/staff/chaki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info@sei.cmu.edu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	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Phone: 	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Fax:  		+1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412-268-6257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</a:t>
            </a:r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Interactive simulation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particular path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random path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Exhaustive </a:t>
            </a:r>
            <a:r>
              <a:rPr lang="en-US" sz="2400" dirty="0"/>
              <a:t>verification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Generate C code for verifier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Compile the verifier and execute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Returns </a:t>
            </a:r>
            <a:r>
              <a:rPr lang="en-US" sz="2000" dirty="0" smtClean="0"/>
              <a:t>counter-example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Lots </a:t>
            </a:r>
            <a:r>
              <a:rPr lang="en-US" sz="2400" dirty="0"/>
              <a:t>of options for fine-tuning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</a:t>
            </a:r>
            <a:r>
              <a:rPr lang="en-US" dirty="0" smtClean="0"/>
              <a:t>Overall Structure</a:t>
            </a:r>
            <a:endParaRPr lang="en-US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200400" y="1219200"/>
            <a:ext cx="1524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dirty="0" smtClean="0"/>
              <a:t>GUI</a:t>
            </a:r>
            <a:endParaRPr lang="en-US" dirty="0"/>
          </a:p>
          <a:p>
            <a:pPr algn="ctr"/>
            <a:r>
              <a:rPr lang="en-US" dirty="0"/>
              <a:t>Front-end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00400" y="2286000"/>
            <a:ext cx="1524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Promela</a:t>
            </a:r>
          </a:p>
          <a:p>
            <a:pPr algn="ctr"/>
            <a:r>
              <a:rPr lang="en-US"/>
              <a:t>Parser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867400" y="2209800"/>
            <a:ext cx="24384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LTL Parser and</a:t>
            </a:r>
          </a:p>
          <a:p>
            <a:pPr algn="ctr"/>
            <a:r>
              <a:rPr lang="en-US"/>
              <a:t>Translator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85800" y="3429000"/>
            <a:ext cx="12954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Syntax</a:t>
            </a:r>
          </a:p>
          <a:p>
            <a:pPr algn="ctr"/>
            <a:r>
              <a:rPr lang="en-US"/>
              <a:t>Error</a:t>
            </a:r>
          </a:p>
          <a:p>
            <a:pPr algn="ctr"/>
            <a:r>
              <a:rPr lang="en-US"/>
              <a:t>Reports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19400" y="3352800"/>
            <a:ext cx="1981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Interactive</a:t>
            </a:r>
          </a:p>
          <a:p>
            <a:pPr algn="ctr"/>
            <a:r>
              <a:rPr lang="en-US"/>
              <a:t>Simulation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019800" y="3505200"/>
            <a:ext cx="2286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Verifier</a:t>
            </a:r>
          </a:p>
          <a:p>
            <a:pPr algn="ctr"/>
            <a:r>
              <a:rPr lang="en-US"/>
              <a:t>Generator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943600" y="4953000"/>
            <a:ext cx="24384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Optimized Model</a:t>
            </a:r>
          </a:p>
          <a:p>
            <a:pPr algn="ctr"/>
            <a:r>
              <a:rPr lang="en-US"/>
              <a:t>Checker (ANSI C)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14600" y="5181600"/>
            <a:ext cx="25908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Executable O-T-F</a:t>
            </a:r>
          </a:p>
          <a:p>
            <a:pPr algn="ctr"/>
            <a:r>
              <a:rPr lang="en-US"/>
              <a:t>Verifier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886200" y="1905000"/>
            <a:ext cx="0" cy="38100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724400" y="2667000"/>
            <a:ext cx="1143000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1295400" y="2667000"/>
            <a:ext cx="1905000" cy="762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962400" y="2971800"/>
            <a:ext cx="0" cy="381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724400" y="2895600"/>
            <a:ext cx="1981200" cy="609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7086600" y="4191000"/>
            <a:ext cx="0" cy="762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5105400" y="5562600"/>
            <a:ext cx="838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V="1">
            <a:off x="3962400" y="4038600"/>
            <a:ext cx="0" cy="381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590800" y="4419600"/>
            <a:ext cx="2398713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/>
              <a:t>Counter  Example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3962400" y="48768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Promela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Stands for </a:t>
            </a:r>
            <a:r>
              <a:rPr lang="en-US" sz="2400" dirty="0" smtClean="0">
                <a:solidFill>
                  <a:srgbClr val="FF0000"/>
                </a:solidFill>
              </a:rPr>
              <a:t>Pro</a:t>
            </a:r>
            <a:r>
              <a:rPr lang="en-US" sz="2400" dirty="0" smtClean="0"/>
              <a:t>cess </a:t>
            </a:r>
            <a:r>
              <a:rPr lang="en-US" sz="2400" dirty="0" smtClean="0">
                <a:solidFill>
                  <a:srgbClr val="FF0000"/>
                </a:solidFill>
              </a:rPr>
              <a:t>Me</a:t>
            </a:r>
            <a:r>
              <a:rPr lang="en-US" sz="2400" dirty="0" smtClean="0"/>
              <a:t>ta </a:t>
            </a:r>
            <a:r>
              <a:rPr lang="en-US" sz="2400" dirty="0" smtClean="0">
                <a:solidFill>
                  <a:srgbClr val="FF0000"/>
                </a:solidFill>
              </a:rPr>
              <a:t>La</a:t>
            </a:r>
            <a:r>
              <a:rPr lang="en-US" sz="2400" dirty="0" smtClean="0"/>
              <a:t>nguage</a:t>
            </a:r>
          </a:p>
          <a:p>
            <a:endParaRPr lang="en-US" sz="2400" dirty="0" smtClean="0"/>
          </a:p>
          <a:p>
            <a:r>
              <a:rPr lang="en-US" sz="2400" dirty="0" smtClean="0"/>
              <a:t>Language </a:t>
            </a:r>
            <a:r>
              <a:rPr lang="en-US" sz="2400" dirty="0"/>
              <a:t>for asynchronous programs</a:t>
            </a:r>
          </a:p>
          <a:p>
            <a:pPr lvl="1"/>
            <a:r>
              <a:rPr lang="en-US" sz="2000" dirty="0">
                <a:solidFill>
                  <a:srgbClr val="FF3300"/>
                </a:solidFill>
              </a:rPr>
              <a:t>Dynamic</a:t>
            </a:r>
            <a:r>
              <a:rPr lang="en-US" sz="2000" dirty="0"/>
              <a:t> process creation</a:t>
            </a:r>
          </a:p>
          <a:p>
            <a:pPr lvl="1"/>
            <a:r>
              <a:rPr lang="en-US" sz="2000" dirty="0"/>
              <a:t>Processes execute </a:t>
            </a:r>
            <a:r>
              <a:rPr lang="en-US" sz="2000" dirty="0">
                <a:solidFill>
                  <a:srgbClr val="FF3300"/>
                </a:solidFill>
              </a:rPr>
              <a:t>asynchronously</a:t>
            </a:r>
          </a:p>
          <a:p>
            <a:pPr lvl="1"/>
            <a:r>
              <a:rPr lang="en-US" sz="2000" dirty="0"/>
              <a:t>Communicate via </a:t>
            </a:r>
            <a:r>
              <a:rPr lang="en-US" sz="2000" dirty="0">
                <a:solidFill>
                  <a:srgbClr val="FF3300"/>
                </a:solidFill>
              </a:rPr>
              <a:t>shared variables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3300"/>
                </a:solidFill>
              </a:rPr>
              <a:t>message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3300"/>
                </a:solidFill>
              </a:rPr>
              <a:t>channels</a:t>
            </a:r>
          </a:p>
          <a:p>
            <a:pPr lvl="2"/>
            <a:r>
              <a:rPr lang="en-US" sz="2000" dirty="0"/>
              <a:t>Races must be explicitly avoided</a:t>
            </a:r>
          </a:p>
          <a:p>
            <a:pPr lvl="2"/>
            <a:r>
              <a:rPr lang="en-US" sz="2000" dirty="0"/>
              <a:t>Channels can be </a:t>
            </a:r>
            <a:r>
              <a:rPr lang="en-US" sz="2000" dirty="0">
                <a:solidFill>
                  <a:srgbClr val="FF3300"/>
                </a:solidFill>
              </a:rPr>
              <a:t>queued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FF3300"/>
                </a:solidFill>
              </a:rPr>
              <a:t>rendezvous</a:t>
            </a:r>
          </a:p>
          <a:p>
            <a:pPr lvl="1"/>
            <a:r>
              <a:rPr lang="en-US" sz="2000" dirty="0"/>
              <a:t>Very C like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Executability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No difference between conditions and statements</a:t>
            </a:r>
          </a:p>
          <a:p>
            <a:pPr lvl="1"/>
            <a:r>
              <a:rPr lang="en-US" sz="2000" dirty="0"/>
              <a:t>Execution of every statement is conditional on its </a:t>
            </a:r>
            <a:r>
              <a:rPr lang="en-US" sz="2000" dirty="0" err="1">
                <a:solidFill>
                  <a:srgbClr val="FF3300"/>
                </a:solidFill>
              </a:rPr>
              <a:t>executability</a:t>
            </a:r>
            <a:endParaRPr lang="en-US" sz="2000" dirty="0">
              <a:solidFill>
                <a:srgbClr val="FF3300"/>
              </a:solidFill>
            </a:endParaRPr>
          </a:p>
          <a:p>
            <a:pPr lvl="1"/>
            <a:r>
              <a:rPr lang="en-US" sz="2000" dirty="0" err="1"/>
              <a:t>Executability</a:t>
            </a:r>
            <a:r>
              <a:rPr lang="en-US" sz="2000" dirty="0"/>
              <a:t> is the basic means of </a:t>
            </a:r>
            <a:r>
              <a:rPr lang="en-US" sz="2000" dirty="0" smtClean="0">
                <a:solidFill>
                  <a:srgbClr val="FF3300"/>
                </a:solidFill>
              </a:rPr>
              <a:t>synchronization</a:t>
            </a:r>
          </a:p>
          <a:p>
            <a:pPr lvl="1"/>
            <a:endParaRPr lang="en-US" sz="2400" dirty="0" smtClean="0">
              <a:solidFill>
                <a:srgbClr val="FF3300"/>
              </a:solidFill>
            </a:endParaRPr>
          </a:p>
          <a:p>
            <a:r>
              <a:rPr lang="en-US" sz="2400" dirty="0" smtClean="0"/>
              <a:t>Declarations and assignments are always executable</a:t>
            </a:r>
          </a:p>
          <a:p>
            <a:endParaRPr lang="en-US" sz="2400" dirty="0" smtClean="0"/>
          </a:p>
          <a:p>
            <a:r>
              <a:rPr lang="en-US" sz="2400" dirty="0" smtClean="0"/>
              <a:t>Conditionals are executable when they hold</a:t>
            </a:r>
          </a:p>
          <a:p>
            <a:endParaRPr lang="en-US" sz="2400" dirty="0" smtClean="0"/>
          </a:p>
          <a:p>
            <a:r>
              <a:rPr lang="en-US" sz="2400" dirty="0" smtClean="0"/>
              <a:t>The following are the same</a:t>
            </a:r>
          </a:p>
          <a:p>
            <a:pPr lvl="1"/>
            <a:r>
              <a:rPr lang="en-US" sz="2000" dirty="0" smtClean="0"/>
              <a:t>while (a != b) skip</a:t>
            </a:r>
          </a:p>
          <a:p>
            <a:pPr lvl="1"/>
            <a:r>
              <a:rPr lang="en-US" sz="2000" dirty="0" smtClean="0"/>
              <a:t>(a == b)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Delimitors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Semi-colon is used a statement separator not a statement </a:t>
            </a:r>
            <a:r>
              <a:rPr lang="en-US" sz="2400" dirty="0" smtClean="0"/>
              <a:t>terminator</a:t>
            </a:r>
          </a:p>
          <a:p>
            <a:endParaRPr lang="en-US" sz="2400" dirty="0"/>
          </a:p>
          <a:p>
            <a:pPr lvl="1"/>
            <a:r>
              <a:rPr lang="en-US" sz="2000" dirty="0"/>
              <a:t>Last statement does not need semi-colon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</a:t>
            </a:r>
            <a:r>
              <a:rPr lang="en-US" sz="2000" dirty="0"/>
              <a:t>replaced by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</a:t>
            </a:r>
            <a:r>
              <a:rPr lang="en-US" sz="2000" dirty="0"/>
              <a:t>to indicate causality between two successive statements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a == b); c = c + 1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a == b) </a:t>
            </a:r>
            <a:r>
              <a:rPr lang="en-US" sz="2000" dirty="0" smtClean="0">
                <a:latin typeface="cmsy10"/>
              </a:rPr>
              <a:t>!</a:t>
            </a:r>
            <a:r>
              <a:rPr lang="en-US" sz="2000" dirty="0" smtClean="0"/>
              <a:t> </a:t>
            </a:r>
            <a:r>
              <a:rPr lang="en-US" sz="2000" dirty="0"/>
              <a:t>c = c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Basic : bit/</a:t>
            </a:r>
            <a:r>
              <a:rPr lang="en-US" sz="2400" dirty="0" err="1"/>
              <a:t>bool</a:t>
            </a:r>
            <a:r>
              <a:rPr lang="en-US" sz="2400" dirty="0"/>
              <a:t>, byte, short, </a:t>
            </a:r>
            <a:r>
              <a:rPr lang="en-US" sz="2400" dirty="0" err="1"/>
              <a:t>int</a:t>
            </a:r>
            <a:r>
              <a:rPr lang="en-US" sz="2400" dirty="0"/>
              <a:t>, </a:t>
            </a:r>
            <a:r>
              <a:rPr lang="en-US" sz="2400" dirty="0" err="1"/>
              <a:t>chan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Arrays</a:t>
            </a:r>
            <a:r>
              <a:rPr lang="en-US" sz="2400" dirty="0"/>
              <a:t>: fixed size</a:t>
            </a:r>
          </a:p>
          <a:p>
            <a:pPr lvl="1"/>
            <a:r>
              <a:rPr lang="en-US" sz="2000" dirty="0"/>
              <a:t>byte state[20];</a:t>
            </a:r>
          </a:p>
          <a:p>
            <a:pPr lvl="1"/>
            <a:r>
              <a:rPr lang="en-US" sz="2000" dirty="0"/>
              <a:t>state[0] = state[3 * </a:t>
            </a:r>
            <a:r>
              <a:rPr lang="en-US" sz="2000" dirty="0" err="1"/>
              <a:t>i</a:t>
            </a:r>
            <a:r>
              <a:rPr lang="en-US" sz="2000" dirty="0"/>
              <a:t>] + 5 * state[7/j];</a:t>
            </a:r>
          </a:p>
          <a:p>
            <a:endParaRPr lang="en-US" sz="2400" dirty="0" smtClean="0"/>
          </a:p>
          <a:p>
            <a:r>
              <a:rPr lang="en-US" sz="2400" dirty="0" smtClean="0"/>
              <a:t>Symbolic </a:t>
            </a:r>
            <a:r>
              <a:rPr lang="en-US" sz="2400" dirty="0"/>
              <a:t>constants</a:t>
            </a:r>
          </a:p>
          <a:p>
            <a:pPr lvl="1"/>
            <a:r>
              <a:rPr lang="en-US" sz="2000" dirty="0"/>
              <a:t>Usually used for message types</a:t>
            </a:r>
          </a:p>
          <a:p>
            <a:pPr lvl="1"/>
            <a:r>
              <a:rPr lang="en-US" sz="2000" dirty="0" err="1"/>
              <a:t>mtype</a:t>
            </a:r>
            <a:r>
              <a:rPr lang="en-US" sz="2000" dirty="0"/>
              <a:t> = {SEND, RECV};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  <p:tag name="FIRSTCHAKI@GPOQGTZZRCIJINPU" val="4256"/>
  <p:tag name="FIRSTCHAKI@BJPTXTYZTFGJKKTU" val="4268"/>
</p:tagLst>
</file>

<file path=ppt/theme/theme1.xml><?xml version="1.0" encoding="utf-8"?>
<a:theme xmlns:a="http://schemas.openxmlformats.org/drawingml/2006/main" name="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presentation-fullcolor</Template>
  <TotalTime>3889</TotalTime>
  <Words>1263</Words>
  <Application>Microsoft Office PowerPoint</Application>
  <PresentationFormat>On-screen Show (4:3)</PresentationFormat>
  <Paragraphs>390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ＭＳ Ｐゴシック</vt:lpstr>
      <vt:lpstr>Times</vt:lpstr>
      <vt:lpstr>Wingdings</vt:lpstr>
      <vt:lpstr>cmsy10</vt:lpstr>
      <vt:lpstr>Calibri</vt:lpstr>
      <vt:lpstr>Times New Roman</vt:lpstr>
      <vt:lpstr>presentation-fullcolor</vt:lpstr>
      <vt:lpstr>Custom Design</vt:lpstr>
      <vt:lpstr>SPIN: Part 1</vt:lpstr>
      <vt:lpstr>What is This All About?</vt:lpstr>
      <vt:lpstr>History</vt:lpstr>
      <vt:lpstr>Spin Capabilities</vt:lpstr>
      <vt:lpstr>Spin Overall Structure</vt:lpstr>
      <vt:lpstr>Promela</vt:lpstr>
      <vt:lpstr>Executability</vt:lpstr>
      <vt:lpstr>Delimitors</vt:lpstr>
      <vt:lpstr>Data Types</vt:lpstr>
      <vt:lpstr>Process Definition</vt:lpstr>
      <vt:lpstr>Process Instantiation</vt:lpstr>
      <vt:lpstr>Process Parameterization</vt:lpstr>
      <vt:lpstr>Race Condition</vt:lpstr>
      <vt:lpstr>Deadlock</vt:lpstr>
      <vt:lpstr>Atomic sequences</vt:lpstr>
      <vt:lpstr>Message passing</vt:lpstr>
      <vt:lpstr>Message passing</vt:lpstr>
      <vt:lpstr>Message passing</vt:lpstr>
      <vt:lpstr>Message passing</vt:lpstr>
      <vt:lpstr>Executability</vt:lpstr>
      <vt:lpstr>Composite conditions</vt:lpstr>
      <vt:lpstr>Slide 22</vt:lpstr>
      <vt:lpstr>Rendezvous</vt:lpstr>
      <vt:lpstr>Example</vt:lpstr>
      <vt:lpstr>Control flow</vt:lpstr>
      <vt:lpstr>Case selection</vt:lpstr>
      <vt:lpstr>Slide 27</vt:lpstr>
      <vt:lpstr>Repetition</vt:lpstr>
      <vt:lpstr>Repetition</vt:lpstr>
      <vt:lpstr>Unconditional jumps</vt:lpstr>
      <vt:lpstr>Procedures and Recursion</vt:lpstr>
      <vt:lpstr>Slide 32</vt:lpstr>
      <vt:lpstr>Timeouts</vt:lpstr>
      <vt:lpstr>Assertions</vt:lpstr>
      <vt:lpstr>Slide 35</vt:lpstr>
      <vt:lpstr>References</vt:lpstr>
      <vt:lpstr>Questions?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Sagar Chaki</dc:creator>
  <cp:lastModifiedBy>Sagar Chaki</cp:lastModifiedBy>
  <cp:revision>896</cp:revision>
  <cp:lastPrinted>2006-06-21T20:45:34Z</cp:lastPrinted>
  <dcterms:created xsi:type="dcterms:W3CDTF">2011-08-15T14:20:31Z</dcterms:created>
  <dcterms:modified xsi:type="dcterms:W3CDTF">2011-11-02T15:47:36Z</dcterms:modified>
</cp:coreProperties>
</file>