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  <p:sldMasterId id="2147483701" r:id="rId4"/>
  </p:sldMasterIdLst>
  <p:notesMasterIdLst>
    <p:notesMasterId r:id="rId73"/>
  </p:notesMasterIdLst>
  <p:sldIdLst>
    <p:sldId id="256" r:id="rId5"/>
    <p:sldId id="376" r:id="rId6"/>
    <p:sldId id="267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283" r:id="rId16"/>
    <p:sldId id="261" r:id="rId17"/>
    <p:sldId id="304" r:id="rId18"/>
    <p:sldId id="375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68" r:id="rId57"/>
    <p:sldId id="369" r:id="rId58"/>
    <p:sldId id="370" r:id="rId59"/>
    <p:sldId id="350" r:id="rId60"/>
    <p:sldId id="367" r:id="rId61"/>
    <p:sldId id="371" r:id="rId62"/>
    <p:sldId id="372" r:id="rId63"/>
    <p:sldId id="356" r:id="rId64"/>
    <p:sldId id="385" r:id="rId65"/>
    <p:sldId id="359" r:id="rId66"/>
    <p:sldId id="373" r:id="rId67"/>
    <p:sldId id="362" r:id="rId68"/>
    <p:sldId id="363" r:id="rId69"/>
    <p:sldId id="374" r:id="rId70"/>
    <p:sldId id="365" r:id="rId71"/>
    <p:sldId id="366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C4F82"/>
    <a:srgbClr val="919191"/>
    <a:srgbClr val="F0EB15"/>
    <a:srgbClr val="D9D2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>
        <p:scale>
          <a:sx n="70" d="100"/>
          <a:sy n="70" d="100"/>
        </p:scale>
        <p:origin x="-14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329B4-242C-418B-9F34-E0507E3FA3DB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A2CD-3DD5-4572-B727-CBAFF762E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B758F-D0D2-457B-9C8C-433B9FF17C48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99B141-3684-4AA4-93EA-24DE2119C97A}" type="slidenum">
              <a:rPr lang="en-US"/>
              <a:pPr/>
              <a:t>41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93D0F-17F7-42F3-9BCC-85579DD4AABD}" type="slidenum">
              <a:rPr lang="en-US"/>
              <a:pPr/>
              <a:t>42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AC488-F1D1-4B42-AF18-1DCC5B32A9D5}" type="slidenum">
              <a:rPr lang="en-US"/>
              <a:pPr/>
              <a:t>43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FF64D4-81FE-4563-A05F-0C161177C6A9}" type="slidenum">
              <a:rPr lang="en-US"/>
              <a:pPr/>
              <a:t>44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912E09-8F67-4DEB-BE10-93F90B81B13E}" type="slidenum">
              <a:rPr lang="en-US"/>
              <a:pPr/>
              <a:t>45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1DA5B6-DAC2-463F-979C-05E387C2E8AA}" type="slidenum">
              <a:rPr lang="en-US"/>
              <a:pPr/>
              <a:t>46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FE73B7-1CE7-48F2-A24D-196561E3BACD}" type="slidenum">
              <a:rPr lang="en-US"/>
              <a:pPr/>
              <a:t>47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0A68A-F61A-4E29-9765-71D94CEC2877}" type="slidenum">
              <a:rPr lang="en-US"/>
              <a:pPr/>
              <a:t>48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BE4460-FF58-4515-AEB6-57225CF8D284}" type="slidenum">
              <a:rPr lang="en-US"/>
              <a:pPr/>
              <a:t>49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53A37E-089C-411F-BE75-9F87CE8356EB}" type="slidenum">
              <a:rPr lang="en-US"/>
              <a:pPr/>
              <a:t>50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80671-7AF3-4908-998A-4168427864C1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EDF4B8-CA12-4D07-A258-EDD080788BA1}" type="slidenum">
              <a:rPr lang="en-US"/>
              <a:pPr/>
              <a:t>51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7823DA-FEEC-4E34-83A4-7B723A872288}" type="slidenum">
              <a:rPr lang="en-US"/>
              <a:pPr/>
              <a:t>52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B0D26F-AAC5-41C5-88F9-0D8EFC3263DC}" type="slidenum">
              <a:rPr lang="en-US"/>
              <a:pPr/>
              <a:t>56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88566-2F80-4595-9461-24020054F895}" type="slidenum">
              <a:rPr lang="en-US"/>
              <a:pPr/>
              <a:t>60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A68E0C-A9C4-4940-8988-EF893F009C47}" type="slidenum">
              <a:rPr lang="en-US"/>
              <a:pPr/>
              <a:t>62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9F01D0-C71D-4DFE-A372-B5126CA49D73}" type="slidenum">
              <a:rPr lang="en-US"/>
              <a:pPr/>
              <a:t>64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3F03E7-9001-458A-A71D-FC3F125D8AC7}" type="slidenum">
              <a:rPr lang="en-US"/>
              <a:pPr/>
              <a:t>65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F736DF-7BBC-49CE-82D8-B8CDB9EC20D0}" type="slidenum">
              <a:rPr lang="en-US"/>
              <a:pPr/>
              <a:t>67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AF8634-B6F4-4022-8145-CEF83C57EBEF}" type="slidenum">
              <a:rPr lang="en-US"/>
              <a:pPr/>
              <a:t>68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0913CC-F32D-4CE0-A694-5DBB26E09906}" type="slidenum">
              <a:rPr lang="en-US"/>
              <a:pPr/>
              <a:t>34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5BC90-F3F1-4979-8AAE-BC74EDCEAEAC}" type="slidenum">
              <a:rPr lang="en-US"/>
              <a:pPr/>
              <a:t>35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9872E-3515-4965-947D-71AE92168EE2}" type="slidenum">
              <a:rPr lang="en-US"/>
              <a:pPr/>
              <a:t>36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C5E772-0DE3-4A9D-87B8-9333B6EC095B}" type="slidenum">
              <a:rPr lang="en-US"/>
              <a:pPr/>
              <a:t>37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48543-6EC9-4689-8CD2-605A4C566678}" type="slidenum">
              <a:rPr lang="en-US"/>
              <a:pPr/>
              <a:t>38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D2574-2C95-47F6-B418-C4FCF81C8424}" type="slidenum">
              <a:rPr lang="en-US"/>
              <a:pPr/>
              <a:t>39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8E8CAA-B91B-4C27-A8F2-C45E7CF3FC47}" type="slidenum">
              <a:rPr lang="en-US"/>
              <a:pPr/>
              <a:t>40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rdmark2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0"/>
            <a:ext cx="32131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buFont typeface="Wingdings" pitchFamily="-4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</p:spPr>
        <p:txBody>
          <a:bodyPr lIns="92075" tIns="46038" rIns="92075" bIns="46038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90513" y="1371600"/>
            <a:ext cx="4076700" cy="50736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9613" y="1371600"/>
            <a:ext cx="4078287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62800" y="762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D3270F5E-8699-4D15-9EE3-F66E3FD8C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3C4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4267200" y="2293938"/>
            <a:ext cx="4267200" cy="1143000"/>
          </a:xfrm>
        </p:spPr>
        <p:txBody>
          <a:bodyPr lIns="91428" tIns="45714" rIns="91428" bIns="45714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67200" y="3894138"/>
            <a:ext cx="4267200" cy="1751012"/>
          </a:xfrm>
        </p:spPr>
        <p:txBody>
          <a:bodyPr lIns="91428" tIns="45714" rIns="91428" bIns="45714"/>
          <a:lstStyle>
            <a:lvl1pPr>
              <a:spcAft>
                <a:spcPct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white">
          <a:xfrm>
            <a:off x="7210425" y="6408738"/>
            <a:ext cx="1665288" cy="2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428" bIns="45714">
            <a:spAutoFit/>
          </a:bodyPr>
          <a:lstStyle/>
          <a:p>
            <a:pPr algn="l" eaLnBrk="0" hangingPunct="0">
              <a:lnSpc>
                <a:spcPts val="1300"/>
              </a:lnSpc>
              <a:spcBef>
                <a:spcPct val="0"/>
              </a:spcBef>
            </a:pP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2011 </a:t>
            </a:r>
            <a:r>
              <a:rPr lang="en-US" sz="700" dirty="0">
                <a:solidFill>
                  <a:schemeClr val="bg1"/>
                </a:solidFill>
              </a:rPr>
              <a:t>Carnegie Mellon University</a:t>
            </a:r>
          </a:p>
        </p:txBody>
      </p:sp>
      <p:grpSp>
        <p:nvGrpSpPr>
          <p:cNvPr id="2" name="Group 49"/>
          <p:cNvGrpSpPr>
            <a:grpSpLocks/>
          </p:cNvGrpSpPr>
          <p:nvPr userDrawn="1"/>
        </p:nvGrpSpPr>
        <p:grpSpPr bwMode="auto">
          <a:xfrm>
            <a:off x="26988" y="23813"/>
            <a:ext cx="4057650" cy="6094412"/>
            <a:chOff x="17" y="15"/>
            <a:chExt cx="2728" cy="3839"/>
          </a:xfrm>
        </p:grpSpPr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17" y="2179"/>
              <a:ext cx="1004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17" y="1011"/>
              <a:ext cx="409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17" y="2775"/>
              <a:ext cx="418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17" y="1591"/>
              <a:ext cx="1004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17" y="1216"/>
              <a:ext cx="2266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17" y="2383"/>
              <a:ext cx="227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17" y="1796"/>
              <a:ext cx="2728" cy="285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17" y="2979"/>
              <a:ext cx="1671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17" y="3570"/>
              <a:ext cx="1066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17" y="15"/>
              <a:ext cx="1084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17" y="611"/>
              <a:ext cx="1680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2" name="Picture 50" descr="SEI_CMU_1Lin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2275"/>
            <a:ext cx="20383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22275"/>
            <a:ext cx="59626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90513" y="1371600"/>
            <a:ext cx="4076700" cy="50736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9613" y="1371600"/>
            <a:ext cx="4078287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3C4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4267200" y="2293938"/>
            <a:ext cx="4267200" cy="1143000"/>
          </a:xfrm>
        </p:spPr>
        <p:txBody>
          <a:bodyPr lIns="91428" tIns="45714" rIns="91428" bIns="45714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67200" y="3894138"/>
            <a:ext cx="4267200" cy="1751012"/>
          </a:xfrm>
        </p:spPr>
        <p:txBody>
          <a:bodyPr lIns="91428" tIns="45714" rIns="91428" bIns="45714"/>
          <a:lstStyle>
            <a:lvl1pPr>
              <a:spcAft>
                <a:spcPct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white">
          <a:xfrm>
            <a:off x="7210425" y="6408738"/>
            <a:ext cx="1665288" cy="2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428" bIns="45714">
            <a:spAutoFit/>
          </a:bodyPr>
          <a:lstStyle/>
          <a:p>
            <a:pPr algn="l" eaLnBrk="0" hangingPunct="0">
              <a:lnSpc>
                <a:spcPts val="1300"/>
              </a:lnSpc>
              <a:spcBef>
                <a:spcPct val="0"/>
              </a:spcBef>
            </a:pP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2011 </a:t>
            </a:r>
            <a:r>
              <a:rPr lang="en-US" sz="700" dirty="0">
                <a:solidFill>
                  <a:schemeClr val="bg1"/>
                </a:solidFill>
              </a:rPr>
              <a:t>Carnegie Mellon University</a:t>
            </a:r>
          </a:p>
        </p:txBody>
      </p:sp>
      <p:grpSp>
        <p:nvGrpSpPr>
          <p:cNvPr id="2" name="Group 49"/>
          <p:cNvGrpSpPr>
            <a:grpSpLocks/>
          </p:cNvGrpSpPr>
          <p:nvPr userDrawn="1"/>
        </p:nvGrpSpPr>
        <p:grpSpPr bwMode="auto">
          <a:xfrm>
            <a:off x="26988" y="23813"/>
            <a:ext cx="4057650" cy="6094412"/>
            <a:chOff x="17" y="15"/>
            <a:chExt cx="2728" cy="3839"/>
          </a:xfrm>
        </p:grpSpPr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17" y="2179"/>
              <a:ext cx="1004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17" y="1011"/>
              <a:ext cx="409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17" y="2775"/>
              <a:ext cx="418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17" y="1591"/>
              <a:ext cx="1004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17" y="1216"/>
              <a:ext cx="2266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17" y="2383"/>
              <a:ext cx="227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17" y="1796"/>
              <a:ext cx="2728" cy="285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17" y="2979"/>
              <a:ext cx="1671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17" y="3570"/>
              <a:ext cx="1066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17" y="15"/>
              <a:ext cx="1084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17" y="611"/>
              <a:ext cx="1680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2" name="Picture 50" descr="SEI_CMU_1Lin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2275"/>
            <a:ext cx="20383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22275"/>
            <a:ext cx="59626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A0A444-E799-4144-A4FA-FC1327E8A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371600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371600"/>
            <a:ext cx="4078287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1016E3-012D-4B78-8267-3839C63A5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9C5704-A8A6-46A9-B010-ED3C5237A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13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8100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D36850-7AA9-446E-A6A5-BB157F20B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DE11C6-B1F6-44FC-ACF1-8FFDE04C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E13AC0-92AA-4FB2-86AC-4314E6EC8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2F812B-CDDD-4DEF-BCDA-FC6DDEE39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C1C0D-05D3-40E0-AE56-CE99330FF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2F7492-7239-4872-B3A1-33280344D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9CA68-92C8-44F0-8762-49880384C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4950"/>
            <a:ext cx="1941513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4950"/>
            <a:ext cx="567690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D79073-3063-437F-BB54-7193E64E7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87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62800" y="762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D3270F5E-8699-4D15-9EE3-F66E3FD8C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371600"/>
            <a:ext cx="830738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2" name="Picture 4" descr="cmumast2"/>
          <p:cNvPicPr>
            <a:picLocks noChangeAspect="1" noChangeArrowheads="1"/>
          </p:cNvPicPr>
          <p:nvPr/>
        </p:nvPicPr>
        <p:blipFill>
          <a:blip r:embed="rId15" cstate="print"/>
          <a:srcRect l="18898"/>
          <a:stretch>
            <a:fillRect/>
          </a:stretch>
        </p:blipFill>
        <p:spPr bwMode="auto">
          <a:xfrm>
            <a:off x="228600" y="76200"/>
            <a:ext cx="8734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8B0F-A34F-46A2-BF6A-138B7C85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4" r:id="rId13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44475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¤"/>
        <a:defRPr sz="22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tx2"/>
        </a:buClr>
        <a:buSzPct val="68000"/>
        <a:buFont typeface="Wingdings" pitchFamily="2" charset="2"/>
        <a:buChar char="¢"/>
        <a:defRPr sz="2000" b="1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44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44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44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44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44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4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227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ltGray">
          <a:xfrm>
            <a:off x="6172200" y="6395737"/>
            <a:ext cx="2286000" cy="2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099" name="Picture 75" descr="SEI_CMU_1Line_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rgbClr val="72727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227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ltGray">
          <a:xfrm>
            <a:off x="6172200" y="6247268"/>
            <a:ext cx="2286000" cy="5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CSSL: Scenario</a:t>
            </a:r>
            <a:r>
              <a:rPr lang="en-US" sz="900" baseline="0" dirty="0" smtClean="0">
                <a:solidFill>
                  <a:schemeClr val="bg1"/>
                </a:solidFill>
              </a:rPr>
              <a:t> Specification Logic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900" baseline="0" dirty="0" err="1" smtClean="0">
                <a:solidFill>
                  <a:schemeClr val="bg1"/>
                </a:solidFill>
              </a:rPr>
              <a:t>Chechik</a:t>
            </a:r>
            <a:r>
              <a:rPr lang="en-US" sz="900" baseline="0" dirty="0" smtClean="0">
                <a:solidFill>
                  <a:schemeClr val="bg1"/>
                </a:solidFill>
              </a:rPr>
              <a:t>, Gurfinkel, </a:t>
            </a:r>
            <a:r>
              <a:rPr lang="en-US" sz="900" baseline="0" dirty="0" err="1" smtClean="0">
                <a:solidFill>
                  <a:schemeClr val="bg1"/>
                </a:solidFill>
              </a:rPr>
              <a:t>Uchitel</a:t>
            </a:r>
            <a:r>
              <a:rPr lang="en-US" sz="900" baseline="0" dirty="0" smtClean="0">
                <a:solidFill>
                  <a:schemeClr val="bg1"/>
                </a:solidFill>
              </a:rPr>
              <a:t>, Ben-David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099" name="Picture 75" descr="SEI_CMU_1Line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rgbClr val="72727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49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0813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62800" y="762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5DF0877C-CB91-4C1E-A9E3-1B2178AAD9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99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usmv.fbk.eu/NuSMV/tutorial/v25/tutorial.pdf" TargetMode="External"/><Relationship Id="rId2" Type="http://schemas.openxmlformats.org/officeDocument/2006/relationships/hyperlink" Target="http://nusmv.fbk.eu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nusmv.fbk.eu/faq.html" TargetMode="External"/><Relationship Id="rId4" Type="http://schemas.openxmlformats.org/officeDocument/2006/relationships/hyperlink" Target="http://nusmv.fbk.eu/NuSMV/userman/v25/nusmv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293938"/>
            <a:ext cx="4267200" cy="769429"/>
          </a:xfrm>
        </p:spPr>
        <p:txBody>
          <a:bodyPr/>
          <a:lstStyle/>
          <a:p>
            <a:pPr algn="ctr"/>
            <a:r>
              <a:rPr lang="en-US" dirty="0" smtClean="0"/>
              <a:t>Introduction to SMV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894138"/>
            <a:ext cx="4267200" cy="2201862"/>
          </a:xfrm>
        </p:spPr>
        <p:txBody>
          <a:bodyPr/>
          <a:lstStyle/>
          <a:p>
            <a:r>
              <a:rPr lang="en-US" dirty="0" smtClean="0"/>
              <a:t>Arie Gurfinkel (SEI/CMU)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material by Prof. Clarke and others</a:t>
            </a:r>
          </a:p>
          <a:p>
            <a:endParaRPr lang="en-US" dirty="0" smtClean="0"/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04800" y="2743200"/>
            <a:ext cx="85344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Vacuity Detection: Single Occurrence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1447800"/>
          </a:xfrm>
        </p:spPr>
        <p:txBody>
          <a:bodyPr/>
          <a:lstStyle/>
          <a:p>
            <a:r>
              <a:rPr lang="en-US" sz="2800" dirty="0" smtClean="0">
                <a:sym typeface="Symbol"/>
              </a:rPr>
              <a:t> </a:t>
            </a:r>
            <a:r>
              <a:rPr lang="en-US" sz="2800" dirty="0" smtClean="0"/>
              <a:t>is vacuous in M </a:t>
            </a:r>
            <a:r>
              <a:rPr lang="en-US" sz="2800" dirty="0" err="1" smtClean="0"/>
              <a:t>iff</a:t>
            </a:r>
            <a:r>
              <a:rPr lang="en-US" sz="2800" dirty="0" smtClean="0"/>
              <a:t> there exists an occurrence of a </a:t>
            </a:r>
            <a:r>
              <a:rPr lang="en-US" sz="2800" dirty="0" err="1" smtClean="0"/>
              <a:t>subformula</a:t>
            </a:r>
            <a:r>
              <a:rPr lang="en-US" sz="2800" dirty="0" smtClean="0"/>
              <a:t> p such that 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⊧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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Arial Unicode MS"/>
                <a:cs typeface="Arial Unicode MS"/>
                <a:sym typeface="Symbol"/>
              </a:rPr>
              <a:t> ←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TRUE]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⊧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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[p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Arial Unicode MS"/>
                <a:cs typeface="Arial Unicode MS"/>
                <a:sym typeface="Symbol"/>
              </a:rPr>
              <a:t>←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FALSE]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2640" y="3106951"/>
            <a:ext cx="3619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(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req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⇒ AF TRUE)</a:t>
            </a:r>
          </a:p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TRUE</a:t>
            </a:r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 bwMode="auto">
          <a:xfrm>
            <a:off x="432640" y="3522450"/>
            <a:ext cx="3619902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32473" y="3106951"/>
            <a:ext cx="375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ea typeface="Arial Unicode MS"/>
                <a:cs typeface="Arial Unicode MS"/>
              </a:rPr>
              <a:t>⊧ AG (</a:t>
            </a:r>
            <a:r>
              <a:rPr lang="en-US" sz="2400" dirty="0" err="1" smtClean="0">
                <a:ea typeface="Arial Unicode MS"/>
                <a:cs typeface="Arial Unicode MS"/>
              </a:rPr>
              <a:t>req</a:t>
            </a:r>
            <a:r>
              <a:rPr lang="en-US" sz="2400" dirty="0" smtClean="0">
                <a:ea typeface="Arial Unicode MS"/>
                <a:cs typeface="Arial Unicode MS"/>
              </a:rPr>
              <a:t> ⇒ AF FALSE)</a:t>
            </a:r>
          </a:p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ea typeface="Arial Unicode MS"/>
                <a:cs typeface="Arial Unicode MS"/>
              </a:rPr>
              <a:t>⊧ AG </a:t>
            </a:r>
            <a:r>
              <a:rPr lang="en-US" sz="2400" dirty="0" smtClean="0">
                <a:ea typeface="Arial Unicode MS"/>
                <a:cs typeface="Arial Unicode MS"/>
                <a:sym typeface="Symbol"/>
              </a:rPr>
              <a:t></a:t>
            </a:r>
            <a:r>
              <a:rPr lang="en-US" sz="2400" dirty="0" err="1" smtClean="0">
                <a:ea typeface="Arial Unicode MS"/>
                <a:cs typeface="Arial Unicode MS"/>
              </a:rPr>
              <a:t>req</a:t>
            </a:r>
            <a:endParaRPr lang="en-US" sz="2400" dirty="0" smtClean="0">
              <a:ea typeface="Arial Unicode MS"/>
              <a:cs typeface="Arial Unicode MS"/>
            </a:endParaRP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 bwMode="auto">
          <a:xfrm>
            <a:off x="4732473" y="3522450"/>
            <a:ext cx="3756157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304800" y="4495800"/>
            <a:ext cx="85344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809" y="4859551"/>
            <a:ext cx="3653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(TRUE ⇒ AF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ack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AF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ack</a:t>
            </a:r>
            <a:endParaRPr lang="en-US" sz="2400" dirty="0" smtClean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643" y="4859551"/>
            <a:ext cx="3789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ea typeface="Arial Unicode MS"/>
                <a:cs typeface="Arial Unicode MS"/>
              </a:rPr>
              <a:t>⊧ AG (FALSE ⇒ AF </a:t>
            </a:r>
            <a:r>
              <a:rPr lang="en-US" sz="2400" dirty="0" err="1" smtClean="0">
                <a:ea typeface="Arial Unicode MS"/>
                <a:cs typeface="Arial Unicode MS"/>
              </a:rPr>
              <a:t>ack</a:t>
            </a:r>
            <a:r>
              <a:rPr lang="en-US" sz="2400" dirty="0" smtClean="0">
                <a:ea typeface="Arial Unicode MS"/>
                <a:cs typeface="Arial Unicode MS"/>
              </a:rPr>
              <a:t>)</a:t>
            </a:r>
          </a:p>
          <a:p>
            <a:pPr algn="ctr"/>
            <a:r>
              <a:rPr lang="en-US" sz="2400" dirty="0" smtClean="0"/>
              <a:t>M </a:t>
            </a:r>
            <a:r>
              <a:rPr lang="en-US" sz="2400" dirty="0" smtClean="0">
                <a:ea typeface="Arial Unicode MS"/>
                <a:cs typeface="Arial Unicode MS"/>
              </a:rPr>
              <a:t>⊧ AG </a:t>
            </a:r>
            <a:r>
              <a:rPr lang="en-US" sz="2400" dirty="0" smtClean="0">
                <a:ea typeface="Arial Unicode MS"/>
                <a:cs typeface="Arial Unicode MS"/>
                <a:sym typeface="Symbol"/>
              </a:rPr>
              <a:t>TRUE</a:t>
            </a:r>
            <a:endParaRPr lang="en-US" sz="2400" dirty="0" smtClean="0">
              <a:ea typeface="Arial Unicode MS"/>
              <a:cs typeface="Arial Unicode MS"/>
            </a:endParaRPr>
          </a:p>
        </p:txBody>
      </p:sp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 bwMode="auto">
          <a:xfrm>
            <a:off x="415809" y="5275050"/>
            <a:ext cx="3653564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4" idx="1"/>
            <a:endCxn id="14" idx="3"/>
          </p:cNvCxnSpPr>
          <p:nvPr/>
        </p:nvCxnSpPr>
        <p:spPr bwMode="auto">
          <a:xfrm>
            <a:off x="4715643" y="5275050"/>
            <a:ext cx="3789820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9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32399"/>
          </a:xfrm>
        </p:spPr>
        <p:txBody>
          <a:bodyPr/>
          <a:lstStyle/>
          <a:p>
            <a:r>
              <a:rPr lang="en-US" sz="2400" dirty="0" smtClean="0"/>
              <a:t>Detecting Vacuity in Multiple Occurrences: ACTL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ym typeface="Symbol"/>
              </a:rPr>
              <a:t>An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ACTL</a:t>
            </a:r>
            <a:r>
              <a:rPr lang="en-US" sz="2800" dirty="0" smtClean="0">
                <a:sym typeface="Symbol"/>
              </a:rPr>
              <a:t>  </a:t>
            </a:r>
            <a:r>
              <a:rPr lang="en-US" sz="2800" dirty="0" smtClean="0"/>
              <a:t>is vacuous in M </a:t>
            </a:r>
            <a:r>
              <a:rPr lang="en-US" sz="2800" dirty="0" err="1" smtClean="0"/>
              <a:t>iff</a:t>
            </a:r>
            <a:r>
              <a:rPr lang="en-US" sz="2800" dirty="0" smtClean="0"/>
              <a:t> there exists an a </a:t>
            </a:r>
            <a:r>
              <a:rPr lang="en-US" sz="2800" dirty="0" err="1" smtClean="0"/>
              <a:t>subformula</a:t>
            </a:r>
            <a:r>
              <a:rPr lang="en-US" sz="2800" dirty="0" smtClean="0"/>
              <a:t> p such that 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⊧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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Arial Unicode MS"/>
                <a:cs typeface="Arial Unicode MS"/>
                <a:sym typeface="Symbol"/>
              </a:rPr>
              <a:t> ← 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r>
              <a:rPr lang="en-US" sz="2400" dirty="0" smtClean="0"/>
              <a:t> , where x is a non-deterministic variable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/>
              <a:t>Is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AG (</a:t>
            </a:r>
            <a:r>
              <a:rPr lang="en-US" dirty="0" err="1" smtClean="0">
                <a:latin typeface="Arial Unicode MS"/>
                <a:ea typeface="Arial Unicode MS"/>
                <a:cs typeface="Arial Unicode MS"/>
              </a:rPr>
              <a:t>req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⇒ AF </a:t>
            </a:r>
            <a:r>
              <a:rPr lang="en-US" dirty="0" err="1" smtClean="0">
                <a:latin typeface="Arial Unicode MS"/>
                <a:ea typeface="Arial Unicode MS"/>
                <a:cs typeface="Arial Unicode MS"/>
              </a:rPr>
              <a:t>req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/>
              <a:t> vacuous? Should it be?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AG (</a:t>
            </a:r>
            <a:r>
              <a:rPr lang="en-US" dirty="0" err="1" smtClean="0">
                <a:latin typeface="Arial Unicode MS"/>
                <a:ea typeface="Arial Unicode MS"/>
                <a:cs typeface="Arial Unicode MS"/>
              </a:rPr>
              <a:t>req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⇒ AX </a:t>
            </a:r>
            <a:r>
              <a:rPr lang="en-US" dirty="0" err="1" smtClean="0">
                <a:latin typeface="Arial Unicode MS"/>
                <a:ea typeface="Arial Unicode MS"/>
                <a:cs typeface="Arial Unicode MS"/>
              </a:rPr>
              <a:t>req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/>
              <a:t> vacuous? Should it be?</a:t>
            </a:r>
          </a:p>
          <a:p>
            <a:endParaRPr lang="en-US" dirty="0" smtClean="0"/>
          </a:p>
          <a:p>
            <a:pPr lvl="1"/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2971800"/>
            <a:ext cx="62484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lways vacuous!!!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941" y="3335551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⊧ AG (x ⇒ AF x)</a:t>
            </a:r>
          </a:p>
          <a:p>
            <a:pPr algn="ctr"/>
            <a:r>
              <a:rPr lang="en-US" sz="2000" dirty="0" smtClean="0"/>
              <a:t>M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⊧ AG TRUE</a:t>
            </a:r>
          </a:p>
        </p:txBody>
      </p:sp>
      <p:cxnSp>
        <p:nvCxnSpPr>
          <p:cNvPr id="6" name="Straight Connector 5"/>
          <p:cNvCxnSpPr>
            <a:stCxn id="5" idx="1"/>
            <a:endCxn id="5" idx="3"/>
          </p:cNvCxnSpPr>
          <p:nvPr/>
        </p:nvCxnSpPr>
        <p:spPr bwMode="auto">
          <a:xfrm>
            <a:off x="1202941" y="3689494"/>
            <a:ext cx="2231701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304800" y="4800600"/>
            <a:ext cx="62484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Can be vacuous!!!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5727" y="5164351"/>
            <a:ext cx="224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⊧ AG (x ⇒ AX x)</a:t>
            </a:r>
          </a:p>
          <a:p>
            <a:pPr algn="ctr"/>
            <a:r>
              <a:rPr lang="en-US" sz="2000" dirty="0" smtClean="0"/>
              <a:t>can’t reduce</a:t>
            </a:r>
            <a:endParaRPr lang="en-US" sz="2000" dirty="0" smtClean="0"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 bwMode="auto">
          <a:xfrm>
            <a:off x="1195727" y="5518294"/>
            <a:ext cx="2246129" cy="0"/>
          </a:xfrm>
          <a:prstGeom prst="line">
            <a:avLst/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NuSMV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NuSMV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 [options] </a:t>
            </a:r>
            <a:r>
              <a:rPr lang="en-US" sz="3200" dirty="0" err="1" smtClean="0">
                <a:latin typeface="Consolas" pitchFamily="49" charset="0"/>
                <a:cs typeface="Consolas" pitchFamily="49" charset="0"/>
              </a:rPr>
              <a:t>inputfile</a:t>
            </a:r>
            <a:endParaRPr lang="en-US" sz="32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	interactive mode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lp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	list all properties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-n X 	check property number X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ctt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check totality of transition relation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-old	compatibility mode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ofm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file output flattened model		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NuSMV</a:t>
            </a:r>
            <a:r>
              <a:rPr lang="en-US" dirty="0" smtClean="0"/>
              <a:t> in Interactive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Consolas" pitchFamily="49" charset="0"/>
              </a:rPr>
              <a:t>Basic Usage</a:t>
            </a:r>
          </a:p>
          <a:p>
            <a:pPr lvl="1"/>
            <a:r>
              <a:rPr lang="en-US" sz="2800" dirty="0" smtClean="0">
                <a:latin typeface="Consolas" pitchFamily="49" charset="0"/>
                <a:cs typeface="Consolas" pitchFamily="49" charset="0"/>
              </a:rPr>
              <a:t>go</a:t>
            </a:r>
          </a:p>
          <a:p>
            <a:pPr lvl="2"/>
            <a:r>
              <a:rPr lang="en-US" dirty="0" smtClean="0">
                <a:cs typeface="Consolas" pitchFamily="49" charset="0"/>
              </a:rPr>
              <a:t>prepare model for verification 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check_ctlspec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>
                <a:cs typeface="Consolas" pitchFamily="49" charset="0"/>
              </a:rPr>
              <a:t>verify properties</a:t>
            </a:r>
          </a:p>
          <a:p>
            <a:endParaRPr lang="en-US" dirty="0" smtClean="0"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Simulation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pick_state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[-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[-r]</a:t>
            </a:r>
          </a:p>
          <a:p>
            <a:pPr lvl="2"/>
            <a:r>
              <a:rPr lang="en-US" dirty="0" smtClean="0">
                <a:cs typeface="Consolas" pitchFamily="49" charset="0"/>
              </a:rPr>
              <a:t>pick initial state for simulation [interactively] or [randomly]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simulate [-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[r] s</a:t>
            </a:r>
          </a:p>
          <a:p>
            <a:pPr lvl="2"/>
            <a:r>
              <a:rPr lang="en-US" dirty="0" smtClean="0">
                <a:cs typeface="Consolas" pitchFamily="49" charset="0"/>
              </a:rPr>
              <a:t>simulate the model for ‘s’ steps [interactively] or [randomly]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show_traces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>
                <a:cs typeface="Consolas" pitchFamily="49" charset="0"/>
              </a:rPr>
              <a:t>show active traces </a:t>
            </a:r>
          </a:p>
          <a:p>
            <a:pPr lvl="1"/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NuSMV</a:t>
            </a:r>
            <a:r>
              <a:rPr lang="en-US" dirty="0" smtClean="0"/>
              <a:t> home page</a:t>
            </a:r>
          </a:p>
          <a:p>
            <a:pPr lvl="1"/>
            <a:r>
              <a:rPr lang="en-US" dirty="0" smtClean="0">
                <a:hlinkClick r:id="rId2"/>
              </a:rPr>
              <a:t>http://nusmv.fbk.eu/</a:t>
            </a:r>
            <a:endParaRPr lang="en-US" dirty="0" smtClean="0"/>
          </a:p>
          <a:p>
            <a:r>
              <a:rPr lang="en-US" dirty="0" err="1" smtClean="0"/>
              <a:t>NuSMV</a:t>
            </a:r>
            <a:r>
              <a:rPr lang="en-US" dirty="0" smtClean="0"/>
              <a:t> tutorial</a:t>
            </a:r>
          </a:p>
          <a:p>
            <a:pPr lvl="1"/>
            <a:r>
              <a:rPr lang="en-US" dirty="0" smtClean="0">
                <a:hlinkClick r:id="rId3"/>
              </a:rPr>
              <a:t>http://nusmv.fbk.eu/NuSMV/tutorial/v25/tutorial.pdf</a:t>
            </a:r>
            <a:endParaRPr lang="en-US" dirty="0" smtClean="0"/>
          </a:p>
          <a:p>
            <a:r>
              <a:rPr lang="en-US" dirty="0" err="1" smtClean="0"/>
              <a:t>NuSMV</a:t>
            </a:r>
            <a:r>
              <a:rPr lang="en-US" dirty="0" smtClean="0"/>
              <a:t> user manual</a:t>
            </a:r>
          </a:p>
          <a:p>
            <a:pPr lvl="1"/>
            <a:r>
              <a:rPr lang="en-US" dirty="0" smtClean="0">
                <a:hlinkClick r:id="rId4"/>
              </a:rPr>
              <a:t>http://nusmv.fbk.eu/NuSMV/userman/v25/nusmv.pdf</a:t>
            </a:r>
            <a:endParaRPr lang="en-US" dirty="0" smtClean="0"/>
          </a:p>
          <a:p>
            <a:r>
              <a:rPr lang="en-US" dirty="0" err="1" smtClean="0"/>
              <a:t>NuSMV</a:t>
            </a:r>
            <a:r>
              <a:rPr lang="en-US" dirty="0" smtClean="0"/>
              <a:t> FAQ</a:t>
            </a:r>
          </a:p>
          <a:p>
            <a:pPr lvl="1"/>
            <a:r>
              <a:rPr lang="en-US" dirty="0" smtClean="0">
                <a:hlinkClick r:id="rId5"/>
              </a:rPr>
              <a:t>http://nusmv.fbk.eu/faq.html</a:t>
            </a:r>
            <a:endParaRPr lang="en-US" dirty="0" smtClean="0"/>
          </a:p>
          <a:p>
            <a:r>
              <a:rPr lang="en-US" dirty="0" err="1" smtClean="0"/>
              <a:t>NuSMV</a:t>
            </a:r>
            <a:r>
              <a:rPr lang="en-US" dirty="0" smtClean="0"/>
              <a:t> on Andrew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afs</a:t>
            </a:r>
            <a:r>
              <a:rPr lang="en-US" dirty="0" smtClean="0"/>
              <a:t>/andrew.cmu.edu/usr6/</a:t>
            </a:r>
            <a:r>
              <a:rPr lang="en-US" dirty="0" err="1" smtClean="0"/>
              <a:t>soonhok</a:t>
            </a:r>
            <a:r>
              <a:rPr lang="en-US" dirty="0" smtClean="0"/>
              <a:t>/public/NuSMV-zchaff-2.5.3-x86_64-redhat-linux-gnu/</a:t>
            </a:r>
          </a:p>
          <a:p>
            <a:r>
              <a:rPr lang="en-US" dirty="0" err="1" smtClean="0"/>
              <a:t>NuSMV</a:t>
            </a:r>
            <a:r>
              <a:rPr lang="en-US" dirty="0" smtClean="0"/>
              <a:t> examples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NuSMV</a:t>
            </a:r>
            <a:r>
              <a:rPr lang="en-US" dirty="0" smtClean="0"/>
              <a:t>&gt;/share/</a:t>
            </a:r>
            <a:r>
              <a:rPr lang="en-US" dirty="0" err="1" smtClean="0"/>
              <a:t>nusmv</a:t>
            </a:r>
            <a:r>
              <a:rPr lang="en-US" dirty="0" smtClean="0"/>
              <a:t>/examples</a:t>
            </a:r>
          </a:p>
          <a:p>
            <a:r>
              <a:rPr lang="en-US" dirty="0" smtClean="0"/>
              <a:t>Ken McMillan, </a:t>
            </a:r>
            <a:r>
              <a:rPr lang="en-US" i="1" dirty="0" smtClean="0"/>
              <a:t>Symbolic Model Checking: An Approach to the State Explosion Problem</a:t>
            </a:r>
            <a:r>
              <a:rPr lang="en-US" dirty="0" smtClean="0"/>
              <a:t>, 1993</a:t>
            </a:r>
          </a:p>
          <a:p>
            <a:pPr lvl="1"/>
            <a:r>
              <a:rPr lang="en-US" dirty="0" smtClean="0"/>
              <a:t>http://www.kenmcmil.com/pubs/thesis.pdf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3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Mutual Exclusion</a:t>
            </a:r>
          </a:p>
          <a:p>
            <a:endParaRPr lang="en-US" sz="3600" dirty="0" smtClean="0"/>
          </a:p>
          <a:p>
            <a:r>
              <a:rPr lang="en-US" sz="3600" dirty="0" smtClean="0"/>
              <a:t>Bus Protocol</a:t>
            </a:r>
          </a:p>
          <a:p>
            <a:endParaRPr lang="en-US" sz="3600" dirty="0" smtClean="0"/>
          </a:p>
          <a:p>
            <a:r>
              <a:rPr lang="en-US" sz="3600" dirty="0" smtClean="0"/>
              <a:t>Traffic Light Controller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Mutual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Two processes want access to a shared resource</a:t>
            </a:r>
          </a:p>
          <a:p>
            <a:pPr lvl="1"/>
            <a:r>
              <a:rPr lang="en-US" sz="2400" dirty="0" smtClean="0"/>
              <a:t>they go through idle, trying, critical states</a:t>
            </a:r>
          </a:p>
          <a:p>
            <a:endParaRPr lang="en-US" sz="2800" dirty="0" smtClean="0"/>
          </a:p>
          <a:p>
            <a:r>
              <a:rPr lang="en-US" sz="2800" dirty="0" smtClean="0"/>
              <a:t>Safety (Mutual Exclusion)</a:t>
            </a:r>
          </a:p>
          <a:p>
            <a:pPr lvl="1"/>
            <a:r>
              <a:rPr lang="en-US" sz="2400" dirty="0" smtClean="0"/>
              <a:t>Only one process can be in the critical section at any given time</a:t>
            </a:r>
          </a:p>
          <a:p>
            <a:pPr lvl="2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AG (  !(p0 = critical &amp; p1 = critical) )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err="1" smtClean="0"/>
              <a:t>Liveness</a:t>
            </a:r>
            <a:r>
              <a:rPr lang="en-US" sz="2800" dirty="0" smtClean="0"/>
              <a:t> (No Starvation)</a:t>
            </a:r>
          </a:p>
          <a:p>
            <a:pPr lvl="1"/>
            <a:r>
              <a:rPr lang="en-US" sz="2400" dirty="0" smtClean="0"/>
              <a:t>If a process is trying to enter critical section, it eventually enters it</a:t>
            </a:r>
          </a:p>
          <a:p>
            <a:pPr lvl="2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AG (p0 = trying -&gt; AF p0 = critical)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Ed Clarke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Daniel Kroening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Carnegie Mellon University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SMV Example: Bus Protocol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3963" y="1730375"/>
          <a:ext cx="2057400" cy="1519238"/>
        </p:xfrm>
        <a:graphic>
          <a:graphicData uri="http://schemas.openxmlformats.org/presentationml/2006/ole">
            <p:oleObj spid="_x0000_s3074" name="CorelPhotoPaint.Image.10" r:id="rId3" imgW="6342857" imgH="4685714" progId="">
              <p:embed/>
            </p:oleObj>
          </a:graphicData>
        </a:graphic>
      </p:graphicFrame>
      <p:pic>
        <p:nvPicPr>
          <p:cNvPr id="1029" name="Picture 5" descr="Magnifying_Glass_grey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196975"/>
            <a:ext cx="2595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827088" y="1557338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716463" y="3644900"/>
            <a:ext cx="3457575" cy="14398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800">
                <a:cs typeface="+mn-cs"/>
              </a:rPr>
              <a:t>Design goals: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Collision free operation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Priorities for the nodes</a:t>
            </a:r>
            <a:endParaRPr lang="en-US" sz="1800"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55650" y="3644900"/>
            <a:ext cx="3527425" cy="14398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1800">
                <a:cs typeface="+mn-cs"/>
              </a:rPr>
              <a:t>Preliminaries: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Single, shared bus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Every node can broadcast on this bus</a:t>
            </a:r>
            <a:endParaRPr lang="en-US" sz="1800">
              <a:cs typeface="+mn-cs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2700338" y="1557338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572000" y="1557338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443663" y="1557338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95288" y="34290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476375" y="28527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348038" y="28527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219700" y="28527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091363" y="28527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1476375" y="5445125"/>
            <a:ext cx="6048375" cy="1223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800">
                <a:cs typeface="+mn-cs"/>
              </a:rPr>
              <a:t>Similar busses are used in the automotive industry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CAN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Byteflight</a:t>
            </a: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03350" y="2852738"/>
            <a:ext cx="4032250" cy="2447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800">
                <a:cs typeface="+mn-cs"/>
              </a:rPr>
              <a:t>Achieve design goals by: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Assign unique time to each node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Guarantees Collision free operation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en-US" sz="1800">
                <a:cs typeface="+mn-cs"/>
              </a:rPr>
              <a:t>The node with the lower time gets priority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1196975"/>
            <a:ext cx="3527425" cy="14398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1800">
                <a:cs typeface="+mn-cs"/>
              </a:rPr>
              <a:t>Operation Principle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Round based algorithm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First person to start sending gets the bus</a:t>
            </a:r>
            <a:endParaRPr lang="en-US" sz="1800">
              <a:cs typeface="+mn-cs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395288" y="3644900"/>
            <a:ext cx="93503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400">
                <a:solidFill>
                  <a:schemeClr val="hlink"/>
                </a:solidFill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7200" y="2293938"/>
            <a:ext cx="4267200" cy="430875"/>
          </a:xfrm>
        </p:spPr>
        <p:txBody>
          <a:bodyPr/>
          <a:lstStyle/>
          <a:p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Â</a:t>
            </a:r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/>
      <p:bldP spid="29717" grpId="0" animBg="1"/>
      <p:bldP spid="29718" grpId="0"/>
      <p:bldP spid="29719" grpId="0" animBg="1"/>
      <p:bldP spid="29720" grpId="0" animBg="1"/>
      <p:bldP spid="29721" grpId="0" animBg="1"/>
      <p:bldP spid="29722" grpId="0" animBg="1"/>
      <p:bldP spid="29723" grpId="0" animBg="1"/>
      <p:bldP spid="29725" grpId="0" animBg="1"/>
      <p:bldP spid="29726" grpId="0" animBg="1"/>
      <p:bldP spid="29727" grpId="0" animBg="1"/>
      <p:bldP spid="29728" grpId="0" animBg="1"/>
      <p:bldP spid="29729" grpId="0" animBg="1"/>
      <p:bldP spid="29730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39" grpId="0" animBg="1"/>
      <p:bldP spid="29752" grpId="0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59" grpId="0" animBg="1"/>
      <p:bldP spid="29760" grpId="0" animBg="1"/>
      <p:bldP spid="29761" grpId="0" animBg="1"/>
      <p:bldP spid="29762" grpId="0" animBg="1"/>
      <p:bldP spid="29763" grpId="0" animBg="1"/>
      <p:bldP spid="29764" grpId="0" animBg="1"/>
      <p:bldP spid="297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·</a:t>
            </a: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827088" y="53006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83" name="AutoShape 51"/>
          <p:cNvSpPr>
            <a:spLocks noChangeArrowheads="1"/>
          </p:cNvSpPr>
          <p:nvPr/>
        </p:nvSpPr>
        <p:spPr bwMode="auto">
          <a:xfrm>
            <a:off x="1403350" y="3284538"/>
            <a:ext cx="2520950" cy="1152525"/>
          </a:xfrm>
          <a:prstGeom prst="cloudCallout">
            <a:avLst>
              <a:gd name="adj1" fmla="val -37722"/>
              <a:gd name="adj2" fmla="val -99310"/>
            </a:avLst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cs typeface="+mn-cs"/>
              </a:rPr>
              <a:t>Hm, I won’t send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¸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8962" name="AutoShape 50"/>
          <p:cNvSpPr>
            <a:spLocks noChangeArrowheads="1"/>
          </p:cNvSpPr>
          <p:nvPr/>
        </p:nvSpPr>
        <p:spPr bwMode="auto">
          <a:xfrm>
            <a:off x="3492500" y="3284538"/>
            <a:ext cx="2303463" cy="863600"/>
          </a:xfrm>
          <a:prstGeom prst="wedgeEllipseCallout">
            <a:avLst>
              <a:gd name="adj1" fmla="val -43176"/>
              <a:gd name="adj2" fmla="val -124634"/>
            </a:avLst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I will send!</a:t>
            </a:r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2" grpId="0" animBg="1"/>
      <p:bldP spid="38962" grpId="1" animBg="1"/>
      <p:bldP spid="389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3" name="Line 28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4" name="Line 29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5" name="Line 30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6" name="Line 31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8" name="Line 33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49" name="Line 34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0" name="Line 35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1" name="Oval 36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9252" name="Line 45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3" name="Line 46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4" name="Line 47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5" name="Line 48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6" name="Line 49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7" name="Line 50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8" name="Line 51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59" name="Line 52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0" name="Line 53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1" name="Line 54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2" name="Line 55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3" name="Line 56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4" name="Line 57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5" name="Line 59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9268" name="Line 62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69" name="Line 63"/>
          <p:cNvSpPr>
            <a:spLocks noChangeShapeType="1"/>
          </p:cNvSpPr>
          <p:nvPr/>
        </p:nvSpPr>
        <p:spPr bwMode="auto">
          <a:xfrm flipH="1" flipV="1">
            <a:off x="1763713" y="47974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270" name="Rectangle 64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¹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0276" name="Line 37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7" name="Line 38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8" name="Line 39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79" name="Line 40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0" name="Line 41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1" name="Line 42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2" name="Line 43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3" name="Line 44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4" name="Line 45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5" name="Line 46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6" name="Line 47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7" name="Line 48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88" name="Line 49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1" name="Rectangle 55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º</a:t>
            </a:r>
          </a:p>
        </p:txBody>
      </p:sp>
      <p:sp>
        <p:nvSpPr>
          <p:cNvPr id="10292" name="Line 57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93" name="Line 58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294" name="Line 59"/>
          <p:cNvSpPr>
            <a:spLocks noChangeShapeType="1"/>
          </p:cNvSpPr>
          <p:nvPr/>
        </p:nvSpPr>
        <p:spPr bwMode="auto">
          <a:xfrm flipH="1" flipV="1">
            <a:off x="1763713" y="479742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1315" name="Rectangle 55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»</a:t>
            </a:r>
          </a:p>
        </p:txBody>
      </p:sp>
      <p:sp>
        <p:nvSpPr>
          <p:cNvPr id="11316" name="Line 57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7" name="Line 58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8" name="Line 59"/>
          <p:cNvSpPr>
            <a:spLocks noChangeShapeType="1"/>
          </p:cNvSpPr>
          <p:nvPr/>
        </p:nvSpPr>
        <p:spPr bwMode="auto">
          <a:xfrm flipH="1" flipV="1">
            <a:off x="1763713" y="4797425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319" name="Line 63"/>
          <p:cNvSpPr>
            <a:spLocks noChangeShapeType="1"/>
          </p:cNvSpPr>
          <p:nvPr/>
        </p:nvSpPr>
        <p:spPr bwMode="auto">
          <a:xfrm flipV="1">
            <a:off x="3203575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1" name="Line 24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2" name="Line 25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4" name="Line 27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5" name="Line 28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6" name="Line 29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7" name="Line 30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8" name="Line 31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19" name="Line 32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1" name="Line 34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2" name="Line 35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3" name="Oval 36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5F3F9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2324" name="Line 45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5" name="Line 46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6" name="Line 47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7" name="Line 48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8" name="Line 49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29" name="Line 50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0" name="Line 51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1" name="Line 52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2" name="Line 53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3" name="Line 54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4" name="Line 55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5" name="Line 56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6" name="Line 57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7" name="Line 58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8" name="Line 59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39" name="Line 60"/>
          <p:cNvSpPr>
            <a:spLocks noChangeShapeType="1"/>
          </p:cNvSpPr>
          <p:nvPr/>
        </p:nvSpPr>
        <p:spPr bwMode="auto">
          <a:xfrm flipH="1" flipV="1">
            <a:off x="1763713" y="4797425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40" name="Line 62"/>
          <p:cNvSpPr>
            <a:spLocks noChangeShapeType="1"/>
          </p:cNvSpPr>
          <p:nvPr/>
        </p:nvSpPr>
        <p:spPr bwMode="auto">
          <a:xfrm flipV="1">
            <a:off x="3203575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341" name="Rectangle 63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Â</a:t>
            </a:r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7092950" y="3933825"/>
            <a:ext cx="1871663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RESET CLOCK!</a:t>
            </a:r>
          </a:p>
        </p:txBody>
      </p:sp>
      <p:sp>
        <p:nvSpPr>
          <p:cNvPr id="12343" name="AutoShape 65"/>
          <p:cNvSpPr>
            <a:spLocks noChangeArrowheads="1"/>
          </p:cNvSpPr>
          <p:nvPr/>
        </p:nvSpPr>
        <p:spPr bwMode="auto">
          <a:xfrm>
            <a:off x="3492500" y="5805488"/>
            <a:ext cx="1800225" cy="863600"/>
          </a:xfrm>
          <a:prstGeom prst="wedgeRoundRectCallout">
            <a:avLst>
              <a:gd name="adj1" fmla="val -64199"/>
              <a:gd name="adj2" fmla="val -109741"/>
              <a:gd name="adj3" fmla="val 16667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Start of new Cycle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82708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1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700338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2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4572000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3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43663" y="1701800"/>
            <a:ext cx="1295400" cy="1295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Node 4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95288" y="3573463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476375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348038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219700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7091363" y="29972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42988" y="833438"/>
            <a:ext cx="9366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·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916238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¸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787900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¹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659563" y="836613"/>
            <a:ext cx="86042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6000">
                <a:latin typeface="Wingdings" pitchFamily="2" charset="2"/>
              </a:rPr>
              <a:t>º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60338" y="4860925"/>
            <a:ext cx="70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Bus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827088" y="6237288"/>
            <a:ext cx="748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451725" y="6308725"/>
            <a:ext cx="755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/>
              <a:t>time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8270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12588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176371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2685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7003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2035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363537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41402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45720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50768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550703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60118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6443663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6948488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7378700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883525" y="616585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6659563" y="4541838"/>
            <a:ext cx="1223962" cy="1223962"/>
          </a:xfrm>
          <a:prstGeom prst="ellipse">
            <a:avLst/>
          </a:prstGeom>
          <a:solidFill>
            <a:srgbClr val="A0B9FD"/>
          </a:solidFill>
          <a:ln w="9525" algn="ctr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659563" y="4508500"/>
            <a:ext cx="1177925" cy="133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8800">
                <a:latin typeface="Wingdings" pitchFamily="2" charset="2"/>
              </a:rPr>
              <a:t>·</a:t>
            </a:r>
          </a:p>
        </p:txBody>
      </p:sp>
      <p:sp>
        <p:nvSpPr>
          <p:cNvPr id="13349" name="Line 38"/>
          <p:cNvSpPr>
            <a:spLocks noChangeShapeType="1"/>
          </p:cNvSpPr>
          <p:nvPr/>
        </p:nvSpPr>
        <p:spPr bwMode="auto">
          <a:xfrm>
            <a:off x="8270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0" name="Line 39"/>
          <p:cNvSpPr>
            <a:spLocks noChangeShapeType="1"/>
          </p:cNvSpPr>
          <p:nvPr/>
        </p:nvSpPr>
        <p:spPr bwMode="auto">
          <a:xfrm>
            <a:off x="125888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1" name="Line 40"/>
          <p:cNvSpPr>
            <a:spLocks noChangeShapeType="1"/>
          </p:cNvSpPr>
          <p:nvPr/>
        </p:nvSpPr>
        <p:spPr bwMode="auto">
          <a:xfrm>
            <a:off x="176371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2" name="Line 41"/>
          <p:cNvSpPr>
            <a:spLocks noChangeShapeType="1"/>
          </p:cNvSpPr>
          <p:nvPr/>
        </p:nvSpPr>
        <p:spPr bwMode="auto">
          <a:xfrm>
            <a:off x="22685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3" name="Line 42"/>
          <p:cNvSpPr>
            <a:spLocks noChangeShapeType="1"/>
          </p:cNvSpPr>
          <p:nvPr/>
        </p:nvSpPr>
        <p:spPr bwMode="auto">
          <a:xfrm>
            <a:off x="2700338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4" name="Line 43"/>
          <p:cNvSpPr>
            <a:spLocks noChangeShapeType="1"/>
          </p:cNvSpPr>
          <p:nvPr/>
        </p:nvSpPr>
        <p:spPr bwMode="auto">
          <a:xfrm>
            <a:off x="32035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5" name="Line 44"/>
          <p:cNvSpPr>
            <a:spLocks noChangeShapeType="1"/>
          </p:cNvSpPr>
          <p:nvPr/>
        </p:nvSpPr>
        <p:spPr bwMode="auto">
          <a:xfrm>
            <a:off x="363537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6" name="Line 45"/>
          <p:cNvSpPr>
            <a:spLocks noChangeShapeType="1"/>
          </p:cNvSpPr>
          <p:nvPr/>
        </p:nvSpPr>
        <p:spPr bwMode="auto">
          <a:xfrm>
            <a:off x="41402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7" name="Line 46"/>
          <p:cNvSpPr>
            <a:spLocks noChangeShapeType="1"/>
          </p:cNvSpPr>
          <p:nvPr/>
        </p:nvSpPr>
        <p:spPr bwMode="auto">
          <a:xfrm>
            <a:off x="4572000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8" name="Line 47"/>
          <p:cNvSpPr>
            <a:spLocks noChangeShapeType="1"/>
          </p:cNvSpPr>
          <p:nvPr/>
        </p:nvSpPr>
        <p:spPr bwMode="auto">
          <a:xfrm>
            <a:off x="50768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59" name="Line 48"/>
          <p:cNvSpPr>
            <a:spLocks noChangeShapeType="1"/>
          </p:cNvSpPr>
          <p:nvPr/>
        </p:nvSpPr>
        <p:spPr bwMode="auto">
          <a:xfrm>
            <a:off x="5508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0" name="Line 49"/>
          <p:cNvSpPr>
            <a:spLocks noChangeShapeType="1"/>
          </p:cNvSpPr>
          <p:nvPr/>
        </p:nvSpPr>
        <p:spPr bwMode="auto">
          <a:xfrm>
            <a:off x="60118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1" name="Line 50"/>
          <p:cNvSpPr>
            <a:spLocks noChangeShapeType="1"/>
          </p:cNvSpPr>
          <p:nvPr/>
        </p:nvSpPr>
        <p:spPr bwMode="auto">
          <a:xfrm>
            <a:off x="6443663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59" name="AutoShape 51"/>
          <p:cNvSpPr>
            <a:spLocks noChangeArrowheads="1"/>
          </p:cNvSpPr>
          <p:nvPr/>
        </p:nvSpPr>
        <p:spPr bwMode="auto">
          <a:xfrm>
            <a:off x="1403350" y="3284538"/>
            <a:ext cx="2520950" cy="1152525"/>
          </a:xfrm>
          <a:prstGeom prst="cloudCallout">
            <a:avLst>
              <a:gd name="adj1" fmla="val -37722"/>
              <a:gd name="adj2" fmla="val -99310"/>
            </a:avLst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cs typeface="+mn-cs"/>
              </a:rPr>
              <a:t>Hm, I won’t send</a:t>
            </a:r>
          </a:p>
        </p:txBody>
      </p:sp>
      <p:sp>
        <p:nvSpPr>
          <p:cNvPr id="13363" name="Line 52"/>
          <p:cNvSpPr>
            <a:spLocks noChangeShapeType="1"/>
          </p:cNvSpPr>
          <p:nvPr/>
        </p:nvSpPr>
        <p:spPr bwMode="auto">
          <a:xfrm>
            <a:off x="827088" y="53006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4" name="Line 53"/>
          <p:cNvSpPr>
            <a:spLocks noChangeShapeType="1"/>
          </p:cNvSpPr>
          <p:nvPr/>
        </p:nvSpPr>
        <p:spPr bwMode="auto">
          <a:xfrm flipV="1">
            <a:off x="1763713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5" name="Line 54"/>
          <p:cNvSpPr>
            <a:spLocks noChangeShapeType="1"/>
          </p:cNvSpPr>
          <p:nvPr/>
        </p:nvSpPr>
        <p:spPr bwMode="auto">
          <a:xfrm flipH="1" flipV="1">
            <a:off x="1763713" y="4797425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6" name="Line 55"/>
          <p:cNvSpPr>
            <a:spLocks noChangeShapeType="1"/>
          </p:cNvSpPr>
          <p:nvPr/>
        </p:nvSpPr>
        <p:spPr bwMode="auto">
          <a:xfrm flipV="1">
            <a:off x="3203575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67" name="Line 56"/>
          <p:cNvSpPr>
            <a:spLocks noChangeShapeType="1"/>
          </p:cNvSpPr>
          <p:nvPr/>
        </p:nvSpPr>
        <p:spPr bwMode="auto">
          <a:xfrm>
            <a:off x="3203575" y="53006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SMV Model</a:t>
            </a: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684213" y="1052513"/>
            <a:ext cx="5472112" cy="12239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1800">
                <a:cs typeface="+mn-cs"/>
              </a:rPr>
              <a:t>Design: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A state machine controls each node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Counter keeps track of clock</a:t>
            </a:r>
            <a:endParaRPr lang="en-US" sz="1800">
              <a:cs typeface="+mn-cs"/>
            </a:endParaRP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250825" y="2565400"/>
            <a:ext cx="3384550" cy="129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1800">
                <a:cs typeface="+mn-cs"/>
              </a:rPr>
              <a:t>Counter: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Reset if someone sends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Increment otherwise</a:t>
            </a:r>
            <a:endParaRPr lang="en-US" sz="1800">
              <a:cs typeface="+mn-cs"/>
            </a:endParaRPr>
          </a:p>
        </p:txBody>
      </p:sp>
      <p:sp>
        <p:nvSpPr>
          <p:cNvPr id="46139" name="AutoShape 59"/>
          <p:cNvSpPr>
            <a:spLocks noChangeArrowheads="1"/>
          </p:cNvSpPr>
          <p:nvPr/>
        </p:nvSpPr>
        <p:spPr bwMode="auto">
          <a:xfrm>
            <a:off x="4284663" y="2708275"/>
            <a:ext cx="4535487" cy="33131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 sz="1800" dirty="0">
              <a:latin typeface="Consolas" pitchFamily="49" charset="0"/>
            </a:endParaRPr>
          </a:p>
          <a:p>
            <a:pPr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800" b="1" noProof="1">
                <a:latin typeface="Consolas" pitchFamily="49" charset="0"/>
              </a:rPr>
              <a:t>MODULE</a:t>
            </a:r>
            <a:r>
              <a:rPr lang="en-US" sz="1800" noProof="1">
                <a:latin typeface="Consolas" pitchFamily="49" charset="0"/>
              </a:rPr>
              <a:t> node(bus_active)</a:t>
            </a:r>
            <a:br>
              <a:rPr lang="en-US" sz="1800" noProof="1">
                <a:latin typeface="Consolas" pitchFamily="49" charset="0"/>
              </a:rPr>
            </a:br>
            <a:r>
              <a:rPr lang="en-US" sz="1800" b="1" noProof="1">
                <a:latin typeface="Consolas" pitchFamily="49" charset="0"/>
              </a:rPr>
              <a:t>VAR</a:t>
            </a:r>
            <a:r>
              <a:rPr lang="en-US" sz="1800" noProof="1">
                <a:latin typeface="Consolas" pitchFamily="49" charset="0"/>
              </a:rPr>
              <a:t> counter: 0 .. 99;</a:t>
            </a:r>
            <a:br>
              <a:rPr lang="en-US" sz="1800" noProof="1">
                <a:latin typeface="Consolas" pitchFamily="49" charset="0"/>
              </a:rPr>
            </a:br>
            <a:r>
              <a:rPr lang="en-US" sz="1800" noProof="1">
                <a:latin typeface="Consolas" pitchFamily="49" charset="0"/>
              </a:rPr>
              <a:t/>
            </a:r>
            <a:br>
              <a:rPr lang="en-US" sz="1800" noProof="1">
                <a:latin typeface="Consolas" pitchFamily="49" charset="0"/>
              </a:rPr>
            </a:br>
            <a:r>
              <a:rPr lang="en-US" sz="1800" b="1" noProof="1">
                <a:latin typeface="Consolas" pitchFamily="49" charset="0"/>
              </a:rPr>
              <a:t>ASSIGN</a:t>
            </a:r>
            <a:r>
              <a:rPr lang="en-US" sz="1800" noProof="1">
                <a:latin typeface="Consolas" pitchFamily="49" charset="0"/>
              </a:rPr>
              <a:t/>
            </a:r>
            <a:br>
              <a:rPr lang="en-US" sz="1800" noProof="1">
                <a:latin typeface="Consolas" pitchFamily="49" charset="0"/>
              </a:rPr>
            </a:br>
            <a:r>
              <a:rPr lang="en-US" sz="1800" noProof="1">
                <a:latin typeface="Consolas" pitchFamily="49" charset="0"/>
              </a:rPr>
              <a:t>  next(counter):=</a:t>
            </a:r>
            <a:br>
              <a:rPr lang="en-US" sz="1800" noProof="1">
                <a:latin typeface="Consolas" pitchFamily="49" charset="0"/>
              </a:rPr>
            </a:br>
            <a:r>
              <a:rPr lang="en-US" sz="1800" noProof="1">
                <a:latin typeface="Consolas" pitchFamily="49" charset="0"/>
              </a:rPr>
              <a:t>    case  </a:t>
            </a:r>
            <a:endParaRPr lang="en-US" sz="1800" noProof="1" smtClean="0">
              <a:latin typeface="Consolas" pitchFamily="49" charset="0"/>
            </a:endParaRPr>
          </a:p>
          <a:p>
            <a:pPr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noProof="1" smtClean="0">
                <a:latin typeface="Consolas" pitchFamily="49" charset="0"/>
              </a:rPr>
              <a:t>        </a:t>
            </a:r>
            <a:r>
              <a:rPr lang="en-US" sz="1800" noProof="1" smtClean="0">
                <a:latin typeface="Consolas" pitchFamily="49" charset="0"/>
              </a:rPr>
              <a:t>bus_active </a:t>
            </a:r>
            <a:r>
              <a:rPr lang="en-US" sz="1800" noProof="1">
                <a:latin typeface="Consolas" pitchFamily="49" charset="0"/>
              </a:rPr>
              <a:t>: </a:t>
            </a:r>
            <a:r>
              <a:rPr lang="en-US" sz="1800" noProof="1" smtClean="0">
                <a:latin typeface="Consolas" pitchFamily="49" charset="0"/>
              </a:rPr>
              <a:t>0;</a:t>
            </a:r>
          </a:p>
          <a:p>
            <a:pPr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noProof="1" smtClean="0">
                <a:latin typeface="Consolas" pitchFamily="49" charset="0"/>
              </a:rPr>
              <a:t>        </a:t>
            </a:r>
            <a:r>
              <a:rPr lang="en-US" sz="1800" noProof="1" smtClean="0">
                <a:latin typeface="Consolas" pitchFamily="49" charset="0"/>
              </a:rPr>
              <a:t>counter &lt; 99</a:t>
            </a:r>
            <a:r>
              <a:rPr lang="en-US" sz="1800" noProof="1">
                <a:latin typeface="Consolas" pitchFamily="49" charset="0"/>
              </a:rPr>
              <a:t>: </a:t>
            </a:r>
            <a:r>
              <a:rPr lang="en-US" sz="1800" noProof="1" smtClean="0">
                <a:latin typeface="Consolas" pitchFamily="49" charset="0"/>
              </a:rPr>
              <a:t>counter + 1;</a:t>
            </a:r>
            <a:r>
              <a:rPr lang="en-US" sz="1800" noProof="1">
                <a:latin typeface="Consolas" pitchFamily="49" charset="0"/>
              </a:rPr>
              <a:t/>
            </a:r>
            <a:br>
              <a:rPr lang="en-US" sz="1800" noProof="1">
                <a:latin typeface="Consolas" pitchFamily="49" charset="0"/>
              </a:rPr>
            </a:br>
            <a:r>
              <a:rPr lang="en-US" sz="1800" noProof="1" smtClean="0">
                <a:latin typeface="Consolas" pitchFamily="49" charset="0"/>
              </a:rPr>
              <a:t>    </a:t>
            </a:r>
            <a:r>
              <a:rPr lang="en-US" sz="1800" noProof="1">
                <a:latin typeface="Consolas" pitchFamily="49" charset="0"/>
              </a:rPr>
              <a:t> </a:t>
            </a:r>
            <a:r>
              <a:rPr lang="en-US" sz="1800" noProof="1" smtClean="0">
                <a:latin typeface="Consolas" pitchFamily="49" charset="0"/>
              </a:rPr>
              <a:t>TRUE: </a:t>
            </a:r>
            <a:r>
              <a:rPr lang="en-US" sz="1800" noProof="1">
                <a:latin typeface="Consolas" pitchFamily="49" charset="0"/>
              </a:rPr>
              <a:t>99;</a:t>
            </a:r>
            <a:br>
              <a:rPr lang="en-US" sz="1800" noProof="1">
                <a:latin typeface="Consolas" pitchFamily="49" charset="0"/>
              </a:rPr>
            </a:br>
            <a:r>
              <a:rPr lang="en-US" sz="1800" noProof="1">
                <a:latin typeface="Consolas" pitchFamily="49" charset="0"/>
              </a:rPr>
              <a:t>    esac</a:t>
            </a:r>
            <a:r>
              <a:rPr lang="en-US" sz="1800" noProof="1" smtClean="0">
                <a:latin typeface="Consolas" pitchFamily="49" charset="0"/>
              </a:rPr>
              <a:t>;</a:t>
            </a:r>
            <a:endParaRPr lang="en-US" sz="1800" noProof="1">
              <a:latin typeface="Consolas" pitchFamily="49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nimBg="1"/>
      <p:bldP spid="461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SMV Model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1052513"/>
            <a:ext cx="5472112" cy="12239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1800">
                <a:cs typeface="+mn-cs"/>
              </a:rPr>
              <a:t>Design: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 b="0">
                <a:latin typeface="Arial Black" pitchFamily="34" charset="0"/>
                <a:cs typeface="+mn-cs"/>
              </a:rPr>
              <a:t>A state machine controls each node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1800">
                <a:cs typeface="+mn-cs"/>
              </a:rPr>
              <a:t>Counter keeps track of the clock</a:t>
            </a:r>
            <a:endParaRPr lang="en-US" sz="1800">
              <a:cs typeface="+mn-cs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995738" y="2782888"/>
            <a:ext cx="1152525" cy="11509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cs typeface="+mn-cs"/>
              </a:rPr>
              <a:t>Bus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busy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187450" y="3933825"/>
            <a:ext cx="1152525" cy="11509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cs typeface="+mn-cs"/>
              </a:rPr>
              <a:t>Skip</a:t>
            </a: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6804025" y="4005263"/>
            <a:ext cx="1152525" cy="11509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cs typeface="+mn-cs"/>
              </a:rPr>
              <a:t>Wait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3995738" y="5591175"/>
            <a:ext cx="1152525" cy="1150938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Sending</a:t>
            </a:r>
          </a:p>
        </p:txBody>
      </p:sp>
      <p:cxnSp>
        <p:nvCxnSpPr>
          <p:cNvPr id="15368" name="AutoShape 10"/>
          <p:cNvCxnSpPr>
            <a:cxnSpLocks noChangeShapeType="1"/>
            <a:stCxn id="48134" idx="2"/>
            <a:endCxn id="48135" idx="0"/>
          </p:cNvCxnSpPr>
          <p:nvPr/>
        </p:nvCxnSpPr>
        <p:spPr bwMode="auto">
          <a:xfrm rot="10800000" flipV="1">
            <a:off x="1763713" y="3359150"/>
            <a:ext cx="2232025" cy="574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69" name="AutoShape 11"/>
          <p:cNvCxnSpPr>
            <a:cxnSpLocks noChangeShapeType="1"/>
            <a:stCxn id="48134" idx="6"/>
            <a:endCxn id="48136" idx="0"/>
          </p:cNvCxnSpPr>
          <p:nvPr/>
        </p:nvCxnSpPr>
        <p:spPr bwMode="auto">
          <a:xfrm>
            <a:off x="5148263" y="3359150"/>
            <a:ext cx="2232025" cy="6461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0" name="AutoShape 12"/>
          <p:cNvCxnSpPr>
            <a:cxnSpLocks noChangeShapeType="1"/>
            <a:stCxn id="48136" idx="4"/>
            <a:endCxn id="48137" idx="6"/>
          </p:cNvCxnSpPr>
          <p:nvPr/>
        </p:nvCxnSpPr>
        <p:spPr bwMode="auto">
          <a:xfrm rot="5400000">
            <a:off x="5758657" y="4545806"/>
            <a:ext cx="1011238" cy="22320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1" name="AutoShape 13"/>
          <p:cNvCxnSpPr>
            <a:cxnSpLocks noChangeShapeType="1"/>
            <a:stCxn id="48135" idx="6"/>
            <a:endCxn id="48134" idx="3"/>
          </p:cNvCxnSpPr>
          <p:nvPr/>
        </p:nvCxnSpPr>
        <p:spPr bwMode="auto">
          <a:xfrm flipV="1">
            <a:off x="2339975" y="3765550"/>
            <a:ext cx="1824038" cy="744538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2" name="AutoShape 15"/>
          <p:cNvCxnSpPr>
            <a:cxnSpLocks noChangeShapeType="1"/>
            <a:stCxn id="48137" idx="0"/>
            <a:endCxn id="48134" idx="4"/>
          </p:cNvCxnSpPr>
          <p:nvPr/>
        </p:nvCxnSpPr>
        <p:spPr bwMode="auto">
          <a:xfrm rot="-5400000">
            <a:off x="3743325" y="4762500"/>
            <a:ext cx="1657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3" name="AutoShape 16"/>
          <p:cNvCxnSpPr>
            <a:cxnSpLocks noChangeShapeType="1"/>
            <a:stCxn id="48134" idx="6"/>
            <a:endCxn id="48134" idx="0"/>
          </p:cNvCxnSpPr>
          <p:nvPr/>
        </p:nvCxnSpPr>
        <p:spPr bwMode="auto">
          <a:xfrm flipH="1" flipV="1">
            <a:off x="4572000" y="2782888"/>
            <a:ext cx="576263" cy="576262"/>
          </a:xfrm>
          <a:prstGeom prst="curvedConnector4">
            <a:avLst>
              <a:gd name="adj1" fmla="val -39671"/>
              <a:gd name="adj2" fmla="val 139671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4" name="AutoShape 17"/>
          <p:cNvCxnSpPr>
            <a:cxnSpLocks noChangeShapeType="1"/>
            <a:stCxn id="48135" idx="2"/>
            <a:endCxn id="48135" idx="4"/>
          </p:cNvCxnSpPr>
          <p:nvPr/>
        </p:nvCxnSpPr>
        <p:spPr bwMode="auto">
          <a:xfrm rot="10800000" flipH="1" flipV="1">
            <a:off x="1187450" y="4510088"/>
            <a:ext cx="576263" cy="574675"/>
          </a:xfrm>
          <a:prstGeom prst="curvedConnector4">
            <a:avLst>
              <a:gd name="adj1" fmla="val -39671"/>
              <a:gd name="adj2" fmla="val 13977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5" name="AutoShape 18"/>
          <p:cNvCxnSpPr>
            <a:cxnSpLocks noChangeShapeType="1"/>
            <a:stCxn id="48137" idx="2"/>
            <a:endCxn id="48137" idx="1"/>
          </p:cNvCxnSpPr>
          <p:nvPr/>
        </p:nvCxnSpPr>
        <p:spPr bwMode="auto">
          <a:xfrm rot="10800000" flipH="1">
            <a:off x="3995738" y="5759450"/>
            <a:ext cx="168275" cy="407988"/>
          </a:xfrm>
          <a:prstGeom prst="curvedConnector4">
            <a:avLst>
              <a:gd name="adj1" fmla="val -276417"/>
              <a:gd name="adj2" fmla="val 18443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2555875" y="4508500"/>
            <a:ext cx="136207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noProof="1"/>
              <a:t>bus_active</a:t>
            </a:r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5795963" y="2997200"/>
            <a:ext cx="127317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/>
              <a:t>beginning</a:t>
            </a:r>
            <a:endParaRPr lang="en-US" sz="1800" noProof="1"/>
          </a:p>
        </p:txBody>
      </p:sp>
      <p:sp>
        <p:nvSpPr>
          <p:cNvPr id="15378" name="Text Box 22"/>
          <p:cNvSpPr txBox="1">
            <a:spLocks noChangeArrowheads="1"/>
          </p:cNvSpPr>
          <p:nvPr/>
        </p:nvSpPr>
        <p:spPr bwMode="auto">
          <a:xfrm>
            <a:off x="2124075" y="2997200"/>
            <a:ext cx="127317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/>
              <a:t>beginning</a:t>
            </a:r>
            <a:endParaRPr lang="en-US" sz="1800" noProof="1"/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6084888" y="6092825"/>
            <a:ext cx="19399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800"/>
              <a:t>counter=priority</a:t>
            </a:r>
            <a:endParaRPr lang="de-DE" sz="1800" noProof="1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2/18/2005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99536" y="6254667"/>
            <a:ext cx="1905224" cy="456962"/>
          </a:xfrm>
          <a:prstGeom prst="rect">
            <a:avLst/>
          </a:prstGeom>
        </p:spPr>
        <p:txBody>
          <a:bodyPr lIns="102833" tIns="51417" rIns="102833" bIns="51417"/>
          <a:lstStyle/>
          <a:p>
            <a:fld id="{72829708-1333-4A2D-ACF2-0EF8ABCF12AF}" type="slidenum">
              <a:rPr lang="en-US"/>
              <a:pPr/>
              <a:t>3</a:t>
            </a:fld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Model </a:t>
            </a:r>
            <a:r>
              <a:rPr lang="en-US" dirty="0" smtClean="0"/>
              <a:t>Verifier (SMV)</a:t>
            </a:r>
            <a:endParaRPr lang="en-US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Ken McMillan, </a:t>
            </a:r>
            <a:r>
              <a:rPr lang="en-US" sz="2400" i="1" dirty="0">
                <a:solidFill>
                  <a:srgbClr val="009900"/>
                </a:solidFill>
              </a:rPr>
              <a:t>Symbolic Model Checking: An Approach to the State Explosion Problem</a:t>
            </a:r>
            <a:r>
              <a:rPr lang="en-US" sz="2400" dirty="0"/>
              <a:t>, 1993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Finite-state Systems described in a specialized language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Specifications </a:t>
            </a:r>
            <a:r>
              <a:rPr lang="en-US" sz="2400" dirty="0"/>
              <a:t>given as CTL formulas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Internal </a:t>
            </a:r>
            <a:r>
              <a:rPr lang="en-US" sz="2400" dirty="0"/>
              <a:t>representation using </a:t>
            </a:r>
            <a:r>
              <a:rPr lang="en-US" sz="2400" dirty="0" smtClean="0"/>
              <a:t>ROBDDs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Automatically </a:t>
            </a:r>
            <a:r>
              <a:rPr lang="en-US" sz="2400" dirty="0"/>
              <a:t>verifies specification or produces a counterexample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SMV Model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1" y="1196975"/>
            <a:ext cx="7981950" cy="5123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>
                <a:latin typeface="Consolas" pitchFamily="49" charset="0"/>
              </a:rPr>
              <a:t>MODULE</a:t>
            </a:r>
            <a:r>
              <a:rPr lang="en-US" sz="1800" dirty="0">
                <a:latin typeface="Consolas" pitchFamily="49" charset="0"/>
              </a:rPr>
              <a:t> node(priority, </a:t>
            </a:r>
            <a:r>
              <a:rPr lang="en-US" sz="1800" dirty="0" err="1">
                <a:latin typeface="Consolas" pitchFamily="49" charset="0"/>
              </a:rPr>
              <a:t>bus_active</a:t>
            </a:r>
            <a:r>
              <a:rPr lang="en-US" sz="1800" dirty="0">
                <a:latin typeface="Consolas" pitchFamily="49" charset="0"/>
              </a:rPr>
              <a:t>)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b="1" dirty="0">
                <a:latin typeface="Consolas" pitchFamily="49" charset="0"/>
              </a:rPr>
              <a:t>VAR</a:t>
            </a:r>
            <a:r>
              <a:rPr lang="en-US" sz="1800" dirty="0">
                <a:latin typeface="Consolas" pitchFamily="49" charset="0"/>
              </a:rPr>
              <a:t/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 counter: 0 .. 99;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 state: { busy, skip, waiting, sending };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/>
            </a:r>
            <a:br>
              <a:rPr lang="en-US" sz="1800" dirty="0">
                <a:latin typeface="Consolas" pitchFamily="49" charset="0"/>
              </a:rPr>
            </a:br>
            <a:r>
              <a:rPr lang="en-US" sz="1800" b="1" dirty="0">
                <a:latin typeface="Consolas" pitchFamily="49" charset="0"/>
              </a:rPr>
              <a:t>ASSIGN</a:t>
            </a:r>
            <a:r>
              <a:rPr lang="en-US" sz="1800" dirty="0">
                <a:latin typeface="Consolas" pitchFamily="49" charset="0"/>
              </a:rPr>
              <a:t/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 init(state):=busy;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/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 next(state):= case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 state=busy &amp; beginning          : { skip, waiting };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state=busy                      : busy;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state=skip &amp; </a:t>
            </a:r>
            <a:r>
              <a:rPr lang="en-US" sz="1800" dirty="0" err="1">
                <a:latin typeface="Consolas" pitchFamily="49" charset="0"/>
              </a:rPr>
              <a:t>bus_active</a:t>
            </a:r>
            <a:r>
              <a:rPr lang="en-US" sz="1800" dirty="0">
                <a:latin typeface="Consolas" pitchFamily="49" charset="0"/>
              </a:rPr>
              <a:t>         : busy;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state=skip                      : skip;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state=waiting &amp; </a:t>
            </a:r>
            <a:r>
              <a:rPr lang="en-US" sz="1800" dirty="0" err="1">
                <a:latin typeface="Consolas" pitchFamily="49" charset="0"/>
              </a:rPr>
              <a:t>bus_active</a:t>
            </a:r>
            <a:r>
              <a:rPr lang="en-US" sz="1800" dirty="0">
                <a:latin typeface="Consolas" pitchFamily="49" charset="0"/>
              </a:rPr>
              <a:t>      : waiting;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state=waiting &amp; counter=priority: sending;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state=waiting: waiting;</a:t>
            </a:r>
            <a:br>
              <a:rPr lang="en-US" sz="1800" dirty="0">
                <a:latin typeface="Consolas" pitchFamily="49" charset="0"/>
              </a:rPr>
            </a:br>
            <a:r>
              <a:rPr lang="en-US" sz="1800" dirty="0">
                <a:latin typeface="Consolas" pitchFamily="49" charset="0"/>
              </a:rPr>
              <a:t>    state=sending: { busy, sending }; </a:t>
            </a:r>
            <a:endParaRPr lang="en-US" sz="1800" dirty="0" smtClean="0">
              <a:latin typeface="Consolas" pitchFamily="49" charset="0"/>
            </a:endParaRP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 smtClean="0">
                <a:latin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</a:rPr>
              <a:t>esac</a:t>
            </a:r>
            <a:r>
              <a:rPr lang="en-US" sz="1800" dirty="0">
                <a:latin typeface="Consolas" pitchFamily="49" charset="0"/>
              </a:rPr>
              <a:t>;</a:t>
            </a:r>
            <a:br>
              <a:rPr lang="en-US" sz="1800" dirty="0">
                <a:latin typeface="Consolas" pitchFamily="49" charset="0"/>
              </a:rPr>
            </a:br>
            <a:endParaRPr lang="en-US" sz="1800" dirty="0">
              <a:latin typeface="Consolas" pitchFamily="49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SMV Model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1" y="1196975"/>
            <a:ext cx="7829550" cy="4302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noProof="1">
                <a:latin typeface="Consolas" pitchFamily="49" charset="0"/>
              </a:rPr>
              <a:t>MODULE</a:t>
            </a:r>
            <a:r>
              <a:rPr lang="en-US" sz="2000" noProof="1">
                <a:latin typeface="Consolas" pitchFamily="49" charset="0"/>
              </a:rPr>
              <a:t> main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noProof="1">
                <a:latin typeface="Consolas" pitchFamily="49" charset="0"/>
              </a:rPr>
              <a:t>VAR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node1: node(1, bus_active);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node2: node(2, bus_active);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node3: node(3, bus_active);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node4: node(4, bus_active);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noProof="1">
              <a:latin typeface="Consolas" pitchFamily="49" charset="0"/>
            </a:endParaRP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noProof="1">
                <a:latin typeface="Consolas" pitchFamily="49" charset="0"/>
              </a:rPr>
              <a:t>DEFINE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bus_active:=node1.is_sending | node2.is_sending |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noProof="1">
                <a:latin typeface="Consolas" pitchFamily="49" charset="0"/>
              </a:rPr>
              <a:t>              node3.is_sending | node4.is_sending;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68313" y="1052513"/>
            <a:ext cx="8064500" cy="2016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2800">
                <a:cs typeface="+mn-cs"/>
              </a:rPr>
              <a:t>Desired Properties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2800">
                <a:cs typeface="+mn-cs"/>
              </a:rPr>
              <a:t>Safety: Only one node uses the bus at a given time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79388" y="3860800"/>
            <a:ext cx="8713787" cy="2089150"/>
          </a:xfrm>
          <a:prstGeom prst="foldedCorner">
            <a:avLst>
              <a:gd name="adj" fmla="val 731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 sz="1500" dirty="0"/>
          </a:p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500" noProof="1"/>
              <a:t>SPEC AG (node1.is_sending -&gt; (!node2.is_sending &amp; !node3.is_sending &amp; !node4.is_sending))</a:t>
            </a:r>
          </a:p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500" noProof="1"/>
              <a:t>SPEC AG (node2.is_sending -&gt; (!node1.is_sending &amp; !node3.is_sending &amp; !node4.is_sending))</a:t>
            </a:r>
          </a:p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500" noProof="1"/>
              <a:t>SPEC AG (node3.is_sending -&gt; (!node1.is_sending &amp; !node2.is_sending &amp; !node4.is_sending))</a:t>
            </a:r>
          </a:p>
          <a:p>
            <a:pPr marL="385763" indent="-385763" algn="ctr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500" noProof="1"/>
              <a:t>SPEC AG (node4.is_sending -&gt; (!node1.is_sending &amp; !node2.is_sending &amp; !node3.is_sending))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8313" y="1052513"/>
            <a:ext cx="8064500" cy="2016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488" tIns="44450" rIns="90488" bIns="44450"/>
          <a:lstStyle/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de-DE" sz="2800">
                <a:cs typeface="+mn-cs"/>
              </a:rPr>
              <a:t>Desired Properties</a:t>
            </a:r>
          </a:p>
          <a:p>
            <a:pPr marL="371475" indent="-371475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Char char="l"/>
              <a:defRPr/>
            </a:pPr>
            <a:r>
              <a:rPr lang="de-DE" sz="2800">
                <a:cs typeface="+mn-cs"/>
              </a:rPr>
              <a:t>Liveness: a node that is waiting for the bus will eventually get it, given that the nodes with higher priority are fair</a:t>
            </a:r>
            <a:endParaRPr lang="en-US" sz="2800">
              <a:cs typeface="+mn-cs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179388" y="3284538"/>
            <a:ext cx="8713787" cy="3384550"/>
          </a:xfrm>
          <a:prstGeom prst="foldedCorner">
            <a:avLst>
              <a:gd name="adj" fmla="val 731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FAIRNESS node1.is_skipping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FAIRNESS node1.is_skipping &amp; node2.is_skipping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FAIRNESS node1.is_skipping &amp; node2.is_skipping &amp; node3.is_skipping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endParaRPr lang="en-US" sz="1600" noProof="1">
              <a:cs typeface="+mn-cs"/>
            </a:endParaRP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SPEC AG AF bus_active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SPEC AG(node1.is_waiting -&gt; AF node1.is_sending)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SPEC AG(node2.is_waiting -&gt; AF node2.is_sending)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SPEC AG(node3.is_waiting -&gt; AF node3.is_sending)</a:t>
            </a:r>
          </a:p>
          <a:p>
            <a:pPr marL="385763" indent="-385763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-44" charset="2"/>
              <a:buNone/>
              <a:defRPr/>
            </a:pPr>
            <a:r>
              <a:rPr lang="en-US" sz="1600" noProof="1">
                <a:cs typeface="+mn-cs"/>
              </a:rPr>
              <a:t>SPEC AG(node4.is_waiting -&gt; AF node4.is_sending)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743200" y="4114800"/>
            <a:ext cx="64008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dirty="0" smtClean="0"/>
              <a:t>based on slides by </a:t>
            </a:r>
            <a:r>
              <a:rPr lang="en-US" sz="4000" b="0" dirty="0" err="1" smtClean="0"/>
              <a:t>Himanshu</a:t>
            </a:r>
            <a:r>
              <a:rPr lang="en-US" sz="4000" b="0" dirty="0" smtClean="0"/>
              <a:t> Jain</a:t>
            </a:r>
            <a:endParaRPr lang="en-US" sz="4000" b="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ctrTitle" sz="quarter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>
                <a:solidFill>
                  <a:schemeClr val="tx2"/>
                </a:solidFill>
              </a:rPr>
              <a:t>Traffic Light Controller </a:t>
            </a:r>
          </a:p>
        </p:txBody>
      </p:sp>
      <p:pic>
        <p:nvPicPr>
          <p:cNvPr id="4099" name="Picture 3" descr="C:\Documents and Settings\arie\Local Settings\Temporary Internet Files\Content.IE5\CDV5HDAD\MC900055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053985" cy="2954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Modeling </a:t>
            </a:r>
            <a:r>
              <a:rPr lang="en-US">
                <a:solidFill>
                  <a:srgbClr val="008000"/>
                </a:solidFill>
              </a:rPr>
              <a:t>Traffic Light Controller</a:t>
            </a:r>
            <a:r>
              <a:rPr lang="en-US"/>
              <a:t> in SMV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Properties to Check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Four different SMV models for traffic light controller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505200" y="5562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105400" y="457200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537" y="182563"/>
            <a:ext cx="234741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Scenario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505200" y="5562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105400" y="457200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2743200" y="2667000"/>
            <a:ext cx="8890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480" y="576"/>
              </a:cxn>
              <a:cxn ang="0">
                <a:pos x="480" y="0"/>
              </a:cxn>
            </a:cxnLst>
            <a:rect l="0" t="0" r="r" b="b"/>
            <a:pathLst>
              <a:path w="560" h="672">
                <a:moveTo>
                  <a:pt x="0" y="576"/>
                </a:moveTo>
                <a:cubicBezTo>
                  <a:pt x="200" y="624"/>
                  <a:pt x="400" y="672"/>
                  <a:pt x="480" y="576"/>
                </a:cubicBezTo>
                <a:cubicBezTo>
                  <a:pt x="560" y="480"/>
                  <a:pt x="520" y="240"/>
                  <a:pt x="48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5270500" y="2590800"/>
            <a:ext cx="1511300" cy="1168400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136" y="624"/>
              </a:cxn>
              <a:cxn ang="0">
                <a:pos x="952" y="672"/>
              </a:cxn>
            </a:cxnLst>
            <a:rect l="0" t="0" r="r" b="b"/>
            <a:pathLst>
              <a:path w="952" h="736">
                <a:moveTo>
                  <a:pt x="136" y="0"/>
                </a:moveTo>
                <a:cubicBezTo>
                  <a:pt x="68" y="256"/>
                  <a:pt x="0" y="512"/>
                  <a:pt x="136" y="624"/>
                </a:cubicBezTo>
                <a:cubicBezTo>
                  <a:pt x="272" y="736"/>
                  <a:pt x="808" y="664"/>
                  <a:pt x="952" y="67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029200" y="2754313"/>
            <a:ext cx="7016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DejaVu Sans" charset="0"/>
                <a:cs typeface="DejaVu Sans" charset="0"/>
              </a:rPr>
              <a:t>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00400" y="2906713"/>
            <a:ext cx="7016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DejaVu Sans" charset="0"/>
                <a:cs typeface="DejaVu Sans" charset="0"/>
              </a:rPr>
              <a:t>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3729" y="765175"/>
            <a:ext cx="251573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No turning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182563"/>
            <a:ext cx="2155825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Binary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traffic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lights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505200" y="5562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182563"/>
            <a:ext cx="2438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Safety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Property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859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-1588" y="4749800"/>
            <a:ext cx="2824163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This should not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happen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343400" y="2514600"/>
            <a:ext cx="2362200" cy="1066800"/>
          </a:xfrm>
          <a:prstGeom prst="line">
            <a:avLst/>
          </a:prstGeom>
          <a:noFill/>
          <a:ln w="2844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2/18/2005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99536" y="6254667"/>
            <a:ext cx="1905224" cy="456962"/>
          </a:xfrm>
          <a:prstGeom prst="rect">
            <a:avLst/>
          </a:prstGeom>
        </p:spPr>
        <p:txBody>
          <a:bodyPr lIns="102833" tIns="51417" rIns="102833" bIns="51417"/>
          <a:lstStyle/>
          <a:p>
            <a:fld id="{7686387D-66B6-40D7-A5DE-E0E324507E71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t"/>
          <a:lstStyle/>
          <a:p>
            <a:r>
              <a:rPr lang="en-US" dirty="0"/>
              <a:t>A Sample SMV </a:t>
            </a:r>
            <a:r>
              <a:rPr lang="en-US" dirty="0" smtClean="0"/>
              <a:t>Program  (short.smv)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61722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rIns="0" bIns="91440"/>
          <a:lstStyle/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b="1" dirty="0">
                <a:latin typeface="Consolas" pitchFamily="49" charset="0"/>
                <a:cs typeface="Consolas" pitchFamily="49" charset="0"/>
              </a:rPr>
              <a:t>MODULE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main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b="1" dirty="0">
                <a:latin typeface="Consolas" pitchFamily="49" charset="0"/>
                <a:cs typeface="Consolas" pitchFamily="49" charset="0"/>
              </a:rPr>
              <a:t>VAR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   request: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   state: {ready, busy};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b="1" dirty="0">
                <a:latin typeface="Consolas" pitchFamily="49" charset="0"/>
                <a:cs typeface="Consolas" pitchFamily="49" charset="0"/>
              </a:rPr>
              <a:t>ASSIGN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   init(state) := ready;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    next(state) := </a:t>
            </a:r>
            <a:br>
              <a:rPr lang="en-US" sz="2200" dirty="0">
                <a:latin typeface="Consolas" pitchFamily="49" charset="0"/>
                <a:cs typeface="Consolas" pitchFamily="49" charset="0"/>
              </a:rPr>
            </a:br>
            <a:r>
              <a:rPr lang="en-US" sz="2200" dirty="0">
                <a:latin typeface="Consolas" pitchFamily="49" charset="0"/>
                <a:cs typeface="Consolas" pitchFamily="49" charset="0"/>
              </a:rPr>
              <a:t>	case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state=ready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&amp; request: busy;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TRUE	: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{ready, busy};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-44" charset="2"/>
              <a:buNone/>
            </a:pP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SPEC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AG(request -&gt; AF (state = busy))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105400" y="457200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182563"/>
            <a:ext cx="2438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Safety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Property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002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434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1588" y="4749800"/>
            <a:ext cx="2824163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This should not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happen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6096000" y="3579813"/>
            <a:ext cx="609600" cy="993775"/>
          </a:xfrm>
          <a:prstGeom prst="line">
            <a:avLst/>
          </a:prstGeom>
          <a:noFill/>
          <a:ln w="2844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4800" y="182563"/>
            <a:ext cx="2438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Liveness</a:t>
            </a:r>
            <a:endParaRPr lang="en-US" sz="4000" b="1" dirty="0">
              <a:solidFill>
                <a:srgbClr val="FF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Property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002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719638"/>
            <a:ext cx="1143000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0" y="4724400"/>
            <a:ext cx="2667000" cy="1905000"/>
          </a:xfrm>
          <a:prstGeom prst="cloudCallout">
            <a:avLst>
              <a:gd name="adj1" fmla="val 72681"/>
              <a:gd name="adj2" fmla="val 1091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When will the stupid light become green again</a:t>
            </a: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3434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105400" y="457200"/>
            <a:ext cx="685800" cy="1143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182563"/>
            <a:ext cx="2438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Liveness</a:t>
            </a:r>
            <a:endParaRPr lang="en-US" sz="4000" b="1" dirty="0">
              <a:solidFill>
                <a:srgbClr val="FF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Property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31242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859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506788"/>
            <a:ext cx="1143000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0" y="4724400"/>
            <a:ext cx="2667000" cy="1905000"/>
          </a:xfrm>
          <a:prstGeom prst="cloudCallout">
            <a:avLst>
              <a:gd name="adj1" fmla="val 75537"/>
              <a:gd name="adj2" fmla="val -58333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Thank God!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505200" y="5562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454775" y="4876800"/>
            <a:ext cx="268922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990033"/>
                </a:solidFill>
                <a:latin typeface="Comic Sans MS" pitchFamily="66" charset="0"/>
                <a:ea typeface="DejaVu Sans" charset="0"/>
                <a:cs typeface="DejaVu Sans" charset="0"/>
              </a:rPr>
              <a:t>Traffic in each direction must be served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162800" y="76200"/>
            <a:ext cx="1903413" cy="458788"/>
          </a:xfrm>
          <a:prstGeom prst="rect">
            <a:avLst/>
          </a:prstGeom>
        </p:spPr>
        <p:txBody>
          <a:bodyPr/>
          <a:lstStyle/>
          <a:p>
            <a:fld id="{9E8E4533-436D-4E76-A706-AED93D3661CC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9950"/>
            <a:ext cx="77724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Let’s Model all of this in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NuSMV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162800" y="76200"/>
            <a:ext cx="1903413" cy="458788"/>
          </a:xfrm>
          <a:prstGeom prst="rect">
            <a:avLst/>
          </a:prstGeom>
        </p:spPr>
        <p:txBody>
          <a:bodyPr/>
          <a:lstStyle/>
          <a:p>
            <a:fld id="{8A1CDED3-560F-4503-A9A4-9646097C5690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-76200" y="182563"/>
            <a:ext cx="253682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SMV variables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705600" y="914400"/>
            <a:ext cx="207009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North.Go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=F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800" y="4953000"/>
            <a:ext cx="212940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South.Go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=F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523406" y="4902200"/>
            <a:ext cx="200110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West.Go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=T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2286000" y="4826000"/>
            <a:ext cx="2819400" cy="4318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960" y="32"/>
              </a:cxn>
              <a:cxn ang="0">
                <a:pos x="1776" y="80"/>
              </a:cxn>
            </a:cxnLst>
            <a:rect l="0" t="0" r="r" b="b"/>
            <a:pathLst>
              <a:path w="1776" h="272">
                <a:moveTo>
                  <a:pt x="0" y="272"/>
                </a:moveTo>
                <a:cubicBezTo>
                  <a:pt x="332" y="168"/>
                  <a:pt x="664" y="64"/>
                  <a:pt x="960" y="32"/>
                </a:cubicBezTo>
                <a:cubicBezTo>
                  <a:pt x="1256" y="0"/>
                  <a:pt x="1648" y="72"/>
                  <a:pt x="1776" y="8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4191000" y="1447800"/>
            <a:ext cx="2743200" cy="698500"/>
          </a:xfrm>
          <a:custGeom>
            <a:avLst/>
            <a:gdLst/>
            <a:ahLst/>
            <a:cxnLst>
              <a:cxn ang="0">
                <a:pos x="1728" y="0"/>
              </a:cxn>
              <a:cxn ang="0">
                <a:pos x="864" y="384"/>
              </a:cxn>
              <a:cxn ang="0">
                <a:pos x="0" y="336"/>
              </a:cxn>
            </a:cxnLst>
            <a:rect l="0" t="0" r="r" b="b"/>
            <a:pathLst>
              <a:path w="1728" h="440">
                <a:moveTo>
                  <a:pt x="1728" y="0"/>
                </a:moveTo>
                <a:cubicBezTo>
                  <a:pt x="1440" y="164"/>
                  <a:pt x="1152" y="328"/>
                  <a:pt x="864" y="384"/>
                </a:cubicBezTo>
                <a:cubicBezTo>
                  <a:pt x="576" y="440"/>
                  <a:pt x="288" y="388"/>
                  <a:pt x="0" y="33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7389813" y="4037013"/>
            <a:ext cx="79375" cy="917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05997" y="1676400"/>
            <a:ext cx="231535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Three Boolean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variables track the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 status of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the lights</a:t>
            </a:r>
            <a:endParaRPr lang="en-US" sz="2000" dirty="0">
              <a:solidFill>
                <a:schemeClr val="tx2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162800" y="76200"/>
            <a:ext cx="1903413" cy="458788"/>
          </a:xfrm>
          <a:prstGeom prst="rect">
            <a:avLst/>
          </a:prstGeom>
        </p:spPr>
        <p:txBody>
          <a:bodyPr/>
          <a:lstStyle/>
          <a:p>
            <a:fld id="{60C9541A-63CA-4D3B-A24B-02805E6B464E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82563"/>
            <a:ext cx="3657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SMV variables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63692" y="1219200"/>
            <a:ext cx="260473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Three Boolean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variables sense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the traffic in each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direction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335588"/>
            <a:ext cx="1143000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413" y="685800"/>
            <a:ext cx="1143000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8047" y="5435600"/>
            <a:ext cx="270969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North.Sense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 =T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303856" y="1295400"/>
            <a:ext cx="274977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South.Sense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 =T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34593" y="3429000"/>
            <a:ext cx="264070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West.Sense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ea typeface="DejaVu Sans" charset="0"/>
                <a:cs typeface="DejaVu Sans" charset="0"/>
              </a:rPr>
              <a:t> =F</a:t>
            </a:r>
            <a:endParaRPr lang="en-US" sz="2800" dirty="0">
              <a:solidFill>
                <a:srgbClr val="FF99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/>
              <a:t>Properties 						1/2</a:t>
            </a:r>
            <a:endParaRPr lang="en-US" sz="4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2"/>
                </a:solidFill>
              </a:rPr>
              <a:t>Mutual </a:t>
            </a:r>
            <a:r>
              <a:rPr lang="en-US" dirty="0" smtClean="0">
                <a:solidFill>
                  <a:schemeClr val="tx2"/>
                </a:solidFill>
              </a:rPr>
              <a:t>exclusion</a:t>
            </a:r>
          </a:p>
          <a:p>
            <a:pPr marL="700088" lvl="1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!(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&amp;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North.Go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|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South.Go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))</a:t>
            </a: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chemeClr val="tx2"/>
              </a:solidFill>
            </a:endParaRPr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2"/>
                </a:solidFill>
              </a:rPr>
              <a:t>Liveness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(e.g., in North direction)</a:t>
            </a:r>
            <a:endParaRPr lang="en-US" dirty="0">
              <a:solidFill>
                <a:schemeClr val="tx2"/>
              </a:solidFill>
            </a:endParaRPr>
          </a:p>
          <a:p>
            <a:pPr marL="700088" lvl="1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AG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North.Sense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&amp; !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North.Go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-&gt; AF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North.Go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chemeClr val="tx2"/>
              </a:solidFill>
            </a:endParaRPr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Similarly for South and West directions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240588" y="76200"/>
            <a:ext cx="1903412" cy="458788"/>
          </a:xfrm>
          <a:prstGeom prst="rect">
            <a:avLst/>
          </a:prstGeom>
        </p:spPr>
        <p:txBody>
          <a:bodyPr/>
          <a:lstStyle/>
          <a:p>
            <a:fld id="{F91D8C27-8B1B-42B4-8F23-5DE869391653}" type="slidenum">
              <a:rPr lang="en-US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/>
              <a:t>Properties 						2/2</a:t>
            </a:r>
            <a:endParaRPr lang="en-US" sz="40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No strict sequencing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We don’t want the traffic lights to give turns to each other (if there is no need for it)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For example, if there is no traffic on west lane, we do not want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becoming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TRUE periodically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We can specify such properties </a:t>
            </a:r>
            <a:r>
              <a:rPr lang="en-US" sz="2800" dirty="0" smtClean="0"/>
              <a:t>partially</a:t>
            </a:r>
            <a:endParaRPr lang="en-US" sz="2800" dirty="0"/>
          </a:p>
          <a:p>
            <a:pPr marL="741363" lvl="1" indent="-284163">
              <a:spcBef>
                <a:spcPts val="5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AG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-&gt;                                                                                     A[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U !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&amp; A[!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West.Go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U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South.Go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|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North.Go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]])</a:t>
            </a:r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See code for other such properties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We want these properties to FAIL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240588" y="76200"/>
            <a:ext cx="1903412" cy="458788"/>
          </a:xfrm>
          <a:prstGeom prst="rect">
            <a:avLst/>
          </a:prstGeom>
        </p:spPr>
        <p:txBody>
          <a:bodyPr/>
          <a:lstStyle/>
          <a:p>
            <a:fld id="{C0C226E7-AEE1-45C7-8174-1D9E9EFFAD57}" type="slidenum">
              <a:rPr lang="en-US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162800" y="76200"/>
            <a:ext cx="1903413" cy="458788"/>
          </a:xfrm>
          <a:prstGeom prst="rect">
            <a:avLst/>
          </a:prstGeom>
        </p:spPr>
        <p:txBody>
          <a:bodyPr/>
          <a:lstStyle/>
          <a:p>
            <a:fld id="{175DCCDD-E564-4EEE-B7D2-98A0145EBA5B}" type="slidenum">
              <a:rPr lang="en-US"/>
              <a:pPr/>
              <a:t>48</a:t>
            </a:fld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182563"/>
            <a:ext cx="2438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SMV modules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31242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859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53497" y="1868488"/>
            <a:ext cx="184888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North module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will control 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2133600" y="2360613"/>
            <a:ext cx="990600" cy="793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898594" y="5105400"/>
            <a:ext cx="189216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South module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will control 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2743200" y="5256213"/>
            <a:ext cx="2286000" cy="2317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693454" y="1066800"/>
            <a:ext cx="177212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West module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DejaVu Sans" charset="0"/>
                <a:cs typeface="DejaVu Sans" charset="0"/>
              </a:rPr>
              <a:t>will control 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543800" y="1905000"/>
            <a:ext cx="76200" cy="11430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427788" y="4800600"/>
            <a:ext cx="256670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Main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module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91440" indent="18288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Initialize variables</a:t>
            </a:r>
          </a:p>
          <a:p>
            <a:pPr marL="91440" indent="18288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Start s all modules</a:t>
            </a:r>
            <a:endParaRPr lang="en-US" sz="2000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533400"/>
            <a:ext cx="2895600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What if north light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is always green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and there is always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traffic in north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DejaVu Sans" charset="0"/>
                <a:cs typeface="DejaVu Sans" charset="0"/>
              </a:rPr>
              <a:t>direction???</a:t>
            </a:r>
            <a:endParaRPr lang="en-US" sz="2400" dirty="0">
              <a:solidFill>
                <a:schemeClr val="tx2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31242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188" y="5791200"/>
            <a:ext cx="9366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572000"/>
            <a:ext cx="9366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505200"/>
            <a:ext cx="9366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362200"/>
            <a:ext cx="9366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Three-Bit Counter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4996881" cy="49121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MODULE main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VAR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bit0 :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counter_cell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(TRUE);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bit1 :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counter_cell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(bit0.carry_out);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bit2 :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counter_cell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(bit1.carry_out);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endParaRPr kumimoji="1" lang="en-US" altLang="ko-KR" b="1" dirty="0" smtClean="0">
              <a:latin typeface="Consolas" pitchFamily="49" charset="0"/>
              <a:ea typeface="돋움" pitchFamily="34" charset="-127"/>
              <a:cs typeface="Consolas" pitchFamily="49" charset="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b="1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SPEC  AG AF bit2.carry_out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endParaRPr kumimoji="1" lang="en-US" altLang="ko-KR" dirty="0" smtClean="0">
              <a:latin typeface="Consolas" pitchFamily="49" charset="0"/>
              <a:ea typeface="돋움" pitchFamily="34" charset="-127"/>
              <a:cs typeface="Consolas" pitchFamily="49" charset="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MODULE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counter_cell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(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carry_in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)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VAR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value :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boolean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ASSIGN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init(value) := FALSE;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next(value) := value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xor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carry_in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DEFINE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carry_out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 := value &amp; </a:t>
            </a:r>
            <a:r>
              <a:rPr kumimoji="1" lang="en-US" altLang="ko-KR" dirty="0" err="1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carry_in</a:t>
            </a:r>
            <a:r>
              <a:rPr kumimoji="1" lang="en-US" altLang="ko-KR" dirty="0" smtClean="0">
                <a:latin typeface="Consolas" pitchFamily="49" charset="0"/>
                <a:ea typeface="돋움" pitchFamily="34" charset="-127"/>
                <a:cs typeface="Consolas" pitchFamily="49" charset="0"/>
              </a:rPr>
              <a:t>;</a:t>
            </a:r>
            <a:endParaRPr kumimoji="1" lang="en-US" altLang="ko-KR" dirty="0">
              <a:latin typeface="Consolas" pitchFamily="49" charset="0"/>
              <a:ea typeface="돋움" pitchFamily="34" charset="-127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095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 bwMode="auto">
          <a:xfrm>
            <a:off x="5562600" y="4419600"/>
            <a:ext cx="3352800" cy="609600"/>
          </a:xfrm>
          <a:prstGeom prst="wedgeRoundRectCallout">
            <a:avLst>
              <a:gd name="adj1" fmla="val -60724"/>
              <a:gd name="adj2" fmla="val 423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value +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carry_in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 mod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Fairness Constraints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What if </a:t>
            </a:r>
            <a:r>
              <a:rPr lang="en-US" sz="2400" dirty="0" smtClean="0"/>
              <a:t>a </a:t>
            </a:r>
            <a:r>
              <a:rPr lang="en-US" sz="2400" dirty="0"/>
              <a:t>light is always green and there is always traffic in </a:t>
            </a:r>
            <a:r>
              <a:rPr lang="en-US" sz="2400" dirty="0" smtClean="0"/>
              <a:t>its </a:t>
            </a:r>
            <a:r>
              <a:rPr lang="en-US" sz="2400" dirty="0"/>
              <a:t>direction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We will avoid such scenarios by means of fairness </a:t>
            </a:r>
            <a:r>
              <a:rPr lang="en-US" sz="2400" dirty="0" smtClean="0"/>
              <a:t>constraints</a:t>
            </a:r>
          </a:p>
          <a:p>
            <a:pPr marL="700088" lvl="1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FAIRNESS !(Sense &amp; Go)</a:t>
            </a:r>
          </a:p>
          <a:p>
            <a:pPr marL="700088" lvl="1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FAIRNESS running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In any</a:t>
            </a:r>
            <a:r>
              <a:rPr lang="en-US" sz="2400" i="1" dirty="0" smtClean="0"/>
              <a:t> </a:t>
            </a:r>
            <a:r>
              <a:rPr lang="en-US" sz="2400" i="1" dirty="0"/>
              <a:t>infinite execution, there are infinite number of states where either </a:t>
            </a:r>
            <a:r>
              <a:rPr lang="en-US" sz="2400" i="1" dirty="0" smtClean="0"/>
              <a:t>the </a:t>
            </a:r>
            <a:r>
              <a:rPr lang="en-US" sz="2400" i="1" dirty="0"/>
              <a:t>light is </a:t>
            </a:r>
            <a:r>
              <a:rPr lang="en-US" sz="2400" i="1" dirty="0" smtClean="0"/>
              <a:t>red </a:t>
            </a:r>
            <a:r>
              <a:rPr lang="en-US" sz="2400" i="1" dirty="0"/>
              <a:t>or there is no traffic in </a:t>
            </a:r>
            <a:r>
              <a:rPr lang="en-US" sz="2400" i="1" dirty="0" smtClean="0"/>
              <a:t>its </a:t>
            </a:r>
            <a:r>
              <a:rPr lang="en-US" sz="2400" i="1" dirty="0"/>
              <a:t>direction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820863"/>
            <a:ext cx="7772400" cy="3141662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Implementations…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Some more variables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343400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To ensure mutual exclusion 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We will have two Boolean variables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NS_lock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denotes locking of north/south lane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EW_lock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denotes locking of west lane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To remember that there is traffic on a lane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Boolean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variable: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North.Req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nsolas" pitchFamily="49" charset="0"/>
            </a:endParaRPr>
          </a:p>
          <a:p>
            <a:pPr marL="1143000" lvl="2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North.Sense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becomes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TRUE,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North.Req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is set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Similarly, for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South.Req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West.Req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traffic1.smv: main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61072" cy="5324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main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VAR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-- lock for North-South direction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-- lock for East-West direction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North :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North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South.Go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South :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South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North.Go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West  :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West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ASSIGN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init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:= FALSE;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init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:= FALSE;</a:t>
            </a:r>
          </a:p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traffic1.smv: North module		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6136616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North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FriendGo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VAR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Go      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Sense   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State    : {idle, entering, critical, exiting};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ASSIGN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init (State) :=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next (State) := 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idle 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entering;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entering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critical;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critical &amp; !Sense : exiting;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: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State;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traffic1.smv: North module		2/2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5630067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next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entering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: TRUE;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FriendGo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init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next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: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Sense: TRUE;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4267200"/>
            <a:ext cx="411042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init (Go) :=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next (Go) :=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critical : TRUE;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 :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Go;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162800" y="76200"/>
            <a:ext cx="1903413" cy="458788"/>
          </a:xfrm>
          <a:prstGeom prst="rect">
            <a:avLst/>
          </a:prstGeom>
        </p:spPr>
        <p:txBody>
          <a:bodyPr/>
          <a:lstStyle/>
          <a:p>
            <a:fld id="{11D4EE20-3B36-4BDC-A408-2931C3ED5F52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943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South 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is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symmetric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West is a bit simpler (no East)</a:t>
            </a:r>
            <a:b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ea typeface="DejaVu Sans" charset="0"/>
                <a:cs typeface="DejaVu Sans" charset="0"/>
              </a:rPr>
              <a:t>Let’s run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  <a:ea typeface="DejaVu Sans" charset="0"/>
                <a:cs typeface="DejaVu Sans" charset="0"/>
              </a:rPr>
              <a:t>NuSMV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ea typeface="DejaVu Sans" charset="0"/>
                <a:cs typeface="DejaVu Sans" charset="0"/>
              </a:rPr>
              <a:t>!!!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Exclusion CEX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371600"/>
            <a:ext cx="8153400" cy="5105400"/>
          </a:xfrm>
          <a:prstGeom prst="rect">
            <a:avLst/>
          </a:prstGeom>
          <a:ln/>
        </p:spPr>
        <p:txBody>
          <a:bodyPr/>
          <a:lstStyle/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All variables FALSE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 	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(North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North.Req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entering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NS_lock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T,North.State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=critical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 	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(South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South.Req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entering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critical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exiting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  	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(West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West.Req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=entering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NS_lock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F,South.Req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=idle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(South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EW_lock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critical,West.Sense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		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(West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North.Go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(North Run)</a:t>
            </a:r>
          </a:p>
          <a:p>
            <a:pPr marL="385763" marR="0" lvl="0" indent="-341313" algn="l" defTabSz="914400" rtl="0" eaLnBrk="0" fontAlgn="base" latinLnBrk="0" hangingPunct="0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West.Go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West.Sense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=F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(West Run)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traffic1.smv: North module		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6136616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North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FriendGo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VAR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Go      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Sense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State    : {idle, entering, critical, exiting};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ASSIGN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init (State) :=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next (State) := 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idle 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entering;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entering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critical;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critical &amp; !Sense : exiting;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: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State;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828800"/>
            <a:ext cx="411042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init (Go) :=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next (Go) :=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critical : TRUE;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 :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Go;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66800" y="4648200"/>
            <a:ext cx="5181600" cy="3810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2667000"/>
            <a:ext cx="3810000" cy="304800"/>
          </a:xfrm>
          <a:prstGeom prst="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traffic2.smv: fix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6136616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DEFINE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EnterCritical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State = entering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ASSIGN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init (State) :=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next (State) := 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idle 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entering;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EnterCritical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critical;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critical &amp; !Sense : exiting;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: idle;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State;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419600"/>
            <a:ext cx="411042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init (Go) :=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next (Go) :=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EnterCritical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TRUE;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 : FALSE;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Go;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1"/>
          <p:cNvSpPr>
            <a:spLocks noChangeArrowheads="1"/>
          </p:cNvSpPr>
          <p:nvPr/>
        </p:nvSpPr>
        <p:spPr bwMode="auto">
          <a:xfrm>
            <a:off x="1619250" y="2997200"/>
            <a:ext cx="792163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" name="Rectangle 455"/>
          <p:cNvSpPr>
            <a:spLocks noChangeArrowheads="1"/>
          </p:cNvSpPr>
          <p:nvPr/>
        </p:nvSpPr>
        <p:spPr bwMode="auto">
          <a:xfrm>
            <a:off x="1187450" y="3068638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in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5" name="Line 456"/>
          <p:cNvSpPr>
            <a:spLocks noChangeShapeType="1"/>
          </p:cNvSpPr>
          <p:nvPr/>
        </p:nvSpPr>
        <p:spPr bwMode="auto">
          <a:xfrm>
            <a:off x="2411413" y="35020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457"/>
          <p:cNvSpPr>
            <a:spLocks noChangeArrowheads="1"/>
          </p:cNvSpPr>
          <p:nvPr/>
        </p:nvSpPr>
        <p:spPr bwMode="auto">
          <a:xfrm>
            <a:off x="2338388" y="3068638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out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7" name="Line 458"/>
          <p:cNvSpPr>
            <a:spLocks noChangeShapeType="1"/>
          </p:cNvSpPr>
          <p:nvPr/>
        </p:nvSpPr>
        <p:spPr bwMode="auto">
          <a:xfrm>
            <a:off x="1187450" y="35020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459"/>
          <p:cNvSpPr>
            <a:spLocks noChangeArrowheads="1"/>
          </p:cNvSpPr>
          <p:nvPr/>
        </p:nvSpPr>
        <p:spPr bwMode="auto">
          <a:xfrm>
            <a:off x="1760538" y="29241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val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9" name="Rectangle 460"/>
          <p:cNvSpPr>
            <a:spLocks noChangeArrowheads="1"/>
          </p:cNvSpPr>
          <p:nvPr/>
        </p:nvSpPr>
        <p:spPr bwMode="auto">
          <a:xfrm>
            <a:off x="5435600" y="1412875"/>
            <a:ext cx="792163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461"/>
          <p:cNvSpPr>
            <a:spLocks noChangeArrowheads="1"/>
          </p:cNvSpPr>
          <p:nvPr/>
        </p:nvSpPr>
        <p:spPr bwMode="auto">
          <a:xfrm>
            <a:off x="5003800" y="1484313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in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11" name="Line 462"/>
          <p:cNvSpPr>
            <a:spLocks noChangeShapeType="1"/>
          </p:cNvSpPr>
          <p:nvPr/>
        </p:nvSpPr>
        <p:spPr bwMode="auto">
          <a:xfrm>
            <a:off x="6227763" y="19177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463"/>
          <p:cNvSpPr>
            <a:spLocks noChangeArrowheads="1"/>
          </p:cNvSpPr>
          <p:nvPr/>
        </p:nvSpPr>
        <p:spPr bwMode="auto">
          <a:xfrm>
            <a:off x="6154738" y="1484313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out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13" name="Line 464"/>
          <p:cNvSpPr>
            <a:spLocks noChangeShapeType="1"/>
          </p:cNvSpPr>
          <p:nvPr/>
        </p:nvSpPr>
        <p:spPr bwMode="auto">
          <a:xfrm>
            <a:off x="5003800" y="19177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466"/>
          <p:cNvSpPr>
            <a:spLocks noChangeArrowheads="1"/>
          </p:cNvSpPr>
          <p:nvPr/>
        </p:nvSpPr>
        <p:spPr bwMode="auto">
          <a:xfrm>
            <a:off x="5437188" y="2995613"/>
            <a:ext cx="792162" cy="1008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" name="Rectangle 467"/>
          <p:cNvSpPr>
            <a:spLocks noChangeArrowheads="1"/>
          </p:cNvSpPr>
          <p:nvPr/>
        </p:nvSpPr>
        <p:spPr bwMode="auto">
          <a:xfrm>
            <a:off x="5005388" y="3067050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in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16" name="Line 468"/>
          <p:cNvSpPr>
            <a:spLocks noChangeShapeType="1"/>
          </p:cNvSpPr>
          <p:nvPr/>
        </p:nvSpPr>
        <p:spPr bwMode="auto">
          <a:xfrm>
            <a:off x="6229350" y="35004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469"/>
          <p:cNvSpPr>
            <a:spLocks noChangeArrowheads="1"/>
          </p:cNvSpPr>
          <p:nvPr/>
        </p:nvSpPr>
        <p:spPr bwMode="auto">
          <a:xfrm>
            <a:off x="6156325" y="3067050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out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18" name="Line 470"/>
          <p:cNvSpPr>
            <a:spLocks noChangeShapeType="1"/>
          </p:cNvSpPr>
          <p:nvPr/>
        </p:nvSpPr>
        <p:spPr bwMode="auto">
          <a:xfrm>
            <a:off x="5005388" y="35004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472"/>
          <p:cNvSpPr>
            <a:spLocks noChangeArrowheads="1"/>
          </p:cNvSpPr>
          <p:nvPr/>
        </p:nvSpPr>
        <p:spPr bwMode="auto">
          <a:xfrm>
            <a:off x="5437188" y="4581525"/>
            <a:ext cx="792162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" name="Rectangle 473"/>
          <p:cNvSpPr>
            <a:spLocks noChangeArrowheads="1"/>
          </p:cNvSpPr>
          <p:nvPr/>
        </p:nvSpPr>
        <p:spPr bwMode="auto">
          <a:xfrm>
            <a:off x="5005388" y="4652963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in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21" name="Line 474"/>
          <p:cNvSpPr>
            <a:spLocks noChangeShapeType="1"/>
          </p:cNvSpPr>
          <p:nvPr/>
        </p:nvSpPr>
        <p:spPr bwMode="auto">
          <a:xfrm>
            <a:off x="6229350" y="508635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475"/>
          <p:cNvSpPr>
            <a:spLocks noChangeArrowheads="1"/>
          </p:cNvSpPr>
          <p:nvPr/>
        </p:nvSpPr>
        <p:spPr bwMode="auto">
          <a:xfrm>
            <a:off x="6156325" y="4652963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out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23" name="Line 476"/>
          <p:cNvSpPr>
            <a:spLocks noChangeShapeType="1"/>
          </p:cNvSpPr>
          <p:nvPr/>
        </p:nvSpPr>
        <p:spPr bwMode="auto">
          <a:xfrm>
            <a:off x="5005388" y="508635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478"/>
          <p:cNvSpPr>
            <a:spLocks noChangeArrowheads="1"/>
          </p:cNvSpPr>
          <p:nvPr/>
        </p:nvSpPr>
        <p:spPr bwMode="auto">
          <a:xfrm>
            <a:off x="1833563" y="3355975"/>
            <a:ext cx="36195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" name="Rectangle 479"/>
          <p:cNvSpPr>
            <a:spLocks noChangeArrowheads="1"/>
          </p:cNvSpPr>
          <p:nvPr/>
        </p:nvSpPr>
        <p:spPr bwMode="auto">
          <a:xfrm>
            <a:off x="5576888" y="1339850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val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26" name="Rectangle 480"/>
          <p:cNvSpPr>
            <a:spLocks noChangeArrowheads="1"/>
          </p:cNvSpPr>
          <p:nvPr/>
        </p:nvSpPr>
        <p:spPr bwMode="auto">
          <a:xfrm>
            <a:off x="5649913" y="1771650"/>
            <a:ext cx="36195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7" name="Rectangle 481"/>
          <p:cNvSpPr>
            <a:spLocks noChangeArrowheads="1"/>
          </p:cNvSpPr>
          <p:nvPr/>
        </p:nvSpPr>
        <p:spPr bwMode="auto">
          <a:xfrm>
            <a:off x="5578475" y="29241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val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28" name="Rectangle 482"/>
          <p:cNvSpPr>
            <a:spLocks noChangeArrowheads="1"/>
          </p:cNvSpPr>
          <p:nvPr/>
        </p:nvSpPr>
        <p:spPr bwMode="auto">
          <a:xfrm>
            <a:off x="5651500" y="3355975"/>
            <a:ext cx="36195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" name="Rectangle 483"/>
          <p:cNvSpPr>
            <a:spLocks noChangeArrowheads="1"/>
          </p:cNvSpPr>
          <p:nvPr/>
        </p:nvSpPr>
        <p:spPr bwMode="auto">
          <a:xfrm>
            <a:off x="5578475" y="4508500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val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30" name="Rectangle 484"/>
          <p:cNvSpPr>
            <a:spLocks noChangeArrowheads="1"/>
          </p:cNvSpPr>
          <p:nvPr/>
        </p:nvSpPr>
        <p:spPr bwMode="auto">
          <a:xfrm>
            <a:off x="5651500" y="4940300"/>
            <a:ext cx="36195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31" name="AutoShape 485"/>
          <p:cNvCxnSpPr>
            <a:cxnSpLocks noChangeShapeType="1"/>
            <a:stCxn id="11" idx="1"/>
            <a:endCxn id="18" idx="0"/>
          </p:cNvCxnSpPr>
          <p:nvPr/>
        </p:nvCxnSpPr>
        <p:spPr bwMode="auto">
          <a:xfrm rot="5400000">
            <a:off x="5050632" y="1881981"/>
            <a:ext cx="1563688" cy="165417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487"/>
          <p:cNvCxnSpPr>
            <a:cxnSpLocks noChangeShapeType="1"/>
            <a:stCxn id="16" idx="1"/>
            <a:endCxn id="23" idx="0"/>
          </p:cNvCxnSpPr>
          <p:nvPr/>
        </p:nvCxnSpPr>
        <p:spPr bwMode="auto">
          <a:xfrm rot="5400000">
            <a:off x="5049838" y="3465513"/>
            <a:ext cx="1566862" cy="1655762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Rectangle 490"/>
          <p:cNvSpPr>
            <a:spLocks noChangeArrowheads="1"/>
          </p:cNvSpPr>
          <p:nvPr/>
        </p:nvSpPr>
        <p:spPr bwMode="auto">
          <a:xfrm>
            <a:off x="4140200" y="620713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 b="1">
                <a:latin typeface="Tahoma" pitchFamily="34" charset="0"/>
              </a:rPr>
              <a:t>module instantiations</a:t>
            </a:r>
            <a:endParaRPr lang="en-US" altLang="ko-KR" sz="2000" b="1" baseline="-25000">
              <a:latin typeface="Tahoma" pitchFamily="34" charset="0"/>
            </a:endParaRPr>
          </a:p>
        </p:txBody>
      </p:sp>
      <p:sp>
        <p:nvSpPr>
          <p:cNvPr id="34" name="Rectangle 492"/>
          <p:cNvSpPr>
            <a:spLocks noChangeArrowheads="1"/>
          </p:cNvSpPr>
          <p:nvPr/>
        </p:nvSpPr>
        <p:spPr bwMode="auto">
          <a:xfrm>
            <a:off x="7092950" y="16637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bit0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35" name="Rectangle 493"/>
          <p:cNvSpPr>
            <a:spLocks noChangeArrowheads="1"/>
          </p:cNvSpPr>
          <p:nvPr/>
        </p:nvSpPr>
        <p:spPr bwMode="auto">
          <a:xfrm>
            <a:off x="7092950" y="32480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bit1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36" name="Rectangle 494"/>
          <p:cNvSpPr>
            <a:spLocks noChangeArrowheads="1"/>
          </p:cNvSpPr>
          <p:nvPr/>
        </p:nvSpPr>
        <p:spPr bwMode="auto">
          <a:xfrm>
            <a:off x="7092950" y="483235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>
                <a:latin typeface="Tahoma" pitchFamily="34" charset="0"/>
              </a:rPr>
              <a:t>bit2</a:t>
            </a:r>
            <a:endParaRPr lang="en-US" altLang="ko-KR" sz="2000" baseline="-25000">
              <a:latin typeface="Tahoma" pitchFamily="34" charset="0"/>
            </a:endParaRPr>
          </a:p>
        </p:txBody>
      </p:sp>
      <p:sp>
        <p:nvSpPr>
          <p:cNvPr id="37" name="Rectangle 489"/>
          <p:cNvSpPr>
            <a:spLocks noChangeArrowheads="1"/>
          </p:cNvSpPr>
          <p:nvPr/>
        </p:nvSpPr>
        <p:spPr bwMode="auto">
          <a:xfrm>
            <a:off x="395288" y="2205038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ko-KR" sz="2000" b="1" dirty="0">
                <a:latin typeface="Tahoma" pitchFamily="34" charset="0"/>
              </a:rPr>
              <a:t>module declaration</a:t>
            </a:r>
            <a:endParaRPr lang="en-US" altLang="ko-KR" sz="2000" b="1" baseline="-250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Model checking traffic2.smv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343400"/>
          </a:xfrm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Mutual exclusion property is satisfied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/>
              <a:t>Liveness</a:t>
            </a:r>
            <a:r>
              <a:rPr lang="en-US" sz="2800" dirty="0"/>
              <a:t> property for North direction </a:t>
            </a:r>
            <a:r>
              <a:rPr lang="en-US" sz="2800" dirty="0" smtClean="0"/>
              <a:t>fails</a:t>
            </a:r>
          </a:p>
          <a:p>
            <a:pPr marL="700088" lvl="1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AG ( (Sense &amp; !Go) -&gt; AF Go) IN North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CEX for </a:t>
            </a:r>
            <a:r>
              <a:rPr lang="en-US" dirty="0" err="1" smtClean="0"/>
              <a:t>Liveness</a:t>
            </a:r>
            <a:r>
              <a:rPr lang="en-US" dirty="0" smtClean="0"/>
              <a:t> is a Fair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71471"/>
            <a:ext cx="3097323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1.6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North.State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entering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North.EnterCritical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T</a:t>
            </a:r>
          </a:p>
          <a:p>
            <a:r>
              <a:rPr lang="en-US" dirty="0" smtClean="0"/>
              <a:t>all others are idle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238" y="3710969"/>
            <a:ext cx="241604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1.10</a:t>
            </a:r>
          </a:p>
          <a:p>
            <a:r>
              <a:rPr lang="en-US" dirty="0" smtClean="0">
                <a:cs typeface="Consolas" pitchFamily="49" charset="0"/>
              </a:rPr>
              <a:t>South is given a turn, </a:t>
            </a:r>
          </a:p>
          <a:p>
            <a:r>
              <a:rPr lang="en-US" dirty="0" smtClean="0">
                <a:cs typeface="Consolas" pitchFamily="49" charset="0"/>
              </a:rPr>
              <a:t>but does nothing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3919" y="5602069"/>
            <a:ext cx="297068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1.15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West.State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critical 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4945" y="5325070"/>
            <a:ext cx="237757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1.16</a:t>
            </a:r>
          </a:p>
          <a:p>
            <a:r>
              <a:rPr lang="en-US" dirty="0" smtClean="0">
                <a:cs typeface="Consolas" pitchFamily="49" charset="0"/>
              </a:rPr>
              <a:t>North is given a turn, </a:t>
            </a:r>
          </a:p>
          <a:p>
            <a:r>
              <a:rPr lang="en-US" dirty="0" smtClean="0">
                <a:cs typeface="Consolas" pitchFamily="49" charset="0"/>
              </a:rPr>
              <a:t>but can’t get a 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1664" y="3710970"/>
            <a:ext cx="24641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1.19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West.State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idle 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8600" y="2133600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2209800" y="3124200"/>
            <a:ext cx="533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2209800" y="4953000"/>
            <a:ext cx="533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95800" y="5715000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4419600" y="3810000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 flipV="1">
            <a:off x="6705600" y="4648200"/>
            <a:ext cx="533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85763" marR="0" indent="-385763" algn="l" defTabSz="914400" rtl="0" eaLnBrk="1" fontAlgn="base" latinLnBrk="0" hangingPunct="1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-44" charset="2"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57188"/>
            <a:ext cx="8153400" cy="11906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Add ‘Turn’ to Ensure </a:t>
            </a:r>
            <a:r>
              <a:rPr lang="en-US" sz="3600" dirty="0" err="1" smtClean="0"/>
              <a:t>Liveness</a:t>
            </a:r>
            <a:endParaRPr lang="en-US" sz="36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is in </a:t>
            </a:r>
            <a:r>
              <a:rPr lang="en-US" dirty="0" smtClean="0"/>
              <a:t>traffic3.smv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Use Peterson’s mutual exclusion algorithm</a:t>
            </a:r>
            <a:endParaRPr lang="en-US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Introduce a variable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Turn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Turn : {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nst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wt}</a:t>
            </a: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If I have just exited the critical section, offer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Turn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 others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traffic3.smv: Adding Turn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03617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DEFINE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EnterCritical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State = entering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EW_lock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&amp; (Turn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|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OtherReq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next (Turn) :=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State = exiting &amp; Turn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&amp; 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FriendReq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 wt;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TRUE : Turn;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6050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Similar change in West module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Model check </a:t>
            </a:r>
            <a:r>
              <a:rPr lang="en-US" dirty="0" smtClean="0"/>
              <a:t>again…</a:t>
            </a: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Mutual </a:t>
            </a:r>
            <a:r>
              <a:rPr lang="en-US" sz="2800" dirty="0" smtClean="0"/>
              <a:t>still exclusion holds!</a:t>
            </a:r>
            <a:endParaRPr lang="en-US" sz="2800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What about </a:t>
            </a:r>
            <a:r>
              <a:rPr lang="en-US" sz="2800" dirty="0" err="1"/>
              <a:t>liveness</a:t>
            </a:r>
            <a:r>
              <a:rPr lang="en-US" sz="2800" dirty="0"/>
              <a:t> properties</a:t>
            </a: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In north direction? </a:t>
            </a:r>
            <a:r>
              <a:rPr lang="en-US" sz="2400" dirty="0">
                <a:solidFill>
                  <a:srgbClr val="00B050"/>
                </a:solidFill>
              </a:rPr>
              <a:t>HOLDS</a:t>
            </a: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In south direction? </a:t>
            </a:r>
            <a:r>
              <a:rPr lang="en-US" sz="2400" dirty="0">
                <a:solidFill>
                  <a:srgbClr val="00B050"/>
                </a:solidFill>
              </a:rPr>
              <a:t>HOLDS</a:t>
            </a:r>
          </a:p>
          <a:p>
            <a:pPr marL="741363" lvl="1" indent="-284163"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In west direction? </a:t>
            </a:r>
            <a:r>
              <a:rPr lang="en-US" sz="2400" dirty="0">
                <a:solidFill>
                  <a:srgbClr val="FF0000"/>
                </a:solidFill>
              </a:rPr>
              <a:t>FAILS </a:t>
            </a:r>
            <a:r>
              <a:rPr lang="en-US" sz="2400" dirty="0" smtClean="0">
                <a:solidFill>
                  <a:srgbClr val="FF0000"/>
                </a:solidFill>
                <a:latin typeface="Wingdings" pitchFamily="2" charset="2"/>
              </a:rPr>
              <a:t></a:t>
            </a:r>
            <a:endParaRPr lang="en-US" sz="2400" dirty="0">
              <a:solidFill>
                <a:srgbClr val="FF0000"/>
              </a:solidFill>
              <a:latin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traffic4.smv</a:t>
            </a:r>
            <a:endParaRPr lang="en-US" dirty="0">
              <a:latin typeface="Wingdings" pitchFamily="2" charset="2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Two extra </a:t>
            </a:r>
            <a:r>
              <a:rPr lang="en-US" sz="2800" dirty="0"/>
              <a:t>variables to distinguish between </a:t>
            </a:r>
            <a:r>
              <a:rPr lang="en-US" sz="2800" dirty="0" smtClean="0"/>
              <a:t>North </a:t>
            </a:r>
            <a:r>
              <a:rPr lang="en-US" sz="2800" dirty="0"/>
              <a:t>and </a:t>
            </a:r>
            <a:r>
              <a:rPr lang="en-US" sz="2800" dirty="0" smtClean="0"/>
              <a:t>South </a:t>
            </a:r>
            <a:r>
              <a:rPr lang="en-US" sz="2800" dirty="0"/>
              <a:t>completion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North.Done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,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South.Done</a:t>
            </a:r>
            <a:endParaRPr lang="en-US" sz="2800" dirty="0">
              <a:solidFill>
                <a:srgbClr val="008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When </a:t>
            </a:r>
            <a:r>
              <a:rPr lang="en-US" sz="2800" dirty="0" smtClean="0"/>
              <a:t>North exits </a:t>
            </a:r>
            <a:r>
              <a:rPr lang="en-US" sz="2800" dirty="0"/>
              <a:t>critical </a:t>
            </a:r>
            <a:r>
              <a:rPr lang="en-US" sz="2800" dirty="0" smtClean="0"/>
              <a:t>section</a:t>
            </a:r>
          </a:p>
          <a:p>
            <a:pPr marL="700088" lvl="1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North.Done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is set to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TRUE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700088" lvl="1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Similarly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South.Done</a:t>
            </a:r>
            <a:endParaRPr lang="en-US" sz="2400" dirty="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When </a:t>
            </a:r>
            <a:r>
              <a:rPr lang="en-US" sz="2800" dirty="0" smtClean="0"/>
              <a:t>West exits </a:t>
            </a:r>
          </a:p>
          <a:p>
            <a:pPr marL="700088" lvl="1" indent="-341313">
              <a:lnSpc>
                <a:spcPct val="9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 smtClean="0"/>
              <a:t>both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South.Done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North.Done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are set to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traffic4.smv: North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62000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init (Done) := FALSE;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next (Done) :=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State = exiting : TRUE;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TRUE : Done;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next (Turn) :=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case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State = exiting &amp; Turn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&amp; !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FriendReq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wt;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State = exiting &amp; Turn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&amp;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FriendDone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OtherReq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: wt;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TRUE : Turn;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esac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Hurray!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/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Mutual exclusion holds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/>
              <a:t>Liveness</a:t>
            </a:r>
            <a:r>
              <a:rPr lang="en-US" sz="2800" dirty="0"/>
              <a:t> for all three directions holds</a:t>
            </a:r>
          </a:p>
          <a:p>
            <a:pPr marL="341313" indent="-341313"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No Strict sequencing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Possible extensions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3434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Allow for north</a:t>
            </a:r>
            <a:r>
              <a:rPr lang="en-US" sz="2800" dirty="0"/>
              <a:t>, south, east, </a:t>
            </a:r>
            <a:r>
              <a:rPr lang="en-US" sz="2800" dirty="0" smtClean="0"/>
              <a:t>and west </a:t>
            </a:r>
            <a:r>
              <a:rPr lang="en-US" sz="2800" dirty="0"/>
              <a:t>traffic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Allow for cars to turns</a:t>
            </a:r>
            <a:endParaRPr lang="en-US" sz="28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Replace specific modules by a single generic one</a:t>
            </a:r>
            <a:endParaRPr lang="en-US" sz="2800" dirty="0"/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Instantiate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four times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Once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for each direction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990000"/>
              </a:buClr>
              <a:buFont typeface="Wingdings" pitchFamily="2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Ensure properties without </a:t>
            </a:r>
            <a:r>
              <a:rPr lang="en-US" sz="2800" dirty="0" smtClean="0"/>
              <a:t>using </a:t>
            </a:r>
            <a:r>
              <a:rPr lang="en-US" sz="2800" dirty="0"/>
              <a:t>fairness constraints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6389891" cy="5216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MODULE main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VAR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gate1 : process inverter(gate3.output);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gate2 : process inverter(gate1.output);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gate3 : process inverter(gate2.output);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endParaRPr kumimoji="1" lang="en-US" altLang="ko-KR" b="1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b="1" dirty="0" smtClean="0">
                <a:latin typeface="Consolas" pitchFamily="49" charset="0"/>
                <a:cs typeface="Consolas" pitchFamily="49" charset="0"/>
              </a:rPr>
              <a:t>SPEC</a:t>
            </a: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1" lang="en-US" altLang="ko-KR" b="1" dirty="0" smtClean="0">
                <a:latin typeface="Consolas" pitchFamily="49" charset="0"/>
                <a:cs typeface="Consolas" pitchFamily="49" charset="0"/>
              </a:rPr>
              <a:t>(AG AF gate1.output) &amp; (AG AF !gate1.output)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endParaRPr kumimoji="1" lang="en-US" altLang="ko-KR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MODULE inverter(input)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VAR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output : </a:t>
            </a:r>
            <a:r>
              <a:rPr kumimoji="1" lang="en-US" altLang="ko-KR" dirty="0" err="1" smtClean="0">
                <a:latin typeface="Consolas" pitchFamily="49" charset="0"/>
                <a:cs typeface="Consolas" pitchFamily="49" charset="0"/>
              </a:rPr>
              <a:t>boolean</a:t>
            </a: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ASSIGN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init(output) := FALSE;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next(output) := !input;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endParaRPr kumimoji="1" lang="en-US" altLang="ko-KR" dirty="0" smtClean="0">
              <a:latin typeface="Consolas" pitchFamily="49" charset="0"/>
              <a:cs typeface="Consolas" pitchFamily="49" charset="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FAIRNESS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ko-KR" dirty="0" smtClean="0">
                <a:latin typeface="Consolas" pitchFamily="49" charset="0"/>
                <a:cs typeface="Consolas" pitchFamily="49" charset="0"/>
              </a:rPr>
              <a:t>  running</a:t>
            </a:r>
          </a:p>
        </p:txBody>
      </p:sp>
      <p:pic>
        <p:nvPicPr>
          <p:cNvPr id="5" name="Picture 4" descr="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066800"/>
            <a:ext cx="2857500" cy="71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Assumed to be true infinitely often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Model checker only explores paths satisfying fairness constraint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Each fairness constraint must be true infinitely often</a:t>
            </a:r>
          </a:p>
          <a:p>
            <a:pPr lvl="1"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there are no fair paths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All existential formulas are false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All universal formulas are true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" y="1066800"/>
            <a:ext cx="3200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FAIRNESS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 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Ctlform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1" charset="-128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4876800"/>
            <a:ext cx="3200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FAIRNESS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ＭＳ Ｐゴシック" pitchFamily="1" charset="-128"/>
                <a:cs typeface="Consolas" pitchFamily="49" charset="0"/>
              </a:rPr>
              <a:t>running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1" charset="-128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32399"/>
          </a:xfrm>
        </p:spPr>
        <p:txBody>
          <a:bodyPr/>
          <a:lstStyle/>
          <a:p>
            <a:r>
              <a:rPr lang="en-US" sz="2400" dirty="0" smtClean="0"/>
              <a:t>Can A TRUE Result of Model Checker be Trusted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Antecedent Failure [Beatty &amp; Bryant 1994]</a:t>
            </a:r>
          </a:p>
          <a:p>
            <a:pPr lvl="1"/>
            <a:r>
              <a:rPr lang="en-US" sz="2400" dirty="0" smtClean="0"/>
              <a:t>A temporal formula AG (p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400" dirty="0" smtClean="0"/>
              <a:t>q) suffers an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antecedent failure</a:t>
            </a:r>
            <a:r>
              <a:rPr lang="en-US" sz="2400" i="1" dirty="0" smtClean="0"/>
              <a:t> </a:t>
            </a:r>
            <a:r>
              <a:rPr lang="en-US" sz="2400" dirty="0" smtClean="0"/>
              <a:t>in model M </a:t>
            </a:r>
            <a:r>
              <a:rPr lang="en-US" sz="2400" dirty="0" err="1" smtClean="0"/>
              <a:t>iff</a:t>
            </a:r>
            <a:r>
              <a:rPr lang="en-US" sz="2400" dirty="0" smtClean="0"/>
              <a:t> 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</a:t>
            </a:r>
            <a:r>
              <a:rPr lang="en-US" sz="2400" dirty="0" smtClean="0"/>
              <a:t>AG (p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400" dirty="0" smtClean="0"/>
              <a:t>q)  AND 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</a:t>
            </a:r>
            <a:r>
              <a:rPr lang="en-US" sz="2400" dirty="0" smtClean="0"/>
              <a:t>AG (</a:t>
            </a:r>
            <a:r>
              <a:rPr lang="en-US" sz="2400" dirty="0" smtClean="0">
                <a:latin typeface="Symbol"/>
                <a:sym typeface="Symbol"/>
              </a:rPr>
              <a:t></a:t>
            </a:r>
            <a:r>
              <a:rPr lang="en-US" sz="2400" dirty="0" smtClean="0"/>
              <a:t>p) 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Vacuity [Beer et al. 1997]</a:t>
            </a:r>
          </a:p>
          <a:p>
            <a:pPr lvl="1"/>
            <a:r>
              <a:rPr lang="en-US" sz="2400" dirty="0" smtClean="0"/>
              <a:t>A temporal formula </a:t>
            </a:r>
            <a:r>
              <a:rPr lang="en-US" sz="2400" dirty="0" smtClean="0">
                <a:sym typeface="Symbol"/>
              </a:rPr>
              <a:t> is satisfied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vacuously</a:t>
            </a:r>
            <a:r>
              <a:rPr lang="en-US" sz="2400" dirty="0" smtClean="0">
                <a:sym typeface="Symbol"/>
              </a:rPr>
              <a:t> by M </a:t>
            </a:r>
            <a:r>
              <a:rPr lang="en-US" sz="2400" dirty="0" err="1" smtClean="0">
                <a:sym typeface="Symbol"/>
              </a:rPr>
              <a:t>iff</a:t>
            </a:r>
            <a:r>
              <a:rPr lang="en-US" sz="2400" dirty="0" smtClean="0">
                <a:sym typeface="Symbol"/>
              </a:rPr>
              <a:t> there exists a sub-formula p of  such that 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</a:t>
            </a:r>
            <a:r>
              <a:rPr lang="en-US" sz="2400" dirty="0" smtClean="0">
                <a:sym typeface="Symbol"/>
              </a:rPr>
              <a:t>[</a:t>
            </a:r>
            <a:r>
              <a:rPr lang="en-US" sz="2400" dirty="0" err="1" smtClean="0">
                <a:sym typeface="Symbol"/>
              </a:rPr>
              <a:t>p</a:t>
            </a:r>
            <a:r>
              <a:rPr lang="en-US" sz="2400" dirty="0" err="1" smtClean="0">
                <a:ea typeface="Arial Unicode MS"/>
                <a:cs typeface="Arial Unicode MS"/>
                <a:sym typeface="Symbol"/>
              </a:rPr>
              <a:t>←</a:t>
            </a:r>
            <a:r>
              <a:rPr lang="en-US" sz="2400" dirty="0" err="1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] for every other formula q</a:t>
            </a:r>
          </a:p>
          <a:p>
            <a:pPr lvl="1"/>
            <a:r>
              <a:rPr lang="en-US" sz="2400" dirty="0" smtClean="0">
                <a:sym typeface="Symbol"/>
              </a:rPr>
              <a:t>e.g., 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(r ⇒ AF a) and </a:t>
            </a:r>
            <a:r>
              <a:rPr lang="en-US" sz="2400" dirty="0" smtClean="0">
                <a:sym typeface="Symbol"/>
              </a:rPr>
              <a:t>M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⊧ AG (r ⇒ AF </a:t>
            </a:r>
            <a:r>
              <a:rPr lang="en-US" sz="2400" dirty="0" smtClean="0">
                <a:latin typeface="Symbol"/>
                <a:ea typeface="Arial Unicode MS"/>
                <a:cs typeface="Arial Unicode MS"/>
                <a:sym typeface="Symbol"/>
              </a:rPr>
              <a:t>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a) and      AG (r ⇒ AF </a:t>
            </a:r>
            <a:r>
              <a:rPr lang="en-US" sz="2400" dirty="0" smtClean="0">
                <a:latin typeface="Symbol"/>
                <a:ea typeface="Arial Unicode MS"/>
                <a:cs typeface="Arial Unicode MS"/>
                <a:sym typeface="Symbol"/>
              </a:rPr>
              <a:t>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r) and AG (r ⇒ AF </a:t>
            </a:r>
            <a:r>
              <a:rPr lang="en-US" sz="2400" dirty="0" smtClean="0">
                <a:ea typeface="Arial Unicode MS"/>
                <a:cs typeface="Arial Unicode MS"/>
                <a:sym typeface="Symbol"/>
              </a:rPr>
              <a:t>FALSE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), …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IE@OWEAJYNFUVWXYL48" val="3372"/>
  <p:tag name="FIRSTARIE20GURFINKEL@PU8CGYQIFIZABY1M" val="4120"/>
</p:tagLst>
</file>

<file path=ppt/theme/theme1.xml><?xml version="1.0" encoding="utf-8"?>
<a:theme xmlns:a="http://schemas.openxmlformats.org/drawingml/2006/main" name="cmutemplate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00"/>
      </a:hlink>
      <a:folHlink>
        <a:srgbClr val="C0C0C0"/>
      </a:folHlink>
    </a:clrScheme>
    <a:fontScheme name="cmu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85763" marR="0" indent="-385763" algn="l" defTabSz="914400" rtl="0" eaLnBrk="1" fontAlgn="base" latinLnBrk="0" hangingPunct="1">
          <a:lnSpc>
            <a:spcPct val="93000"/>
          </a:lnSpc>
          <a:spcBef>
            <a:spcPct val="50000"/>
          </a:spcBef>
          <a:spcAft>
            <a:spcPct val="0"/>
          </a:spcAft>
          <a:buClr>
            <a:schemeClr val="hlink"/>
          </a:buClr>
          <a:buSzTx/>
          <a:buFont typeface="Wingdings" pitchFamily="-44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85763" marR="0" indent="-385763" algn="l" defTabSz="914400" rtl="0" eaLnBrk="1" fontAlgn="base" latinLnBrk="0" hangingPunct="1">
          <a:lnSpc>
            <a:spcPct val="93000"/>
          </a:lnSpc>
          <a:spcBef>
            <a:spcPct val="50000"/>
          </a:spcBef>
          <a:spcAft>
            <a:spcPct val="0"/>
          </a:spcAft>
          <a:buClr>
            <a:schemeClr val="hlink"/>
          </a:buClr>
          <a:buSzTx/>
          <a:buFont typeface="Wingdings" pitchFamily="-44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mu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template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7-presentation-full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2DE7"/>
      </a:accent6>
      <a:hlink>
        <a:srgbClr val="3C4F82"/>
      </a:hlink>
      <a:folHlink>
        <a:srgbClr val="33CC3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07-presentation-full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17291</TotalTime>
  <Words>2692</Words>
  <Application>Microsoft Office PowerPoint</Application>
  <PresentationFormat>On-screen Show (4:3)</PresentationFormat>
  <Paragraphs>746</Paragraphs>
  <Slides>68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cmutemplate2</vt:lpstr>
      <vt:lpstr>2007-presentation-fullcolor</vt:lpstr>
      <vt:lpstr>1_2007-presentation-fullcolor</vt:lpstr>
      <vt:lpstr>Office Theme</vt:lpstr>
      <vt:lpstr>CorelPhotoPaint.Image.10</vt:lpstr>
      <vt:lpstr>Introduction to SMV Part 2</vt:lpstr>
      <vt:lpstr>Brief Review</vt:lpstr>
      <vt:lpstr>Symbolic Model Verifier (SMV)</vt:lpstr>
      <vt:lpstr>A Sample SMV Program  (short.smv)</vt:lpstr>
      <vt:lpstr>A Three-Bit Counter</vt:lpstr>
      <vt:lpstr>Slide 6</vt:lpstr>
      <vt:lpstr>Inverter Ring</vt:lpstr>
      <vt:lpstr>Fairness</vt:lpstr>
      <vt:lpstr>Can A TRUE Result of Model Checker be Trusted</vt:lpstr>
      <vt:lpstr>Vacuity Detection: Single Occurrence</vt:lpstr>
      <vt:lpstr>Detecting Vacuity in Multiple Occurrences: ACTL</vt:lpstr>
      <vt:lpstr>Run NuSMV</vt:lpstr>
      <vt:lpstr>Using NuSMV in Interactive Mode</vt:lpstr>
      <vt:lpstr>Useful Links</vt:lpstr>
      <vt:lpstr>Today: 3 Examples</vt:lpstr>
      <vt:lpstr>Example 1: Mutual Exclusion</vt:lpstr>
      <vt:lpstr>SMV Example: Bus Protocol</vt:lpstr>
      <vt:lpstr>Overview</vt:lpstr>
      <vt:lpstr>Basic Idea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SMV Model</vt:lpstr>
      <vt:lpstr>SMV Model</vt:lpstr>
      <vt:lpstr>SMV Model</vt:lpstr>
      <vt:lpstr>SMV Model</vt:lpstr>
      <vt:lpstr>Properties</vt:lpstr>
      <vt:lpstr>Properties</vt:lpstr>
      <vt:lpstr>Traffic Light Controller </vt:lpstr>
      <vt:lpstr>Outline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Let’s Model all of this in NuSMV</vt:lpstr>
      <vt:lpstr>Slide 44</vt:lpstr>
      <vt:lpstr>Slide 45</vt:lpstr>
      <vt:lpstr>Properties       1/2</vt:lpstr>
      <vt:lpstr>Properties       2/2</vt:lpstr>
      <vt:lpstr>Slide 48</vt:lpstr>
      <vt:lpstr>Slide 49</vt:lpstr>
      <vt:lpstr>Fairness Constraints</vt:lpstr>
      <vt:lpstr>Implementations…</vt:lpstr>
      <vt:lpstr>Some more variables</vt:lpstr>
      <vt:lpstr>traffic1.smv: main module</vt:lpstr>
      <vt:lpstr>traffic1.smv: North module  1/2</vt:lpstr>
      <vt:lpstr>traffic1.smv: North module  2/2</vt:lpstr>
      <vt:lpstr>South is symmetric   West is a bit simpler (no East)   Let’s run NuSMV!!!</vt:lpstr>
      <vt:lpstr>Mutual Exclusion CEX</vt:lpstr>
      <vt:lpstr>traffic1.smv: North module  1/2</vt:lpstr>
      <vt:lpstr>traffic2.smv: fix</vt:lpstr>
      <vt:lpstr>Model checking traffic2.smv</vt:lpstr>
      <vt:lpstr>CEX for Liveness is a Fair Cycle</vt:lpstr>
      <vt:lpstr>Add ‘Turn’ to Ensure Liveness</vt:lpstr>
      <vt:lpstr>traffic3.smv: Adding Turn</vt:lpstr>
      <vt:lpstr>Model check again…</vt:lpstr>
      <vt:lpstr>traffic4.smv</vt:lpstr>
      <vt:lpstr>traffic4.smv: North Module</vt:lpstr>
      <vt:lpstr>Hurray!</vt:lpstr>
      <vt:lpstr>Possible extensions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Level of Abstraction with Partial Models: A Vision</dc:title>
  <dc:creator>Marsha</dc:creator>
  <cp:lastModifiedBy>Arie</cp:lastModifiedBy>
  <cp:revision>508</cp:revision>
  <dcterms:created xsi:type="dcterms:W3CDTF">2006-08-16T00:00:00Z</dcterms:created>
  <dcterms:modified xsi:type="dcterms:W3CDTF">2011-10-20T21:47:01Z</dcterms:modified>
</cp:coreProperties>
</file>