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9"/>
  </p:notesMasterIdLst>
  <p:sldIdLst>
    <p:sldId id="256" r:id="rId3"/>
    <p:sldId id="267" r:id="rId4"/>
    <p:sldId id="268" r:id="rId5"/>
    <p:sldId id="266" r:id="rId6"/>
    <p:sldId id="258" r:id="rId7"/>
    <p:sldId id="270" r:id="rId8"/>
    <p:sldId id="269" r:id="rId9"/>
    <p:sldId id="272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4" r:id="rId20"/>
    <p:sldId id="262" r:id="rId21"/>
    <p:sldId id="286" r:id="rId22"/>
    <p:sldId id="287" r:id="rId23"/>
    <p:sldId id="297" r:id="rId24"/>
    <p:sldId id="298" r:id="rId25"/>
    <p:sldId id="299" r:id="rId26"/>
    <p:sldId id="300" r:id="rId27"/>
    <p:sldId id="301" r:id="rId28"/>
    <p:sldId id="289" r:id="rId29"/>
    <p:sldId id="302" r:id="rId30"/>
    <p:sldId id="303" r:id="rId31"/>
    <p:sldId id="263" r:id="rId32"/>
    <p:sldId id="291" r:id="rId33"/>
    <p:sldId id="292" r:id="rId34"/>
    <p:sldId id="293" r:id="rId35"/>
    <p:sldId id="294" r:id="rId36"/>
    <p:sldId id="295" r:id="rId37"/>
    <p:sldId id="296" r:id="rId38"/>
    <p:sldId id="313" r:id="rId39"/>
    <p:sldId id="312" r:id="rId40"/>
    <p:sldId id="305" r:id="rId41"/>
    <p:sldId id="306" r:id="rId42"/>
    <p:sldId id="308" r:id="rId43"/>
    <p:sldId id="309" r:id="rId44"/>
    <p:sldId id="310" r:id="rId45"/>
    <p:sldId id="283" r:id="rId46"/>
    <p:sldId id="261" r:id="rId47"/>
    <p:sldId id="304" r:id="rId48"/>
  </p:sldIdLst>
  <p:sldSz cx="9144000" cy="6858000" type="screen4x3"/>
  <p:notesSz cx="6858000" cy="9144000"/>
  <p:custDataLst>
    <p:tags r:id="rId5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3C4F82"/>
    <a:srgbClr val="919191"/>
    <a:srgbClr val="F0EB15"/>
    <a:srgbClr val="D9D2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15" autoAdjust="0"/>
  </p:normalViewPr>
  <p:slideViewPr>
    <p:cSldViewPr>
      <p:cViewPr>
        <p:scale>
          <a:sx n="70" d="100"/>
          <a:sy n="70" d="100"/>
        </p:scale>
        <p:origin x="-1470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329B4-242C-418B-9F34-E0507E3FA3DB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2A2CD-3DD5-4572-B727-CBAFF762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9B758F-D0D2-457B-9C8C-433B9FF17C48}" type="slidenum">
              <a:rPr lang="en-US"/>
              <a:pPr/>
              <a:t>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3B879-6398-42C8-8738-C97A53C75ABB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80671-7AF3-4908-998A-4168427864C1}" type="slidenum">
              <a:rPr lang="en-US"/>
              <a:pPr/>
              <a:t>7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80671-7AF3-4908-998A-4168427864C1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89E7AD-17B0-4FD5-BBC3-46FCD815A4A7}" type="slidenum">
              <a:rPr lang="en-US" smtClean="0">
                <a:latin typeface="Times New Roman" pitchFamily="18" charset="0"/>
              </a:rPr>
              <a:pPr/>
              <a:t>20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89E7AD-17B0-4FD5-BBC3-46FCD815A4A7}" type="slidenum">
              <a:rPr lang="en-US" smtClean="0">
                <a:latin typeface="Times New Roman" pitchFamily="18" charset="0"/>
              </a:rPr>
              <a:pPr/>
              <a:t>21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90513" y="1371600"/>
            <a:ext cx="4076700" cy="50736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9613" y="1371600"/>
            <a:ext cx="4078287" cy="5073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395737"/>
            <a:ext cx="2286000" cy="2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6" r:id="rId13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CSSL: Scenario</a:t>
            </a:r>
            <a:r>
              <a:rPr lang="en-US" sz="900" baseline="0" dirty="0" smtClean="0">
                <a:solidFill>
                  <a:schemeClr val="bg1"/>
                </a:solidFill>
              </a:rPr>
              <a:t> Specification Logic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900" baseline="0" dirty="0" err="1" smtClean="0">
                <a:solidFill>
                  <a:schemeClr val="bg1"/>
                </a:solidFill>
              </a:rPr>
              <a:t>Chechik</a:t>
            </a:r>
            <a:r>
              <a:rPr lang="en-US" sz="900" baseline="0" dirty="0" smtClean="0">
                <a:solidFill>
                  <a:schemeClr val="bg1"/>
                </a:solidFill>
              </a:rPr>
              <a:t>, Gurfinkel, </a:t>
            </a:r>
            <a:r>
              <a:rPr lang="en-US" sz="900" baseline="0" dirty="0" err="1" smtClean="0">
                <a:solidFill>
                  <a:schemeClr val="bg1"/>
                </a:solidFill>
              </a:rPr>
              <a:t>Uchitel</a:t>
            </a:r>
            <a:r>
              <a:rPr lang="en-US" sz="900" baseline="0" dirty="0" smtClean="0">
                <a:solidFill>
                  <a:schemeClr val="bg1"/>
                </a:solidFill>
              </a:rPr>
              <a:t>, Ben-David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nusmv.fbk.eu/NuSMV/tutorial/v25/tutorial.pdf" TargetMode="External"/><Relationship Id="rId2" Type="http://schemas.openxmlformats.org/officeDocument/2006/relationships/hyperlink" Target="http://nusmv.fbk.e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usmv.fbk.eu/faq.html" TargetMode="External"/><Relationship Id="rId4" Type="http://schemas.openxmlformats.org/officeDocument/2006/relationships/hyperlink" Target="http://nusmv.fbk.eu/NuSMV/userman/v25/nusmv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2293938"/>
            <a:ext cx="4267200" cy="430875"/>
          </a:xfrm>
        </p:spPr>
        <p:txBody>
          <a:bodyPr/>
          <a:lstStyle/>
          <a:p>
            <a:r>
              <a:rPr lang="en-US" dirty="0" smtClean="0"/>
              <a:t>Introduction to SMV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894138"/>
            <a:ext cx="4267200" cy="2201862"/>
          </a:xfrm>
        </p:spPr>
        <p:txBody>
          <a:bodyPr/>
          <a:lstStyle/>
          <a:p>
            <a:r>
              <a:rPr lang="en-US" dirty="0" smtClean="0"/>
              <a:t>Arie Gurfinkel (SEI/CMU)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based on material by Prof. Clarke and others</a:t>
            </a:r>
          </a:p>
          <a:p>
            <a:endParaRPr lang="en-US" dirty="0" smtClean="0"/>
          </a:p>
          <a:p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249988"/>
            <a:ext cx="1905000" cy="455612"/>
          </a:xfrm>
          <a:prstGeom prst="rect">
            <a:avLst/>
          </a:prstGeom>
        </p:spPr>
        <p:txBody>
          <a:bodyPr/>
          <a:lstStyle/>
          <a:p>
            <a:fld id="{128D608B-DEE4-4096-915C-9206160D134F}" type="slidenum">
              <a:rPr lang="en-US" altLang="ko-KR"/>
              <a:pPr/>
              <a:t>10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2411818" name="Line 298"/>
          <p:cNvSpPr>
            <a:spLocks noChangeShapeType="1"/>
          </p:cNvSpPr>
          <p:nvPr/>
        </p:nvSpPr>
        <p:spPr bwMode="auto">
          <a:xfrm flipH="1" flipV="1">
            <a:off x="3535362" y="3068638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793" name="Oval 273"/>
          <p:cNvSpPr>
            <a:spLocks noChangeArrowheads="1"/>
          </p:cNvSpPr>
          <p:nvPr/>
        </p:nvSpPr>
        <p:spPr bwMode="auto">
          <a:xfrm>
            <a:off x="2528887" y="2420938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dirty="0">
                <a:latin typeface="Tahoma" pitchFamily="-44" charset="0"/>
              </a:rPr>
              <a:t>ready</a:t>
            </a:r>
          </a:p>
          <a:p>
            <a:r>
              <a:rPr lang="en-US" altLang="ko-KR" dirty="0" smtClean="0">
                <a:latin typeface="Tahoma" pitchFamily="-44" charset="0"/>
              </a:rPr>
              <a:t>!</a:t>
            </a:r>
            <a:r>
              <a:rPr lang="en-US" altLang="ko-KR" sz="1800" dirty="0" smtClean="0">
                <a:latin typeface="Tahoma" pitchFamily="-44" charset="0"/>
              </a:rPr>
              <a:t>request</a:t>
            </a:r>
            <a:endParaRPr lang="en-US" altLang="ko-KR" sz="1800" dirty="0">
              <a:latin typeface="Tahoma" pitchFamily="-44" charset="0"/>
            </a:endParaRPr>
          </a:p>
        </p:txBody>
      </p:sp>
      <p:sp>
        <p:nvSpPr>
          <p:cNvPr id="2411794" name="Oval 274"/>
          <p:cNvSpPr>
            <a:spLocks noChangeArrowheads="1"/>
          </p:cNvSpPr>
          <p:nvPr/>
        </p:nvSpPr>
        <p:spPr bwMode="auto">
          <a:xfrm>
            <a:off x="5553075" y="2420938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dirty="0">
                <a:latin typeface="Tahoma" pitchFamily="-44" charset="0"/>
              </a:rPr>
              <a:t>busy</a:t>
            </a:r>
          </a:p>
          <a:p>
            <a:r>
              <a:rPr lang="en-US" altLang="ko-KR" dirty="0" smtClean="0">
                <a:latin typeface="Tahoma" pitchFamily="-44" charset="0"/>
              </a:rPr>
              <a:t>!</a:t>
            </a:r>
            <a:r>
              <a:rPr lang="en-US" altLang="ko-KR" sz="1800" dirty="0" smtClean="0">
                <a:latin typeface="Tahoma" pitchFamily="-44" charset="0"/>
              </a:rPr>
              <a:t>request</a:t>
            </a:r>
            <a:endParaRPr lang="en-US" altLang="ko-KR" sz="1800" dirty="0">
              <a:latin typeface="Tahoma" pitchFamily="-44" charset="0"/>
            </a:endParaRPr>
          </a:p>
        </p:txBody>
      </p:sp>
      <p:sp>
        <p:nvSpPr>
          <p:cNvPr id="2411795" name="Oval 275"/>
          <p:cNvSpPr>
            <a:spLocks noChangeArrowheads="1"/>
          </p:cNvSpPr>
          <p:nvPr/>
        </p:nvSpPr>
        <p:spPr bwMode="auto">
          <a:xfrm>
            <a:off x="2528887" y="4652963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latin typeface="Tahoma" pitchFamily="-44" charset="0"/>
              </a:rPr>
              <a:t>ready</a:t>
            </a:r>
          </a:p>
          <a:p>
            <a:r>
              <a:rPr lang="en-US" altLang="ko-KR" sz="1800">
                <a:latin typeface="Tahoma" pitchFamily="-44" charset="0"/>
              </a:rPr>
              <a:t>request</a:t>
            </a:r>
          </a:p>
        </p:txBody>
      </p:sp>
      <p:sp>
        <p:nvSpPr>
          <p:cNvPr id="2411796" name="Oval 276"/>
          <p:cNvSpPr>
            <a:spLocks noChangeArrowheads="1"/>
          </p:cNvSpPr>
          <p:nvPr/>
        </p:nvSpPr>
        <p:spPr bwMode="auto">
          <a:xfrm>
            <a:off x="5553075" y="4652963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latin typeface="Tahoma" pitchFamily="-44" charset="0"/>
              </a:rPr>
              <a:t>busy</a:t>
            </a:r>
          </a:p>
          <a:p>
            <a:r>
              <a:rPr lang="en-US" altLang="ko-KR" sz="1800">
                <a:latin typeface="Tahoma" pitchFamily="-44" charset="0"/>
              </a:rPr>
              <a:t>request</a:t>
            </a:r>
          </a:p>
        </p:txBody>
      </p:sp>
      <p:sp>
        <p:nvSpPr>
          <p:cNvPr id="2411797" name="Line 277"/>
          <p:cNvSpPr>
            <a:spLocks noChangeShapeType="1"/>
          </p:cNvSpPr>
          <p:nvPr/>
        </p:nvSpPr>
        <p:spPr bwMode="auto">
          <a:xfrm>
            <a:off x="2008188" y="277971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798" name="Line 278"/>
          <p:cNvSpPr>
            <a:spLocks noChangeShapeType="1"/>
          </p:cNvSpPr>
          <p:nvPr/>
        </p:nvSpPr>
        <p:spPr bwMode="auto">
          <a:xfrm>
            <a:off x="2008188" y="50117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799" name="Line 279"/>
          <p:cNvSpPr>
            <a:spLocks noChangeShapeType="1"/>
          </p:cNvSpPr>
          <p:nvPr/>
        </p:nvSpPr>
        <p:spPr bwMode="auto">
          <a:xfrm flipV="1">
            <a:off x="3536950" y="3141663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0" name="Line 280"/>
          <p:cNvSpPr>
            <a:spLocks noChangeShapeType="1"/>
          </p:cNvSpPr>
          <p:nvPr/>
        </p:nvSpPr>
        <p:spPr bwMode="auto">
          <a:xfrm>
            <a:off x="3681412" y="5084763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1" name="Line 281"/>
          <p:cNvSpPr>
            <a:spLocks noChangeShapeType="1"/>
          </p:cNvSpPr>
          <p:nvPr/>
        </p:nvSpPr>
        <p:spPr bwMode="auto">
          <a:xfrm>
            <a:off x="3681412" y="4940300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2" name="Line 282"/>
          <p:cNvSpPr>
            <a:spLocks noChangeShapeType="1"/>
          </p:cNvSpPr>
          <p:nvPr/>
        </p:nvSpPr>
        <p:spPr bwMode="auto">
          <a:xfrm>
            <a:off x="3033712" y="31416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3" name="Line 283"/>
          <p:cNvSpPr>
            <a:spLocks noChangeShapeType="1"/>
          </p:cNvSpPr>
          <p:nvPr/>
        </p:nvSpPr>
        <p:spPr bwMode="auto">
          <a:xfrm>
            <a:off x="6057900" y="31416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4" name="Line 284"/>
          <p:cNvSpPr>
            <a:spLocks noChangeShapeType="1"/>
          </p:cNvSpPr>
          <p:nvPr/>
        </p:nvSpPr>
        <p:spPr bwMode="auto">
          <a:xfrm>
            <a:off x="6200775" y="31416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5" name="Line 285"/>
          <p:cNvSpPr>
            <a:spLocks noChangeShapeType="1"/>
          </p:cNvSpPr>
          <p:nvPr/>
        </p:nvSpPr>
        <p:spPr bwMode="auto">
          <a:xfrm>
            <a:off x="3681412" y="2852738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6" name="Line 286"/>
          <p:cNvSpPr>
            <a:spLocks noChangeShapeType="1"/>
          </p:cNvSpPr>
          <p:nvPr/>
        </p:nvSpPr>
        <p:spPr bwMode="auto">
          <a:xfrm>
            <a:off x="3681412" y="2708275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7" name="Line 287"/>
          <p:cNvSpPr>
            <a:spLocks noChangeShapeType="1"/>
          </p:cNvSpPr>
          <p:nvPr/>
        </p:nvSpPr>
        <p:spPr bwMode="auto">
          <a:xfrm flipV="1">
            <a:off x="3392487" y="3068638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8" name="Line 288"/>
          <p:cNvSpPr>
            <a:spLocks noChangeShapeType="1"/>
          </p:cNvSpPr>
          <p:nvPr/>
        </p:nvSpPr>
        <p:spPr bwMode="auto">
          <a:xfrm flipH="1" flipV="1">
            <a:off x="3536950" y="3068638"/>
            <a:ext cx="2305050" cy="15827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09" name="Line 289"/>
          <p:cNvSpPr>
            <a:spLocks noChangeShapeType="1"/>
          </p:cNvSpPr>
          <p:nvPr/>
        </p:nvSpPr>
        <p:spPr bwMode="auto">
          <a:xfrm flipH="1" flipV="1">
            <a:off x="3392487" y="3143250"/>
            <a:ext cx="2305050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2411810" name="AutoShape 290"/>
          <p:cNvCxnSpPr>
            <a:cxnSpLocks noChangeShapeType="1"/>
            <a:stCxn id="2411793" idx="1"/>
            <a:endCxn id="2411793" idx="0"/>
          </p:cNvCxnSpPr>
          <p:nvPr/>
        </p:nvCxnSpPr>
        <p:spPr bwMode="auto">
          <a:xfrm rot="16200000">
            <a:off x="2848768" y="2269332"/>
            <a:ext cx="104775" cy="407988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11811" name="AutoShape 291"/>
          <p:cNvCxnSpPr>
            <a:cxnSpLocks noChangeShapeType="1"/>
            <a:stCxn id="2411794" idx="1"/>
            <a:endCxn id="2411794" idx="0"/>
          </p:cNvCxnSpPr>
          <p:nvPr/>
        </p:nvCxnSpPr>
        <p:spPr bwMode="auto">
          <a:xfrm rot="16200000">
            <a:off x="5872956" y="2269332"/>
            <a:ext cx="104775" cy="407987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11812" name="AutoShape 292"/>
          <p:cNvCxnSpPr>
            <a:cxnSpLocks noChangeShapeType="1"/>
            <a:stCxn id="2411796" idx="5"/>
            <a:endCxn id="2411796" idx="4"/>
          </p:cNvCxnSpPr>
          <p:nvPr/>
        </p:nvCxnSpPr>
        <p:spPr bwMode="auto">
          <a:xfrm rot="5400000">
            <a:off x="6280943" y="5117307"/>
            <a:ext cx="104775" cy="407988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11813" name="Rectangle 293"/>
          <p:cNvSpPr>
            <a:spLocks noChangeArrowheads="1"/>
          </p:cNvSpPr>
          <p:nvPr/>
        </p:nvSpPr>
        <p:spPr bwMode="auto">
          <a:xfrm>
            <a:off x="381000" y="1276290"/>
            <a:ext cx="5667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AG(request -&gt; AX (state = busy)) </a:t>
            </a:r>
            <a:r>
              <a:rPr lang="en-US" sz="2000" dirty="0" smtClean="0">
                <a:cs typeface="Consolas" pitchFamily="49" charset="0"/>
              </a:rPr>
              <a:t>is</a:t>
            </a:r>
            <a:r>
              <a:rPr lang="en-US" altLang="ko-KR" sz="2000" dirty="0" smtClean="0">
                <a:latin typeface="Tahoma" pitchFamily="-44" charset="0"/>
              </a:rPr>
              <a:t> </a:t>
            </a:r>
            <a:r>
              <a:rPr lang="en-US" altLang="ko-KR" sz="2000" dirty="0">
                <a:latin typeface="Tahoma" pitchFamily="-44" charset="0"/>
              </a:rPr>
              <a:t>false</a:t>
            </a:r>
            <a:endParaRPr lang="en-US" altLang="ko-KR" sz="2000" baseline="-25000" dirty="0">
              <a:latin typeface="Tahoma" pitchFamily="-44" charset="0"/>
            </a:endParaRPr>
          </a:p>
        </p:txBody>
      </p:sp>
      <p:sp>
        <p:nvSpPr>
          <p:cNvPr id="2411815" name="Oval 295"/>
          <p:cNvSpPr>
            <a:spLocks noChangeArrowheads="1"/>
          </p:cNvSpPr>
          <p:nvPr/>
        </p:nvSpPr>
        <p:spPr bwMode="auto">
          <a:xfrm>
            <a:off x="2527300" y="2420938"/>
            <a:ext cx="1152525" cy="7207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latin typeface="Tahoma" pitchFamily="-44" charset="0"/>
            </a:endParaRPr>
          </a:p>
        </p:txBody>
      </p:sp>
      <p:sp>
        <p:nvSpPr>
          <p:cNvPr id="2411816" name="Line 296"/>
          <p:cNvSpPr>
            <a:spLocks noChangeShapeType="1"/>
          </p:cNvSpPr>
          <p:nvPr/>
        </p:nvSpPr>
        <p:spPr bwMode="auto">
          <a:xfrm flipH="1" flipV="1">
            <a:off x="3392487" y="3141663"/>
            <a:ext cx="2305050" cy="15827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11817" name="Oval 297"/>
          <p:cNvSpPr>
            <a:spLocks noChangeArrowheads="1"/>
          </p:cNvSpPr>
          <p:nvPr/>
        </p:nvSpPr>
        <p:spPr bwMode="auto">
          <a:xfrm>
            <a:off x="5551487" y="4652963"/>
            <a:ext cx="1152525" cy="7207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solidFill>
                <a:srgbClr val="FF0000"/>
              </a:solidFill>
              <a:latin typeface="Tahoma" pitchFamily="-4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1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1808" grpId="0" animBg="1"/>
      <p:bldP spid="2411815" grpId="0" animBg="1"/>
      <p:bldP spid="2411816" grpId="0" animBg="1"/>
      <p:bldP spid="24118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Syntax: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atom   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symbolic constant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number                  	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numeric constant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id     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variable identifier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“!”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not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&amp;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and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or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implication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&lt;-&gt;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logical equivalence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“next” “(“ id “)”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next value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Case_expr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Set_expr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Case_expr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“case”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expr_a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“:” expr_b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“;”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      …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expr_a</a:t>
            </a:r>
            <a:r>
              <a:rPr lang="en-US" baseline="-25000" dirty="0" err="1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“:”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expr_b</a:t>
            </a:r>
            <a:r>
              <a:rPr lang="en-US" baseline="-25000" dirty="0" err="1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“;”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Guards are evaluated sequentially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first one that is true determines the resulting value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Cases must be exhaustive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It is an error if all expressions on the left hand side evaluate to FALSE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Decl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“VAR”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atom1 “:” type1 “;”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atom2 “:” type2 “;”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…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Decl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“ASSIGN”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dest1 “:=“ Expr1 “;”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dest2 “:=“ Expr2 “;”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…</a:t>
            </a:r>
          </a:p>
          <a:p>
            <a:pPr>
              <a:buFont typeface="Wingdings" pitchFamily="-44" charset="2"/>
              <a:buNone/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     atom				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current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“init” “(“ atom “)”		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initial </a:t>
            </a:r>
          </a:p>
          <a:p>
            <a:pPr>
              <a:buFont typeface="Wingdings" pitchFamily="-44" charset="2"/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“next” “(“ atom “)”		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next-state 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Assignments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is an assignment of values to a set of state variables</a:t>
            </a:r>
          </a:p>
          <a:p>
            <a:r>
              <a:rPr lang="en-US" dirty="0" smtClean="0"/>
              <a:t>Type of a variable – </a:t>
            </a:r>
            <a:r>
              <a:rPr lang="en-US" dirty="0" err="1" smtClean="0"/>
              <a:t>boolean</a:t>
            </a:r>
            <a:r>
              <a:rPr lang="en-US" dirty="0" smtClean="0"/>
              <a:t>, scalar, user defined module, or array.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Assignment to initial state: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init(value) := FALSE;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Assignment to next state (transition relation)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next(value) := value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xor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carry_in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Assignment to current state (invariant)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carry_out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:= value &amp;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carry_in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Either init-next or invar should be used, but not both</a:t>
            </a:r>
          </a:p>
          <a:p>
            <a:pPr>
              <a:lnSpc>
                <a:spcPct val="90000"/>
              </a:lnSpc>
            </a:pPr>
            <a:endParaRPr lang="en-US" u="sng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SMV is a parallel assignment language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57200"/>
          </a:xfrm>
        </p:spPr>
        <p:txBody>
          <a:bodyPr/>
          <a:lstStyle/>
          <a:p>
            <a:r>
              <a:rPr lang="en-US" sz="2400" dirty="0" smtClean="0"/>
              <a:t>… are not allowed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2694599"/>
            <a:ext cx="3874779" cy="10895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       := next(b);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next(b) := c;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c       := a;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0613" y="2362200"/>
            <a:ext cx="3025187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init(a) := 0;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next(a) := !b;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init(b) := 1;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next(b) := !a;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208898" name="Picture 2" descr="C:\Users\Arie Gurfinkel\AppData\Local\Microsoft\Windows\Temporary Internet Files\Content.IE5\NDJ6OR2D\MC90044131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4438" y="1371600"/>
            <a:ext cx="1579562" cy="1579562"/>
          </a:xfrm>
          <a:prstGeom prst="rect">
            <a:avLst/>
          </a:prstGeom>
          <a:noFill/>
        </p:spPr>
      </p:pic>
      <p:pic>
        <p:nvPicPr>
          <p:cNvPr id="208899" name="Picture 3" descr="C:\Users\Arie Gurfinkel\AppData\Local\Microsoft\Windows\Temporary Internet Files\Content.IE5\NDJ6OR2D\MC90003018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981200"/>
            <a:ext cx="2362200" cy="23921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Completely unassigned variable model unconstrained input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{val_1, …,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val_n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} </a:t>
            </a:r>
            <a:r>
              <a:rPr lang="en-US" sz="2400" dirty="0" smtClean="0"/>
              <a:t>is an expression taking on any of the given values </a:t>
            </a:r>
            <a:r>
              <a:rPr lang="en-US" sz="2400" dirty="0" err="1" smtClean="0"/>
              <a:t>nondeterministically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next(b) := {TRUE, FALSE};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Nondeterministic choice can be used to: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Model an environment that is outside of the control of the system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Model an implementation that has not been refined yet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/>
              <a:t>Abstract behavior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81000" y="3276600"/>
            <a:ext cx="3352800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143000"/>
            <a:ext cx="3352800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 and DEFINE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 a: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2400" dirty="0" smtClean="0">
                <a:latin typeface="Consolas" pitchFamily="49" charset="0"/>
                <a:cs typeface="Consolas" pitchFamily="49" charset="0"/>
              </a:rPr>
            </a:b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ASSIGN a := b | c;</a:t>
            </a:r>
          </a:p>
          <a:p>
            <a:pPr lvl="1"/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declares a new state variable a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becomes part of invariant relation</a:t>
            </a:r>
          </a:p>
          <a:p>
            <a:endParaRPr lang="en-US" sz="2400" dirty="0" smtClean="0"/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DEFINE d := b | c;</a:t>
            </a:r>
          </a:p>
          <a:p>
            <a:pPr lvl="1"/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 macro definition, each occurrence of 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sz="2000" dirty="0" smtClean="0">
                <a:solidFill>
                  <a:schemeClr val="tx1"/>
                </a:solidFill>
              </a:rPr>
              <a:t> is replaced by 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(b | c)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no extra BDD variable is generated for 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the BDD for </a:t>
            </a:r>
            <a:r>
              <a:rPr lang="en-US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(b | c)</a:t>
            </a:r>
            <a:r>
              <a:rPr lang="en-US" sz="2000" dirty="0" smtClean="0">
                <a:solidFill>
                  <a:schemeClr val="tx1"/>
                </a:solidFill>
              </a:rPr>
              <a:t> becomes part of each expression using d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Decl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:: “SPEC”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Ctlform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        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</a:t>
            </a:r>
            <a:r>
              <a:rPr lang="en-US" dirty="0" err="1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 expression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“!”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&lt;op&gt;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“E”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Pathform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“A”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Pathform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endParaRPr lang="en-US" b="1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Pathform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::  “X”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“F”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“G”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        |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“U”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Ctlform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Modules can be instantiated many times, each instantiation creates a copy of the local variables</a:t>
            </a:r>
            <a:endParaRPr lang="en-US" sz="1600" dirty="0" smtClean="0"/>
          </a:p>
          <a:p>
            <a:pPr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Each program must have a module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main</a:t>
            </a:r>
            <a:endParaRPr lang="en-US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Scoping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Variables declared outside a module can be passed as parameters</a:t>
            </a:r>
            <a:endParaRPr lang="en-US" sz="1500" dirty="0" smtClean="0"/>
          </a:p>
          <a:p>
            <a:pPr lvl="1">
              <a:lnSpc>
                <a:spcPct val="80000"/>
              </a:lnSpc>
            </a:pPr>
            <a:endParaRPr lang="en-US" sz="15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Parameters are passed by reference.</a:t>
            </a:r>
          </a:p>
          <a:p>
            <a:pPr lvl="1">
              <a:lnSpc>
                <a:spcPct val="80000"/>
              </a:lnSpc>
            </a:pPr>
            <a:endParaRPr lang="en-US" sz="210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99536" y="6254667"/>
            <a:ext cx="1905224" cy="456962"/>
          </a:xfrm>
          <a:prstGeom prst="rect">
            <a:avLst/>
          </a:prstGeom>
        </p:spPr>
        <p:txBody>
          <a:bodyPr lIns="102833" tIns="51417" rIns="102833" bIns="51417"/>
          <a:lstStyle/>
          <a:p>
            <a:fld id="{72829708-1333-4A2D-ACF2-0EF8ABCF12AF}" type="slidenum">
              <a:rPr lang="en-US"/>
              <a:pPr/>
              <a:t>2</a:t>
            </a:fld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Symbolic Model </a:t>
            </a:r>
            <a:r>
              <a:rPr lang="en-US" dirty="0" smtClean="0"/>
              <a:t>Verifier (SMV)</a:t>
            </a:r>
            <a:endParaRPr lang="en-US" dirty="0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Ken McMillan, </a:t>
            </a:r>
            <a:r>
              <a:rPr lang="en-US" sz="2400" i="1" dirty="0">
                <a:solidFill>
                  <a:srgbClr val="009900"/>
                </a:solidFill>
              </a:rPr>
              <a:t>Symbolic Model Checking: An Approach to the State Explosion Problem</a:t>
            </a:r>
            <a:r>
              <a:rPr lang="en-US" sz="2400" dirty="0"/>
              <a:t>, 1993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Finite-state Systems described in a specialized language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Specifications </a:t>
            </a:r>
            <a:r>
              <a:rPr lang="en-US" sz="2400" dirty="0"/>
              <a:t>given as CTL formulas 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Internal </a:t>
            </a:r>
            <a:r>
              <a:rPr lang="en-US" sz="2400" dirty="0"/>
              <a:t>representation using </a:t>
            </a:r>
            <a:r>
              <a:rPr lang="en-US" sz="2400" dirty="0" smtClean="0"/>
              <a:t>ROBDDs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Automatically </a:t>
            </a:r>
            <a:r>
              <a:rPr lang="en-US" sz="2400" dirty="0"/>
              <a:t>verifies specification or produces a counterexample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 by reference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54750"/>
            <a:ext cx="1905000" cy="457200"/>
          </a:xfrm>
          <a:prstGeom prst="rect">
            <a:avLst/>
          </a:prstGeom>
          <a:noFill/>
        </p:spPr>
        <p:txBody>
          <a:bodyPr lIns="102833" tIns="51417" rIns="102833" bIns="51417"/>
          <a:lstStyle/>
          <a:p>
            <a:pPr defTabSz="914075"/>
            <a:fld id="{8CA01C72-FF5F-4A70-86C0-5A06A1E8BB5E}" type="slidenum">
              <a:rPr lang="en-US"/>
              <a:pPr defTabSz="914075"/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3276600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DEFINE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a := 0;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b : bar(a);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MODULE bar(x)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DEFINE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a := 1;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 y := x;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438400"/>
            <a:ext cx="32766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DEFINE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a   := 0;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b.y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:= 0;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b.a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:= 1;</a:t>
            </a:r>
          </a:p>
        </p:txBody>
      </p:sp>
      <p:sp>
        <p:nvSpPr>
          <p:cNvPr id="8" name="Right Arrow 7"/>
          <p:cNvSpPr/>
          <p:nvPr/>
        </p:nvSpPr>
        <p:spPr bwMode="auto">
          <a:xfrm>
            <a:off x="4114800" y="2895600"/>
            <a:ext cx="1066800" cy="609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 by reference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54750"/>
            <a:ext cx="1905000" cy="457200"/>
          </a:xfrm>
          <a:prstGeom prst="rect">
            <a:avLst/>
          </a:prstGeom>
          <a:noFill/>
        </p:spPr>
        <p:txBody>
          <a:bodyPr lIns="102833" tIns="51417" rIns="102833" bIns="51417"/>
          <a:lstStyle/>
          <a:p>
            <a:pPr defTabSz="914075"/>
            <a:fld id="{8CA01C72-FF5F-4A70-86C0-5A06A1E8BB5E}" type="slidenum">
              <a:rPr lang="en-US"/>
              <a:pPr defTabSz="914075"/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524000"/>
            <a:ext cx="3276600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a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b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(a);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…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MODULE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(x)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y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ASSIGN 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x := TRUE;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y := FALSE;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6400" y="2077998"/>
            <a:ext cx="3276600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a  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b.y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a   := TRUE;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b.y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:= FALSE;</a:t>
            </a:r>
          </a:p>
          <a:p>
            <a:endParaRPr lang="en-US" sz="2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4191000" y="3048000"/>
            <a:ext cx="1066800" cy="609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Three-Bit Counter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990600"/>
            <a:ext cx="4996881" cy="49121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MODULE main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bit0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(TRUE);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bit1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(bit0.carry_out);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bit2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(bit1.carry_out);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b="1" dirty="0" smtClean="0">
              <a:latin typeface="Consolas" pitchFamily="49" charset="0"/>
              <a:ea typeface="돋움" pitchFamily="34" charset="-127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b="1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SPEC  AG AF bit2.carry_out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dirty="0" smtClean="0">
              <a:latin typeface="Consolas" pitchFamily="49" charset="0"/>
              <a:ea typeface="돋움" pitchFamily="34" charset="-127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MODULE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value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boolean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ASSIGN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init(value) := FALSE;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next(value) := value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xor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DEFINE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carry_out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:= value &amp;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  <a:endParaRPr kumimoji="1" lang="en-US" altLang="ko-KR" dirty="0">
              <a:latin typeface="Consolas" pitchFamily="49" charset="0"/>
              <a:ea typeface="돋움" pitchFamily="34" charset="-127"/>
              <a:cs typeface="Consolas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066800"/>
            <a:ext cx="20955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ular Callout 6"/>
          <p:cNvSpPr/>
          <p:nvPr/>
        </p:nvSpPr>
        <p:spPr bwMode="auto">
          <a:xfrm>
            <a:off x="5562600" y="4419600"/>
            <a:ext cx="3352800" cy="609600"/>
          </a:xfrm>
          <a:prstGeom prst="wedgeRoundRectCallout">
            <a:avLst>
              <a:gd name="adj1" fmla="val -60724"/>
              <a:gd name="adj2" fmla="val 4235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value +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carry_in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 mod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51"/>
          <p:cNvSpPr>
            <a:spLocks noChangeArrowheads="1"/>
          </p:cNvSpPr>
          <p:nvPr/>
        </p:nvSpPr>
        <p:spPr bwMode="auto">
          <a:xfrm>
            <a:off x="1619250" y="2997200"/>
            <a:ext cx="792163" cy="10080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" name="Rectangle 455"/>
          <p:cNvSpPr>
            <a:spLocks noChangeArrowheads="1"/>
          </p:cNvSpPr>
          <p:nvPr/>
        </p:nvSpPr>
        <p:spPr bwMode="auto">
          <a:xfrm>
            <a:off x="1187450" y="30686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in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5" name="Line 456"/>
          <p:cNvSpPr>
            <a:spLocks noChangeShapeType="1"/>
          </p:cNvSpPr>
          <p:nvPr/>
        </p:nvSpPr>
        <p:spPr bwMode="auto">
          <a:xfrm>
            <a:off x="2411413" y="350202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457"/>
          <p:cNvSpPr>
            <a:spLocks noChangeArrowheads="1"/>
          </p:cNvSpPr>
          <p:nvPr/>
        </p:nvSpPr>
        <p:spPr bwMode="auto">
          <a:xfrm>
            <a:off x="2338388" y="3068638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out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7" name="Line 458"/>
          <p:cNvSpPr>
            <a:spLocks noChangeShapeType="1"/>
          </p:cNvSpPr>
          <p:nvPr/>
        </p:nvSpPr>
        <p:spPr bwMode="auto">
          <a:xfrm>
            <a:off x="1187450" y="3502025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459"/>
          <p:cNvSpPr>
            <a:spLocks noChangeArrowheads="1"/>
          </p:cNvSpPr>
          <p:nvPr/>
        </p:nvSpPr>
        <p:spPr bwMode="auto">
          <a:xfrm>
            <a:off x="1760538" y="2924175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val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9" name="Rectangle 460"/>
          <p:cNvSpPr>
            <a:spLocks noChangeArrowheads="1"/>
          </p:cNvSpPr>
          <p:nvPr/>
        </p:nvSpPr>
        <p:spPr bwMode="auto">
          <a:xfrm>
            <a:off x="5435600" y="1412875"/>
            <a:ext cx="792163" cy="10080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" name="Rectangle 461"/>
          <p:cNvSpPr>
            <a:spLocks noChangeArrowheads="1"/>
          </p:cNvSpPr>
          <p:nvPr/>
        </p:nvSpPr>
        <p:spPr bwMode="auto">
          <a:xfrm>
            <a:off x="5003800" y="1484313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in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11" name="Line 462"/>
          <p:cNvSpPr>
            <a:spLocks noChangeShapeType="1"/>
          </p:cNvSpPr>
          <p:nvPr/>
        </p:nvSpPr>
        <p:spPr bwMode="auto">
          <a:xfrm>
            <a:off x="6227763" y="19177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463"/>
          <p:cNvSpPr>
            <a:spLocks noChangeArrowheads="1"/>
          </p:cNvSpPr>
          <p:nvPr/>
        </p:nvSpPr>
        <p:spPr bwMode="auto">
          <a:xfrm>
            <a:off x="6154738" y="1484313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out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13" name="Line 464"/>
          <p:cNvSpPr>
            <a:spLocks noChangeShapeType="1"/>
          </p:cNvSpPr>
          <p:nvPr/>
        </p:nvSpPr>
        <p:spPr bwMode="auto">
          <a:xfrm>
            <a:off x="5003800" y="19177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466"/>
          <p:cNvSpPr>
            <a:spLocks noChangeArrowheads="1"/>
          </p:cNvSpPr>
          <p:nvPr/>
        </p:nvSpPr>
        <p:spPr bwMode="auto">
          <a:xfrm>
            <a:off x="5437188" y="2995613"/>
            <a:ext cx="792162" cy="10080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5" name="Rectangle 467"/>
          <p:cNvSpPr>
            <a:spLocks noChangeArrowheads="1"/>
          </p:cNvSpPr>
          <p:nvPr/>
        </p:nvSpPr>
        <p:spPr bwMode="auto">
          <a:xfrm>
            <a:off x="5005388" y="3067050"/>
            <a:ext cx="433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in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16" name="Line 468"/>
          <p:cNvSpPr>
            <a:spLocks noChangeShapeType="1"/>
          </p:cNvSpPr>
          <p:nvPr/>
        </p:nvSpPr>
        <p:spPr bwMode="auto">
          <a:xfrm>
            <a:off x="6229350" y="350043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469"/>
          <p:cNvSpPr>
            <a:spLocks noChangeArrowheads="1"/>
          </p:cNvSpPr>
          <p:nvPr/>
        </p:nvSpPr>
        <p:spPr bwMode="auto">
          <a:xfrm>
            <a:off x="6156325" y="3067050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out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18" name="Line 470"/>
          <p:cNvSpPr>
            <a:spLocks noChangeShapeType="1"/>
          </p:cNvSpPr>
          <p:nvPr/>
        </p:nvSpPr>
        <p:spPr bwMode="auto">
          <a:xfrm>
            <a:off x="5005388" y="350043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472"/>
          <p:cNvSpPr>
            <a:spLocks noChangeArrowheads="1"/>
          </p:cNvSpPr>
          <p:nvPr/>
        </p:nvSpPr>
        <p:spPr bwMode="auto">
          <a:xfrm>
            <a:off x="5437188" y="4581525"/>
            <a:ext cx="792162" cy="10080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0" name="Rectangle 473"/>
          <p:cNvSpPr>
            <a:spLocks noChangeArrowheads="1"/>
          </p:cNvSpPr>
          <p:nvPr/>
        </p:nvSpPr>
        <p:spPr bwMode="auto">
          <a:xfrm>
            <a:off x="5005388" y="4652963"/>
            <a:ext cx="433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in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1" name="Line 474"/>
          <p:cNvSpPr>
            <a:spLocks noChangeShapeType="1"/>
          </p:cNvSpPr>
          <p:nvPr/>
        </p:nvSpPr>
        <p:spPr bwMode="auto">
          <a:xfrm>
            <a:off x="6229350" y="508635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" name="Rectangle 475"/>
          <p:cNvSpPr>
            <a:spLocks noChangeArrowheads="1"/>
          </p:cNvSpPr>
          <p:nvPr/>
        </p:nvSpPr>
        <p:spPr bwMode="auto">
          <a:xfrm>
            <a:off x="6156325" y="4652963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out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3" name="Line 476"/>
          <p:cNvSpPr>
            <a:spLocks noChangeShapeType="1"/>
          </p:cNvSpPr>
          <p:nvPr/>
        </p:nvSpPr>
        <p:spPr bwMode="auto">
          <a:xfrm>
            <a:off x="5005388" y="508635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478"/>
          <p:cNvSpPr>
            <a:spLocks noChangeArrowheads="1"/>
          </p:cNvSpPr>
          <p:nvPr/>
        </p:nvSpPr>
        <p:spPr bwMode="auto">
          <a:xfrm>
            <a:off x="1833563" y="3355975"/>
            <a:ext cx="361950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5" name="Rectangle 479"/>
          <p:cNvSpPr>
            <a:spLocks noChangeArrowheads="1"/>
          </p:cNvSpPr>
          <p:nvPr/>
        </p:nvSpPr>
        <p:spPr bwMode="auto">
          <a:xfrm>
            <a:off x="5576888" y="1339850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val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6" name="Rectangle 480"/>
          <p:cNvSpPr>
            <a:spLocks noChangeArrowheads="1"/>
          </p:cNvSpPr>
          <p:nvPr/>
        </p:nvSpPr>
        <p:spPr bwMode="auto">
          <a:xfrm>
            <a:off x="5649913" y="1771650"/>
            <a:ext cx="361950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7" name="Rectangle 481"/>
          <p:cNvSpPr>
            <a:spLocks noChangeArrowheads="1"/>
          </p:cNvSpPr>
          <p:nvPr/>
        </p:nvSpPr>
        <p:spPr bwMode="auto">
          <a:xfrm>
            <a:off x="5578475" y="2924175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val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8" name="Rectangle 482"/>
          <p:cNvSpPr>
            <a:spLocks noChangeArrowheads="1"/>
          </p:cNvSpPr>
          <p:nvPr/>
        </p:nvSpPr>
        <p:spPr bwMode="auto">
          <a:xfrm>
            <a:off x="5651500" y="3355975"/>
            <a:ext cx="361950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9" name="Rectangle 483"/>
          <p:cNvSpPr>
            <a:spLocks noChangeArrowheads="1"/>
          </p:cNvSpPr>
          <p:nvPr/>
        </p:nvSpPr>
        <p:spPr bwMode="auto">
          <a:xfrm>
            <a:off x="5578475" y="4508500"/>
            <a:ext cx="577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val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0" name="Rectangle 484"/>
          <p:cNvSpPr>
            <a:spLocks noChangeArrowheads="1"/>
          </p:cNvSpPr>
          <p:nvPr/>
        </p:nvSpPr>
        <p:spPr bwMode="auto">
          <a:xfrm>
            <a:off x="5651500" y="4940300"/>
            <a:ext cx="361950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cxnSp>
        <p:nvCxnSpPr>
          <p:cNvPr id="31" name="AutoShape 485"/>
          <p:cNvCxnSpPr>
            <a:cxnSpLocks noChangeShapeType="1"/>
            <a:stCxn id="11" idx="1"/>
            <a:endCxn id="18" idx="0"/>
          </p:cNvCxnSpPr>
          <p:nvPr/>
        </p:nvCxnSpPr>
        <p:spPr bwMode="auto">
          <a:xfrm rot="5400000">
            <a:off x="5050632" y="1881981"/>
            <a:ext cx="1563688" cy="1654175"/>
          </a:xfrm>
          <a:prstGeom prst="curvedConnector3">
            <a:avLst>
              <a:gd name="adj1" fmla="val 4994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" name="AutoShape 487"/>
          <p:cNvCxnSpPr>
            <a:cxnSpLocks noChangeShapeType="1"/>
            <a:stCxn id="16" idx="1"/>
            <a:endCxn id="23" idx="0"/>
          </p:cNvCxnSpPr>
          <p:nvPr/>
        </p:nvCxnSpPr>
        <p:spPr bwMode="auto">
          <a:xfrm rot="5400000">
            <a:off x="5049838" y="3465513"/>
            <a:ext cx="1566862" cy="1655762"/>
          </a:xfrm>
          <a:prstGeom prst="curvedConnector3">
            <a:avLst>
              <a:gd name="adj1" fmla="val 4994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" name="Rectangle 490"/>
          <p:cNvSpPr>
            <a:spLocks noChangeArrowheads="1"/>
          </p:cNvSpPr>
          <p:nvPr/>
        </p:nvSpPr>
        <p:spPr bwMode="auto">
          <a:xfrm>
            <a:off x="4140200" y="620713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 b="1">
                <a:latin typeface="Tahoma" pitchFamily="34" charset="0"/>
              </a:rPr>
              <a:t>module instantiations</a:t>
            </a:r>
            <a:endParaRPr lang="en-US" altLang="ko-KR" sz="2000" b="1" baseline="-25000">
              <a:latin typeface="Tahoma" pitchFamily="34" charset="0"/>
            </a:endParaRPr>
          </a:p>
        </p:txBody>
      </p:sp>
      <p:sp>
        <p:nvSpPr>
          <p:cNvPr id="34" name="Rectangle 492"/>
          <p:cNvSpPr>
            <a:spLocks noChangeArrowheads="1"/>
          </p:cNvSpPr>
          <p:nvPr/>
        </p:nvSpPr>
        <p:spPr bwMode="auto">
          <a:xfrm>
            <a:off x="7092950" y="1663700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bit0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5" name="Rectangle 493"/>
          <p:cNvSpPr>
            <a:spLocks noChangeArrowheads="1"/>
          </p:cNvSpPr>
          <p:nvPr/>
        </p:nvSpPr>
        <p:spPr bwMode="auto">
          <a:xfrm>
            <a:off x="7092950" y="3248025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bit1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6" name="Rectangle 494"/>
          <p:cNvSpPr>
            <a:spLocks noChangeArrowheads="1"/>
          </p:cNvSpPr>
          <p:nvPr/>
        </p:nvSpPr>
        <p:spPr bwMode="auto">
          <a:xfrm>
            <a:off x="7092950" y="4832350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bit2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7" name="Rectangle 489"/>
          <p:cNvSpPr>
            <a:spLocks noChangeArrowheads="1"/>
          </p:cNvSpPr>
          <p:nvPr/>
        </p:nvSpPr>
        <p:spPr bwMode="auto">
          <a:xfrm>
            <a:off x="395288" y="2205038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 b="1" dirty="0">
                <a:latin typeface="Tahoma" pitchFamily="34" charset="0"/>
              </a:rPr>
              <a:t>module declaration</a:t>
            </a:r>
            <a:endParaRPr lang="en-US" altLang="ko-KR" sz="2000" b="1" baseline="-25000" dirty="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98"/>
          <p:cNvGraphicFramePr>
            <a:graphicFrameLocks noGrp="1"/>
          </p:cNvGraphicFramePr>
          <p:nvPr/>
        </p:nvGraphicFramePr>
        <p:xfrm>
          <a:off x="1693863" y="142557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Group 335"/>
          <p:cNvGraphicFramePr>
            <a:graphicFrameLocks noGrp="1"/>
          </p:cNvGraphicFramePr>
          <p:nvPr/>
        </p:nvGraphicFramePr>
        <p:xfrm>
          <a:off x="2413000" y="142557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Line 369"/>
          <p:cNvSpPr>
            <a:spLocks noChangeShapeType="1"/>
          </p:cNvSpPr>
          <p:nvPr/>
        </p:nvSpPr>
        <p:spPr bwMode="auto">
          <a:xfrm>
            <a:off x="1835150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" name="Group 371"/>
          <p:cNvGraphicFramePr>
            <a:graphicFrameLocks noGrp="1"/>
          </p:cNvGraphicFramePr>
          <p:nvPr/>
        </p:nvGraphicFramePr>
        <p:xfrm>
          <a:off x="3133725" y="142557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407"/>
          <p:cNvGraphicFramePr>
            <a:graphicFrameLocks noGrp="1"/>
          </p:cNvGraphicFramePr>
          <p:nvPr/>
        </p:nvGraphicFramePr>
        <p:xfrm>
          <a:off x="3852863" y="142557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443"/>
          <p:cNvGraphicFramePr>
            <a:graphicFrameLocks noGrp="1"/>
          </p:cNvGraphicFramePr>
          <p:nvPr/>
        </p:nvGraphicFramePr>
        <p:xfrm>
          <a:off x="4573588" y="142557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479"/>
          <p:cNvGraphicFramePr>
            <a:graphicFrameLocks noGrp="1"/>
          </p:cNvGraphicFramePr>
          <p:nvPr/>
        </p:nvGraphicFramePr>
        <p:xfrm>
          <a:off x="5292725" y="142557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15"/>
          <p:cNvGraphicFramePr>
            <a:graphicFrameLocks noGrp="1"/>
          </p:cNvGraphicFramePr>
          <p:nvPr/>
        </p:nvGraphicFramePr>
        <p:xfrm>
          <a:off x="6013450" y="142557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757"/>
          <p:cNvGraphicFramePr>
            <a:graphicFrameLocks noGrp="1"/>
          </p:cNvGraphicFramePr>
          <p:nvPr/>
        </p:nvGraphicFramePr>
        <p:xfrm>
          <a:off x="6734175" y="1403350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587"/>
          <p:cNvGraphicFramePr>
            <a:graphicFrameLocks noGrp="1"/>
          </p:cNvGraphicFramePr>
          <p:nvPr/>
        </p:nvGraphicFramePr>
        <p:xfrm>
          <a:off x="7453313" y="142557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697"/>
          <p:cNvSpPr>
            <a:spLocks noChangeArrowheads="1"/>
          </p:cNvSpPr>
          <p:nvPr/>
        </p:nvSpPr>
        <p:spPr bwMode="auto">
          <a:xfrm>
            <a:off x="1330325" y="1393825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3" name="Rectangle 698"/>
          <p:cNvSpPr>
            <a:spLocks noChangeArrowheads="1"/>
          </p:cNvSpPr>
          <p:nvPr/>
        </p:nvSpPr>
        <p:spPr bwMode="auto">
          <a:xfrm>
            <a:off x="1187450" y="1733550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4" name="Rectangle 699"/>
          <p:cNvSpPr>
            <a:spLocks noChangeArrowheads="1"/>
          </p:cNvSpPr>
          <p:nvPr/>
        </p:nvSpPr>
        <p:spPr bwMode="auto">
          <a:xfrm>
            <a:off x="1116013" y="2092325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5" name="Rectangle 700"/>
          <p:cNvSpPr>
            <a:spLocks noChangeArrowheads="1"/>
          </p:cNvSpPr>
          <p:nvPr/>
        </p:nvSpPr>
        <p:spPr bwMode="auto">
          <a:xfrm>
            <a:off x="468313" y="1739900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bit0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16" name="AutoShape 701"/>
          <p:cNvSpPr>
            <a:spLocks/>
          </p:cNvSpPr>
          <p:nvPr/>
        </p:nvSpPr>
        <p:spPr bwMode="auto">
          <a:xfrm>
            <a:off x="1117600" y="1509712"/>
            <a:ext cx="142875" cy="792163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7" name="Rectangle 702"/>
          <p:cNvSpPr>
            <a:spLocks noChangeArrowheads="1"/>
          </p:cNvSpPr>
          <p:nvPr/>
        </p:nvSpPr>
        <p:spPr bwMode="auto">
          <a:xfrm>
            <a:off x="1330325" y="2706687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8" name="Rectangle 703"/>
          <p:cNvSpPr>
            <a:spLocks noChangeArrowheads="1"/>
          </p:cNvSpPr>
          <p:nvPr/>
        </p:nvSpPr>
        <p:spPr bwMode="auto">
          <a:xfrm>
            <a:off x="1187450" y="3046412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9" name="Rectangle 704"/>
          <p:cNvSpPr>
            <a:spLocks noChangeArrowheads="1"/>
          </p:cNvSpPr>
          <p:nvPr/>
        </p:nvSpPr>
        <p:spPr bwMode="auto">
          <a:xfrm>
            <a:off x="1116013" y="3405187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0" name="Rectangle 705"/>
          <p:cNvSpPr>
            <a:spLocks noChangeArrowheads="1"/>
          </p:cNvSpPr>
          <p:nvPr/>
        </p:nvSpPr>
        <p:spPr bwMode="auto">
          <a:xfrm>
            <a:off x="468313" y="3052762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bit1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21" name="AutoShape 706"/>
          <p:cNvSpPr>
            <a:spLocks/>
          </p:cNvSpPr>
          <p:nvPr/>
        </p:nvSpPr>
        <p:spPr bwMode="auto">
          <a:xfrm>
            <a:off x="1117600" y="2822575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2" name="Rectangle 707"/>
          <p:cNvSpPr>
            <a:spLocks noChangeArrowheads="1"/>
          </p:cNvSpPr>
          <p:nvPr/>
        </p:nvSpPr>
        <p:spPr bwMode="auto">
          <a:xfrm>
            <a:off x="1330325" y="4075112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3" name="Rectangle 708"/>
          <p:cNvSpPr>
            <a:spLocks noChangeArrowheads="1"/>
          </p:cNvSpPr>
          <p:nvPr/>
        </p:nvSpPr>
        <p:spPr bwMode="auto">
          <a:xfrm>
            <a:off x="1187450" y="4414837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4" name="Rectangle 709"/>
          <p:cNvSpPr>
            <a:spLocks noChangeArrowheads="1"/>
          </p:cNvSpPr>
          <p:nvPr/>
        </p:nvSpPr>
        <p:spPr bwMode="auto">
          <a:xfrm>
            <a:off x="1116013" y="4773612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5" name="Rectangle 710"/>
          <p:cNvSpPr>
            <a:spLocks noChangeArrowheads="1"/>
          </p:cNvSpPr>
          <p:nvPr/>
        </p:nvSpPr>
        <p:spPr bwMode="auto">
          <a:xfrm>
            <a:off x="468313" y="4421187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bit2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26" name="AutoShape 711"/>
          <p:cNvSpPr>
            <a:spLocks/>
          </p:cNvSpPr>
          <p:nvPr/>
        </p:nvSpPr>
        <p:spPr bwMode="auto">
          <a:xfrm>
            <a:off x="1117600" y="4191000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7" name="AutoShape 712"/>
          <p:cNvSpPr>
            <a:spLocks noChangeArrowheads="1"/>
          </p:cNvSpPr>
          <p:nvPr/>
        </p:nvSpPr>
        <p:spPr bwMode="auto">
          <a:xfrm rot="16200000">
            <a:off x="6762750" y="5222875"/>
            <a:ext cx="287337" cy="204788"/>
          </a:xfrm>
          <a:prstGeom prst="rightArrow">
            <a:avLst>
              <a:gd name="adj1" fmla="val 50000"/>
              <a:gd name="adj2" fmla="val 35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8" name="Rectangle 713"/>
          <p:cNvSpPr>
            <a:spLocks noChangeArrowheads="1"/>
          </p:cNvSpPr>
          <p:nvPr/>
        </p:nvSpPr>
        <p:spPr bwMode="auto">
          <a:xfrm>
            <a:off x="5580063" y="5470525"/>
            <a:ext cx="2592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bit2.carry_out is ture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29" name="Line 714"/>
          <p:cNvSpPr>
            <a:spLocks noChangeShapeType="1"/>
          </p:cNvSpPr>
          <p:nvPr/>
        </p:nvSpPr>
        <p:spPr bwMode="auto">
          <a:xfrm>
            <a:off x="1835150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715"/>
          <p:cNvSpPr>
            <a:spLocks noChangeShapeType="1"/>
          </p:cNvSpPr>
          <p:nvPr/>
        </p:nvSpPr>
        <p:spPr bwMode="auto">
          <a:xfrm>
            <a:off x="2555875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716"/>
          <p:cNvSpPr>
            <a:spLocks noChangeShapeType="1"/>
          </p:cNvSpPr>
          <p:nvPr/>
        </p:nvSpPr>
        <p:spPr bwMode="auto">
          <a:xfrm>
            <a:off x="2555875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717"/>
          <p:cNvSpPr>
            <a:spLocks noChangeShapeType="1"/>
          </p:cNvSpPr>
          <p:nvPr/>
        </p:nvSpPr>
        <p:spPr bwMode="auto">
          <a:xfrm>
            <a:off x="3276600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718"/>
          <p:cNvSpPr>
            <a:spLocks noChangeShapeType="1"/>
          </p:cNvSpPr>
          <p:nvPr/>
        </p:nvSpPr>
        <p:spPr bwMode="auto">
          <a:xfrm>
            <a:off x="3276600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719"/>
          <p:cNvSpPr>
            <a:spLocks noChangeShapeType="1"/>
          </p:cNvSpPr>
          <p:nvPr/>
        </p:nvSpPr>
        <p:spPr bwMode="auto">
          <a:xfrm>
            <a:off x="3995738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720"/>
          <p:cNvSpPr>
            <a:spLocks noChangeShapeType="1"/>
          </p:cNvSpPr>
          <p:nvPr/>
        </p:nvSpPr>
        <p:spPr bwMode="auto">
          <a:xfrm>
            <a:off x="3995738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721"/>
          <p:cNvSpPr>
            <a:spLocks noChangeShapeType="1"/>
          </p:cNvSpPr>
          <p:nvPr/>
        </p:nvSpPr>
        <p:spPr bwMode="auto">
          <a:xfrm>
            <a:off x="4716463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722"/>
          <p:cNvSpPr>
            <a:spLocks noChangeShapeType="1"/>
          </p:cNvSpPr>
          <p:nvPr/>
        </p:nvSpPr>
        <p:spPr bwMode="auto">
          <a:xfrm>
            <a:off x="4716463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723"/>
          <p:cNvSpPr>
            <a:spLocks noChangeShapeType="1"/>
          </p:cNvSpPr>
          <p:nvPr/>
        </p:nvSpPr>
        <p:spPr bwMode="auto">
          <a:xfrm>
            <a:off x="5435600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724"/>
          <p:cNvSpPr>
            <a:spLocks noChangeShapeType="1"/>
          </p:cNvSpPr>
          <p:nvPr/>
        </p:nvSpPr>
        <p:spPr bwMode="auto">
          <a:xfrm>
            <a:off x="5435600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725"/>
          <p:cNvSpPr>
            <a:spLocks noChangeShapeType="1"/>
          </p:cNvSpPr>
          <p:nvPr/>
        </p:nvSpPr>
        <p:spPr bwMode="auto">
          <a:xfrm>
            <a:off x="6156325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726"/>
          <p:cNvSpPr>
            <a:spLocks noChangeShapeType="1"/>
          </p:cNvSpPr>
          <p:nvPr/>
        </p:nvSpPr>
        <p:spPr bwMode="auto">
          <a:xfrm>
            <a:off x="6156325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727"/>
          <p:cNvSpPr>
            <a:spLocks noChangeShapeType="1"/>
          </p:cNvSpPr>
          <p:nvPr/>
        </p:nvSpPr>
        <p:spPr bwMode="auto">
          <a:xfrm>
            <a:off x="6877050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728"/>
          <p:cNvSpPr>
            <a:spLocks noChangeShapeType="1"/>
          </p:cNvSpPr>
          <p:nvPr/>
        </p:nvSpPr>
        <p:spPr bwMode="auto">
          <a:xfrm>
            <a:off x="6877050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729"/>
          <p:cNvSpPr>
            <a:spLocks noChangeShapeType="1"/>
          </p:cNvSpPr>
          <p:nvPr/>
        </p:nvSpPr>
        <p:spPr bwMode="auto">
          <a:xfrm>
            <a:off x="7596188" y="244475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730"/>
          <p:cNvSpPr>
            <a:spLocks noChangeShapeType="1"/>
          </p:cNvSpPr>
          <p:nvPr/>
        </p:nvSpPr>
        <p:spPr bwMode="auto">
          <a:xfrm>
            <a:off x="7596188" y="381317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Rectangle 756"/>
          <p:cNvSpPr>
            <a:spLocks noChangeArrowheads="1"/>
          </p:cNvSpPr>
          <p:nvPr/>
        </p:nvSpPr>
        <p:spPr bwMode="auto">
          <a:xfrm>
            <a:off x="1044575" y="539750"/>
            <a:ext cx="388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ko-KR" sz="1800" b="1">
                <a:latin typeface="Courier New" pitchFamily="49" charset="0"/>
                <a:ea typeface="돋움" pitchFamily="34" charset="-127"/>
              </a:rPr>
              <a:t>AG AF bit2.carry_out</a:t>
            </a:r>
            <a:r>
              <a:rPr lang="en-US" altLang="ko-KR" sz="2000">
                <a:latin typeface="Tahoma" pitchFamily="34" charset="0"/>
              </a:rPr>
              <a:t>  is true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Three-Bit Counter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990600"/>
            <a:ext cx="4996881" cy="49121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MODULE main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bit0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(TRUE);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bit1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(bit0.carry_out);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bit2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(bit1.carry_out);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b="1" dirty="0" smtClean="0">
              <a:latin typeface="Consolas" pitchFamily="49" charset="0"/>
              <a:ea typeface="돋움" pitchFamily="34" charset="-127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b="1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SPEC AG (!bit2.carry_out)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dirty="0" smtClean="0">
              <a:latin typeface="Consolas" pitchFamily="49" charset="0"/>
              <a:ea typeface="돋움" pitchFamily="34" charset="-127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MODULE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counter_cell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(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value :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boolean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ASSIGN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init(value) := FALSE;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next(value) := value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xor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DEFINE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carry_out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 := value &amp; </a:t>
            </a:r>
            <a:r>
              <a:rPr kumimoji="1" lang="en-US" altLang="ko-KR" dirty="0" err="1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carry_in</a:t>
            </a:r>
            <a:r>
              <a:rPr kumimoji="1" lang="en-US" altLang="ko-KR" dirty="0" smtClean="0">
                <a:latin typeface="Consolas" pitchFamily="49" charset="0"/>
                <a:ea typeface="돋움" pitchFamily="34" charset="-127"/>
                <a:cs typeface="Consolas" pitchFamily="49" charset="0"/>
              </a:rPr>
              <a:t>;</a:t>
            </a:r>
            <a:endParaRPr kumimoji="1" lang="en-US" altLang="ko-KR" dirty="0">
              <a:latin typeface="Consolas" pitchFamily="49" charset="0"/>
              <a:ea typeface="돋움" pitchFamily="34" charset="-127"/>
              <a:cs typeface="Consolas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066800"/>
            <a:ext cx="20955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"/>
          <p:cNvGraphicFramePr>
            <a:graphicFrameLocks noGrp="1"/>
          </p:cNvGraphicFramePr>
          <p:nvPr/>
        </p:nvGraphicFramePr>
        <p:xfrm>
          <a:off x="1693863" y="141922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37"/>
          <p:cNvGraphicFramePr>
            <a:graphicFrameLocks noGrp="1"/>
          </p:cNvGraphicFramePr>
          <p:nvPr/>
        </p:nvGraphicFramePr>
        <p:xfrm>
          <a:off x="2413000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Line 71"/>
          <p:cNvSpPr>
            <a:spLocks noChangeShapeType="1"/>
          </p:cNvSpPr>
          <p:nvPr/>
        </p:nvSpPr>
        <p:spPr bwMode="auto">
          <a:xfrm>
            <a:off x="1835150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Group 72"/>
          <p:cNvGraphicFramePr>
            <a:graphicFrameLocks noGrp="1"/>
          </p:cNvGraphicFramePr>
          <p:nvPr/>
        </p:nvGraphicFramePr>
        <p:xfrm>
          <a:off x="3133725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106"/>
          <p:cNvGraphicFramePr>
            <a:graphicFrameLocks noGrp="1"/>
          </p:cNvGraphicFramePr>
          <p:nvPr/>
        </p:nvGraphicFramePr>
        <p:xfrm>
          <a:off x="3852863" y="141922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0"/>
          <p:cNvGraphicFramePr>
            <a:graphicFrameLocks noGrp="1"/>
          </p:cNvGraphicFramePr>
          <p:nvPr/>
        </p:nvGraphicFramePr>
        <p:xfrm>
          <a:off x="4573588" y="141922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74"/>
          <p:cNvGraphicFramePr>
            <a:graphicFrameLocks noGrp="1"/>
          </p:cNvGraphicFramePr>
          <p:nvPr/>
        </p:nvGraphicFramePr>
        <p:xfrm>
          <a:off x="5292725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Group 208"/>
          <p:cNvGraphicFramePr>
            <a:graphicFrameLocks noGrp="1"/>
          </p:cNvGraphicFramePr>
          <p:nvPr/>
        </p:nvGraphicFramePr>
        <p:xfrm>
          <a:off x="6013450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Group 242"/>
          <p:cNvGraphicFramePr>
            <a:graphicFrameLocks noGrp="1"/>
          </p:cNvGraphicFramePr>
          <p:nvPr/>
        </p:nvGraphicFramePr>
        <p:xfrm>
          <a:off x="6734175" y="1419225"/>
          <a:ext cx="360363" cy="368808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Group 276"/>
          <p:cNvGraphicFramePr>
            <a:graphicFrameLocks noGrp="1"/>
          </p:cNvGraphicFramePr>
          <p:nvPr/>
        </p:nvGraphicFramePr>
        <p:xfrm>
          <a:off x="7453313" y="1419225"/>
          <a:ext cx="360362" cy="368808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378"/>
          <p:cNvSpPr>
            <a:spLocks noChangeArrowheads="1"/>
          </p:cNvSpPr>
          <p:nvPr/>
        </p:nvSpPr>
        <p:spPr bwMode="auto">
          <a:xfrm>
            <a:off x="1330325" y="1387475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4" name="Rectangle 379"/>
          <p:cNvSpPr>
            <a:spLocks noChangeArrowheads="1"/>
          </p:cNvSpPr>
          <p:nvPr/>
        </p:nvSpPr>
        <p:spPr bwMode="auto">
          <a:xfrm>
            <a:off x="1187450" y="1727200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5" name="Rectangle 380"/>
          <p:cNvSpPr>
            <a:spLocks noChangeArrowheads="1"/>
          </p:cNvSpPr>
          <p:nvPr/>
        </p:nvSpPr>
        <p:spPr bwMode="auto">
          <a:xfrm>
            <a:off x="1116013" y="2085975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6" name="Rectangle 381"/>
          <p:cNvSpPr>
            <a:spLocks noChangeArrowheads="1"/>
          </p:cNvSpPr>
          <p:nvPr/>
        </p:nvSpPr>
        <p:spPr bwMode="auto">
          <a:xfrm>
            <a:off x="468313" y="1733550"/>
            <a:ext cx="7921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bit0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17" name="AutoShape 382"/>
          <p:cNvSpPr>
            <a:spLocks/>
          </p:cNvSpPr>
          <p:nvPr/>
        </p:nvSpPr>
        <p:spPr bwMode="auto">
          <a:xfrm>
            <a:off x="1117600" y="1503362"/>
            <a:ext cx="142875" cy="792163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8" name="Rectangle 383"/>
          <p:cNvSpPr>
            <a:spLocks noChangeArrowheads="1"/>
          </p:cNvSpPr>
          <p:nvPr/>
        </p:nvSpPr>
        <p:spPr bwMode="auto">
          <a:xfrm>
            <a:off x="1330325" y="2700337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9" name="Rectangle 384"/>
          <p:cNvSpPr>
            <a:spLocks noChangeArrowheads="1"/>
          </p:cNvSpPr>
          <p:nvPr/>
        </p:nvSpPr>
        <p:spPr bwMode="auto">
          <a:xfrm>
            <a:off x="1187450" y="3040062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0" name="Rectangle 385"/>
          <p:cNvSpPr>
            <a:spLocks noChangeArrowheads="1"/>
          </p:cNvSpPr>
          <p:nvPr/>
        </p:nvSpPr>
        <p:spPr bwMode="auto">
          <a:xfrm>
            <a:off x="1116013" y="3398837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1" name="Rectangle 386"/>
          <p:cNvSpPr>
            <a:spLocks noChangeArrowheads="1"/>
          </p:cNvSpPr>
          <p:nvPr/>
        </p:nvSpPr>
        <p:spPr bwMode="auto">
          <a:xfrm>
            <a:off x="468313" y="3046412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bit1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22" name="AutoShape 387"/>
          <p:cNvSpPr>
            <a:spLocks/>
          </p:cNvSpPr>
          <p:nvPr/>
        </p:nvSpPr>
        <p:spPr bwMode="auto">
          <a:xfrm>
            <a:off x="1117600" y="2816225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3" name="Rectangle 388"/>
          <p:cNvSpPr>
            <a:spLocks noChangeArrowheads="1"/>
          </p:cNvSpPr>
          <p:nvPr/>
        </p:nvSpPr>
        <p:spPr bwMode="auto">
          <a:xfrm>
            <a:off x="1330325" y="4068762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4" name="Rectangle 389"/>
          <p:cNvSpPr>
            <a:spLocks noChangeArrowheads="1"/>
          </p:cNvSpPr>
          <p:nvPr/>
        </p:nvSpPr>
        <p:spPr bwMode="auto">
          <a:xfrm>
            <a:off x="1187450" y="4408487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val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5" name="Rectangle 390"/>
          <p:cNvSpPr>
            <a:spLocks noChangeArrowheads="1"/>
          </p:cNvSpPr>
          <p:nvPr/>
        </p:nvSpPr>
        <p:spPr bwMode="auto">
          <a:xfrm>
            <a:off x="1116013" y="4767262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26" name="Rectangle 391"/>
          <p:cNvSpPr>
            <a:spLocks noChangeArrowheads="1"/>
          </p:cNvSpPr>
          <p:nvPr/>
        </p:nvSpPr>
        <p:spPr bwMode="auto">
          <a:xfrm>
            <a:off x="468313" y="4414837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bit2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27" name="AutoShape 392"/>
          <p:cNvSpPr>
            <a:spLocks/>
          </p:cNvSpPr>
          <p:nvPr/>
        </p:nvSpPr>
        <p:spPr bwMode="auto">
          <a:xfrm>
            <a:off x="1117600" y="4184650"/>
            <a:ext cx="142875" cy="792162"/>
          </a:xfrm>
          <a:prstGeom prst="leftBrace">
            <a:avLst>
              <a:gd name="adj1" fmla="val 4620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8" name="AutoShape 393"/>
          <p:cNvSpPr>
            <a:spLocks noChangeArrowheads="1"/>
          </p:cNvSpPr>
          <p:nvPr/>
        </p:nvSpPr>
        <p:spPr bwMode="auto">
          <a:xfrm rot="16200000">
            <a:off x="6762750" y="5216525"/>
            <a:ext cx="287337" cy="204788"/>
          </a:xfrm>
          <a:prstGeom prst="rightArrow">
            <a:avLst>
              <a:gd name="adj1" fmla="val 50000"/>
              <a:gd name="adj2" fmla="val 35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9" name="Rectangle 394"/>
          <p:cNvSpPr>
            <a:spLocks noChangeArrowheads="1"/>
          </p:cNvSpPr>
          <p:nvPr/>
        </p:nvSpPr>
        <p:spPr bwMode="auto">
          <a:xfrm>
            <a:off x="5580063" y="5464175"/>
            <a:ext cx="2592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2000">
                <a:latin typeface="Tahoma" pitchFamily="34" charset="0"/>
              </a:rPr>
              <a:t>bit2.carry_out is ture</a:t>
            </a:r>
            <a:endParaRPr lang="en-US" altLang="ko-KR" sz="2000" baseline="-25000">
              <a:latin typeface="Tahoma" pitchFamily="34" charset="0"/>
            </a:endParaRPr>
          </a:p>
        </p:txBody>
      </p:sp>
      <p:sp>
        <p:nvSpPr>
          <p:cNvPr id="30" name="Line 395"/>
          <p:cNvSpPr>
            <a:spLocks noChangeShapeType="1"/>
          </p:cNvSpPr>
          <p:nvPr/>
        </p:nvSpPr>
        <p:spPr bwMode="auto">
          <a:xfrm>
            <a:off x="1835150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396"/>
          <p:cNvSpPr>
            <a:spLocks noChangeShapeType="1"/>
          </p:cNvSpPr>
          <p:nvPr/>
        </p:nvSpPr>
        <p:spPr bwMode="auto">
          <a:xfrm>
            <a:off x="2555875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397"/>
          <p:cNvSpPr>
            <a:spLocks noChangeShapeType="1"/>
          </p:cNvSpPr>
          <p:nvPr/>
        </p:nvSpPr>
        <p:spPr bwMode="auto">
          <a:xfrm>
            <a:off x="2555875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398"/>
          <p:cNvSpPr>
            <a:spLocks noChangeShapeType="1"/>
          </p:cNvSpPr>
          <p:nvPr/>
        </p:nvSpPr>
        <p:spPr bwMode="auto">
          <a:xfrm>
            <a:off x="3276600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399"/>
          <p:cNvSpPr>
            <a:spLocks noChangeShapeType="1"/>
          </p:cNvSpPr>
          <p:nvPr/>
        </p:nvSpPr>
        <p:spPr bwMode="auto">
          <a:xfrm>
            <a:off x="3276600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400"/>
          <p:cNvSpPr>
            <a:spLocks noChangeShapeType="1"/>
          </p:cNvSpPr>
          <p:nvPr/>
        </p:nvSpPr>
        <p:spPr bwMode="auto">
          <a:xfrm>
            <a:off x="3995738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401"/>
          <p:cNvSpPr>
            <a:spLocks noChangeShapeType="1"/>
          </p:cNvSpPr>
          <p:nvPr/>
        </p:nvSpPr>
        <p:spPr bwMode="auto">
          <a:xfrm>
            <a:off x="3995738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402"/>
          <p:cNvSpPr>
            <a:spLocks noChangeShapeType="1"/>
          </p:cNvSpPr>
          <p:nvPr/>
        </p:nvSpPr>
        <p:spPr bwMode="auto">
          <a:xfrm>
            <a:off x="4716463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03"/>
          <p:cNvSpPr>
            <a:spLocks noChangeShapeType="1"/>
          </p:cNvSpPr>
          <p:nvPr/>
        </p:nvSpPr>
        <p:spPr bwMode="auto">
          <a:xfrm>
            <a:off x="4716463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404"/>
          <p:cNvSpPr>
            <a:spLocks noChangeShapeType="1"/>
          </p:cNvSpPr>
          <p:nvPr/>
        </p:nvSpPr>
        <p:spPr bwMode="auto">
          <a:xfrm>
            <a:off x="5435600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405"/>
          <p:cNvSpPr>
            <a:spLocks noChangeShapeType="1"/>
          </p:cNvSpPr>
          <p:nvPr/>
        </p:nvSpPr>
        <p:spPr bwMode="auto">
          <a:xfrm>
            <a:off x="5435600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406"/>
          <p:cNvSpPr>
            <a:spLocks noChangeShapeType="1"/>
          </p:cNvSpPr>
          <p:nvPr/>
        </p:nvSpPr>
        <p:spPr bwMode="auto">
          <a:xfrm>
            <a:off x="6156325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407"/>
          <p:cNvSpPr>
            <a:spLocks noChangeShapeType="1"/>
          </p:cNvSpPr>
          <p:nvPr/>
        </p:nvSpPr>
        <p:spPr bwMode="auto">
          <a:xfrm>
            <a:off x="6156325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408"/>
          <p:cNvSpPr>
            <a:spLocks noChangeShapeType="1"/>
          </p:cNvSpPr>
          <p:nvPr/>
        </p:nvSpPr>
        <p:spPr bwMode="auto">
          <a:xfrm>
            <a:off x="6877050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409"/>
          <p:cNvSpPr>
            <a:spLocks noChangeShapeType="1"/>
          </p:cNvSpPr>
          <p:nvPr/>
        </p:nvSpPr>
        <p:spPr bwMode="auto">
          <a:xfrm>
            <a:off x="6877050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410"/>
          <p:cNvSpPr>
            <a:spLocks noChangeShapeType="1"/>
          </p:cNvSpPr>
          <p:nvPr/>
        </p:nvSpPr>
        <p:spPr bwMode="auto">
          <a:xfrm>
            <a:off x="7596188" y="2438400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411"/>
          <p:cNvSpPr>
            <a:spLocks noChangeShapeType="1"/>
          </p:cNvSpPr>
          <p:nvPr/>
        </p:nvSpPr>
        <p:spPr bwMode="auto">
          <a:xfrm>
            <a:off x="7596188" y="3806825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416"/>
          <p:cNvSpPr>
            <a:spLocks noChangeArrowheads="1"/>
          </p:cNvSpPr>
          <p:nvPr/>
        </p:nvSpPr>
        <p:spPr bwMode="auto">
          <a:xfrm>
            <a:off x="755650" y="533400"/>
            <a:ext cx="3889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ko-KR" sz="1800" b="1">
                <a:latin typeface="Courier New" pitchFamily="49" charset="0"/>
                <a:ea typeface="돋움" pitchFamily="34" charset="-127"/>
              </a:rPr>
              <a:t>AG (!bit2.carry_out)</a:t>
            </a:r>
            <a:r>
              <a:rPr lang="en-US" altLang="ko-KR" sz="2000">
                <a:latin typeface="Tahoma" pitchFamily="34" charset="0"/>
              </a:rPr>
              <a:t> is false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4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Synchronous</a:t>
            </a:r>
            <a:r>
              <a:rPr lang="en-US" sz="2400" dirty="0" smtClean="0"/>
              <a:t> composition</a:t>
            </a:r>
          </a:p>
          <a:p>
            <a:pPr lvl="1"/>
            <a:r>
              <a:rPr lang="en-US" sz="2100" dirty="0" smtClean="0"/>
              <a:t>All assignments are executed in parallel and synchronously.</a:t>
            </a:r>
          </a:p>
          <a:p>
            <a:pPr lvl="1"/>
            <a:r>
              <a:rPr lang="en-US" sz="2100" dirty="0" smtClean="0"/>
              <a:t>A single step of the resulting model corresponds to a step in each of the components.</a:t>
            </a:r>
          </a:p>
          <a:p>
            <a:pPr lvl="1"/>
            <a:endParaRPr lang="en-US" sz="2100" dirty="0" smtClean="0"/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Asynchronous</a:t>
            </a:r>
            <a:r>
              <a:rPr lang="en-US" sz="2400" dirty="0" smtClean="0"/>
              <a:t> composition</a:t>
            </a:r>
          </a:p>
          <a:p>
            <a:pPr lvl="1"/>
            <a:r>
              <a:rPr lang="en-US" sz="2100" dirty="0" smtClean="0"/>
              <a:t>A step of the composition is a step by exactly one process.</a:t>
            </a:r>
          </a:p>
          <a:p>
            <a:pPr lvl="1"/>
            <a:r>
              <a:rPr lang="en-US" sz="2100" dirty="0" smtClean="0"/>
              <a:t>Variables, not assigned in that process, are left unchanged.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Inverter 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6389891" cy="52168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gate1 : process inverter(gate3.output);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gate2 : process inverter(gate1.output);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gate3 : process inverter(gate2.output);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b="1" dirty="0" smtClean="0">
              <a:latin typeface="Consolas" pitchFamily="49" charset="0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b="1" dirty="0" smtClean="0">
                <a:latin typeface="Consolas" pitchFamily="49" charset="0"/>
                <a:cs typeface="Consolas" pitchFamily="49" charset="0"/>
              </a:rPr>
              <a:t>SPEC</a:t>
            </a: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ko-KR" b="1" dirty="0" smtClean="0">
                <a:latin typeface="Consolas" pitchFamily="49" charset="0"/>
                <a:cs typeface="Consolas" pitchFamily="49" charset="0"/>
              </a:rPr>
              <a:t>(AG AF gate1.output) &amp; (AG AF !gate1.output)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dirty="0" smtClean="0">
              <a:latin typeface="Consolas" pitchFamily="49" charset="0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MODULE inverter(input)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output : </a:t>
            </a:r>
            <a:r>
              <a:rPr kumimoji="1" lang="en-US" altLang="ko-KR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init(output) := FALSE;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next(output) := !input;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endParaRPr kumimoji="1" lang="en-US" altLang="ko-KR" dirty="0" smtClean="0">
              <a:latin typeface="Consolas" pitchFamily="49" charset="0"/>
              <a:cs typeface="Consolas" pitchFamily="49" charset="0"/>
            </a:endParaRP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FAIRNESS</a:t>
            </a:r>
          </a:p>
          <a:p>
            <a:pPr marL="342900" indent="-342900" latinLnBrk="1">
              <a:lnSpc>
                <a:spcPct val="90000"/>
              </a:lnSpc>
              <a:spcBef>
                <a:spcPct val="20000"/>
              </a:spcBef>
            </a:pPr>
            <a:r>
              <a:rPr kumimoji="1" lang="en-US" altLang="ko-KR" dirty="0" smtClean="0">
                <a:latin typeface="Consolas" pitchFamily="49" charset="0"/>
                <a:cs typeface="Consolas" pitchFamily="49" charset="0"/>
              </a:rPr>
              <a:t>  running</a:t>
            </a:r>
          </a:p>
        </p:txBody>
      </p:sp>
      <p:pic>
        <p:nvPicPr>
          <p:cNvPr id="5" name="Picture 4" descr="r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066800"/>
            <a:ext cx="2857500" cy="7143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496"/>
          <p:cNvGraphicFramePr>
            <a:graphicFrameLocks noGrp="1"/>
          </p:cNvGraphicFramePr>
          <p:nvPr/>
        </p:nvGraphicFramePr>
        <p:xfrm>
          <a:off x="1549400" y="2232025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Line 87"/>
          <p:cNvSpPr>
            <a:spLocks noChangeShapeType="1"/>
          </p:cNvSpPr>
          <p:nvPr/>
        </p:nvSpPr>
        <p:spPr bwMode="auto">
          <a:xfrm>
            <a:off x="1690688" y="2928938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88"/>
          <p:cNvSpPr>
            <a:spLocks noChangeArrowheads="1"/>
          </p:cNvSpPr>
          <p:nvPr/>
        </p:nvSpPr>
        <p:spPr bwMode="auto">
          <a:xfrm>
            <a:off x="1185863" y="2200275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6" name="Rectangle 90"/>
          <p:cNvSpPr>
            <a:spLocks noChangeArrowheads="1"/>
          </p:cNvSpPr>
          <p:nvPr/>
        </p:nvSpPr>
        <p:spPr bwMode="auto">
          <a:xfrm>
            <a:off x="971550" y="252095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7" name="Rectangle 91"/>
          <p:cNvSpPr>
            <a:spLocks noChangeArrowheads="1"/>
          </p:cNvSpPr>
          <p:nvPr/>
        </p:nvSpPr>
        <p:spPr bwMode="auto">
          <a:xfrm>
            <a:off x="179388" y="241935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gate0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8" name="AutoShape 92"/>
          <p:cNvSpPr>
            <a:spLocks/>
          </p:cNvSpPr>
          <p:nvPr/>
        </p:nvSpPr>
        <p:spPr bwMode="auto">
          <a:xfrm>
            <a:off x="973138" y="2316163"/>
            <a:ext cx="142875" cy="541337"/>
          </a:xfrm>
          <a:prstGeom prst="leftBrace">
            <a:avLst>
              <a:gd name="adj1" fmla="val 315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9" name="Line 103"/>
          <p:cNvSpPr>
            <a:spLocks noChangeShapeType="1"/>
          </p:cNvSpPr>
          <p:nvPr/>
        </p:nvSpPr>
        <p:spPr bwMode="auto">
          <a:xfrm>
            <a:off x="1690688" y="3938588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Rectangle 107"/>
          <p:cNvSpPr>
            <a:spLocks noChangeArrowheads="1"/>
          </p:cNvSpPr>
          <p:nvPr/>
        </p:nvSpPr>
        <p:spPr bwMode="auto">
          <a:xfrm>
            <a:off x="1187450" y="3208338"/>
            <a:ext cx="433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1" name="Rectangle 108"/>
          <p:cNvSpPr>
            <a:spLocks noChangeArrowheads="1"/>
          </p:cNvSpPr>
          <p:nvPr/>
        </p:nvSpPr>
        <p:spPr bwMode="auto">
          <a:xfrm>
            <a:off x="973138" y="3529013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2" name="Rectangle 109"/>
          <p:cNvSpPr>
            <a:spLocks noChangeArrowheads="1"/>
          </p:cNvSpPr>
          <p:nvPr/>
        </p:nvSpPr>
        <p:spPr bwMode="auto">
          <a:xfrm>
            <a:off x="1185863" y="4225925"/>
            <a:ext cx="433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600">
                <a:latin typeface="Tahoma" pitchFamily="34" charset="0"/>
              </a:rPr>
              <a:t>in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3" name="Rectangle 110"/>
          <p:cNvSpPr>
            <a:spLocks noChangeArrowheads="1"/>
          </p:cNvSpPr>
          <p:nvPr/>
        </p:nvSpPr>
        <p:spPr bwMode="auto">
          <a:xfrm>
            <a:off x="971550" y="454660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altLang="ko-KR" sz="1600">
                <a:latin typeface="Tahoma" pitchFamily="34" charset="0"/>
              </a:rPr>
              <a:t>out</a:t>
            </a:r>
            <a:endParaRPr lang="en-US" altLang="ko-KR" sz="1600" baseline="-25000">
              <a:latin typeface="Tahoma" pitchFamily="34" charset="0"/>
            </a:endParaRPr>
          </a:p>
        </p:txBody>
      </p:sp>
      <p:sp>
        <p:nvSpPr>
          <p:cNvPr id="14" name="Rectangle 111"/>
          <p:cNvSpPr>
            <a:spLocks noChangeArrowheads="1"/>
          </p:cNvSpPr>
          <p:nvPr/>
        </p:nvSpPr>
        <p:spPr bwMode="auto">
          <a:xfrm>
            <a:off x="179388" y="335597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gate1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15" name="AutoShape 112"/>
          <p:cNvSpPr>
            <a:spLocks/>
          </p:cNvSpPr>
          <p:nvPr/>
        </p:nvSpPr>
        <p:spPr bwMode="auto">
          <a:xfrm>
            <a:off x="973138" y="3252788"/>
            <a:ext cx="142875" cy="541337"/>
          </a:xfrm>
          <a:prstGeom prst="leftBrace">
            <a:avLst>
              <a:gd name="adj1" fmla="val 315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6" name="Rectangle 113"/>
          <p:cNvSpPr>
            <a:spLocks noChangeArrowheads="1"/>
          </p:cNvSpPr>
          <p:nvPr/>
        </p:nvSpPr>
        <p:spPr bwMode="auto">
          <a:xfrm>
            <a:off x="179388" y="4400550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ko-KR" sz="1800">
                <a:latin typeface="Tahoma" pitchFamily="34" charset="0"/>
              </a:rPr>
              <a:t>gate2</a:t>
            </a:r>
            <a:endParaRPr lang="en-US" altLang="ko-KR" sz="1800" baseline="-25000">
              <a:latin typeface="Tahoma" pitchFamily="34" charset="0"/>
            </a:endParaRPr>
          </a:p>
        </p:txBody>
      </p:sp>
      <p:sp>
        <p:nvSpPr>
          <p:cNvPr id="17" name="AutoShape 114"/>
          <p:cNvSpPr>
            <a:spLocks/>
          </p:cNvSpPr>
          <p:nvPr/>
        </p:nvSpPr>
        <p:spPr bwMode="auto">
          <a:xfrm>
            <a:off x="973138" y="4297363"/>
            <a:ext cx="142875" cy="541337"/>
          </a:xfrm>
          <a:prstGeom prst="leftBrace">
            <a:avLst>
              <a:gd name="adj1" fmla="val 315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8" name="Line 115"/>
          <p:cNvSpPr>
            <a:spLocks noChangeShapeType="1"/>
          </p:cNvSpPr>
          <p:nvPr/>
        </p:nvSpPr>
        <p:spPr bwMode="auto">
          <a:xfrm>
            <a:off x="1693863" y="1922463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16"/>
          <p:cNvSpPr>
            <a:spLocks noChangeShapeType="1"/>
          </p:cNvSpPr>
          <p:nvPr/>
        </p:nvSpPr>
        <p:spPr bwMode="auto">
          <a:xfrm>
            <a:off x="1693863" y="4945063"/>
            <a:ext cx="0" cy="288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117"/>
          <p:cNvSpPr>
            <a:spLocks noChangeShapeType="1"/>
          </p:cNvSpPr>
          <p:nvPr/>
        </p:nvSpPr>
        <p:spPr bwMode="auto">
          <a:xfrm>
            <a:off x="2125663" y="1920875"/>
            <a:ext cx="0" cy="33131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Line 118"/>
          <p:cNvSpPr>
            <a:spLocks noChangeShapeType="1"/>
          </p:cNvSpPr>
          <p:nvPr/>
        </p:nvSpPr>
        <p:spPr bwMode="auto">
          <a:xfrm>
            <a:off x="1693863" y="5233988"/>
            <a:ext cx="431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19"/>
          <p:cNvSpPr>
            <a:spLocks noChangeShapeType="1"/>
          </p:cNvSpPr>
          <p:nvPr/>
        </p:nvSpPr>
        <p:spPr bwMode="auto">
          <a:xfrm>
            <a:off x="1693863" y="1922463"/>
            <a:ext cx="431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" name="Group 497"/>
          <p:cNvGraphicFramePr>
            <a:graphicFrameLocks noGrp="1"/>
          </p:cNvGraphicFramePr>
          <p:nvPr/>
        </p:nvGraphicFramePr>
        <p:xfrm>
          <a:off x="2486025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Group 498"/>
          <p:cNvGraphicFramePr>
            <a:graphicFrameLocks noGrp="1"/>
          </p:cNvGraphicFramePr>
          <p:nvPr/>
        </p:nvGraphicFramePr>
        <p:xfrm>
          <a:off x="3205163" y="2265363"/>
          <a:ext cx="360362" cy="268224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Group 499"/>
          <p:cNvGraphicFramePr>
            <a:graphicFrameLocks noGrp="1"/>
          </p:cNvGraphicFramePr>
          <p:nvPr/>
        </p:nvGraphicFramePr>
        <p:xfrm>
          <a:off x="3925888" y="2265363"/>
          <a:ext cx="360362" cy="268224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Group 500"/>
          <p:cNvGraphicFramePr>
            <a:graphicFrameLocks noGrp="1"/>
          </p:cNvGraphicFramePr>
          <p:nvPr/>
        </p:nvGraphicFramePr>
        <p:xfrm>
          <a:off x="4645025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Group 501"/>
          <p:cNvGraphicFramePr>
            <a:graphicFrameLocks noGrp="1"/>
          </p:cNvGraphicFramePr>
          <p:nvPr/>
        </p:nvGraphicFramePr>
        <p:xfrm>
          <a:off x="5365750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Group 502"/>
          <p:cNvGraphicFramePr>
            <a:graphicFrameLocks noGrp="1"/>
          </p:cNvGraphicFramePr>
          <p:nvPr/>
        </p:nvGraphicFramePr>
        <p:xfrm>
          <a:off x="6086475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Rectangle 492"/>
          <p:cNvSpPr>
            <a:spLocks noChangeArrowheads="1"/>
          </p:cNvSpPr>
          <p:nvPr/>
        </p:nvSpPr>
        <p:spPr bwMode="auto">
          <a:xfrm>
            <a:off x="1690688" y="609600"/>
            <a:ext cx="6769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ko-KR" sz="2000">
                <a:latin typeface="Tahoma" pitchFamily="34" charset="0"/>
              </a:rPr>
              <a:t>In asynchronous composition, a step of the computation is a step by exactly one component. The process to execute is assumed to choose gate0, gate1, and gate2 repeatedly. </a:t>
            </a:r>
          </a:p>
        </p:txBody>
      </p:sp>
      <p:graphicFrame>
        <p:nvGraphicFramePr>
          <p:cNvPr id="30" name="Group 503"/>
          <p:cNvGraphicFramePr>
            <a:graphicFrameLocks noGrp="1"/>
          </p:cNvGraphicFramePr>
          <p:nvPr/>
        </p:nvGraphicFramePr>
        <p:xfrm>
          <a:off x="6805613" y="2265363"/>
          <a:ext cx="360362" cy="268224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Group 531"/>
          <p:cNvGraphicFramePr>
            <a:graphicFrameLocks noGrp="1"/>
          </p:cNvGraphicFramePr>
          <p:nvPr/>
        </p:nvGraphicFramePr>
        <p:xfrm>
          <a:off x="7526338" y="2265363"/>
          <a:ext cx="360362" cy="2682240"/>
        </p:xfrm>
        <a:graphic>
          <a:graphicData uri="http://schemas.openxmlformats.org/drawingml/2006/table">
            <a:tbl>
              <a:tblPr/>
              <a:tblGrid>
                <a:gridCol w="36036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Group 589"/>
          <p:cNvGraphicFramePr>
            <a:graphicFrameLocks noGrp="1"/>
          </p:cNvGraphicFramePr>
          <p:nvPr/>
        </p:nvGraphicFramePr>
        <p:xfrm>
          <a:off x="8245475" y="2265363"/>
          <a:ext cx="360363" cy="2682240"/>
        </p:xfrm>
        <a:graphic>
          <a:graphicData uri="http://schemas.openxmlformats.org/drawingml/2006/table">
            <a:tbl>
              <a:tblPr/>
              <a:tblGrid>
                <a:gridCol w="360363"/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44" charset="0"/>
                        <a:ea typeface="돋움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44" charset="0"/>
                          <a:ea typeface="돋움" pitchFamily="50" charset="-127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" name="Rectangle 617"/>
          <p:cNvSpPr>
            <a:spLocks noChangeArrowheads="1"/>
          </p:cNvSpPr>
          <p:nvPr/>
        </p:nvSpPr>
        <p:spPr bwMode="auto">
          <a:xfrm>
            <a:off x="1547813" y="5362575"/>
            <a:ext cx="7056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kumimoji="1" lang="en-US" altLang="ko-KR" sz="1800" b="1">
                <a:latin typeface="Courier New" pitchFamily="49" charset="0"/>
              </a:rPr>
              <a:t>(AG AF gate1.output) &amp; (AG AF !gate1.output)</a:t>
            </a:r>
            <a:r>
              <a:rPr lang="en-US" altLang="ko-KR" sz="2000">
                <a:latin typeface="Tahoma" pitchFamily="34" charset="0"/>
              </a:rPr>
              <a:t> is true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2/18/2005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99536" y="6254667"/>
            <a:ext cx="1905224" cy="456962"/>
          </a:xfrm>
          <a:prstGeom prst="rect">
            <a:avLst/>
          </a:prstGeom>
        </p:spPr>
        <p:txBody>
          <a:bodyPr lIns="102833" tIns="51417" rIns="102833" bIns="51417"/>
          <a:lstStyle/>
          <a:p>
            <a:fld id="{D5FADC11-464D-4F7A-A938-43F111027F06}" type="slidenum">
              <a:rPr lang="en-US"/>
              <a:pPr/>
              <a:t>3</a:t>
            </a:fld>
            <a:endParaRPr lang="en-US"/>
          </a:p>
        </p:txBody>
      </p:sp>
      <p:sp>
        <p:nvSpPr>
          <p:cNvPr id="931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Overview of SMV</a:t>
            </a:r>
          </a:p>
        </p:txBody>
      </p:sp>
      <p:sp>
        <p:nvSpPr>
          <p:cNvPr id="93188" name="Rectangle 1028"/>
          <p:cNvSpPr>
            <a:spLocks noChangeArrowheads="1"/>
          </p:cNvSpPr>
          <p:nvPr/>
        </p:nvSpPr>
        <p:spPr bwMode="auto">
          <a:xfrm>
            <a:off x="1132603" y="2009284"/>
            <a:ext cx="2228415" cy="308449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2821" tIns="51411" rIns="102821" bIns="51411" anchor="ctr"/>
          <a:lstStyle/>
          <a:p>
            <a:pPr algn="ctr" eaLnBrk="1" hangingPunct="1"/>
            <a:endParaRPr lang="en-US" sz="2700" dirty="0">
              <a:latin typeface="Tahoma" pitchFamily="-44" charset="0"/>
            </a:endParaRPr>
          </a:p>
        </p:txBody>
      </p:sp>
      <p:sp>
        <p:nvSpPr>
          <p:cNvPr id="93190" name="Text Box 1030"/>
          <p:cNvSpPr txBox="1">
            <a:spLocks noChangeArrowheads="1"/>
          </p:cNvSpPr>
          <p:nvPr/>
        </p:nvSpPr>
        <p:spPr bwMode="auto">
          <a:xfrm>
            <a:off x="1561144" y="1066800"/>
            <a:ext cx="2142706" cy="65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21" tIns="51411" rIns="102821" bIns="51411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Tahoma" pitchFamily="-44" charset="0"/>
              </a:rPr>
              <a:t>SMV Input Language</a:t>
            </a:r>
          </a:p>
        </p:txBody>
      </p:sp>
      <p:sp>
        <p:nvSpPr>
          <p:cNvPr id="93193" name="Line 1033"/>
          <p:cNvSpPr>
            <a:spLocks noChangeShapeType="1"/>
          </p:cNvSpPr>
          <p:nvPr/>
        </p:nvSpPr>
        <p:spPr bwMode="auto">
          <a:xfrm>
            <a:off x="1132603" y="3894252"/>
            <a:ext cx="222841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2833" tIns="51417" rIns="102833" bIns="51417"/>
          <a:lstStyle/>
          <a:p>
            <a:endParaRPr lang="en-US"/>
          </a:p>
        </p:txBody>
      </p:sp>
      <p:sp>
        <p:nvSpPr>
          <p:cNvPr id="93194" name="Text Box 1034"/>
          <p:cNvSpPr txBox="1">
            <a:spLocks noChangeArrowheads="1"/>
          </p:cNvSpPr>
          <p:nvPr/>
        </p:nvSpPr>
        <p:spPr bwMode="auto">
          <a:xfrm>
            <a:off x="1475437" y="2352006"/>
            <a:ext cx="1474896" cy="120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21" tIns="51411" rIns="102821" bIns="51411">
            <a:spAutoFit/>
          </a:bodyPr>
          <a:lstStyle/>
          <a:p>
            <a:pPr eaLnBrk="1" hangingPunct="1"/>
            <a:r>
              <a:rPr lang="en-US" b="1" dirty="0">
                <a:latin typeface="Tahoma" pitchFamily="-44" charset="0"/>
              </a:rPr>
              <a:t>Finite State </a:t>
            </a:r>
            <a:r>
              <a:rPr lang="en-US" b="1" dirty="0" err="1">
                <a:latin typeface="Tahoma" pitchFamily="-44" charset="0"/>
              </a:rPr>
              <a:t>Kripke</a:t>
            </a:r>
            <a:r>
              <a:rPr lang="en-US" b="1" dirty="0">
                <a:latin typeface="Tahoma" pitchFamily="-44" charset="0"/>
              </a:rPr>
              <a:t> Structure</a:t>
            </a:r>
          </a:p>
        </p:txBody>
      </p:sp>
      <p:sp>
        <p:nvSpPr>
          <p:cNvPr id="93195" name="Text Box 1035"/>
          <p:cNvSpPr txBox="1">
            <a:spLocks noChangeArrowheads="1"/>
          </p:cNvSpPr>
          <p:nvPr/>
        </p:nvSpPr>
        <p:spPr bwMode="auto">
          <a:xfrm>
            <a:off x="1304019" y="4151293"/>
            <a:ext cx="1914849" cy="657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b="1" dirty="0">
                <a:latin typeface="Tahoma" pitchFamily="-44" charset="0"/>
              </a:rPr>
              <a:t>Specification –</a:t>
            </a:r>
          </a:p>
          <a:p>
            <a:pPr eaLnBrk="1" hangingPunct="1"/>
            <a:r>
              <a:rPr lang="en-US" b="1" dirty="0">
                <a:latin typeface="Tahoma" pitchFamily="-44" charset="0"/>
              </a:rPr>
              <a:t> CTL Formula</a:t>
            </a:r>
          </a:p>
        </p:txBody>
      </p:sp>
      <p:sp>
        <p:nvSpPr>
          <p:cNvPr id="93198" name="Line 1038"/>
          <p:cNvSpPr>
            <a:spLocks noChangeShapeType="1"/>
          </p:cNvSpPr>
          <p:nvPr/>
        </p:nvSpPr>
        <p:spPr bwMode="auto">
          <a:xfrm>
            <a:off x="3789559" y="3637211"/>
            <a:ext cx="5142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lIns="102833" tIns="51417" rIns="102833" bIns="51417"/>
          <a:lstStyle/>
          <a:p>
            <a:endParaRPr lang="en-US"/>
          </a:p>
        </p:txBody>
      </p:sp>
      <p:sp>
        <p:nvSpPr>
          <p:cNvPr id="93199" name="Rectangle 1039"/>
          <p:cNvSpPr>
            <a:spLocks noChangeArrowheads="1"/>
          </p:cNvSpPr>
          <p:nvPr/>
        </p:nvSpPr>
        <p:spPr bwMode="auto">
          <a:xfrm>
            <a:off x="5075183" y="2266325"/>
            <a:ext cx="2742664" cy="24847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2821" tIns="51411" rIns="102821" bIns="51411" anchor="ctr"/>
          <a:lstStyle/>
          <a:p>
            <a:pPr algn="ctr" eaLnBrk="1" hangingPunct="1"/>
            <a:endParaRPr lang="en-US" sz="2700" dirty="0">
              <a:latin typeface="Tahoma" pitchFamily="-44" charset="0"/>
            </a:endParaRPr>
          </a:p>
        </p:txBody>
      </p:sp>
      <p:sp>
        <p:nvSpPr>
          <p:cNvPr id="93202" name="Text Box 1042"/>
          <p:cNvSpPr txBox="1">
            <a:spLocks noChangeArrowheads="1"/>
          </p:cNvSpPr>
          <p:nvPr/>
        </p:nvSpPr>
        <p:spPr bwMode="auto">
          <a:xfrm>
            <a:off x="5503724" y="2951768"/>
            <a:ext cx="2078425" cy="934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21" tIns="51411" rIns="102821" bIns="51411">
            <a:spAutoFit/>
          </a:bodyPr>
          <a:lstStyle/>
          <a:p>
            <a:pPr eaLnBrk="1" hangingPunct="1"/>
            <a:r>
              <a:rPr lang="en-US" b="1" dirty="0">
                <a:latin typeface="Tahoma" pitchFamily="-44" charset="0"/>
              </a:rPr>
              <a:t>OBDD based </a:t>
            </a:r>
          </a:p>
          <a:p>
            <a:pPr eaLnBrk="1" hangingPunct="1"/>
            <a:r>
              <a:rPr lang="en-US" b="1" dirty="0">
                <a:latin typeface="Tahoma" pitchFamily="-44" charset="0"/>
              </a:rPr>
              <a:t>Symbolic Model </a:t>
            </a:r>
          </a:p>
          <a:p>
            <a:pPr eaLnBrk="1" hangingPunct="1"/>
            <a:r>
              <a:rPr lang="en-US" b="1" dirty="0">
                <a:latin typeface="Tahoma" pitchFamily="-44" charset="0"/>
              </a:rPr>
              <a:t>Checking</a:t>
            </a:r>
          </a:p>
        </p:txBody>
      </p:sp>
      <p:sp>
        <p:nvSpPr>
          <p:cNvPr id="93203" name="Line 1043"/>
          <p:cNvSpPr>
            <a:spLocks noChangeShapeType="1"/>
          </p:cNvSpPr>
          <p:nvPr/>
        </p:nvSpPr>
        <p:spPr bwMode="auto">
          <a:xfrm>
            <a:off x="7817847" y="3465850"/>
            <a:ext cx="428541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lIns="102833" tIns="51417" rIns="102833" bIns="51417"/>
          <a:lstStyle/>
          <a:p>
            <a:endParaRPr lang="en-US"/>
          </a:p>
        </p:txBody>
      </p:sp>
      <p:sp>
        <p:nvSpPr>
          <p:cNvPr id="93204" name="Line 1044"/>
          <p:cNvSpPr>
            <a:spLocks noChangeShapeType="1"/>
          </p:cNvSpPr>
          <p:nvPr/>
        </p:nvSpPr>
        <p:spPr bwMode="auto">
          <a:xfrm>
            <a:off x="6446515" y="4751056"/>
            <a:ext cx="0" cy="34272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lIns="102833" tIns="51417" rIns="102833" bIns="51417"/>
          <a:lstStyle/>
          <a:p>
            <a:endParaRPr lang="en-US"/>
          </a:p>
        </p:txBody>
      </p:sp>
      <p:sp>
        <p:nvSpPr>
          <p:cNvPr id="93205" name="Text Box 1045"/>
          <p:cNvSpPr txBox="1">
            <a:spLocks noChangeArrowheads="1"/>
          </p:cNvSpPr>
          <p:nvPr/>
        </p:nvSpPr>
        <p:spPr bwMode="auto">
          <a:xfrm>
            <a:off x="7799991" y="3073148"/>
            <a:ext cx="505809" cy="30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sz="1300" b="1" dirty="0">
                <a:latin typeface="Tahoma" pitchFamily="-44" charset="0"/>
              </a:rPr>
              <a:t>Yes</a:t>
            </a:r>
          </a:p>
        </p:txBody>
      </p:sp>
      <p:sp>
        <p:nvSpPr>
          <p:cNvPr id="93206" name="Text Box 1046"/>
          <p:cNvSpPr txBox="1">
            <a:spLocks noChangeArrowheads="1"/>
          </p:cNvSpPr>
          <p:nvPr/>
        </p:nvSpPr>
        <p:spPr bwMode="auto">
          <a:xfrm>
            <a:off x="6532223" y="4751055"/>
            <a:ext cx="435684" cy="312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sz="1300" b="1" dirty="0">
                <a:latin typeface="Tahoma" pitchFamily="-44" charset="0"/>
              </a:rPr>
              <a:t>No</a:t>
            </a:r>
          </a:p>
        </p:txBody>
      </p:sp>
      <p:sp>
        <p:nvSpPr>
          <p:cNvPr id="93207" name="Text Box 1047"/>
          <p:cNvSpPr txBox="1">
            <a:spLocks noChangeArrowheads="1"/>
          </p:cNvSpPr>
          <p:nvPr/>
        </p:nvSpPr>
        <p:spPr bwMode="auto">
          <a:xfrm>
            <a:off x="5332308" y="5179457"/>
            <a:ext cx="2105208" cy="37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b="1" dirty="0" err="1">
                <a:latin typeface="Tahoma" pitchFamily="-44" charset="0"/>
              </a:rPr>
              <a:t>CounterExample</a:t>
            </a:r>
            <a:endParaRPr lang="en-US" b="1" dirty="0">
              <a:latin typeface="Tahoma" pitchFamily="-44" charset="0"/>
            </a:endParaRPr>
          </a:p>
        </p:txBody>
      </p:sp>
      <p:sp>
        <p:nvSpPr>
          <p:cNvPr id="93209" name="Text Box 1049"/>
          <p:cNvSpPr txBox="1">
            <a:spLocks noChangeArrowheads="1"/>
          </p:cNvSpPr>
          <p:nvPr/>
        </p:nvSpPr>
        <p:spPr bwMode="auto">
          <a:xfrm>
            <a:off x="5846557" y="1409521"/>
            <a:ext cx="1185631" cy="37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21" tIns="51411" rIns="102821" bIns="51411">
            <a:spAutoFit/>
          </a:bodyPr>
          <a:lstStyle/>
          <a:p>
            <a:pPr eaLnBrk="1" hangingPunct="1"/>
            <a:r>
              <a:rPr lang="en-US" b="1" dirty="0">
                <a:latin typeface="Tahoma" pitchFamily="-44" charset="0"/>
              </a:rPr>
              <a:t>Backend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153400" cy="4191000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n-US" sz="1900" dirty="0" smtClean="0"/>
          </a:p>
          <a:p>
            <a:pPr lvl="1">
              <a:lnSpc>
                <a:spcPct val="90000"/>
              </a:lnSpc>
            </a:pPr>
            <a:r>
              <a:rPr lang="en-US" sz="1900" dirty="0" smtClean="0"/>
              <a:t>Assumed to be true infinitely often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/>
              <a:t>Model checker only explores paths satisfying fairness constraint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/>
              <a:t>Each fairness constraint must be true infinitely often</a:t>
            </a:r>
          </a:p>
          <a:p>
            <a:pPr lvl="1">
              <a:lnSpc>
                <a:spcPct val="90000"/>
              </a:lnSpc>
            </a:pPr>
            <a:endParaRPr lang="en-US" sz="19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If there are no fair paths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/>
              <a:t>All existential formulas are false</a:t>
            </a:r>
          </a:p>
          <a:p>
            <a:pPr lvl="1">
              <a:lnSpc>
                <a:spcPct val="90000"/>
              </a:lnSpc>
            </a:pPr>
            <a:r>
              <a:rPr lang="en-US" sz="1900" dirty="0" smtClean="0"/>
              <a:t>All universal formulas are true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" y="1066800"/>
            <a:ext cx="32004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FAIRNESS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Ctlform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09600" y="4876800"/>
            <a:ext cx="32004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FAIRNESS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 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ＭＳ Ｐゴシック" pitchFamily="1" charset="-128"/>
                <a:cs typeface="Consolas" pitchFamily="49" charset="0"/>
              </a:rPr>
              <a:t>running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</a:t>
            </a:r>
            <a:r>
              <a:rPr lang="en-US" dirty="0" err="1" smtClean="0"/>
              <a:t>vs</a:t>
            </a:r>
            <a:r>
              <a:rPr lang="en-US" dirty="0" smtClean="0"/>
              <a:t> 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 Asynchronous process, need not combine transition relation of each process</a:t>
            </a:r>
          </a:p>
          <a:p>
            <a:endParaRPr lang="en-US" sz="2800" dirty="0" smtClean="0"/>
          </a:p>
          <a:p>
            <a:r>
              <a:rPr lang="en-US" sz="2800" dirty="0" smtClean="0"/>
              <a:t>Complexity of representing set of states reachable in n steps higher in asynchronous processes occasionally due to higher number of </a:t>
            </a:r>
            <a:r>
              <a:rPr lang="en-US" sz="2800" dirty="0" err="1" smtClean="0"/>
              <a:t>interleavingn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SMV models asynchronous composition by a synchronous one</a:t>
            </a: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381000" y="4267200"/>
            <a:ext cx="24384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81000" y="2667000"/>
            <a:ext cx="24384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066800"/>
            <a:ext cx="24384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itchFamily="49" charset="0"/>
              <a:ea typeface="ＭＳ Ｐゴシック" pitchFamily="1" charset="-128"/>
              <a:cs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INIT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Expr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Boolean valued expression giving initial states</a:t>
            </a:r>
          </a:p>
          <a:p>
            <a:endParaRPr lang="en-US" dirty="0" smtClean="0"/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INVAR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Expr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endParaRPr lang="en-US" dirty="0" smtClean="0"/>
          </a:p>
          <a:p>
            <a:r>
              <a:rPr lang="en-US" dirty="0" smtClean="0"/>
              <a:t>Boolean valued expression restricting set of all states of model</a:t>
            </a:r>
          </a:p>
          <a:p>
            <a:endParaRPr lang="en-US" dirty="0" smtClean="0"/>
          </a:p>
          <a:p>
            <a:r>
              <a:rPr lang="en-US" sz="2800" dirty="0" smtClean="0">
                <a:latin typeface="Consolas" pitchFamily="49" charset="0"/>
                <a:cs typeface="Consolas" pitchFamily="49" charset="0"/>
              </a:rPr>
              <a:t>TRANS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Expr</a:t>
            </a:r>
            <a:endParaRPr lang="en-US" sz="2800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Boolean valued expression restricting transition relation of system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Modeling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990600"/>
            <a:ext cx="6673622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gate1 :  inverter(gate3.output);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gate2 :  inverter(gate1.output);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gate3 :  inverter(gate2.output);</a:t>
            </a:r>
          </a:p>
          <a:p>
            <a:pPr>
              <a:lnSpc>
                <a:spcPct val="90000"/>
              </a:lnSpc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SPEC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(AG AF gate1.out) &amp; (AG AF !gate1.out)</a:t>
            </a:r>
          </a:p>
          <a:p>
            <a:pPr>
              <a:lnSpc>
                <a:spcPct val="90000"/>
              </a:lnSpc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MODULE inverter(input)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output :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INIT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output = FALSE;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TRANS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next(output) = !input | next(output) = output</a:t>
            </a:r>
            <a:endParaRPr lang="en-US" sz="3200" dirty="0" smtClean="0">
              <a:latin typeface="Consolas" pitchFamily="49" charset="0"/>
              <a:cs typeface="Consolas" pitchFamily="49" charset="0"/>
            </a:endParaRPr>
          </a:p>
          <a:p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Advantages</a:t>
            </a:r>
          </a:p>
          <a:p>
            <a:pPr lvl="1"/>
            <a:r>
              <a:rPr lang="en-US" sz="2400" dirty="0" smtClean="0"/>
              <a:t>Group assignments to different variables</a:t>
            </a:r>
          </a:p>
          <a:p>
            <a:pPr lvl="1"/>
            <a:r>
              <a:rPr lang="en-US" sz="2400" dirty="0" smtClean="0"/>
              <a:t>Good for modeling guarded commands</a:t>
            </a:r>
          </a:p>
          <a:p>
            <a:pPr lvl="2"/>
            <a:r>
              <a:rPr lang="en-US" sz="2400" dirty="0" smtClean="0"/>
              <a:t>IF guard THEN new state</a:t>
            </a:r>
          </a:p>
          <a:p>
            <a:endParaRPr lang="en-US" sz="2800" dirty="0" smtClean="0"/>
          </a:p>
          <a:p>
            <a:r>
              <a:rPr lang="en-US" sz="2800" dirty="0" smtClean="0"/>
              <a:t>Disadvantages</a:t>
            </a:r>
          </a:p>
          <a:p>
            <a:pPr lvl="1"/>
            <a:r>
              <a:rPr lang="en-US" sz="2400" dirty="0" smtClean="0"/>
              <a:t>Logical absurdities can lead to </a:t>
            </a:r>
            <a:r>
              <a:rPr lang="en-US" sz="2400" dirty="0" err="1" smtClean="0"/>
              <a:t>unimplementable</a:t>
            </a:r>
            <a:r>
              <a:rPr lang="en-US" sz="2400" dirty="0" smtClean="0"/>
              <a:t> descriptions </a:t>
            </a:r>
          </a:p>
          <a:p>
            <a:r>
              <a:rPr lang="en-US" sz="2800" dirty="0" smtClean="0"/>
              <a:t>      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Data Example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905000"/>
            <a:ext cx="4110421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data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turn : {0,1};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user0 : user(0, data, turn);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user1 : user(1, data, turn);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ASSIGN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next(turn) := !turn;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SPEC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AG (AF data &amp; AF (!data))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066800"/>
            <a:ext cx="4343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Two users assign PID to Data in turn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1981200"/>
            <a:ext cx="3730508" cy="22806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MODULE user(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data, turn)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ASSIGN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next(data)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turn=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TRUE     : data;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81000" y="4876800"/>
            <a:ext cx="5562600" cy="914400"/>
          </a:xfrm>
          <a:prstGeom prst="wedgeRoundRectCallout">
            <a:avLst>
              <a:gd name="adj1" fmla="val 33261"/>
              <a:gd name="adj2" fmla="val -27779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Error: multiple assignment: next(data)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Data Example with TRANS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905000"/>
            <a:ext cx="4110421" cy="30839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VAR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data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turn : {0,1};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user0 : user(0, data, turn);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user1 : user(1, data, turn);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ASSIGN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next(turn) := !turn;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SPEC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   AG (AF data &amp; AF (!data))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00600" y="1981200"/>
            <a:ext cx="4110421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MODULE user(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data, turn)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TRANS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turn=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-&gt; next(data)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pid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153400" cy="3505200"/>
          </a:xfrm>
        </p:spPr>
        <p:txBody>
          <a:bodyPr/>
          <a:lstStyle/>
          <a:p>
            <a:r>
              <a:rPr lang="en-US" sz="2800" dirty="0" smtClean="0"/>
              <a:t>Inconsistencies in TRANS result in an empty transition relation</a:t>
            </a:r>
          </a:p>
          <a:p>
            <a:endParaRPr lang="en-US" sz="2800" dirty="0" smtClean="0"/>
          </a:p>
          <a:p>
            <a:r>
              <a:rPr lang="en-US" sz="2800" dirty="0" smtClean="0"/>
              <a:t>All universal properties are satisfied</a:t>
            </a:r>
          </a:p>
          <a:p>
            <a:endParaRPr lang="en-US" sz="2800" dirty="0" smtClean="0"/>
          </a:p>
          <a:p>
            <a:r>
              <a:rPr lang="en-US" sz="2800" dirty="0" smtClean="0"/>
              <a:t>All existential properties are refuted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1066800"/>
            <a:ext cx="460254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TRANS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TRUE -&gt; next(b) = 0 &amp;</a:t>
            </a:r>
          </a:p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  TRUE -&gt; next(b) = 1 &amp; …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Use ASSIGN if you can!</a:t>
            </a:r>
          </a:p>
          <a:p>
            <a:endParaRPr lang="en-US" sz="2800" dirty="0" smtClean="0"/>
          </a:p>
          <a:p>
            <a:r>
              <a:rPr lang="en-US" sz="2800" dirty="0" smtClean="0"/>
              <a:t>Validate your model with simulation and sanity checks</a:t>
            </a:r>
          </a:p>
          <a:p>
            <a:endParaRPr lang="en-US" sz="2800" dirty="0" smtClean="0"/>
          </a:p>
          <a:p>
            <a:r>
              <a:rPr lang="en-US" sz="2800" dirty="0" smtClean="0"/>
              <a:t>Check that transition relation is total (-</a:t>
            </a:r>
            <a:r>
              <a:rPr lang="en-US" sz="2800" dirty="0" err="1" smtClean="0"/>
              <a:t>ctt</a:t>
            </a:r>
            <a:r>
              <a:rPr lang="en-US" sz="2800" dirty="0" smtClean="0"/>
              <a:t> option)</a:t>
            </a:r>
          </a:p>
          <a:p>
            <a:endParaRPr lang="en-US" sz="2800" dirty="0" smtClean="0"/>
          </a:p>
          <a:p>
            <a:r>
              <a:rPr lang="en-US" sz="2800" dirty="0" smtClean="0"/>
              <a:t>Write in a disjunction of conjunction format</a:t>
            </a:r>
          </a:p>
          <a:p>
            <a:endParaRPr lang="en-US" sz="2800" dirty="0" smtClean="0"/>
          </a:p>
          <a:p>
            <a:r>
              <a:rPr lang="en-US" sz="2800" dirty="0" smtClean="0"/>
              <a:t>Cover all cases</a:t>
            </a:r>
          </a:p>
          <a:p>
            <a:endParaRPr lang="en-US" sz="2800" dirty="0" smtClean="0"/>
          </a:p>
          <a:p>
            <a:r>
              <a:rPr lang="en-US" sz="2800" dirty="0" smtClean="0"/>
              <a:t>Make guards disjoint</a:t>
            </a: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609600"/>
            <a:ext cx="2717411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send : {s0,s1,s2};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{r0,r1,r2};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):=FALSE;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init(send):= s0;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 r0;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9963" y="609600"/>
            <a:ext cx="2970685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next (send)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send=s0:{s0,s1};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send=s1:s2;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send=s2&amp;ack:s0;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TRUE:send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=r0&amp;req:r1;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=r1:r2;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=r2:r0;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8400" y="609600"/>
            <a:ext cx="2743200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=r2:TRUE;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send=s1:FALSE;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5257800"/>
            <a:ext cx="40927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SPEC AG 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-&gt; AF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Variants</a:t>
            </a:r>
            <a:endParaRPr lang="en-US" dirty="0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468313" y="2420938"/>
            <a:ext cx="1295400" cy="1295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lnSpc>
                <a:spcPct val="85000"/>
              </a:lnSpc>
              <a:buClrTx/>
              <a:buFontTx/>
              <a:buNone/>
            </a:pPr>
            <a:r>
              <a:rPr lang="en-US" b="0"/>
              <a:t>CMU</a:t>
            </a:r>
            <a:br>
              <a:rPr lang="en-US" b="0"/>
            </a:br>
            <a:r>
              <a:rPr lang="en-US" b="0"/>
              <a:t>SMV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6372225" y="1052513"/>
            <a:ext cx="1295400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85000"/>
              </a:lnSpc>
              <a:buClrTx/>
              <a:buFontTx/>
              <a:buNone/>
            </a:pPr>
            <a:r>
              <a:rPr lang="en-US" b="0" dirty="0"/>
              <a:t>Cadence</a:t>
            </a:r>
            <a:br>
              <a:rPr lang="en-US" b="0" dirty="0"/>
            </a:br>
            <a:r>
              <a:rPr lang="en-US" b="0" dirty="0"/>
              <a:t>SMV</a:t>
            </a: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3563938" y="1700213"/>
            <a:ext cx="1295400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85000"/>
              </a:lnSpc>
              <a:buClrTx/>
              <a:buFontTx/>
              <a:buNone/>
            </a:pPr>
            <a:r>
              <a:rPr lang="en-US" b="0"/>
              <a:t>NuSMV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508625" y="2565400"/>
            <a:ext cx="34575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71475" indent="-371475">
              <a:buFont typeface="Wingdings" pitchFamily="2" charset="2"/>
              <a:buChar char="l"/>
            </a:pPr>
            <a:r>
              <a:rPr lang="en-US" sz="1800"/>
              <a:t>Strong abstraction functions</a:t>
            </a:r>
          </a:p>
          <a:p>
            <a:pPr marL="371475" indent="-371475">
              <a:buFont typeface="Wingdings" pitchFamily="2" charset="2"/>
              <a:buChar char="l"/>
            </a:pPr>
            <a:r>
              <a:rPr lang="de-DE" sz="1800"/>
              <a:t>GUI</a:t>
            </a:r>
          </a:p>
          <a:p>
            <a:pPr marL="371475" indent="-371475">
              <a:buFont typeface="Wingdings" pitchFamily="2" charset="2"/>
              <a:buChar char="l"/>
            </a:pPr>
            <a:r>
              <a:rPr lang="de-DE" sz="1800"/>
              <a:t>New language</a:t>
            </a:r>
            <a:endParaRPr lang="en-US" sz="1800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50825" y="3860800"/>
            <a:ext cx="34575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71475" indent="-371475">
              <a:buFont typeface="Wingdings" pitchFamily="2" charset="2"/>
              <a:buChar char="l"/>
            </a:pPr>
            <a:r>
              <a:rPr lang="de-DE" sz="1800" dirty="0"/>
              <a:t>Oldest Version</a:t>
            </a:r>
          </a:p>
          <a:p>
            <a:pPr marL="371475" indent="-371475">
              <a:buFont typeface="Wingdings" pitchFamily="2" charset="2"/>
              <a:buChar char="l"/>
            </a:pPr>
            <a:r>
              <a:rPr lang="de-DE" sz="1800" dirty="0"/>
              <a:t>No GUI</a:t>
            </a:r>
            <a:endParaRPr lang="en-US" sz="180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590800" y="3352800"/>
            <a:ext cx="34575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71475" indent="-371475"/>
            <a:r>
              <a:rPr lang="de-DE" sz="1800" dirty="0" smtClean="0"/>
              <a:t>Two versions</a:t>
            </a:r>
          </a:p>
          <a:p>
            <a:pPr marL="371475" indent="-371475">
              <a:buFont typeface="Wingdings" pitchFamily="2" charset="2"/>
              <a:buChar char="l"/>
            </a:pPr>
            <a:r>
              <a:rPr lang="de-DE" sz="1800" dirty="0" smtClean="0"/>
              <a:t>2.x: Open Source, many new features, BDD and SAT based backends</a:t>
            </a:r>
            <a:endParaRPr lang="de-DE" sz="1800" dirty="0"/>
          </a:p>
          <a:p>
            <a:pPr marL="371475" indent="-371475">
              <a:buFont typeface="Wingdings" pitchFamily="2" charset="2"/>
              <a:buChar char="l"/>
            </a:pPr>
            <a:r>
              <a:rPr lang="de-DE" sz="1800" dirty="0" smtClean="0"/>
              <a:t>1.x: Original version, had a GUI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32399"/>
          </a:xfrm>
        </p:spPr>
        <p:txBody>
          <a:bodyPr/>
          <a:lstStyle/>
          <a:p>
            <a:r>
              <a:rPr lang="en-US" sz="2400" dirty="0" smtClean="0"/>
              <a:t>Can A TRUE Result of Model Checker be Trusted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Antecedent Failure [Beatty &amp; Bryant 1994]</a:t>
            </a:r>
          </a:p>
          <a:p>
            <a:pPr lvl="1"/>
            <a:r>
              <a:rPr lang="en-US" sz="2400" dirty="0" smtClean="0"/>
              <a:t>A temporal formula AG (p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sz="2400" dirty="0" smtClean="0"/>
              <a:t>q) suffers an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antecedent failure</a:t>
            </a:r>
            <a:r>
              <a:rPr lang="en-US" sz="2400" i="1" dirty="0" smtClean="0"/>
              <a:t> </a:t>
            </a:r>
            <a:r>
              <a:rPr lang="en-US" sz="2400" dirty="0" smtClean="0"/>
              <a:t>in model M </a:t>
            </a:r>
            <a:r>
              <a:rPr lang="en-US" sz="2400" dirty="0" err="1" smtClean="0"/>
              <a:t>iff</a:t>
            </a:r>
            <a:r>
              <a:rPr lang="en-US" sz="2400" dirty="0" smtClean="0"/>
              <a:t>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/>
              <a:t>AG (p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sz="2400" dirty="0" smtClean="0"/>
              <a:t>q)  AND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/>
              <a:t>AG (</a:t>
            </a:r>
            <a:r>
              <a:rPr lang="en-US" sz="2400" dirty="0" smtClean="0">
                <a:latin typeface="Symbol"/>
                <a:sym typeface="Symbol"/>
              </a:rPr>
              <a:t></a:t>
            </a:r>
            <a:r>
              <a:rPr lang="en-US" sz="2400" dirty="0" smtClean="0"/>
              <a:t>p) 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Vacuity [Beer et al. 1997]</a:t>
            </a:r>
          </a:p>
          <a:p>
            <a:pPr lvl="1"/>
            <a:r>
              <a:rPr lang="en-US" sz="2400" dirty="0" smtClean="0"/>
              <a:t>A temporal formula </a:t>
            </a:r>
            <a:r>
              <a:rPr lang="en-US" sz="2400" dirty="0" smtClean="0">
                <a:sym typeface="Symbol"/>
              </a:rPr>
              <a:t> is satisfied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vacuously</a:t>
            </a:r>
            <a:r>
              <a:rPr lang="en-US" sz="2400" dirty="0" smtClean="0">
                <a:sym typeface="Symbol"/>
              </a:rPr>
              <a:t> by M </a:t>
            </a:r>
            <a:r>
              <a:rPr lang="en-US" sz="2400" dirty="0" err="1" smtClean="0">
                <a:sym typeface="Symbol"/>
              </a:rPr>
              <a:t>iff</a:t>
            </a:r>
            <a:r>
              <a:rPr lang="en-US" sz="2400" dirty="0" smtClean="0">
                <a:sym typeface="Symbol"/>
              </a:rPr>
              <a:t> there exists a sub-formula p of  such that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>
                <a:sym typeface="Symbol"/>
              </a:rPr>
              <a:t>[</a:t>
            </a:r>
            <a:r>
              <a:rPr lang="en-US" sz="2400" dirty="0" err="1" smtClean="0">
                <a:sym typeface="Symbol"/>
              </a:rPr>
              <a:t>p</a:t>
            </a:r>
            <a:r>
              <a:rPr lang="en-US" sz="2400" dirty="0" err="1" smtClean="0">
                <a:ea typeface="Arial Unicode MS"/>
                <a:cs typeface="Arial Unicode MS"/>
                <a:sym typeface="Symbol"/>
              </a:rPr>
              <a:t>←</a:t>
            </a:r>
            <a:r>
              <a:rPr lang="en-US" sz="24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] for every other formula q</a:t>
            </a:r>
          </a:p>
          <a:p>
            <a:pPr lvl="1"/>
            <a:r>
              <a:rPr lang="en-US" sz="2400" dirty="0" smtClean="0">
                <a:sym typeface="Symbol"/>
              </a:rPr>
              <a:t>e.g.,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(r ⇒ AF a) and </a:t>
            </a:r>
            <a:r>
              <a:rPr lang="en-US" sz="2400" dirty="0" smtClean="0">
                <a:sym typeface="Symbol"/>
              </a:rPr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(r ⇒ AF </a:t>
            </a:r>
            <a:r>
              <a:rPr lang="en-US" sz="2400" dirty="0" smtClean="0">
                <a:latin typeface="Symbol"/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a) and      AG (r ⇒ AF </a:t>
            </a:r>
            <a:r>
              <a:rPr lang="en-US" sz="2400" dirty="0" smtClean="0">
                <a:latin typeface="Symbol"/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r) and AG (r ⇒ AF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FALSE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), …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304800" y="2743200"/>
            <a:ext cx="8534400" cy="1447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Vacuity Detection: Single Occurrence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1447800"/>
          </a:xfrm>
        </p:spPr>
        <p:txBody>
          <a:bodyPr/>
          <a:lstStyle/>
          <a:p>
            <a:r>
              <a:rPr lang="en-US" sz="2800" dirty="0" smtClean="0">
                <a:sym typeface="Symbol"/>
              </a:rPr>
              <a:t> </a:t>
            </a:r>
            <a:r>
              <a:rPr lang="en-US" sz="2800" dirty="0" smtClean="0"/>
              <a:t>is vacuous in M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 exists an occurrence of a </a:t>
            </a:r>
            <a:r>
              <a:rPr lang="en-US" sz="2800" dirty="0" err="1" smtClean="0"/>
              <a:t>subformula</a:t>
            </a:r>
            <a:r>
              <a:rPr lang="en-US" sz="2800" dirty="0" smtClean="0"/>
              <a:t> p such that 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 ←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TRUE]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←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FALSE]</a:t>
            </a:r>
          </a:p>
          <a:p>
            <a:pPr lvl="1">
              <a:buNone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2640" y="3106951"/>
            <a:ext cx="36199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⇒ AF TRUE)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8" name="Straight Connector 7"/>
          <p:cNvCxnSpPr>
            <a:stCxn id="6" idx="1"/>
            <a:endCxn id="6" idx="3"/>
          </p:cNvCxnSpPr>
          <p:nvPr/>
        </p:nvCxnSpPr>
        <p:spPr bwMode="auto">
          <a:xfrm>
            <a:off x="432640" y="3522450"/>
            <a:ext cx="361990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732473" y="3106951"/>
            <a:ext cx="3756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(</a:t>
            </a:r>
            <a:r>
              <a:rPr lang="en-US" sz="2400" dirty="0" err="1" smtClean="0">
                <a:ea typeface="Arial Unicode MS"/>
                <a:cs typeface="Arial Unicode MS"/>
              </a:rPr>
              <a:t>req</a:t>
            </a:r>
            <a:r>
              <a:rPr lang="en-US" sz="2400" dirty="0" smtClean="0">
                <a:ea typeface="Arial Unicode MS"/>
                <a:cs typeface="Arial Unicode MS"/>
              </a:rPr>
              <a:t> ⇒ AF FALSE)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err="1" smtClean="0">
                <a:ea typeface="Arial Unicode MS"/>
                <a:cs typeface="Arial Unicode MS"/>
              </a:rPr>
              <a:t>req</a:t>
            </a:r>
            <a:endParaRPr lang="en-US" sz="2400" dirty="0" smtClean="0">
              <a:ea typeface="Arial Unicode MS"/>
              <a:cs typeface="Arial Unicode MS"/>
            </a:endParaRPr>
          </a:p>
        </p:txBody>
      </p:sp>
      <p:cxnSp>
        <p:nvCxnSpPr>
          <p:cNvPr id="10" name="Straight Connector 9"/>
          <p:cNvCxnSpPr>
            <a:stCxn id="9" idx="1"/>
            <a:endCxn id="9" idx="3"/>
          </p:cNvCxnSpPr>
          <p:nvPr/>
        </p:nvCxnSpPr>
        <p:spPr bwMode="auto">
          <a:xfrm>
            <a:off x="4732473" y="3522450"/>
            <a:ext cx="3756157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le 11"/>
          <p:cNvSpPr/>
          <p:nvPr/>
        </p:nvSpPr>
        <p:spPr bwMode="auto">
          <a:xfrm>
            <a:off x="304800" y="4495800"/>
            <a:ext cx="8534400" cy="1447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5809" y="4859551"/>
            <a:ext cx="36535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(TRUE ⇒ AF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ack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AF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ack</a:t>
            </a:r>
            <a:endParaRPr lang="en-US" sz="2400" dirty="0" smtClean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5643" y="4859551"/>
            <a:ext cx="3789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(FALSE ⇒ AF </a:t>
            </a:r>
            <a:r>
              <a:rPr lang="en-US" sz="2400" dirty="0" err="1" smtClean="0">
                <a:ea typeface="Arial Unicode MS"/>
                <a:cs typeface="Arial Unicode MS"/>
              </a:rPr>
              <a:t>ack</a:t>
            </a:r>
            <a:r>
              <a:rPr lang="en-US" sz="2400" dirty="0" smtClean="0">
                <a:ea typeface="Arial Unicode MS"/>
                <a:cs typeface="Arial Unicode MS"/>
              </a:rPr>
              <a:t>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400" dirty="0" smtClean="0">
              <a:ea typeface="Arial Unicode MS"/>
              <a:cs typeface="Arial Unicode MS"/>
            </a:endParaRPr>
          </a:p>
        </p:txBody>
      </p:sp>
      <p:cxnSp>
        <p:nvCxnSpPr>
          <p:cNvPr id="15" name="Straight Connector 14"/>
          <p:cNvCxnSpPr>
            <a:stCxn id="13" idx="1"/>
            <a:endCxn id="13" idx="3"/>
          </p:cNvCxnSpPr>
          <p:nvPr/>
        </p:nvCxnSpPr>
        <p:spPr bwMode="auto">
          <a:xfrm>
            <a:off x="415809" y="5275050"/>
            <a:ext cx="3653564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4" idx="1"/>
            <a:endCxn id="14" idx="3"/>
          </p:cNvCxnSpPr>
          <p:nvPr/>
        </p:nvCxnSpPr>
        <p:spPr bwMode="auto">
          <a:xfrm>
            <a:off x="4715643" y="5275050"/>
            <a:ext cx="3789820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  <p:bldP spid="9" grpId="0"/>
      <p:bldP spid="12" grpId="0" animBg="1"/>
      <p:bldP spid="13" grpId="0"/>
      <p:bldP spid="1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Vacuity in Multiple Occurrences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AF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AX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04800" y="1828800"/>
            <a:ext cx="8534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4469" y="2192551"/>
            <a:ext cx="3376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(TRUE ⇒ AF TRUE)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8" name="Straight Connector 7"/>
          <p:cNvCxnSpPr>
            <a:stCxn id="7" idx="1"/>
            <a:endCxn id="7" idx="3"/>
          </p:cNvCxnSpPr>
          <p:nvPr/>
        </p:nvCxnSpPr>
        <p:spPr bwMode="auto">
          <a:xfrm>
            <a:off x="554469" y="2546494"/>
            <a:ext cx="3376245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801691" y="2192551"/>
            <a:ext cx="3617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(FALSE ⇒ AF FALSE)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</a:t>
            </a:r>
            <a:r>
              <a:rPr lang="en-US" sz="20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000" dirty="0" smtClean="0">
              <a:ea typeface="Arial Unicode MS"/>
              <a:cs typeface="Arial Unicode MS"/>
            </a:endParaRPr>
          </a:p>
        </p:txBody>
      </p:sp>
      <p:cxnSp>
        <p:nvCxnSpPr>
          <p:cNvPr id="10" name="Straight Connector 9"/>
          <p:cNvCxnSpPr>
            <a:stCxn id="9" idx="1"/>
            <a:endCxn id="9" idx="3"/>
          </p:cNvCxnSpPr>
          <p:nvPr/>
        </p:nvCxnSpPr>
        <p:spPr bwMode="auto">
          <a:xfrm>
            <a:off x="4801691" y="2546494"/>
            <a:ext cx="361772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381000" y="4038600"/>
            <a:ext cx="8534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455" y="4402351"/>
            <a:ext cx="33906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(TRUE ⇒ AX TRUE)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13" name="Straight Connector 12"/>
          <p:cNvCxnSpPr>
            <a:stCxn id="12" idx="1"/>
            <a:endCxn id="12" idx="3"/>
          </p:cNvCxnSpPr>
          <p:nvPr/>
        </p:nvCxnSpPr>
        <p:spPr bwMode="auto">
          <a:xfrm>
            <a:off x="623455" y="4756294"/>
            <a:ext cx="339067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70678" y="4402351"/>
            <a:ext cx="3632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(FALSE ⇒ AX FALSE)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</a:t>
            </a:r>
            <a:r>
              <a:rPr lang="en-US" sz="20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000" dirty="0" smtClean="0">
              <a:ea typeface="Arial Unicode MS"/>
              <a:cs typeface="Arial Unicode MS"/>
            </a:endParaRPr>
          </a:p>
        </p:txBody>
      </p:sp>
      <p:cxnSp>
        <p:nvCxnSpPr>
          <p:cNvPr id="15" name="Straight Connector 14"/>
          <p:cNvCxnSpPr>
            <a:stCxn id="14" idx="1"/>
            <a:endCxn id="14" idx="3"/>
          </p:cNvCxnSpPr>
          <p:nvPr/>
        </p:nvCxnSpPr>
        <p:spPr bwMode="auto">
          <a:xfrm>
            <a:off x="4870678" y="4756294"/>
            <a:ext cx="3632149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6" name="Picture 3" descr="C:\Users\Arie Gurfinkel\AppData\Local\Microsoft\Windows\Temporary Internet Files\Content.IE5\NDJ6OR2D\MC90003018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81400"/>
            <a:ext cx="2362200" cy="23921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1" grpId="0" animBg="1"/>
      <p:bldP spid="12" grpId="0"/>
      <p:bldP spid="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32399"/>
          </a:xfrm>
        </p:spPr>
        <p:txBody>
          <a:bodyPr/>
          <a:lstStyle/>
          <a:p>
            <a:r>
              <a:rPr lang="en-US" sz="2400" dirty="0" smtClean="0"/>
              <a:t>Detecting Vacuity in Multiple Occurrences: ACTL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ym typeface="Symbol"/>
              </a:rPr>
              <a:t>An </a:t>
            </a: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ACTL</a:t>
            </a:r>
            <a:r>
              <a:rPr lang="en-US" sz="2800" dirty="0" smtClean="0">
                <a:sym typeface="Symbol"/>
              </a:rPr>
              <a:t>  </a:t>
            </a:r>
            <a:r>
              <a:rPr lang="en-US" sz="2800" dirty="0" smtClean="0"/>
              <a:t>is vacuous in M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 exists an a </a:t>
            </a:r>
            <a:r>
              <a:rPr lang="en-US" sz="2800" dirty="0" err="1" smtClean="0"/>
              <a:t>subformula</a:t>
            </a:r>
            <a:r>
              <a:rPr lang="en-US" sz="2800" dirty="0" smtClean="0"/>
              <a:t> p such that 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 ← x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]</a:t>
            </a:r>
            <a:r>
              <a:rPr lang="en-US" sz="2400" dirty="0" smtClean="0"/>
              <a:t> , where x is a non-deterministic variable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AF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AX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pPr lvl="1"/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81000" y="2971800"/>
            <a:ext cx="6248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lways vacuous!!!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2941" y="3335551"/>
            <a:ext cx="22317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(x ⇒ AF x)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6" name="Straight Connector 5"/>
          <p:cNvCxnSpPr>
            <a:stCxn id="5" idx="1"/>
            <a:endCxn id="5" idx="3"/>
          </p:cNvCxnSpPr>
          <p:nvPr/>
        </p:nvCxnSpPr>
        <p:spPr bwMode="auto">
          <a:xfrm>
            <a:off x="1202941" y="3689494"/>
            <a:ext cx="2231701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304800" y="4800600"/>
            <a:ext cx="6248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Can be vacuous!!!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95727" y="5164351"/>
            <a:ext cx="2246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(x ⇒ AX x)</a:t>
            </a:r>
          </a:p>
          <a:p>
            <a:pPr algn="ctr"/>
            <a:r>
              <a:rPr lang="en-US" sz="2000" dirty="0" smtClean="0"/>
              <a:t>can’t reduce</a:t>
            </a:r>
            <a:endParaRPr lang="en-US" sz="2000" dirty="0" smtClean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3" name="Straight Connector 12"/>
          <p:cNvCxnSpPr>
            <a:stCxn id="12" idx="1"/>
            <a:endCxn id="12" idx="3"/>
          </p:cNvCxnSpPr>
          <p:nvPr/>
        </p:nvCxnSpPr>
        <p:spPr bwMode="auto">
          <a:xfrm>
            <a:off x="1195727" y="5518294"/>
            <a:ext cx="2246129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1" grpId="0" animBg="1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err="1" smtClean="0"/>
              <a:t>NuSMV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>
                <a:latin typeface="Consolas" pitchFamily="49" charset="0"/>
                <a:cs typeface="Consolas" pitchFamily="49" charset="0"/>
              </a:rPr>
              <a:t>NuSMV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 [options] </a:t>
            </a:r>
            <a:r>
              <a:rPr lang="en-US" sz="3200" dirty="0" err="1" smtClean="0">
                <a:latin typeface="Consolas" pitchFamily="49" charset="0"/>
                <a:cs typeface="Consolas" pitchFamily="49" charset="0"/>
              </a:rPr>
              <a:t>inputfile</a:t>
            </a:r>
            <a:endParaRPr lang="en-US" sz="3200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	interactive mode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lp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	list all properties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-n X 	check property number X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ctt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	check totality of transition relation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-old	compatibility mode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ofm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file output flattened model		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NuSMV</a:t>
            </a:r>
            <a:r>
              <a:rPr lang="en-US" dirty="0" smtClean="0"/>
              <a:t> in Interactive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Consolas" pitchFamily="49" charset="0"/>
              </a:rPr>
              <a:t>Basic Usage</a:t>
            </a:r>
          </a:p>
          <a:p>
            <a:pPr lvl="1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go</a:t>
            </a:r>
          </a:p>
          <a:p>
            <a:pPr lvl="2"/>
            <a:r>
              <a:rPr lang="en-US" dirty="0" smtClean="0">
                <a:cs typeface="Consolas" pitchFamily="49" charset="0"/>
              </a:rPr>
              <a:t>prepare model for verification </a:t>
            </a:r>
          </a:p>
          <a:p>
            <a:pPr lvl="1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check_ctlspec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 smtClean="0">
                <a:cs typeface="Consolas" pitchFamily="49" charset="0"/>
              </a:rPr>
              <a:t>verify properties</a:t>
            </a:r>
          </a:p>
          <a:p>
            <a:endParaRPr lang="en-US" dirty="0" smtClean="0">
              <a:cs typeface="Consolas" pitchFamily="49" charset="0"/>
            </a:endParaRPr>
          </a:p>
          <a:p>
            <a:r>
              <a:rPr lang="en-US" dirty="0" smtClean="0">
                <a:cs typeface="Consolas" pitchFamily="49" charset="0"/>
              </a:rPr>
              <a:t>Simulation</a:t>
            </a:r>
          </a:p>
          <a:p>
            <a:pPr lvl="1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pick_state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[-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] [-r]</a:t>
            </a:r>
          </a:p>
          <a:p>
            <a:pPr lvl="2"/>
            <a:r>
              <a:rPr lang="en-US" dirty="0" smtClean="0">
                <a:cs typeface="Consolas" pitchFamily="49" charset="0"/>
              </a:rPr>
              <a:t>pick initial state for simulation [interactively] or [randomly]</a:t>
            </a:r>
          </a:p>
          <a:p>
            <a:pPr lvl="1"/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simulate [-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] [r] s</a:t>
            </a:r>
          </a:p>
          <a:p>
            <a:pPr lvl="2"/>
            <a:r>
              <a:rPr lang="en-US" dirty="0" smtClean="0">
                <a:cs typeface="Consolas" pitchFamily="49" charset="0"/>
              </a:rPr>
              <a:t>simulate the model for ‘s’ steps [interactively] or [randomly]</a:t>
            </a:r>
          </a:p>
          <a:p>
            <a:pPr lvl="1"/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show_traces</a:t>
            </a:r>
            <a:endParaRPr lang="en-US" sz="2400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dirty="0" smtClean="0">
                <a:cs typeface="Consolas" pitchFamily="49" charset="0"/>
              </a:rPr>
              <a:t>show active traces </a:t>
            </a:r>
          </a:p>
          <a:p>
            <a:pPr lvl="1"/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NuSMV</a:t>
            </a:r>
            <a:r>
              <a:rPr lang="en-US" dirty="0" smtClean="0"/>
              <a:t> home page</a:t>
            </a:r>
          </a:p>
          <a:p>
            <a:pPr lvl="1"/>
            <a:r>
              <a:rPr lang="en-US" dirty="0" smtClean="0">
                <a:hlinkClick r:id="rId2"/>
              </a:rPr>
              <a:t>http://nusmv.fbk.eu/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tutorial</a:t>
            </a:r>
          </a:p>
          <a:p>
            <a:pPr lvl="1"/>
            <a:r>
              <a:rPr lang="en-US" dirty="0" smtClean="0">
                <a:hlinkClick r:id="rId3"/>
              </a:rPr>
              <a:t>http://nusmv.fbk.eu/NuSMV/tutorial/v25/tutorial.pdf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user manual</a:t>
            </a:r>
          </a:p>
          <a:p>
            <a:pPr lvl="1"/>
            <a:r>
              <a:rPr lang="en-US" dirty="0" smtClean="0">
                <a:hlinkClick r:id="rId4"/>
              </a:rPr>
              <a:t>http://nusmv.fbk.eu/NuSMV/userman/v25/nusmv.pdf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FAQ</a:t>
            </a:r>
          </a:p>
          <a:p>
            <a:pPr lvl="1"/>
            <a:r>
              <a:rPr lang="en-US" dirty="0" smtClean="0">
                <a:hlinkClick r:id="rId5"/>
              </a:rPr>
              <a:t>http://nusmv.fbk.eu/faq.html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on Andrew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afs</a:t>
            </a:r>
            <a:r>
              <a:rPr lang="en-US" dirty="0" smtClean="0"/>
              <a:t>/andrew.cmu.edu/usr6/</a:t>
            </a:r>
            <a:r>
              <a:rPr lang="en-US" dirty="0" err="1" smtClean="0"/>
              <a:t>soonhok</a:t>
            </a:r>
            <a:r>
              <a:rPr lang="en-US" dirty="0" smtClean="0"/>
              <a:t>/public/NuSMV-zchaff-2.5.3-x86_64-redhat-linux-gnu/</a:t>
            </a:r>
          </a:p>
          <a:p>
            <a:r>
              <a:rPr lang="en-US" dirty="0" err="1" smtClean="0"/>
              <a:t>NuSMV</a:t>
            </a:r>
            <a:r>
              <a:rPr lang="en-US" dirty="0" smtClean="0"/>
              <a:t> examples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NuSMV</a:t>
            </a:r>
            <a:r>
              <a:rPr lang="en-US" dirty="0" smtClean="0"/>
              <a:t>&gt;/share/</a:t>
            </a:r>
            <a:r>
              <a:rPr lang="en-US" dirty="0" err="1" smtClean="0"/>
              <a:t>nusmv</a:t>
            </a:r>
            <a:r>
              <a:rPr lang="en-US" dirty="0" smtClean="0"/>
              <a:t>/examples</a:t>
            </a:r>
          </a:p>
          <a:p>
            <a:r>
              <a:rPr lang="en-US" dirty="0" smtClean="0"/>
              <a:t>Ken McMillan, </a:t>
            </a:r>
            <a:r>
              <a:rPr lang="en-US" i="1" dirty="0" smtClean="0">
                <a:solidFill>
                  <a:srgbClr val="009900"/>
                </a:solidFill>
              </a:rPr>
              <a:t>Symbolic Model Checking: An Approach to the State Explosion Problem</a:t>
            </a:r>
            <a:r>
              <a:rPr lang="en-US" dirty="0" smtClean="0"/>
              <a:t>, 1993</a:t>
            </a:r>
          </a:p>
          <a:p>
            <a:pPr lvl="1"/>
            <a:r>
              <a:rPr lang="en-US" dirty="0" smtClean="0"/>
              <a:t>http://www.kenmcmil.com/pubs/thesis.pdf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81000" y="1066800"/>
            <a:ext cx="3962400" cy="495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NuSMV2 Architecture</a:t>
            </a:r>
            <a:endParaRPr lang="en-US" dirty="0"/>
          </a:p>
        </p:txBody>
      </p:sp>
      <p:pic>
        <p:nvPicPr>
          <p:cNvPr id="4" name="Picture 3" descr="NuSMV-architec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143000"/>
            <a:ext cx="6872422" cy="4572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SMV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Allows description of completely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synchronous</a:t>
            </a:r>
            <a:r>
              <a:rPr lang="en-US" sz="2400" dirty="0" smtClean="0"/>
              <a:t> to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asynchronous</a:t>
            </a:r>
            <a:r>
              <a:rPr lang="en-US" sz="2400" dirty="0" smtClean="0"/>
              <a:t> systems, detailed to abstract systems </a:t>
            </a:r>
          </a:p>
          <a:p>
            <a:endParaRPr lang="en-US" sz="2400" dirty="0" smtClean="0"/>
          </a:p>
          <a:p>
            <a:r>
              <a:rPr lang="en-US" sz="2400" dirty="0" smtClean="0"/>
              <a:t>Modularized and hierarchical descriptions</a:t>
            </a:r>
          </a:p>
          <a:p>
            <a:endParaRPr lang="en-US" sz="2400" dirty="0" smtClean="0"/>
          </a:p>
          <a:p>
            <a:r>
              <a:rPr lang="en-US" sz="2400" dirty="0" smtClean="0"/>
              <a:t>Finite data types: Boolean and enumerated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Parallel-assignment syntax</a:t>
            </a:r>
          </a:p>
          <a:p>
            <a:endParaRPr lang="en-US" sz="2400" dirty="0" smtClean="0"/>
          </a:p>
          <a:p>
            <a:r>
              <a:rPr lang="en-US" sz="2400" dirty="0" smtClean="0"/>
              <a:t>Non-determinism</a:t>
            </a:r>
          </a:p>
          <a:p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99536" y="6254667"/>
            <a:ext cx="1905224" cy="456962"/>
          </a:xfrm>
          <a:prstGeom prst="rect">
            <a:avLst/>
          </a:prstGeom>
        </p:spPr>
        <p:txBody>
          <a:bodyPr lIns="102833" tIns="51417" rIns="102833" bIns="51417"/>
          <a:lstStyle/>
          <a:p>
            <a:fld id="{7686387D-66B6-40D7-A5DE-E0E324507E71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0" tIns="0" rIns="0" bIns="0" anchor="t"/>
          <a:lstStyle/>
          <a:p>
            <a:r>
              <a:rPr lang="en-US" dirty="0"/>
              <a:t>A Sample SMV </a:t>
            </a:r>
            <a:r>
              <a:rPr lang="en-US" dirty="0" smtClean="0"/>
              <a:t>Program  (short.smv)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6172200" cy="46482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40" tIns="91440" rIns="0" bIns="91440"/>
          <a:lstStyle/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MODULE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 main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VAR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    request: </a:t>
            </a:r>
            <a:r>
              <a:rPr lang="en-US" sz="2200" dirty="0" err="1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    state: {ready, busy};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b="1" dirty="0">
                <a:latin typeface="Consolas" pitchFamily="49" charset="0"/>
                <a:cs typeface="Consolas" pitchFamily="49" charset="0"/>
              </a:rPr>
              <a:t>ASSIGN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    init(state) := ready;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     next(state) := </a:t>
            </a:r>
            <a:br>
              <a:rPr lang="en-US" sz="2200" dirty="0">
                <a:latin typeface="Consolas" pitchFamily="49" charset="0"/>
                <a:cs typeface="Consolas" pitchFamily="49" charset="0"/>
              </a:rPr>
            </a:br>
            <a:r>
              <a:rPr lang="en-US" sz="2200" dirty="0">
                <a:latin typeface="Consolas" pitchFamily="49" charset="0"/>
                <a:cs typeface="Consolas" pitchFamily="49" charset="0"/>
              </a:rPr>
              <a:t>	case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state=ready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&amp; request: busy;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 TRUE	: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{ready, busy};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90000"/>
              </a:lnSpc>
              <a:buFont typeface="Wingdings" pitchFamily="-44" charset="2"/>
              <a:buNone/>
            </a:pPr>
            <a:r>
              <a:rPr lang="en-US" sz="2200" b="1" dirty="0" smtClean="0">
                <a:latin typeface="Consolas" pitchFamily="49" charset="0"/>
                <a:cs typeface="Consolas" pitchFamily="49" charset="0"/>
              </a:rPr>
              <a:t>SPEC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>
                <a:latin typeface="Consolas" pitchFamily="49" charset="0"/>
                <a:cs typeface="Consolas" pitchFamily="49" charset="0"/>
              </a:rPr>
              <a:t>AG(request -&gt; AF (state = busy))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228600" y="838200"/>
            <a:ext cx="5181600" cy="381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249988"/>
            <a:ext cx="1905000" cy="455612"/>
          </a:xfrm>
          <a:prstGeom prst="rect">
            <a:avLst/>
          </a:prstGeom>
        </p:spPr>
        <p:txBody>
          <a:bodyPr/>
          <a:lstStyle/>
          <a:p>
            <a:fld id="{81D15FFD-EDD9-4C3F-AE5C-6B861D301240}" type="slidenum">
              <a:rPr lang="en-US" altLang="ko-KR"/>
              <a:pPr/>
              <a:t>8</a:t>
            </a:fld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2530307" name="Oval 3"/>
          <p:cNvSpPr>
            <a:spLocks noChangeArrowheads="1"/>
          </p:cNvSpPr>
          <p:nvPr/>
        </p:nvSpPr>
        <p:spPr bwMode="auto">
          <a:xfrm>
            <a:off x="828675" y="1241425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dirty="0">
                <a:latin typeface="Tahoma" pitchFamily="-44" charset="0"/>
              </a:rPr>
              <a:t>ready</a:t>
            </a:r>
          </a:p>
          <a:p>
            <a:r>
              <a:rPr lang="en-US" altLang="ko-KR" dirty="0" smtClean="0">
                <a:latin typeface="Tahoma" pitchFamily="-44" charset="0"/>
              </a:rPr>
              <a:t>!</a:t>
            </a:r>
            <a:r>
              <a:rPr lang="en-US" altLang="ko-KR" sz="1800" dirty="0" smtClean="0">
                <a:latin typeface="Tahoma" pitchFamily="-44" charset="0"/>
              </a:rPr>
              <a:t>request</a:t>
            </a:r>
            <a:endParaRPr lang="en-US" altLang="ko-KR" sz="1800" dirty="0">
              <a:latin typeface="Tahoma" pitchFamily="-44" charset="0"/>
            </a:endParaRPr>
          </a:p>
        </p:txBody>
      </p:sp>
      <p:sp>
        <p:nvSpPr>
          <p:cNvPr id="2530309" name="Oval 5"/>
          <p:cNvSpPr>
            <a:spLocks noChangeArrowheads="1"/>
          </p:cNvSpPr>
          <p:nvPr/>
        </p:nvSpPr>
        <p:spPr bwMode="auto">
          <a:xfrm>
            <a:off x="3852863" y="1241425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 dirty="0">
                <a:latin typeface="Tahoma" pitchFamily="-44" charset="0"/>
              </a:rPr>
              <a:t>busy</a:t>
            </a:r>
          </a:p>
          <a:p>
            <a:r>
              <a:rPr lang="en-US" altLang="ko-KR" dirty="0" smtClean="0">
                <a:latin typeface="Tahoma" pitchFamily="-44" charset="0"/>
              </a:rPr>
              <a:t>!</a:t>
            </a:r>
            <a:r>
              <a:rPr lang="en-US" altLang="ko-KR" sz="1800" dirty="0" smtClean="0">
                <a:latin typeface="Tahoma" pitchFamily="-44" charset="0"/>
              </a:rPr>
              <a:t>request</a:t>
            </a:r>
            <a:endParaRPr lang="en-US" altLang="ko-KR" sz="1800" dirty="0">
              <a:latin typeface="Tahoma" pitchFamily="-44" charset="0"/>
            </a:endParaRPr>
          </a:p>
        </p:txBody>
      </p:sp>
      <p:sp>
        <p:nvSpPr>
          <p:cNvPr id="2530310" name="Oval 6"/>
          <p:cNvSpPr>
            <a:spLocks noChangeArrowheads="1"/>
          </p:cNvSpPr>
          <p:nvPr/>
        </p:nvSpPr>
        <p:spPr bwMode="auto">
          <a:xfrm>
            <a:off x="828675" y="3473450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latin typeface="Tahoma" pitchFamily="-44" charset="0"/>
              </a:rPr>
              <a:t>ready</a:t>
            </a:r>
          </a:p>
          <a:p>
            <a:r>
              <a:rPr lang="en-US" altLang="ko-KR" sz="1800">
                <a:latin typeface="Tahoma" pitchFamily="-44" charset="0"/>
              </a:rPr>
              <a:t>request</a:t>
            </a:r>
          </a:p>
        </p:txBody>
      </p:sp>
      <p:sp>
        <p:nvSpPr>
          <p:cNvPr id="2530311" name="Oval 7"/>
          <p:cNvSpPr>
            <a:spLocks noChangeArrowheads="1"/>
          </p:cNvSpPr>
          <p:nvPr/>
        </p:nvSpPr>
        <p:spPr bwMode="auto">
          <a:xfrm>
            <a:off x="3852863" y="3473450"/>
            <a:ext cx="1152525" cy="720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800">
                <a:latin typeface="Tahoma" pitchFamily="-44" charset="0"/>
              </a:rPr>
              <a:t>busy</a:t>
            </a:r>
          </a:p>
          <a:p>
            <a:r>
              <a:rPr lang="en-US" altLang="ko-KR" sz="1800">
                <a:latin typeface="Tahoma" pitchFamily="-44" charset="0"/>
              </a:rPr>
              <a:t>request</a:t>
            </a:r>
          </a:p>
        </p:txBody>
      </p:sp>
      <p:sp>
        <p:nvSpPr>
          <p:cNvPr id="2530312" name="Line 8"/>
          <p:cNvSpPr>
            <a:spLocks noChangeShapeType="1"/>
          </p:cNvSpPr>
          <p:nvPr/>
        </p:nvSpPr>
        <p:spPr bwMode="auto">
          <a:xfrm>
            <a:off x="325438" y="16002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3" name="Line 9"/>
          <p:cNvSpPr>
            <a:spLocks noChangeShapeType="1"/>
          </p:cNvSpPr>
          <p:nvPr/>
        </p:nvSpPr>
        <p:spPr bwMode="auto">
          <a:xfrm>
            <a:off x="325438" y="383222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4" name="Line 10"/>
          <p:cNvSpPr>
            <a:spLocks noChangeShapeType="1"/>
          </p:cNvSpPr>
          <p:nvPr/>
        </p:nvSpPr>
        <p:spPr bwMode="auto">
          <a:xfrm flipV="1">
            <a:off x="1836738" y="1962150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5" name="Line 11"/>
          <p:cNvSpPr>
            <a:spLocks noChangeShapeType="1"/>
          </p:cNvSpPr>
          <p:nvPr/>
        </p:nvSpPr>
        <p:spPr bwMode="auto">
          <a:xfrm>
            <a:off x="1981200" y="3905250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6" name="Line 12"/>
          <p:cNvSpPr>
            <a:spLocks noChangeShapeType="1"/>
          </p:cNvSpPr>
          <p:nvPr/>
        </p:nvSpPr>
        <p:spPr bwMode="auto">
          <a:xfrm>
            <a:off x="1981200" y="3760787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7" name="Line 13"/>
          <p:cNvSpPr>
            <a:spLocks noChangeShapeType="1"/>
          </p:cNvSpPr>
          <p:nvPr/>
        </p:nvSpPr>
        <p:spPr bwMode="auto">
          <a:xfrm>
            <a:off x="1333500" y="1962150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19" name="Line 15"/>
          <p:cNvSpPr>
            <a:spLocks noChangeShapeType="1"/>
          </p:cNvSpPr>
          <p:nvPr/>
        </p:nvSpPr>
        <p:spPr bwMode="auto">
          <a:xfrm>
            <a:off x="4357688" y="1962150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0" name="Line 16"/>
          <p:cNvSpPr>
            <a:spLocks noChangeShapeType="1"/>
          </p:cNvSpPr>
          <p:nvPr/>
        </p:nvSpPr>
        <p:spPr bwMode="auto">
          <a:xfrm>
            <a:off x="4500563" y="1962150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1" name="Line 17"/>
          <p:cNvSpPr>
            <a:spLocks noChangeShapeType="1"/>
          </p:cNvSpPr>
          <p:nvPr/>
        </p:nvSpPr>
        <p:spPr bwMode="auto">
          <a:xfrm>
            <a:off x="1981200" y="1673225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2" name="Line 18"/>
          <p:cNvSpPr>
            <a:spLocks noChangeShapeType="1"/>
          </p:cNvSpPr>
          <p:nvPr/>
        </p:nvSpPr>
        <p:spPr bwMode="auto">
          <a:xfrm>
            <a:off x="1981200" y="1528762"/>
            <a:ext cx="1871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3" name="Line 19"/>
          <p:cNvSpPr>
            <a:spLocks noChangeShapeType="1"/>
          </p:cNvSpPr>
          <p:nvPr/>
        </p:nvSpPr>
        <p:spPr bwMode="auto">
          <a:xfrm flipV="1">
            <a:off x="1692275" y="1889125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4" name="Line 20"/>
          <p:cNvSpPr>
            <a:spLocks noChangeShapeType="1"/>
          </p:cNvSpPr>
          <p:nvPr/>
        </p:nvSpPr>
        <p:spPr bwMode="auto">
          <a:xfrm flipH="1" flipV="1">
            <a:off x="1836738" y="1889125"/>
            <a:ext cx="2305050" cy="158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30325" name="Line 21"/>
          <p:cNvSpPr>
            <a:spLocks noChangeShapeType="1"/>
          </p:cNvSpPr>
          <p:nvPr/>
        </p:nvSpPr>
        <p:spPr bwMode="auto">
          <a:xfrm flipH="1" flipV="1">
            <a:off x="1692275" y="1963737"/>
            <a:ext cx="2305050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2530327" name="AutoShape 23"/>
          <p:cNvCxnSpPr>
            <a:cxnSpLocks noChangeShapeType="1"/>
            <a:stCxn id="2530307" idx="1"/>
            <a:endCxn id="2530307" idx="0"/>
          </p:cNvCxnSpPr>
          <p:nvPr/>
        </p:nvCxnSpPr>
        <p:spPr bwMode="auto">
          <a:xfrm rot="16200000">
            <a:off x="1148556" y="1089819"/>
            <a:ext cx="104775" cy="407988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30328" name="AutoShape 24"/>
          <p:cNvCxnSpPr>
            <a:cxnSpLocks noChangeShapeType="1"/>
            <a:stCxn id="2530309" idx="1"/>
            <a:endCxn id="2530309" idx="0"/>
          </p:cNvCxnSpPr>
          <p:nvPr/>
        </p:nvCxnSpPr>
        <p:spPr bwMode="auto">
          <a:xfrm rot="16200000">
            <a:off x="4172744" y="1089819"/>
            <a:ext cx="104775" cy="407987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30329" name="AutoShape 25"/>
          <p:cNvCxnSpPr>
            <a:cxnSpLocks noChangeShapeType="1"/>
            <a:stCxn id="2530311" idx="5"/>
            <a:endCxn id="2530311" idx="4"/>
          </p:cNvCxnSpPr>
          <p:nvPr/>
        </p:nvCxnSpPr>
        <p:spPr bwMode="auto">
          <a:xfrm rot="5400000">
            <a:off x="4580731" y="3937794"/>
            <a:ext cx="104775" cy="407988"/>
          </a:xfrm>
          <a:prstGeom prst="curvedConnector3">
            <a:avLst>
              <a:gd name="adj1" fmla="val 31818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30331" name="Rectangle 27"/>
          <p:cNvSpPr>
            <a:spLocks noChangeArrowheads="1"/>
          </p:cNvSpPr>
          <p:nvPr/>
        </p:nvSpPr>
        <p:spPr bwMode="auto">
          <a:xfrm>
            <a:off x="323850" y="304800"/>
            <a:ext cx="5041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ko-KR" sz="2400" b="1">
                <a:latin typeface="Tahoma" pitchFamily="-44" charset="0"/>
              </a:rPr>
              <a:t>Kripke structure</a:t>
            </a:r>
            <a:endParaRPr lang="en-US" altLang="ko-KR" sz="2400" b="1" baseline="-25000">
              <a:latin typeface="Tahoma" pitchFamily="-44" charset="0"/>
            </a:endParaRPr>
          </a:p>
        </p:txBody>
      </p:sp>
      <p:sp>
        <p:nvSpPr>
          <p:cNvPr id="2530333" name="Rectangle 29"/>
          <p:cNvSpPr>
            <a:spLocks noChangeArrowheads="1"/>
          </p:cNvSpPr>
          <p:nvPr/>
        </p:nvSpPr>
        <p:spPr bwMode="auto">
          <a:xfrm>
            <a:off x="5364163" y="304800"/>
            <a:ext cx="374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ko-KR" sz="2400" b="1" dirty="0">
                <a:latin typeface="Tahoma" pitchFamily="-44" charset="0"/>
              </a:rPr>
              <a:t>Computation tree</a:t>
            </a:r>
            <a:endParaRPr lang="en-US" altLang="ko-KR" sz="2400" b="1" baseline="-25000" dirty="0">
              <a:latin typeface="Tahoma" pitchFamily="-44" charset="0"/>
            </a:endParaRPr>
          </a:p>
        </p:txBody>
      </p:sp>
      <p:sp>
        <p:nvSpPr>
          <p:cNvPr id="2530334" name="Oval 30"/>
          <p:cNvSpPr>
            <a:spLocks noChangeArrowheads="1"/>
          </p:cNvSpPr>
          <p:nvPr/>
        </p:nvSpPr>
        <p:spPr bwMode="auto">
          <a:xfrm>
            <a:off x="6804025" y="1096962"/>
            <a:ext cx="720725" cy="450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>
                <a:latin typeface="Tahoma" pitchFamily="-44" charset="0"/>
              </a:rPr>
              <a:t>ready</a:t>
            </a:r>
          </a:p>
          <a:p>
            <a:r>
              <a:rPr lang="en-US" altLang="ko-KR" sz="1200">
                <a:latin typeface="Tahoma" pitchFamily="-44" charset="0"/>
              </a:rPr>
              <a:t>request</a:t>
            </a:r>
          </a:p>
        </p:txBody>
      </p:sp>
      <p:sp>
        <p:nvSpPr>
          <p:cNvPr id="2530335" name="Oval 31"/>
          <p:cNvSpPr>
            <a:spLocks noChangeArrowheads="1"/>
          </p:cNvSpPr>
          <p:nvPr/>
        </p:nvSpPr>
        <p:spPr bwMode="auto">
          <a:xfrm>
            <a:off x="6370638" y="1868487"/>
            <a:ext cx="720725" cy="450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 dirty="0">
                <a:latin typeface="Tahoma" pitchFamily="-44" charset="0"/>
              </a:rPr>
              <a:t>busy</a:t>
            </a:r>
          </a:p>
          <a:p>
            <a:r>
              <a:rPr lang="en-US" altLang="ko-KR" sz="1200" dirty="0" smtClean="0">
                <a:latin typeface="Tahoma" pitchFamily="-44" charset="0"/>
              </a:rPr>
              <a:t>!request</a:t>
            </a:r>
            <a:endParaRPr lang="en-US" altLang="ko-KR" sz="1200" dirty="0">
              <a:latin typeface="Tahoma" pitchFamily="-44" charset="0"/>
            </a:endParaRPr>
          </a:p>
        </p:txBody>
      </p:sp>
      <p:sp>
        <p:nvSpPr>
          <p:cNvPr id="2530336" name="Oval 32"/>
          <p:cNvSpPr>
            <a:spLocks noChangeArrowheads="1"/>
          </p:cNvSpPr>
          <p:nvPr/>
        </p:nvSpPr>
        <p:spPr bwMode="auto">
          <a:xfrm>
            <a:off x="7235825" y="1870075"/>
            <a:ext cx="720725" cy="450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>
                <a:latin typeface="Tahoma" pitchFamily="-44" charset="0"/>
              </a:rPr>
              <a:t>busy</a:t>
            </a:r>
          </a:p>
          <a:p>
            <a:r>
              <a:rPr lang="en-US" altLang="ko-KR" sz="1200">
                <a:latin typeface="Tahoma" pitchFamily="-44" charset="0"/>
              </a:rPr>
              <a:t>request</a:t>
            </a:r>
          </a:p>
        </p:txBody>
      </p:sp>
      <p:cxnSp>
        <p:nvCxnSpPr>
          <p:cNvPr id="2530337" name="AutoShape 33"/>
          <p:cNvCxnSpPr>
            <a:cxnSpLocks noChangeShapeType="1"/>
            <a:stCxn id="2530334" idx="4"/>
            <a:endCxn id="2530335" idx="0"/>
          </p:cNvCxnSpPr>
          <p:nvPr/>
        </p:nvCxnSpPr>
        <p:spPr bwMode="auto">
          <a:xfrm flipH="1">
            <a:off x="6731000" y="1547812"/>
            <a:ext cx="433388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30338" name="AutoShape 34"/>
          <p:cNvCxnSpPr>
            <a:cxnSpLocks noChangeShapeType="1"/>
            <a:stCxn id="2530334" idx="4"/>
            <a:endCxn id="2530336" idx="0"/>
          </p:cNvCxnSpPr>
          <p:nvPr/>
        </p:nvCxnSpPr>
        <p:spPr bwMode="auto">
          <a:xfrm>
            <a:off x="7164388" y="1547812"/>
            <a:ext cx="431800" cy="322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30339" name="Rectangle 35"/>
          <p:cNvSpPr>
            <a:spLocks noChangeArrowheads="1"/>
          </p:cNvSpPr>
          <p:nvPr/>
        </p:nvSpPr>
        <p:spPr bwMode="auto">
          <a:xfrm>
            <a:off x="5562600" y="2497108"/>
            <a:ext cx="3241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ko-KR" sz="2000" dirty="0" smtClean="0">
                <a:latin typeface="Tahoma" pitchFamily="-44" charset="0"/>
              </a:rPr>
              <a:t>holds after one step</a:t>
            </a:r>
            <a:endParaRPr lang="en-US" altLang="ko-KR" sz="2000" baseline="-25000" dirty="0">
              <a:latin typeface="Tahoma" pitchFamily="-44" charset="0"/>
            </a:endParaRPr>
          </a:p>
        </p:txBody>
      </p:sp>
      <p:sp>
        <p:nvSpPr>
          <p:cNvPr id="2530340" name="Oval 36"/>
          <p:cNvSpPr>
            <a:spLocks noChangeArrowheads="1"/>
          </p:cNvSpPr>
          <p:nvPr/>
        </p:nvSpPr>
        <p:spPr bwMode="auto">
          <a:xfrm>
            <a:off x="6805613" y="3111500"/>
            <a:ext cx="720725" cy="450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ko-KR" sz="1200">
                <a:latin typeface="Tahoma" pitchFamily="-44" charset="0"/>
              </a:rPr>
              <a:t>busy</a:t>
            </a:r>
          </a:p>
          <a:p>
            <a:r>
              <a:rPr lang="en-US" altLang="ko-KR" sz="1200">
                <a:latin typeface="Tahoma" pitchFamily="-44" charset="0"/>
              </a:rPr>
              <a:t>request</a:t>
            </a:r>
          </a:p>
        </p:txBody>
      </p:sp>
      <p:cxnSp>
        <p:nvCxnSpPr>
          <p:cNvPr id="2530343" name="AutoShape 39"/>
          <p:cNvCxnSpPr>
            <a:cxnSpLocks noChangeShapeType="1"/>
            <a:stCxn id="2530340" idx="4"/>
          </p:cNvCxnSpPr>
          <p:nvPr/>
        </p:nvCxnSpPr>
        <p:spPr bwMode="auto">
          <a:xfrm flipH="1">
            <a:off x="6732588" y="3562350"/>
            <a:ext cx="433387" cy="320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530344" name="AutoShape 40"/>
          <p:cNvCxnSpPr>
            <a:cxnSpLocks noChangeShapeType="1"/>
            <a:stCxn id="2530340" idx="4"/>
          </p:cNvCxnSpPr>
          <p:nvPr/>
        </p:nvCxnSpPr>
        <p:spPr bwMode="auto">
          <a:xfrm>
            <a:off x="7165975" y="3562350"/>
            <a:ext cx="431800" cy="322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530345" name="Rectangle 41"/>
          <p:cNvSpPr>
            <a:spLocks noChangeArrowheads="1"/>
          </p:cNvSpPr>
          <p:nvPr/>
        </p:nvSpPr>
        <p:spPr bwMode="auto">
          <a:xfrm>
            <a:off x="5580063" y="3940175"/>
            <a:ext cx="3241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altLang="ko-KR" sz="2000" dirty="0" smtClean="0">
                <a:latin typeface="Tahoma" pitchFamily="-44" charset="0"/>
              </a:rPr>
              <a:t>holds in the initial state</a:t>
            </a:r>
            <a:endParaRPr lang="en-US" altLang="ko-KR" sz="2000" baseline="-25000" dirty="0">
              <a:latin typeface="Tahoma" pitchFamily="-4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2000" y="4876800"/>
            <a:ext cx="423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AG(request -&gt; AF (state = busy))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0333" grpId="0"/>
      <p:bldP spid="2530334" grpId="0" animBg="1"/>
      <p:bldP spid="2530335" grpId="0" animBg="1"/>
      <p:bldP spid="2530336" grpId="0" animBg="1"/>
      <p:bldP spid="2530339" grpId="0"/>
      <p:bldP spid="2530340" grpId="0" animBg="1"/>
      <p:bldP spid="25303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 bwMode="gray">
          <a:xfrm>
            <a:off x="533400" y="990600"/>
            <a:ext cx="7696200" cy="4953000"/>
          </a:xfrm>
          <a:prstGeom prst="rect">
            <a:avLst/>
          </a:prstGeom>
          <a:ln w="9525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91440" rIns="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MODULE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main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VAR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 request: </a:t>
            </a:r>
            <a:r>
              <a:rPr kumimoji="0" lang="en-US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boolean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 state: {ready, busy};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ASSIGN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 init(state) := ready;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    next(state) := </a:t>
            </a:r>
            <a:b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</a:b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case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state=ready &amp; request: busy;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TRUE			   : {ready, busy};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</a:t>
            </a:r>
            <a:r>
              <a:rPr kumimoji="0" lang="en-US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esac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;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25000"/>
              </a:spcAft>
              <a:buClrTx/>
              <a:buSzPct val="70000"/>
              <a:buFont typeface="Wingdings" pitchFamily="-44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SPEC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AG(request -&gt; AX (state = busy))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0" tIns="0" rIns="0" bIns="0" anchor="t"/>
          <a:lstStyle/>
          <a:p>
            <a:r>
              <a:rPr lang="en-US" dirty="0"/>
              <a:t>A Sample SMV </a:t>
            </a:r>
            <a:r>
              <a:rPr lang="en-US" dirty="0" smtClean="0"/>
              <a:t>Program  (short.smv)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2/18/2005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239000" y="6254750"/>
            <a:ext cx="1905000" cy="457200"/>
          </a:xfrm>
          <a:prstGeom prst="rect">
            <a:avLst/>
          </a:prstGeom>
        </p:spPr>
        <p:txBody>
          <a:bodyPr lIns="102833" tIns="51417" rIns="102833" bIns="51417"/>
          <a:lstStyle/>
          <a:p>
            <a:fld id="{7686387D-66B6-40D7-A5DE-E0E324507E71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7239000" y="1752600"/>
            <a:ext cx="971550" cy="2089150"/>
            <a:chOff x="3878" y="1207"/>
            <a:chExt cx="1170" cy="2517"/>
          </a:xfrm>
        </p:grpSpPr>
        <p:sp>
          <p:nvSpPr>
            <p:cNvPr id="7" name="AutoShape 5"/>
            <p:cNvSpPr>
              <a:spLocks noChangeAspect="1" noChangeArrowheads="1" noTextEdit="1"/>
            </p:cNvSpPr>
            <p:nvPr/>
          </p:nvSpPr>
          <p:spPr bwMode="auto">
            <a:xfrm flipH="1">
              <a:off x="3878" y="1207"/>
              <a:ext cx="1170" cy="2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 flipH="1">
              <a:off x="3879" y="1402"/>
              <a:ext cx="1167" cy="2322"/>
              <a:chOff x="2345" y="1360"/>
              <a:chExt cx="1167" cy="2322"/>
            </a:xfrm>
          </p:grpSpPr>
          <p:sp>
            <p:nvSpPr>
              <p:cNvPr id="12" name="Freeform 7"/>
              <p:cNvSpPr>
                <a:spLocks/>
              </p:cNvSpPr>
              <p:nvPr/>
            </p:nvSpPr>
            <p:spPr bwMode="auto">
              <a:xfrm>
                <a:off x="2717" y="1490"/>
                <a:ext cx="457" cy="507"/>
              </a:xfrm>
              <a:custGeom>
                <a:avLst/>
                <a:gdLst/>
                <a:ahLst/>
                <a:cxnLst>
                  <a:cxn ang="0">
                    <a:pos x="238" y="117"/>
                  </a:cxn>
                  <a:cxn ang="0">
                    <a:pos x="198" y="65"/>
                  </a:cxn>
                  <a:cxn ang="0">
                    <a:pos x="142" y="26"/>
                  </a:cxn>
                  <a:cxn ang="0">
                    <a:pos x="92" y="0"/>
                  </a:cxn>
                  <a:cxn ang="0">
                    <a:pos x="52" y="7"/>
                  </a:cxn>
                  <a:cxn ang="0">
                    <a:pos x="23" y="36"/>
                  </a:cxn>
                  <a:cxn ang="0">
                    <a:pos x="0" y="124"/>
                  </a:cxn>
                  <a:cxn ang="0">
                    <a:pos x="9" y="225"/>
                  </a:cxn>
                  <a:cxn ang="0">
                    <a:pos x="33" y="322"/>
                  </a:cxn>
                  <a:cxn ang="0">
                    <a:pos x="59" y="397"/>
                  </a:cxn>
                  <a:cxn ang="0">
                    <a:pos x="109" y="475"/>
                  </a:cxn>
                  <a:cxn ang="0">
                    <a:pos x="152" y="507"/>
                  </a:cxn>
                  <a:cxn ang="0">
                    <a:pos x="211" y="507"/>
                  </a:cxn>
                  <a:cxn ang="0">
                    <a:pos x="271" y="485"/>
                  </a:cxn>
                  <a:cxn ang="0">
                    <a:pos x="301" y="429"/>
                  </a:cxn>
                  <a:cxn ang="0">
                    <a:pos x="317" y="358"/>
                  </a:cxn>
                  <a:cxn ang="0">
                    <a:pos x="311" y="270"/>
                  </a:cxn>
                  <a:cxn ang="0">
                    <a:pos x="450" y="280"/>
                  </a:cxn>
                  <a:cxn ang="0">
                    <a:pos x="457" y="241"/>
                  </a:cxn>
                  <a:cxn ang="0">
                    <a:pos x="298" y="225"/>
                  </a:cxn>
                  <a:cxn ang="0">
                    <a:pos x="258" y="134"/>
                  </a:cxn>
                  <a:cxn ang="0">
                    <a:pos x="238" y="117"/>
                  </a:cxn>
                </a:cxnLst>
                <a:rect l="0" t="0" r="r" b="b"/>
                <a:pathLst>
                  <a:path w="457" h="507">
                    <a:moveTo>
                      <a:pt x="238" y="117"/>
                    </a:moveTo>
                    <a:lnTo>
                      <a:pt x="198" y="65"/>
                    </a:lnTo>
                    <a:lnTo>
                      <a:pt x="142" y="26"/>
                    </a:lnTo>
                    <a:lnTo>
                      <a:pt x="92" y="0"/>
                    </a:lnTo>
                    <a:lnTo>
                      <a:pt x="52" y="7"/>
                    </a:lnTo>
                    <a:lnTo>
                      <a:pt x="23" y="36"/>
                    </a:lnTo>
                    <a:lnTo>
                      <a:pt x="0" y="124"/>
                    </a:lnTo>
                    <a:lnTo>
                      <a:pt x="9" y="225"/>
                    </a:lnTo>
                    <a:lnTo>
                      <a:pt x="33" y="322"/>
                    </a:lnTo>
                    <a:lnTo>
                      <a:pt x="59" y="397"/>
                    </a:lnTo>
                    <a:lnTo>
                      <a:pt x="109" y="475"/>
                    </a:lnTo>
                    <a:lnTo>
                      <a:pt x="152" y="507"/>
                    </a:lnTo>
                    <a:lnTo>
                      <a:pt x="211" y="507"/>
                    </a:lnTo>
                    <a:lnTo>
                      <a:pt x="271" y="485"/>
                    </a:lnTo>
                    <a:lnTo>
                      <a:pt x="301" y="429"/>
                    </a:lnTo>
                    <a:lnTo>
                      <a:pt x="317" y="358"/>
                    </a:lnTo>
                    <a:lnTo>
                      <a:pt x="311" y="270"/>
                    </a:lnTo>
                    <a:lnTo>
                      <a:pt x="450" y="280"/>
                    </a:lnTo>
                    <a:lnTo>
                      <a:pt x="457" y="241"/>
                    </a:lnTo>
                    <a:lnTo>
                      <a:pt x="298" y="225"/>
                    </a:lnTo>
                    <a:lnTo>
                      <a:pt x="258" y="134"/>
                    </a:lnTo>
                    <a:lnTo>
                      <a:pt x="238" y="1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8"/>
              <p:cNvSpPr>
                <a:spLocks/>
              </p:cNvSpPr>
              <p:nvPr/>
            </p:nvSpPr>
            <p:spPr bwMode="auto">
              <a:xfrm>
                <a:off x="2345" y="1360"/>
                <a:ext cx="526" cy="813"/>
              </a:xfrm>
              <a:custGeom>
                <a:avLst/>
                <a:gdLst/>
                <a:ahLst/>
                <a:cxnLst>
                  <a:cxn ang="0">
                    <a:pos x="307" y="19"/>
                  </a:cxn>
                  <a:cxn ang="0">
                    <a:pos x="373" y="0"/>
                  </a:cxn>
                  <a:cxn ang="0">
                    <a:pos x="426" y="3"/>
                  </a:cxn>
                  <a:cxn ang="0">
                    <a:pos x="466" y="32"/>
                  </a:cxn>
                  <a:cxn ang="0">
                    <a:pos x="493" y="78"/>
                  </a:cxn>
                  <a:cxn ang="0">
                    <a:pos x="483" y="126"/>
                  </a:cxn>
                  <a:cxn ang="0">
                    <a:pos x="446" y="126"/>
                  </a:cxn>
                  <a:cxn ang="0">
                    <a:pos x="456" y="87"/>
                  </a:cxn>
                  <a:cxn ang="0">
                    <a:pos x="426" y="52"/>
                  </a:cxn>
                  <a:cxn ang="0">
                    <a:pos x="397" y="39"/>
                  </a:cxn>
                  <a:cxn ang="0">
                    <a:pos x="347" y="52"/>
                  </a:cxn>
                  <a:cxn ang="0">
                    <a:pos x="367" y="91"/>
                  </a:cxn>
                  <a:cxn ang="0">
                    <a:pos x="373" y="126"/>
                  </a:cxn>
                  <a:cxn ang="0">
                    <a:pos x="367" y="156"/>
                  </a:cxn>
                  <a:cxn ang="0">
                    <a:pos x="317" y="169"/>
                  </a:cxn>
                  <a:cxn ang="0">
                    <a:pos x="264" y="159"/>
                  </a:cxn>
                  <a:cxn ang="0">
                    <a:pos x="254" y="136"/>
                  </a:cxn>
                  <a:cxn ang="0">
                    <a:pos x="198" y="198"/>
                  </a:cxn>
                  <a:cxn ang="0">
                    <a:pos x="165" y="266"/>
                  </a:cxn>
                  <a:cxn ang="0">
                    <a:pos x="119" y="354"/>
                  </a:cxn>
                  <a:cxn ang="0">
                    <a:pos x="89" y="432"/>
                  </a:cxn>
                  <a:cxn ang="0">
                    <a:pos x="76" y="507"/>
                  </a:cxn>
                  <a:cxn ang="0">
                    <a:pos x="86" y="546"/>
                  </a:cxn>
                  <a:cxn ang="0">
                    <a:pos x="139" y="595"/>
                  </a:cxn>
                  <a:cxn ang="0">
                    <a:pos x="248" y="637"/>
                  </a:cxn>
                  <a:cxn ang="0">
                    <a:pos x="307" y="656"/>
                  </a:cxn>
                  <a:cxn ang="0">
                    <a:pos x="367" y="666"/>
                  </a:cxn>
                  <a:cxn ang="0">
                    <a:pos x="456" y="702"/>
                  </a:cxn>
                  <a:cxn ang="0">
                    <a:pos x="522" y="725"/>
                  </a:cxn>
                  <a:cxn ang="0">
                    <a:pos x="526" y="770"/>
                  </a:cxn>
                  <a:cxn ang="0">
                    <a:pos x="493" y="803"/>
                  </a:cxn>
                  <a:cxn ang="0">
                    <a:pos x="453" y="813"/>
                  </a:cxn>
                  <a:cxn ang="0">
                    <a:pos x="393" y="783"/>
                  </a:cxn>
                  <a:cxn ang="0">
                    <a:pos x="254" y="712"/>
                  </a:cxn>
                  <a:cxn ang="0">
                    <a:pos x="139" y="663"/>
                  </a:cxn>
                  <a:cxn ang="0">
                    <a:pos x="59" y="608"/>
                  </a:cxn>
                  <a:cxn ang="0">
                    <a:pos x="6" y="559"/>
                  </a:cxn>
                  <a:cxn ang="0">
                    <a:pos x="0" y="500"/>
                  </a:cxn>
                  <a:cxn ang="0">
                    <a:pos x="29" y="422"/>
                  </a:cxn>
                  <a:cxn ang="0">
                    <a:pos x="89" y="305"/>
                  </a:cxn>
                  <a:cxn ang="0">
                    <a:pos x="145" y="208"/>
                  </a:cxn>
                  <a:cxn ang="0">
                    <a:pos x="215" y="107"/>
                  </a:cxn>
                  <a:cxn ang="0">
                    <a:pos x="268" y="48"/>
                  </a:cxn>
                  <a:cxn ang="0">
                    <a:pos x="334" y="19"/>
                  </a:cxn>
                  <a:cxn ang="0">
                    <a:pos x="307" y="19"/>
                  </a:cxn>
                </a:cxnLst>
                <a:rect l="0" t="0" r="r" b="b"/>
                <a:pathLst>
                  <a:path w="526" h="813">
                    <a:moveTo>
                      <a:pt x="307" y="19"/>
                    </a:moveTo>
                    <a:lnTo>
                      <a:pt x="373" y="0"/>
                    </a:lnTo>
                    <a:lnTo>
                      <a:pt x="426" y="3"/>
                    </a:lnTo>
                    <a:lnTo>
                      <a:pt x="466" y="32"/>
                    </a:lnTo>
                    <a:lnTo>
                      <a:pt x="493" y="78"/>
                    </a:lnTo>
                    <a:lnTo>
                      <a:pt x="483" y="126"/>
                    </a:lnTo>
                    <a:lnTo>
                      <a:pt x="446" y="126"/>
                    </a:lnTo>
                    <a:lnTo>
                      <a:pt x="456" y="87"/>
                    </a:lnTo>
                    <a:lnTo>
                      <a:pt x="426" y="52"/>
                    </a:lnTo>
                    <a:lnTo>
                      <a:pt x="397" y="39"/>
                    </a:lnTo>
                    <a:lnTo>
                      <a:pt x="347" y="52"/>
                    </a:lnTo>
                    <a:lnTo>
                      <a:pt x="367" y="91"/>
                    </a:lnTo>
                    <a:lnTo>
                      <a:pt x="373" y="126"/>
                    </a:lnTo>
                    <a:lnTo>
                      <a:pt x="367" y="156"/>
                    </a:lnTo>
                    <a:lnTo>
                      <a:pt x="317" y="169"/>
                    </a:lnTo>
                    <a:lnTo>
                      <a:pt x="264" y="159"/>
                    </a:lnTo>
                    <a:lnTo>
                      <a:pt x="254" y="136"/>
                    </a:lnTo>
                    <a:lnTo>
                      <a:pt x="198" y="198"/>
                    </a:lnTo>
                    <a:lnTo>
                      <a:pt x="165" y="266"/>
                    </a:lnTo>
                    <a:lnTo>
                      <a:pt x="119" y="354"/>
                    </a:lnTo>
                    <a:lnTo>
                      <a:pt x="89" y="432"/>
                    </a:lnTo>
                    <a:lnTo>
                      <a:pt x="76" y="507"/>
                    </a:lnTo>
                    <a:lnTo>
                      <a:pt x="86" y="546"/>
                    </a:lnTo>
                    <a:lnTo>
                      <a:pt x="139" y="595"/>
                    </a:lnTo>
                    <a:lnTo>
                      <a:pt x="248" y="637"/>
                    </a:lnTo>
                    <a:lnTo>
                      <a:pt x="307" y="656"/>
                    </a:lnTo>
                    <a:lnTo>
                      <a:pt x="367" y="666"/>
                    </a:lnTo>
                    <a:lnTo>
                      <a:pt x="456" y="702"/>
                    </a:lnTo>
                    <a:lnTo>
                      <a:pt x="522" y="725"/>
                    </a:lnTo>
                    <a:lnTo>
                      <a:pt x="526" y="770"/>
                    </a:lnTo>
                    <a:lnTo>
                      <a:pt x="493" y="803"/>
                    </a:lnTo>
                    <a:lnTo>
                      <a:pt x="453" y="813"/>
                    </a:lnTo>
                    <a:lnTo>
                      <a:pt x="393" y="783"/>
                    </a:lnTo>
                    <a:lnTo>
                      <a:pt x="254" y="712"/>
                    </a:lnTo>
                    <a:lnTo>
                      <a:pt x="139" y="663"/>
                    </a:lnTo>
                    <a:lnTo>
                      <a:pt x="59" y="608"/>
                    </a:lnTo>
                    <a:lnTo>
                      <a:pt x="6" y="559"/>
                    </a:lnTo>
                    <a:lnTo>
                      <a:pt x="0" y="500"/>
                    </a:lnTo>
                    <a:lnTo>
                      <a:pt x="29" y="422"/>
                    </a:lnTo>
                    <a:lnTo>
                      <a:pt x="89" y="305"/>
                    </a:lnTo>
                    <a:lnTo>
                      <a:pt x="145" y="208"/>
                    </a:lnTo>
                    <a:lnTo>
                      <a:pt x="215" y="107"/>
                    </a:lnTo>
                    <a:lnTo>
                      <a:pt x="268" y="48"/>
                    </a:lnTo>
                    <a:lnTo>
                      <a:pt x="334" y="19"/>
                    </a:lnTo>
                    <a:lnTo>
                      <a:pt x="307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9"/>
              <p:cNvSpPr>
                <a:spLocks/>
              </p:cNvSpPr>
              <p:nvPr/>
            </p:nvSpPr>
            <p:spPr bwMode="auto">
              <a:xfrm>
                <a:off x="2841" y="2034"/>
                <a:ext cx="275" cy="763"/>
              </a:xfrm>
              <a:custGeom>
                <a:avLst/>
                <a:gdLst/>
                <a:ahLst/>
                <a:cxnLst>
                  <a:cxn ang="0">
                    <a:pos x="17" y="59"/>
                  </a:cxn>
                  <a:cxn ang="0">
                    <a:pos x="27" y="20"/>
                  </a:cxn>
                  <a:cxn ang="0">
                    <a:pos x="70" y="0"/>
                  </a:cxn>
                  <a:cxn ang="0">
                    <a:pos x="109" y="0"/>
                  </a:cxn>
                  <a:cxn ang="0">
                    <a:pos x="159" y="29"/>
                  </a:cxn>
                  <a:cxn ang="0">
                    <a:pos x="206" y="98"/>
                  </a:cxn>
                  <a:cxn ang="0">
                    <a:pos x="239" y="169"/>
                  </a:cxn>
                  <a:cxn ang="0">
                    <a:pos x="255" y="266"/>
                  </a:cxn>
                  <a:cxn ang="0">
                    <a:pos x="269" y="380"/>
                  </a:cxn>
                  <a:cxn ang="0">
                    <a:pos x="275" y="490"/>
                  </a:cxn>
                  <a:cxn ang="0">
                    <a:pos x="275" y="633"/>
                  </a:cxn>
                  <a:cxn ang="0">
                    <a:pos x="255" y="721"/>
                  </a:cxn>
                  <a:cxn ang="0">
                    <a:pos x="219" y="753"/>
                  </a:cxn>
                  <a:cxn ang="0">
                    <a:pos x="156" y="763"/>
                  </a:cxn>
                  <a:cxn ang="0">
                    <a:pos x="90" y="760"/>
                  </a:cxn>
                  <a:cxn ang="0">
                    <a:pos x="56" y="721"/>
                  </a:cxn>
                  <a:cxn ang="0">
                    <a:pos x="37" y="653"/>
                  </a:cxn>
                  <a:cxn ang="0">
                    <a:pos x="20" y="585"/>
                  </a:cxn>
                  <a:cxn ang="0">
                    <a:pos x="7" y="461"/>
                  </a:cxn>
                  <a:cxn ang="0">
                    <a:pos x="0" y="322"/>
                  </a:cxn>
                  <a:cxn ang="0">
                    <a:pos x="0" y="159"/>
                  </a:cxn>
                  <a:cxn ang="0">
                    <a:pos x="17" y="88"/>
                  </a:cxn>
                  <a:cxn ang="0">
                    <a:pos x="17" y="59"/>
                  </a:cxn>
                </a:cxnLst>
                <a:rect l="0" t="0" r="r" b="b"/>
                <a:pathLst>
                  <a:path w="275" h="763">
                    <a:moveTo>
                      <a:pt x="17" y="59"/>
                    </a:moveTo>
                    <a:lnTo>
                      <a:pt x="27" y="20"/>
                    </a:lnTo>
                    <a:lnTo>
                      <a:pt x="70" y="0"/>
                    </a:lnTo>
                    <a:lnTo>
                      <a:pt x="109" y="0"/>
                    </a:lnTo>
                    <a:lnTo>
                      <a:pt x="159" y="29"/>
                    </a:lnTo>
                    <a:lnTo>
                      <a:pt x="206" y="98"/>
                    </a:lnTo>
                    <a:lnTo>
                      <a:pt x="239" y="169"/>
                    </a:lnTo>
                    <a:lnTo>
                      <a:pt x="255" y="266"/>
                    </a:lnTo>
                    <a:lnTo>
                      <a:pt x="269" y="380"/>
                    </a:lnTo>
                    <a:lnTo>
                      <a:pt x="275" y="490"/>
                    </a:lnTo>
                    <a:lnTo>
                      <a:pt x="275" y="633"/>
                    </a:lnTo>
                    <a:lnTo>
                      <a:pt x="255" y="721"/>
                    </a:lnTo>
                    <a:lnTo>
                      <a:pt x="219" y="753"/>
                    </a:lnTo>
                    <a:lnTo>
                      <a:pt x="156" y="763"/>
                    </a:lnTo>
                    <a:lnTo>
                      <a:pt x="90" y="760"/>
                    </a:lnTo>
                    <a:lnTo>
                      <a:pt x="56" y="721"/>
                    </a:lnTo>
                    <a:lnTo>
                      <a:pt x="37" y="653"/>
                    </a:lnTo>
                    <a:lnTo>
                      <a:pt x="20" y="585"/>
                    </a:lnTo>
                    <a:lnTo>
                      <a:pt x="7" y="461"/>
                    </a:lnTo>
                    <a:lnTo>
                      <a:pt x="0" y="322"/>
                    </a:lnTo>
                    <a:lnTo>
                      <a:pt x="0" y="159"/>
                    </a:lnTo>
                    <a:lnTo>
                      <a:pt x="17" y="88"/>
                    </a:lnTo>
                    <a:lnTo>
                      <a:pt x="17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0"/>
              <p:cNvSpPr>
                <a:spLocks/>
              </p:cNvSpPr>
              <p:nvPr/>
            </p:nvSpPr>
            <p:spPr bwMode="auto">
              <a:xfrm>
                <a:off x="2968" y="2055"/>
                <a:ext cx="420" cy="586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09" y="10"/>
                  </a:cxn>
                  <a:cxn ang="0">
                    <a:pos x="198" y="26"/>
                  </a:cxn>
                  <a:cxn ang="0">
                    <a:pos x="291" y="78"/>
                  </a:cxn>
                  <a:cxn ang="0">
                    <a:pos x="357" y="117"/>
                  </a:cxn>
                  <a:cxn ang="0">
                    <a:pos x="400" y="173"/>
                  </a:cxn>
                  <a:cxn ang="0">
                    <a:pos x="420" y="205"/>
                  </a:cxn>
                  <a:cxn ang="0">
                    <a:pos x="380" y="300"/>
                  </a:cxn>
                  <a:cxn ang="0">
                    <a:pos x="317" y="358"/>
                  </a:cxn>
                  <a:cxn ang="0">
                    <a:pos x="241" y="400"/>
                  </a:cxn>
                  <a:cxn ang="0">
                    <a:pos x="201" y="426"/>
                  </a:cxn>
                  <a:cxn ang="0">
                    <a:pos x="132" y="439"/>
                  </a:cxn>
                  <a:cxn ang="0">
                    <a:pos x="129" y="465"/>
                  </a:cxn>
                  <a:cxn ang="0">
                    <a:pos x="182" y="488"/>
                  </a:cxn>
                  <a:cxn ang="0">
                    <a:pos x="258" y="508"/>
                  </a:cxn>
                  <a:cxn ang="0">
                    <a:pos x="330" y="547"/>
                  </a:cxn>
                  <a:cxn ang="0">
                    <a:pos x="301" y="576"/>
                  </a:cxn>
                  <a:cxn ang="0">
                    <a:pos x="271" y="586"/>
                  </a:cxn>
                  <a:cxn ang="0">
                    <a:pos x="228" y="543"/>
                  </a:cxn>
                  <a:cxn ang="0">
                    <a:pos x="162" y="517"/>
                  </a:cxn>
                  <a:cxn ang="0">
                    <a:pos x="109" y="498"/>
                  </a:cxn>
                  <a:cxn ang="0">
                    <a:pos x="109" y="459"/>
                  </a:cxn>
                  <a:cxn ang="0">
                    <a:pos x="119" y="417"/>
                  </a:cxn>
                  <a:cxn ang="0">
                    <a:pos x="152" y="400"/>
                  </a:cxn>
                  <a:cxn ang="0">
                    <a:pos x="258" y="358"/>
                  </a:cxn>
                  <a:cxn ang="0">
                    <a:pos x="317" y="293"/>
                  </a:cxn>
                  <a:cxn ang="0">
                    <a:pos x="360" y="225"/>
                  </a:cxn>
                  <a:cxn ang="0">
                    <a:pos x="350" y="192"/>
                  </a:cxn>
                  <a:cxn ang="0">
                    <a:pos x="317" y="153"/>
                  </a:cxn>
                  <a:cxn ang="0">
                    <a:pos x="238" y="98"/>
                  </a:cxn>
                  <a:cxn ang="0">
                    <a:pos x="142" y="78"/>
                  </a:cxn>
                  <a:cxn ang="0">
                    <a:pos x="79" y="75"/>
                  </a:cxn>
                  <a:cxn ang="0">
                    <a:pos x="23" y="75"/>
                  </a:cxn>
                  <a:cxn ang="0">
                    <a:pos x="0" y="39"/>
                  </a:cxn>
                  <a:cxn ang="0">
                    <a:pos x="23" y="0"/>
                  </a:cxn>
                </a:cxnLst>
                <a:rect l="0" t="0" r="r" b="b"/>
                <a:pathLst>
                  <a:path w="420" h="586">
                    <a:moveTo>
                      <a:pt x="23" y="0"/>
                    </a:moveTo>
                    <a:lnTo>
                      <a:pt x="109" y="10"/>
                    </a:lnTo>
                    <a:lnTo>
                      <a:pt x="198" y="26"/>
                    </a:lnTo>
                    <a:lnTo>
                      <a:pt x="291" y="78"/>
                    </a:lnTo>
                    <a:lnTo>
                      <a:pt x="357" y="117"/>
                    </a:lnTo>
                    <a:lnTo>
                      <a:pt x="400" y="173"/>
                    </a:lnTo>
                    <a:lnTo>
                      <a:pt x="420" y="205"/>
                    </a:lnTo>
                    <a:lnTo>
                      <a:pt x="380" y="300"/>
                    </a:lnTo>
                    <a:lnTo>
                      <a:pt x="317" y="358"/>
                    </a:lnTo>
                    <a:lnTo>
                      <a:pt x="241" y="400"/>
                    </a:lnTo>
                    <a:lnTo>
                      <a:pt x="201" y="426"/>
                    </a:lnTo>
                    <a:lnTo>
                      <a:pt x="132" y="439"/>
                    </a:lnTo>
                    <a:lnTo>
                      <a:pt x="129" y="465"/>
                    </a:lnTo>
                    <a:lnTo>
                      <a:pt x="182" y="488"/>
                    </a:lnTo>
                    <a:lnTo>
                      <a:pt x="258" y="508"/>
                    </a:lnTo>
                    <a:lnTo>
                      <a:pt x="330" y="547"/>
                    </a:lnTo>
                    <a:lnTo>
                      <a:pt x="301" y="576"/>
                    </a:lnTo>
                    <a:lnTo>
                      <a:pt x="271" y="586"/>
                    </a:lnTo>
                    <a:lnTo>
                      <a:pt x="228" y="543"/>
                    </a:lnTo>
                    <a:lnTo>
                      <a:pt x="162" y="517"/>
                    </a:lnTo>
                    <a:lnTo>
                      <a:pt x="109" y="498"/>
                    </a:lnTo>
                    <a:lnTo>
                      <a:pt x="109" y="459"/>
                    </a:lnTo>
                    <a:lnTo>
                      <a:pt x="119" y="417"/>
                    </a:lnTo>
                    <a:lnTo>
                      <a:pt x="152" y="400"/>
                    </a:lnTo>
                    <a:lnTo>
                      <a:pt x="258" y="358"/>
                    </a:lnTo>
                    <a:lnTo>
                      <a:pt x="317" y="293"/>
                    </a:lnTo>
                    <a:lnTo>
                      <a:pt x="360" y="225"/>
                    </a:lnTo>
                    <a:lnTo>
                      <a:pt x="350" y="192"/>
                    </a:lnTo>
                    <a:lnTo>
                      <a:pt x="317" y="153"/>
                    </a:lnTo>
                    <a:lnTo>
                      <a:pt x="238" y="98"/>
                    </a:lnTo>
                    <a:lnTo>
                      <a:pt x="142" y="78"/>
                    </a:lnTo>
                    <a:lnTo>
                      <a:pt x="79" y="75"/>
                    </a:lnTo>
                    <a:lnTo>
                      <a:pt x="23" y="75"/>
                    </a:lnTo>
                    <a:lnTo>
                      <a:pt x="0" y="3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1"/>
              <p:cNvSpPr>
                <a:spLocks/>
              </p:cNvSpPr>
              <p:nvPr/>
            </p:nvSpPr>
            <p:spPr bwMode="auto">
              <a:xfrm>
                <a:off x="3001" y="2719"/>
                <a:ext cx="511" cy="947"/>
              </a:xfrm>
              <a:custGeom>
                <a:avLst/>
                <a:gdLst/>
                <a:ahLst/>
                <a:cxnLst>
                  <a:cxn ang="0">
                    <a:pos x="59" y="0"/>
                  </a:cxn>
                  <a:cxn ang="0">
                    <a:pos x="13" y="0"/>
                  </a:cxn>
                  <a:cxn ang="0">
                    <a:pos x="0" y="68"/>
                  </a:cxn>
                  <a:cxn ang="0">
                    <a:pos x="33" y="108"/>
                  </a:cxn>
                  <a:cxn ang="0">
                    <a:pos x="139" y="202"/>
                  </a:cxn>
                  <a:cxn ang="0">
                    <a:pos x="232" y="322"/>
                  </a:cxn>
                  <a:cxn ang="0">
                    <a:pos x="292" y="446"/>
                  </a:cxn>
                  <a:cxn ang="0">
                    <a:pos x="301" y="527"/>
                  </a:cxn>
                  <a:cxn ang="0">
                    <a:pos x="298" y="586"/>
                  </a:cxn>
                  <a:cxn ang="0">
                    <a:pos x="272" y="719"/>
                  </a:cxn>
                  <a:cxn ang="0">
                    <a:pos x="238" y="827"/>
                  </a:cxn>
                  <a:cxn ang="0">
                    <a:pos x="209" y="889"/>
                  </a:cxn>
                  <a:cxn ang="0">
                    <a:pos x="202" y="928"/>
                  </a:cxn>
                  <a:cxn ang="0">
                    <a:pos x="232" y="928"/>
                  </a:cxn>
                  <a:cxn ang="0">
                    <a:pos x="278" y="915"/>
                  </a:cxn>
                  <a:cxn ang="0">
                    <a:pos x="292" y="918"/>
                  </a:cxn>
                  <a:cxn ang="0">
                    <a:pos x="388" y="924"/>
                  </a:cxn>
                  <a:cxn ang="0">
                    <a:pos x="461" y="947"/>
                  </a:cxn>
                  <a:cxn ang="0">
                    <a:pos x="487" y="934"/>
                  </a:cxn>
                  <a:cxn ang="0">
                    <a:pos x="511" y="885"/>
                  </a:cxn>
                  <a:cxn ang="0">
                    <a:pos x="487" y="859"/>
                  </a:cxn>
                  <a:cxn ang="0">
                    <a:pos x="378" y="856"/>
                  </a:cxn>
                  <a:cxn ang="0">
                    <a:pos x="301" y="866"/>
                  </a:cxn>
                  <a:cxn ang="0">
                    <a:pos x="262" y="885"/>
                  </a:cxn>
                  <a:cxn ang="0">
                    <a:pos x="268" y="840"/>
                  </a:cxn>
                  <a:cxn ang="0">
                    <a:pos x="308" y="771"/>
                  </a:cxn>
                  <a:cxn ang="0">
                    <a:pos x="341" y="664"/>
                  </a:cxn>
                  <a:cxn ang="0">
                    <a:pos x="368" y="573"/>
                  </a:cxn>
                  <a:cxn ang="0">
                    <a:pos x="348" y="469"/>
                  </a:cxn>
                  <a:cxn ang="0">
                    <a:pos x="318" y="358"/>
                  </a:cxn>
                  <a:cxn ang="0">
                    <a:pos x="258" y="231"/>
                  </a:cxn>
                  <a:cxn ang="0">
                    <a:pos x="172" y="114"/>
                  </a:cxn>
                  <a:cxn ang="0">
                    <a:pos x="99" y="29"/>
                  </a:cxn>
                  <a:cxn ang="0">
                    <a:pos x="59" y="0"/>
                  </a:cxn>
                </a:cxnLst>
                <a:rect l="0" t="0" r="r" b="b"/>
                <a:pathLst>
                  <a:path w="511" h="947">
                    <a:moveTo>
                      <a:pt x="59" y="0"/>
                    </a:moveTo>
                    <a:lnTo>
                      <a:pt x="13" y="0"/>
                    </a:lnTo>
                    <a:lnTo>
                      <a:pt x="0" y="68"/>
                    </a:lnTo>
                    <a:lnTo>
                      <a:pt x="33" y="108"/>
                    </a:lnTo>
                    <a:lnTo>
                      <a:pt x="139" y="202"/>
                    </a:lnTo>
                    <a:lnTo>
                      <a:pt x="232" y="322"/>
                    </a:lnTo>
                    <a:lnTo>
                      <a:pt x="292" y="446"/>
                    </a:lnTo>
                    <a:lnTo>
                      <a:pt x="301" y="527"/>
                    </a:lnTo>
                    <a:lnTo>
                      <a:pt x="298" y="586"/>
                    </a:lnTo>
                    <a:lnTo>
                      <a:pt x="272" y="719"/>
                    </a:lnTo>
                    <a:lnTo>
                      <a:pt x="238" y="827"/>
                    </a:lnTo>
                    <a:lnTo>
                      <a:pt x="209" y="889"/>
                    </a:lnTo>
                    <a:lnTo>
                      <a:pt x="202" y="928"/>
                    </a:lnTo>
                    <a:lnTo>
                      <a:pt x="232" y="928"/>
                    </a:lnTo>
                    <a:lnTo>
                      <a:pt x="278" y="915"/>
                    </a:lnTo>
                    <a:lnTo>
                      <a:pt x="292" y="918"/>
                    </a:lnTo>
                    <a:lnTo>
                      <a:pt x="388" y="924"/>
                    </a:lnTo>
                    <a:lnTo>
                      <a:pt x="461" y="947"/>
                    </a:lnTo>
                    <a:lnTo>
                      <a:pt x="487" y="934"/>
                    </a:lnTo>
                    <a:lnTo>
                      <a:pt x="511" y="885"/>
                    </a:lnTo>
                    <a:lnTo>
                      <a:pt x="487" y="859"/>
                    </a:lnTo>
                    <a:lnTo>
                      <a:pt x="378" y="856"/>
                    </a:lnTo>
                    <a:lnTo>
                      <a:pt x="301" y="866"/>
                    </a:lnTo>
                    <a:lnTo>
                      <a:pt x="262" y="885"/>
                    </a:lnTo>
                    <a:lnTo>
                      <a:pt x="268" y="840"/>
                    </a:lnTo>
                    <a:lnTo>
                      <a:pt x="308" y="771"/>
                    </a:lnTo>
                    <a:lnTo>
                      <a:pt x="341" y="664"/>
                    </a:lnTo>
                    <a:lnTo>
                      <a:pt x="368" y="573"/>
                    </a:lnTo>
                    <a:lnTo>
                      <a:pt x="348" y="469"/>
                    </a:lnTo>
                    <a:lnTo>
                      <a:pt x="318" y="358"/>
                    </a:lnTo>
                    <a:lnTo>
                      <a:pt x="258" y="231"/>
                    </a:lnTo>
                    <a:lnTo>
                      <a:pt x="172" y="114"/>
                    </a:lnTo>
                    <a:lnTo>
                      <a:pt x="99" y="29"/>
                    </a:lnTo>
                    <a:lnTo>
                      <a:pt x="5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2"/>
              <p:cNvSpPr>
                <a:spLocks/>
              </p:cNvSpPr>
              <p:nvPr/>
            </p:nvSpPr>
            <p:spPr bwMode="auto">
              <a:xfrm>
                <a:off x="2680" y="2717"/>
                <a:ext cx="344" cy="965"/>
              </a:xfrm>
              <a:custGeom>
                <a:avLst/>
                <a:gdLst/>
                <a:ahLst/>
                <a:cxnLst>
                  <a:cxn ang="0">
                    <a:pos x="238" y="0"/>
                  </a:cxn>
                  <a:cxn ang="0">
                    <a:pos x="195" y="91"/>
                  </a:cxn>
                  <a:cxn ang="0">
                    <a:pos x="165" y="224"/>
                  </a:cxn>
                  <a:cxn ang="0">
                    <a:pos x="129" y="371"/>
                  </a:cxn>
                  <a:cxn ang="0">
                    <a:pos x="96" y="520"/>
                  </a:cxn>
                  <a:cxn ang="0">
                    <a:pos x="96" y="575"/>
                  </a:cxn>
                  <a:cxn ang="0">
                    <a:pos x="129" y="673"/>
                  </a:cxn>
                  <a:cxn ang="0">
                    <a:pos x="175" y="725"/>
                  </a:cxn>
                  <a:cxn ang="0">
                    <a:pos x="218" y="790"/>
                  </a:cxn>
                  <a:cxn ang="0">
                    <a:pos x="248" y="838"/>
                  </a:cxn>
                  <a:cxn ang="0">
                    <a:pos x="235" y="861"/>
                  </a:cxn>
                  <a:cxn ang="0">
                    <a:pos x="159" y="871"/>
                  </a:cxn>
                  <a:cxn ang="0">
                    <a:pos x="36" y="890"/>
                  </a:cxn>
                  <a:cxn ang="0">
                    <a:pos x="0" y="920"/>
                  </a:cxn>
                  <a:cxn ang="0">
                    <a:pos x="30" y="946"/>
                  </a:cxn>
                  <a:cxn ang="0">
                    <a:pos x="99" y="965"/>
                  </a:cxn>
                  <a:cxn ang="0">
                    <a:pos x="179" y="926"/>
                  </a:cxn>
                  <a:cxn ang="0">
                    <a:pos x="238" y="900"/>
                  </a:cxn>
                  <a:cxn ang="0">
                    <a:pos x="314" y="890"/>
                  </a:cxn>
                  <a:cxn ang="0">
                    <a:pos x="344" y="881"/>
                  </a:cxn>
                  <a:cxn ang="0">
                    <a:pos x="334" y="848"/>
                  </a:cxn>
                  <a:cxn ang="0">
                    <a:pos x="248" y="764"/>
                  </a:cxn>
                  <a:cxn ang="0">
                    <a:pos x="198" y="676"/>
                  </a:cxn>
                  <a:cxn ang="0">
                    <a:pos x="155" y="617"/>
                  </a:cxn>
                  <a:cxn ang="0">
                    <a:pos x="149" y="559"/>
                  </a:cxn>
                  <a:cxn ang="0">
                    <a:pos x="169" y="462"/>
                  </a:cxn>
                  <a:cxn ang="0">
                    <a:pos x="215" y="361"/>
                  </a:cxn>
                  <a:cxn ang="0">
                    <a:pos x="265" y="189"/>
                  </a:cxn>
                  <a:cxn ang="0">
                    <a:pos x="308" y="88"/>
                  </a:cxn>
                  <a:cxn ang="0">
                    <a:pos x="304" y="29"/>
                  </a:cxn>
                  <a:cxn ang="0">
                    <a:pos x="265" y="0"/>
                  </a:cxn>
                  <a:cxn ang="0">
                    <a:pos x="238" y="0"/>
                  </a:cxn>
                </a:cxnLst>
                <a:rect l="0" t="0" r="r" b="b"/>
                <a:pathLst>
                  <a:path w="344" h="965">
                    <a:moveTo>
                      <a:pt x="238" y="0"/>
                    </a:moveTo>
                    <a:lnTo>
                      <a:pt x="195" y="91"/>
                    </a:lnTo>
                    <a:lnTo>
                      <a:pt x="165" y="224"/>
                    </a:lnTo>
                    <a:lnTo>
                      <a:pt x="129" y="371"/>
                    </a:lnTo>
                    <a:lnTo>
                      <a:pt x="96" y="520"/>
                    </a:lnTo>
                    <a:lnTo>
                      <a:pt x="96" y="575"/>
                    </a:lnTo>
                    <a:lnTo>
                      <a:pt x="129" y="673"/>
                    </a:lnTo>
                    <a:lnTo>
                      <a:pt x="175" y="725"/>
                    </a:lnTo>
                    <a:lnTo>
                      <a:pt x="218" y="790"/>
                    </a:lnTo>
                    <a:lnTo>
                      <a:pt x="248" y="838"/>
                    </a:lnTo>
                    <a:lnTo>
                      <a:pt x="235" y="861"/>
                    </a:lnTo>
                    <a:lnTo>
                      <a:pt x="159" y="871"/>
                    </a:lnTo>
                    <a:lnTo>
                      <a:pt x="36" y="890"/>
                    </a:lnTo>
                    <a:lnTo>
                      <a:pt x="0" y="920"/>
                    </a:lnTo>
                    <a:lnTo>
                      <a:pt x="30" y="946"/>
                    </a:lnTo>
                    <a:lnTo>
                      <a:pt x="99" y="965"/>
                    </a:lnTo>
                    <a:lnTo>
                      <a:pt x="179" y="926"/>
                    </a:lnTo>
                    <a:lnTo>
                      <a:pt x="238" y="900"/>
                    </a:lnTo>
                    <a:lnTo>
                      <a:pt x="314" y="890"/>
                    </a:lnTo>
                    <a:lnTo>
                      <a:pt x="344" y="881"/>
                    </a:lnTo>
                    <a:lnTo>
                      <a:pt x="334" y="848"/>
                    </a:lnTo>
                    <a:lnTo>
                      <a:pt x="248" y="764"/>
                    </a:lnTo>
                    <a:lnTo>
                      <a:pt x="198" y="676"/>
                    </a:lnTo>
                    <a:lnTo>
                      <a:pt x="155" y="617"/>
                    </a:lnTo>
                    <a:lnTo>
                      <a:pt x="149" y="559"/>
                    </a:lnTo>
                    <a:lnTo>
                      <a:pt x="169" y="462"/>
                    </a:lnTo>
                    <a:lnTo>
                      <a:pt x="215" y="361"/>
                    </a:lnTo>
                    <a:lnTo>
                      <a:pt x="265" y="189"/>
                    </a:lnTo>
                    <a:lnTo>
                      <a:pt x="308" y="88"/>
                    </a:lnTo>
                    <a:lnTo>
                      <a:pt x="304" y="29"/>
                    </a:lnTo>
                    <a:lnTo>
                      <a:pt x="265" y="0"/>
                    </a:lnTo>
                    <a:lnTo>
                      <a:pt x="23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3"/>
            <p:cNvGrpSpPr>
              <a:grpSpLocks/>
            </p:cNvGrpSpPr>
            <p:nvPr/>
          </p:nvGrpSpPr>
          <p:grpSpPr bwMode="auto">
            <a:xfrm flipH="1">
              <a:off x="4132" y="1209"/>
              <a:ext cx="211" cy="285"/>
              <a:chOff x="3048" y="1167"/>
              <a:chExt cx="211" cy="285"/>
            </a:xfrm>
          </p:grpSpPr>
          <p:sp>
            <p:nvSpPr>
              <p:cNvPr id="10" name="Freeform 14"/>
              <p:cNvSpPr>
                <a:spLocks/>
              </p:cNvSpPr>
              <p:nvPr/>
            </p:nvSpPr>
            <p:spPr bwMode="auto">
              <a:xfrm>
                <a:off x="3089" y="1167"/>
                <a:ext cx="170" cy="198"/>
              </a:xfrm>
              <a:custGeom>
                <a:avLst/>
                <a:gdLst/>
                <a:ahLst/>
                <a:cxnLst>
                  <a:cxn ang="0">
                    <a:pos x="20" y="9"/>
                  </a:cxn>
                  <a:cxn ang="0">
                    <a:pos x="66" y="0"/>
                  </a:cxn>
                  <a:cxn ang="0">
                    <a:pos x="110" y="3"/>
                  </a:cxn>
                  <a:cxn ang="0">
                    <a:pos x="150" y="22"/>
                  </a:cxn>
                  <a:cxn ang="0">
                    <a:pos x="170" y="58"/>
                  </a:cxn>
                  <a:cxn ang="0">
                    <a:pos x="170" y="87"/>
                  </a:cxn>
                  <a:cxn ang="0">
                    <a:pos x="150" y="126"/>
                  </a:cxn>
                  <a:cxn ang="0">
                    <a:pos x="116" y="149"/>
                  </a:cxn>
                  <a:cxn ang="0">
                    <a:pos x="66" y="149"/>
                  </a:cxn>
                  <a:cxn ang="0">
                    <a:pos x="36" y="168"/>
                  </a:cxn>
                  <a:cxn ang="0">
                    <a:pos x="26" y="198"/>
                  </a:cxn>
                  <a:cxn ang="0">
                    <a:pos x="0" y="188"/>
                  </a:cxn>
                  <a:cxn ang="0">
                    <a:pos x="10" y="149"/>
                  </a:cxn>
                  <a:cxn ang="0">
                    <a:pos x="46" y="126"/>
                  </a:cxn>
                  <a:cxn ang="0">
                    <a:pos x="106" y="120"/>
                  </a:cxn>
                  <a:cxn ang="0">
                    <a:pos x="130" y="97"/>
                  </a:cxn>
                  <a:cxn ang="0">
                    <a:pos x="136" y="61"/>
                  </a:cxn>
                  <a:cxn ang="0">
                    <a:pos x="110" y="29"/>
                  </a:cxn>
                  <a:cxn ang="0">
                    <a:pos x="70" y="29"/>
                  </a:cxn>
                  <a:cxn ang="0">
                    <a:pos x="26" y="39"/>
                  </a:cxn>
                  <a:cxn ang="0">
                    <a:pos x="10" y="29"/>
                  </a:cxn>
                  <a:cxn ang="0">
                    <a:pos x="20" y="9"/>
                  </a:cxn>
                </a:cxnLst>
                <a:rect l="0" t="0" r="r" b="b"/>
                <a:pathLst>
                  <a:path w="170" h="198">
                    <a:moveTo>
                      <a:pt x="20" y="9"/>
                    </a:moveTo>
                    <a:lnTo>
                      <a:pt x="66" y="0"/>
                    </a:lnTo>
                    <a:lnTo>
                      <a:pt x="110" y="3"/>
                    </a:lnTo>
                    <a:lnTo>
                      <a:pt x="150" y="22"/>
                    </a:lnTo>
                    <a:lnTo>
                      <a:pt x="170" y="58"/>
                    </a:lnTo>
                    <a:lnTo>
                      <a:pt x="170" y="87"/>
                    </a:lnTo>
                    <a:lnTo>
                      <a:pt x="150" y="126"/>
                    </a:lnTo>
                    <a:lnTo>
                      <a:pt x="116" y="149"/>
                    </a:lnTo>
                    <a:lnTo>
                      <a:pt x="66" y="149"/>
                    </a:lnTo>
                    <a:lnTo>
                      <a:pt x="36" y="168"/>
                    </a:lnTo>
                    <a:lnTo>
                      <a:pt x="26" y="198"/>
                    </a:lnTo>
                    <a:lnTo>
                      <a:pt x="0" y="188"/>
                    </a:lnTo>
                    <a:lnTo>
                      <a:pt x="10" y="149"/>
                    </a:lnTo>
                    <a:lnTo>
                      <a:pt x="46" y="126"/>
                    </a:lnTo>
                    <a:lnTo>
                      <a:pt x="106" y="120"/>
                    </a:lnTo>
                    <a:lnTo>
                      <a:pt x="130" y="97"/>
                    </a:lnTo>
                    <a:lnTo>
                      <a:pt x="136" y="61"/>
                    </a:lnTo>
                    <a:lnTo>
                      <a:pt x="110" y="29"/>
                    </a:lnTo>
                    <a:lnTo>
                      <a:pt x="70" y="29"/>
                    </a:lnTo>
                    <a:lnTo>
                      <a:pt x="26" y="39"/>
                    </a:lnTo>
                    <a:lnTo>
                      <a:pt x="10" y="29"/>
                    </a:lnTo>
                    <a:lnTo>
                      <a:pt x="20" y="9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5"/>
              <p:cNvSpPr>
                <a:spLocks/>
              </p:cNvSpPr>
              <p:nvPr/>
            </p:nvSpPr>
            <p:spPr bwMode="auto">
              <a:xfrm>
                <a:off x="3048" y="1398"/>
                <a:ext cx="53" cy="54"/>
              </a:xfrm>
              <a:custGeom>
                <a:avLst/>
                <a:gdLst/>
                <a:ahLst/>
                <a:cxnLst>
                  <a:cxn ang="0">
                    <a:pos x="53" y="3"/>
                  </a:cxn>
                  <a:cxn ang="0">
                    <a:pos x="26" y="0"/>
                  </a:cxn>
                  <a:cxn ang="0">
                    <a:pos x="8" y="20"/>
                  </a:cxn>
                  <a:cxn ang="0">
                    <a:pos x="0" y="51"/>
                  </a:cxn>
                  <a:cxn ang="0">
                    <a:pos x="26" y="54"/>
                  </a:cxn>
                  <a:cxn ang="0">
                    <a:pos x="48" y="40"/>
                  </a:cxn>
                  <a:cxn ang="0">
                    <a:pos x="53" y="3"/>
                  </a:cxn>
                </a:cxnLst>
                <a:rect l="0" t="0" r="r" b="b"/>
                <a:pathLst>
                  <a:path w="53" h="54">
                    <a:moveTo>
                      <a:pt x="53" y="3"/>
                    </a:moveTo>
                    <a:lnTo>
                      <a:pt x="26" y="0"/>
                    </a:lnTo>
                    <a:lnTo>
                      <a:pt x="8" y="20"/>
                    </a:lnTo>
                    <a:lnTo>
                      <a:pt x="0" y="51"/>
                    </a:lnTo>
                    <a:lnTo>
                      <a:pt x="26" y="54"/>
                    </a:lnTo>
                    <a:lnTo>
                      <a:pt x="48" y="40"/>
                    </a:lnTo>
                    <a:lnTo>
                      <a:pt x="53" y="3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5334000" y="1066800"/>
            <a:ext cx="2232025" cy="792162"/>
          </a:xfrm>
          <a:prstGeom prst="wedgeRoundRectCallout">
            <a:avLst>
              <a:gd name="adj1" fmla="val 49133"/>
              <a:gd name="adj2" fmla="val 77659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r>
              <a:rPr kumimoji="1" lang="en-US" altLang="ko-KR" sz="2000" dirty="0">
                <a:solidFill>
                  <a:srgbClr val="CC0000"/>
                </a:solidFill>
                <a:latin typeface="Tahoma" pitchFamily="-44" charset="0"/>
              </a:rPr>
              <a:t>what if AF is changed to </a:t>
            </a:r>
            <a:r>
              <a:rPr kumimoji="1" lang="en-US" altLang="ko-KR" sz="2000" b="1" dirty="0">
                <a:solidFill>
                  <a:srgbClr val="CC0000"/>
                </a:solidFill>
                <a:latin typeface="Tahoma" pitchFamily="-44" charset="0"/>
              </a:rPr>
              <a:t>AX</a:t>
            </a:r>
            <a:r>
              <a:rPr kumimoji="1" lang="en-US" altLang="ko-KR" sz="2000" dirty="0">
                <a:solidFill>
                  <a:srgbClr val="CC0000"/>
                </a:solidFill>
                <a:latin typeface="Tahoma" pitchFamily="-44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RIE@OWEAJYNFUVWXYL48" val="3372"/>
  <p:tag name="FIRSTARIE20GURFINKEL@PU8CGYQIFIZABY1M" val="4120"/>
</p:tagLst>
</file>

<file path=ppt/theme/theme1.xml><?xml version="1.0" encoding="utf-8"?>
<a:theme xmlns:a="http://schemas.openxmlformats.org/drawingml/2006/main" name="2007-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2007-presentation-fullcol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17015</TotalTime>
  <Words>2502</Words>
  <Application>Microsoft Office PowerPoint</Application>
  <PresentationFormat>On-screen Show (4:3)</PresentationFormat>
  <Paragraphs>834</Paragraphs>
  <Slides>46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2007-presentation-fullcolor</vt:lpstr>
      <vt:lpstr>1_2007-presentation-fullcolor</vt:lpstr>
      <vt:lpstr>Introduction to SMV</vt:lpstr>
      <vt:lpstr>Symbolic Model Verifier (SMV)</vt:lpstr>
      <vt:lpstr>      Overview of SMV</vt:lpstr>
      <vt:lpstr>SMV Variants</vt:lpstr>
      <vt:lpstr>NuSMV2 Architecture</vt:lpstr>
      <vt:lpstr>SMV Language</vt:lpstr>
      <vt:lpstr>A Sample SMV Program  (short.smv)</vt:lpstr>
      <vt:lpstr>Slide 8</vt:lpstr>
      <vt:lpstr>A Sample SMV Program  (short.smv)</vt:lpstr>
      <vt:lpstr>Slide 10</vt:lpstr>
      <vt:lpstr>SMV Syntax: Expressions</vt:lpstr>
      <vt:lpstr>The Case Expression</vt:lpstr>
      <vt:lpstr>Variables and Assignments</vt:lpstr>
      <vt:lpstr>Variables and Assignments (cont’d)</vt:lpstr>
      <vt:lpstr>Circular Definitions</vt:lpstr>
      <vt:lpstr>Nondeterminism</vt:lpstr>
      <vt:lpstr>ASSIGN and DEFINE</vt:lpstr>
      <vt:lpstr>SPEC Declaration</vt:lpstr>
      <vt:lpstr>Modules</vt:lpstr>
      <vt:lpstr>Pass by reference</vt:lpstr>
      <vt:lpstr>Pass by reference</vt:lpstr>
      <vt:lpstr>A Three-Bit Counter</vt:lpstr>
      <vt:lpstr>Slide 23</vt:lpstr>
      <vt:lpstr>Slide 24</vt:lpstr>
      <vt:lpstr>A Three-Bit Counter</vt:lpstr>
      <vt:lpstr>Slide 26</vt:lpstr>
      <vt:lpstr>Module Composition</vt:lpstr>
      <vt:lpstr>Inverter Ring</vt:lpstr>
      <vt:lpstr>Slide 29</vt:lpstr>
      <vt:lpstr>Fairness</vt:lpstr>
      <vt:lpstr>Synchronous vs Asynchronous</vt:lpstr>
      <vt:lpstr>Implicit Modeling</vt:lpstr>
      <vt:lpstr>Implicit Modeling Example</vt:lpstr>
      <vt:lpstr>TRANS </vt:lpstr>
      <vt:lpstr>Shared Data Example</vt:lpstr>
      <vt:lpstr>Shared Data Example with TRANS</vt:lpstr>
      <vt:lpstr>TRANS Pitfalls</vt:lpstr>
      <vt:lpstr>TRANS Guidelines</vt:lpstr>
      <vt:lpstr>Slide 39</vt:lpstr>
      <vt:lpstr>Can A TRUE Result of Model Checker be Trusted</vt:lpstr>
      <vt:lpstr>Vacuity Detection: Single Occurrence</vt:lpstr>
      <vt:lpstr>Detecting Vacuity in Multiple Occurrences</vt:lpstr>
      <vt:lpstr>Detecting Vacuity in Multiple Occurrences: ACTL</vt:lpstr>
      <vt:lpstr>Run NuSMV</vt:lpstr>
      <vt:lpstr>Using NuSMV in Interactive Mode</vt:lpstr>
      <vt:lpstr>Useful Links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the Level of Abstraction with Partial Models: A Vision</dc:title>
  <dc:creator>Marsha</dc:creator>
  <cp:lastModifiedBy>Arie</cp:lastModifiedBy>
  <cp:revision>429</cp:revision>
  <dcterms:created xsi:type="dcterms:W3CDTF">2006-08-16T00:00:00Z</dcterms:created>
  <dcterms:modified xsi:type="dcterms:W3CDTF">2011-10-13T12:09:12Z</dcterms:modified>
</cp:coreProperties>
</file>