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  <p:sldMasterId id="2147483661" r:id="rId2"/>
  </p:sldMasterIdLst>
  <p:notesMasterIdLst>
    <p:notesMasterId r:id="rId62"/>
  </p:notesMasterIdLst>
  <p:handoutMasterIdLst>
    <p:handoutMasterId r:id="rId63"/>
  </p:handoutMasterIdLst>
  <p:sldIdLst>
    <p:sldId id="256" r:id="rId3"/>
    <p:sldId id="280" r:id="rId4"/>
    <p:sldId id="283" r:id="rId5"/>
    <p:sldId id="282" r:id="rId6"/>
    <p:sldId id="284" r:id="rId7"/>
    <p:sldId id="336" r:id="rId8"/>
    <p:sldId id="286" r:id="rId9"/>
    <p:sldId id="313" r:id="rId10"/>
    <p:sldId id="319" r:id="rId11"/>
    <p:sldId id="339" r:id="rId12"/>
    <p:sldId id="332" r:id="rId13"/>
    <p:sldId id="326" r:id="rId14"/>
    <p:sldId id="328" r:id="rId15"/>
    <p:sldId id="337" r:id="rId16"/>
    <p:sldId id="338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9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67" r:id="rId44"/>
    <p:sldId id="368" r:id="rId45"/>
    <p:sldId id="369" r:id="rId46"/>
    <p:sldId id="370" r:id="rId47"/>
    <p:sldId id="371" r:id="rId48"/>
    <p:sldId id="372" r:id="rId49"/>
    <p:sldId id="373" r:id="rId50"/>
    <p:sldId id="374" r:id="rId51"/>
    <p:sldId id="375" r:id="rId52"/>
    <p:sldId id="376" r:id="rId53"/>
    <p:sldId id="377" r:id="rId54"/>
    <p:sldId id="378" r:id="rId55"/>
    <p:sldId id="379" r:id="rId56"/>
    <p:sldId id="380" r:id="rId57"/>
    <p:sldId id="381" r:id="rId58"/>
    <p:sldId id="382" r:id="rId59"/>
    <p:sldId id="383" r:id="rId60"/>
    <p:sldId id="279" r:id="rId61"/>
  </p:sldIdLst>
  <p:sldSz cx="9144000" cy="6858000" type="screen4x3"/>
  <p:notesSz cx="7315200" cy="9601200"/>
  <p:embeddedFontLst>
    <p:embeddedFont>
      <p:font typeface="cmsy10" pitchFamily="34" charset="0"/>
      <p:regular r:id="rId64"/>
    </p:embeddedFont>
    <p:embeddedFont>
      <p:font typeface="MT Extra" pitchFamily="18" charset="2"/>
      <p:regular r:id="rId65"/>
    </p:embeddedFont>
    <p:embeddedFont>
      <p:font typeface="cmmi10" pitchFamily="34" charset="0"/>
      <p:regular r:id="rId66"/>
    </p:embeddedFont>
    <p:embeddedFont>
      <p:font typeface="Lucida Sans Typewriter" pitchFamily="49" charset="0"/>
      <p:regular r:id="rId67"/>
      <p:bold r:id="rId68"/>
      <p:italic r:id="rId69"/>
      <p:boldItalic r:id="rId70"/>
    </p:embeddedFont>
    <p:embeddedFont>
      <p:font typeface="Calibri" pitchFamily="34" charset="0"/>
      <p:regular r:id="rId71"/>
      <p:bold r:id="rId72"/>
      <p:italic r:id="rId73"/>
      <p:boldItalic r:id="rId74"/>
    </p:embeddedFont>
  </p:embeddedFontLst>
  <p:custDataLst>
    <p:tags r:id="rId75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A1FB"/>
    <a:srgbClr val="B2CCE5"/>
    <a:srgbClr val="3C4F82"/>
    <a:srgbClr val="777777"/>
    <a:srgbClr val="8BADE5"/>
    <a:srgbClr val="B3C2D7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40543" autoAdjust="0"/>
    <p:restoredTop sz="92282" autoAdjust="0"/>
  </p:normalViewPr>
  <p:slideViewPr>
    <p:cSldViewPr>
      <p:cViewPr varScale="1">
        <p:scale>
          <a:sx n="87" d="100"/>
          <a:sy n="87" d="100"/>
        </p:scale>
        <p:origin x="-96" y="-126"/>
      </p:cViewPr>
      <p:guideLst>
        <p:guide orient="horz" pos="288"/>
        <p:guide orient="horz" pos="3744"/>
        <p:guide orient="horz" pos="960"/>
        <p:guide orient="horz" pos="720"/>
        <p:guide pos="33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38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handoutMaster" Target="handoutMasters/handoutMaster1.xml"/><Relationship Id="rId68" Type="http://schemas.openxmlformats.org/officeDocument/2006/relationships/font" Target="fonts/font5.fntdata"/><Relationship Id="rId76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font" Target="fonts/font3.fntdata"/><Relationship Id="rId74" Type="http://schemas.openxmlformats.org/officeDocument/2006/relationships/font" Target="fonts/font11.fntdata"/><Relationship Id="rId79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font" Target="fonts/font2.fntdata"/><Relationship Id="rId73" Type="http://schemas.openxmlformats.org/officeDocument/2006/relationships/font" Target="fonts/font10.fntdata"/><Relationship Id="rId78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font" Target="fonts/font1.fntdata"/><Relationship Id="rId69" Type="http://schemas.openxmlformats.org/officeDocument/2006/relationships/font" Target="fonts/font6.fntdata"/><Relationship Id="rId77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font" Target="fonts/font9.fntdata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font" Target="fonts/font4.fntdata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Relationship Id="rId70" Type="http://schemas.openxmlformats.org/officeDocument/2006/relationships/font" Target="fonts/font7.fntdata"/><Relationship Id="rId75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AC363E17-291A-4AC6-942A-2CC827AAF43E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46103" name="Picture 23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46104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CAB69371-DCFD-464A-8AB5-7F64F0E06424}" type="datetime1">
              <a:rPr lang="en-US"/>
              <a:pPr/>
              <a:t>9/14/2011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1230"/>
            <a:ext cx="5365820" cy="431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4293995" y="9018460"/>
            <a:ext cx="2250831" cy="4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796" tIns="0" rIns="19796" bIns="0" anchor="b"/>
          <a:lstStyle/>
          <a:p>
            <a:pPr algn="r" defTabSz="994038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2011 Carnegie </a:t>
            </a:r>
            <a:r>
              <a:rPr lang="en-US" sz="900" b="0" dirty="0"/>
              <a:t>Mellon University</a:t>
            </a:r>
          </a:p>
          <a:p>
            <a:pPr algn="l" defTabSz="994038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801737" y="9165383"/>
            <a:ext cx="353690" cy="236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81" tIns="46190" rIns="92381" bIns="46190">
            <a:spAutoFit/>
          </a:bodyPr>
          <a:lstStyle/>
          <a:p>
            <a:pPr defTabSz="944170" eaLnBrk="0" hangingPunct="0">
              <a:lnSpc>
                <a:spcPct val="90000"/>
              </a:lnSpc>
              <a:spcBef>
                <a:spcPct val="0"/>
              </a:spcBef>
            </a:pPr>
            <a:fld id="{96682DAF-BC0D-4CE6-B4F0-24EEC6997256}" type="slidenum">
              <a:rPr lang="en-US" sz="1000"/>
              <a:pPr defTabSz="944170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41161" y="9046523"/>
            <a:ext cx="6832879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5747" tIns="47873" rIns="95747" bIns="47873" anchor="ctr">
            <a:spAutoFit/>
          </a:bodyPr>
          <a:lstStyle/>
          <a:p>
            <a:endParaRPr lang="en-US"/>
          </a:p>
        </p:txBody>
      </p:sp>
      <p:pic>
        <p:nvPicPr>
          <p:cNvPr id="7191" name="Picture 23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55" y="9145573"/>
            <a:ext cx="3932255" cy="231115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4576" y="308706"/>
            <a:ext cx="2852057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94038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955" y="308706"/>
            <a:ext cx="2852058" cy="4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96" tIns="0" rIns="19796" bIns="0" numCol="1" anchor="t" anchorCtr="0" compatLnSpc="1">
            <a:prstTxWarp prst="textNoShape">
              <a:avLst/>
            </a:prstTxWarp>
          </a:bodyPr>
          <a:lstStyle>
            <a:lvl1pPr algn="r" defTabSz="994038" eaLnBrk="0" hangingPunct="0">
              <a:spcBef>
                <a:spcPct val="0"/>
              </a:spcBef>
              <a:defRPr sz="1000" b="0"/>
            </a:lvl1pPr>
          </a:lstStyle>
          <a:p>
            <a:fld id="{454AB770-A45E-4881-B684-B36680350C26}" type="datetime1">
              <a:rPr lang="en-US"/>
              <a:pPr/>
              <a:t>9/14/2011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429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350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14400" algn="l" rtl="0" fontAlgn="base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8F348F5-97A1-4309-ADC6-A00DD72A5AB8}" type="datetime1">
              <a:rPr lang="en-US"/>
              <a:pPr/>
              <a:t>9/14/2011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r>
              <a:rPr lang="en-US" b="1" dirty="0"/>
              <a:t>Title Slide</a:t>
            </a:r>
          </a:p>
          <a:p>
            <a:pPr marL="718101" lvl="1" indent="-359051"/>
            <a:r>
              <a:rPr lang="en-US" dirty="0"/>
              <a:t>Title and Subtitle text blocks should not be moved from their position if at all possible.</a:t>
            </a:r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  <a:p>
            <a:pPr marL="239367" indent="-239367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Author</a:t>
            </a:r>
          </a:p>
          <a:p>
            <a:r>
              <a:rPr lang="en-US" smtClean="0"/>
              <a:t>Program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4AB770-A45E-4881-B684-B36680350C26}" type="datetime1">
              <a:rPr lang="en-US" smtClean="0"/>
              <a:pPr/>
              <a:t>9/14/2011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Author</a:t>
            </a:r>
            <a:endParaRPr lang="en-US" dirty="0"/>
          </a:p>
          <a:p>
            <a:r>
              <a:rPr lang="en-US" dirty="0" smtClean="0"/>
              <a:t>Software Engineering Institute</a:t>
            </a:r>
            <a:endParaRPr lang="en-US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714C061-06BC-4B45-90DB-3968B0D850B7}" type="datetime1">
              <a:rPr lang="en-US"/>
              <a:pPr/>
              <a:t>9/14/2011</a:t>
            </a:fld>
            <a:endParaRPr lang="en-US"/>
          </a:p>
        </p:txBody>
      </p:sp>
      <p:sp>
        <p:nvSpPr>
          <p:cNvPr id="92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3121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E78642-760A-4B53-8053-9172DFD4EBA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765085-A61B-42D0-8BA3-BC579C211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Binary</a:t>
            </a:r>
            <a:r>
              <a:rPr lang="en-US" sz="900" b="1" baseline="0" dirty="0" smtClean="0">
                <a:solidFill>
                  <a:schemeClr val="bg1"/>
                </a:solidFill>
              </a:rPr>
              <a:t> Decision Diagrams – Part 2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err="1" smtClean="0">
                <a:solidFill>
                  <a:schemeClr val="bg1"/>
                </a:solidFill>
              </a:rPr>
              <a:t>Sagar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Chaki</a:t>
            </a:r>
            <a:r>
              <a:rPr lang="en-US" sz="900" dirty="0" smtClean="0">
                <a:solidFill>
                  <a:schemeClr val="bg1"/>
                </a:solidFill>
              </a:rPr>
              <a:t>, Sep</a:t>
            </a:r>
            <a:r>
              <a:rPr lang="en-US" sz="900" baseline="0" dirty="0" smtClean="0">
                <a:solidFill>
                  <a:schemeClr val="bg1"/>
                </a:solidFill>
              </a:rPr>
              <a:t> 14, </a:t>
            </a:r>
            <a:r>
              <a:rPr lang="en-US" sz="900" baseline="0" dirty="0" smtClean="0">
                <a:solidFill>
                  <a:schemeClr val="bg1"/>
                </a:solidFill>
              </a:rPr>
              <a:t>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4" name="Rectangle 73"/>
          <p:cNvSpPr>
            <a:spLocks noChangeArrowheads="1"/>
          </p:cNvSpPr>
          <p:nvPr userDrawn="1"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b="1" dirty="0" smtClean="0">
                <a:solidFill>
                  <a:schemeClr val="bg1"/>
                </a:solidFill>
              </a:rPr>
              <a:t>Supervised</a:t>
            </a:r>
            <a:r>
              <a:rPr lang="en-US" sz="900" b="1" baseline="0" dirty="0" smtClean="0">
                <a:solidFill>
                  <a:schemeClr val="bg1"/>
                </a:solidFill>
              </a:rPr>
              <a:t> Learning for Provenance</a:t>
            </a:r>
            <a:endParaRPr lang="en-US" sz="900" b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Chaki,</a:t>
            </a:r>
            <a:r>
              <a:rPr lang="en-US" sz="900" baseline="0" dirty="0" smtClean="0">
                <a:solidFill>
                  <a:schemeClr val="bg1"/>
                </a:solidFill>
              </a:rPr>
              <a:t> Cohen, Gurfinkel</a:t>
            </a:r>
            <a:r>
              <a:rPr lang="en-US" sz="900" dirty="0" smtClean="0">
                <a:solidFill>
                  <a:schemeClr val="bg1"/>
                </a:solidFill>
              </a:rPr>
              <a:t>, Aug</a:t>
            </a:r>
            <a:r>
              <a:rPr lang="en-US" sz="900" baseline="0" dirty="0" smtClean="0">
                <a:solidFill>
                  <a:schemeClr val="bg1"/>
                </a:solidFill>
              </a:rPr>
              <a:t> 22, 2011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5" name="Picture 75" descr="SEI_CMU_1Line_Whit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chaki@sei.cmu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67200" y="2293938"/>
            <a:ext cx="4267200" cy="769429"/>
          </a:xfrm>
        </p:spPr>
        <p:txBody>
          <a:bodyPr/>
          <a:lstStyle/>
          <a:p>
            <a:r>
              <a:rPr lang="en-US" dirty="0" smtClean="0"/>
              <a:t>Binary Decision </a:t>
            </a:r>
            <a:r>
              <a:rPr lang="en-US" dirty="0" smtClean="0"/>
              <a:t>Diagrams Part 2</a:t>
            </a:r>
            <a:endParaRPr lang="en-US" dirty="0"/>
          </a:p>
        </p:txBody>
      </p:sp>
      <p:sp>
        <p:nvSpPr>
          <p:cNvPr id="875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894138"/>
            <a:ext cx="4495800" cy="1744662"/>
          </a:xfrm>
        </p:spPr>
        <p:txBody>
          <a:bodyPr/>
          <a:lstStyle/>
          <a:p>
            <a:r>
              <a:rPr lang="en-US" sz="2000" dirty="0" smtClean="0"/>
              <a:t>15-414 Bug Catching: Automated Program Verification and Testing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Sagar</a:t>
            </a:r>
            <a:r>
              <a:rPr lang="en-US" sz="2000" dirty="0" smtClean="0"/>
              <a:t> </a:t>
            </a:r>
            <a:r>
              <a:rPr lang="en-US" sz="2000" dirty="0" err="1" smtClean="0"/>
              <a:t>Chaki</a:t>
            </a:r>
            <a:endParaRPr lang="en-US" sz="2000" dirty="0" smtClean="0"/>
          </a:p>
          <a:p>
            <a:r>
              <a:rPr lang="en-US" sz="2000" dirty="0" smtClean="0"/>
              <a:t>September  14, 2011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chemeClr val="accent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4267200" y="495300"/>
            <a:ext cx="838200" cy="609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44" idx="1"/>
          </p:cNvCxnSpPr>
          <p:nvPr/>
        </p:nvCxnSpPr>
        <p:spPr bwMode="auto">
          <a:xfrm rot="16200000" flipH="1">
            <a:off x="4705350" y="-95250"/>
            <a:ext cx="589196" cy="5199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04800" y="990600"/>
            <a:ext cx="48768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What function does X represent?</a:t>
            </a:r>
          </a:p>
          <a:p>
            <a:pPr marL="342900" indent="-342900" algn="l"/>
            <a:r>
              <a:rPr lang="en-US" b="0" dirty="0" smtClean="0">
                <a:latin typeface="Arial"/>
              </a:rPr>
              <a:t>(1) 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        (2)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</a:t>
            </a:r>
          </a:p>
          <a:p>
            <a:pPr marL="342900" indent="-342900" algn="l"/>
            <a:r>
              <a:rPr lang="en-US" b="0" dirty="0" smtClean="0">
                <a:latin typeface="Arial"/>
              </a:rPr>
              <a:t>(3) 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      </a:t>
            </a:r>
            <a:r>
              <a:rPr lang="en-US" b="0" dirty="0" smtClean="0">
                <a:latin typeface="Arial"/>
              </a:rPr>
              <a:t>(4) 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</a:p>
          <a:p>
            <a:pPr marL="342900" indent="-342900" algn="l"/>
            <a:r>
              <a:rPr lang="en-US" b="0" dirty="0" smtClean="0"/>
              <a:t>(5)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/>
              <a:t>(a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b="0" dirty="0" smtClean="0">
              <a:latin typeface="Arial"/>
            </a:endParaRPr>
          </a:p>
          <a:p>
            <a:pPr marL="342900" indent="-342900" algn="l"/>
            <a:r>
              <a:rPr lang="en-US" b="0" dirty="0" smtClean="0">
                <a:latin typeface="Arial"/>
              </a:rPr>
              <a:t>(6) (a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779613" y="22860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6" name="Explosion 2 25"/>
          <p:cNvSpPr/>
          <p:nvPr/>
        </p:nvSpPr>
        <p:spPr bwMode="auto">
          <a:xfrm>
            <a:off x="3505200" y="1828800"/>
            <a:ext cx="1600200" cy="990600"/>
          </a:xfrm>
          <a:prstGeom prst="irregularSeal2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1,5,6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(a.k.a. BDD)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</a:rPr>
              <a:t>If 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and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are isomorphic then:</a:t>
            </a:r>
          </a:p>
          <a:p>
            <a:pPr marL="447675" lvl="1" indent="-342900">
              <a:buFont typeface="+mj-lt"/>
              <a:buAutoNum type="arabicPeriod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</a:p>
          <a:p>
            <a:pPr marL="447675" lvl="1" indent="-342900">
              <a:buFont typeface="+mj-lt"/>
              <a:buAutoNum type="arabicPeriod"/>
            </a:pP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 and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 have the same variables</a:t>
            </a:r>
          </a:p>
          <a:p>
            <a:pPr marL="447675" lvl="1" indent="-342900">
              <a:buFont typeface="+mj-lt"/>
              <a:buAutoNum type="arabicPeriod"/>
            </a:pP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and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have the same variable ordering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If BDD(f) is the leaf node “1” then f is: </a:t>
            </a:r>
          </a:p>
          <a:p>
            <a:pPr marL="447675" lvl="1" indent="-342900">
              <a:buFont typeface="+mj-lt"/>
              <a:buAutoNum type="arabicPeriod"/>
            </a:pPr>
            <a:r>
              <a:rPr lang="en-US" dirty="0" err="1" smtClean="0"/>
              <a:t>Satisfiable</a:t>
            </a:r>
            <a:endParaRPr lang="en-US" dirty="0" smtClean="0"/>
          </a:p>
          <a:p>
            <a:pPr marL="447675" lvl="1" indent="-342900">
              <a:buFont typeface="+mj-lt"/>
              <a:buAutoNum type="arabicPeriod"/>
            </a:pPr>
            <a:r>
              <a:rPr lang="en-US" dirty="0" err="1" smtClean="0"/>
              <a:t>Unsatisfiable</a:t>
            </a:r>
            <a:endParaRPr lang="en-US" dirty="0" smtClean="0"/>
          </a:p>
          <a:p>
            <a:pPr marL="447675" lvl="1" indent="-342900">
              <a:buFont typeface="+mj-lt"/>
              <a:buAutoNum type="arabicPeriod"/>
            </a:pPr>
            <a:r>
              <a:rPr lang="en-US" dirty="0" smtClean="0"/>
              <a:t>Valid</a:t>
            </a:r>
          </a:p>
        </p:txBody>
      </p:sp>
      <p:pic>
        <p:nvPicPr>
          <p:cNvPr id="5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312738" cy="327810"/>
          </a:xfrm>
          <a:prstGeom prst="rect">
            <a:avLst/>
          </a:prstGeom>
          <a:noFill/>
        </p:spPr>
      </p:pic>
      <p:pic>
        <p:nvPicPr>
          <p:cNvPr id="6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312738" cy="327810"/>
          </a:xfrm>
          <a:prstGeom prst="rect">
            <a:avLst/>
          </a:prstGeom>
          <a:noFill/>
        </p:spPr>
      </p:pic>
      <p:pic>
        <p:nvPicPr>
          <p:cNvPr id="7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312738" cy="327810"/>
          </a:xfrm>
          <a:prstGeom prst="rect">
            <a:avLst/>
          </a:prstGeom>
          <a:noFill/>
        </p:spPr>
      </p:pic>
      <p:pic>
        <p:nvPicPr>
          <p:cNvPr id="8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962400"/>
            <a:ext cx="312738" cy="32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5562600" y="1104900"/>
            <a:ext cx="838201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019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3" name="Straight Arrow Connector 72"/>
          <p:cNvCxnSpPr>
            <a:stCxn id="60" idx="4"/>
            <a:endCxn id="46" idx="0"/>
          </p:cNvCxnSpPr>
          <p:nvPr/>
        </p:nvCxnSpPr>
        <p:spPr bwMode="auto">
          <a:xfrm rot="5400000">
            <a:off x="4267200" y="3619500"/>
            <a:ext cx="1219200" cy="2667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0" idx="4"/>
            <a:endCxn id="49" idx="0"/>
          </p:cNvCxnSpPr>
          <p:nvPr/>
        </p:nvCxnSpPr>
        <p:spPr bwMode="auto">
          <a:xfrm rot="5400000">
            <a:off x="4953000" y="4305300"/>
            <a:ext cx="12192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60" idx="0"/>
          </p:cNvCxnSpPr>
          <p:nvPr/>
        </p:nvCxnSpPr>
        <p:spPr bwMode="auto">
          <a:xfrm rot="16200000" flipH="1">
            <a:off x="5410200" y="31623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324600" y="228600"/>
            <a:ext cx="24384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Is this a ROBDD?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(1) YES</a:t>
            </a:r>
          </a:p>
          <a:p>
            <a:r>
              <a:rPr lang="en-US" sz="1600" dirty="0" smtClean="0"/>
              <a:t>(2) NO</a:t>
            </a:r>
            <a:endParaRPr lang="en-US" sz="1600" dirty="0"/>
          </a:p>
        </p:txBody>
      </p:sp>
      <p:pic>
        <p:nvPicPr>
          <p:cNvPr id="38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219200"/>
            <a:ext cx="312738" cy="32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352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6" name="Straight Arrow Connector 35"/>
          <p:cNvCxnSpPr>
            <a:stCxn id="29" idx="4"/>
            <a:endCxn id="46" idx="0"/>
          </p:cNvCxnSpPr>
          <p:nvPr/>
        </p:nvCxnSpPr>
        <p:spPr bwMode="auto">
          <a:xfrm rot="16200000" flipH="1">
            <a:off x="1485900" y="3505200"/>
            <a:ext cx="1219200" cy="2895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9" idx="4"/>
            <a:endCxn id="49" idx="0"/>
          </p:cNvCxnSpPr>
          <p:nvPr/>
        </p:nvCxnSpPr>
        <p:spPr bwMode="auto">
          <a:xfrm rot="16200000" flipH="1">
            <a:off x="2171700" y="2819400"/>
            <a:ext cx="1219200" cy="426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7" idx="4"/>
            <a:endCxn id="2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7" idx="4"/>
            <a:endCxn id="49" idx="0"/>
          </p:cNvCxnSpPr>
          <p:nvPr/>
        </p:nvCxnSpPr>
        <p:spPr bwMode="auto">
          <a:xfrm rot="16200000" flipH="1">
            <a:off x="1866900" y="2514600"/>
            <a:ext cx="2438400" cy="3657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3352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7244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4" name="Straight Arrow Connector 53"/>
          <p:cNvCxnSpPr>
            <a:stCxn id="28" idx="4"/>
            <a:endCxn id="82" idx="0"/>
          </p:cNvCxnSpPr>
          <p:nvPr/>
        </p:nvCxnSpPr>
        <p:spPr bwMode="auto">
          <a:xfrm rot="16200000" flipH="1">
            <a:off x="5562600" y="1104900"/>
            <a:ext cx="838201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4"/>
            <a:endCxn id="49" idx="0"/>
          </p:cNvCxnSpPr>
          <p:nvPr/>
        </p:nvCxnSpPr>
        <p:spPr bwMode="auto">
          <a:xfrm rot="16200000" flipH="1">
            <a:off x="3009900" y="3657600"/>
            <a:ext cx="2438400" cy="1371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5257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7" name="Straight Arrow Connector 76"/>
          <p:cNvCxnSpPr>
            <a:stCxn id="56" idx="4"/>
            <a:endCxn id="49" idx="0"/>
          </p:cNvCxnSpPr>
          <p:nvPr/>
        </p:nvCxnSpPr>
        <p:spPr bwMode="auto">
          <a:xfrm rot="5400000">
            <a:off x="3962400" y="4076700"/>
            <a:ext cx="2438400" cy="533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6" idx="4"/>
            <a:endCxn id="29" idx="0"/>
          </p:cNvCxnSpPr>
          <p:nvPr/>
        </p:nvCxnSpPr>
        <p:spPr bwMode="auto">
          <a:xfrm rot="5400000">
            <a:off x="2628900" y="1143000"/>
            <a:ext cx="838200" cy="4800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89" name="Straight Arrow Connector 88"/>
          <p:cNvCxnSpPr>
            <a:stCxn id="82" idx="4"/>
            <a:endCxn id="49" idx="0"/>
          </p:cNvCxnSpPr>
          <p:nvPr/>
        </p:nvCxnSpPr>
        <p:spPr bwMode="auto">
          <a:xfrm rot="5400000">
            <a:off x="6057901" y="3200400"/>
            <a:ext cx="1219199" cy="3505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2" idx="4"/>
            <a:endCxn id="46" idx="0"/>
          </p:cNvCxnSpPr>
          <p:nvPr/>
        </p:nvCxnSpPr>
        <p:spPr bwMode="auto">
          <a:xfrm rot="5400000">
            <a:off x="5372101" y="2514600"/>
            <a:ext cx="1219199" cy="4876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8" idx="4"/>
            <a:endCxn id="49" idx="0"/>
          </p:cNvCxnSpPr>
          <p:nvPr/>
        </p:nvCxnSpPr>
        <p:spPr bwMode="auto">
          <a:xfrm rot="5400000">
            <a:off x="5105400" y="2933700"/>
            <a:ext cx="2438400" cy="2819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58" idx="4"/>
            <a:endCxn id="82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>
            <a:stCxn id="25" idx="4"/>
            <a:endCxn id="2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stCxn id="25" idx="4"/>
            <a:endCxn id="28" idx="1"/>
          </p:cNvCxnSpPr>
          <p:nvPr/>
        </p:nvCxnSpPr>
        <p:spPr bwMode="auto">
          <a:xfrm rot="16200000" flipH="1">
            <a:off x="2609850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endCxn id="56" idx="7"/>
          </p:cNvCxnSpPr>
          <p:nvPr/>
        </p:nvCxnSpPr>
        <p:spPr bwMode="auto">
          <a:xfrm rot="10800000" flipV="1">
            <a:off x="5583004" y="22098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endCxn id="58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24" idx="4"/>
            <a:endCxn id="2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24" idx="4"/>
            <a:endCxn id="2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324600" y="228600"/>
            <a:ext cx="24384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Is this a ROBDD?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(1) YES</a:t>
            </a:r>
          </a:p>
          <a:p>
            <a:r>
              <a:rPr lang="en-US" sz="1600" dirty="0" smtClean="0"/>
              <a:t>(2) NO</a:t>
            </a:r>
            <a:endParaRPr lang="en-US" sz="1600" dirty="0"/>
          </a:p>
        </p:txBody>
      </p:sp>
      <p:pic>
        <p:nvPicPr>
          <p:cNvPr id="34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838200"/>
            <a:ext cx="312738" cy="32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ROBDD and variable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exists a function whose BDD grows </a:t>
            </a:r>
            <a:r>
              <a:rPr lang="en-US" dirty="0" err="1" smtClean="0"/>
              <a:t>polynomially</a:t>
            </a:r>
            <a:r>
              <a:rPr lang="en-US" dirty="0" smtClean="0"/>
              <a:t> in the number of variables for some ordering and exponentially for others?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TRUE</a:t>
            </a:r>
          </a:p>
          <a:p>
            <a:endParaRPr lang="en-US" dirty="0" smtClean="0"/>
          </a:p>
          <a:p>
            <a:r>
              <a:rPr lang="en-US" dirty="0" smtClean="0"/>
              <a:t>There exists a function whose BDD grows exponentially for all variable orderings?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TRUE</a:t>
            </a:r>
          </a:p>
          <a:p>
            <a:endParaRPr lang="en-US" dirty="0" smtClean="0"/>
          </a:p>
          <a:p>
            <a:r>
              <a:rPr lang="en-US" dirty="0" smtClean="0"/>
              <a:t>There exists a function whose BDD grows linearly for all variable orderings?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TRUE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: BDD(TRUE)			</a:t>
            </a:r>
          </a:p>
          <a:p>
            <a:endParaRPr lang="en-US" dirty="0" smtClean="0"/>
          </a:p>
          <a:p>
            <a:r>
              <a:rPr lang="en-US" dirty="0" smtClean="0"/>
              <a:t>False: BDD(FALSE)</a:t>
            </a:r>
          </a:p>
          <a:p>
            <a:endParaRPr lang="en-US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 : v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BDD(v)</a:t>
            </a:r>
          </a:p>
          <a:p>
            <a:endParaRPr lang="en-US" dirty="0" smtClean="0"/>
          </a:p>
          <a:p>
            <a:r>
              <a:rPr lang="en-US" dirty="0" smtClean="0"/>
              <a:t>Not : BDD(f)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BDD(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f)</a:t>
            </a:r>
          </a:p>
          <a:p>
            <a:endParaRPr lang="en-US" dirty="0" smtClean="0"/>
          </a:p>
          <a:p>
            <a:r>
              <a:rPr lang="en-US" dirty="0" smtClean="0"/>
              <a:t>And :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£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BDD(f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Or : BDD(f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£</a:t>
            </a:r>
            <a:r>
              <a:rPr lang="en-US" dirty="0" smtClean="0"/>
              <a:t> BDD(f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BDD(f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Exist : BDD(f) </a:t>
            </a:r>
            <a:r>
              <a:rPr lang="en-US" dirty="0" smtClean="0">
                <a:latin typeface="cmsy10"/>
              </a:rPr>
              <a:t>£</a:t>
            </a:r>
            <a:r>
              <a:rPr lang="en-US" dirty="0" smtClean="0"/>
              <a:t> v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BDD(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v. f)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BDD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	True			False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		</a:t>
            </a:r>
            <a:r>
              <a:rPr lang="en-US" dirty="0" err="1" smtClean="0"/>
              <a:t>Var</a:t>
            </a:r>
            <a:r>
              <a:rPr lang="en-US" dirty="0" smtClean="0"/>
              <a:t>(v)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438400" y="1905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257800" y="1981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38600" y="4038600"/>
            <a:ext cx="1066800" cy="1143000"/>
            <a:chOff x="4572000" y="2133600"/>
            <a:chExt cx="1066800" cy="1143000"/>
          </a:xfrm>
        </p:grpSpPr>
        <p:sp>
          <p:nvSpPr>
            <p:cNvPr id="7" name="Oval 6"/>
            <p:cNvSpPr/>
            <p:nvPr/>
          </p:nvSpPr>
          <p:spPr bwMode="auto">
            <a:xfrm>
              <a:off x="5257800" y="2895600"/>
              <a:ext cx="381000" cy="381000"/>
            </a:xfrm>
            <a:prstGeom prst="ellipse">
              <a:avLst/>
            </a:prstGeom>
            <a:solidFill>
              <a:srgbClr val="5CA1FB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0" dirty="0" smtClean="0">
                  <a:latin typeface="Arial"/>
                </a:rPr>
                <a:t>1</a:t>
              </a:r>
              <a:endPara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572000" y="2895600"/>
              <a:ext cx="381000" cy="381000"/>
            </a:xfrm>
            <a:prstGeom prst="ellipse">
              <a:avLst/>
            </a:prstGeom>
            <a:solidFill>
              <a:srgbClr val="5CA1FB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0" dirty="0" smtClean="0">
                  <a:latin typeface="Arial"/>
                </a:rPr>
                <a:t>0</a:t>
              </a:r>
              <a:endPara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953000" y="2133600"/>
              <a:ext cx="381000" cy="381000"/>
            </a:xfrm>
            <a:prstGeom prst="ellipse">
              <a:avLst/>
            </a:prstGeom>
            <a:solidFill>
              <a:srgbClr val="5CA1FB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0" dirty="0" smtClean="0">
                  <a:latin typeface="Arial"/>
                </a:rPr>
                <a:t>v</a:t>
              </a:r>
              <a:endPara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endParaRPr>
            </a:p>
          </p:txBody>
        </p:sp>
        <p:cxnSp>
          <p:nvCxnSpPr>
            <p:cNvPr id="10" name="Straight Arrow Connector 9"/>
            <p:cNvCxnSpPr>
              <a:stCxn id="9" idx="4"/>
              <a:endCxn id="8" idx="0"/>
            </p:cNvCxnSpPr>
            <p:nvPr/>
          </p:nvCxnSpPr>
          <p:spPr bwMode="auto">
            <a:xfrm rot="5400000">
              <a:off x="4762500" y="2514600"/>
              <a:ext cx="381000" cy="381000"/>
            </a:xfrm>
            <a:prstGeom prst="straightConnector1">
              <a:avLst/>
            </a:prstGeom>
            <a:solidFill>
              <a:srgbClr val="5CA1FB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9" idx="4"/>
              <a:endCxn id="7" idx="0"/>
            </p:cNvCxnSpPr>
            <p:nvPr/>
          </p:nvCxnSpPr>
          <p:spPr bwMode="auto">
            <a:xfrm rot="16200000" flipH="1">
              <a:off x="5105400" y="2552700"/>
              <a:ext cx="381000" cy="304800"/>
            </a:xfrm>
            <a:prstGeom prst="straightConnector1">
              <a:avLst/>
            </a:prstGeom>
            <a:solidFill>
              <a:srgbClr val="5CA1FB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Not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2192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905000" y="1828800"/>
            <a:ext cx="1143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32004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96000" y="1752600"/>
            <a:ext cx="1143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73914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24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114800" y="2667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3789426" y="32179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4094226" y="32590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3429000" y="37338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4038600" y="37338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31" name="Straight Arrow Connector 30"/>
          <p:cNvCxnSpPr>
            <a:stCxn id="25" idx="3"/>
            <a:endCxn id="15" idx="0"/>
          </p:cNvCxnSpPr>
          <p:nvPr/>
        </p:nvCxnSpPr>
        <p:spPr bwMode="auto">
          <a:xfrm rot="5400000">
            <a:off x="3370326" y="4592574"/>
            <a:ext cx="533400" cy="644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25" idx="3"/>
            <a:endCxn id="14" idx="0"/>
          </p:cNvCxnSpPr>
          <p:nvPr/>
        </p:nvCxnSpPr>
        <p:spPr bwMode="auto">
          <a:xfrm rot="16200000" flipH="1">
            <a:off x="4322826" y="4284726"/>
            <a:ext cx="533400" cy="12603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6" idx="3"/>
            <a:endCxn id="14" idx="0"/>
          </p:cNvCxnSpPr>
          <p:nvPr/>
        </p:nvCxnSpPr>
        <p:spPr bwMode="auto">
          <a:xfrm rot="16200000" flipH="1">
            <a:off x="4627626" y="4589526"/>
            <a:ext cx="533400" cy="6507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6" idx="3"/>
            <a:endCxn id="15" idx="0"/>
          </p:cNvCxnSpPr>
          <p:nvPr/>
        </p:nvCxnSpPr>
        <p:spPr bwMode="auto">
          <a:xfrm rot="5400000">
            <a:off x="3675126" y="4287774"/>
            <a:ext cx="533400" cy="12542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2057400" y="2209800"/>
            <a:ext cx="6960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O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324600" y="2133600"/>
            <a:ext cx="6960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O</a:t>
            </a:r>
            <a:r>
              <a:rPr lang="en-US" dirty="0" smtClean="0"/>
              <a:t>(1)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46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Not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2192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905000" y="1828800"/>
            <a:ext cx="1143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3200400" y="1600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96000" y="1752600"/>
            <a:ext cx="1143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73914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24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114800" y="2667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3789426" y="32179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4094226" y="32590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3429000" y="37338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4038600" y="37338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31" name="Straight Arrow Connector 30"/>
          <p:cNvCxnSpPr>
            <a:stCxn id="25" idx="3"/>
            <a:endCxn id="15" idx="0"/>
          </p:cNvCxnSpPr>
          <p:nvPr/>
        </p:nvCxnSpPr>
        <p:spPr bwMode="auto">
          <a:xfrm rot="5400000">
            <a:off x="3370326" y="4592574"/>
            <a:ext cx="533400" cy="644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25" idx="3"/>
            <a:endCxn id="14" idx="0"/>
          </p:cNvCxnSpPr>
          <p:nvPr/>
        </p:nvCxnSpPr>
        <p:spPr bwMode="auto">
          <a:xfrm rot="16200000" flipH="1">
            <a:off x="4322826" y="4284726"/>
            <a:ext cx="533400" cy="12603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6" idx="3"/>
            <a:endCxn id="14" idx="0"/>
          </p:cNvCxnSpPr>
          <p:nvPr/>
        </p:nvCxnSpPr>
        <p:spPr bwMode="auto">
          <a:xfrm rot="16200000" flipH="1">
            <a:off x="4627626" y="4589526"/>
            <a:ext cx="533400" cy="6507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6" idx="3"/>
            <a:endCxn id="15" idx="0"/>
          </p:cNvCxnSpPr>
          <p:nvPr/>
        </p:nvCxnSpPr>
        <p:spPr bwMode="auto">
          <a:xfrm rot="5400000">
            <a:off x="3675126" y="4287774"/>
            <a:ext cx="533400" cy="12542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Explosion 2 19"/>
          <p:cNvSpPr/>
          <p:nvPr/>
        </p:nvSpPr>
        <p:spPr bwMode="auto">
          <a:xfrm>
            <a:off x="5257800" y="4114800"/>
            <a:ext cx="3886200" cy="1066800"/>
          </a:xfrm>
          <a:prstGeom prst="irregularSeal2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Swap “0” and “1”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2209800"/>
            <a:ext cx="6960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O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324600" y="2133600"/>
            <a:ext cx="6960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O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2982" y="3810000"/>
            <a:ext cx="71526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msy10"/>
              </a:rPr>
              <a:t>O</a:t>
            </a:r>
            <a:r>
              <a:rPr lang="en-US" dirty="0" smtClean="0"/>
              <a:t>(n)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4114800" y="1981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3789426" y="25321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4094226" y="25732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3429000" y="30480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4038600" y="30480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457200" y="2057400"/>
            <a:ext cx="1657161" cy="919401"/>
          </a:xfrm>
          <a:prstGeom prst="wedgeRoundRectCallout">
            <a:avLst>
              <a:gd name="adj1" fmla="val 145068"/>
              <a:gd name="adj2" fmla="val 96742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What formula does this represent?</a:t>
            </a:r>
          </a:p>
        </p:txBody>
      </p:sp>
      <p:sp>
        <p:nvSpPr>
          <p:cNvPr id="27" name="Rounded Rectangular Callout 26"/>
          <p:cNvSpPr/>
          <p:nvPr/>
        </p:nvSpPr>
        <p:spPr bwMode="auto">
          <a:xfrm>
            <a:off x="5791200" y="2057400"/>
            <a:ext cx="1657161" cy="919401"/>
          </a:xfrm>
          <a:prstGeom prst="wedgeRoundRectCallout">
            <a:avLst>
              <a:gd name="adj1" fmla="val -111830"/>
              <a:gd name="adj2" fmla="val 8695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What formula does this represent?</a:t>
            </a: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4800600" y="1179433"/>
            <a:ext cx="1981200" cy="612934"/>
          </a:xfrm>
          <a:prstGeom prst="wedgeRoundRectCallout">
            <a:avLst>
              <a:gd name="adj1" fmla="val -66715"/>
              <a:gd name="adj2" fmla="val 8696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Suppose this is the BDD for f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BDDs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mean Reduced Ordered Binary Decision Diagrams (ROBDDs)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Can be viewed as reduced forms of Ordered Binary Decision Trees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Obtained by eliminating duplicate nodes and redundant nodes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Often substantially smaller than the OBDT</a:t>
            </a:r>
          </a:p>
          <a:p>
            <a:endParaRPr lang="en-US" dirty="0" smtClean="0"/>
          </a:p>
          <a:p>
            <a:r>
              <a:rPr lang="en-US" dirty="0" smtClean="0"/>
              <a:t>Canonical representation of Boolean formulas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Unlike other normal forms like CNF and DNF</a:t>
            </a:r>
          </a:p>
          <a:p>
            <a:endParaRPr lang="en-US" dirty="0" smtClean="0"/>
          </a:p>
          <a:p>
            <a:r>
              <a:rPr lang="en-US" dirty="0" smtClean="0"/>
              <a:t>Size of BDD depends critically on variable ordering</a:t>
            </a:r>
          </a:p>
          <a:p>
            <a:endParaRPr lang="en-US" dirty="0" smtClean="0"/>
          </a:p>
          <a:p>
            <a:r>
              <a:rPr lang="en-US" dirty="0" smtClean="0"/>
              <a:t>In practice, BDDs are built up from their components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Via (efficient) Boolean operations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Dynamic variable ordering used to manage BDD 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4114800" y="1981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3789426" y="25321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4094226" y="25732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3429000" y="30480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4038600" y="30480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914400" y="2121457"/>
            <a:ext cx="1199961" cy="408623"/>
          </a:xfrm>
          <a:prstGeom prst="wedgeRoundRectCallout">
            <a:avLst>
              <a:gd name="adj1" fmla="val 173800"/>
              <a:gd name="adj2" fmla="val 29850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Arial"/>
              </a:rPr>
              <a:t>f</a:t>
            </a:r>
            <a:r>
              <a:rPr lang="en-US" sz="2400" baseline="-25000" dirty="0" smtClean="0">
                <a:latin typeface="Arial"/>
              </a:rPr>
              <a:t>v=0</a:t>
            </a:r>
            <a:endParaRPr kumimoji="0" lang="en-US" sz="24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4800600" y="1179433"/>
            <a:ext cx="1981200" cy="612934"/>
          </a:xfrm>
          <a:prstGeom prst="wedgeRoundRectCallout">
            <a:avLst>
              <a:gd name="adj1" fmla="val -66715"/>
              <a:gd name="adj2" fmla="val 8696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Suppose this is the BDD for f </a:t>
            </a: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6172200" y="2133600"/>
            <a:ext cx="1199961" cy="408623"/>
          </a:xfrm>
          <a:prstGeom prst="wedgeRoundRectCallout">
            <a:avLst>
              <a:gd name="adj1" fmla="val -159742"/>
              <a:gd name="adj2" fmla="val 26916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Arial"/>
              </a:rPr>
              <a:t>f</a:t>
            </a:r>
            <a:r>
              <a:rPr lang="en-US" sz="2400" baseline="-25000" dirty="0" smtClean="0">
                <a:latin typeface="Arial"/>
              </a:rPr>
              <a:t>v=1</a:t>
            </a:r>
            <a:endParaRPr kumimoji="0" lang="en-US" sz="24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49009" y="5029200"/>
            <a:ext cx="640149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v=0</a:t>
            </a:r>
            <a:r>
              <a:rPr lang="en-US" dirty="0" smtClean="0"/>
              <a:t> and </a:t>
            </a: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v=1 </a:t>
            </a:r>
            <a:r>
              <a:rPr lang="en-US" dirty="0" smtClean="0">
                <a:latin typeface="Arial"/>
              </a:rPr>
              <a:t> are known as the co-factors of f </a:t>
            </a:r>
            <a:r>
              <a:rPr lang="en-US" dirty="0" err="1" smtClean="0">
                <a:latin typeface="Arial"/>
              </a:rPr>
              <a:t>w.r.t</a:t>
            </a:r>
            <a:r>
              <a:rPr lang="en-US" dirty="0" smtClean="0">
                <a:latin typeface="Arial"/>
              </a:rPr>
              <a:t>. v 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7522" y="5562600"/>
            <a:ext cx="296446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f = (X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v=0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(Y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4114800" y="1981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3789426" y="25321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4094226" y="25732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3429000" y="30480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4038600" y="30480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914400" y="2121457"/>
            <a:ext cx="1199961" cy="408623"/>
          </a:xfrm>
          <a:prstGeom prst="wedgeRoundRectCallout">
            <a:avLst>
              <a:gd name="adj1" fmla="val 173800"/>
              <a:gd name="adj2" fmla="val 29850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Arial"/>
              </a:rPr>
              <a:t>f</a:t>
            </a:r>
            <a:r>
              <a:rPr lang="en-US" sz="2400" baseline="-25000" dirty="0" smtClean="0">
                <a:latin typeface="Arial"/>
              </a:rPr>
              <a:t>v=0</a:t>
            </a:r>
            <a:endParaRPr kumimoji="0" lang="en-US" sz="24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4800600" y="1179433"/>
            <a:ext cx="1981200" cy="612934"/>
          </a:xfrm>
          <a:prstGeom prst="wedgeRoundRectCallout">
            <a:avLst>
              <a:gd name="adj1" fmla="val -66715"/>
              <a:gd name="adj2" fmla="val 8696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Suppose this is the BDD for f </a:t>
            </a: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6172200" y="2133600"/>
            <a:ext cx="1199961" cy="408623"/>
          </a:xfrm>
          <a:prstGeom prst="wedgeRoundRectCallout">
            <a:avLst>
              <a:gd name="adj1" fmla="val -159742"/>
              <a:gd name="adj2" fmla="val 26916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Arial"/>
              </a:rPr>
              <a:t>f</a:t>
            </a:r>
            <a:r>
              <a:rPr lang="en-US" sz="2400" baseline="-25000" dirty="0" smtClean="0">
                <a:latin typeface="Arial"/>
              </a:rPr>
              <a:t>v=1</a:t>
            </a:r>
            <a:endParaRPr kumimoji="0" lang="en-US" sz="24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84274" y="5029200"/>
            <a:ext cx="633096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v=0</a:t>
            </a:r>
            <a:r>
              <a:rPr lang="en-US" dirty="0" smtClean="0"/>
              <a:t> and </a:t>
            </a: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v=1 </a:t>
            </a:r>
            <a:r>
              <a:rPr lang="en-US" dirty="0" smtClean="0">
                <a:latin typeface="Arial"/>
              </a:rPr>
              <a:t> are known as the co-factors of f </a:t>
            </a:r>
            <a:r>
              <a:rPr lang="en-US" dirty="0" err="1" smtClean="0">
                <a:latin typeface="Arial"/>
              </a:rPr>
              <a:t>w.r.t</a:t>
            </a:r>
            <a:r>
              <a:rPr lang="en-US" dirty="0" smtClean="0">
                <a:latin typeface="Arial"/>
              </a:rPr>
              <a:t>. v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2737" y="5562600"/>
            <a:ext cx="30540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f = 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v=0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(v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v=1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(Simple Cases)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00400" y="1752600"/>
            <a:ext cx="2005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(f,        ) =  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4187068" y="175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025268" y="175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0400" y="2857380"/>
            <a:ext cx="2005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(f,        ) =  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 bwMode="auto">
          <a:xfrm>
            <a:off x="4187068" y="285738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29200" y="287649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200307" y="3771780"/>
            <a:ext cx="207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(        ,f ) =  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 bwMode="auto">
          <a:xfrm>
            <a:off x="3997574" y="377178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64374" y="379089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00400" y="4838580"/>
            <a:ext cx="207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(        ,f ) =  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 bwMode="auto">
          <a:xfrm>
            <a:off x="3997667" y="483858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5105400" y="487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/>
      <p:bldP spid="39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Case)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2438400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2113026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2417826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1752600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2362200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5949696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2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32" idx="4"/>
            <a:endCxn id="38" idx="0"/>
          </p:cNvCxnSpPr>
          <p:nvPr/>
        </p:nvCxnSpPr>
        <p:spPr bwMode="auto">
          <a:xfrm rot="5400000">
            <a:off x="5624322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2" idx="4"/>
            <a:endCxn id="39" idx="0"/>
          </p:cNvCxnSpPr>
          <p:nvPr/>
        </p:nvCxnSpPr>
        <p:spPr bwMode="auto">
          <a:xfrm rot="16200000" flipH="1">
            <a:off x="5929122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Isosceles Triangle 37"/>
          <p:cNvSpPr/>
          <p:nvPr/>
        </p:nvSpPr>
        <p:spPr bwMode="auto">
          <a:xfrm>
            <a:off x="5263896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5873496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71600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0" y="2057400"/>
            <a:ext cx="116730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latin typeface="cmsy10"/>
              </a:rPr>
              <a:t>Æ</a:t>
            </a:r>
            <a:endParaRPr lang="en-US" sz="11500" dirty="0">
              <a:latin typeface="cmsy1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48678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45" name="Down Arrow 44"/>
          <p:cNvSpPr/>
          <p:nvPr/>
        </p:nvSpPr>
        <p:spPr bwMode="auto">
          <a:xfrm>
            <a:off x="23622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6" name="Down Arrow 45"/>
          <p:cNvSpPr/>
          <p:nvPr/>
        </p:nvSpPr>
        <p:spPr bwMode="auto">
          <a:xfrm>
            <a:off x="58674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4" grpId="0"/>
      <p:bldP spid="45" grpId="0" animBg="1"/>
      <p:bldP spid="4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1)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2438400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2113026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2417826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1752600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2362200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5949696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32" idx="4"/>
            <a:endCxn id="38" idx="0"/>
          </p:cNvCxnSpPr>
          <p:nvPr/>
        </p:nvCxnSpPr>
        <p:spPr bwMode="auto">
          <a:xfrm rot="5400000">
            <a:off x="5624322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2" idx="4"/>
            <a:endCxn id="39" idx="0"/>
          </p:cNvCxnSpPr>
          <p:nvPr/>
        </p:nvCxnSpPr>
        <p:spPr bwMode="auto">
          <a:xfrm rot="16200000" flipH="1">
            <a:off x="5929122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Isosceles Triangle 37"/>
          <p:cNvSpPr/>
          <p:nvPr/>
        </p:nvSpPr>
        <p:spPr bwMode="auto">
          <a:xfrm>
            <a:off x="5263896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5873496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71600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0" y="2057400"/>
            <a:ext cx="116730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latin typeface="cmsy10"/>
              </a:rPr>
              <a:t>Æ</a:t>
            </a:r>
            <a:endParaRPr lang="en-US" sz="11500" dirty="0">
              <a:latin typeface="cmsy1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48678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45" name="Down Arrow 44"/>
          <p:cNvSpPr/>
          <p:nvPr/>
        </p:nvSpPr>
        <p:spPr bwMode="auto">
          <a:xfrm>
            <a:off x="23622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6" name="Down Arrow 45"/>
          <p:cNvSpPr/>
          <p:nvPr/>
        </p:nvSpPr>
        <p:spPr bwMode="auto">
          <a:xfrm>
            <a:off x="58674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1295400"/>
            <a:ext cx="92044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4" grpId="0"/>
      <p:bldP spid="45" grpId="0" animBg="1"/>
      <p:bldP spid="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1)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71600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54012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1295400"/>
            <a:ext cx="92044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20" name="Up Arrow 19"/>
          <p:cNvSpPr/>
          <p:nvPr/>
        </p:nvSpPr>
        <p:spPr bwMode="auto">
          <a:xfrm>
            <a:off x="4038600" y="4800600"/>
            <a:ext cx="762000" cy="597408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4200" y="4267200"/>
            <a:ext cx="249299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X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Y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1)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71600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54012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1295400"/>
            <a:ext cx="92044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20" name="Up Arrow 19"/>
          <p:cNvSpPr/>
          <p:nvPr/>
        </p:nvSpPr>
        <p:spPr bwMode="auto">
          <a:xfrm>
            <a:off x="4038600" y="4800600"/>
            <a:ext cx="762000" cy="597408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869" y="4267200"/>
            <a:ext cx="391966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(f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(g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3048000" y="2438400"/>
            <a:ext cx="2743200" cy="609600"/>
          </a:xfrm>
          <a:prstGeom prst="wedgeRoundRectCallout">
            <a:avLst>
              <a:gd name="adj1" fmla="val -23277"/>
              <a:gd name="adj2" fmla="val 251826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Compute recursively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3048000" y="2438400"/>
            <a:ext cx="2743200" cy="609600"/>
          </a:xfrm>
          <a:prstGeom prst="wedgeRoundRectCallout">
            <a:avLst>
              <a:gd name="adj1" fmla="val 43390"/>
              <a:gd name="adj2" fmla="val 254065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Compute recursively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1)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71600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6388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54012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1295400"/>
            <a:ext cx="92044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20" name="Up Arrow 19"/>
          <p:cNvSpPr/>
          <p:nvPr/>
        </p:nvSpPr>
        <p:spPr bwMode="auto">
          <a:xfrm>
            <a:off x="4038600" y="4800600"/>
            <a:ext cx="762000" cy="597408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869" y="4267200"/>
            <a:ext cx="391966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(f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(g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2672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2" name="Straight Arrow Connector 11"/>
          <p:cNvCxnSpPr>
            <a:stCxn id="11" idx="4"/>
            <a:endCxn id="14" idx="0"/>
          </p:cNvCxnSpPr>
          <p:nvPr/>
        </p:nvCxnSpPr>
        <p:spPr bwMode="auto">
          <a:xfrm rot="5400000">
            <a:off x="3467100" y="1905000"/>
            <a:ext cx="6858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4"/>
            <a:endCxn id="15" idx="0"/>
          </p:cNvCxnSpPr>
          <p:nvPr/>
        </p:nvCxnSpPr>
        <p:spPr bwMode="auto">
          <a:xfrm rot="16200000" flipH="1">
            <a:off x="4781550" y="1885950"/>
            <a:ext cx="685800" cy="1333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Isosceles Triangle 13"/>
          <p:cNvSpPr/>
          <p:nvPr/>
        </p:nvSpPr>
        <p:spPr bwMode="auto">
          <a:xfrm>
            <a:off x="1676400" y="2895600"/>
            <a:ext cx="2971800" cy="6858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="0" baseline="-25000" dirty="0" smtClean="0">
                <a:latin typeface="Arial"/>
              </a:rPr>
              <a:t>2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4191000" y="2895600"/>
            <a:ext cx="3200400" cy="6858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g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2" name="Up Arrow 21"/>
          <p:cNvSpPr/>
          <p:nvPr/>
        </p:nvSpPr>
        <p:spPr bwMode="auto">
          <a:xfrm rot="19676933">
            <a:off x="3314524" y="3641272"/>
            <a:ext cx="381352" cy="539642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 rot="2081261">
            <a:off x="5694719" y="3635329"/>
            <a:ext cx="370018" cy="577941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00266" y="1371600"/>
            <a:ext cx="298831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What if </a:t>
            </a:r>
            <a:r>
              <a:rPr lang="en-US" b="0" dirty="0" smtClean="0"/>
              <a:t>f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f</a:t>
            </a:r>
            <a:r>
              <a:rPr lang="en-US" b="0" baseline="-25000" dirty="0" smtClean="0"/>
              <a:t>2</a:t>
            </a:r>
            <a:r>
              <a:rPr lang="en-US" b="0" baseline="-250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b="0" dirty="0" smtClean="0">
                <a:latin typeface="Arial"/>
              </a:rPr>
              <a:t>= </a:t>
            </a:r>
            <a:r>
              <a:rPr lang="en-US" b="0" dirty="0" smtClean="0"/>
              <a:t>g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g</a:t>
            </a:r>
            <a:r>
              <a:rPr lang="en-US" baseline="-25000" dirty="0" smtClean="0"/>
              <a:t>2</a:t>
            </a:r>
            <a:r>
              <a:rPr lang="en-US" baseline="-250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b="0" dirty="0" smtClean="0">
                <a:latin typeface="Arial"/>
              </a:rPr>
              <a:t>?</a:t>
            </a:r>
            <a:r>
              <a:rPr lang="en-US" b="0" baseline="-25000" dirty="0" smtClean="0"/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04037" y="1981200"/>
            <a:ext cx="166744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Return </a:t>
            </a:r>
            <a:r>
              <a:rPr lang="en-US" b="0" dirty="0" smtClean="0"/>
              <a:t>f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f</a:t>
            </a:r>
            <a:r>
              <a:rPr lang="en-US" b="0" baseline="-25000" dirty="0" smtClean="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22" grpId="0" animBg="1"/>
      <p:bldP spid="23" grpId="0" animBg="1"/>
      <p:bldP spid="28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2)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2438400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7" name="Straight Arrow Connector 16"/>
          <p:cNvCxnSpPr>
            <a:stCxn id="16" idx="4"/>
            <a:endCxn id="25" idx="0"/>
          </p:cNvCxnSpPr>
          <p:nvPr/>
        </p:nvCxnSpPr>
        <p:spPr bwMode="auto">
          <a:xfrm rot="5400000">
            <a:off x="2113026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6" idx="4"/>
            <a:endCxn id="26" idx="0"/>
          </p:cNvCxnSpPr>
          <p:nvPr/>
        </p:nvCxnSpPr>
        <p:spPr bwMode="auto">
          <a:xfrm rot="16200000" flipH="1">
            <a:off x="2417826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Isosceles Triangle 24"/>
          <p:cNvSpPr/>
          <p:nvPr/>
        </p:nvSpPr>
        <p:spPr bwMode="auto">
          <a:xfrm>
            <a:off x="1752600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1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2362200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5949696" y="2133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2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32" idx="4"/>
            <a:endCxn id="38" idx="0"/>
          </p:cNvCxnSpPr>
          <p:nvPr/>
        </p:nvCxnSpPr>
        <p:spPr bwMode="auto">
          <a:xfrm rot="5400000">
            <a:off x="5624322" y="2684526"/>
            <a:ext cx="685800" cy="34594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2" idx="4"/>
            <a:endCxn id="39" idx="0"/>
          </p:cNvCxnSpPr>
          <p:nvPr/>
        </p:nvCxnSpPr>
        <p:spPr bwMode="auto">
          <a:xfrm rot="16200000" flipH="1">
            <a:off x="5929122" y="2725674"/>
            <a:ext cx="685800" cy="263652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Isosceles Triangle 37"/>
          <p:cNvSpPr/>
          <p:nvPr/>
        </p:nvSpPr>
        <p:spPr bwMode="auto">
          <a:xfrm>
            <a:off x="5263896" y="3200400"/>
            <a:ext cx="1060704" cy="9144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5873496" y="3200400"/>
            <a:ext cx="1060704" cy="9144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71600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15298" y="51054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0" y="2057400"/>
            <a:ext cx="116730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latin typeface="cmsy10"/>
              </a:rPr>
              <a:t>Æ</a:t>
            </a:r>
            <a:endParaRPr lang="en-US" sz="11500" dirty="0">
              <a:latin typeface="cmsy1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4800" y="48678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45" name="Down Arrow 44"/>
          <p:cNvSpPr/>
          <p:nvPr/>
        </p:nvSpPr>
        <p:spPr bwMode="auto">
          <a:xfrm>
            <a:off x="23622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6" name="Down Arrow 45"/>
          <p:cNvSpPr/>
          <p:nvPr/>
        </p:nvSpPr>
        <p:spPr bwMode="auto">
          <a:xfrm>
            <a:off x="5867400" y="4267200"/>
            <a:ext cx="533400" cy="673608"/>
          </a:xfrm>
          <a:prstGeom prst="down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3" y="1295400"/>
            <a:ext cx="92044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&lt; v</a:t>
            </a:r>
            <a:r>
              <a:rPr lang="en-US" b="0" baseline="-25000" dirty="0" smtClean="0">
                <a:latin typeface="Arial"/>
              </a:rPr>
              <a:t>2</a:t>
            </a:r>
            <a:endParaRPr lang="en-US" b="0" baseline="-25000" dirty="0">
              <a:latin typeface="Arial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6477000" y="990600"/>
            <a:ext cx="2426602" cy="1021556"/>
          </a:xfrm>
          <a:prstGeom prst="wedgeRoundRectCallout">
            <a:avLst>
              <a:gd name="adj1" fmla="val -117914"/>
              <a:gd name="adj2" fmla="val 3391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v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appears before 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v</a:t>
            </a:r>
            <a:r>
              <a:rPr kumimoji="0" lang="en-US" sz="20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in the variable ordering</a:t>
            </a:r>
          </a:p>
        </p:txBody>
      </p:sp>
      <p:sp>
        <p:nvSpPr>
          <p:cNvPr id="21" name="Right Brace 20"/>
          <p:cNvSpPr/>
          <p:nvPr/>
        </p:nvSpPr>
        <p:spPr bwMode="auto">
          <a:xfrm>
            <a:off x="7086600" y="2133600"/>
            <a:ext cx="533400" cy="1981200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96200" y="2895600"/>
            <a:ext cx="42191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d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And (Complex Case 2)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71600" y="5562600"/>
            <a:ext cx="255230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f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g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76800" y="5562600"/>
            <a:ext cx="42191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d</a:t>
            </a:r>
            <a:r>
              <a:rPr lang="en-US" b="0" baseline="-25000" dirty="0" smtClean="0">
                <a:latin typeface="Arial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14800" y="532507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msy10"/>
              </a:rPr>
              <a:t>Æ</a:t>
            </a:r>
            <a:endParaRPr lang="en-US" sz="5400" dirty="0">
              <a:latin typeface="cmsy1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3" y="1295400"/>
            <a:ext cx="92044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v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&lt; v</a:t>
            </a:r>
            <a:r>
              <a:rPr lang="en-US" b="0" baseline="-25000" dirty="0" smtClean="0">
                <a:latin typeface="Arial"/>
              </a:rPr>
              <a:t>2</a:t>
            </a:r>
            <a:endParaRPr lang="en-US" b="0" baseline="-25000" dirty="0">
              <a:latin typeface="Arial"/>
            </a:endParaRPr>
          </a:p>
        </p:txBody>
      </p:sp>
      <p:sp>
        <p:nvSpPr>
          <p:cNvPr id="28" name="Up Arrow 27"/>
          <p:cNvSpPr/>
          <p:nvPr/>
        </p:nvSpPr>
        <p:spPr bwMode="auto">
          <a:xfrm>
            <a:off x="4038600" y="4800600"/>
            <a:ext cx="762000" cy="597408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74803" y="4267200"/>
            <a:ext cx="399179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(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v</a:t>
            </a:r>
            <a:r>
              <a:rPr lang="en-US" baseline="-50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(f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d</a:t>
            </a:r>
            <a:r>
              <a:rPr lang="en-US" b="0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(</a:t>
            </a:r>
            <a:r>
              <a:rPr lang="en-US" b="0" dirty="0" smtClean="0">
                <a:latin typeface="Arial"/>
              </a:rPr>
              <a:t>v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(g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d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b="0" dirty="0" smtClean="0">
                <a:latin typeface="Arial"/>
              </a:rPr>
              <a:t>)</a:t>
            </a:r>
            <a:r>
              <a:rPr lang="en-US" dirty="0" smtClean="0">
                <a:latin typeface="Arial"/>
              </a:rPr>
              <a:t>)</a:t>
            </a:r>
            <a:endParaRPr lang="en-US" baseline="-25000" dirty="0" smtClean="0">
              <a:latin typeface="Arial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2672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v</a:t>
            </a:r>
            <a:r>
              <a:rPr lang="en-US" sz="1600" b="0" baseline="-25000" dirty="0" smtClean="0">
                <a:latin typeface="Arial"/>
              </a:rPr>
              <a:t>1</a:t>
            </a:r>
            <a:endParaRPr kumimoji="0" lang="en-US" sz="16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1" name="Straight Arrow Connector 30"/>
          <p:cNvCxnSpPr>
            <a:stCxn id="30" idx="4"/>
            <a:endCxn id="35" idx="0"/>
          </p:cNvCxnSpPr>
          <p:nvPr/>
        </p:nvCxnSpPr>
        <p:spPr bwMode="auto">
          <a:xfrm rot="5400000">
            <a:off x="3467100" y="1905000"/>
            <a:ext cx="685800" cy="1295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30" idx="4"/>
            <a:endCxn id="37" idx="0"/>
          </p:cNvCxnSpPr>
          <p:nvPr/>
        </p:nvCxnSpPr>
        <p:spPr bwMode="auto">
          <a:xfrm rot="16200000" flipH="1">
            <a:off x="4781550" y="1885950"/>
            <a:ext cx="685800" cy="13335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Isosceles Triangle 34"/>
          <p:cNvSpPr/>
          <p:nvPr/>
        </p:nvSpPr>
        <p:spPr bwMode="auto">
          <a:xfrm>
            <a:off x="1676400" y="2895600"/>
            <a:ext cx="2971800" cy="685800"/>
          </a:xfrm>
          <a:prstGeom prst="triangl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f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d</a:t>
            </a:r>
            <a:r>
              <a:rPr lang="en-US" b="0" baseline="-25000" dirty="0" smtClean="0">
                <a:latin typeface="Arial"/>
              </a:rPr>
              <a:t>2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7" name="Isosceles Triangle 36"/>
          <p:cNvSpPr/>
          <p:nvPr/>
        </p:nvSpPr>
        <p:spPr bwMode="auto">
          <a:xfrm>
            <a:off x="4191000" y="2895600"/>
            <a:ext cx="3200400" cy="685800"/>
          </a:xfrm>
          <a:prstGeom prst="triangle">
            <a:avLst/>
          </a:prstGeom>
          <a:solidFill>
            <a:srgbClr val="92D050">
              <a:alpha val="44000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g</a:t>
            </a:r>
            <a:r>
              <a:rPr lang="en-US" b="0" baseline="-25000" dirty="0" smtClean="0">
                <a:latin typeface="Arial"/>
              </a:rPr>
              <a:t>1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d</a:t>
            </a:r>
            <a:r>
              <a:rPr lang="en-US" baseline="-25000" dirty="0" smtClean="0">
                <a:latin typeface="Arial"/>
              </a:rPr>
              <a:t>2</a:t>
            </a:r>
            <a:endParaRPr kumimoji="0" lang="en-US" sz="20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1" name="Up Arrow 40"/>
          <p:cNvSpPr/>
          <p:nvPr/>
        </p:nvSpPr>
        <p:spPr bwMode="auto">
          <a:xfrm rot="19676933">
            <a:off x="3314524" y="3641272"/>
            <a:ext cx="381352" cy="539642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7" name="Up Arrow 46"/>
          <p:cNvSpPr/>
          <p:nvPr/>
        </p:nvSpPr>
        <p:spPr bwMode="auto">
          <a:xfrm rot="2081261">
            <a:off x="5694719" y="3635329"/>
            <a:ext cx="370018" cy="577941"/>
          </a:xfrm>
          <a:prstGeom prst="up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64198" y="1371600"/>
            <a:ext cx="306045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What if </a:t>
            </a:r>
            <a:r>
              <a:rPr lang="en-US" b="0" dirty="0" smtClean="0"/>
              <a:t>f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d</a:t>
            </a:r>
            <a:r>
              <a:rPr lang="en-US" b="0" baseline="-25000" dirty="0" smtClean="0"/>
              <a:t>2</a:t>
            </a:r>
            <a:r>
              <a:rPr lang="en-US" b="0" baseline="-250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b="0" dirty="0" smtClean="0">
                <a:latin typeface="Arial"/>
              </a:rPr>
              <a:t>= </a:t>
            </a:r>
            <a:r>
              <a:rPr lang="en-US" b="0" dirty="0" smtClean="0"/>
              <a:t>g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d</a:t>
            </a:r>
            <a:r>
              <a:rPr lang="en-US" baseline="-25000" dirty="0" smtClean="0"/>
              <a:t>2</a:t>
            </a:r>
            <a:r>
              <a:rPr lang="en-US" baseline="-25000" dirty="0" smtClean="0">
                <a:solidFill>
                  <a:schemeClr val="tx1"/>
                </a:solidFill>
                <a:ea typeface="ＭＳ Ｐゴシック" pitchFamily="1" charset="-128"/>
              </a:rPr>
              <a:t> </a:t>
            </a:r>
            <a:r>
              <a:rPr lang="en-US" b="0" dirty="0" smtClean="0">
                <a:latin typeface="Arial"/>
              </a:rPr>
              <a:t>?</a:t>
            </a:r>
            <a:r>
              <a:rPr lang="en-US" b="0" baseline="-25000" dirty="0" smtClean="0"/>
              <a:t>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567969" y="1981200"/>
            <a:ext cx="173957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Return </a:t>
            </a:r>
            <a:r>
              <a:rPr lang="en-US" b="0" dirty="0" smtClean="0"/>
              <a:t>f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/>
              <a:t> d</a:t>
            </a:r>
            <a:r>
              <a:rPr lang="en-US" b="0" baseline="-25000" dirty="0" smtClean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96523" y="5105400"/>
            <a:ext cx="209063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0" dirty="0" smtClean="0">
                <a:latin typeface="cmsy10"/>
              </a:rPr>
              <a:t>O</a:t>
            </a:r>
            <a:r>
              <a:rPr lang="en-US" sz="3200" b="0" dirty="0" smtClean="0">
                <a:latin typeface="Arial"/>
              </a:rPr>
              <a:t>(n</a:t>
            </a:r>
            <a:r>
              <a:rPr lang="en-US" sz="3200" baseline="-25000" dirty="0" smtClean="0">
                <a:latin typeface="Arial"/>
              </a:rPr>
              <a:t>1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£</a:t>
            </a:r>
            <a:r>
              <a:rPr lang="en-US" sz="3200" dirty="0" smtClean="0"/>
              <a:t> </a:t>
            </a:r>
            <a:r>
              <a:rPr lang="en-US" sz="3200" b="0" dirty="0" smtClean="0">
                <a:latin typeface="Arial"/>
              </a:rPr>
              <a:t>n</a:t>
            </a:r>
            <a:r>
              <a:rPr lang="en-US" sz="3200" baseline="-25000" dirty="0" smtClean="0">
                <a:latin typeface="Arial"/>
              </a:rPr>
              <a:t>2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7" grpId="0" animBg="1"/>
      <p:bldP spid="41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Example: Comparator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90800" y="2362200"/>
            <a:ext cx="3657600" cy="18288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Comparator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>
            <a:off x="2781300" y="2019300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3466305" y="2018506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rot="5400000">
            <a:off x="4686301" y="2019300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>
            <a:off x="5371306" y="2018506"/>
            <a:ext cx="6858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97180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6689" y="1295400"/>
            <a:ext cx="421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1690" y="1295400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cxnSp>
        <p:nvCxnSpPr>
          <p:cNvPr id="15" name="Straight Arrow Connector 14"/>
          <p:cNvCxnSpPr>
            <a:stCxn id="4" idx="2"/>
          </p:cNvCxnSpPr>
          <p:nvPr/>
        </p:nvCxnSpPr>
        <p:spPr bwMode="auto">
          <a:xfrm rot="5400000">
            <a:off x="4152900" y="4457700"/>
            <a:ext cx="533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789860" y="4876800"/>
            <a:ext cx="3368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f = 1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82647" y="5543490"/>
            <a:ext cx="3382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f = 1 </a:t>
            </a:r>
            <a:r>
              <a:rPr lang="en-US" dirty="0" smtClean="0">
                <a:latin typeface="cmsy10"/>
              </a:rPr>
              <a:t>,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2</a:t>
            </a:r>
            <a:r>
              <a:rPr lang="en-US" dirty="0" smtClean="0"/>
              <a:t> =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pic>
        <p:nvPicPr>
          <p:cNvPr id="1026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4262" y="4800600"/>
            <a:ext cx="465138" cy="4875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Or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51831" y="1981200"/>
            <a:ext cx="6545896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b="0" dirty="0" smtClean="0">
                <a:latin typeface="Arial"/>
              </a:rPr>
              <a:t>Or(d1,d</a:t>
            </a:r>
            <a:r>
              <a:rPr lang="en-US" sz="3600" baseline="-25000" dirty="0" smtClean="0">
                <a:latin typeface="Arial"/>
              </a:rPr>
              <a:t>2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=</a:t>
            </a:r>
          </a:p>
          <a:p>
            <a:r>
              <a:rPr lang="en-US" sz="3600" dirty="0" smtClean="0"/>
              <a:t>Not ( And ( </a:t>
            </a:r>
            <a:r>
              <a:rPr lang="en-US" sz="3600" b="0" dirty="0" smtClean="0">
                <a:latin typeface="Arial"/>
              </a:rPr>
              <a:t>Not(d</a:t>
            </a:r>
            <a:r>
              <a:rPr lang="en-US" sz="3600" baseline="-25000" dirty="0" smtClean="0">
                <a:latin typeface="Arial"/>
              </a:rPr>
              <a:t>1</a:t>
            </a:r>
            <a:r>
              <a:rPr lang="en-US" sz="3600" dirty="0" smtClean="0"/>
              <a:t>), </a:t>
            </a:r>
            <a:r>
              <a:rPr lang="en-US" sz="3600" b="0" dirty="0" smtClean="0">
                <a:latin typeface="Arial"/>
              </a:rPr>
              <a:t>Not(d</a:t>
            </a:r>
            <a:r>
              <a:rPr lang="en-US" sz="3600" baseline="-25000" dirty="0" smtClean="0">
                <a:latin typeface="Arial"/>
              </a:rPr>
              <a:t>2</a:t>
            </a:r>
            <a:r>
              <a:rPr lang="en-US" sz="3600" dirty="0" smtClean="0"/>
              <a:t>) ) )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4876800"/>
            <a:ext cx="209063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0" dirty="0" smtClean="0">
                <a:latin typeface="cmsy10"/>
              </a:rPr>
              <a:t>O</a:t>
            </a:r>
            <a:r>
              <a:rPr lang="en-US" sz="3200" b="0" dirty="0" smtClean="0">
                <a:latin typeface="Arial"/>
              </a:rPr>
              <a:t>(n</a:t>
            </a:r>
            <a:r>
              <a:rPr lang="en-US" sz="3200" baseline="-25000" dirty="0" smtClean="0">
                <a:latin typeface="Arial"/>
              </a:rPr>
              <a:t>1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£</a:t>
            </a:r>
            <a:r>
              <a:rPr lang="en-US" sz="3200" dirty="0" smtClean="0"/>
              <a:t> </a:t>
            </a:r>
            <a:r>
              <a:rPr lang="en-US" sz="3200" b="0" dirty="0" smtClean="0">
                <a:latin typeface="Arial"/>
              </a:rPr>
              <a:t>n</a:t>
            </a:r>
            <a:r>
              <a:rPr lang="en-US" sz="3200" baseline="-25000" dirty="0" smtClean="0">
                <a:latin typeface="Arial"/>
              </a:rPr>
              <a:t>2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Exist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09955" y="1639669"/>
            <a:ext cx="3494867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Exist(“0”,v) =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Exist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91947" y="1494472"/>
            <a:ext cx="393088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Exist(“0”,v) = “0”</a:t>
            </a:r>
          </a:p>
          <a:p>
            <a:r>
              <a:rPr lang="en-US" sz="3600" dirty="0" smtClean="0"/>
              <a:t>Exist(“1”,v) =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Exist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24407" y="1501676"/>
            <a:ext cx="6865982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Exist(“0”,v) = “0”</a:t>
            </a:r>
          </a:p>
          <a:p>
            <a:r>
              <a:rPr lang="en-US" sz="3600" dirty="0" smtClean="0"/>
              <a:t>Exist(“1”,v) = “1”</a:t>
            </a:r>
          </a:p>
          <a:p>
            <a:r>
              <a:rPr lang="en-US" sz="3600" dirty="0" smtClean="0"/>
              <a:t>Exist((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f)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g) , v) = 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Exist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4272" y="1501676"/>
            <a:ext cx="7866256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Exist(“0”,v) = “0”</a:t>
            </a:r>
          </a:p>
          <a:p>
            <a:r>
              <a:rPr lang="en-US" sz="3600" dirty="0" smtClean="0"/>
              <a:t>Exist(“1”,v) = “1”</a:t>
            </a:r>
          </a:p>
          <a:p>
            <a:r>
              <a:rPr lang="en-US" sz="3600" dirty="0" smtClean="0"/>
              <a:t>Exist((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f)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g) , v) = Or(</a:t>
            </a:r>
            <a:r>
              <a:rPr lang="en-US" sz="3600" dirty="0" err="1" smtClean="0"/>
              <a:t>f,g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Exist((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f)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g) , v) = 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Operations: Exist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4272" y="1501676"/>
            <a:ext cx="7866256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Exist(“0”,v) = “0”</a:t>
            </a:r>
          </a:p>
          <a:p>
            <a:r>
              <a:rPr lang="en-US" sz="3600" dirty="0" smtClean="0"/>
              <a:t>Exist(“1”,v) = “1”</a:t>
            </a:r>
          </a:p>
          <a:p>
            <a:r>
              <a:rPr lang="en-US" sz="3600" dirty="0" smtClean="0"/>
              <a:t>Exist((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f)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g) , v) = Or(</a:t>
            </a:r>
            <a:r>
              <a:rPr lang="en-US" sz="3600" dirty="0" err="1" smtClean="0"/>
              <a:t>f,g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Exist((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f)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g) , v) =</a:t>
            </a:r>
          </a:p>
          <a:p>
            <a:r>
              <a:rPr lang="en-US" sz="3600" dirty="0" smtClean="0"/>
              <a:t> (</a:t>
            </a:r>
            <a:r>
              <a:rPr lang="en-US" sz="3600" dirty="0" smtClean="0">
                <a:latin typeface="cmsy10"/>
              </a:rPr>
              <a:t>:</a:t>
            </a:r>
            <a:r>
              <a:rPr lang="en-US" sz="3600" dirty="0" smtClean="0"/>
              <a:t> 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Exist(</a:t>
            </a:r>
            <a:r>
              <a:rPr lang="en-US" sz="3600" dirty="0" err="1" smtClean="0"/>
              <a:t>f,v</a:t>
            </a:r>
            <a:r>
              <a:rPr lang="en-US" sz="3600" dirty="0" smtClean="0"/>
              <a:t>)) </a:t>
            </a:r>
            <a:r>
              <a:rPr lang="en-US" sz="3600" dirty="0" smtClean="0">
                <a:latin typeface="cmsy10"/>
              </a:rPr>
              <a:t>Ç</a:t>
            </a:r>
            <a:r>
              <a:rPr lang="en-US" sz="3600" dirty="0" smtClean="0"/>
              <a:t> (v’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Exist(</a:t>
            </a:r>
            <a:r>
              <a:rPr lang="en-US" sz="3600" dirty="0" err="1" smtClean="0"/>
              <a:t>g,v</a:t>
            </a:r>
            <a:r>
              <a:rPr lang="en-US" sz="3600" dirty="0" smtClean="0"/>
              <a:t>))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533400"/>
            <a:ext cx="115608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0" dirty="0" smtClean="0">
                <a:latin typeface="cmsy10"/>
              </a:rPr>
              <a:t>O</a:t>
            </a:r>
            <a:r>
              <a:rPr lang="en-US" sz="3200" b="0" dirty="0" smtClean="0">
                <a:latin typeface="Arial"/>
              </a:rPr>
              <a:t>(n</a:t>
            </a:r>
            <a:r>
              <a:rPr lang="en-US" sz="3200" b="0" baseline="30000" dirty="0" smtClean="0">
                <a:latin typeface="Arial"/>
              </a:rPr>
              <a:t>2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6247" y="5562600"/>
            <a:ext cx="820859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But f is SAT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V. f is not “0”. So why doesn’t this imply P = NP?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096000"/>
            <a:ext cx="407675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Because the BDD size changes!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is great if you are interested to know if a solution exists</a:t>
            </a:r>
          </a:p>
          <a:p>
            <a:endParaRPr lang="en-US" dirty="0" smtClean="0"/>
          </a:p>
          <a:p>
            <a:r>
              <a:rPr lang="en-US" dirty="0" smtClean="0"/>
              <a:t>BDDs are great if you are interested in the set of all solutions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How many solutions are there?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How do you do this on a BDD?</a:t>
            </a:r>
          </a:p>
          <a:p>
            <a:endParaRPr lang="en-US" dirty="0" smtClean="0"/>
          </a:p>
          <a:p>
            <a:r>
              <a:rPr lang="en-US" dirty="0" smtClean="0"/>
              <a:t>Or if your problem involves computing a fixed point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Set of nodes reachable from a given node in a graph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5410200"/>
            <a:ext cx="546816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How many ways can you solve this puzzle?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22550" y="5410200"/>
            <a:ext cx="673787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How many ways can you solve this puzzle? At least 2.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22550" y="5410200"/>
            <a:ext cx="673787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How many ways can you solve this puzzle? At least 2.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Conjunctive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3505200"/>
            <a:ext cx="8001000" cy="304800"/>
          </a:xfrm>
        </p:spPr>
        <p:txBody>
          <a:bodyPr/>
          <a:lstStyle/>
          <a:p>
            <a:pPr algn="ctr"/>
            <a:r>
              <a:rPr lang="en-US" dirty="0" smtClean="0"/>
              <a:t>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b</a:t>
            </a:r>
            <a:r>
              <a:rPr lang="en-US" baseline="-25000" dirty="0" smtClean="0"/>
              <a:t>2</a:t>
            </a:r>
            <a:r>
              <a:rPr lang="en-US" dirty="0" smtClean="0"/>
              <a:t> 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b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gray">
          <a:xfrm>
            <a:off x="609600" y="2895600"/>
            <a:ext cx="800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gray">
          <a:xfrm>
            <a:off x="609600" y="2209800"/>
            <a:ext cx="800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b="0" kern="0" dirty="0" smtClean="0">
                <a:latin typeface="Arial"/>
                <a:ea typeface="+mn-ea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gray">
          <a:xfrm>
            <a:off x="609600" y="4191000"/>
            <a:ext cx="800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</a:rPr>
              <a:t>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Æ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(b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0662" y="2819400"/>
            <a:ext cx="465138" cy="487554"/>
          </a:xfrm>
          <a:prstGeom prst="rect">
            <a:avLst/>
          </a:prstGeom>
          <a:noFill/>
        </p:spPr>
      </p:pic>
      <p:pic>
        <p:nvPicPr>
          <p:cNvPr id="24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352800"/>
            <a:ext cx="465138" cy="4875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ular Callout 7"/>
          <p:cNvSpPr/>
          <p:nvPr/>
        </p:nvSpPr>
        <p:spPr bwMode="auto">
          <a:xfrm>
            <a:off x="1447800" y="1676400"/>
            <a:ext cx="1295400" cy="609600"/>
          </a:xfrm>
          <a:prstGeom prst="wedgeRoundRectCallout">
            <a:avLst>
              <a:gd name="adj1" fmla="val 167113"/>
              <a:gd name="adj2" fmla="val 138363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</a:t>
            </a:r>
            <a:r>
              <a:rPr lang="en-US" b="0" baseline="-25000" dirty="0" smtClean="0">
                <a:latin typeface="Arial"/>
              </a:rPr>
              <a:t>11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,b</a:t>
            </a:r>
            <a:r>
              <a:rPr kumimoji="0" lang="en-US" sz="2000" b="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11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629400" y="3810000"/>
            <a:ext cx="1295400" cy="609600"/>
          </a:xfrm>
          <a:prstGeom prst="wedgeRoundRectCallout">
            <a:avLst>
              <a:gd name="adj1" fmla="val -117554"/>
              <a:gd name="adj2" fmla="val 2033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</a:t>
            </a:r>
            <a:r>
              <a:rPr lang="en-US" b="0" baseline="-25000" dirty="0" smtClean="0">
                <a:latin typeface="Arial"/>
              </a:rPr>
              <a:t>44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,b</a:t>
            </a:r>
            <a:r>
              <a:rPr lang="en-US" b="0" baseline="-25000" dirty="0" smtClean="0">
                <a:latin typeface="Arial"/>
              </a:rPr>
              <a:t>44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ular Callout 7"/>
          <p:cNvSpPr/>
          <p:nvPr/>
        </p:nvSpPr>
        <p:spPr bwMode="auto">
          <a:xfrm>
            <a:off x="1447800" y="1676400"/>
            <a:ext cx="1295400" cy="609600"/>
          </a:xfrm>
          <a:prstGeom prst="wedgeRoundRectCallout">
            <a:avLst>
              <a:gd name="adj1" fmla="val 234230"/>
              <a:gd name="adj2" fmla="val 14819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</a:t>
            </a:r>
            <a:r>
              <a:rPr lang="en-US" b="0" baseline="-25000" dirty="0" smtClean="0">
                <a:latin typeface="Arial"/>
              </a:rPr>
              <a:t>13 </a:t>
            </a:r>
            <a:r>
              <a:rPr lang="en-US" b="0" dirty="0" smtClean="0">
                <a:latin typeface="cmsy10"/>
              </a:rPr>
              <a:t>Æ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 b</a:t>
            </a:r>
            <a:r>
              <a:rPr kumimoji="0" lang="en-US" sz="2000" b="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13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629400" y="3810000"/>
            <a:ext cx="1295400" cy="609600"/>
          </a:xfrm>
          <a:prstGeom prst="wedgeRoundRectCallout">
            <a:avLst>
              <a:gd name="adj1" fmla="val -141855"/>
              <a:gd name="adj2" fmla="val -5589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</a:t>
            </a:r>
            <a:r>
              <a:rPr lang="en-US" b="0" baseline="-25000" dirty="0" smtClean="0">
                <a:latin typeface="Arial"/>
              </a:rPr>
              <a:t>33</a:t>
            </a:r>
            <a:r>
              <a:rPr lang="en-US" b="0" dirty="0" smtClean="0">
                <a:latin typeface="Arial"/>
              </a:rPr>
              <a:t> 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Æ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 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: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 b</a:t>
            </a:r>
            <a:r>
              <a:rPr lang="en-US" b="0" baseline="-25000" dirty="0" smtClean="0">
                <a:latin typeface="Arial"/>
              </a:rPr>
              <a:t>33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371600" y="4572000"/>
            <a:ext cx="1295400" cy="609600"/>
          </a:xfrm>
          <a:prstGeom prst="wedgeRoundRectCallout">
            <a:avLst>
              <a:gd name="adj1" fmla="val 159013"/>
              <a:gd name="adj2" fmla="val -16163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</a:t>
            </a:r>
            <a:r>
              <a:rPr lang="en-US" b="0" baseline="-25000" dirty="0" smtClean="0">
                <a:latin typeface="Arial"/>
              </a:rPr>
              <a:t>31</a:t>
            </a:r>
            <a:r>
              <a:rPr lang="en-US" b="0" dirty="0" smtClean="0">
                <a:latin typeface="Arial"/>
              </a:rPr>
              <a:t> 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Æ</a:t>
            </a:r>
            <a:r>
              <a:rPr kumimoji="0" lang="en-US" sz="2000" b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 b</a:t>
            </a:r>
            <a:r>
              <a:rPr lang="en-US" b="0" baseline="-25000" dirty="0" smtClean="0">
                <a:latin typeface="Arial"/>
              </a:rPr>
              <a:t>31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Application: Counting Sudoku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28532" y="2610556"/>
          <a:ext cx="2167468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532" y="2077156"/>
          <a:ext cx="2167468" cy="471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  <a:gridCol w="541867"/>
                <a:gridCol w="541867"/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18932" y="2585155"/>
          <a:ext cx="541867" cy="1885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867"/>
              </a:tblGrid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6962663" y="3270051"/>
            <a:ext cx="1343137" cy="681038"/>
          </a:xfrm>
          <a:prstGeom prst="wedgeRoundRectCallout">
            <a:avLst>
              <a:gd name="adj1" fmla="val -112838"/>
              <a:gd name="adj2" fmla="val -113127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Distinct Elements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286" y="990600"/>
            <a:ext cx="2598788" cy="50167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a</a:t>
            </a:r>
            <a:r>
              <a:rPr lang="en-US" baseline="-25000" dirty="0" smtClean="0">
                <a:latin typeface="Arial"/>
              </a:rPr>
              <a:t>12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>
                <a:latin typeface="Arial"/>
              </a:rPr>
              <a:t>b</a:t>
            </a:r>
            <a:r>
              <a:rPr lang="en-US" baseline="-25000" dirty="0" smtClean="0">
                <a:latin typeface="Arial"/>
              </a:rPr>
              <a:t>12</a:t>
            </a:r>
          </a:p>
          <a:p>
            <a:r>
              <a:rPr lang="en-US" dirty="0" smtClean="0">
                <a:latin typeface="cmsy10"/>
              </a:rPr>
              <a:t>Æ</a:t>
            </a:r>
          </a:p>
          <a:p>
            <a:r>
              <a:rPr lang="en-US" b="0" dirty="0" smtClean="0"/>
              <a:t>a</a:t>
            </a:r>
            <a:r>
              <a:rPr lang="en-US" baseline="-25000" dirty="0" smtClean="0"/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a</a:t>
            </a:r>
            <a:r>
              <a:rPr lang="en-US" baseline="-25000" dirty="0" smtClean="0"/>
              <a:t>13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13</a:t>
            </a:r>
          </a:p>
          <a:p>
            <a:r>
              <a:rPr lang="en-US" dirty="0" smtClean="0">
                <a:latin typeface="cmsy10"/>
              </a:rPr>
              <a:t>Æ</a:t>
            </a:r>
          </a:p>
          <a:p>
            <a:r>
              <a:rPr lang="en-US" b="0" dirty="0" smtClean="0"/>
              <a:t>a</a:t>
            </a:r>
            <a:r>
              <a:rPr lang="en-US" baseline="-25000" dirty="0" smtClean="0"/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a</a:t>
            </a:r>
            <a:r>
              <a:rPr lang="en-US" baseline="-25000" dirty="0" smtClean="0"/>
              <a:t>14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11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14</a:t>
            </a:r>
          </a:p>
          <a:p>
            <a:r>
              <a:rPr lang="en-US" dirty="0" smtClean="0">
                <a:latin typeface="cmsy10"/>
              </a:rPr>
              <a:t>Æ</a:t>
            </a:r>
          </a:p>
          <a:p>
            <a:r>
              <a:rPr lang="en-US" b="0" dirty="0" smtClean="0"/>
              <a:t>a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a</a:t>
            </a:r>
            <a:r>
              <a:rPr lang="en-US" baseline="-25000" dirty="0" smtClean="0"/>
              <a:t>13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13</a:t>
            </a:r>
          </a:p>
          <a:p>
            <a:r>
              <a:rPr lang="en-US" dirty="0" smtClean="0">
                <a:latin typeface="cmsy10"/>
              </a:rPr>
              <a:t>Æ</a:t>
            </a:r>
          </a:p>
          <a:p>
            <a:r>
              <a:rPr lang="en-US" b="0" dirty="0" smtClean="0"/>
              <a:t>a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a</a:t>
            </a:r>
            <a:r>
              <a:rPr lang="en-US" baseline="-25000" dirty="0" smtClean="0"/>
              <a:t>14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14</a:t>
            </a:r>
          </a:p>
          <a:p>
            <a:r>
              <a:rPr lang="en-US" dirty="0" smtClean="0">
                <a:latin typeface="cmsy10"/>
              </a:rPr>
              <a:t>Æ</a:t>
            </a:r>
          </a:p>
          <a:p>
            <a:r>
              <a:rPr lang="en-US" b="0" dirty="0" smtClean="0"/>
              <a:t>a</a:t>
            </a:r>
            <a:r>
              <a:rPr lang="en-US" baseline="-25000" dirty="0" smtClean="0"/>
              <a:t>13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a</a:t>
            </a:r>
            <a:r>
              <a:rPr lang="en-US" baseline="-25000" dirty="0" smtClean="0"/>
              <a:t>14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13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©</a:t>
            </a:r>
            <a:r>
              <a:rPr lang="en-US" dirty="0" smtClean="0"/>
              <a:t> </a:t>
            </a:r>
            <a:r>
              <a:rPr lang="en-US" b="0" dirty="0" smtClean="0"/>
              <a:t>b</a:t>
            </a:r>
            <a:r>
              <a:rPr lang="en-US" baseline="-25000" dirty="0" smtClean="0"/>
              <a:t>14</a:t>
            </a:r>
            <a:endParaRPr lang="en-US" dirty="0" smtClean="0">
              <a:latin typeface="cmsy1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4724400"/>
            <a:ext cx="565905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Repeat for each row, column and sub-square</a:t>
            </a:r>
          </a:p>
          <a:p>
            <a:r>
              <a:rPr lang="en-US" dirty="0" smtClean="0"/>
              <a:t>Construct BDD</a:t>
            </a:r>
          </a:p>
          <a:p>
            <a:r>
              <a:rPr lang="en-US" dirty="0" smtClean="0"/>
              <a:t>Count number of solutions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57400" y="4038600"/>
            <a:ext cx="477085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Which nodes are reachable from “7”?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53378" y="4724400"/>
            <a:ext cx="137890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{2,3,5,6,7}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703509" y="5391090"/>
            <a:ext cx="553549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But what if the graph has trillions of nodes?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2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831915" y="5257800"/>
            <a:ext cx="722184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Use three Boolean variables (</a:t>
            </a:r>
            <a:r>
              <a:rPr lang="en-US" dirty="0" err="1" smtClean="0"/>
              <a:t>a,b,c</a:t>
            </a:r>
            <a:r>
              <a:rPr lang="en-US" dirty="0" smtClean="0"/>
              <a:t>) to encode each node?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ounded Rectangular Callout 20"/>
          <p:cNvSpPr/>
          <p:nvPr/>
        </p:nvSpPr>
        <p:spPr bwMode="auto">
          <a:xfrm>
            <a:off x="457200" y="3124200"/>
            <a:ext cx="1981200" cy="685800"/>
          </a:xfrm>
          <a:prstGeom prst="wedgeRoundRectCallout">
            <a:avLst>
              <a:gd name="adj1" fmla="val 12558"/>
              <a:gd name="adj2" fmla="val -15028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6629400" y="3352800"/>
            <a:ext cx="1981200" cy="685800"/>
          </a:xfrm>
          <a:prstGeom prst="wedgeRoundRectCallout">
            <a:avLst>
              <a:gd name="adj1" fmla="val -11288"/>
              <a:gd name="adj2" fmla="val -1814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1" grpId="0" animBg="1"/>
      <p:bldP spid="2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831915" y="5257800"/>
            <a:ext cx="722184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Use three Boolean variables (</a:t>
            </a:r>
            <a:r>
              <a:rPr lang="en-US" dirty="0" err="1" smtClean="0"/>
              <a:t>a,b,c</a:t>
            </a:r>
            <a:r>
              <a:rPr lang="en-US" dirty="0" smtClean="0"/>
              <a:t>) to encode each node?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ounded Rectangular Callout 20"/>
          <p:cNvSpPr/>
          <p:nvPr/>
        </p:nvSpPr>
        <p:spPr bwMode="auto">
          <a:xfrm>
            <a:off x="457200" y="3124200"/>
            <a:ext cx="1981200" cy="685800"/>
          </a:xfrm>
          <a:prstGeom prst="wedgeRoundRectCallout">
            <a:avLst>
              <a:gd name="adj1" fmla="val 12558"/>
              <a:gd name="adj2" fmla="val -15028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6629400" y="3352800"/>
            <a:ext cx="1981200" cy="685800"/>
          </a:xfrm>
          <a:prstGeom prst="wedgeRoundRectCallout">
            <a:avLst>
              <a:gd name="adj1" fmla="val -11288"/>
              <a:gd name="adj2" fmla="val -1814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3" name="Rounded Rectangular Callout 22"/>
          <p:cNvSpPr/>
          <p:nvPr/>
        </p:nvSpPr>
        <p:spPr bwMode="auto">
          <a:xfrm>
            <a:off x="3733800" y="4114800"/>
            <a:ext cx="1981200" cy="685800"/>
          </a:xfrm>
          <a:prstGeom prst="wedgeRoundRectCallout">
            <a:avLst>
              <a:gd name="adj1" fmla="val -11288"/>
              <a:gd name="adj2" fmla="val -1814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831915" y="5257800"/>
            <a:ext cx="722184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Use three Boolean variables (</a:t>
            </a:r>
            <a:r>
              <a:rPr lang="en-US" dirty="0" err="1" smtClean="0"/>
              <a:t>a,b,c</a:t>
            </a:r>
            <a:r>
              <a:rPr lang="en-US" dirty="0" smtClean="0"/>
              <a:t>) to encode each node?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ounded Rectangular Callout 20"/>
          <p:cNvSpPr/>
          <p:nvPr/>
        </p:nvSpPr>
        <p:spPr bwMode="auto">
          <a:xfrm>
            <a:off x="457200" y="3124200"/>
            <a:ext cx="1981200" cy="685800"/>
          </a:xfrm>
          <a:prstGeom prst="wedgeRoundRectCallout">
            <a:avLst>
              <a:gd name="adj1" fmla="val 12558"/>
              <a:gd name="adj2" fmla="val -150289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6629400" y="3352800"/>
            <a:ext cx="1981200" cy="685800"/>
          </a:xfrm>
          <a:prstGeom prst="wedgeRoundRectCallout">
            <a:avLst>
              <a:gd name="adj1" fmla="val -11288"/>
              <a:gd name="adj2" fmla="val -1814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3" name="Rounded Rectangular Callout 22"/>
          <p:cNvSpPr/>
          <p:nvPr/>
        </p:nvSpPr>
        <p:spPr bwMode="auto">
          <a:xfrm>
            <a:off x="3733800" y="4114800"/>
            <a:ext cx="1981200" cy="685800"/>
          </a:xfrm>
          <a:prstGeom prst="wedgeRoundRectCallout">
            <a:avLst>
              <a:gd name="adj1" fmla="val -11288"/>
              <a:gd name="adj2" fmla="val -181400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5" name="Rounded Rectangular Callout 24"/>
          <p:cNvSpPr/>
          <p:nvPr/>
        </p:nvSpPr>
        <p:spPr bwMode="auto">
          <a:xfrm>
            <a:off x="6858000" y="762000"/>
            <a:ext cx="1981200" cy="685800"/>
          </a:xfrm>
          <a:prstGeom prst="wedgeRoundRectCallout">
            <a:avLst>
              <a:gd name="adj1" fmla="val -75601"/>
              <a:gd name="adj2" fmla="val 69966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</a:t>
            </a:r>
            <a:endParaRPr kumimoji="0" lang="en-US" sz="2000" b="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621764" y="3962400"/>
            <a:ext cx="194155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b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c = 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461665" y="5791200"/>
            <a:ext cx="610936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The nodes whose encodings satisfy the formula.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529591" y="3962400"/>
            <a:ext cx="212590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b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:</a:t>
            </a:r>
            <a:r>
              <a:rPr lang="en-US" dirty="0" smtClean="0"/>
              <a:t> c = {6}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925533" y="3962400"/>
            <a:ext cx="133402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/>
              <a:t>b =  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899160"/>
          <a:ext cx="6248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1041400"/>
                <a:gridCol w="1041400"/>
                <a:gridCol w="1041400"/>
                <a:gridCol w="1041400"/>
                <a:gridCol w="1041400"/>
              </a:tblGrid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Row#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aseline="-25000" dirty="0" smtClean="0">
                          <a:latin typeface="+mn-lt"/>
                        </a:rPr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a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latin typeface="+mn-lt"/>
                        </a:rPr>
                        <a:t>b</a:t>
                      </a:r>
                      <a:r>
                        <a:rPr lang="en-US" sz="1200" b="1" baseline="-25000" dirty="0" smtClean="0">
                          <a:latin typeface="+mn-lt"/>
                        </a:rPr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1840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219200"/>
            <a:ext cx="312345" cy="227374"/>
          </a:xfrm>
          <a:prstGeom prst="rect">
            <a:avLst/>
          </a:prstGeom>
          <a:noFill/>
        </p:spPr>
      </p:pic>
      <p:pic>
        <p:nvPicPr>
          <p:cNvPr id="6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5226"/>
            <a:ext cx="312345" cy="227374"/>
          </a:xfrm>
          <a:prstGeom prst="rect">
            <a:avLst/>
          </a:prstGeom>
          <a:noFill/>
        </p:spPr>
      </p:pic>
      <p:pic>
        <p:nvPicPr>
          <p:cNvPr id="7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592026"/>
            <a:ext cx="312345" cy="227374"/>
          </a:xfrm>
          <a:prstGeom prst="rect">
            <a:avLst/>
          </a:prstGeom>
          <a:noFill/>
        </p:spPr>
      </p:pic>
      <p:pic>
        <p:nvPicPr>
          <p:cNvPr id="8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3657600"/>
            <a:ext cx="312345" cy="227374"/>
          </a:xfrm>
          <a:prstGeom prst="rect">
            <a:avLst/>
          </a:prstGeom>
          <a:noFill/>
        </p:spPr>
      </p:pic>
      <p:pic>
        <p:nvPicPr>
          <p:cNvPr id="9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3963626"/>
            <a:ext cx="312345" cy="227374"/>
          </a:xfrm>
          <a:prstGeom prst="rect">
            <a:avLst/>
          </a:prstGeom>
          <a:noFill/>
        </p:spPr>
      </p:pic>
      <p:pic>
        <p:nvPicPr>
          <p:cNvPr id="10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335226"/>
            <a:ext cx="312345" cy="2273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726761" y="3962400"/>
            <a:ext cx="173156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Æ </a:t>
            </a:r>
            <a:r>
              <a:rPr lang="en-US" dirty="0" smtClean="0"/>
              <a:t>b =  {6,7}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916717" y="3962400"/>
            <a:ext cx="135165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© </a:t>
            </a:r>
            <a:r>
              <a:rPr lang="en-US" dirty="0" smtClean="0"/>
              <a:t>b =  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62000" y="5257800"/>
            <a:ext cx="7661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Key Idea 1: Every Boolean formula represents a set of nodes!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499939" y="3962400"/>
            <a:ext cx="218521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latin typeface="cmsy10"/>
              </a:rPr>
              <a:t>© </a:t>
            </a:r>
            <a:r>
              <a:rPr lang="en-US" dirty="0" smtClean="0"/>
              <a:t>b =  {2,3,4,5}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" y="4495800"/>
            <a:ext cx="9144000" cy="20928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Key Idea 2: Edges can also be represented by Boolean formulas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An edge is just a pair of nodes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Introduce three new variables: a’, b’, c’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Formula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 represents all pairs of nodes (</a:t>
            </a:r>
            <a:r>
              <a:rPr lang="en-US" dirty="0" err="1" smtClean="0"/>
              <a:t>n,n</a:t>
            </a:r>
            <a:r>
              <a:rPr lang="en-US" dirty="0" smtClean="0"/>
              <a:t>’) that satisfy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 when n is encoded using (</a:t>
            </a:r>
            <a:r>
              <a:rPr lang="en-US" dirty="0" err="1" smtClean="0"/>
              <a:t>a,b,c</a:t>
            </a:r>
            <a:r>
              <a:rPr lang="en-US" dirty="0" smtClean="0"/>
              <a:t>) and n’ is encoded using (</a:t>
            </a:r>
            <a:r>
              <a:rPr lang="en-US" dirty="0" err="1" smtClean="0"/>
              <a:t>a’,b’,c</a:t>
            </a:r>
            <a:r>
              <a:rPr lang="en-US" dirty="0" smtClean="0"/>
              <a:t>’)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ounded Rectangular Callout 21"/>
          <p:cNvSpPr/>
          <p:nvPr/>
        </p:nvSpPr>
        <p:spPr bwMode="auto">
          <a:xfrm>
            <a:off x="304800" y="4191000"/>
            <a:ext cx="4419600" cy="609600"/>
          </a:xfrm>
          <a:prstGeom prst="wedgeRoundRectCallout">
            <a:avLst>
              <a:gd name="adj1" fmla="val -2809"/>
              <a:gd name="adj2" fmla="val -429761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c’</a:t>
            </a:r>
            <a:endParaRPr lang="en-US" b="0" baseline="-25000" dirty="0" smtClean="0"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" y="5943600"/>
            <a:ext cx="800099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Key Idea 2: Edges can also be represented by Boolean formulas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ounded Rectangular Callout 21"/>
          <p:cNvSpPr/>
          <p:nvPr/>
        </p:nvSpPr>
        <p:spPr bwMode="auto">
          <a:xfrm>
            <a:off x="304800" y="4191000"/>
            <a:ext cx="4419600" cy="609600"/>
          </a:xfrm>
          <a:prstGeom prst="wedgeRoundRectCallout">
            <a:avLst>
              <a:gd name="adj1" fmla="val 27038"/>
              <a:gd name="adj2" fmla="val -299433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c’</a:t>
            </a:r>
            <a:endParaRPr lang="en-US" b="0" baseline="-25000" dirty="0" smtClean="0">
              <a:latin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5943600"/>
            <a:ext cx="800099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Key Idea 2: Edges can also be represented by Boolean formulas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ounded Rectangular Callout 21"/>
          <p:cNvSpPr/>
          <p:nvPr/>
        </p:nvSpPr>
        <p:spPr bwMode="auto">
          <a:xfrm>
            <a:off x="304800" y="4191000"/>
            <a:ext cx="4419600" cy="1447800"/>
          </a:xfrm>
          <a:prstGeom prst="wedgeRoundRectCallout">
            <a:avLst>
              <a:gd name="adj1" fmla="val 37552"/>
              <a:gd name="adj2" fmla="val -166905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c’</a:t>
            </a:r>
          </a:p>
          <a:p>
            <a:r>
              <a:rPr lang="en-US" dirty="0" smtClean="0">
                <a:latin typeface="cmsy10"/>
              </a:rPr>
              <a:t>Ç</a:t>
            </a:r>
          </a:p>
          <a:p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c’</a:t>
            </a:r>
            <a:endParaRPr lang="en-US" b="0" baseline="-25000" dirty="0" smtClean="0">
              <a:latin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5943600"/>
            <a:ext cx="800099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Key Idea 2: Edges can also be represented by Boolean formulas</a:t>
            </a:r>
          </a:p>
        </p:txBody>
      </p:sp>
      <p:sp>
        <p:nvSpPr>
          <p:cNvPr id="23" name="Rounded Rectangular Callout 22"/>
          <p:cNvSpPr/>
          <p:nvPr/>
        </p:nvSpPr>
        <p:spPr bwMode="auto">
          <a:xfrm>
            <a:off x="304800" y="4191000"/>
            <a:ext cx="4419600" cy="1447800"/>
          </a:xfrm>
          <a:prstGeom prst="wedgeRoundRectCallout">
            <a:avLst>
              <a:gd name="adj1" fmla="val -6880"/>
              <a:gd name="adj2" fmla="val -203143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0" dirty="0" smtClean="0">
                <a:latin typeface="Arial"/>
              </a:rPr>
              <a:t>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c’</a:t>
            </a:r>
          </a:p>
          <a:p>
            <a:r>
              <a:rPr lang="en-US" dirty="0" smtClean="0">
                <a:latin typeface="cmsy10"/>
              </a:rPr>
              <a:t>Ç</a:t>
            </a:r>
          </a:p>
          <a:p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c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a’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</a:t>
            </a:r>
            <a:r>
              <a:rPr lang="en-US" b="0" dirty="0" smtClean="0">
                <a:latin typeface="cmsy10"/>
              </a:rPr>
              <a:t>:</a:t>
            </a:r>
            <a:r>
              <a:rPr lang="en-US" b="0" dirty="0" smtClean="0">
                <a:latin typeface="Arial"/>
              </a:rPr>
              <a:t> b’ </a:t>
            </a:r>
            <a:r>
              <a:rPr lang="en-US" b="0" dirty="0" smtClean="0">
                <a:latin typeface="cmsy10"/>
              </a:rPr>
              <a:t>Æ</a:t>
            </a:r>
            <a:r>
              <a:rPr lang="en-US" b="0" dirty="0" smtClean="0">
                <a:latin typeface="Arial"/>
              </a:rPr>
              <a:t> c’</a:t>
            </a:r>
            <a:endParaRPr lang="en-US" b="0" baseline="-25000" dirty="0" smtClean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5240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25908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5908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42672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3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2672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4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67400" y="13716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67400" y="2743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086600" y="1981200"/>
            <a:ext cx="457200" cy="4572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7</a:t>
            </a:r>
          </a:p>
        </p:txBody>
      </p:sp>
      <p:cxnSp>
        <p:nvCxnSpPr>
          <p:cNvPr id="12" name="Straight Arrow Connector 11"/>
          <p:cNvCxnSpPr>
            <a:stCxn id="3" idx="7"/>
            <a:endCxn id="4" idx="3"/>
          </p:cNvCxnSpPr>
          <p:nvPr/>
        </p:nvCxnSpPr>
        <p:spPr bwMode="auto">
          <a:xfrm rot="5400000" flipH="1" flipV="1">
            <a:off x="2142845" y="1533245"/>
            <a:ext cx="286310" cy="7435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4" idx="6"/>
            <a:endCxn id="7" idx="1"/>
          </p:cNvCxnSpPr>
          <p:nvPr/>
        </p:nvCxnSpPr>
        <p:spPr bwMode="auto">
          <a:xfrm>
            <a:off x="3048000" y="1600200"/>
            <a:ext cx="1286155" cy="12099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5" idx="7"/>
            <a:endCxn id="6" idx="3"/>
          </p:cNvCxnSpPr>
          <p:nvPr/>
        </p:nvCxnSpPr>
        <p:spPr bwMode="auto">
          <a:xfrm rot="5400000" flipH="1" flipV="1">
            <a:off x="3133445" y="1609445"/>
            <a:ext cx="1048310" cy="13531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4"/>
            <a:endCxn id="5" idx="0"/>
          </p:cNvCxnSpPr>
          <p:nvPr/>
        </p:nvCxnSpPr>
        <p:spPr bwMode="auto">
          <a:xfrm rot="5400000">
            <a:off x="23622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5" idx="6"/>
          </p:cNvCxnSpPr>
          <p:nvPr/>
        </p:nvCxnSpPr>
        <p:spPr bwMode="auto">
          <a:xfrm rot="5400000">
            <a:off x="3886201" y="923645"/>
            <a:ext cx="1209955" cy="28863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0" idx="3"/>
            <a:endCxn id="9" idx="7"/>
          </p:cNvCxnSpPr>
          <p:nvPr/>
        </p:nvCxnSpPr>
        <p:spPr bwMode="auto">
          <a:xfrm rot="5400000">
            <a:off x="6486245" y="2142845"/>
            <a:ext cx="438710" cy="89591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5638800" y="22860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7" idx="7"/>
            <a:endCxn id="8" idx="4"/>
          </p:cNvCxnSpPr>
          <p:nvPr/>
        </p:nvCxnSpPr>
        <p:spPr bwMode="auto">
          <a:xfrm rot="5400000" flipH="1" flipV="1">
            <a:off x="4886045" y="1600201"/>
            <a:ext cx="981355" cy="1438555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33400" y="5410200"/>
            <a:ext cx="8000999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Key Idea 3: Given the BDD for a set of nodes S, and the BDD for the set of all edges R, the BDD for all the nodes that are adjacent to S can be computed using the BDD operations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3810000"/>
            <a:ext cx="800099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Image(S,R) =</a:t>
            </a:r>
          </a:p>
          <a:p>
            <a:r>
              <a:rPr lang="en-US" sz="3600" dirty="0" smtClean="0">
                <a:latin typeface="+mj-lt"/>
              </a:rPr>
              <a:t>(</a:t>
            </a:r>
            <a:r>
              <a:rPr lang="en-US" sz="3600" dirty="0" smtClean="0">
                <a:latin typeface="cmsy10"/>
              </a:rPr>
              <a:t>9</a:t>
            </a:r>
            <a:r>
              <a:rPr lang="en-US" sz="3600" dirty="0" smtClean="0"/>
              <a:t> </a:t>
            </a:r>
            <a:r>
              <a:rPr lang="en-US" sz="3600" dirty="0" err="1" smtClean="0"/>
              <a:t>a,b,c</a:t>
            </a:r>
            <a:r>
              <a:rPr lang="en-US" sz="3600" dirty="0" smtClean="0"/>
              <a:t> . (S </a:t>
            </a:r>
            <a:r>
              <a:rPr lang="en-US" sz="3600" dirty="0" smtClean="0">
                <a:latin typeface="cmsy10"/>
              </a:rPr>
              <a:t>Æ</a:t>
            </a:r>
            <a:r>
              <a:rPr lang="en-US" sz="3600" dirty="0" smtClean="0"/>
              <a:t> R)) [ a \ a’, b \ b’, c \ c’]</a:t>
            </a:r>
          </a:p>
        </p:txBody>
      </p:sp>
      <p:sp>
        <p:nvSpPr>
          <p:cNvPr id="26" name="Rounded Rectangular Callout 25"/>
          <p:cNvSpPr/>
          <p:nvPr/>
        </p:nvSpPr>
        <p:spPr bwMode="auto">
          <a:xfrm>
            <a:off x="6437083" y="2895600"/>
            <a:ext cx="2706917" cy="681038"/>
          </a:xfrm>
          <a:prstGeom prst="wedgeRoundRectCallout">
            <a:avLst>
              <a:gd name="adj1" fmla="val -97918"/>
              <a:gd name="adj2" fmla="val 228505"/>
              <a:gd name="adj3" fmla="val 16667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smtClean="0">
                <a:latin typeface="Arial"/>
              </a:rPr>
              <a:t>Variable </a:t>
            </a:r>
            <a:r>
              <a:rPr lang="en-US" b="0" dirty="0" smtClean="0">
                <a:latin typeface="Arial"/>
              </a:rPr>
              <a:t>renaming : replace a’ with a</a:t>
            </a:r>
            <a:endParaRPr lang="en-US" b="0" baseline="-25000" dirty="0" smtClean="0"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</a:t>
            </a:r>
            <a:r>
              <a:rPr lang="en-US" dirty="0" err="1" smtClean="0"/>
              <a:t>Reachability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724400"/>
          </a:xfrm>
        </p:spPr>
        <p:txBody>
          <a:bodyPr/>
          <a:lstStyle/>
          <a:p>
            <a:r>
              <a:rPr lang="en-US" b="1" dirty="0" smtClean="0">
                <a:latin typeface="Lucida Sans Typewriter" pitchFamily="49" charset="0"/>
              </a:rPr>
              <a:t>S = BDD for initial set of nodes;</a:t>
            </a:r>
          </a:p>
          <a:p>
            <a:r>
              <a:rPr lang="en-US" b="1" dirty="0" smtClean="0">
                <a:latin typeface="Lucida Sans Typewriter" pitchFamily="49" charset="0"/>
              </a:rPr>
              <a:t>R = BDD for all the edges of the graph;</a:t>
            </a:r>
          </a:p>
          <a:p>
            <a:endParaRPr lang="en-US" b="1" dirty="0" smtClean="0">
              <a:latin typeface="Lucida Sans Typewriter" pitchFamily="49" charset="0"/>
            </a:endParaRPr>
          </a:p>
          <a:p>
            <a:r>
              <a:rPr lang="en-US" b="1" dirty="0" smtClean="0">
                <a:latin typeface="Lucida Sans Typewriter" pitchFamily="49" charset="0"/>
              </a:rPr>
              <a:t>while (true) {</a:t>
            </a:r>
          </a:p>
          <a:p>
            <a:r>
              <a:rPr lang="en-US" b="1" dirty="0" smtClean="0">
                <a:latin typeface="Lucida Sans Typewriter" pitchFamily="49" charset="0"/>
              </a:rPr>
              <a:t>   I = Image(S,R); //compute adjacent nodes to S</a:t>
            </a:r>
          </a:p>
          <a:p>
            <a:r>
              <a:rPr lang="en-US" b="1" dirty="0" smtClean="0">
                <a:latin typeface="Lucida Sans Typewriter" pitchFamily="49" charset="0"/>
              </a:rPr>
              <a:t>   if (And(Not(S),I) == False) //no new nodes found</a:t>
            </a:r>
          </a:p>
          <a:p>
            <a:r>
              <a:rPr lang="en-US" b="1" dirty="0" smtClean="0">
                <a:latin typeface="Lucida Sans Typewriter" pitchFamily="49" charset="0"/>
              </a:rPr>
              <a:t>	break;</a:t>
            </a:r>
          </a:p>
          <a:p>
            <a:r>
              <a:rPr lang="en-US" b="1" dirty="0" smtClean="0">
                <a:latin typeface="Lucida Sans Typewriter" pitchFamily="49" charset="0"/>
              </a:rPr>
              <a:t>   S = Or(S,I); //add newly discovered nodes to result</a:t>
            </a:r>
          </a:p>
          <a:p>
            <a:r>
              <a:rPr lang="en-US" b="1" dirty="0" smtClean="0">
                <a:latin typeface="Lucida Sans Typewriter" pitchFamily="49" charset="0"/>
              </a:rPr>
              <a:t>}</a:t>
            </a:r>
          </a:p>
          <a:p>
            <a:endParaRPr lang="en-US" b="1" dirty="0" smtClean="0">
              <a:latin typeface="Lucida Sans Typewriter" pitchFamily="49" charset="0"/>
            </a:endParaRPr>
          </a:p>
          <a:p>
            <a:r>
              <a:rPr lang="en-US" b="1" dirty="0" smtClean="0">
                <a:latin typeface="Lucida Sans Typewriter" pitchFamily="49" charset="0"/>
              </a:rPr>
              <a:t>return S; </a:t>
            </a:r>
          </a:p>
          <a:p>
            <a:r>
              <a:rPr lang="en-US" b="1" dirty="0" smtClean="0">
                <a:latin typeface="Lucida Sans Typewriter" pitchFamily="49" charset="0"/>
              </a:rPr>
              <a:t>  </a:t>
            </a:r>
            <a:endParaRPr lang="en-US" b="1" dirty="0">
              <a:latin typeface="Lucida Sans Typewriter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715000"/>
            <a:ext cx="87630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Symbolic Model Checking. Has been done for graphs with </a:t>
            </a:r>
            <a:r>
              <a:rPr lang="en-US" b="0" dirty="0" smtClean="0">
                <a:latin typeface="Arial"/>
              </a:rPr>
              <a:t>10</a:t>
            </a:r>
            <a:r>
              <a:rPr lang="en-US" baseline="30000" dirty="0" smtClean="0">
                <a:latin typeface="Arial"/>
              </a:rPr>
              <a:t>20</a:t>
            </a:r>
            <a:r>
              <a:rPr lang="en-US" dirty="0" smtClean="0"/>
              <a:t> nodes.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graphicFrame>
        <p:nvGraphicFramePr>
          <p:cNvPr id="922648" name="Group 24"/>
          <p:cNvGraphicFramePr>
            <a:graphicFrameLocks noGrp="1"/>
          </p:cNvGraphicFramePr>
          <p:nvPr>
            <p:ph idx="1"/>
          </p:nvPr>
        </p:nvGraphicFramePr>
        <p:xfrm>
          <a:off x="533400" y="1303338"/>
          <a:ext cx="8120317" cy="4541520"/>
        </p:xfrm>
        <a:graphic>
          <a:graphicData uri="http://schemas.openxmlformats.org/drawingml/2006/table">
            <a:tbl>
              <a:tblPr/>
              <a:tblGrid>
                <a:gridCol w="4043617"/>
                <a:gridCol w="4076700"/>
              </a:tblGrid>
              <a:tr h="240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Sagar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Chaki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Senior Member of Technical Staff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RTSS Program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 +1 412-268-1436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chaki@sei.cmu.edu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U.S. Mail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 Engineering Institute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4500 Fifth Avenue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Pittsburgh, PA 15213-2612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www.sei.cmu.edu/staff/chaki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Relations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Email: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info@sei.cmu.edu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Telephone: 	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Phone: 	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+1 412-268-5800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70000"/>
                        <a:buFontTx/>
                        <a:buNone/>
                        <a:tabLst>
                          <a:tab pos="131127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SEI Fax:  		+1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412-268-6257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Representing a Truth Table using a Graph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342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571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1600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6957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2400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628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3429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36576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5814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9243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914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5143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>
            <a:off x="5943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6200000" flipH="1">
            <a:off x="6172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8862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6195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972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7200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5400000">
            <a:off x="81534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rot="16200000" flipH="1">
            <a:off x="8382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7719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6576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6670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6670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12573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0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91000"/>
            <a:ext cx="312345" cy="227374"/>
          </a:xfrm>
          <a:prstGeom prst="rect">
            <a:avLst/>
          </a:prstGeom>
          <a:noFill/>
        </p:spPr>
      </p:pic>
      <p:pic>
        <p:nvPicPr>
          <p:cNvPr id="71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191000"/>
            <a:ext cx="312345" cy="227374"/>
          </a:xfrm>
          <a:prstGeom prst="rect">
            <a:avLst/>
          </a:prstGeom>
          <a:noFill/>
        </p:spPr>
      </p:pic>
      <p:pic>
        <p:nvPicPr>
          <p:cNvPr id="73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4191000"/>
            <a:ext cx="312345" cy="227374"/>
          </a:xfrm>
          <a:prstGeom prst="rect">
            <a:avLst/>
          </a:prstGeom>
          <a:noFill/>
        </p:spPr>
      </p:pic>
      <p:pic>
        <p:nvPicPr>
          <p:cNvPr id="74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971800"/>
            <a:ext cx="312345" cy="2273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Representing a Truth Table using a Graph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524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22860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352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219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76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1" idx="0"/>
          </p:cNvCxnSpPr>
          <p:nvPr/>
        </p:nvCxnSpPr>
        <p:spPr bwMode="auto">
          <a:xfrm rot="5400000">
            <a:off x="342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12" idx="0"/>
          </p:cNvCxnSpPr>
          <p:nvPr/>
        </p:nvCxnSpPr>
        <p:spPr bwMode="auto">
          <a:xfrm rot="16200000" flipH="1">
            <a:off x="571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>
            <a:off x="1371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16200000" flipH="1">
            <a:off x="1600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6957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8100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514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052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286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43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766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7338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34" name="Straight Arrow Connector 33"/>
          <p:cNvCxnSpPr>
            <a:stCxn id="28" idx="4"/>
            <a:endCxn id="30" idx="0"/>
          </p:cNvCxnSpPr>
          <p:nvPr/>
        </p:nvCxnSpPr>
        <p:spPr bwMode="auto">
          <a:xfrm rot="5400000">
            <a:off x="2400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28" idx="4"/>
            <a:endCxn id="31" idx="0"/>
          </p:cNvCxnSpPr>
          <p:nvPr/>
        </p:nvCxnSpPr>
        <p:spPr bwMode="auto">
          <a:xfrm rot="16200000" flipH="1">
            <a:off x="2628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3429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16200000" flipH="1">
            <a:off x="36576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4"/>
            <a:endCxn id="28" idx="0"/>
          </p:cNvCxnSpPr>
          <p:nvPr/>
        </p:nvCxnSpPr>
        <p:spPr bwMode="auto">
          <a:xfrm rot="5400000">
            <a:off x="2705100" y="3581400"/>
            <a:ext cx="838201" cy="838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8" idx="4"/>
            <a:endCxn id="29" idx="0"/>
          </p:cNvCxnSpPr>
          <p:nvPr/>
        </p:nvCxnSpPr>
        <p:spPr bwMode="auto">
          <a:xfrm rot="16200000" flipH="1">
            <a:off x="3200400" y="3924300"/>
            <a:ext cx="838201" cy="152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3200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0292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8006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2578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912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248400" y="5181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51" name="Straight Arrow Connector 50"/>
          <p:cNvCxnSpPr>
            <a:stCxn id="45" idx="4"/>
            <a:endCxn id="47" idx="0"/>
          </p:cNvCxnSpPr>
          <p:nvPr/>
        </p:nvCxnSpPr>
        <p:spPr bwMode="auto">
          <a:xfrm rot="5400000">
            <a:off x="49149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45" idx="4"/>
            <a:endCxn id="48" idx="0"/>
          </p:cNvCxnSpPr>
          <p:nvPr/>
        </p:nvCxnSpPr>
        <p:spPr bwMode="auto">
          <a:xfrm rot="16200000" flipH="1">
            <a:off x="51435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>
            <a:off x="59436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6200000" flipH="1">
            <a:off x="6172200" y="4876800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43" idx="4"/>
            <a:endCxn id="45" idx="0"/>
          </p:cNvCxnSpPr>
          <p:nvPr/>
        </p:nvCxnSpPr>
        <p:spPr bwMode="auto">
          <a:xfrm rot="5400000">
            <a:off x="4914900" y="3886200"/>
            <a:ext cx="8382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43" idx="4"/>
            <a:endCxn id="46" idx="0"/>
          </p:cNvCxnSpPr>
          <p:nvPr/>
        </p:nvCxnSpPr>
        <p:spPr bwMode="auto">
          <a:xfrm rot="16200000" flipH="1">
            <a:off x="5410200" y="3619500"/>
            <a:ext cx="838200" cy="76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7086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4419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6858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7315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0010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8458200" y="51816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59" idx="0"/>
          </p:cNvCxnSpPr>
          <p:nvPr/>
        </p:nvCxnSpPr>
        <p:spPr bwMode="auto">
          <a:xfrm rot="5400000">
            <a:off x="69723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60" idx="0"/>
          </p:cNvCxnSpPr>
          <p:nvPr/>
        </p:nvCxnSpPr>
        <p:spPr bwMode="auto">
          <a:xfrm rot="16200000" flipH="1">
            <a:off x="72009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5400000">
            <a:off x="81534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rot="16200000" flipH="1">
            <a:off x="8382000" y="4876801"/>
            <a:ext cx="381000" cy="228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7719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6576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8" idx="1"/>
          </p:cNvCxnSpPr>
          <p:nvPr/>
        </p:nvCxnSpPr>
        <p:spPr bwMode="auto">
          <a:xfrm rot="16200000" flipH="1">
            <a:off x="2609850" y="24574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43" idx="7"/>
          </p:cNvCxnSpPr>
          <p:nvPr/>
        </p:nvCxnSpPr>
        <p:spPr bwMode="auto">
          <a:xfrm rot="10800000" flipV="1">
            <a:off x="5583004" y="2667000"/>
            <a:ext cx="8939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6670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12954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12573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83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638800"/>
            <a:ext cx="312345" cy="227374"/>
          </a:xfrm>
          <a:prstGeom prst="rect">
            <a:avLst/>
          </a:prstGeom>
          <a:noFill/>
        </p:spPr>
      </p:pic>
      <p:pic>
        <p:nvPicPr>
          <p:cNvPr id="84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4655" y="5638800"/>
            <a:ext cx="312345" cy="227374"/>
          </a:xfrm>
          <a:prstGeom prst="rect">
            <a:avLst/>
          </a:prstGeom>
          <a:noFill/>
        </p:spPr>
      </p:pic>
      <p:pic>
        <p:nvPicPr>
          <p:cNvPr id="86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655" y="5638800"/>
            <a:ext cx="312345" cy="227374"/>
          </a:xfrm>
          <a:prstGeom prst="rect">
            <a:avLst/>
          </a:prstGeom>
          <a:noFill/>
        </p:spPr>
      </p:pic>
      <p:pic>
        <p:nvPicPr>
          <p:cNvPr id="87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9255" y="5638800"/>
            <a:ext cx="312345" cy="227374"/>
          </a:xfrm>
          <a:prstGeom prst="rect">
            <a:avLst/>
          </a:prstGeom>
          <a:noFill/>
        </p:spPr>
      </p:pic>
      <p:pic>
        <p:nvPicPr>
          <p:cNvPr id="88" name="Picture 2" descr="C:\Documents and Settings\chaki\Local Settings\Temporary Internet Files\Content.IE5\5M9W31DC\MC9004113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5638800"/>
            <a:ext cx="312345" cy="2273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72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6" name="Straight Arrow Connector 15"/>
          <p:cNvCxnSpPr>
            <a:stCxn id="9" idx="4"/>
            <a:endCxn id="14" idx="0"/>
          </p:cNvCxnSpPr>
          <p:nvPr/>
        </p:nvCxnSpPr>
        <p:spPr bwMode="auto">
          <a:xfrm rot="16200000" flipH="1">
            <a:off x="2324100" y="2667000"/>
            <a:ext cx="1219200" cy="4572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4"/>
            <a:endCxn id="33" idx="0"/>
          </p:cNvCxnSpPr>
          <p:nvPr/>
        </p:nvCxnSpPr>
        <p:spPr bwMode="auto">
          <a:xfrm rot="16200000" flipH="1">
            <a:off x="1676400" y="3314700"/>
            <a:ext cx="1219200" cy="3276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4"/>
            <a:endCxn id="9" idx="0"/>
          </p:cNvCxnSpPr>
          <p:nvPr/>
        </p:nvCxnSpPr>
        <p:spPr bwMode="auto">
          <a:xfrm rot="5400000">
            <a:off x="533400" y="3238500"/>
            <a:ext cx="838200" cy="6096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7" idx="4"/>
            <a:endCxn id="10" idx="0"/>
          </p:cNvCxnSpPr>
          <p:nvPr/>
        </p:nvCxnSpPr>
        <p:spPr bwMode="auto">
          <a:xfrm rot="16200000" flipH="1">
            <a:off x="1028700" y="3352800"/>
            <a:ext cx="838200" cy="381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229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33" idx="0"/>
          </p:cNvCxnSpPr>
          <p:nvPr/>
        </p:nvCxnSpPr>
        <p:spPr bwMode="auto">
          <a:xfrm rot="10800000" flipV="1">
            <a:off x="3924301" y="4343400"/>
            <a:ext cx="45339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endCxn id="14" idx="0"/>
          </p:cNvCxnSpPr>
          <p:nvPr/>
        </p:nvCxnSpPr>
        <p:spPr bwMode="auto">
          <a:xfrm rot="10800000" flipV="1">
            <a:off x="5219701" y="4343400"/>
            <a:ext cx="3238501" cy="1219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58" idx="0"/>
          </p:cNvCxnSpPr>
          <p:nvPr/>
        </p:nvCxnSpPr>
        <p:spPr bwMode="auto">
          <a:xfrm rot="16200000" flipH="1">
            <a:off x="7658100" y="3200400"/>
            <a:ext cx="838201" cy="685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7" idx="7"/>
          </p:cNvCxnSpPr>
          <p:nvPr/>
        </p:nvCxnSpPr>
        <p:spPr bwMode="auto">
          <a:xfrm rot="5400000">
            <a:off x="1601554" y="2000250"/>
            <a:ext cx="589196" cy="1008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28600" y="358140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752600" y="358140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858000" y="350520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2000" y="3505200"/>
            <a:ext cx="37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05400" y="76200"/>
            <a:ext cx="3810000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Which pairs are isomorphic?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{A,B} and {C,D}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{A,C} and {B,D}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{A,D} and {B,C}</a:t>
            </a:r>
            <a:endParaRPr lang="en-US" sz="1600" dirty="0"/>
          </a:p>
        </p:txBody>
      </p:sp>
      <p:pic>
        <p:nvPicPr>
          <p:cNvPr id="40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838200"/>
            <a:ext cx="312738" cy="32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OBDT to ROBDD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191000" y="1066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098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248400" y="18288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kumimoji="0" lang="en-US" sz="1600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</a:rPr>
              <a:t>1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1447800" y="39624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0292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1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19" name="Straight Arrow Connector 18"/>
          <p:cNvCxnSpPr>
            <a:endCxn id="33" idx="0"/>
          </p:cNvCxnSpPr>
          <p:nvPr/>
        </p:nvCxnSpPr>
        <p:spPr bwMode="auto">
          <a:xfrm>
            <a:off x="1676401" y="4343399"/>
            <a:ext cx="2247899" cy="1219201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0" idx="4"/>
            <a:endCxn id="14" idx="0"/>
          </p:cNvCxnSpPr>
          <p:nvPr/>
        </p:nvCxnSpPr>
        <p:spPr bwMode="auto">
          <a:xfrm rot="16200000" flipH="1">
            <a:off x="2819400" y="3162300"/>
            <a:ext cx="1219200" cy="3581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733800" y="55626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0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7543800" y="2743200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a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7086600" y="3962401"/>
            <a:ext cx="381000" cy="381000"/>
          </a:xfrm>
          <a:prstGeom prst="ellips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0" dirty="0" smtClean="0">
                <a:latin typeface="Arial"/>
              </a:rPr>
              <a:t>b</a:t>
            </a:r>
            <a:r>
              <a:rPr lang="en-US" sz="1600" baseline="-25000" dirty="0" smtClean="0">
                <a:latin typeface="Arial"/>
              </a:rPr>
              <a:t>2</a:t>
            </a:r>
            <a:endParaRPr kumimoji="0" lang="en-US" sz="1600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pitchFamily="1" charset="-128"/>
            </a:endParaRPr>
          </a:p>
        </p:txBody>
      </p:sp>
      <p:cxnSp>
        <p:nvCxnSpPr>
          <p:cNvPr id="63" name="Straight Arrow Connector 62"/>
          <p:cNvCxnSpPr>
            <a:stCxn id="57" idx="4"/>
            <a:endCxn id="14" idx="0"/>
          </p:cNvCxnSpPr>
          <p:nvPr/>
        </p:nvCxnSpPr>
        <p:spPr bwMode="auto">
          <a:xfrm rot="5400000">
            <a:off x="5638801" y="3924300"/>
            <a:ext cx="1219199" cy="20574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7" idx="4"/>
            <a:endCxn id="33" idx="0"/>
          </p:cNvCxnSpPr>
          <p:nvPr/>
        </p:nvCxnSpPr>
        <p:spPr bwMode="auto">
          <a:xfrm rot="5400000">
            <a:off x="4991101" y="3276600"/>
            <a:ext cx="1219199" cy="33528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4" idx="4"/>
            <a:endCxn id="57" idx="0"/>
          </p:cNvCxnSpPr>
          <p:nvPr/>
        </p:nvCxnSpPr>
        <p:spPr bwMode="auto">
          <a:xfrm rot="5400000">
            <a:off x="7086600" y="3314700"/>
            <a:ext cx="838201" cy="4572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4" idx="4"/>
            <a:endCxn id="10" idx="0"/>
          </p:cNvCxnSpPr>
          <p:nvPr/>
        </p:nvCxnSpPr>
        <p:spPr bwMode="auto">
          <a:xfrm rot="5400000">
            <a:off x="4267200" y="495300"/>
            <a:ext cx="838200" cy="6096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" idx="4"/>
            <a:endCxn id="44" idx="1"/>
          </p:cNvCxnSpPr>
          <p:nvPr/>
        </p:nvCxnSpPr>
        <p:spPr bwMode="auto">
          <a:xfrm rot="16200000" flipH="1">
            <a:off x="4705350" y="-95250"/>
            <a:ext cx="589196" cy="51992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" idx="4"/>
            <a:endCxn id="33" idx="0"/>
          </p:cNvCxnSpPr>
          <p:nvPr/>
        </p:nvCxnSpPr>
        <p:spPr bwMode="auto">
          <a:xfrm rot="16200000" flipH="1">
            <a:off x="1485900" y="3124200"/>
            <a:ext cx="3352800" cy="15240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endCxn id="33" idx="0"/>
          </p:cNvCxnSpPr>
          <p:nvPr/>
        </p:nvCxnSpPr>
        <p:spPr bwMode="auto">
          <a:xfrm rot="5400000">
            <a:off x="3524250" y="2609850"/>
            <a:ext cx="3352800" cy="2552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endCxn id="44" idx="1"/>
          </p:cNvCxnSpPr>
          <p:nvPr/>
        </p:nvCxnSpPr>
        <p:spPr bwMode="auto">
          <a:xfrm>
            <a:off x="6477000" y="2209800"/>
            <a:ext cx="1122596" cy="589196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4"/>
            <a:endCxn id="5" idx="6"/>
          </p:cNvCxnSpPr>
          <p:nvPr/>
        </p:nvCxnSpPr>
        <p:spPr bwMode="auto">
          <a:xfrm rot="5400000">
            <a:off x="3200400" y="838200"/>
            <a:ext cx="571500" cy="17907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4" idx="4"/>
            <a:endCxn id="6" idx="2"/>
          </p:cNvCxnSpPr>
          <p:nvPr/>
        </p:nvCxnSpPr>
        <p:spPr bwMode="auto">
          <a:xfrm rot="16200000" flipH="1">
            <a:off x="5029200" y="800100"/>
            <a:ext cx="571500" cy="1866900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324600" y="228600"/>
            <a:ext cx="24384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Is this a ROBDD?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dirty="0" smtClean="0"/>
              <a:t>(1) YES</a:t>
            </a:r>
          </a:p>
          <a:p>
            <a:r>
              <a:rPr lang="en-US" sz="1600" dirty="0" smtClean="0"/>
              <a:t>(2) NO</a:t>
            </a:r>
            <a:endParaRPr lang="en-US" sz="1600" dirty="0"/>
          </a:p>
        </p:txBody>
      </p:sp>
      <p:pic>
        <p:nvPicPr>
          <p:cNvPr id="24" name="Picture 2" descr="C:\Documents and Settings\chaki\Local Settings\Temporary Internet Files\Content.IE5\6YCTXHI2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838200"/>
            <a:ext cx="312738" cy="32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  <p:tag name="FIRSTCHAKI@GPOQGTZZRCIJINPU" val="4256"/>
  <p:tag name="FIRSTCHAKI@BJPTXTYZTFGJKKTU" val="4268"/>
</p:tagLst>
</file>

<file path=ppt/theme/theme1.xml><?xml version="1.0" encoding="utf-8"?>
<a:theme xmlns:a="http://schemas.openxmlformats.org/drawingml/2006/main" name="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presentation-fullcolor</Template>
  <TotalTime>3658</TotalTime>
  <Words>2659</Words>
  <Application>Microsoft Office PowerPoint</Application>
  <PresentationFormat>On-screen Show (4:3)</PresentationFormat>
  <Paragraphs>839</Paragraphs>
  <Slides>59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70" baseType="lpstr">
      <vt:lpstr>Arial</vt:lpstr>
      <vt:lpstr>ＭＳ Ｐゴシック</vt:lpstr>
      <vt:lpstr>cmsy10</vt:lpstr>
      <vt:lpstr>MT Extra</vt:lpstr>
      <vt:lpstr>cmmi10</vt:lpstr>
      <vt:lpstr>Lucida Sans Typewriter</vt:lpstr>
      <vt:lpstr>Times</vt:lpstr>
      <vt:lpstr>Calibri</vt:lpstr>
      <vt:lpstr>Times New Roman</vt:lpstr>
      <vt:lpstr>presentation-fullcolor</vt:lpstr>
      <vt:lpstr>Custom Design</vt:lpstr>
      <vt:lpstr>Binary Decision Diagrams Part 2</vt:lpstr>
      <vt:lpstr>BDDs Recap</vt:lpstr>
      <vt:lpstr>Running Example: Comparator</vt:lpstr>
      <vt:lpstr>Conjunctive Normal Form</vt:lpstr>
      <vt:lpstr>Truth Table</vt:lpstr>
      <vt:lpstr>Representing a Truth Table using a Graph</vt:lpstr>
      <vt:lpstr>Representing a Truth Table using a Graph</vt:lpstr>
      <vt:lpstr>OBDT to ROBDD</vt:lpstr>
      <vt:lpstr>OBDT to ROBDD</vt:lpstr>
      <vt:lpstr>OBDT to ROBDD</vt:lpstr>
      <vt:lpstr>ROBDD (a.k.a. BDD) Summary</vt:lpstr>
      <vt:lpstr>ROBDD and variable ordering</vt:lpstr>
      <vt:lpstr>ROBDD and variable ordering</vt:lpstr>
      <vt:lpstr>ROBDD and variable ordering</vt:lpstr>
      <vt:lpstr>BDD Operations</vt:lpstr>
      <vt:lpstr>Basic BDD Operations</vt:lpstr>
      <vt:lpstr>BDD Operations: Not</vt:lpstr>
      <vt:lpstr>BDD Operations: Not</vt:lpstr>
      <vt:lpstr>BDD Operations: And</vt:lpstr>
      <vt:lpstr>BDD Operations: And</vt:lpstr>
      <vt:lpstr>BDD Operations: And</vt:lpstr>
      <vt:lpstr>BDD Operations: And (Simple Cases)</vt:lpstr>
      <vt:lpstr>BDD Operations: And (Complex Case)</vt:lpstr>
      <vt:lpstr>BDD Operations: And (Complex Case 1)</vt:lpstr>
      <vt:lpstr>BDD Operations: And (Complex Case 1)</vt:lpstr>
      <vt:lpstr>BDD Operations: And (Complex Case 1)</vt:lpstr>
      <vt:lpstr>BDD Operations: And (Complex Case 1)</vt:lpstr>
      <vt:lpstr>BDD Operations: And (Complex Case 2)</vt:lpstr>
      <vt:lpstr>BDD Operations: And (Complex Case 2)</vt:lpstr>
      <vt:lpstr>BDD Operations: Or</vt:lpstr>
      <vt:lpstr>BDD Operations: Exist</vt:lpstr>
      <vt:lpstr>BDD Operations: Exist</vt:lpstr>
      <vt:lpstr>BDD Operations: Exist</vt:lpstr>
      <vt:lpstr>BDD Operations: Exist</vt:lpstr>
      <vt:lpstr>BDD Operations: Exist</vt:lpstr>
      <vt:lpstr>BDD Applications</vt:lpstr>
      <vt:lpstr>BDD Application: Counting Sudoku Solutions</vt:lpstr>
      <vt:lpstr>BDD Application: Counting Sudoku Solutions</vt:lpstr>
      <vt:lpstr>BDD Application: Counting Sudoku Solutions</vt:lpstr>
      <vt:lpstr>BDD Application: Counting Sudoku Solutions</vt:lpstr>
      <vt:lpstr>BDD Application: Counting Sudoku Solutions</vt:lpstr>
      <vt:lpstr>BDD Application: Counting Sudoku Solutions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</vt:lpstr>
      <vt:lpstr>Graph Reachability Algorithm</vt:lpstr>
      <vt:lpstr>Questions?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Sagar Chaki</dc:creator>
  <cp:lastModifiedBy>Sagar Chaki</cp:lastModifiedBy>
  <cp:revision>781</cp:revision>
  <cp:lastPrinted>2006-06-21T20:45:34Z</cp:lastPrinted>
  <dcterms:created xsi:type="dcterms:W3CDTF">2011-08-15T14:20:31Z</dcterms:created>
  <dcterms:modified xsi:type="dcterms:W3CDTF">2011-09-14T20:54:26Z</dcterms:modified>
</cp:coreProperties>
</file>